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89" r:id="rId2"/>
    <p:sldId id="290" r:id="rId3"/>
    <p:sldId id="258" r:id="rId4"/>
    <p:sldId id="293" r:id="rId5"/>
    <p:sldId id="307" r:id="rId6"/>
    <p:sldId id="308" r:id="rId7"/>
    <p:sldId id="259" r:id="rId8"/>
    <p:sldId id="309" r:id="rId9"/>
    <p:sldId id="310" r:id="rId10"/>
    <p:sldId id="311" r:id="rId11"/>
    <p:sldId id="312" r:id="rId12"/>
    <p:sldId id="313" r:id="rId13"/>
    <p:sldId id="314" r:id="rId14"/>
    <p:sldId id="297" r:id="rId15"/>
    <p:sldId id="318" r:id="rId16"/>
    <p:sldId id="317" r:id="rId17"/>
    <p:sldId id="316" r:id="rId18"/>
    <p:sldId id="315" r:id="rId19"/>
    <p:sldId id="320" r:id="rId20"/>
    <p:sldId id="319" r:id="rId21"/>
    <p:sldId id="305" r:id="rId22"/>
    <p:sldId id="321" r:id="rId23"/>
    <p:sldId id="306" r:id="rId24"/>
    <p:sldId id="294" r:id="rId2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3471" autoAdjust="0"/>
  </p:normalViewPr>
  <p:slideViewPr>
    <p:cSldViewPr>
      <p:cViewPr>
        <p:scale>
          <a:sx n="73" d="100"/>
          <a:sy n="73" d="100"/>
        </p:scale>
        <p:origin x="-1200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60575"/>
            <a:ext cx="7772400" cy="1081088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88125" y="6597650"/>
            <a:ext cx="2482850" cy="258763"/>
          </a:xfrm>
        </p:spPr>
        <p:txBody>
          <a:bodyPr/>
          <a:lstStyle>
            <a:lvl1pPr>
              <a:defRPr/>
            </a:lvl1pPr>
          </a:lstStyle>
          <a:p>
            <a:fld id="{1A2AD740-5094-499C-801D-DDED5A916345}" type="slidenum">
              <a:rPr lang="es-ES"/>
              <a:pPr/>
              <a:t>‹Nº›</a:t>
            </a:fld>
            <a:r>
              <a:rPr lang="es-ES"/>
              <a:t> </a:t>
            </a:r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34925" y="3213100"/>
            <a:ext cx="6408738" cy="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-111125" y="815975"/>
            <a:ext cx="71437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687A8E">
                  <a:alpha val="3000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24 L 1.0276 0.0002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/>
      <p:bldP spid="7680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8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8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805" grpId="0" animBg="1"/>
      <p:bldP spid="7680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F0999B-FBFB-429D-8EAE-322A1A3F4339}" type="slidenum">
              <a:rPr lang="es-ES"/>
              <a:pPr/>
              <a:t>‹Nº›</a:t>
            </a:fld>
            <a:r>
              <a:rPr lang="es-ES"/>
              <a:t> </a:t>
            </a:r>
          </a:p>
        </p:txBody>
      </p:sp>
    </p:spTree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7813" y="1341438"/>
            <a:ext cx="2058987" cy="5111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46088" y="1341438"/>
            <a:ext cx="6029325" cy="5111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4D7F0B-CC36-45BF-AA46-01916C3BD370}" type="slidenum">
              <a:rPr lang="es-ES"/>
              <a:pPr/>
              <a:t>‹Nº›</a:t>
            </a:fld>
            <a:r>
              <a:rPr lang="es-ES"/>
              <a:t> </a:t>
            </a:r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0D5E5F-90C2-45DA-B6EB-2624E380DB35}" type="slidenum">
              <a:rPr lang="es-ES"/>
              <a:pPr/>
              <a:t>‹Nº›</a:t>
            </a:fld>
            <a:r>
              <a:rPr lang="es-ES"/>
              <a:t> </a:t>
            </a:r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1044CA-527D-4461-A056-B56B01C7E1DA}" type="slidenum">
              <a:rPr lang="es-ES"/>
              <a:pPr/>
              <a:t>‹Nº›</a:t>
            </a:fld>
            <a:r>
              <a:rPr lang="es-ES"/>
              <a:t> </a:t>
            </a:r>
          </a:p>
        </p:txBody>
      </p:sp>
    </p:spTree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9138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306037-BA08-4E30-A9EA-FA1114F0A5F0}" type="slidenum">
              <a:rPr lang="es-ES"/>
              <a:pPr/>
              <a:t>‹Nº›</a:t>
            </a:fld>
            <a:r>
              <a:rPr lang="es-ES"/>
              <a:t> </a:t>
            </a:r>
          </a:p>
        </p:txBody>
      </p:sp>
    </p:spTree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3AA156-2575-4E23-802C-572FB5A5F392}" type="slidenum">
              <a:rPr lang="es-ES"/>
              <a:pPr/>
              <a:t>‹Nº›</a:t>
            </a:fld>
            <a:r>
              <a:rPr lang="es-ES"/>
              <a:t> </a:t>
            </a:r>
          </a:p>
        </p:txBody>
      </p:sp>
    </p:spTree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04C-CAB4-4D65-9EA6-4C9973E9F0C1}" type="slidenum">
              <a:rPr lang="es-ES"/>
              <a:pPr/>
              <a:t>‹Nº›</a:t>
            </a:fld>
            <a:r>
              <a:rPr lang="es-ES"/>
              <a:t> </a:t>
            </a:r>
          </a:p>
        </p:txBody>
      </p:sp>
    </p:spTree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D52B48-1F7F-4056-AA77-91821234928A}" type="slidenum">
              <a:rPr lang="es-ES"/>
              <a:pPr/>
              <a:t>‹Nº›</a:t>
            </a:fld>
            <a:r>
              <a:rPr lang="es-ES"/>
              <a:t> </a:t>
            </a:r>
          </a:p>
        </p:txBody>
      </p:sp>
    </p:spTree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B9C218-BECE-455C-800C-00EABC894305}" type="slidenum">
              <a:rPr lang="es-ES"/>
              <a:pPr/>
              <a:t>‹Nº›</a:t>
            </a:fld>
            <a:r>
              <a:rPr lang="es-ES"/>
              <a:t> </a:t>
            </a:r>
          </a:p>
        </p:txBody>
      </p:sp>
    </p:spTree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DF055B-38A9-4F9C-BB29-5A6910E20788}" type="slidenum">
              <a:rPr lang="es-ES"/>
              <a:pPr/>
              <a:t>‹Nº›</a:t>
            </a:fld>
            <a:r>
              <a:rPr lang="es-ES"/>
              <a:t> </a:t>
            </a:r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341438"/>
            <a:ext cx="82296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9138"/>
            <a:ext cx="82296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597650"/>
            <a:ext cx="2484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9FBCDD"/>
                </a:solidFill>
              </a:defRPr>
            </a:lvl1pPr>
          </a:lstStyle>
          <a:p>
            <a:fld id="{85A108A0-B0D1-45BE-BFEB-94E2C05270D8}" type="slidenum">
              <a:rPr lang="es-ES"/>
              <a:pPr/>
              <a:t>‹Nº›</a:t>
            </a:fld>
            <a:r>
              <a:rPr lang="es-ES"/>
              <a:t> 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4925" y="1844675"/>
            <a:ext cx="5832475" cy="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-107950" y="814388"/>
            <a:ext cx="71437" cy="714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687A8E">
                  <a:alpha val="3000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1.0276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P spid="7577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7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77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7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77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7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77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7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77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7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7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781" grpId="0" animBg="1"/>
      <p:bldP spid="75782" grpId="0" animBg="1"/>
    </p:bld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rgbClr val="96969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969696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969696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969696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969696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969696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969696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969696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969696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920875"/>
          </a:xfrm>
        </p:spPr>
        <p:txBody>
          <a:bodyPr/>
          <a:lstStyle/>
          <a:p>
            <a:r>
              <a:rPr lang="es-ES_tradnl" sz="2000" dirty="0" smtClean="0"/>
              <a:t>“</a:t>
            </a:r>
            <a:r>
              <a:rPr lang="es-ES_tradnl" altLang="ja-JP" sz="2000" dirty="0">
                <a:ea typeface="ＭＳ Ｐゴシック" pitchFamily="34" charset="-128"/>
              </a:rPr>
              <a:t>Desarrollo de una Plataforma para la Solicitud y Gestión de Requerimientos y SCM</a:t>
            </a:r>
            <a:r>
              <a:rPr lang="es-ES_tradnl" sz="2000" dirty="0" smtClean="0"/>
              <a:t>”</a:t>
            </a:r>
            <a:endParaRPr lang="es-ES" sz="2000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endParaRPr lang="es-ES_tradnl" sz="1600" dirty="0"/>
          </a:p>
          <a:p>
            <a:r>
              <a:rPr lang="es-ES_tradnl" sz="2000" dirty="0" smtClean="0"/>
              <a:t>Alejandro Álvarez</a:t>
            </a:r>
            <a:endParaRPr lang="es-ES_tradnl" sz="2000" dirty="0"/>
          </a:p>
          <a:p>
            <a:endParaRPr lang="es-ES_tradnl" sz="1800" dirty="0"/>
          </a:p>
          <a:p>
            <a:r>
              <a:rPr lang="es-ES_tradnl" sz="1600" dirty="0" smtClean="0">
                <a:ea typeface="ＭＳ Ｐゴシック" pitchFamily="34" charset="-128"/>
              </a:rPr>
              <a:t>Profesor Guía: Carlos </a:t>
            </a:r>
            <a:r>
              <a:rPr lang="es-ES_tradnl" sz="1600" dirty="0">
                <a:ea typeface="ＭＳ Ｐゴシック" pitchFamily="34" charset="-128"/>
              </a:rPr>
              <a:t>Becerra Castro </a:t>
            </a:r>
            <a:endParaRPr lang="es-ES" sz="2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del </a:t>
            </a:r>
            <a:r>
              <a:rPr lang="es-ES" dirty="0" smtClean="0"/>
              <a:t>problema y solución propuesta </a:t>
            </a:r>
            <a:r>
              <a:rPr lang="es-ES" dirty="0"/>
              <a:t>(</a:t>
            </a:r>
            <a:r>
              <a:rPr lang="es-ES" dirty="0" err="1"/>
              <a:t>máx</a:t>
            </a:r>
            <a:r>
              <a:rPr lang="es-ES" dirty="0"/>
              <a:t> 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Objetivos </a:t>
            </a:r>
            <a:r>
              <a:rPr lang="es-ES_tradnl" dirty="0" smtClean="0"/>
              <a:t>(general y específicos)</a:t>
            </a:r>
          </a:p>
          <a:p>
            <a:pPr algn="just"/>
            <a:r>
              <a:rPr lang="es-ES_tradnl" dirty="0" smtClean="0"/>
              <a:t>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30876202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del </a:t>
            </a:r>
            <a:r>
              <a:rPr lang="es-ES" dirty="0" smtClean="0"/>
              <a:t>problema y solución propuesta </a:t>
            </a:r>
            <a:r>
              <a:rPr lang="es-ES" dirty="0"/>
              <a:t>(</a:t>
            </a:r>
            <a:r>
              <a:rPr lang="es-ES" dirty="0" err="1"/>
              <a:t>máx</a:t>
            </a:r>
            <a:r>
              <a:rPr lang="es-ES" dirty="0"/>
              <a:t> 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Productos </a:t>
            </a:r>
            <a:endParaRPr lang="es-ES_tradnl" dirty="0" smtClean="0"/>
          </a:p>
          <a:p>
            <a:pPr algn="just">
              <a:buFont typeface="Wingdings" pitchFamily="2" charset="2"/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93482682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del </a:t>
            </a:r>
            <a:r>
              <a:rPr lang="es-ES" dirty="0" smtClean="0"/>
              <a:t>problema y solución propuesta </a:t>
            </a:r>
            <a:r>
              <a:rPr lang="es-ES" dirty="0"/>
              <a:t>(</a:t>
            </a:r>
            <a:r>
              <a:rPr lang="es-ES" dirty="0" err="1"/>
              <a:t>máx</a:t>
            </a:r>
            <a:r>
              <a:rPr lang="es-ES" dirty="0"/>
              <a:t> 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Impacto</a:t>
            </a:r>
            <a:endParaRPr lang="es-ES_tradnl" dirty="0" smtClean="0"/>
          </a:p>
          <a:p>
            <a:pPr algn="just">
              <a:buFont typeface="Wingdings" pitchFamily="2" charset="2"/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25679640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del </a:t>
            </a:r>
            <a:r>
              <a:rPr lang="es-ES" dirty="0" smtClean="0"/>
              <a:t>problema y solución propuesta </a:t>
            </a:r>
            <a:r>
              <a:rPr lang="es-ES" dirty="0"/>
              <a:t>(</a:t>
            </a:r>
            <a:r>
              <a:rPr lang="es-ES" dirty="0" err="1"/>
              <a:t>máx</a:t>
            </a:r>
            <a:r>
              <a:rPr lang="es-ES" dirty="0"/>
              <a:t> 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Metodología</a:t>
            </a:r>
            <a:endParaRPr lang="es-ES_tradnl" dirty="0"/>
          </a:p>
          <a:p>
            <a:pPr algn="just">
              <a:buFont typeface="Wingdings" pitchFamily="2" charset="2"/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95754992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dirty="0" smtClean="0"/>
              <a:t>Análisis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máx</a:t>
            </a:r>
            <a:r>
              <a:rPr lang="es-ES_tradnl" sz="2000" dirty="0" smtClean="0"/>
              <a:t> 5)</a:t>
            </a:r>
            <a:endParaRPr lang="es-ES" sz="20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1"/>
            <a:ext cx="8229600" cy="4438672"/>
          </a:xfrm>
        </p:spPr>
        <p:txBody>
          <a:bodyPr/>
          <a:lstStyle/>
          <a:p>
            <a:r>
              <a:rPr lang="es-ES_tradnl" sz="1800" dirty="0" smtClean="0"/>
              <a:t>Principales Requerimientos</a:t>
            </a:r>
            <a:endParaRPr lang="es-ES_tradnl" sz="1800" dirty="0" smtClean="0"/>
          </a:p>
          <a:p>
            <a:pPr lvl="1">
              <a:lnSpc>
                <a:spcPct val="90000"/>
              </a:lnSpc>
              <a:buNone/>
            </a:pPr>
            <a:endParaRPr lang="es-ES" sz="1800" dirty="0"/>
          </a:p>
        </p:txBody>
      </p:sp>
    </p:spTree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dirty="0" smtClean="0"/>
              <a:t>Análisis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máx</a:t>
            </a:r>
            <a:r>
              <a:rPr lang="es-ES_tradnl" sz="2000" dirty="0" smtClean="0"/>
              <a:t> 5)</a:t>
            </a:r>
            <a:endParaRPr lang="es-ES" sz="20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1"/>
            <a:ext cx="8229600" cy="4438672"/>
          </a:xfrm>
        </p:spPr>
        <p:txBody>
          <a:bodyPr/>
          <a:lstStyle/>
          <a:p>
            <a:r>
              <a:rPr lang="es-ES_tradnl" sz="1800" dirty="0"/>
              <a:t>Principales Requerimientos</a:t>
            </a:r>
          </a:p>
          <a:p>
            <a:pPr lvl="1">
              <a:lnSpc>
                <a:spcPct val="90000"/>
              </a:lnSpc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489964417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dirty="0" smtClean="0"/>
              <a:t>Análisis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máx</a:t>
            </a:r>
            <a:r>
              <a:rPr lang="es-ES_tradnl" sz="2000" dirty="0" smtClean="0"/>
              <a:t> 5)</a:t>
            </a:r>
            <a:endParaRPr lang="es-ES" sz="20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1"/>
            <a:ext cx="8229600" cy="4438672"/>
          </a:xfrm>
        </p:spPr>
        <p:txBody>
          <a:bodyPr/>
          <a:lstStyle/>
          <a:p>
            <a:r>
              <a:rPr lang="es-ES_tradnl" sz="1800" dirty="0"/>
              <a:t>Principales Requerimientos</a:t>
            </a:r>
          </a:p>
          <a:p>
            <a:pPr lvl="1">
              <a:lnSpc>
                <a:spcPct val="90000"/>
              </a:lnSpc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052949324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dirty="0" smtClean="0"/>
              <a:t>Análisis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máx</a:t>
            </a:r>
            <a:r>
              <a:rPr lang="es-ES_tradnl" sz="2000" dirty="0" smtClean="0"/>
              <a:t> 5)</a:t>
            </a:r>
            <a:endParaRPr lang="es-ES" sz="20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1"/>
            <a:ext cx="8229600" cy="4438672"/>
          </a:xfrm>
        </p:spPr>
        <p:txBody>
          <a:bodyPr/>
          <a:lstStyle/>
          <a:p>
            <a:r>
              <a:rPr lang="es-ES_tradnl" sz="1800" dirty="0" smtClean="0"/>
              <a:t>Usuarios </a:t>
            </a:r>
            <a:endParaRPr lang="es-ES_tradnl" sz="1800" dirty="0" smtClean="0"/>
          </a:p>
          <a:p>
            <a:pPr lvl="2">
              <a:lnSpc>
                <a:spcPct val="90000"/>
              </a:lnSpc>
            </a:pPr>
            <a:r>
              <a:rPr lang="es-ES_tradnl" sz="1600" dirty="0" smtClean="0"/>
              <a:t>Síntesis del perfil usuario, si corresponde</a:t>
            </a:r>
          </a:p>
          <a:p>
            <a:pPr lvl="1">
              <a:lnSpc>
                <a:spcPct val="90000"/>
              </a:lnSpc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845091099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dirty="0" smtClean="0"/>
              <a:t>Análisis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máx</a:t>
            </a:r>
            <a:r>
              <a:rPr lang="es-ES_tradnl" sz="2000" dirty="0" smtClean="0"/>
              <a:t> 5)</a:t>
            </a:r>
            <a:endParaRPr lang="es-ES" sz="20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1"/>
            <a:ext cx="8229600" cy="4438672"/>
          </a:xfrm>
        </p:spPr>
        <p:txBody>
          <a:bodyPr/>
          <a:lstStyle/>
          <a:p>
            <a:r>
              <a:rPr lang="es-ES_tradnl" sz="1800" dirty="0" smtClean="0"/>
              <a:t>Casos de Uso </a:t>
            </a:r>
            <a:endParaRPr lang="es-ES_tradnl" sz="1800" dirty="0"/>
          </a:p>
          <a:p>
            <a:pPr lvl="1">
              <a:lnSpc>
                <a:spcPct val="90000"/>
              </a:lnSpc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681896794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dirty="0" smtClean="0"/>
              <a:t>Análisis</a:t>
            </a:r>
            <a:r>
              <a:rPr lang="es-ES_tradnl" sz="2000"/>
              <a:t> </a:t>
            </a:r>
            <a:r>
              <a:rPr lang="es-ES_tradnl" sz="2000" smtClean="0"/>
              <a:t>- Casos </a:t>
            </a:r>
            <a:r>
              <a:rPr lang="es-ES_tradnl" sz="2000" dirty="0"/>
              <a:t>de </a:t>
            </a:r>
            <a:r>
              <a:rPr lang="es-ES_tradnl" sz="2000" dirty="0" smtClean="0"/>
              <a:t>Uso</a:t>
            </a:r>
            <a:endParaRPr lang="es-ES" sz="20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1"/>
            <a:ext cx="8229600" cy="4438672"/>
          </a:xfrm>
        </p:spPr>
        <p:txBody>
          <a:bodyPr/>
          <a:lstStyle/>
          <a:p>
            <a:r>
              <a:rPr lang="es-ES_tradnl" sz="1800" dirty="0" smtClean="0"/>
              <a:t>Casos de Uso</a:t>
            </a:r>
            <a:endParaRPr lang="es-ES_tradnl" sz="1800" dirty="0"/>
          </a:p>
          <a:p>
            <a:pPr lvl="1">
              <a:lnSpc>
                <a:spcPct val="90000"/>
              </a:lnSpc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52402613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000"/>
              <a:t>Sugerencia Tabla de contenidos: Desarrollo</a:t>
            </a:r>
            <a:br>
              <a:rPr lang="es-ES_tradnl" sz="2000"/>
            </a:br>
            <a:endParaRPr lang="es-ES" sz="20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  <a:p>
            <a:r>
              <a:rPr lang="es-ES_tradnl" dirty="0"/>
              <a:t>Ámbito</a:t>
            </a:r>
          </a:p>
          <a:p>
            <a:r>
              <a:rPr lang="es-ES_tradnl" dirty="0"/>
              <a:t>Estado del arte</a:t>
            </a:r>
          </a:p>
          <a:p>
            <a:r>
              <a:rPr lang="es-ES_tradnl" dirty="0"/>
              <a:t>Definición del problema</a:t>
            </a:r>
          </a:p>
          <a:p>
            <a:r>
              <a:rPr lang="es-ES_tradnl" dirty="0" smtClean="0"/>
              <a:t>Solución Propuesta</a:t>
            </a:r>
          </a:p>
          <a:p>
            <a:r>
              <a:rPr lang="es-ES_tradnl" dirty="0" smtClean="0"/>
              <a:t>Análisis</a:t>
            </a:r>
            <a:endParaRPr lang="es-ES_tradnl" dirty="0"/>
          </a:p>
          <a:p>
            <a:r>
              <a:rPr lang="es-ES_tradnl" dirty="0"/>
              <a:t>Estado de avance</a:t>
            </a:r>
          </a:p>
          <a:p>
            <a:r>
              <a:rPr lang="es-ES_tradnl" dirty="0"/>
              <a:t>Bibliografía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</p:spTree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dirty="0" smtClean="0"/>
              <a:t>Análisis</a:t>
            </a:r>
            <a:r>
              <a:rPr lang="es-ES_tradnl" sz="2000" dirty="0"/>
              <a:t> - Modelo </a:t>
            </a:r>
            <a:r>
              <a:rPr lang="es-ES_tradnl" sz="2000" dirty="0" smtClean="0"/>
              <a:t>conceptual</a:t>
            </a:r>
            <a:endParaRPr lang="es-ES" sz="20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1"/>
            <a:ext cx="8229600" cy="4438672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endParaRPr lang="es-ES" sz="1800" dirty="0"/>
          </a:p>
        </p:txBody>
      </p:sp>
      <p:pic>
        <p:nvPicPr>
          <p:cNvPr id="1026" name="Picture 2" descr="D:\TESIS\Informes\Informe_2\imagenes\ModeloConceptu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82689"/>
            <a:ext cx="6768752" cy="502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45118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Rot="1" noChangeArrowheads="1"/>
          </p:cNvSpPr>
          <p:nvPr/>
        </p:nvSpPr>
        <p:spPr bwMode="auto">
          <a:xfrm>
            <a:off x="179388" y="11255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_tradnl" sz="2400">
                <a:solidFill>
                  <a:srgbClr val="969696"/>
                </a:solidFill>
                <a:latin typeface="Arial Unicode MS" pitchFamily="34" charset="-128"/>
              </a:rPr>
              <a:t>Estado de avance (máx 1)</a:t>
            </a:r>
            <a:endParaRPr lang="es-ES" sz="2400">
              <a:solidFill>
                <a:srgbClr val="969696"/>
              </a:solidFill>
              <a:latin typeface="Arial Unicode MS" pitchFamily="34" charset="-128"/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468313" y="2332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s-ES_tradnl" sz="3200">
                <a:latin typeface="Garamond" pitchFamily="18" charset="0"/>
              </a:rPr>
              <a:t>Avance del proyecto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s-ES_tradnl" sz="3200">
                <a:latin typeface="Garamond" pitchFamily="18" charset="0"/>
              </a:rPr>
              <a:t>Tareas pendientes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s-ES_tradnl" sz="3200">
                <a:latin typeface="Garamond" pitchFamily="18" charset="0"/>
              </a:rPr>
              <a:t>Tareas futuras</a:t>
            </a:r>
            <a:endParaRPr lang="es-ES" sz="3200">
              <a:latin typeface="Garamond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Rot="1" noChangeArrowheads="1"/>
          </p:cNvSpPr>
          <p:nvPr/>
        </p:nvSpPr>
        <p:spPr bwMode="auto">
          <a:xfrm>
            <a:off x="179388" y="11255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_tradnl" sz="2400">
                <a:solidFill>
                  <a:srgbClr val="969696"/>
                </a:solidFill>
                <a:latin typeface="Arial Unicode MS" pitchFamily="34" charset="-128"/>
              </a:rPr>
              <a:t>Estado de avance (máx 1)</a:t>
            </a:r>
            <a:endParaRPr lang="es-ES" sz="2400">
              <a:solidFill>
                <a:srgbClr val="969696"/>
              </a:solidFill>
              <a:latin typeface="Arial Unicode MS" pitchFamily="34" charset="-128"/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468313" y="2332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s-ES_tradnl" sz="3200">
                <a:latin typeface="Garamond" pitchFamily="18" charset="0"/>
              </a:rPr>
              <a:t>Avance del proyecto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s-ES_tradnl" sz="3200">
                <a:latin typeface="Garamond" pitchFamily="18" charset="0"/>
              </a:rPr>
              <a:t>Tareas pendientes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s-ES_tradnl" sz="3200">
                <a:latin typeface="Garamond" pitchFamily="18" charset="0"/>
              </a:rPr>
              <a:t>Tareas futuras</a:t>
            </a:r>
            <a:endParaRPr lang="es-ES" sz="32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9586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Bibliografía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920875"/>
          </a:xfrm>
        </p:spPr>
        <p:txBody>
          <a:bodyPr/>
          <a:lstStyle/>
          <a:p>
            <a:r>
              <a:rPr lang="es-ES_tradnl" sz="2000" dirty="0"/>
              <a:t>Consultas</a:t>
            </a:r>
            <a:br>
              <a:rPr lang="es-ES_tradnl" sz="2000" dirty="0"/>
            </a:br>
            <a:r>
              <a:rPr lang="es-ES_tradnl" sz="2000" dirty="0"/>
              <a:t/>
            </a:r>
            <a:br>
              <a:rPr lang="es-ES_tradnl" sz="2000" dirty="0"/>
            </a:br>
            <a:r>
              <a:rPr lang="es-ES_tradnl" sz="1600" dirty="0"/>
              <a:t>“&lt;Título del Trabajo </a:t>
            </a:r>
            <a:r>
              <a:rPr lang="es-ES_tradnl" sz="1600" dirty="0" smtClean="0"/>
              <a:t>&gt;”</a:t>
            </a:r>
            <a:endParaRPr lang="es-ES" sz="16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endParaRPr lang="es-ES_tradnl" sz="1600" dirty="0"/>
          </a:p>
          <a:p>
            <a:r>
              <a:rPr lang="es-ES_tradnl" sz="2000" dirty="0"/>
              <a:t>&lt;Nombre del alumno (a)&gt;</a:t>
            </a:r>
          </a:p>
          <a:p>
            <a:endParaRPr lang="es-ES_tradnl" sz="1800" dirty="0"/>
          </a:p>
          <a:p>
            <a:r>
              <a:rPr lang="es-ES_tradnl" sz="1600" dirty="0"/>
              <a:t>&lt;Profesor guía&gt;        			&lt;Profesor </a:t>
            </a:r>
            <a:r>
              <a:rPr lang="es-ES_tradnl" sz="1600" dirty="0" err="1"/>
              <a:t>correferente</a:t>
            </a:r>
            <a:r>
              <a:rPr lang="es-ES_tradnl" sz="1600" dirty="0"/>
              <a:t>&gt;</a:t>
            </a:r>
          </a:p>
          <a:p>
            <a:endParaRPr lang="es-ES" sz="2800" dirty="0"/>
          </a:p>
        </p:txBody>
      </p:sp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Ámbito (máx 1)</a:t>
            </a:r>
            <a:endParaRPr lang="es-E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Introducción al ámbito del problema estudiado: área del conocimiento, conceptos, </a:t>
            </a:r>
            <a:r>
              <a:rPr lang="es-ES_tradnl" dirty="0" smtClean="0"/>
              <a:t>definiciones</a:t>
            </a:r>
          </a:p>
          <a:p>
            <a:endParaRPr lang="es-ES_tradnl" dirty="0"/>
          </a:p>
          <a:p>
            <a:r>
              <a:rPr lang="es-ES_tradnl" dirty="0">
                <a:ea typeface="ＭＳ Ｐゴシック" pitchFamily="34" charset="-128"/>
              </a:rPr>
              <a:t>DISICO: </a:t>
            </a:r>
            <a:r>
              <a:rPr lang="es-ES_tradnl" dirty="0" smtClean="0">
                <a:ea typeface="ＭＳ Ｐゴシック" pitchFamily="34" charset="-128"/>
              </a:rPr>
              <a:t>Dirección </a:t>
            </a:r>
            <a:r>
              <a:rPr lang="es-ES_tradnl" dirty="0">
                <a:ea typeface="ＭＳ Ｐゴシック" pitchFamily="34" charset="-128"/>
              </a:rPr>
              <a:t>de Servicios de Información y Computación </a:t>
            </a:r>
            <a:r>
              <a:rPr lang="es-ES_tradnl" dirty="0" smtClean="0">
                <a:ea typeface="ＭＳ Ｐゴシック" pitchFamily="34" charset="-128"/>
              </a:rPr>
              <a:t>es </a:t>
            </a:r>
            <a:r>
              <a:rPr lang="es-ES_tradnl" dirty="0">
                <a:ea typeface="ＭＳ Ｐゴシック" pitchFamily="34" charset="-128"/>
              </a:rPr>
              <a:t>la encargada de administrar, desarrollar y mantener los sistemas computacionales de la UV.</a:t>
            </a:r>
          </a:p>
          <a:p>
            <a:endParaRPr lang="es-ES_tradnl" dirty="0"/>
          </a:p>
          <a:p>
            <a:r>
              <a:rPr lang="es-ES_tradnl" dirty="0" smtClean="0"/>
              <a:t>SCM:</a:t>
            </a:r>
          </a:p>
          <a:p>
            <a:r>
              <a:rPr lang="es-ES_tradnl" dirty="0" smtClean="0"/>
              <a:t>Solicitudes de Requerimientos:</a:t>
            </a:r>
          </a:p>
          <a:p>
            <a:r>
              <a:rPr lang="es-ES_tradnl" dirty="0" smtClean="0"/>
              <a:t>Solicitudes de Cambio:</a:t>
            </a:r>
            <a:endParaRPr lang="es-ES_tradnl" dirty="0"/>
          </a:p>
        </p:txBody>
      </p:sp>
    </p:spTree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Estado del arte (máx 2)</a:t>
            </a:r>
            <a:endParaRPr lang="es-E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>
                <a:latin typeface="Times New Roman" charset="0"/>
              </a:rPr>
              <a:t>Técnicas</a:t>
            </a:r>
            <a:endParaRPr lang="es-ES_tradnl" dirty="0">
              <a:latin typeface="Times New Roman" charset="0"/>
            </a:endParaRPr>
          </a:p>
          <a:p>
            <a:endParaRPr lang="es-E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Estado del arte (máx 2)</a:t>
            </a:r>
            <a:endParaRPr lang="es-E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>
                <a:latin typeface="Times New Roman" charset="0"/>
              </a:rPr>
              <a:t>Herramientas </a:t>
            </a:r>
            <a:r>
              <a:rPr lang="es-ES_tradnl" dirty="0">
                <a:latin typeface="Times New Roman" charset="0"/>
              </a:rPr>
              <a:t>existentes.</a:t>
            </a:r>
          </a:p>
          <a:p>
            <a:endParaRPr lang="es-ES_tradnl" dirty="0">
              <a:latin typeface="Times New Roman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29045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Estado del arte (máx 2)</a:t>
            </a:r>
            <a:endParaRPr lang="es-E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>
                <a:latin typeface="Times New Roman" charset="0"/>
              </a:rPr>
              <a:t>Análisis comparativo de las técnicas y herramientas existentes</a:t>
            </a:r>
            <a:endParaRPr lang="es-ES" dirty="0">
              <a:latin typeface="Times New Roman" charset="0"/>
            </a:endParaRPr>
          </a:p>
          <a:p>
            <a:endParaRPr lang="es-ES_tradnl" dirty="0">
              <a:latin typeface="Times New Roman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48927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del </a:t>
            </a:r>
            <a:r>
              <a:rPr lang="es-ES" dirty="0" smtClean="0"/>
              <a:t>problema y solución propuesta </a:t>
            </a:r>
            <a:r>
              <a:rPr lang="es-ES" dirty="0"/>
              <a:t>(</a:t>
            </a:r>
            <a:r>
              <a:rPr lang="es-ES" dirty="0" err="1"/>
              <a:t>máx</a:t>
            </a:r>
            <a:r>
              <a:rPr lang="es-ES" dirty="0"/>
              <a:t> 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_tradnl" dirty="0"/>
              <a:t>Situación actual</a:t>
            </a:r>
          </a:p>
          <a:p>
            <a:pPr algn="just">
              <a:buFont typeface="Wingdings" pitchFamily="2" charset="2"/>
              <a:buNone/>
            </a:pPr>
            <a:endParaRPr lang="es-ES_tradnl" dirty="0"/>
          </a:p>
        </p:txBody>
      </p:sp>
    </p:spTree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del </a:t>
            </a:r>
            <a:r>
              <a:rPr lang="es-ES" dirty="0" smtClean="0"/>
              <a:t>problema y solución propuesta </a:t>
            </a:r>
            <a:r>
              <a:rPr lang="es-ES" dirty="0"/>
              <a:t>(</a:t>
            </a:r>
            <a:r>
              <a:rPr lang="es-ES" dirty="0" err="1"/>
              <a:t>máx</a:t>
            </a:r>
            <a:r>
              <a:rPr lang="es-ES" dirty="0"/>
              <a:t> 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Naturaleza </a:t>
            </a:r>
            <a:r>
              <a:rPr lang="es-ES_tradnl" dirty="0"/>
              <a:t>del </a:t>
            </a:r>
            <a:r>
              <a:rPr lang="es-ES_tradnl" dirty="0" smtClean="0"/>
              <a:t>cambio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092994327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del </a:t>
            </a:r>
            <a:r>
              <a:rPr lang="es-ES" dirty="0" smtClean="0"/>
              <a:t>problema y solución propuesta </a:t>
            </a:r>
            <a:r>
              <a:rPr lang="es-ES" dirty="0"/>
              <a:t>(</a:t>
            </a:r>
            <a:r>
              <a:rPr lang="es-ES" dirty="0" err="1"/>
              <a:t>máx</a:t>
            </a:r>
            <a:r>
              <a:rPr lang="es-ES" dirty="0"/>
              <a:t> 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Solución </a:t>
            </a:r>
            <a:r>
              <a:rPr lang="es-ES_tradnl" dirty="0" smtClean="0"/>
              <a:t>propuesta</a:t>
            </a:r>
          </a:p>
          <a:p>
            <a:pPr algn="just"/>
            <a:r>
              <a:rPr lang="es-ES_tradnl" dirty="0" smtClean="0"/>
              <a:t>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85361355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presentacion.vlan.dinamica">
  <a:themeElements>
    <a:clrScheme name="">
      <a:dk1>
        <a:srgbClr val="4D4D4D"/>
      </a:dk1>
      <a:lt1>
        <a:srgbClr val="FFFFFF"/>
      </a:lt1>
      <a:dk2>
        <a:srgbClr val="969696"/>
      </a:dk2>
      <a:lt2>
        <a:srgbClr val="808080"/>
      </a:lt2>
      <a:accent1>
        <a:srgbClr val="FFEA93"/>
      </a:accent1>
      <a:accent2>
        <a:srgbClr val="333399"/>
      </a:accent2>
      <a:accent3>
        <a:srgbClr val="FFFFFF"/>
      </a:accent3>
      <a:accent4>
        <a:srgbClr val="404040"/>
      </a:accent4>
      <a:accent5>
        <a:srgbClr val="FFF3C8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cion.vlan.dinamica">
      <a:majorFont>
        <a:latin typeface="Arial Unicode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cion.vlan.dinamic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n.vlan.dinamic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n.vlan.dinamic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n.vlan.dinamic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n.vlan.dinamic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n.vlan.dinamic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n.vlan.dinamic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n.vlan.dinamic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n.vlan.dinamic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n.vlan.dinamic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n.vlan.dinamic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n.vlan.dinamic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n.vlan.dinamica 13">
        <a:dk1>
          <a:srgbClr val="4D4D4D"/>
        </a:dk1>
        <a:lt1>
          <a:srgbClr val="FFFFFF"/>
        </a:lt1>
        <a:dk2>
          <a:srgbClr val="4D4D4D"/>
        </a:dk2>
        <a:lt2>
          <a:srgbClr val="808080"/>
        </a:lt2>
        <a:accent1>
          <a:srgbClr val="FF9900"/>
        </a:accent1>
        <a:accent2>
          <a:srgbClr val="333399"/>
        </a:accent2>
        <a:accent3>
          <a:srgbClr val="FFFFFF"/>
        </a:accent3>
        <a:accent4>
          <a:srgbClr val="404040"/>
        </a:accent4>
        <a:accent5>
          <a:srgbClr val="FFC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n.vlan.dinamica 14">
        <a:dk1>
          <a:srgbClr val="4D4D4D"/>
        </a:dk1>
        <a:lt1>
          <a:srgbClr val="FFFFFF"/>
        </a:lt1>
        <a:dk2>
          <a:srgbClr val="4D4D4D"/>
        </a:dk2>
        <a:lt2>
          <a:srgbClr val="808080"/>
        </a:lt2>
        <a:accent1>
          <a:srgbClr val="FFCC00"/>
        </a:accent1>
        <a:accent2>
          <a:srgbClr val="333399"/>
        </a:accent2>
        <a:accent3>
          <a:srgbClr val="FFFFFF"/>
        </a:accent3>
        <a:accent4>
          <a:srgbClr val="404040"/>
        </a:accent4>
        <a:accent5>
          <a:srgbClr val="FFE2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n.vlan.dinamica 15">
        <a:dk1>
          <a:srgbClr val="4D4D4D"/>
        </a:dk1>
        <a:lt1>
          <a:srgbClr val="FFE36D"/>
        </a:lt1>
        <a:dk2>
          <a:srgbClr val="4D4D4D"/>
        </a:dk2>
        <a:lt2>
          <a:srgbClr val="808080"/>
        </a:lt2>
        <a:accent1>
          <a:srgbClr val="FFCC00"/>
        </a:accent1>
        <a:accent2>
          <a:srgbClr val="333399"/>
        </a:accent2>
        <a:accent3>
          <a:srgbClr val="FFEFBA"/>
        </a:accent3>
        <a:accent4>
          <a:srgbClr val="404040"/>
        </a:accent4>
        <a:accent5>
          <a:srgbClr val="FFE2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n.vlan.dinamica 16">
        <a:dk1>
          <a:srgbClr val="4D4D4D"/>
        </a:dk1>
        <a:lt1>
          <a:srgbClr val="FFFFFF"/>
        </a:lt1>
        <a:dk2>
          <a:srgbClr val="4D4D4D"/>
        </a:dk2>
        <a:lt2>
          <a:srgbClr val="808080"/>
        </a:lt2>
        <a:accent1>
          <a:srgbClr val="FFEA93"/>
        </a:accent1>
        <a:accent2>
          <a:srgbClr val="333399"/>
        </a:accent2>
        <a:accent3>
          <a:srgbClr val="FFFFFF"/>
        </a:accent3>
        <a:accent4>
          <a:srgbClr val="404040"/>
        </a:accent4>
        <a:accent5>
          <a:srgbClr val="FFF3C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4D4D4D"/>
    </a:dk1>
    <a:lt1>
      <a:srgbClr val="FFFFFF"/>
    </a:lt1>
    <a:dk2>
      <a:srgbClr val="969696"/>
    </a:dk2>
    <a:lt2>
      <a:srgbClr val="808080"/>
    </a:lt2>
    <a:accent1>
      <a:srgbClr val="FFEA93"/>
    </a:accent1>
    <a:accent2>
      <a:srgbClr val="333399"/>
    </a:accent2>
    <a:accent3>
      <a:srgbClr val="FFFFFF"/>
    </a:accent3>
    <a:accent4>
      <a:srgbClr val="404040"/>
    </a:accent4>
    <a:accent5>
      <a:srgbClr val="FFF3C8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3238</TotalTime>
  <Words>308</Words>
  <Application>Microsoft Office PowerPoint</Application>
  <PresentationFormat>Presentación en pantalla (4:3)</PresentationFormat>
  <Paragraphs>74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presentacion.vlan.dinamica</vt:lpstr>
      <vt:lpstr>“Desarrollo de una Plataforma para la Solicitud y Gestión de Requerimientos y SCM”</vt:lpstr>
      <vt:lpstr>Sugerencia Tabla de contenidos: Desarrollo </vt:lpstr>
      <vt:lpstr>Ámbito (máx 1)</vt:lpstr>
      <vt:lpstr>Estado del arte (máx 2)</vt:lpstr>
      <vt:lpstr>Estado del arte (máx 2)</vt:lpstr>
      <vt:lpstr>Estado del arte (máx 2)</vt:lpstr>
      <vt:lpstr>Definición del problema y solución propuesta (máx 2)</vt:lpstr>
      <vt:lpstr>Definición del problema y solución propuesta (máx 2)</vt:lpstr>
      <vt:lpstr>Definición del problema y solución propuesta (máx 2)</vt:lpstr>
      <vt:lpstr>Definición del problema y solución propuesta (máx 2)</vt:lpstr>
      <vt:lpstr>Definición del problema y solución propuesta (máx 2)</vt:lpstr>
      <vt:lpstr>Definición del problema y solución propuesta (máx 2)</vt:lpstr>
      <vt:lpstr>Definición del problema y solución propuesta (máx 2)</vt:lpstr>
      <vt:lpstr>Análisis(máx 5)</vt:lpstr>
      <vt:lpstr>Análisis(máx 5)</vt:lpstr>
      <vt:lpstr>Análisis(máx 5)</vt:lpstr>
      <vt:lpstr>Análisis(máx 5)</vt:lpstr>
      <vt:lpstr>Análisis(máx 5)</vt:lpstr>
      <vt:lpstr>Análisis - Casos de Uso</vt:lpstr>
      <vt:lpstr>Análisis - Modelo conceptual</vt:lpstr>
      <vt:lpstr>Presentación de PowerPoint</vt:lpstr>
      <vt:lpstr>Presentación de PowerPoint</vt:lpstr>
      <vt:lpstr>Bibliografía</vt:lpstr>
      <vt:lpstr>Consultas  “&lt;Título del Trabajo &gt;”</vt:lpstr>
    </vt:vector>
  </TitlesOfParts>
  <Company>uv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eliana</dc:creator>
  <cp:lastModifiedBy>Alejandro</cp:lastModifiedBy>
  <cp:revision>80</cp:revision>
  <dcterms:created xsi:type="dcterms:W3CDTF">2005-07-07T14:59:41Z</dcterms:created>
  <dcterms:modified xsi:type="dcterms:W3CDTF">2012-05-23T21:22:50Z</dcterms:modified>
</cp:coreProperties>
</file>