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89" r:id="rId2"/>
    <p:sldId id="290" r:id="rId3"/>
    <p:sldId id="258" r:id="rId4"/>
    <p:sldId id="293" r:id="rId5"/>
    <p:sldId id="323" r:id="rId6"/>
    <p:sldId id="307" r:id="rId7"/>
    <p:sldId id="308" r:id="rId8"/>
    <p:sldId id="324" r:id="rId9"/>
    <p:sldId id="259" r:id="rId10"/>
    <p:sldId id="325" r:id="rId11"/>
    <p:sldId id="326" r:id="rId12"/>
    <p:sldId id="309" r:id="rId13"/>
    <p:sldId id="327" r:id="rId14"/>
    <p:sldId id="311" r:id="rId15"/>
    <p:sldId id="322" r:id="rId16"/>
    <p:sldId id="312" r:id="rId17"/>
    <p:sldId id="313" r:id="rId18"/>
    <p:sldId id="314" r:id="rId19"/>
    <p:sldId id="297" r:id="rId20"/>
    <p:sldId id="318" r:id="rId21"/>
    <p:sldId id="317" r:id="rId22"/>
    <p:sldId id="316" r:id="rId23"/>
    <p:sldId id="315" r:id="rId24"/>
    <p:sldId id="320" r:id="rId25"/>
    <p:sldId id="319" r:id="rId26"/>
    <p:sldId id="305" r:id="rId27"/>
    <p:sldId id="306" r:id="rId28"/>
    <p:sldId id="294" r:id="rId2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471" autoAdjust="0"/>
  </p:normalViewPr>
  <p:slideViewPr>
    <p:cSldViewPr>
      <p:cViewPr>
        <p:scale>
          <a:sx n="116" d="100"/>
          <a:sy n="116" d="100"/>
        </p:scale>
        <p:origin x="-752" y="9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a de título">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685800" y="2060575"/>
            <a:ext cx="7772400" cy="1081088"/>
          </a:xfrm>
        </p:spPr>
        <p:txBody>
          <a:bodyPr/>
          <a:lstStyle>
            <a:lvl1pPr>
              <a:defRPr sz="4000"/>
            </a:lvl1pPr>
          </a:lstStyle>
          <a:p>
            <a:r>
              <a:rPr lang="es-ES"/>
              <a:t>Haga clic para cambiar el estilo de título	</a:t>
            </a:r>
          </a:p>
        </p:txBody>
      </p:sp>
      <p:sp>
        <p:nvSpPr>
          <p:cNvPr id="768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76804" name="Rectangle 4"/>
          <p:cNvSpPr>
            <a:spLocks noGrp="1" noChangeArrowheads="1"/>
          </p:cNvSpPr>
          <p:nvPr>
            <p:ph type="sldNum" sz="quarter" idx="4"/>
          </p:nvPr>
        </p:nvSpPr>
        <p:spPr>
          <a:xfrm>
            <a:off x="6588125" y="6597650"/>
            <a:ext cx="2482850" cy="258763"/>
          </a:xfrm>
        </p:spPr>
        <p:txBody>
          <a:bodyPr/>
          <a:lstStyle>
            <a:lvl1pPr>
              <a:defRPr/>
            </a:lvl1pPr>
          </a:lstStyle>
          <a:p>
            <a:fld id="{1A2AD740-5094-499C-801D-DDED5A916345}" type="slidenum">
              <a:rPr lang="es-ES"/>
              <a:pPr/>
              <a:t>‹Nr.›</a:t>
            </a:fld>
            <a:r>
              <a:rPr lang="es-ES"/>
              <a:t> </a:t>
            </a:r>
          </a:p>
        </p:txBody>
      </p:sp>
      <p:sp>
        <p:nvSpPr>
          <p:cNvPr id="76805" name="Line 5"/>
          <p:cNvSpPr>
            <a:spLocks noChangeShapeType="1"/>
          </p:cNvSpPr>
          <p:nvPr/>
        </p:nvSpPr>
        <p:spPr bwMode="auto">
          <a:xfrm>
            <a:off x="34925" y="3213100"/>
            <a:ext cx="6408738" cy="0"/>
          </a:xfrm>
          <a:prstGeom prst="line">
            <a:avLst/>
          </a:prstGeom>
          <a:noFill/>
          <a:ln w="28575">
            <a:solidFill>
              <a:srgbClr val="969696"/>
            </a:solidFill>
            <a:round/>
            <a:headEnd/>
            <a:tailEnd/>
          </a:ln>
          <a:effectLst/>
        </p:spPr>
        <p:txBody>
          <a:bodyPr/>
          <a:lstStyle/>
          <a:p>
            <a:endParaRPr lang="es-CL"/>
          </a:p>
        </p:txBody>
      </p:sp>
      <p:sp>
        <p:nvSpPr>
          <p:cNvPr id="76806" name="Oval 6"/>
          <p:cNvSpPr>
            <a:spLocks noChangeArrowheads="1"/>
          </p:cNvSpPr>
          <p:nvPr/>
        </p:nvSpPr>
        <p:spPr bwMode="auto">
          <a:xfrm>
            <a:off x="-111125" y="815975"/>
            <a:ext cx="71437" cy="71438"/>
          </a:xfrm>
          <a:prstGeom prst="ellipse">
            <a:avLst/>
          </a:prstGeom>
          <a:gradFill rotWithShape="1">
            <a:gsLst>
              <a:gs pos="0">
                <a:schemeClr val="bg1"/>
              </a:gs>
              <a:gs pos="100000">
                <a:srgbClr val="687A8E">
                  <a:alpha val="30000"/>
                </a:srgbClr>
              </a:gs>
            </a:gsLst>
            <a:path path="shape">
              <a:fillToRect l="50000" t="50000" r="50000" b="50000"/>
            </a:path>
          </a:gradFill>
          <a:ln w="9525" algn="ctr">
            <a:noFill/>
            <a:round/>
            <a:headEnd/>
            <a:tailEnd/>
          </a:ln>
          <a:effectLst/>
        </p:spPr>
        <p:txBody>
          <a:bodyPr wrap="none" anchor="ctr"/>
          <a:lstStyle/>
          <a:p>
            <a:endParaRPr lang="es-CL"/>
          </a:p>
        </p:txBody>
      </p:sp>
    </p:spTree>
  </p:cSld>
  <p:clrMapOvr>
    <a:masterClrMapping/>
  </p:clrMapOvr>
  <p:transition xmlns:p14="http://schemas.microsoft.com/office/powerpoint/2010/main">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77778E-7 0.00024 L 1.0276 0.00024 " pathEditMode="relative" rAng="0" ptsTypes="AA">
                                      <p:cBhvr>
                                        <p:cTn id="6" dur="1000" fill="hold"/>
                                        <p:tgtEl>
                                          <p:spTgt spid="76806"/>
                                        </p:tgtEl>
                                        <p:attrNameLst>
                                          <p:attrName>ppt_x</p:attrName>
                                          <p:attrName>ppt_y</p:attrName>
                                        </p:attrNameLst>
                                      </p:cBhvr>
                                      <p:rCtr x="51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6802"/>
                                        </p:tgtEl>
                                        <p:attrNameLst>
                                          <p:attrName>style.visibility</p:attrName>
                                        </p:attrNameLst>
                                      </p:cBhvr>
                                      <p:to>
                                        <p:strVal val="visible"/>
                                      </p:to>
                                    </p:set>
                                    <p:animEffect transition="in" filter="fade">
                                      <p:cBhvr>
                                        <p:cTn id="10" dur="500"/>
                                        <p:tgtEl>
                                          <p:spTgt spid="76802"/>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6805"/>
                                        </p:tgtEl>
                                        <p:attrNameLst>
                                          <p:attrName>style.visibility</p:attrName>
                                        </p:attrNameLst>
                                      </p:cBhvr>
                                      <p:to>
                                        <p:strVal val="visible"/>
                                      </p:to>
                                    </p:set>
                                    <p:animEffect transition="in" filter="wipe(left)">
                                      <p:cBhvr>
                                        <p:cTn id="14" dur="1000"/>
                                        <p:tgtEl>
                                          <p:spTgt spid="76805"/>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76803">
                                            <p:txEl>
                                              <p:pRg st="0" end="0"/>
                                            </p:txEl>
                                          </p:spTgt>
                                        </p:tgtEl>
                                        <p:attrNameLst>
                                          <p:attrName>style.visibility</p:attrName>
                                        </p:attrNameLst>
                                      </p:cBhvr>
                                      <p:to>
                                        <p:strVal val="visible"/>
                                      </p:to>
                                    </p:set>
                                    <p:animEffect transition="in" filter="fade">
                                      <p:cBhvr>
                                        <p:cTn id="18" dur="500"/>
                                        <p:tgtEl>
                                          <p:spTgt spid="768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6803"/>
                        </p:tgtEl>
                        <p:attrNameLst>
                          <p:attrName>style.visibility</p:attrName>
                        </p:attrNameLst>
                      </p:cBhvr>
                      <p:to>
                        <p:strVal val="visible"/>
                      </p:to>
                    </p:set>
                    <p:animEffect transition="in" filter="fade">
                      <p:cBhvr>
                        <p:cTn dur="500"/>
                        <p:tgtEl>
                          <p:spTgt spid="76803"/>
                        </p:tgtEl>
                      </p:cBhvr>
                    </p:animEffect>
                  </p:childTnLst>
                </p:cTn>
              </p:par>
            </p:tnLst>
          </p:tmpl>
        </p:tmplLst>
      </p:bldP>
      <p:bldP spid="76805" grpId="0" animBg="1"/>
      <p:bldP spid="7680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82F0999B-FBFB-429D-8EAE-322A1A3F4339}"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341438"/>
            <a:ext cx="2058987" cy="5111750"/>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46088" y="1341438"/>
            <a:ext cx="6029325" cy="5111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B24D7F0B-CC36-45BF-AA46-01916C3BD370}"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número de diapositiva"/>
          <p:cNvSpPr>
            <a:spLocks noGrp="1"/>
          </p:cNvSpPr>
          <p:nvPr>
            <p:ph type="sldNum" sz="quarter" idx="10"/>
          </p:nvPr>
        </p:nvSpPr>
        <p:spPr/>
        <p:txBody>
          <a:bodyPr/>
          <a:lstStyle>
            <a:lvl1pPr>
              <a:defRPr/>
            </a:lvl1pPr>
          </a:lstStyle>
          <a:p>
            <a:fld id="{E80D5E5F-90C2-45DA-B6EB-2624E380DB35}"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número de diapositiva"/>
          <p:cNvSpPr>
            <a:spLocks noGrp="1"/>
          </p:cNvSpPr>
          <p:nvPr>
            <p:ph type="sldNum" sz="quarter" idx="10"/>
          </p:nvPr>
        </p:nvSpPr>
        <p:spPr/>
        <p:txBody>
          <a:bodyPr/>
          <a:lstStyle>
            <a:lvl1pPr>
              <a:defRPr/>
            </a:lvl1pPr>
          </a:lstStyle>
          <a:p>
            <a:fld id="{641044CA-527D-4461-A056-B56B01C7E1DA}"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989138"/>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989138"/>
            <a:ext cx="403860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número de diapositiva"/>
          <p:cNvSpPr>
            <a:spLocks noGrp="1"/>
          </p:cNvSpPr>
          <p:nvPr>
            <p:ph type="sldNum" sz="quarter" idx="10"/>
          </p:nvPr>
        </p:nvSpPr>
        <p:spPr/>
        <p:txBody>
          <a:bodyPr/>
          <a:lstStyle>
            <a:lvl1pPr>
              <a:defRPr/>
            </a:lvl1pPr>
          </a:lstStyle>
          <a:p>
            <a:fld id="{B7306037-BA08-4E30-A9EA-FA1114F0A5F0}"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número de diapositiva"/>
          <p:cNvSpPr>
            <a:spLocks noGrp="1"/>
          </p:cNvSpPr>
          <p:nvPr>
            <p:ph type="sldNum" sz="quarter" idx="10"/>
          </p:nvPr>
        </p:nvSpPr>
        <p:spPr/>
        <p:txBody>
          <a:bodyPr/>
          <a:lstStyle>
            <a:lvl1pPr>
              <a:defRPr/>
            </a:lvl1pPr>
          </a:lstStyle>
          <a:p>
            <a:fld id="{633AA156-2575-4E23-802C-572FB5A5F392}"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número de diapositiva"/>
          <p:cNvSpPr>
            <a:spLocks noGrp="1"/>
          </p:cNvSpPr>
          <p:nvPr>
            <p:ph type="sldNum" sz="quarter" idx="10"/>
          </p:nvPr>
        </p:nvSpPr>
        <p:spPr/>
        <p:txBody>
          <a:bodyPr/>
          <a:lstStyle>
            <a:lvl1pPr>
              <a:defRPr/>
            </a:lvl1pPr>
          </a:lstStyle>
          <a:p>
            <a:fld id="{F8D2704C-CAB4-4D65-9EA6-4C9973E9F0C1}"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a:lvl1pPr>
          </a:lstStyle>
          <a:p>
            <a:fld id="{BFD52B48-1F7F-4056-AA77-91821234928A}"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65B9C218-BECE-455C-800C-00EABC894305}" type="slidenum">
              <a:rPr lang="es-ES"/>
              <a:pPr/>
              <a:t>‹Nr.›</a:t>
            </a:fld>
            <a:r>
              <a:rPr lang="es-ES"/>
              <a:t> </a:t>
            </a:r>
          </a:p>
        </p:txBody>
      </p:sp>
    </p:spTree>
  </p:cSld>
  <p:clrMapOvr>
    <a:masterClrMapping/>
  </p:clrMapOvr>
  <p:transition xmlns:p14="http://schemas.microsoft.com/office/powerpoint/2010/mai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34DF055B-38A9-4F9C-BB29-5A6910E20788}" type="slidenum">
              <a:rPr lang="es-ES"/>
              <a:pPr/>
              <a:t>‹Nr.›</a:t>
            </a:fld>
            <a:r>
              <a:rPr lang="es-ES"/>
              <a:t> </a:t>
            </a:r>
          </a:p>
        </p:txBody>
      </p:sp>
    </p:spTree>
  </p:cSld>
  <p:clrMapOvr>
    <a:masterClrMapping/>
  </p:clrMapOvr>
  <p:transition xmlns:p14="http://schemas.microsoft.com/office/powerpoint/2010/main" spd="med">
    <p:push dir="u"/>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46088" y="1341438"/>
            <a:ext cx="8229600" cy="503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75779" name="Rectangle 3"/>
          <p:cNvSpPr>
            <a:spLocks noGrp="1" noChangeArrowheads="1"/>
          </p:cNvSpPr>
          <p:nvPr>
            <p:ph type="body" idx="1"/>
          </p:nvPr>
        </p:nvSpPr>
        <p:spPr bwMode="auto">
          <a:xfrm>
            <a:off x="457200" y="1989138"/>
            <a:ext cx="8229600" cy="4464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75780" name="Rectangle 4"/>
          <p:cNvSpPr>
            <a:spLocks noGrp="1" noChangeArrowheads="1"/>
          </p:cNvSpPr>
          <p:nvPr>
            <p:ph type="sldNum" sz="quarter" idx="4"/>
          </p:nvPr>
        </p:nvSpPr>
        <p:spPr bwMode="auto">
          <a:xfrm>
            <a:off x="6588125" y="6597650"/>
            <a:ext cx="2484438"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9FBCDD"/>
                </a:solidFill>
              </a:defRPr>
            </a:lvl1pPr>
          </a:lstStyle>
          <a:p>
            <a:fld id="{85A108A0-B0D1-45BE-BFEB-94E2C05270D8}" type="slidenum">
              <a:rPr lang="es-ES"/>
              <a:pPr/>
              <a:t>‹Nr.›</a:t>
            </a:fld>
            <a:r>
              <a:rPr lang="es-ES"/>
              <a:t> </a:t>
            </a:r>
          </a:p>
        </p:txBody>
      </p:sp>
      <p:sp>
        <p:nvSpPr>
          <p:cNvPr id="75781" name="Line 5"/>
          <p:cNvSpPr>
            <a:spLocks noChangeShapeType="1"/>
          </p:cNvSpPr>
          <p:nvPr/>
        </p:nvSpPr>
        <p:spPr bwMode="auto">
          <a:xfrm>
            <a:off x="34925" y="1844675"/>
            <a:ext cx="5832475" cy="0"/>
          </a:xfrm>
          <a:prstGeom prst="line">
            <a:avLst/>
          </a:prstGeom>
          <a:noFill/>
          <a:ln w="28575">
            <a:solidFill>
              <a:srgbClr val="969696"/>
            </a:solidFill>
            <a:round/>
            <a:headEnd/>
            <a:tailEnd/>
          </a:ln>
          <a:effectLst/>
        </p:spPr>
        <p:txBody>
          <a:bodyPr/>
          <a:lstStyle/>
          <a:p>
            <a:endParaRPr lang="es-CL"/>
          </a:p>
        </p:txBody>
      </p:sp>
      <p:sp>
        <p:nvSpPr>
          <p:cNvPr id="75782" name="Oval 6"/>
          <p:cNvSpPr>
            <a:spLocks noChangeArrowheads="1"/>
          </p:cNvSpPr>
          <p:nvPr/>
        </p:nvSpPr>
        <p:spPr bwMode="auto">
          <a:xfrm>
            <a:off x="-107950" y="814388"/>
            <a:ext cx="71437" cy="71437"/>
          </a:xfrm>
          <a:prstGeom prst="ellipse">
            <a:avLst/>
          </a:prstGeom>
          <a:gradFill rotWithShape="1">
            <a:gsLst>
              <a:gs pos="0">
                <a:schemeClr val="bg1"/>
              </a:gs>
              <a:gs pos="100000">
                <a:srgbClr val="687A8E">
                  <a:alpha val="30000"/>
                </a:srgbClr>
              </a:gs>
            </a:gsLst>
            <a:path path="shape">
              <a:fillToRect l="50000" t="50000" r="50000" b="50000"/>
            </a:path>
          </a:gradFill>
          <a:ln w="9525" algn="ctr">
            <a:noFill/>
            <a:round/>
            <a:headEnd/>
            <a:tailEnd/>
          </a:ln>
          <a:effectLst/>
        </p:spPr>
        <p:txBody>
          <a:bodyPr wrap="none" anchor="ctr"/>
          <a:lstStyle/>
          <a:p>
            <a:endParaRPr lang="es-CL"/>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xmlns:p14="http://schemas.microsoft.com/office/powerpoint/2010/main" spd="med">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2.59259E-6 L 1.0276 -2.59259E-6 " pathEditMode="relative" rAng="0" ptsTypes="AA">
                                      <p:cBhvr>
                                        <p:cTn id="6" dur="1000" fill="hold"/>
                                        <p:tgtEl>
                                          <p:spTgt spid="75782"/>
                                        </p:tgtEl>
                                        <p:attrNameLst>
                                          <p:attrName>ppt_x</p:attrName>
                                          <p:attrName>ppt_y</p:attrName>
                                        </p:attrNameLst>
                                      </p:cBhvr>
                                      <p:rCtr x="514" y="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5778"/>
                                        </p:tgtEl>
                                        <p:attrNameLst>
                                          <p:attrName>style.visibility</p:attrName>
                                        </p:attrNameLst>
                                      </p:cBhvr>
                                      <p:to>
                                        <p:strVal val="visible"/>
                                      </p:to>
                                    </p:set>
                                    <p:animEffect transition="in" filter="fade">
                                      <p:cBhvr>
                                        <p:cTn id="10" dur="500"/>
                                        <p:tgtEl>
                                          <p:spTgt spid="75778"/>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75781"/>
                                        </p:tgtEl>
                                        <p:attrNameLst>
                                          <p:attrName>style.visibility</p:attrName>
                                        </p:attrNameLst>
                                      </p:cBhvr>
                                      <p:to>
                                        <p:strVal val="visible"/>
                                      </p:to>
                                    </p:set>
                                    <p:animEffect transition="in" filter="wipe(left)">
                                      <p:cBhvr>
                                        <p:cTn id="14" dur="500"/>
                                        <p:tgtEl>
                                          <p:spTgt spid="75781"/>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75779">
                                            <p:txEl>
                                              <p:pRg st="0" end="0"/>
                                            </p:txEl>
                                          </p:spTgt>
                                        </p:tgtEl>
                                        <p:attrNameLst>
                                          <p:attrName>style.visibility</p:attrName>
                                        </p:attrNameLst>
                                      </p:cBhvr>
                                      <p:to>
                                        <p:strVal val="visible"/>
                                      </p:to>
                                    </p:set>
                                    <p:animEffect transition="in" filter="fade">
                                      <p:cBhvr>
                                        <p:cTn id="18" dur="500"/>
                                        <p:tgtEl>
                                          <p:spTgt spid="75779">
                                            <p:txEl>
                                              <p:pRg st="0" end="0"/>
                                            </p:txEl>
                                          </p:spTgt>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75779">
                                            <p:txEl>
                                              <p:pRg st="1" end="1"/>
                                            </p:txEl>
                                          </p:spTgt>
                                        </p:tgtEl>
                                        <p:attrNameLst>
                                          <p:attrName>style.visibility</p:attrName>
                                        </p:attrNameLst>
                                      </p:cBhvr>
                                      <p:to>
                                        <p:strVal val="visible"/>
                                      </p:to>
                                    </p:set>
                                    <p:animEffect transition="in" filter="fade">
                                      <p:cBhvr>
                                        <p:cTn id="22" dur="500"/>
                                        <p:tgtEl>
                                          <p:spTgt spid="75779">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75779">
                                            <p:txEl>
                                              <p:pRg st="2" end="2"/>
                                            </p:txEl>
                                          </p:spTgt>
                                        </p:tgtEl>
                                        <p:attrNameLst>
                                          <p:attrName>style.visibility</p:attrName>
                                        </p:attrNameLst>
                                      </p:cBhvr>
                                      <p:to>
                                        <p:strVal val="visible"/>
                                      </p:to>
                                    </p:set>
                                    <p:animEffect transition="in" filter="fade">
                                      <p:cBhvr>
                                        <p:cTn id="26" dur="500"/>
                                        <p:tgtEl>
                                          <p:spTgt spid="75779">
                                            <p:txEl>
                                              <p:pRg st="2" end="2"/>
                                            </p:txEl>
                                          </p:spTgt>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75779">
                                            <p:txEl>
                                              <p:pRg st="3" end="3"/>
                                            </p:txEl>
                                          </p:spTgt>
                                        </p:tgtEl>
                                        <p:attrNameLst>
                                          <p:attrName>style.visibility</p:attrName>
                                        </p:attrNameLst>
                                      </p:cBhvr>
                                      <p:to>
                                        <p:strVal val="visible"/>
                                      </p:to>
                                    </p:set>
                                    <p:animEffect transition="in" filter="fade">
                                      <p:cBhvr>
                                        <p:cTn id="30" dur="500"/>
                                        <p:tgtEl>
                                          <p:spTgt spid="75779">
                                            <p:txEl>
                                              <p:pRg st="3" end="3"/>
                                            </p:txEl>
                                          </p:spTgt>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75779">
                                            <p:txEl>
                                              <p:pRg st="4" end="4"/>
                                            </p:txEl>
                                          </p:spTgt>
                                        </p:tgtEl>
                                        <p:attrNameLst>
                                          <p:attrName>style.visibility</p:attrName>
                                        </p:attrNameLst>
                                      </p:cBhvr>
                                      <p:to>
                                        <p:strVal val="visible"/>
                                      </p:to>
                                    </p:set>
                                    <p:animEffect transition="in" filter="fade">
                                      <p:cBhvr>
                                        <p:cTn id="34" dur="500"/>
                                        <p:tgtEl>
                                          <p:spTgt spid="75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2">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3">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4">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 lvl="5">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75779"/>
                        </p:tgtEl>
                        <p:attrNameLst>
                          <p:attrName>style.visibility</p:attrName>
                        </p:attrNameLst>
                      </p:cBhvr>
                      <p:to>
                        <p:strVal val="visible"/>
                      </p:to>
                    </p:set>
                    <p:animEffect transition="in" filter="fade">
                      <p:cBhvr>
                        <p:cTn dur="500"/>
                        <p:tgtEl>
                          <p:spTgt spid="75779"/>
                        </p:tgtEl>
                      </p:cBhvr>
                    </p:animEffect>
                  </p:childTnLst>
                </p:cTn>
              </p:par>
            </p:tnLst>
          </p:tmpl>
        </p:tmplLst>
      </p:bldP>
      <p:bldP spid="75781" grpId="0" animBg="1"/>
      <p:bldP spid="75782" grpId="0" animBg="1"/>
    </p:bldLst>
  </p:timing>
  <p:txStyles>
    <p:titleStyle>
      <a:lvl1pPr algn="l" rtl="0" fontAlgn="base">
        <a:spcBef>
          <a:spcPct val="0"/>
        </a:spcBef>
        <a:spcAft>
          <a:spcPct val="0"/>
        </a:spcAft>
        <a:defRPr sz="2400">
          <a:solidFill>
            <a:srgbClr val="969696"/>
          </a:solidFill>
          <a:latin typeface="+mj-lt"/>
          <a:ea typeface="+mj-ea"/>
          <a:cs typeface="+mj-cs"/>
        </a:defRPr>
      </a:lvl1pPr>
      <a:lvl2pPr algn="l" rtl="0" fontAlgn="base">
        <a:spcBef>
          <a:spcPct val="0"/>
        </a:spcBef>
        <a:spcAft>
          <a:spcPct val="0"/>
        </a:spcAft>
        <a:defRPr sz="2400">
          <a:solidFill>
            <a:srgbClr val="969696"/>
          </a:solidFill>
          <a:latin typeface="Arial Unicode MS" pitchFamily="34" charset="-128"/>
        </a:defRPr>
      </a:lvl2pPr>
      <a:lvl3pPr algn="l" rtl="0" fontAlgn="base">
        <a:spcBef>
          <a:spcPct val="0"/>
        </a:spcBef>
        <a:spcAft>
          <a:spcPct val="0"/>
        </a:spcAft>
        <a:defRPr sz="2400">
          <a:solidFill>
            <a:srgbClr val="969696"/>
          </a:solidFill>
          <a:latin typeface="Arial Unicode MS" pitchFamily="34" charset="-128"/>
        </a:defRPr>
      </a:lvl3pPr>
      <a:lvl4pPr algn="l" rtl="0" fontAlgn="base">
        <a:spcBef>
          <a:spcPct val="0"/>
        </a:spcBef>
        <a:spcAft>
          <a:spcPct val="0"/>
        </a:spcAft>
        <a:defRPr sz="2400">
          <a:solidFill>
            <a:srgbClr val="969696"/>
          </a:solidFill>
          <a:latin typeface="Arial Unicode MS" pitchFamily="34" charset="-128"/>
        </a:defRPr>
      </a:lvl4pPr>
      <a:lvl5pPr algn="l" rtl="0" fontAlgn="base">
        <a:spcBef>
          <a:spcPct val="0"/>
        </a:spcBef>
        <a:spcAft>
          <a:spcPct val="0"/>
        </a:spcAft>
        <a:defRPr sz="2400">
          <a:solidFill>
            <a:srgbClr val="969696"/>
          </a:solidFill>
          <a:latin typeface="Arial Unicode MS" pitchFamily="34" charset="-128"/>
        </a:defRPr>
      </a:lvl5pPr>
      <a:lvl6pPr marL="457200" algn="l" rtl="0" fontAlgn="base">
        <a:spcBef>
          <a:spcPct val="0"/>
        </a:spcBef>
        <a:spcAft>
          <a:spcPct val="0"/>
        </a:spcAft>
        <a:defRPr sz="2400">
          <a:solidFill>
            <a:srgbClr val="969696"/>
          </a:solidFill>
          <a:latin typeface="Arial Unicode MS" pitchFamily="34" charset="-128"/>
        </a:defRPr>
      </a:lvl6pPr>
      <a:lvl7pPr marL="914400" algn="l" rtl="0" fontAlgn="base">
        <a:spcBef>
          <a:spcPct val="0"/>
        </a:spcBef>
        <a:spcAft>
          <a:spcPct val="0"/>
        </a:spcAft>
        <a:defRPr sz="2400">
          <a:solidFill>
            <a:srgbClr val="969696"/>
          </a:solidFill>
          <a:latin typeface="Arial Unicode MS" pitchFamily="34" charset="-128"/>
        </a:defRPr>
      </a:lvl7pPr>
      <a:lvl8pPr marL="1371600" algn="l" rtl="0" fontAlgn="base">
        <a:spcBef>
          <a:spcPct val="0"/>
        </a:spcBef>
        <a:spcAft>
          <a:spcPct val="0"/>
        </a:spcAft>
        <a:defRPr sz="2400">
          <a:solidFill>
            <a:srgbClr val="969696"/>
          </a:solidFill>
          <a:latin typeface="Arial Unicode MS" pitchFamily="34" charset="-128"/>
        </a:defRPr>
      </a:lvl8pPr>
      <a:lvl9pPr marL="1828800" algn="l" rtl="0" fontAlgn="base">
        <a:spcBef>
          <a:spcPct val="0"/>
        </a:spcBef>
        <a:spcAft>
          <a:spcPct val="0"/>
        </a:spcAft>
        <a:defRPr sz="2400">
          <a:solidFill>
            <a:srgbClr val="969696"/>
          </a:solidFill>
          <a:latin typeface="Arial Unicode MS" pitchFamily="34" charset="-128"/>
        </a:defRPr>
      </a:lvl9pPr>
    </p:titleStyle>
    <p:bodyStyle>
      <a:lvl1pPr marL="342900" indent="-342900" algn="l" rtl="0" fontAlgn="base">
        <a:lnSpc>
          <a:spcPct val="90000"/>
        </a:lnSpc>
        <a:spcBef>
          <a:spcPct val="20000"/>
        </a:spcBef>
        <a:spcAft>
          <a:spcPct val="0"/>
        </a:spcAft>
        <a:buClr>
          <a:schemeClr val="hlink"/>
        </a:buClr>
        <a:buSzPct val="7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685800" y="1295400"/>
            <a:ext cx="7772400" cy="1920875"/>
          </a:xfrm>
        </p:spPr>
        <p:txBody>
          <a:bodyPr/>
          <a:lstStyle/>
          <a:p>
            <a:r>
              <a:rPr lang="es-ES_tradnl" sz="2000" dirty="0" smtClean="0"/>
              <a:t>“</a:t>
            </a:r>
            <a:r>
              <a:rPr lang="es-ES_tradnl" altLang="ja-JP" sz="2000" dirty="0">
                <a:ea typeface="ＭＳ Ｐゴシック" pitchFamily="34" charset="-128"/>
              </a:rPr>
              <a:t>Desarrollo de una Plataforma para la Solicitud y Gestión de Requerimientos y SCM</a:t>
            </a:r>
            <a:r>
              <a:rPr lang="es-ES_tradnl" sz="2000" dirty="0" smtClean="0"/>
              <a:t>”</a:t>
            </a:r>
            <a:endParaRPr lang="es-ES" sz="2000" dirty="0"/>
          </a:p>
        </p:txBody>
      </p:sp>
      <p:sp>
        <p:nvSpPr>
          <p:cNvPr id="44035" name="Rectangle 3"/>
          <p:cNvSpPr>
            <a:spLocks noGrp="1" noChangeArrowheads="1"/>
          </p:cNvSpPr>
          <p:nvPr>
            <p:ph type="subTitle" idx="1"/>
          </p:nvPr>
        </p:nvSpPr>
        <p:spPr>
          <a:xfrm>
            <a:off x="685800" y="3505200"/>
            <a:ext cx="7848600" cy="1752600"/>
          </a:xfrm>
        </p:spPr>
        <p:txBody>
          <a:bodyPr/>
          <a:lstStyle/>
          <a:p>
            <a:endParaRPr lang="es-ES_tradnl" sz="1600" dirty="0"/>
          </a:p>
          <a:p>
            <a:r>
              <a:rPr lang="es-ES_tradnl" sz="2000" dirty="0" smtClean="0"/>
              <a:t>Alejandro Álvarez</a:t>
            </a:r>
            <a:endParaRPr lang="es-ES_tradnl" sz="2000" dirty="0"/>
          </a:p>
          <a:p>
            <a:endParaRPr lang="es-ES_tradnl" sz="1800" dirty="0"/>
          </a:p>
          <a:p>
            <a:r>
              <a:rPr lang="es-ES_tradnl" sz="1600" dirty="0" smtClean="0">
                <a:ea typeface="ＭＳ Ｐゴシック" pitchFamily="34" charset="-128"/>
              </a:rPr>
              <a:t>Profesor Guía: Carlos </a:t>
            </a:r>
            <a:r>
              <a:rPr lang="es-ES_tradnl" sz="1600" dirty="0">
                <a:ea typeface="ＭＳ Ｐゴシック" pitchFamily="34" charset="-128"/>
              </a:rPr>
              <a:t>Becerra Castro </a:t>
            </a:r>
            <a:endParaRPr lang="es-ES" sz="2800"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Requerimientos en los Proyectos</a:t>
            </a:r>
            <a:endParaRPr lang="es-ES_tradnl" dirty="0"/>
          </a:p>
        </p:txBody>
      </p:sp>
      <p:sp>
        <p:nvSpPr>
          <p:cNvPr id="10243" name="Rectangle 3"/>
          <p:cNvSpPr>
            <a:spLocks noGrp="1" noChangeArrowheads="1"/>
          </p:cNvSpPr>
          <p:nvPr>
            <p:ph type="body" idx="1"/>
          </p:nvPr>
        </p:nvSpPr>
        <p:spPr/>
        <p:txBody>
          <a:bodyPr/>
          <a:lstStyle/>
          <a:p>
            <a:pPr algn="just">
              <a:spcAft>
                <a:spcPts val="1800"/>
              </a:spcAft>
            </a:pPr>
            <a:r>
              <a:rPr lang="es-ES" sz="1800" dirty="0" smtClean="0"/>
              <a:t>Solicitudes </a:t>
            </a:r>
            <a:r>
              <a:rPr lang="es-ES" sz="1800" dirty="0"/>
              <a:t>de requerimientos que por su complejidad superan dicha </a:t>
            </a:r>
            <a:r>
              <a:rPr lang="es-ES" sz="1800" dirty="0" smtClean="0"/>
              <a:t>categor</a:t>
            </a:r>
            <a:r>
              <a:rPr lang="es-ES" sz="1800" dirty="0" smtClean="0"/>
              <a:t>í</a:t>
            </a:r>
            <a:r>
              <a:rPr lang="es-ES" sz="1800" dirty="0" smtClean="0"/>
              <a:t>a, pasan </a:t>
            </a:r>
            <a:r>
              <a:rPr lang="es-ES" sz="1800" dirty="0"/>
              <a:t>a convertirse en Proyectos. </a:t>
            </a:r>
            <a:endParaRPr lang="es-ES" sz="1800" dirty="0" smtClean="0"/>
          </a:p>
          <a:p>
            <a:pPr algn="just">
              <a:spcAft>
                <a:spcPts val="1800"/>
              </a:spcAft>
            </a:pPr>
            <a:r>
              <a:rPr lang="es-ES" sz="1800" dirty="0" smtClean="0"/>
              <a:t>Responsable del </a:t>
            </a:r>
            <a:r>
              <a:rPr lang="es-ES" sz="1800" dirty="0"/>
              <a:t>proyecto definen los requerimientos </a:t>
            </a:r>
            <a:r>
              <a:rPr lang="es-ES" sz="1800" dirty="0" smtClean="0"/>
              <a:t>y define las tareas (o actividades) </a:t>
            </a:r>
            <a:r>
              <a:rPr lang="es-ES" sz="1800" dirty="0"/>
              <a:t>que se llevaran a cabo para completarlo. </a:t>
            </a:r>
            <a:endParaRPr lang="es-ES" sz="1800" dirty="0"/>
          </a:p>
          <a:p>
            <a:pPr algn="just">
              <a:spcAft>
                <a:spcPts val="1800"/>
              </a:spcAft>
            </a:pPr>
            <a:r>
              <a:rPr lang="es-ES" sz="1800" dirty="0" smtClean="0"/>
              <a:t>La calendarización</a:t>
            </a:r>
            <a:r>
              <a:rPr lang="es-ES" sz="1800" dirty="0" smtClean="0"/>
              <a:t> de las tareas es </a:t>
            </a:r>
            <a:r>
              <a:rPr lang="es-ES" sz="1800" dirty="0" smtClean="0"/>
              <a:t>a trav</a:t>
            </a:r>
            <a:r>
              <a:rPr lang="es-ES" sz="1800" dirty="0" smtClean="0"/>
              <a:t>é</a:t>
            </a:r>
            <a:r>
              <a:rPr lang="es-ES" sz="1800" dirty="0" smtClean="0"/>
              <a:t>s </a:t>
            </a:r>
            <a:r>
              <a:rPr lang="es-ES" sz="1800" dirty="0"/>
              <a:t>de una carta Gantt, la cual debe ser entregada al jefe de </a:t>
            </a:r>
            <a:r>
              <a:rPr lang="es-ES" sz="1800" dirty="0" smtClean="0"/>
              <a:t>á</a:t>
            </a:r>
            <a:r>
              <a:rPr lang="es-ES" sz="1800" dirty="0" smtClean="0"/>
              <a:t>rea</a:t>
            </a:r>
            <a:r>
              <a:rPr lang="es-ES" sz="1800" dirty="0"/>
              <a:t>. </a:t>
            </a:r>
            <a:endParaRPr lang="es-ES" sz="1800" dirty="0" smtClean="0"/>
          </a:p>
          <a:p>
            <a:pPr algn="just">
              <a:spcAft>
                <a:spcPts val="1800"/>
              </a:spcAft>
            </a:pPr>
            <a:r>
              <a:rPr lang="es-ES" sz="1800" dirty="0" smtClean="0"/>
              <a:t>Existe </a:t>
            </a:r>
            <a:r>
              <a:rPr lang="es-ES" sz="1800" dirty="0"/>
              <a:t>una </a:t>
            </a:r>
            <a:r>
              <a:rPr lang="es-ES" sz="1800" dirty="0" smtClean="0"/>
              <a:t>aplicaci</a:t>
            </a:r>
            <a:r>
              <a:rPr lang="es-ES" sz="1800" dirty="0" smtClean="0"/>
              <a:t>ó</a:t>
            </a:r>
            <a:r>
              <a:rPr lang="es-ES" sz="1800" dirty="0" smtClean="0"/>
              <a:t>n </a:t>
            </a:r>
            <a:r>
              <a:rPr lang="es-ES" sz="1800" dirty="0"/>
              <a:t>desarrollada en </a:t>
            </a:r>
            <a:r>
              <a:rPr lang="es-ES" sz="1800" dirty="0" err="1"/>
              <a:t>google</a:t>
            </a:r>
            <a:r>
              <a:rPr lang="es-ES" sz="1800" dirty="0"/>
              <a:t> </a:t>
            </a:r>
            <a:r>
              <a:rPr lang="es-ES" sz="1800" dirty="0" err="1"/>
              <a:t>sites</a:t>
            </a:r>
            <a:r>
              <a:rPr lang="es-ES" sz="1800" dirty="0"/>
              <a:t> donde el personal de </a:t>
            </a:r>
            <a:r>
              <a:rPr lang="es-ES" sz="1800" dirty="0" smtClean="0"/>
              <a:t>DISICO </a:t>
            </a:r>
            <a:r>
              <a:rPr lang="es-ES" sz="1800" dirty="0"/>
              <a:t>debe ingresar de forma manual </a:t>
            </a:r>
            <a:r>
              <a:rPr lang="es-ES" sz="1800" dirty="0" smtClean="0"/>
              <a:t>las tareas del </a:t>
            </a:r>
            <a:r>
              <a:rPr lang="es-ES" sz="1800" dirty="0"/>
              <a:t>proyecto </a:t>
            </a:r>
            <a:r>
              <a:rPr lang="es-ES" sz="1800" dirty="0" smtClean="0"/>
              <a:t>que ha </a:t>
            </a:r>
            <a:r>
              <a:rPr lang="es-ES" sz="1800" dirty="0"/>
              <a:t>completado. </a:t>
            </a:r>
            <a:endParaRPr lang="es-ES" sz="1800" dirty="0"/>
          </a:p>
          <a:p>
            <a:pPr marL="0" indent="0" algn="just">
              <a:spcBef>
                <a:spcPts val="1032"/>
              </a:spcBef>
              <a:spcAft>
                <a:spcPts val="1200"/>
              </a:spcAft>
              <a:buNone/>
            </a:pPr>
            <a:r>
              <a:rPr lang="es-ES" sz="1800" dirty="0" smtClean="0"/>
              <a:t> </a:t>
            </a:r>
            <a:endParaRPr lang="es-ES" sz="1800" dirty="0"/>
          </a:p>
          <a:p>
            <a:pPr algn="just">
              <a:buFont typeface="Wingdings" pitchFamily="2" charset="2"/>
              <a:buNone/>
            </a:pPr>
            <a:endParaRPr lang="es-ES_tradnl" dirty="0"/>
          </a:p>
        </p:txBody>
      </p:sp>
    </p:spTree>
    <p:extLst>
      <p:ext uri="{BB962C8B-B14F-4D97-AF65-F5344CB8AC3E}">
        <p14:creationId xmlns:p14="http://schemas.microsoft.com/office/powerpoint/2010/main" val="2619375833"/>
      </p:ext>
    </p:extLst>
  </p:cSld>
  <p:clrMapOvr>
    <a:masterClrMapping/>
  </p:clrMapOvr>
  <p:transition xmlns:p14="http://schemas.microsoft.com/office/powerpoint/2010/mai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Metodolog</a:t>
            </a:r>
            <a:r>
              <a:rPr lang="es-ES_tradnl" dirty="0" smtClean="0"/>
              <a:t>í</a:t>
            </a:r>
            <a:r>
              <a:rPr lang="es-ES_tradnl" dirty="0" smtClean="0"/>
              <a:t>a </a:t>
            </a:r>
            <a:r>
              <a:rPr lang="es-ES_tradnl" dirty="0"/>
              <a:t>de </a:t>
            </a:r>
            <a:r>
              <a:rPr lang="es-ES_tradnl" dirty="0" smtClean="0"/>
              <a:t>SCM</a:t>
            </a:r>
            <a:endParaRPr lang="es-ES_tradnl" dirty="0"/>
          </a:p>
        </p:txBody>
      </p:sp>
      <p:sp>
        <p:nvSpPr>
          <p:cNvPr id="10243" name="Rectangle 3"/>
          <p:cNvSpPr>
            <a:spLocks noGrp="1" noChangeArrowheads="1"/>
          </p:cNvSpPr>
          <p:nvPr>
            <p:ph type="body" idx="1"/>
          </p:nvPr>
        </p:nvSpPr>
        <p:spPr/>
        <p:txBody>
          <a:bodyPr/>
          <a:lstStyle/>
          <a:p>
            <a:pPr marL="0" indent="0">
              <a:buNone/>
            </a:pPr>
            <a:r>
              <a:rPr lang="es-ES" sz="1600" dirty="0" smtClean="0"/>
              <a:t>Define las siguientes etapas: </a:t>
            </a:r>
            <a:endParaRPr lang="es-ES" sz="1600" dirty="0"/>
          </a:p>
          <a:p>
            <a:pPr algn="just">
              <a:spcBef>
                <a:spcPts val="432"/>
              </a:spcBef>
              <a:spcAft>
                <a:spcPts val="600"/>
              </a:spcAft>
            </a:pPr>
            <a:r>
              <a:rPr lang="es-ES" sz="1600" b="1" i="1" dirty="0"/>
              <a:t>Tareas y </a:t>
            </a:r>
            <a:r>
              <a:rPr lang="es-ES" sz="1600" b="1" i="1" dirty="0" smtClean="0"/>
              <a:t>Responsables: </a:t>
            </a:r>
            <a:r>
              <a:rPr lang="es-ES" sz="1600" dirty="0" smtClean="0"/>
              <a:t>Identificar </a:t>
            </a:r>
            <a:r>
              <a:rPr lang="es-ES" sz="1600" dirty="0"/>
              <a:t>tareas asociadas y asignar responsables a cada una. </a:t>
            </a:r>
            <a:endParaRPr lang="es-ES" sz="1600" dirty="0" smtClean="0"/>
          </a:p>
          <a:p>
            <a:pPr algn="just">
              <a:spcBef>
                <a:spcPts val="432"/>
              </a:spcBef>
              <a:spcAft>
                <a:spcPts val="600"/>
              </a:spcAft>
            </a:pPr>
            <a:r>
              <a:rPr lang="es-ES" sz="1600" b="1" i="1" dirty="0"/>
              <a:t>Actividades </a:t>
            </a:r>
            <a:r>
              <a:rPr lang="es-ES" sz="1600" b="1" i="1" dirty="0" smtClean="0"/>
              <a:t>SCM: </a:t>
            </a:r>
            <a:r>
              <a:rPr lang="es-ES" sz="1600" dirty="0"/>
              <a:t>Definen las principales actividades a realizar para gestionar la </a:t>
            </a:r>
            <a:r>
              <a:rPr lang="es-ES" sz="1600" dirty="0" smtClean="0"/>
              <a:t>configuraci</a:t>
            </a:r>
            <a:r>
              <a:rPr lang="es-ES" sz="1600" dirty="0" smtClean="0"/>
              <a:t>ó</a:t>
            </a:r>
            <a:r>
              <a:rPr lang="es-ES" sz="1600" dirty="0" smtClean="0"/>
              <a:t>n </a:t>
            </a:r>
            <a:r>
              <a:rPr lang="es-ES" sz="1600" dirty="0"/>
              <a:t>de un sistema de software. Estas actividades son: </a:t>
            </a:r>
            <a:r>
              <a:rPr lang="es-ES" sz="1600" dirty="0" smtClean="0"/>
              <a:t>Identificaci</a:t>
            </a:r>
            <a:r>
              <a:rPr lang="es-ES" sz="1600" dirty="0" smtClean="0"/>
              <a:t>ó</a:t>
            </a:r>
            <a:r>
              <a:rPr lang="es-ES" sz="1600" dirty="0" smtClean="0"/>
              <a:t>n </a:t>
            </a:r>
            <a:r>
              <a:rPr lang="es-ES" sz="1600" dirty="0"/>
              <a:t>de la </a:t>
            </a:r>
            <a:r>
              <a:rPr lang="es-ES" sz="1600" dirty="0" smtClean="0"/>
              <a:t>Configuraci</a:t>
            </a:r>
            <a:r>
              <a:rPr lang="es-ES" sz="1600" dirty="0" smtClean="0"/>
              <a:t>ó</a:t>
            </a:r>
            <a:r>
              <a:rPr lang="es-ES" sz="1600" dirty="0" smtClean="0"/>
              <a:t>n </a:t>
            </a:r>
            <a:r>
              <a:rPr lang="es-ES" sz="1600" dirty="0"/>
              <a:t>y Control de la </a:t>
            </a:r>
            <a:r>
              <a:rPr lang="es-ES" sz="1600" dirty="0" smtClean="0"/>
              <a:t>Configuraci</a:t>
            </a:r>
            <a:r>
              <a:rPr lang="es-ES" sz="1600" dirty="0" smtClean="0"/>
              <a:t>ó</a:t>
            </a:r>
            <a:r>
              <a:rPr lang="es-ES" sz="1600" dirty="0" smtClean="0"/>
              <a:t>n.</a:t>
            </a:r>
            <a:endParaRPr lang="es-ES_tradnl" sz="1600" dirty="0"/>
          </a:p>
          <a:p>
            <a:pPr algn="just">
              <a:spcBef>
                <a:spcPts val="432"/>
              </a:spcBef>
              <a:spcAft>
                <a:spcPts val="600"/>
              </a:spcAft>
            </a:pPr>
            <a:r>
              <a:rPr lang="es-ES_tradnl" sz="1600" b="1" i="1" dirty="0" smtClean="0"/>
              <a:t>Recursos: </a:t>
            </a:r>
            <a:r>
              <a:rPr lang="es-ES_tradnl" sz="1600" dirty="0"/>
              <a:t>Herramientas de apoyo a la </a:t>
            </a:r>
            <a:r>
              <a:rPr lang="es-ES_tradnl" sz="1600" dirty="0" smtClean="0"/>
              <a:t>metodolog</a:t>
            </a:r>
            <a:r>
              <a:rPr lang="es-ES_tradnl" sz="1600" dirty="0" smtClean="0"/>
              <a:t>í</a:t>
            </a:r>
            <a:r>
              <a:rPr lang="es-ES_tradnl" sz="1600" dirty="0" smtClean="0"/>
              <a:t>a</a:t>
            </a:r>
            <a:r>
              <a:rPr lang="es-ES_tradnl" sz="1600" dirty="0"/>
              <a:t>, actualmente estas son: </a:t>
            </a:r>
            <a:r>
              <a:rPr lang="es-ES_tradnl" sz="1600" dirty="0" err="1"/>
              <a:t>Subversion</a:t>
            </a:r>
            <a:r>
              <a:rPr lang="es-ES_tradnl" sz="1600" dirty="0"/>
              <a:t>, los </a:t>
            </a:r>
            <a:r>
              <a:rPr lang="es-ES_tradnl" sz="1600" dirty="0" err="1"/>
              <a:t>templates</a:t>
            </a:r>
            <a:r>
              <a:rPr lang="es-ES_tradnl" sz="1600" dirty="0"/>
              <a:t> definidos para esta </a:t>
            </a:r>
            <a:r>
              <a:rPr lang="es-ES_tradnl" sz="1600" dirty="0" smtClean="0"/>
              <a:t>metodolog</a:t>
            </a:r>
            <a:r>
              <a:rPr lang="es-ES_tradnl" sz="1600" dirty="0" smtClean="0"/>
              <a:t>í</a:t>
            </a:r>
            <a:r>
              <a:rPr lang="es-ES_tradnl" sz="1600" dirty="0" smtClean="0"/>
              <a:t>a </a:t>
            </a:r>
            <a:r>
              <a:rPr lang="es-ES_tradnl" sz="1600" dirty="0"/>
              <a:t>y el personal del </a:t>
            </a:r>
            <a:r>
              <a:rPr lang="es-ES_tradnl" sz="1600" dirty="0" smtClean="0"/>
              <a:t>á</a:t>
            </a:r>
            <a:r>
              <a:rPr lang="es-ES_tradnl" sz="1600" dirty="0" smtClean="0"/>
              <a:t>rea </a:t>
            </a:r>
            <a:r>
              <a:rPr lang="es-ES_tradnl" sz="1600" dirty="0"/>
              <a:t>de desarrollo de DISICO. </a:t>
            </a:r>
            <a:endParaRPr lang="es-ES_tradnl" sz="1600" dirty="0" smtClean="0"/>
          </a:p>
          <a:p>
            <a:pPr algn="just">
              <a:spcBef>
                <a:spcPts val="432"/>
              </a:spcBef>
              <a:spcAft>
                <a:spcPts val="600"/>
              </a:spcAft>
            </a:pPr>
            <a:r>
              <a:rPr lang="es-ES_tradnl" sz="1600" b="1" i="1" dirty="0" smtClean="0"/>
              <a:t>Formaci</a:t>
            </a:r>
            <a:r>
              <a:rPr lang="es-ES_tradnl" sz="1600" b="1" i="1" dirty="0" smtClean="0"/>
              <a:t>ó</a:t>
            </a:r>
            <a:r>
              <a:rPr lang="es-ES_tradnl" sz="1600" b="1" i="1" dirty="0" smtClean="0"/>
              <a:t>n: </a:t>
            </a:r>
            <a:r>
              <a:rPr lang="es-ES_tradnl" sz="1600" dirty="0"/>
              <a:t>Material visual para educar a los integrantes de cada proyecto en cuanto a SCM. </a:t>
            </a:r>
            <a:endParaRPr lang="es-ES_tradnl" sz="1600" dirty="0" smtClean="0"/>
          </a:p>
          <a:p>
            <a:pPr marL="0" indent="0" algn="just">
              <a:spcBef>
                <a:spcPts val="432"/>
              </a:spcBef>
              <a:spcAft>
                <a:spcPts val="600"/>
              </a:spcAft>
              <a:buNone/>
            </a:pPr>
            <a:r>
              <a:rPr lang="es-ES" sz="1600" dirty="0"/>
              <a:t>Define </a:t>
            </a:r>
            <a:r>
              <a:rPr lang="es-ES" sz="1600" dirty="0" err="1"/>
              <a:t>templates</a:t>
            </a:r>
            <a:r>
              <a:rPr lang="es-ES" sz="1600" dirty="0"/>
              <a:t> para:</a:t>
            </a:r>
          </a:p>
          <a:p>
            <a:pPr algn="just">
              <a:spcBef>
                <a:spcPts val="0"/>
              </a:spcBef>
              <a:spcAft>
                <a:spcPts val="600"/>
              </a:spcAft>
            </a:pPr>
            <a:r>
              <a:rPr lang="es-ES_tradnl" sz="1600" dirty="0" smtClean="0"/>
              <a:t>Tareas y Responsables SCM.</a:t>
            </a:r>
          </a:p>
          <a:p>
            <a:pPr algn="just">
              <a:spcBef>
                <a:spcPts val="0"/>
              </a:spcBef>
              <a:spcAft>
                <a:spcPts val="600"/>
              </a:spcAft>
            </a:pPr>
            <a:r>
              <a:rPr lang="es-ES_tradnl" sz="1600" dirty="0" smtClean="0"/>
              <a:t>Identificaci</a:t>
            </a:r>
            <a:r>
              <a:rPr lang="es-ES_tradnl" sz="1600" dirty="0" smtClean="0"/>
              <a:t>ón de la Configuración.</a:t>
            </a:r>
          </a:p>
          <a:p>
            <a:pPr algn="just">
              <a:spcBef>
                <a:spcPts val="0"/>
              </a:spcBef>
              <a:spcAft>
                <a:spcPts val="600"/>
              </a:spcAft>
            </a:pPr>
            <a:r>
              <a:rPr lang="es-ES_tradnl" sz="1600" dirty="0" smtClean="0"/>
              <a:t>Solicitud de Cambio.</a:t>
            </a:r>
          </a:p>
          <a:p>
            <a:pPr algn="just">
              <a:spcBef>
                <a:spcPts val="0"/>
              </a:spcBef>
              <a:spcAft>
                <a:spcPts val="600"/>
              </a:spcAft>
            </a:pPr>
            <a:r>
              <a:rPr lang="es-ES_tradnl" sz="1600" dirty="0" smtClean="0"/>
              <a:t>Implementación del Cambio.</a:t>
            </a:r>
            <a:endParaRPr lang="es-ES_tradnl" sz="1600" dirty="0"/>
          </a:p>
          <a:p>
            <a:pPr marL="0" indent="0" algn="just">
              <a:spcBef>
                <a:spcPts val="1032"/>
              </a:spcBef>
              <a:spcAft>
                <a:spcPts val="1200"/>
              </a:spcAft>
              <a:buNone/>
            </a:pPr>
            <a:endParaRPr lang="es-ES" sz="1800" dirty="0" smtClean="0"/>
          </a:p>
          <a:p>
            <a:pPr marL="0" indent="0" algn="just">
              <a:spcBef>
                <a:spcPts val="1032"/>
              </a:spcBef>
              <a:spcAft>
                <a:spcPts val="1200"/>
              </a:spcAft>
              <a:buNone/>
            </a:pPr>
            <a:endParaRPr lang="es-ES" sz="1800" dirty="0" smtClean="0"/>
          </a:p>
        </p:txBody>
      </p:sp>
    </p:spTree>
    <p:extLst>
      <p:ext uri="{BB962C8B-B14F-4D97-AF65-F5344CB8AC3E}">
        <p14:creationId xmlns:p14="http://schemas.microsoft.com/office/powerpoint/2010/main" val="185788605"/>
      </p:ext>
    </p:extLst>
  </p:cSld>
  <p:clrMapOvr>
    <a:masterClrMapping/>
  </p:clrMapOvr>
  <p:transition xmlns:p14="http://schemas.microsoft.com/office/powerpoint/2010/mai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propuesta </a:t>
            </a:r>
            <a:r>
              <a:rPr lang="es-ES" dirty="0"/>
              <a:t>(</a:t>
            </a:r>
            <a:r>
              <a:rPr lang="es-ES" dirty="0" err="1"/>
              <a:t>máx</a:t>
            </a:r>
            <a:r>
              <a:rPr lang="es-ES" dirty="0"/>
              <a:t> 2)</a:t>
            </a:r>
          </a:p>
        </p:txBody>
      </p:sp>
      <p:sp>
        <p:nvSpPr>
          <p:cNvPr id="10243" name="Rectangle 3"/>
          <p:cNvSpPr>
            <a:spLocks noGrp="1" noChangeArrowheads="1"/>
          </p:cNvSpPr>
          <p:nvPr>
            <p:ph type="body" idx="1"/>
          </p:nvPr>
        </p:nvSpPr>
        <p:spPr/>
        <p:txBody>
          <a:bodyPr/>
          <a:lstStyle/>
          <a:p>
            <a:pPr algn="just"/>
            <a:r>
              <a:rPr lang="es-ES_tradnl" dirty="0" smtClean="0"/>
              <a:t>Naturaleza </a:t>
            </a:r>
            <a:r>
              <a:rPr lang="es-ES_tradnl" dirty="0"/>
              <a:t>del </a:t>
            </a:r>
            <a:r>
              <a:rPr lang="es-ES_tradnl" dirty="0" smtClean="0"/>
              <a:t>cambio</a:t>
            </a:r>
          </a:p>
        </p:txBody>
      </p:sp>
    </p:spTree>
    <p:extLst>
      <p:ext uri="{BB962C8B-B14F-4D97-AF65-F5344CB8AC3E}">
        <p14:creationId xmlns:p14="http://schemas.microsoft.com/office/powerpoint/2010/main" val="3092994327"/>
      </p:ext>
    </p:extLst>
  </p:cSld>
  <p:clrMapOvr>
    <a:masterClrMapping/>
  </p:clrMapOvr>
  <p:transition xmlns:p14="http://schemas.microsoft.com/office/powerpoint/2010/mai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propuesta </a:t>
            </a:r>
            <a:r>
              <a:rPr lang="es-ES" dirty="0"/>
              <a:t>(</a:t>
            </a:r>
            <a:r>
              <a:rPr lang="es-ES" dirty="0" err="1"/>
              <a:t>máx</a:t>
            </a:r>
            <a:r>
              <a:rPr lang="es-ES" dirty="0"/>
              <a:t> 2)</a:t>
            </a:r>
          </a:p>
        </p:txBody>
      </p:sp>
      <p:sp>
        <p:nvSpPr>
          <p:cNvPr id="10243" name="Rectangle 3"/>
          <p:cNvSpPr>
            <a:spLocks noGrp="1" noChangeArrowheads="1"/>
          </p:cNvSpPr>
          <p:nvPr>
            <p:ph type="body" idx="1"/>
          </p:nvPr>
        </p:nvSpPr>
        <p:spPr/>
        <p:txBody>
          <a:bodyPr/>
          <a:lstStyle/>
          <a:p>
            <a:pPr algn="just"/>
            <a:r>
              <a:rPr lang="es-ES_tradnl" dirty="0" smtClean="0"/>
              <a:t>Se </a:t>
            </a:r>
            <a:r>
              <a:rPr lang="es-ES" dirty="0"/>
              <a:t>propone desarrollar una plataforma para la solicitud y gestión de requerimientos y SCM</a:t>
            </a:r>
            <a:r>
              <a:rPr lang="es-ES" dirty="0" smtClean="0"/>
              <a:t>.</a:t>
            </a:r>
          </a:p>
          <a:p>
            <a:pPr algn="just"/>
            <a:endParaRPr lang="es-ES" dirty="0"/>
          </a:p>
          <a:p>
            <a:pPr algn="just"/>
            <a:r>
              <a:rPr lang="es-ES" dirty="0" smtClean="0"/>
              <a:t>Esta plataforma </a:t>
            </a:r>
            <a:r>
              <a:rPr lang="es-ES" dirty="0"/>
              <a:t>mejorara la comunicación, documentación y control de estas actividades dentro del equipo.</a:t>
            </a:r>
          </a:p>
          <a:p>
            <a:pPr algn="just"/>
            <a:endParaRPr lang="es-ES_tradnl" dirty="0" smtClean="0"/>
          </a:p>
        </p:txBody>
      </p:sp>
    </p:spTree>
    <p:extLst>
      <p:ext uri="{BB962C8B-B14F-4D97-AF65-F5344CB8AC3E}">
        <p14:creationId xmlns:p14="http://schemas.microsoft.com/office/powerpoint/2010/main" val="2615927521"/>
      </p:ext>
    </p:extLst>
  </p:cSld>
  <p:clrMapOvr>
    <a:masterClrMapping/>
  </p:clrMapOvr>
  <p:transition xmlns:p14="http://schemas.microsoft.com/office/powerpoint/2010/mai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b="1" dirty="0">
                <a:effectLst>
                  <a:outerShdw blurRad="38100" dist="38100" dir="2700000" algn="tl">
                    <a:srgbClr val="DDDDDD"/>
                  </a:outerShdw>
                </a:effectLst>
                <a:latin typeface="Arial Unicode MS" charset="0"/>
              </a:rPr>
              <a:t>Objetivo General</a:t>
            </a:r>
            <a:endParaRPr lang="es-ES" dirty="0"/>
          </a:p>
        </p:txBody>
      </p:sp>
      <p:sp>
        <p:nvSpPr>
          <p:cNvPr id="10243" name="Rectangle 3"/>
          <p:cNvSpPr>
            <a:spLocks noGrp="1" noChangeArrowheads="1"/>
          </p:cNvSpPr>
          <p:nvPr>
            <p:ph type="body" idx="1"/>
          </p:nvPr>
        </p:nvSpPr>
        <p:spPr/>
        <p:txBody>
          <a:bodyPr/>
          <a:lstStyle/>
          <a:p>
            <a:pPr algn="just" eaLnBrk="1" hangingPunct="1"/>
            <a:r>
              <a:rPr lang="es-ES" dirty="0">
                <a:latin typeface="Arial" charset="0"/>
              </a:rPr>
              <a:t>Desarrollar una aplicación para la solicitud y gestión de requerimientos y SCM para la Dirección de Servicios de Información y Computación de la Universidad de Valparaíso (DISICO). </a:t>
            </a:r>
            <a:endParaRPr lang="es-ES" dirty="0">
              <a:latin typeface="Arial" charset="0"/>
            </a:endParaRPr>
          </a:p>
        </p:txBody>
      </p:sp>
    </p:spTree>
    <p:extLst>
      <p:ext uri="{BB962C8B-B14F-4D97-AF65-F5344CB8AC3E}">
        <p14:creationId xmlns:p14="http://schemas.microsoft.com/office/powerpoint/2010/main" val="1130876202"/>
      </p:ext>
    </p:extLst>
  </p:cSld>
  <p:clrMapOvr>
    <a:masterClrMapping/>
  </p:clrMapOvr>
  <p:transition xmlns:p14="http://schemas.microsoft.com/office/powerpoint/2010/mai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b="1" dirty="0">
                <a:effectLst>
                  <a:outerShdw blurRad="38100" dist="38100" dir="2700000" algn="tl">
                    <a:srgbClr val="DDDDDD"/>
                  </a:outerShdw>
                </a:effectLst>
                <a:latin typeface="Arial Unicode MS" charset="0"/>
              </a:rPr>
              <a:t>Objetivos Específicos</a:t>
            </a:r>
            <a:endParaRPr lang="es-ES" dirty="0"/>
          </a:p>
        </p:txBody>
      </p:sp>
      <p:sp>
        <p:nvSpPr>
          <p:cNvPr id="10243" name="Rectangle 3"/>
          <p:cNvSpPr>
            <a:spLocks noGrp="1" noChangeArrowheads="1"/>
          </p:cNvSpPr>
          <p:nvPr>
            <p:ph type="body" idx="1"/>
          </p:nvPr>
        </p:nvSpPr>
        <p:spPr/>
        <p:txBody>
          <a:bodyPr/>
          <a:lstStyle/>
          <a:p>
            <a:pPr algn="just" eaLnBrk="1" hangingPunct="1">
              <a:spcBef>
                <a:spcPts val="1200"/>
              </a:spcBef>
              <a:spcAft>
                <a:spcPts val="1200"/>
              </a:spcAft>
            </a:pPr>
            <a:r>
              <a:rPr lang="es-ES_tradnl" dirty="0">
                <a:latin typeface="Arial" charset="0"/>
              </a:rPr>
              <a:t>Dar soporte a la Metodología SCM existente.</a:t>
            </a:r>
          </a:p>
          <a:p>
            <a:pPr algn="just" eaLnBrk="1" hangingPunct="1">
              <a:spcBef>
                <a:spcPts val="1200"/>
              </a:spcBef>
              <a:spcAft>
                <a:spcPts val="1200"/>
              </a:spcAft>
            </a:pPr>
            <a:r>
              <a:rPr lang="es-ES_tradnl" dirty="0">
                <a:latin typeface="Arial" charset="0"/>
              </a:rPr>
              <a:t>Monitorear el ciclo de vida de cada solicitud de requerimiento y de cambio.</a:t>
            </a:r>
          </a:p>
          <a:p>
            <a:pPr algn="just" eaLnBrk="1" hangingPunct="1">
              <a:spcBef>
                <a:spcPts val="1200"/>
              </a:spcBef>
              <a:spcAft>
                <a:spcPts val="1200"/>
              </a:spcAft>
            </a:pPr>
            <a:r>
              <a:rPr lang="es-ES_tradnl" dirty="0">
                <a:latin typeface="Arial" charset="0"/>
              </a:rPr>
              <a:t>Mejorar el control sobre las actividades que realiza el personal.</a:t>
            </a:r>
          </a:p>
          <a:p>
            <a:pPr algn="just" eaLnBrk="1" hangingPunct="1">
              <a:spcBef>
                <a:spcPts val="1200"/>
              </a:spcBef>
              <a:spcAft>
                <a:spcPts val="1200"/>
              </a:spcAft>
            </a:pPr>
            <a:r>
              <a:rPr lang="es-ES" dirty="0">
                <a:latin typeface="Arial" charset="0"/>
              </a:rPr>
              <a:t>Mantener un historial con los requerimientos, que permita mejorar futuras estimaciones de tiempo y esfuerzo.</a:t>
            </a:r>
          </a:p>
          <a:p>
            <a:pPr algn="just" eaLnBrk="1" hangingPunct="1">
              <a:spcBef>
                <a:spcPts val="1200"/>
              </a:spcBef>
              <a:spcAft>
                <a:spcPts val="1200"/>
              </a:spcAft>
            </a:pPr>
            <a:r>
              <a:rPr lang="es-ES" dirty="0">
                <a:latin typeface="Arial" charset="0"/>
              </a:rPr>
              <a:t>Obtener mediciones cuantitativas de productividad.</a:t>
            </a:r>
          </a:p>
          <a:p>
            <a:pPr algn="just"/>
            <a:endParaRPr lang="es-ES_tradnl" dirty="0"/>
          </a:p>
        </p:txBody>
      </p:sp>
    </p:spTree>
    <p:extLst>
      <p:ext uri="{BB962C8B-B14F-4D97-AF65-F5344CB8AC3E}">
        <p14:creationId xmlns:p14="http://schemas.microsoft.com/office/powerpoint/2010/main" val="2324216791"/>
      </p:ext>
    </p:extLst>
  </p:cSld>
  <p:clrMapOvr>
    <a:masterClrMapping/>
  </p:clrMapOvr>
  <p:transition xmlns:p14="http://schemas.microsoft.com/office/powerpoint/2010/mai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propuesta </a:t>
            </a:r>
            <a:r>
              <a:rPr lang="es-ES" dirty="0"/>
              <a:t>(</a:t>
            </a:r>
            <a:r>
              <a:rPr lang="es-ES" dirty="0" err="1"/>
              <a:t>máx</a:t>
            </a:r>
            <a:r>
              <a:rPr lang="es-ES" dirty="0"/>
              <a:t> 2)</a:t>
            </a:r>
          </a:p>
        </p:txBody>
      </p:sp>
      <p:sp>
        <p:nvSpPr>
          <p:cNvPr id="10243" name="Rectangle 3"/>
          <p:cNvSpPr>
            <a:spLocks noGrp="1" noChangeArrowheads="1"/>
          </p:cNvSpPr>
          <p:nvPr>
            <p:ph type="body" idx="1"/>
          </p:nvPr>
        </p:nvSpPr>
        <p:spPr/>
        <p:txBody>
          <a:bodyPr/>
          <a:lstStyle/>
          <a:p>
            <a:pPr algn="just"/>
            <a:r>
              <a:rPr lang="es-ES_tradnl" dirty="0" smtClean="0"/>
              <a:t>Productos </a:t>
            </a:r>
          </a:p>
          <a:p>
            <a:pPr algn="just">
              <a:buFont typeface="Wingdings" pitchFamily="2" charset="2"/>
              <a:buNone/>
            </a:pPr>
            <a:endParaRPr lang="es-ES_tradnl" dirty="0"/>
          </a:p>
        </p:txBody>
      </p:sp>
    </p:spTree>
    <p:extLst>
      <p:ext uri="{BB962C8B-B14F-4D97-AF65-F5344CB8AC3E}">
        <p14:creationId xmlns:p14="http://schemas.microsoft.com/office/powerpoint/2010/main" val="3593482682"/>
      </p:ext>
    </p:extLst>
  </p:cSld>
  <p:clrMapOvr>
    <a:masterClrMapping/>
  </p:clrMapOvr>
  <p:transition xmlns:p14="http://schemas.microsoft.com/office/powerpoint/2010/mai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propuesta </a:t>
            </a:r>
            <a:r>
              <a:rPr lang="es-ES" dirty="0"/>
              <a:t>(</a:t>
            </a:r>
            <a:r>
              <a:rPr lang="es-ES" dirty="0" err="1"/>
              <a:t>máx</a:t>
            </a:r>
            <a:r>
              <a:rPr lang="es-ES" dirty="0"/>
              <a:t> 2)</a:t>
            </a:r>
          </a:p>
        </p:txBody>
      </p:sp>
      <p:sp>
        <p:nvSpPr>
          <p:cNvPr id="10243" name="Rectangle 3"/>
          <p:cNvSpPr>
            <a:spLocks noGrp="1" noChangeArrowheads="1"/>
          </p:cNvSpPr>
          <p:nvPr>
            <p:ph type="body" idx="1"/>
          </p:nvPr>
        </p:nvSpPr>
        <p:spPr/>
        <p:txBody>
          <a:bodyPr/>
          <a:lstStyle/>
          <a:p>
            <a:pPr algn="just"/>
            <a:r>
              <a:rPr lang="es-ES_tradnl" dirty="0" smtClean="0"/>
              <a:t>Impacto</a:t>
            </a:r>
          </a:p>
          <a:p>
            <a:pPr algn="just">
              <a:buFont typeface="Wingdings" pitchFamily="2" charset="2"/>
              <a:buNone/>
            </a:pPr>
            <a:endParaRPr lang="es-ES_tradnl" dirty="0"/>
          </a:p>
        </p:txBody>
      </p:sp>
    </p:spTree>
    <p:extLst>
      <p:ext uri="{BB962C8B-B14F-4D97-AF65-F5344CB8AC3E}">
        <p14:creationId xmlns:p14="http://schemas.microsoft.com/office/powerpoint/2010/main" val="3025679640"/>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 dirty="0"/>
              <a:t>Definición del </a:t>
            </a:r>
            <a:r>
              <a:rPr lang="es-ES" dirty="0" smtClean="0"/>
              <a:t>problema y solución propuesta </a:t>
            </a:r>
            <a:r>
              <a:rPr lang="es-ES" dirty="0"/>
              <a:t>(</a:t>
            </a:r>
            <a:r>
              <a:rPr lang="es-ES" dirty="0" err="1"/>
              <a:t>máx</a:t>
            </a:r>
            <a:r>
              <a:rPr lang="es-ES" dirty="0"/>
              <a:t> 2)</a:t>
            </a:r>
          </a:p>
        </p:txBody>
      </p:sp>
      <p:sp>
        <p:nvSpPr>
          <p:cNvPr id="10243" name="Rectangle 3"/>
          <p:cNvSpPr>
            <a:spLocks noGrp="1" noChangeArrowheads="1"/>
          </p:cNvSpPr>
          <p:nvPr>
            <p:ph type="body" idx="1"/>
          </p:nvPr>
        </p:nvSpPr>
        <p:spPr/>
        <p:txBody>
          <a:bodyPr/>
          <a:lstStyle/>
          <a:p>
            <a:pPr algn="just"/>
            <a:r>
              <a:rPr lang="es-ES_tradnl" dirty="0" smtClean="0"/>
              <a:t>Metodología</a:t>
            </a:r>
            <a:endParaRPr lang="es-ES_tradnl" dirty="0"/>
          </a:p>
          <a:p>
            <a:pPr algn="just">
              <a:buFont typeface="Wingdings" pitchFamily="2" charset="2"/>
              <a:buNone/>
            </a:pPr>
            <a:endParaRPr lang="es-ES_tradnl" dirty="0"/>
          </a:p>
        </p:txBody>
      </p:sp>
    </p:spTree>
    <p:extLst>
      <p:ext uri="{BB962C8B-B14F-4D97-AF65-F5344CB8AC3E}">
        <p14:creationId xmlns:p14="http://schemas.microsoft.com/office/powerpoint/2010/main" val="2195754992"/>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lgn="just">
              <a:spcBef>
                <a:spcPts val="1000"/>
              </a:spcBef>
              <a:spcAft>
                <a:spcPts val="600"/>
              </a:spcAft>
            </a:pPr>
            <a:r>
              <a:rPr lang="es-ES" sz="1800" dirty="0"/>
              <a:t>Crear y enviar solicitudes de requerimientos, dirigida a cualquiera de las 3 </a:t>
            </a:r>
            <a:r>
              <a:rPr lang="es-ES" sz="1800" dirty="0" smtClean="0"/>
              <a:t>áreas </a:t>
            </a:r>
            <a:r>
              <a:rPr lang="es-ES" sz="1800" dirty="0"/>
              <a:t>de </a:t>
            </a:r>
            <a:r>
              <a:rPr lang="es-ES" sz="1800" dirty="0" smtClean="0"/>
              <a:t>DISICO.</a:t>
            </a:r>
          </a:p>
          <a:p>
            <a:pPr algn="just">
              <a:spcBef>
                <a:spcPts val="1000"/>
              </a:spcBef>
              <a:spcAft>
                <a:spcPts val="600"/>
              </a:spcAft>
            </a:pPr>
            <a:r>
              <a:rPr lang="es-ES" sz="1800" dirty="0"/>
              <a:t>Enviar al email del solicitante el numero de consulta de su solicitud. </a:t>
            </a:r>
            <a:endParaRPr lang="es-ES" sz="1800" dirty="0" smtClean="0"/>
          </a:p>
          <a:p>
            <a:pPr algn="just">
              <a:spcBef>
                <a:spcPts val="1000"/>
              </a:spcBef>
              <a:spcAft>
                <a:spcPts val="600"/>
              </a:spcAft>
            </a:pPr>
            <a:r>
              <a:rPr lang="es-ES" sz="1800" dirty="0" smtClean="0"/>
              <a:t>Asignar Responsables a las Solicitudes.</a:t>
            </a:r>
          </a:p>
          <a:p>
            <a:pPr algn="just">
              <a:spcBef>
                <a:spcPts val="1000"/>
              </a:spcBef>
              <a:spcAft>
                <a:spcPts val="600"/>
              </a:spcAft>
            </a:pPr>
            <a:r>
              <a:rPr lang="es-ES" sz="1800" dirty="0" smtClean="0"/>
              <a:t>Transferir solicitudes entre las áreas del departamento.</a:t>
            </a:r>
          </a:p>
          <a:p>
            <a:pPr algn="just">
              <a:spcBef>
                <a:spcPts val="1000"/>
              </a:spcBef>
              <a:spcAft>
                <a:spcPts val="600"/>
              </a:spcAft>
            </a:pPr>
            <a:r>
              <a:rPr lang="es-ES" sz="1800" dirty="0" smtClean="0"/>
              <a:t>Convertir solicitudes en Proyectos.</a:t>
            </a:r>
          </a:p>
          <a:p>
            <a:pPr algn="just">
              <a:spcBef>
                <a:spcPts val="1000"/>
              </a:spcBef>
              <a:spcAft>
                <a:spcPts val="600"/>
              </a:spcAft>
            </a:pPr>
            <a:r>
              <a:rPr lang="es-ES" sz="1800" dirty="0" smtClean="0"/>
              <a:t>Resúmenes con gráficos e indicadores, sobre las solicitudes ya sea por departamento, área o funcionario.</a:t>
            </a:r>
          </a:p>
          <a:p>
            <a:pPr algn="just">
              <a:spcBef>
                <a:spcPts val="1000"/>
              </a:spcBef>
              <a:spcAft>
                <a:spcPts val="600"/>
              </a:spcAft>
            </a:pPr>
            <a:r>
              <a:rPr lang="es-ES" sz="1800" dirty="0" smtClean="0"/>
              <a:t>Alertar de solicitudes retrasadas a los responsables.</a:t>
            </a:r>
          </a:p>
          <a:p>
            <a:pPr algn="just">
              <a:spcBef>
                <a:spcPts val="1000"/>
              </a:spcBef>
              <a:spcAft>
                <a:spcPts val="600"/>
              </a:spcAft>
            </a:pPr>
            <a:r>
              <a:rPr lang="es-ES" sz="1800" dirty="0" smtClean="0"/>
              <a:t>Responder solicitudes directamente al solicitante, directamente al jefe de área o manualmente a quien se requiera.</a:t>
            </a:r>
            <a:endParaRPr lang="es-ES" sz="1800" dirty="0"/>
          </a:p>
          <a:p>
            <a:pPr lvl="1">
              <a:lnSpc>
                <a:spcPct val="90000"/>
              </a:lnSpc>
              <a:buNone/>
            </a:pPr>
            <a:endParaRPr lang="es-ES" sz="1800"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ES_tradnl" sz="2000"/>
              <a:t>Sugerencia Tabla de contenidos: Desarrollo</a:t>
            </a:r>
            <a:br>
              <a:rPr lang="es-ES_tradnl" sz="2000"/>
            </a:br>
            <a:endParaRPr lang="es-ES" sz="2000"/>
          </a:p>
        </p:txBody>
      </p:sp>
      <p:sp>
        <p:nvSpPr>
          <p:cNvPr id="45059" name="Rectangle 3"/>
          <p:cNvSpPr>
            <a:spLocks noGrp="1" noChangeArrowheads="1"/>
          </p:cNvSpPr>
          <p:nvPr>
            <p:ph type="body" idx="1"/>
          </p:nvPr>
        </p:nvSpPr>
        <p:spPr/>
        <p:txBody>
          <a:bodyPr/>
          <a:lstStyle/>
          <a:p>
            <a:endParaRPr lang="es-ES_tradnl" dirty="0"/>
          </a:p>
          <a:p>
            <a:r>
              <a:rPr lang="es-ES_tradnl" dirty="0"/>
              <a:t>Ámbito</a:t>
            </a:r>
          </a:p>
          <a:p>
            <a:r>
              <a:rPr lang="es-ES_tradnl" dirty="0"/>
              <a:t>Estado del arte</a:t>
            </a:r>
          </a:p>
          <a:p>
            <a:r>
              <a:rPr lang="es-ES_tradnl" dirty="0"/>
              <a:t>Definición del problema</a:t>
            </a:r>
          </a:p>
          <a:p>
            <a:r>
              <a:rPr lang="es-ES_tradnl" dirty="0" smtClean="0"/>
              <a:t>Solución Propuesta</a:t>
            </a:r>
          </a:p>
          <a:p>
            <a:r>
              <a:rPr lang="es-ES_tradnl" dirty="0" smtClean="0"/>
              <a:t>Análisis</a:t>
            </a:r>
            <a:endParaRPr lang="es-ES_tradnl" dirty="0"/>
          </a:p>
          <a:p>
            <a:r>
              <a:rPr lang="es-ES_tradnl" dirty="0"/>
              <a:t>Estado de avance</a:t>
            </a:r>
          </a:p>
          <a:p>
            <a:r>
              <a:rPr lang="es-ES_tradnl" dirty="0"/>
              <a:t>Bibliografía</a:t>
            </a:r>
          </a:p>
          <a:p>
            <a:endParaRPr lang="es-ES_tradnl" dirty="0"/>
          </a:p>
          <a:p>
            <a:endParaRPr lang="es-ES_tradnl" dirty="0"/>
          </a:p>
          <a:p>
            <a:endParaRPr lang="es-ES_tradnl" dirty="0"/>
          </a:p>
          <a:p>
            <a:endParaRPr lang="es-ES_tradnl" dirty="0"/>
          </a:p>
        </p:txBody>
      </p:sp>
    </p:spTree>
  </p:cSld>
  <p:clrMapOvr>
    <a:masterClrMapping/>
  </p:clrMapOvr>
  <p:transition xmlns:p14="http://schemas.microsoft.com/office/powerpoint/2010/mai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a:t>
            </a:r>
            <a:r>
              <a:rPr lang="es-ES_tradnl" sz="2000" dirty="0"/>
              <a:t>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spcBef>
                <a:spcPts val="1000"/>
              </a:spcBef>
              <a:spcAft>
                <a:spcPts val="600"/>
              </a:spcAft>
            </a:pPr>
            <a:r>
              <a:rPr lang="es-ES_tradnl" sz="1800" dirty="0" smtClean="0"/>
              <a:t>Registrar proyectos.</a:t>
            </a:r>
          </a:p>
          <a:p>
            <a:pPr>
              <a:spcBef>
                <a:spcPts val="1000"/>
              </a:spcBef>
              <a:spcAft>
                <a:spcPts val="600"/>
              </a:spcAft>
            </a:pPr>
            <a:r>
              <a:rPr lang="es-ES_tradnl" sz="1800" dirty="0" smtClean="0"/>
              <a:t>Definir responsables para las tareas de SCM de cada proyecto.</a:t>
            </a:r>
          </a:p>
          <a:p>
            <a:pPr>
              <a:spcBef>
                <a:spcPts val="1000"/>
              </a:spcBef>
              <a:spcAft>
                <a:spcPts val="600"/>
              </a:spcAft>
            </a:pPr>
            <a:r>
              <a:rPr lang="es-ES_tradnl" sz="1800" dirty="0" smtClean="0"/>
              <a:t>Registrar ítems de configuración de cada proyecto.</a:t>
            </a:r>
          </a:p>
          <a:p>
            <a:pPr>
              <a:spcBef>
                <a:spcPts val="1000"/>
              </a:spcBef>
              <a:spcAft>
                <a:spcPts val="600"/>
              </a:spcAft>
            </a:pPr>
            <a:r>
              <a:rPr lang="es-ES_tradnl" sz="1800" dirty="0" smtClean="0"/>
              <a:t>Crear y enviar solicitudes de cambio.</a:t>
            </a:r>
          </a:p>
          <a:p>
            <a:pPr>
              <a:spcBef>
                <a:spcPts val="1000"/>
              </a:spcBef>
              <a:spcAft>
                <a:spcPts val="600"/>
              </a:spcAft>
            </a:pPr>
            <a:r>
              <a:rPr lang="es-ES_tradnl" sz="1800" dirty="0" smtClean="0"/>
              <a:t>Registrar el análisis del impacto de los cambios.</a:t>
            </a:r>
          </a:p>
          <a:p>
            <a:pPr>
              <a:spcBef>
                <a:spcPts val="1000"/>
              </a:spcBef>
              <a:spcAft>
                <a:spcPts val="600"/>
              </a:spcAft>
            </a:pPr>
            <a:r>
              <a:rPr lang="es-ES_tradnl" sz="1800" dirty="0" smtClean="0"/>
              <a:t>Ingresar los datos de verificación de implementación de los cambios.</a:t>
            </a:r>
          </a:p>
          <a:p>
            <a:pPr>
              <a:spcBef>
                <a:spcPts val="1000"/>
              </a:spcBef>
              <a:spcAft>
                <a:spcPts val="600"/>
              </a:spcAft>
            </a:pPr>
            <a:r>
              <a:rPr lang="es-ES_tradnl" sz="1800" dirty="0" smtClean="0"/>
              <a:t>Definir tareas personalizadas para cada proyecto.</a:t>
            </a:r>
          </a:p>
          <a:p>
            <a:pPr>
              <a:spcBef>
                <a:spcPts val="1000"/>
              </a:spcBef>
              <a:spcAft>
                <a:spcPts val="600"/>
              </a:spcAft>
            </a:pPr>
            <a:r>
              <a:rPr lang="es-ES_tradnl" sz="1800" dirty="0" smtClean="0"/>
              <a:t>Actualizar el avance las tareas de un proyecto.</a:t>
            </a:r>
          </a:p>
          <a:p>
            <a:pPr>
              <a:spcBef>
                <a:spcPts val="1000"/>
              </a:spcBef>
              <a:spcAft>
                <a:spcPts val="600"/>
              </a:spcAft>
            </a:pPr>
            <a:r>
              <a:rPr lang="es-ES_tradnl" sz="1800" dirty="0" smtClean="0"/>
              <a:t>Resúmenes de avance de los proyectos.</a:t>
            </a:r>
          </a:p>
          <a:p>
            <a:endParaRPr lang="es-ES_tradnl" sz="1800" dirty="0" smtClean="0"/>
          </a:p>
          <a:p>
            <a:endParaRPr lang="es-ES_tradnl" sz="1800" dirty="0"/>
          </a:p>
          <a:p>
            <a:pPr lvl="1">
              <a:lnSpc>
                <a:spcPct val="90000"/>
              </a:lnSpc>
              <a:buNone/>
            </a:pPr>
            <a:endParaRPr lang="es-ES" sz="1800" dirty="0"/>
          </a:p>
        </p:txBody>
      </p:sp>
    </p:spTree>
    <p:extLst>
      <p:ext uri="{BB962C8B-B14F-4D97-AF65-F5344CB8AC3E}">
        <p14:creationId xmlns:p14="http://schemas.microsoft.com/office/powerpoint/2010/main" val="3489964417"/>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Requerimientos No </a:t>
            </a:r>
            <a:r>
              <a:rPr lang="es-ES_tradnl" sz="2000" dirty="0"/>
              <a:t>Funcionales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algn="just"/>
            <a:r>
              <a:rPr lang="es-ES" sz="1800" dirty="0" smtClean="0"/>
              <a:t>Autenticación </a:t>
            </a:r>
            <a:r>
              <a:rPr lang="es-ES" sz="1800" dirty="0"/>
              <a:t>de usuarios a </a:t>
            </a:r>
            <a:r>
              <a:rPr lang="es-ES" sz="1800" dirty="0" smtClean="0"/>
              <a:t>través </a:t>
            </a:r>
            <a:r>
              <a:rPr lang="es-ES" sz="1800" dirty="0"/>
              <a:t>de SSO. </a:t>
            </a:r>
            <a:endParaRPr lang="es-ES" sz="1800" dirty="0" smtClean="0"/>
          </a:p>
          <a:p>
            <a:pPr marL="0" indent="0" algn="just">
              <a:buNone/>
            </a:pPr>
            <a:endParaRPr lang="es-ES" sz="1800" dirty="0" smtClean="0"/>
          </a:p>
          <a:p>
            <a:pPr algn="just"/>
            <a:r>
              <a:rPr lang="es-ES" sz="1800" dirty="0"/>
              <a:t>La </a:t>
            </a:r>
            <a:r>
              <a:rPr lang="es-ES" sz="1800" dirty="0" smtClean="0"/>
              <a:t>aplicación </a:t>
            </a:r>
            <a:r>
              <a:rPr lang="es-ES" sz="1800" dirty="0"/>
              <a:t>no debe verse afectada ante la falla de </a:t>
            </a:r>
            <a:r>
              <a:rPr lang="es-ES" sz="1800" dirty="0" smtClean="0"/>
              <a:t>algún </a:t>
            </a:r>
            <a:r>
              <a:rPr lang="es-ES" sz="1800" dirty="0"/>
              <a:t>otro </a:t>
            </a:r>
            <a:r>
              <a:rPr lang="es-ES" sz="1800" dirty="0" smtClean="0"/>
              <a:t>sistema.</a:t>
            </a:r>
          </a:p>
          <a:p>
            <a:pPr marL="0" indent="0" algn="just">
              <a:buNone/>
            </a:pPr>
            <a:endParaRPr lang="es-ES" sz="1800" dirty="0"/>
          </a:p>
          <a:p>
            <a:pPr algn="just"/>
            <a:r>
              <a:rPr lang="es-ES" sz="1800" dirty="0"/>
              <a:t>La </a:t>
            </a:r>
            <a:r>
              <a:rPr lang="es-ES" sz="1800" dirty="0" smtClean="0"/>
              <a:t>aplicación </a:t>
            </a:r>
            <a:r>
              <a:rPr lang="es-ES" sz="1800" dirty="0"/>
              <a:t>debe estar disponible 24/7. Con un limite frontera aceptable de 20/7 para operaciones de </a:t>
            </a:r>
            <a:r>
              <a:rPr lang="es-ES" sz="1800" dirty="0" smtClean="0"/>
              <a:t>corrección </a:t>
            </a:r>
            <a:r>
              <a:rPr lang="es-ES" sz="1800" dirty="0"/>
              <a:t>y </a:t>
            </a:r>
            <a:r>
              <a:rPr lang="es-ES" sz="1800" dirty="0" smtClean="0"/>
              <a:t>mantenimiento.</a:t>
            </a:r>
          </a:p>
          <a:p>
            <a:pPr marL="0" indent="0" algn="just">
              <a:buNone/>
            </a:pPr>
            <a:endParaRPr lang="es-ES" sz="1800" dirty="0" smtClean="0"/>
          </a:p>
          <a:p>
            <a:pPr algn="just"/>
            <a:r>
              <a:rPr lang="es-ES" sz="1800" dirty="0"/>
              <a:t>S</a:t>
            </a:r>
            <a:r>
              <a:rPr lang="es-ES" sz="1800" dirty="0" smtClean="0"/>
              <a:t>oportar </a:t>
            </a:r>
            <a:r>
              <a:rPr lang="es-ES" sz="1800" dirty="0"/>
              <a:t>una concurrencia de 800 usuarios sin ver </a:t>
            </a:r>
            <a:r>
              <a:rPr lang="es-ES" sz="1800" dirty="0" smtClean="0"/>
              <a:t>degradados </a:t>
            </a:r>
            <a:r>
              <a:rPr lang="es-ES" sz="1800" dirty="0"/>
              <a:t>los tiempos de respuestas. </a:t>
            </a:r>
            <a:endParaRPr lang="es-ES" sz="1800" dirty="0" smtClean="0"/>
          </a:p>
          <a:p>
            <a:pPr marL="0" indent="0" algn="just">
              <a:buNone/>
            </a:pPr>
            <a:endParaRPr lang="es-ES" sz="1800" dirty="0"/>
          </a:p>
          <a:p>
            <a:pPr algn="just"/>
            <a:r>
              <a:rPr lang="es-ES" sz="1800" dirty="0" smtClean="0"/>
              <a:t>Fácil de usar (Tiempo de aprendizaje máximo </a:t>
            </a:r>
            <a:r>
              <a:rPr lang="es-ES" sz="1800" smtClean="0"/>
              <a:t>1 día).</a:t>
            </a:r>
            <a:endParaRPr lang="es-ES" sz="1800" dirty="0" smtClean="0"/>
          </a:p>
          <a:p>
            <a:pPr marL="0" indent="0" algn="just">
              <a:buNone/>
            </a:pPr>
            <a:endParaRPr lang="es-ES" sz="1800" dirty="0" smtClean="0"/>
          </a:p>
          <a:p>
            <a:pPr algn="just"/>
            <a:r>
              <a:rPr lang="es-ES" sz="1800" dirty="0" smtClean="0"/>
              <a:t>Desarrollar la aplicación utilizando </a:t>
            </a:r>
            <a:r>
              <a:rPr lang="es-ES" sz="1800" dirty="0" err="1" smtClean="0"/>
              <a:t>PrimeFaces</a:t>
            </a:r>
            <a:r>
              <a:rPr lang="es-ES" sz="1800" dirty="0" smtClean="0"/>
              <a:t>, </a:t>
            </a:r>
            <a:r>
              <a:rPr lang="es-ES" sz="1800" dirty="0" err="1" smtClean="0"/>
              <a:t>Hibernate</a:t>
            </a:r>
            <a:r>
              <a:rPr lang="es-ES" sz="1800" dirty="0" smtClean="0"/>
              <a:t>, </a:t>
            </a:r>
            <a:r>
              <a:rPr lang="es-ES" sz="1800" dirty="0" err="1" smtClean="0"/>
              <a:t>Glassfish</a:t>
            </a:r>
            <a:r>
              <a:rPr lang="es-ES" sz="1800" dirty="0" smtClean="0"/>
              <a:t> 3 y SQL Server.</a:t>
            </a:r>
            <a:endParaRPr lang="es-ES" sz="1800" dirty="0"/>
          </a:p>
        </p:txBody>
      </p:sp>
    </p:spTree>
    <p:extLst>
      <p:ext uri="{BB962C8B-B14F-4D97-AF65-F5344CB8AC3E}">
        <p14:creationId xmlns:p14="http://schemas.microsoft.com/office/powerpoint/2010/main" val="105294932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 - </a:t>
            </a:r>
            <a:r>
              <a:rPr lang="es-ES_tradnl" sz="2000" dirty="0" smtClean="0"/>
              <a:t>Usuarios</a:t>
            </a:r>
            <a:endParaRPr lang="es-ES" sz="2000" dirty="0"/>
          </a:p>
        </p:txBody>
      </p:sp>
      <p:sp>
        <p:nvSpPr>
          <p:cNvPr id="60419" name="Rectangle 3"/>
          <p:cNvSpPr>
            <a:spLocks noGrp="1" noChangeArrowheads="1"/>
          </p:cNvSpPr>
          <p:nvPr>
            <p:ph type="body" idx="1"/>
          </p:nvPr>
        </p:nvSpPr>
        <p:spPr>
          <a:xfrm>
            <a:off x="323528" y="1916832"/>
            <a:ext cx="8229600" cy="4438672"/>
          </a:xfrm>
        </p:spPr>
        <p:txBody>
          <a:bodyPr/>
          <a:lstStyle/>
          <a:p>
            <a:pPr algn="just"/>
            <a:r>
              <a:rPr lang="es-ES_tradnl" sz="1700" b="1" dirty="0" smtClean="0"/>
              <a:t>Jefe de Departamento: </a:t>
            </a:r>
            <a:r>
              <a:rPr lang="es-ES_tradnl" sz="1700" dirty="0"/>
              <a:t>Usuario con conocimientos generales de </a:t>
            </a:r>
            <a:r>
              <a:rPr lang="es-ES_tradnl" sz="1700" dirty="0" smtClean="0"/>
              <a:t>computación</a:t>
            </a:r>
            <a:r>
              <a:rPr lang="es-ES_tradnl" sz="1700" dirty="0"/>
              <a:t>. </a:t>
            </a:r>
            <a:r>
              <a:rPr lang="es-ES_tradnl" sz="1700" dirty="0" smtClean="0"/>
              <a:t>Puede </a:t>
            </a:r>
            <a:r>
              <a:rPr lang="es-ES_tradnl" sz="1700" dirty="0"/>
              <a:t>buscar solicitudes y ver </a:t>
            </a:r>
            <a:r>
              <a:rPr lang="es-ES_tradnl" sz="1700" dirty="0" smtClean="0"/>
              <a:t>resúmenes </a:t>
            </a:r>
            <a:r>
              <a:rPr lang="es-ES_tradnl" sz="1700" dirty="0"/>
              <a:t>del avance en todo DISICO. </a:t>
            </a:r>
          </a:p>
          <a:p>
            <a:pPr marL="0" indent="0" algn="just">
              <a:buNone/>
            </a:pPr>
            <a:endParaRPr lang="es-ES_tradnl" sz="1700" dirty="0" smtClean="0"/>
          </a:p>
          <a:p>
            <a:pPr algn="just"/>
            <a:r>
              <a:rPr lang="es-ES_tradnl" sz="1700" b="1" dirty="0" smtClean="0"/>
              <a:t>Jefe de Área:</a:t>
            </a:r>
            <a:r>
              <a:rPr lang="es-ES_tradnl" sz="1700" dirty="0" smtClean="0"/>
              <a:t> Jefe de alguno de los departamentos de DISICO, encargado de asignar </a:t>
            </a:r>
            <a:r>
              <a:rPr lang="es-ES_tradnl" sz="1700" dirty="0"/>
              <a:t>responsables a las solicitudes y de controlar que estas se lleven a cabo. </a:t>
            </a:r>
          </a:p>
          <a:p>
            <a:pPr algn="just"/>
            <a:endParaRPr lang="es-ES_tradnl" sz="1700" dirty="0" smtClean="0"/>
          </a:p>
          <a:p>
            <a:pPr algn="just"/>
            <a:r>
              <a:rPr lang="es-ES_tradnl" sz="1700" b="1" dirty="0" smtClean="0"/>
              <a:t>Funcionario DISICO:</a:t>
            </a:r>
            <a:r>
              <a:rPr lang="es-ES_tradnl" sz="1700" dirty="0" smtClean="0"/>
              <a:t> </a:t>
            </a:r>
            <a:r>
              <a:rPr lang="es-ES_tradnl" sz="1700" dirty="0"/>
              <a:t>Usuarios con conocimientos avanzados en </a:t>
            </a:r>
            <a:r>
              <a:rPr lang="es-ES_tradnl" sz="1700" dirty="0" smtClean="0"/>
              <a:t>computación</a:t>
            </a:r>
            <a:r>
              <a:rPr lang="es-ES_tradnl" sz="1700" dirty="0"/>
              <a:t>, y que deben resolver las solicitudes que les son asignadas. Estos </a:t>
            </a:r>
            <a:r>
              <a:rPr lang="es-ES_tradnl" sz="1700" dirty="0" smtClean="0"/>
              <a:t>también </a:t>
            </a:r>
            <a:r>
              <a:rPr lang="es-ES_tradnl" sz="1700" dirty="0"/>
              <a:t>pueden tener asignada alguna de las tareas de SCM, definidas por la </a:t>
            </a:r>
            <a:r>
              <a:rPr lang="es-ES_tradnl" sz="1700" dirty="0" smtClean="0"/>
              <a:t>metodología</a:t>
            </a:r>
            <a:r>
              <a:rPr lang="es-ES_tradnl" sz="1700" dirty="0"/>
              <a:t>. </a:t>
            </a:r>
          </a:p>
          <a:p>
            <a:pPr algn="just"/>
            <a:endParaRPr lang="es-ES_tradnl" sz="1700" dirty="0" smtClean="0"/>
          </a:p>
          <a:p>
            <a:pPr algn="just"/>
            <a:r>
              <a:rPr lang="es-ES" sz="1700" b="1" dirty="0" smtClean="0"/>
              <a:t>Solicitante: </a:t>
            </a:r>
            <a:r>
              <a:rPr lang="es-ES" sz="1700" dirty="0"/>
              <a:t>Usuario con conocimientos </a:t>
            </a:r>
            <a:r>
              <a:rPr lang="es-ES" sz="1700" dirty="0" smtClean="0"/>
              <a:t>básicos </a:t>
            </a:r>
            <a:r>
              <a:rPr lang="es-ES" sz="1700" dirty="0"/>
              <a:t>en </a:t>
            </a:r>
            <a:r>
              <a:rPr lang="es-ES" sz="1700" dirty="0" smtClean="0"/>
              <a:t>computación</a:t>
            </a:r>
            <a:r>
              <a:rPr lang="es-ES" sz="1700" dirty="0"/>
              <a:t>, quienes </a:t>
            </a:r>
            <a:r>
              <a:rPr lang="es-ES" sz="1700" dirty="0" smtClean="0"/>
              <a:t>envían </a:t>
            </a:r>
            <a:r>
              <a:rPr lang="es-ES" sz="1700" dirty="0"/>
              <a:t>a DISICO solicitudes de requerimientos. </a:t>
            </a:r>
          </a:p>
          <a:p>
            <a:pPr algn="just"/>
            <a:endParaRPr lang="es-ES" sz="1700" dirty="0" smtClean="0"/>
          </a:p>
          <a:p>
            <a:pPr algn="just"/>
            <a:r>
              <a:rPr lang="es-ES" sz="1700" b="1" dirty="0" smtClean="0"/>
              <a:t>Administrador:</a:t>
            </a:r>
            <a:r>
              <a:rPr lang="es-ES" sz="1700" dirty="0" smtClean="0"/>
              <a:t> </a:t>
            </a:r>
            <a:r>
              <a:rPr lang="es-ES" sz="1700" dirty="0"/>
              <a:t>Usuario con conocimientos avanzados en </a:t>
            </a:r>
            <a:r>
              <a:rPr lang="es-ES" sz="1700" dirty="0" smtClean="0"/>
              <a:t>computación</a:t>
            </a:r>
            <a:r>
              <a:rPr lang="es-ES" sz="1700" dirty="0"/>
              <a:t>. Encargado </a:t>
            </a:r>
            <a:r>
              <a:rPr lang="es-ES" sz="1700" dirty="0" smtClean="0"/>
              <a:t>de </a:t>
            </a:r>
            <a:r>
              <a:rPr lang="es-ES" sz="1700" dirty="0"/>
              <a:t>administrar el sistema, con acceso a todas las funcionalidades del sistema. </a:t>
            </a:r>
          </a:p>
          <a:p>
            <a:endParaRPr lang="es-ES" sz="1600" dirty="0"/>
          </a:p>
        </p:txBody>
      </p:sp>
    </p:spTree>
    <p:extLst>
      <p:ext uri="{BB962C8B-B14F-4D97-AF65-F5344CB8AC3E}">
        <p14:creationId xmlns:p14="http://schemas.microsoft.com/office/powerpoint/2010/main" val="3845091099"/>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a:t>Análisis</a:t>
            </a:r>
            <a:r>
              <a:rPr lang="es-ES_tradnl" sz="2000" dirty="0"/>
              <a:t> - Casos de </a:t>
            </a:r>
            <a:r>
              <a:rPr lang="es-ES_tradnl" sz="2000" dirty="0" smtClean="0"/>
              <a:t>Uso Solicitud de Requerimientos</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marL="0" indent="0">
              <a:buNone/>
            </a:pPr>
            <a:endParaRPr lang="es-ES" sz="1800" dirty="0"/>
          </a:p>
        </p:txBody>
      </p:sp>
      <p:pic>
        <p:nvPicPr>
          <p:cNvPr id="4" name="Imagen 3" descr="CU_SolicitudReq_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44824"/>
            <a:ext cx="8042321" cy="4869160"/>
          </a:xfrm>
          <a:prstGeom prst="rect">
            <a:avLst/>
          </a:prstGeom>
        </p:spPr>
      </p:pic>
    </p:spTree>
    <p:extLst>
      <p:ext uri="{BB962C8B-B14F-4D97-AF65-F5344CB8AC3E}">
        <p14:creationId xmlns:p14="http://schemas.microsoft.com/office/powerpoint/2010/main" val="368189679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a:t>
            </a:r>
            <a:r>
              <a:rPr lang="es-ES_tradnl" sz="2000" dirty="0" smtClean="0"/>
              <a:t>- Casos </a:t>
            </a:r>
            <a:r>
              <a:rPr lang="es-ES_tradnl" sz="2000" dirty="0"/>
              <a:t>de </a:t>
            </a:r>
            <a:r>
              <a:rPr lang="es-ES_tradnl" sz="2000" dirty="0" smtClean="0"/>
              <a:t>Uso Gestión </a:t>
            </a:r>
            <a:r>
              <a:rPr lang="es-ES_tradnl" sz="2000" dirty="0"/>
              <a:t>de SCM </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marL="0" indent="0">
              <a:buNone/>
            </a:pPr>
            <a:endParaRPr lang="es-ES_tradnl" sz="1800" dirty="0" smtClean="0"/>
          </a:p>
        </p:txBody>
      </p:sp>
      <p:pic>
        <p:nvPicPr>
          <p:cNvPr id="3" name="Imagen 2" descr="CU_SolicitudSCM_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44824"/>
            <a:ext cx="8316386" cy="4824537"/>
          </a:xfrm>
          <a:prstGeom prst="rect">
            <a:avLst/>
          </a:prstGeom>
        </p:spPr>
      </p:pic>
    </p:spTree>
    <p:extLst>
      <p:ext uri="{BB962C8B-B14F-4D97-AF65-F5344CB8AC3E}">
        <p14:creationId xmlns:p14="http://schemas.microsoft.com/office/powerpoint/2010/main" val="1524026135"/>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ES" sz="2000" dirty="0" smtClean="0"/>
              <a:t>Análisis</a:t>
            </a:r>
            <a:r>
              <a:rPr lang="es-ES_tradnl" sz="2000" dirty="0"/>
              <a:t> - Modelo </a:t>
            </a:r>
            <a:r>
              <a:rPr lang="es-ES_tradnl" sz="2000" dirty="0" smtClean="0"/>
              <a:t>conceptual</a:t>
            </a:r>
            <a:endParaRPr lang="es-ES" sz="2000" dirty="0"/>
          </a:p>
        </p:txBody>
      </p:sp>
      <p:sp>
        <p:nvSpPr>
          <p:cNvPr id="60419" name="Rectangle 3"/>
          <p:cNvSpPr>
            <a:spLocks noGrp="1" noChangeArrowheads="1"/>
          </p:cNvSpPr>
          <p:nvPr>
            <p:ph type="body" idx="1"/>
          </p:nvPr>
        </p:nvSpPr>
        <p:spPr>
          <a:xfrm>
            <a:off x="468313" y="2133601"/>
            <a:ext cx="8229600" cy="4438672"/>
          </a:xfrm>
        </p:spPr>
        <p:txBody>
          <a:bodyPr/>
          <a:lstStyle/>
          <a:p>
            <a:pPr lvl="1">
              <a:lnSpc>
                <a:spcPct val="90000"/>
              </a:lnSpc>
              <a:buNone/>
            </a:pPr>
            <a:endParaRPr lang="es-ES" sz="1800" dirty="0"/>
          </a:p>
        </p:txBody>
      </p:sp>
      <p:pic>
        <p:nvPicPr>
          <p:cNvPr id="3" name="Imagen 2" descr="ModeloConceptualPp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82216"/>
            <a:ext cx="7992888" cy="4871086"/>
          </a:xfrm>
          <a:prstGeom prst="rect">
            <a:avLst/>
          </a:prstGeom>
        </p:spPr>
      </p:pic>
    </p:spTree>
    <p:extLst>
      <p:ext uri="{BB962C8B-B14F-4D97-AF65-F5344CB8AC3E}">
        <p14:creationId xmlns:p14="http://schemas.microsoft.com/office/powerpoint/2010/main" val="3440451188"/>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p:cNvSpPr>
          <p:nvPr/>
        </p:nvSpPr>
        <p:spPr bwMode="auto">
          <a:xfrm>
            <a:off x="179388" y="1125538"/>
            <a:ext cx="8229600" cy="1143000"/>
          </a:xfrm>
          <a:prstGeom prst="rect">
            <a:avLst/>
          </a:prstGeom>
          <a:noFill/>
          <a:ln w="9525">
            <a:noFill/>
            <a:miter lim="800000"/>
            <a:headEnd/>
            <a:tailEnd/>
          </a:ln>
          <a:effectLst/>
        </p:spPr>
        <p:txBody>
          <a:bodyPr anchor="ctr"/>
          <a:lstStyle/>
          <a:p>
            <a:r>
              <a:rPr lang="es-ES_tradnl" sz="2400" dirty="0">
                <a:solidFill>
                  <a:srgbClr val="969696"/>
                </a:solidFill>
                <a:latin typeface="Arial Unicode MS" pitchFamily="34" charset="-128"/>
              </a:rPr>
              <a:t>Estado de </a:t>
            </a:r>
            <a:r>
              <a:rPr lang="es-ES_tradnl" sz="2400" dirty="0" smtClean="0">
                <a:solidFill>
                  <a:srgbClr val="969696"/>
                </a:solidFill>
                <a:latin typeface="Arial Unicode MS" pitchFamily="34" charset="-128"/>
              </a:rPr>
              <a:t>avance</a:t>
            </a:r>
            <a:endParaRPr lang="es-ES" sz="2400" dirty="0">
              <a:solidFill>
                <a:srgbClr val="969696"/>
              </a:solidFill>
              <a:latin typeface="Arial Unicode MS" pitchFamily="34" charset="-128"/>
            </a:endParaRPr>
          </a:p>
        </p:txBody>
      </p:sp>
      <p:sp>
        <p:nvSpPr>
          <p:cNvPr id="72707" name="Rectangle 3"/>
          <p:cNvSpPr>
            <a:spLocks noChangeArrowheads="1"/>
          </p:cNvSpPr>
          <p:nvPr/>
        </p:nvSpPr>
        <p:spPr bwMode="auto">
          <a:xfrm>
            <a:off x="468313" y="2332038"/>
            <a:ext cx="8229600" cy="4525962"/>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pPr>
            <a:r>
              <a:rPr lang="es-ES_tradnl" sz="2400" dirty="0">
                <a:latin typeface="+mn-lt"/>
              </a:rPr>
              <a:t>Avance del </a:t>
            </a:r>
            <a:r>
              <a:rPr lang="es-ES_tradnl" sz="2400" dirty="0" smtClean="0">
                <a:latin typeface="+mn-lt"/>
              </a:rPr>
              <a:t>proyecto: </a:t>
            </a:r>
          </a:p>
          <a:p>
            <a:pPr>
              <a:lnSpc>
                <a:spcPct val="90000"/>
              </a:lnSpc>
              <a:spcBef>
                <a:spcPct val="20000"/>
              </a:spcBef>
              <a:buClr>
                <a:schemeClr val="hlink"/>
              </a:buClr>
              <a:buSzPct val="70000"/>
            </a:pPr>
            <a:r>
              <a:rPr lang="es-ES_tradnl" sz="2400" dirty="0" smtClean="0">
                <a:latin typeface="+mn-lt"/>
              </a:rPr>
              <a:t>Documento de Análisis</a:t>
            </a:r>
          </a:p>
          <a:p>
            <a:pPr>
              <a:lnSpc>
                <a:spcPct val="90000"/>
              </a:lnSpc>
              <a:spcBef>
                <a:spcPct val="20000"/>
              </a:spcBef>
              <a:buClr>
                <a:schemeClr val="hlink"/>
              </a:buClr>
              <a:buSzPct val="70000"/>
            </a:pPr>
            <a:endParaRPr lang="es-ES_tradnl" sz="2400" dirty="0">
              <a:latin typeface="+mn-lt"/>
            </a:endParaRPr>
          </a:p>
          <a:p>
            <a:pPr marL="342900" indent="-342900">
              <a:lnSpc>
                <a:spcPct val="90000"/>
              </a:lnSpc>
              <a:spcBef>
                <a:spcPct val="20000"/>
              </a:spcBef>
              <a:buClr>
                <a:schemeClr val="hlink"/>
              </a:buClr>
              <a:buSzPct val="70000"/>
              <a:buFont typeface="Wingdings" pitchFamily="2" charset="2"/>
              <a:buChar char="n"/>
            </a:pPr>
            <a:r>
              <a:rPr lang="es-ES_tradnl" sz="2400" dirty="0">
                <a:latin typeface="+mn-lt"/>
              </a:rPr>
              <a:t>Tareas </a:t>
            </a:r>
            <a:r>
              <a:rPr lang="es-ES_tradnl" sz="2400" dirty="0" smtClean="0">
                <a:latin typeface="+mn-lt"/>
              </a:rPr>
              <a:t>pendientes</a:t>
            </a:r>
          </a:p>
          <a:p>
            <a:pPr>
              <a:lnSpc>
                <a:spcPct val="90000"/>
              </a:lnSpc>
              <a:spcBef>
                <a:spcPct val="20000"/>
              </a:spcBef>
              <a:buClr>
                <a:schemeClr val="hlink"/>
              </a:buClr>
              <a:buSzPct val="70000"/>
            </a:pPr>
            <a:endParaRPr lang="es-ES_tradnl" sz="2400" dirty="0">
              <a:latin typeface="+mn-lt"/>
            </a:endParaRPr>
          </a:p>
          <a:p>
            <a:pPr marL="342900" indent="-342900">
              <a:lnSpc>
                <a:spcPct val="90000"/>
              </a:lnSpc>
              <a:spcBef>
                <a:spcPct val="20000"/>
              </a:spcBef>
              <a:buClr>
                <a:schemeClr val="hlink"/>
              </a:buClr>
              <a:buSzPct val="70000"/>
              <a:buFont typeface="Wingdings" pitchFamily="2" charset="2"/>
              <a:buChar char="n"/>
            </a:pPr>
            <a:r>
              <a:rPr lang="es-ES_tradnl" sz="2400" dirty="0">
                <a:latin typeface="+mn-lt"/>
              </a:rPr>
              <a:t>Tareas </a:t>
            </a:r>
            <a:r>
              <a:rPr lang="es-ES_tradnl" sz="2400" dirty="0" smtClean="0">
                <a:latin typeface="+mn-lt"/>
              </a:rPr>
              <a:t>futuras: </a:t>
            </a:r>
          </a:p>
          <a:p>
            <a:pPr>
              <a:lnSpc>
                <a:spcPct val="90000"/>
              </a:lnSpc>
              <a:spcBef>
                <a:spcPct val="20000"/>
              </a:spcBef>
              <a:buClr>
                <a:schemeClr val="hlink"/>
              </a:buClr>
              <a:buSzPct val="70000"/>
            </a:pPr>
            <a:r>
              <a:rPr lang="es-ES_tradnl" sz="2400" dirty="0" smtClean="0">
                <a:latin typeface="+mn-lt"/>
              </a:rPr>
              <a:t>Documento de Diseño.</a:t>
            </a:r>
          </a:p>
          <a:p>
            <a:pPr>
              <a:lnSpc>
                <a:spcPct val="90000"/>
              </a:lnSpc>
              <a:spcBef>
                <a:spcPct val="20000"/>
              </a:spcBef>
              <a:buClr>
                <a:schemeClr val="hlink"/>
              </a:buClr>
              <a:buSzPct val="70000"/>
            </a:pPr>
            <a:r>
              <a:rPr lang="es-ES_tradnl" sz="2400" dirty="0" smtClean="0">
                <a:latin typeface="+mn-lt"/>
              </a:rPr>
              <a:t>Implementación.</a:t>
            </a:r>
          </a:p>
          <a:p>
            <a:pPr>
              <a:lnSpc>
                <a:spcPct val="90000"/>
              </a:lnSpc>
              <a:spcBef>
                <a:spcPct val="20000"/>
              </a:spcBef>
              <a:buClr>
                <a:schemeClr val="hlink"/>
              </a:buClr>
              <a:buSzPct val="70000"/>
            </a:pPr>
            <a:r>
              <a:rPr lang="es-ES_tradnl" sz="2400" dirty="0" smtClean="0">
                <a:latin typeface="+mn-lt"/>
              </a:rPr>
              <a:t>Documento de Pruebas.</a:t>
            </a:r>
            <a:endParaRPr lang="es-ES" sz="2400" dirty="0">
              <a:latin typeface="+mn-lt"/>
            </a:endParaRPr>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s-ES"/>
              <a:t>Bibliografía</a:t>
            </a:r>
          </a:p>
        </p:txBody>
      </p:sp>
      <p:sp>
        <p:nvSpPr>
          <p:cNvPr id="73731" name="Rectangle 3"/>
          <p:cNvSpPr>
            <a:spLocks noGrp="1" noChangeArrowheads="1"/>
          </p:cNvSpPr>
          <p:nvPr>
            <p:ph type="body" idx="1"/>
          </p:nvPr>
        </p:nvSpPr>
        <p:spPr/>
        <p:txBody>
          <a:bodyPr/>
          <a:lstStyle/>
          <a:p>
            <a:pPr algn="just">
              <a:spcAft>
                <a:spcPts val="1200"/>
              </a:spcAft>
            </a:pPr>
            <a:r>
              <a:rPr lang="es-ES" sz="1600" dirty="0"/>
              <a:t>Universidad de </a:t>
            </a:r>
            <a:r>
              <a:rPr lang="es-ES" sz="1600" dirty="0" smtClean="0"/>
              <a:t>Valpara</a:t>
            </a:r>
            <a:r>
              <a:rPr lang="es-ES" sz="1600" dirty="0" smtClean="0"/>
              <a:t>í</a:t>
            </a:r>
            <a:r>
              <a:rPr lang="es-ES" sz="1600" dirty="0" smtClean="0"/>
              <a:t>so</a:t>
            </a:r>
            <a:r>
              <a:rPr lang="es-ES" sz="1600" dirty="0"/>
              <a:t>, “</a:t>
            </a:r>
            <a:r>
              <a:rPr lang="es-ES" sz="1600" dirty="0" smtClean="0"/>
              <a:t>Direcci</a:t>
            </a:r>
            <a:r>
              <a:rPr lang="es-ES" sz="1600" dirty="0" smtClean="0"/>
              <a:t>ó</a:t>
            </a:r>
            <a:r>
              <a:rPr lang="es-ES" sz="1600" dirty="0" smtClean="0"/>
              <a:t>n </a:t>
            </a:r>
            <a:r>
              <a:rPr lang="es-ES" sz="1600" dirty="0"/>
              <a:t>de servicios de </a:t>
            </a:r>
            <a:r>
              <a:rPr lang="es-ES" sz="1600" dirty="0" smtClean="0"/>
              <a:t>informaci</a:t>
            </a:r>
            <a:r>
              <a:rPr lang="es-ES" sz="1600" dirty="0" smtClean="0"/>
              <a:t>ó</a:t>
            </a:r>
            <a:r>
              <a:rPr lang="es-ES" sz="1600" dirty="0" smtClean="0"/>
              <a:t>n </a:t>
            </a:r>
            <a:r>
              <a:rPr lang="es-ES" sz="1600" dirty="0"/>
              <a:t>y </a:t>
            </a:r>
            <a:r>
              <a:rPr lang="es-ES" sz="1600" dirty="0" smtClean="0"/>
              <a:t>computaci</a:t>
            </a:r>
            <a:r>
              <a:rPr lang="es-ES" sz="1600" dirty="0" smtClean="0"/>
              <a:t>ó</a:t>
            </a:r>
            <a:r>
              <a:rPr lang="es-ES" sz="1600" dirty="0" smtClean="0"/>
              <a:t>n</a:t>
            </a:r>
            <a:r>
              <a:rPr lang="es-ES" sz="1600" dirty="0"/>
              <a:t>.” </a:t>
            </a:r>
            <a:r>
              <a:rPr lang="es-ES" sz="1600" dirty="0" smtClean="0"/>
              <a:t>Ú</a:t>
            </a:r>
            <a:r>
              <a:rPr lang="es-ES" sz="1600" dirty="0" smtClean="0"/>
              <a:t>ltimo acceso: 4 Abril 2012</a:t>
            </a:r>
            <a:r>
              <a:rPr lang="es-ES" sz="1600" dirty="0"/>
              <a:t>,http://</a:t>
            </a:r>
            <a:r>
              <a:rPr lang="es-ES" sz="1600" dirty="0" err="1"/>
              <a:t>www.disico.uv.cl</a:t>
            </a:r>
            <a:r>
              <a:rPr lang="es-ES" sz="1600" dirty="0"/>
              <a:t>. </a:t>
            </a:r>
            <a:endParaRPr lang="es-ES" sz="1600" dirty="0"/>
          </a:p>
          <a:p>
            <a:pPr algn="just">
              <a:spcAft>
                <a:spcPts val="1200"/>
              </a:spcAft>
            </a:pPr>
            <a:r>
              <a:rPr lang="es-ES" sz="1600" dirty="0"/>
              <a:t>P. </a:t>
            </a:r>
            <a:r>
              <a:rPr lang="es-ES" sz="1600" dirty="0" smtClean="0"/>
              <a:t>M</a:t>
            </a:r>
            <a:r>
              <a:rPr lang="es-ES" sz="1600" dirty="0" smtClean="0"/>
              <a:t>é</a:t>
            </a:r>
            <a:r>
              <a:rPr lang="es-ES" sz="1600" dirty="0" smtClean="0"/>
              <a:t>ndez</a:t>
            </a:r>
            <a:r>
              <a:rPr lang="es-ES" sz="1600" dirty="0"/>
              <a:t>, “Desarrollo de </a:t>
            </a:r>
            <a:r>
              <a:rPr lang="es-ES" sz="1600" dirty="0" smtClean="0"/>
              <a:t>Metodolog</a:t>
            </a:r>
            <a:r>
              <a:rPr lang="es-ES" sz="1600" dirty="0" smtClean="0"/>
              <a:t>í</a:t>
            </a:r>
            <a:r>
              <a:rPr lang="es-ES" sz="1600" dirty="0" smtClean="0"/>
              <a:t>as </a:t>
            </a:r>
            <a:r>
              <a:rPr lang="es-ES" sz="1600" dirty="0"/>
              <a:t>de SQA y SCM para la </a:t>
            </a:r>
            <a:r>
              <a:rPr lang="es-ES" sz="1600" dirty="0" smtClean="0"/>
              <a:t>Direcci</a:t>
            </a:r>
            <a:r>
              <a:rPr lang="es-ES" sz="1600" dirty="0" smtClean="0"/>
              <a:t>ó</a:t>
            </a:r>
            <a:r>
              <a:rPr lang="es-ES" sz="1600" dirty="0" smtClean="0"/>
              <a:t>n </a:t>
            </a:r>
            <a:r>
              <a:rPr lang="es-ES" sz="1600" dirty="0"/>
              <a:t>de </a:t>
            </a:r>
            <a:r>
              <a:rPr lang="es-ES" sz="1600" dirty="0" smtClean="0"/>
              <a:t>Servicios </a:t>
            </a:r>
            <a:r>
              <a:rPr lang="es-ES" sz="1600" dirty="0"/>
              <a:t>de </a:t>
            </a:r>
            <a:r>
              <a:rPr lang="es-ES" sz="1600" dirty="0" smtClean="0"/>
              <a:t>Informaci</a:t>
            </a:r>
            <a:r>
              <a:rPr lang="es-ES" sz="1600" dirty="0" smtClean="0"/>
              <a:t>ó</a:t>
            </a:r>
            <a:r>
              <a:rPr lang="es-ES" sz="1600" dirty="0" smtClean="0"/>
              <a:t>n </a:t>
            </a:r>
            <a:r>
              <a:rPr lang="es-ES" sz="1600" dirty="0"/>
              <a:t>y </a:t>
            </a:r>
            <a:r>
              <a:rPr lang="es-ES" sz="1600" dirty="0" smtClean="0"/>
              <a:t>Computaci</a:t>
            </a:r>
            <a:r>
              <a:rPr lang="es-ES" sz="1600" dirty="0" smtClean="0"/>
              <a:t>ó</a:t>
            </a:r>
            <a:r>
              <a:rPr lang="es-ES" sz="1600" dirty="0" smtClean="0"/>
              <a:t>n</a:t>
            </a:r>
            <a:r>
              <a:rPr lang="es-ES" sz="1600" dirty="0"/>
              <a:t>,” Trabajo de </a:t>
            </a:r>
            <a:r>
              <a:rPr lang="es-ES" sz="1600" dirty="0" smtClean="0"/>
              <a:t>T</a:t>
            </a:r>
            <a:r>
              <a:rPr lang="es-ES" sz="1600" dirty="0" smtClean="0"/>
              <a:t>í</a:t>
            </a:r>
            <a:r>
              <a:rPr lang="es-ES" sz="1600" dirty="0" smtClean="0"/>
              <a:t>tulo</a:t>
            </a:r>
            <a:r>
              <a:rPr lang="es-ES" sz="1600" dirty="0"/>
              <a:t>, Universidad de </a:t>
            </a:r>
            <a:r>
              <a:rPr lang="es-ES" sz="1600" dirty="0" smtClean="0"/>
              <a:t>Valpara</a:t>
            </a:r>
            <a:r>
              <a:rPr lang="es-ES" sz="1600" dirty="0" smtClean="0"/>
              <a:t>í</a:t>
            </a:r>
            <a:r>
              <a:rPr lang="es-ES" sz="1600" dirty="0" smtClean="0"/>
              <a:t>so</a:t>
            </a:r>
            <a:r>
              <a:rPr lang="es-ES" sz="1600" dirty="0"/>
              <a:t>, 2011. </a:t>
            </a:r>
            <a:endParaRPr lang="es-ES" sz="1600" dirty="0" smtClean="0"/>
          </a:p>
          <a:p>
            <a:pPr algn="just">
              <a:spcAft>
                <a:spcPts val="1200"/>
              </a:spcAft>
            </a:pPr>
            <a:r>
              <a:rPr lang="es-ES" sz="1600" dirty="0"/>
              <a:t>Osiatis,“</a:t>
            </a:r>
            <a:r>
              <a:rPr lang="es-ES" sz="1600" dirty="0" smtClean="0"/>
              <a:t>ITILv3 Gesti</a:t>
            </a:r>
            <a:r>
              <a:rPr lang="es-ES" sz="1600" dirty="0" smtClean="0"/>
              <a:t>ó</a:t>
            </a:r>
            <a:r>
              <a:rPr lang="es-ES" sz="1600" dirty="0" smtClean="0"/>
              <a:t>n de Servicios TI</a:t>
            </a:r>
            <a:r>
              <a:rPr lang="es-ES" sz="1600" dirty="0"/>
              <a:t>.</a:t>
            </a:r>
            <a:r>
              <a:rPr lang="es-ES" sz="1600" dirty="0" smtClean="0"/>
              <a:t>” </a:t>
            </a:r>
            <a:r>
              <a:rPr lang="es-ES" sz="1600" dirty="0" smtClean="0"/>
              <a:t>Ú</a:t>
            </a:r>
            <a:r>
              <a:rPr lang="es-ES" sz="1600" dirty="0" smtClean="0"/>
              <a:t>ltimo acceso: 1 Mayo 2012, http</a:t>
            </a:r>
            <a:r>
              <a:rPr lang="es-ES" sz="1600" dirty="0"/>
              <a:t>: //itilv3.osiatis.es/. </a:t>
            </a:r>
            <a:endParaRPr lang="es-ES" sz="1600" dirty="0" smtClean="0"/>
          </a:p>
          <a:p>
            <a:pPr algn="just">
              <a:spcAft>
                <a:spcPts val="1200"/>
              </a:spcAft>
            </a:pPr>
            <a:r>
              <a:rPr lang="es-ES" sz="1600" dirty="0"/>
              <a:t>International </a:t>
            </a:r>
            <a:r>
              <a:rPr lang="es-ES" sz="1600" dirty="0" err="1"/>
              <a:t>Organization</a:t>
            </a:r>
            <a:r>
              <a:rPr lang="es-ES" sz="1600" dirty="0"/>
              <a:t> </a:t>
            </a:r>
            <a:r>
              <a:rPr lang="es-ES" sz="1600" dirty="0" err="1"/>
              <a:t>for</a:t>
            </a:r>
            <a:r>
              <a:rPr lang="es-ES" sz="1600" dirty="0"/>
              <a:t> </a:t>
            </a:r>
            <a:r>
              <a:rPr lang="es-ES" sz="1600" dirty="0" err="1"/>
              <a:t>Standardization</a:t>
            </a:r>
            <a:r>
              <a:rPr lang="es-ES" sz="1600" dirty="0"/>
              <a:t>, </a:t>
            </a:r>
            <a:r>
              <a:rPr lang="es-ES" sz="1600" i="1" dirty="0"/>
              <a:t>ISO 10007: 2003 – </a:t>
            </a:r>
            <a:r>
              <a:rPr lang="es-ES" sz="1600" i="1" dirty="0" err="1"/>
              <a:t>Quality</a:t>
            </a:r>
            <a:r>
              <a:rPr lang="es-ES" sz="1600" i="1" dirty="0"/>
              <a:t> </a:t>
            </a:r>
            <a:r>
              <a:rPr lang="es-ES" sz="1600" i="1" dirty="0" err="1" smtClean="0"/>
              <a:t>management</a:t>
            </a:r>
            <a:r>
              <a:rPr lang="es-ES" sz="1600" i="1" dirty="0" smtClean="0"/>
              <a:t> </a:t>
            </a:r>
            <a:r>
              <a:rPr lang="es-ES" sz="1600" i="1" dirty="0" err="1"/>
              <a:t>systems</a:t>
            </a:r>
            <a:r>
              <a:rPr lang="es-ES" sz="1600" i="1" dirty="0"/>
              <a:t> – </a:t>
            </a:r>
            <a:r>
              <a:rPr lang="es-ES" sz="1600" i="1" dirty="0" err="1"/>
              <a:t>Guidelines</a:t>
            </a:r>
            <a:r>
              <a:rPr lang="es-ES" sz="1600" i="1" dirty="0"/>
              <a:t> </a:t>
            </a:r>
            <a:r>
              <a:rPr lang="es-ES" sz="1600" i="1" dirty="0" err="1"/>
              <a:t>for</a:t>
            </a:r>
            <a:r>
              <a:rPr lang="es-ES" sz="1600" i="1" dirty="0"/>
              <a:t> </a:t>
            </a:r>
            <a:r>
              <a:rPr lang="es-ES" sz="1600" i="1" dirty="0" err="1"/>
              <a:t>configuration</a:t>
            </a:r>
            <a:r>
              <a:rPr lang="es-ES" sz="1600" i="1" dirty="0"/>
              <a:t> </a:t>
            </a:r>
            <a:r>
              <a:rPr lang="es-ES" sz="1600" i="1" dirty="0" err="1"/>
              <a:t>management</a:t>
            </a:r>
            <a:r>
              <a:rPr lang="es-ES" sz="1600" i="1" dirty="0"/>
              <a:t>, </a:t>
            </a:r>
            <a:r>
              <a:rPr lang="es-ES" sz="1600" dirty="0"/>
              <a:t>2003</a:t>
            </a:r>
            <a:r>
              <a:rPr lang="es-ES" sz="1600" dirty="0" smtClean="0"/>
              <a:t>.</a:t>
            </a:r>
          </a:p>
          <a:p>
            <a:pPr algn="just">
              <a:spcAft>
                <a:spcPts val="1200"/>
              </a:spcAft>
            </a:pPr>
            <a:r>
              <a:rPr lang="es-ES" sz="1600" dirty="0" smtClean="0"/>
              <a:t>IEEE</a:t>
            </a:r>
            <a:r>
              <a:rPr lang="es-ES" sz="1600" dirty="0"/>
              <a:t>, </a:t>
            </a:r>
            <a:r>
              <a:rPr lang="es-ES" sz="1600" i="1" dirty="0"/>
              <a:t>IEEE Standard </a:t>
            </a:r>
            <a:r>
              <a:rPr lang="es-ES" sz="1600" i="1" dirty="0" err="1"/>
              <a:t>for</a:t>
            </a:r>
            <a:r>
              <a:rPr lang="es-ES" sz="1600" i="1" dirty="0"/>
              <a:t> Software </a:t>
            </a:r>
            <a:r>
              <a:rPr lang="es-ES" sz="1600" i="1" dirty="0" err="1"/>
              <a:t>Configuration</a:t>
            </a:r>
            <a:r>
              <a:rPr lang="es-ES" sz="1600" i="1" dirty="0"/>
              <a:t> Management </a:t>
            </a:r>
            <a:r>
              <a:rPr lang="es-ES" sz="1600" i="1" dirty="0" err="1"/>
              <a:t>Plans</a:t>
            </a:r>
            <a:r>
              <a:rPr lang="es-ES" sz="1600" i="1" dirty="0"/>
              <a:t>. </a:t>
            </a:r>
            <a:r>
              <a:rPr lang="es-ES" sz="1600" dirty="0" err="1"/>
              <a:t>The</a:t>
            </a:r>
            <a:r>
              <a:rPr lang="es-ES" sz="1600" dirty="0"/>
              <a:t> </a:t>
            </a:r>
            <a:r>
              <a:rPr lang="es-ES" sz="1600" dirty="0" err="1"/>
              <a:t>Institute</a:t>
            </a:r>
            <a:r>
              <a:rPr lang="es-ES" sz="1600" dirty="0"/>
              <a:t> </a:t>
            </a:r>
            <a:r>
              <a:rPr lang="es-ES" sz="1600" dirty="0" smtClean="0"/>
              <a:t>of </a:t>
            </a:r>
            <a:r>
              <a:rPr lang="es-ES" sz="1600" dirty="0" err="1"/>
              <a:t>Electrical</a:t>
            </a:r>
            <a:r>
              <a:rPr lang="es-ES" sz="1600" dirty="0"/>
              <a:t> and </a:t>
            </a:r>
            <a:r>
              <a:rPr lang="es-ES" sz="1600" dirty="0" err="1"/>
              <a:t>Electronics</a:t>
            </a:r>
            <a:r>
              <a:rPr lang="es-ES" sz="1600" dirty="0"/>
              <a:t> </a:t>
            </a:r>
            <a:r>
              <a:rPr lang="es-ES" sz="1600" dirty="0" err="1"/>
              <a:t>Engineers</a:t>
            </a:r>
            <a:r>
              <a:rPr lang="es-ES" sz="1600" dirty="0"/>
              <a:t>, Inc., 2005</a:t>
            </a:r>
            <a:r>
              <a:rPr lang="es-ES" sz="1600" dirty="0" smtClean="0"/>
              <a:t>.</a:t>
            </a:r>
          </a:p>
          <a:p>
            <a:pPr algn="just">
              <a:spcAft>
                <a:spcPts val="1200"/>
              </a:spcAft>
            </a:pPr>
            <a:r>
              <a:rPr lang="es-ES" sz="1600" dirty="0"/>
              <a:t>IEEE, </a:t>
            </a:r>
            <a:r>
              <a:rPr lang="es-ES" sz="1600" i="1" dirty="0"/>
              <a:t>IEEE Standard </a:t>
            </a:r>
            <a:r>
              <a:rPr lang="es-ES" sz="1600" i="1" dirty="0" err="1"/>
              <a:t>for</a:t>
            </a:r>
            <a:r>
              <a:rPr lang="es-ES" sz="1600" i="1" dirty="0"/>
              <a:t> </a:t>
            </a:r>
            <a:r>
              <a:rPr lang="es-ES" sz="1600" i="1" dirty="0" err="1"/>
              <a:t>Configuration</a:t>
            </a:r>
            <a:r>
              <a:rPr lang="es-ES" sz="1600" i="1" dirty="0"/>
              <a:t> Management in </a:t>
            </a:r>
            <a:r>
              <a:rPr lang="es-ES" sz="1600" i="1" dirty="0" err="1"/>
              <a:t>Systems</a:t>
            </a:r>
            <a:r>
              <a:rPr lang="es-ES" sz="1600" i="1" dirty="0"/>
              <a:t> and Software </a:t>
            </a:r>
            <a:r>
              <a:rPr lang="es-ES" sz="1600" i="1" dirty="0" err="1" smtClean="0"/>
              <a:t>Engineering</a:t>
            </a:r>
            <a:r>
              <a:rPr lang="es-ES" sz="1600" i="1" dirty="0"/>
              <a:t>. </a:t>
            </a:r>
            <a:r>
              <a:rPr lang="es-ES" sz="1600" dirty="0" err="1"/>
              <a:t>The</a:t>
            </a:r>
            <a:r>
              <a:rPr lang="es-ES" sz="1600" dirty="0"/>
              <a:t> </a:t>
            </a:r>
            <a:r>
              <a:rPr lang="es-ES" sz="1600" dirty="0" err="1"/>
              <a:t>Institute</a:t>
            </a:r>
            <a:r>
              <a:rPr lang="es-ES" sz="1600" dirty="0"/>
              <a:t> of </a:t>
            </a:r>
            <a:r>
              <a:rPr lang="es-ES" sz="1600" dirty="0" err="1"/>
              <a:t>Electrical</a:t>
            </a:r>
            <a:r>
              <a:rPr lang="es-ES" sz="1600" dirty="0"/>
              <a:t> and </a:t>
            </a:r>
            <a:r>
              <a:rPr lang="es-ES" sz="1600" dirty="0" err="1"/>
              <a:t>Electronics</a:t>
            </a:r>
            <a:r>
              <a:rPr lang="es-ES" sz="1600" dirty="0"/>
              <a:t> </a:t>
            </a:r>
            <a:r>
              <a:rPr lang="es-ES" sz="1600" dirty="0" err="1"/>
              <a:t>Engineers</a:t>
            </a:r>
            <a:r>
              <a:rPr lang="es-ES" sz="1600" dirty="0"/>
              <a:t>, Inc., 2012. </a:t>
            </a:r>
            <a:endParaRPr lang="es-ES" sz="1600" dirty="0"/>
          </a:p>
          <a:p>
            <a:endParaRPr lang="es-ES" sz="1800" dirty="0"/>
          </a:p>
          <a:p>
            <a:endParaRPr lang="es-ES" sz="1800" dirty="0"/>
          </a:p>
          <a:p>
            <a:pPr algn="just"/>
            <a:endParaRPr lang="es-ES" sz="1800" dirty="0"/>
          </a:p>
          <a:p>
            <a:pPr algn="just"/>
            <a:endParaRPr lang="es-ES" sz="1800" dirty="0"/>
          </a:p>
          <a:p>
            <a:endParaRPr lang="es-CL" dirty="0"/>
          </a:p>
        </p:txBody>
      </p:sp>
    </p:spTree>
  </p:cSld>
  <p:clrMapOvr>
    <a:masterClrMapping/>
  </p:clrMapOvr>
  <p:transition xmlns:p14="http://schemas.microsoft.com/office/powerpoint/2010/main" spd="med">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a:xfrm>
            <a:off x="685800" y="1295400"/>
            <a:ext cx="7772400" cy="1920875"/>
          </a:xfrm>
        </p:spPr>
        <p:txBody>
          <a:bodyPr/>
          <a:lstStyle/>
          <a:p>
            <a:r>
              <a:rPr lang="es-ES_tradnl" sz="2000" dirty="0"/>
              <a:t>Consultas</a:t>
            </a:r>
            <a:br>
              <a:rPr lang="es-ES_tradnl" sz="2000" dirty="0"/>
            </a:br>
            <a:r>
              <a:rPr lang="es-ES_tradnl" sz="2000" dirty="0"/>
              <a:t/>
            </a:r>
            <a:br>
              <a:rPr lang="es-ES_tradnl" sz="2000" dirty="0"/>
            </a:br>
            <a:r>
              <a:rPr lang="es-ES_tradnl" sz="1600" dirty="0"/>
              <a:t>“&lt;Título del Trabajo </a:t>
            </a:r>
            <a:r>
              <a:rPr lang="es-ES_tradnl" sz="1600" dirty="0" smtClean="0"/>
              <a:t>&gt;”</a:t>
            </a:r>
            <a:endParaRPr lang="es-ES" sz="1600" dirty="0"/>
          </a:p>
        </p:txBody>
      </p:sp>
      <p:sp>
        <p:nvSpPr>
          <p:cNvPr id="57347" name="Rectangle 3"/>
          <p:cNvSpPr>
            <a:spLocks noGrp="1" noChangeArrowheads="1"/>
          </p:cNvSpPr>
          <p:nvPr>
            <p:ph type="subTitle" idx="1"/>
          </p:nvPr>
        </p:nvSpPr>
        <p:spPr>
          <a:xfrm>
            <a:off x="685800" y="3505200"/>
            <a:ext cx="7848600" cy="1752600"/>
          </a:xfrm>
        </p:spPr>
        <p:txBody>
          <a:bodyPr/>
          <a:lstStyle/>
          <a:p>
            <a:endParaRPr lang="es-ES_tradnl" sz="1600" dirty="0"/>
          </a:p>
          <a:p>
            <a:r>
              <a:rPr lang="es-ES_tradnl" sz="2000" dirty="0"/>
              <a:t>&lt;Nombre del alumno (a)&gt;</a:t>
            </a:r>
          </a:p>
          <a:p>
            <a:endParaRPr lang="es-ES_tradnl" sz="1800" dirty="0"/>
          </a:p>
          <a:p>
            <a:r>
              <a:rPr lang="es-ES_tradnl" sz="1600" dirty="0"/>
              <a:t>&lt;Profesor guía&gt;        			&lt;Profesor </a:t>
            </a:r>
            <a:r>
              <a:rPr lang="es-ES_tradnl" sz="1600" dirty="0" err="1"/>
              <a:t>correferente</a:t>
            </a:r>
            <a:r>
              <a:rPr lang="es-ES_tradnl" sz="1600" dirty="0"/>
              <a:t>&gt;</a:t>
            </a:r>
          </a:p>
          <a:p>
            <a:endParaRPr lang="es-ES" sz="2800" dirty="0"/>
          </a:p>
        </p:txBody>
      </p:sp>
    </p:spTree>
  </p:cSld>
  <p:clrMapOvr>
    <a:masterClrMapping/>
  </p:clrMapOvr>
  <p:transition xmlns:p14="http://schemas.microsoft.com/office/powerpoint/2010/mai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s-ES_tradnl"/>
              <a:t>Ámbito (máx 1)</a:t>
            </a:r>
            <a:endParaRPr lang="es-ES"/>
          </a:p>
        </p:txBody>
      </p:sp>
      <p:sp>
        <p:nvSpPr>
          <p:cNvPr id="9221" name="Rectangle 5"/>
          <p:cNvSpPr>
            <a:spLocks noGrp="1" noChangeArrowheads="1"/>
          </p:cNvSpPr>
          <p:nvPr>
            <p:ph type="body" idx="1"/>
          </p:nvPr>
        </p:nvSpPr>
        <p:spPr/>
        <p:txBody>
          <a:bodyPr/>
          <a:lstStyle/>
          <a:p>
            <a:r>
              <a:rPr lang="es-ES_tradnl" dirty="0"/>
              <a:t>Introducción al ámbito del problema estudiado: área del conocimiento, conceptos, </a:t>
            </a:r>
            <a:r>
              <a:rPr lang="es-ES_tradnl" dirty="0" smtClean="0"/>
              <a:t>definiciones</a:t>
            </a:r>
          </a:p>
          <a:p>
            <a:endParaRPr lang="es-ES_tradnl" dirty="0"/>
          </a:p>
          <a:p>
            <a:r>
              <a:rPr lang="es-ES_tradnl" dirty="0">
                <a:ea typeface="ＭＳ Ｐゴシック" pitchFamily="34" charset="-128"/>
              </a:rPr>
              <a:t>DISICO: </a:t>
            </a:r>
            <a:r>
              <a:rPr lang="es-ES_tradnl" dirty="0" smtClean="0">
                <a:ea typeface="ＭＳ Ｐゴシック" pitchFamily="34" charset="-128"/>
              </a:rPr>
              <a:t>Dirección </a:t>
            </a:r>
            <a:r>
              <a:rPr lang="es-ES_tradnl" dirty="0">
                <a:ea typeface="ＭＳ Ｐゴシック" pitchFamily="34" charset="-128"/>
              </a:rPr>
              <a:t>de Servicios de Información y Computación </a:t>
            </a:r>
            <a:r>
              <a:rPr lang="es-ES_tradnl" dirty="0" smtClean="0">
                <a:ea typeface="ＭＳ Ｐゴシック" pitchFamily="34" charset="-128"/>
              </a:rPr>
              <a:t>es </a:t>
            </a:r>
            <a:r>
              <a:rPr lang="es-ES_tradnl" dirty="0">
                <a:ea typeface="ＭＳ Ｐゴシック" pitchFamily="34" charset="-128"/>
              </a:rPr>
              <a:t>la encargada de administrar, desarrollar y mantener los sistemas computacionales de la UV.</a:t>
            </a:r>
          </a:p>
          <a:p>
            <a:endParaRPr lang="es-ES_tradnl" dirty="0"/>
          </a:p>
          <a:p>
            <a:r>
              <a:rPr lang="es-ES_tradnl" dirty="0" smtClean="0"/>
              <a:t>SCM:</a:t>
            </a:r>
          </a:p>
          <a:p>
            <a:r>
              <a:rPr lang="es-ES_tradnl" dirty="0" smtClean="0"/>
              <a:t>Solicitudes de Requerimientos:</a:t>
            </a:r>
          </a:p>
          <a:p>
            <a:r>
              <a:rPr lang="es-ES_tradnl" dirty="0" smtClean="0"/>
              <a:t>Solicitudes de Cambio:</a:t>
            </a:r>
            <a:endParaRPr lang="es-ES_tradnl" dirty="0"/>
          </a:p>
        </p:txBody>
      </p:sp>
    </p:spTree>
  </p:cSld>
  <p:clrMapOvr>
    <a:masterClrMapping/>
  </p:clrMapOvr>
  <p:transition xmlns:p14="http://schemas.microsoft.com/office/powerpoint/2010/mai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smtClean="0"/>
              <a:t>Estado del arte </a:t>
            </a:r>
            <a:r>
              <a:rPr lang="es-ES_tradnl" dirty="0"/>
              <a:t>- </a:t>
            </a:r>
            <a:r>
              <a:rPr lang="es-ES_tradnl" dirty="0"/>
              <a:t>Técnicas </a:t>
            </a:r>
            <a:r>
              <a:rPr lang="es-ES_tradnl" dirty="0"/>
              <a:t>Existentes</a:t>
            </a:r>
            <a:endParaRPr lang="es-ES" dirty="0"/>
          </a:p>
        </p:txBody>
      </p:sp>
      <p:sp>
        <p:nvSpPr>
          <p:cNvPr id="48131" name="Rectangle 3"/>
          <p:cNvSpPr>
            <a:spLocks noGrp="1" noChangeArrowheads="1"/>
          </p:cNvSpPr>
          <p:nvPr>
            <p:ph type="body" idx="1"/>
          </p:nvPr>
        </p:nvSpPr>
        <p:spPr/>
        <p:txBody>
          <a:bodyPr/>
          <a:lstStyle/>
          <a:p>
            <a:pPr marL="0" indent="0">
              <a:buNone/>
            </a:pPr>
            <a:r>
              <a:rPr lang="es-ES_tradnl" sz="2000" b="1" dirty="0" smtClean="0"/>
              <a:t>Solicitud de Requerimientos:</a:t>
            </a:r>
          </a:p>
          <a:p>
            <a:pPr marL="0" indent="0">
              <a:buNone/>
            </a:pPr>
            <a:endParaRPr lang="es-ES_tradnl" b="1" dirty="0" smtClean="0">
              <a:latin typeface="Times New Roman" charset="0"/>
            </a:endParaRPr>
          </a:p>
          <a:p>
            <a:pPr algn="just"/>
            <a:r>
              <a:rPr lang="es-ES_tradnl" sz="1800" b="1" i="1" dirty="0"/>
              <a:t>IEEE Std-830-</a:t>
            </a:r>
            <a:r>
              <a:rPr lang="es-ES_tradnl" sz="1800" b="1" i="1" dirty="0" smtClean="0"/>
              <a:t>1998: </a:t>
            </a:r>
            <a:r>
              <a:rPr lang="es-ES_tradnl" sz="1800" dirty="0"/>
              <a:t>Estándar que describe el contenido y cualidades de una buena especificación de requerimientos de software</a:t>
            </a:r>
            <a:r>
              <a:rPr lang="es-ES_tradnl" sz="1800" dirty="0" smtClean="0"/>
              <a:t>.</a:t>
            </a:r>
          </a:p>
          <a:p>
            <a:pPr algn="just"/>
            <a:endParaRPr lang="es-ES_tradnl" sz="1800" dirty="0" smtClean="0"/>
          </a:p>
          <a:p>
            <a:pPr algn="just"/>
            <a:r>
              <a:rPr lang="es-ES_tradnl" sz="1800" b="1" i="1" dirty="0"/>
              <a:t>ITIL v3 </a:t>
            </a:r>
            <a:r>
              <a:rPr lang="es-ES_tradnl" sz="1800" b="1" i="1" dirty="0" smtClean="0"/>
              <a:t>– Petici</a:t>
            </a:r>
            <a:r>
              <a:rPr lang="es-ES_tradnl" sz="1800" b="1" i="1" dirty="0" smtClean="0"/>
              <a:t>ó</a:t>
            </a:r>
            <a:r>
              <a:rPr lang="es-ES_tradnl" sz="1800" b="1" i="1" dirty="0" smtClean="0"/>
              <a:t>n </a:t>
            </a:r>
            <a:r>
              <a:rPr lang="es-ES_tradnl" sz="1800" b="1" i="1" dirty="0"/>
              <a:t>de Servicios </a:t>
            </a:r>
            <a:r>
              <a:rPr lang="es-ES_tradnl" sz="1800" b="1" i="1" dirty="0" smtClean="0"/>
              <a:t>TI: </a:t>
            </a:r>
            <a:r>
              <a:rPr lang="es-ES_tradnl" sz="1800" dirty="0" smtClean="0"/>
              <a:t>Proceso que se encargada </a:t>
            </a:r>
            <a:r>
              <a:rPr lang="es-ES_tradnl" sz="1800" dirty="0"/>
              <a:t>de atender las peticiones de los usuarios </a:t>
            </a:r>
            <a:r>
              <a:rPr lang="es-ES_tradnl" sz="1800" dirty="0" smtClean="0"/>
              <a:t>proporcion</a:t>
            </a:r>
            <a:r>
              <a:rPr lang="es-ES_tradnl" sz="1800" dirty="0" smtClean="0"/>
              <a:t>á</a:t>
            </a:r>
            <a:r>
              <a:rPr lang="es-ES_tradnl" sz="1800" dirty="0" smtClean="0"/>
              <a:t>ndoles informaci</a:t>
            </a:r>
            <a:r>
              <a:rPr lang="es-ES_tradnl" sz="1800" dirty="0" smtClean="0"/>
              <a:t>ó</a:t>
            </a:r>
            <a:r>
              <a:rPr lang="es-ES_tradnl" sz="1800" dirty="0" smtClean="0"/>
              <a:t>n </a:t>
            </a:r>
            <a:r>
              <a:rPr lang="es-ES_tradnl" sz="1800" dirty="0"/>
              <a:t>y acceso </a:t>
            </a:r>
            <a:r>
              <a:rPr lang="es-ES_tradnl" sz="1800" dirty="0" smtClean="0"/>
              <a:t>r</a:t>
            </a:r>
            <a:r>
              <a:rPr lang="es-ES_tradnl" sz="1800" dirty="0" smtClean="0"/>
              <a:t>á</a:t>
            </a:r>
            <a:r>
              <a:rPr lang="es-ES_tradnl" sz="1800" dirty="0" smtClean="0"/>
              <a:t>pido </a:t>
            </a:r>
            <a:r>
              <a:rPr lang="es-ES_tradnl" sz="1800" dirty="0"/>
              <a:t>a los servicios </a:t>
            </a:r>
            <a:r>
              <a:rPr lang="es-ES_tradnl" sz="1800" dirty="0" smtClean="0"/>
              <a:t>est</a:t>
            </a:r>
            <a:r>
              <a:rPr lang="es-ES_tradnl" sz="1800" dirty="0" smtClean="0"/>
              <a:t>á</a:t>
            </a:r>
            <a:r>
              <a:rPr lang="es-ES_tradnl" sz="1800" dirty="0" smtClean="0"/>
              <a:t>ndar </a:t>
            </a:r>
            <a:r>
              <a:rPr lang="es-ES_tradnl" sz="1800" dirty="0"/>
              <a:t>de la </a:t>
            </a:r>
            <a:r>
              <a:rPr lang="es-ES_tradnl" sz="1800" dirty="0" smtClean="0"/>
              <a:t>organizaci</a:t>
            </a:r>
            <a:r>
              <a:rPr lang="es-ES_tradnl" sz="1800" dirty="0" smtClean="0"/>
              <a:t>ó</a:t>
            </a:r>
            <a:r>
              <a:rPr lang="es-ES_tradnl" sz="1800" dirty="0" smtClean="0"/>
              <a:t>n TI (solicitudes de informaci</a:t>
            </a:r>
            <a:r>
              <a:rPr lang="es-ES_tradnl" sz="1800" dirty="0" smtClean="0"/>
              <a:t>ón, acceso a servicios o de cambio estándar</a:t>
            </a:r>
            <a:r>
              <a:rPr lang="es-ES_tradnl" sz="1800" dirty="0" smtClean="0"/>
              <a:t>).  </a:t>
            </a:r>
          </a:p>
          <a:p>
            <a:pPr algn="just"/>
            <a:endParaRPr lang="es-ES_tradnl" sz="1800" dirty="0" smtClean="0"/>
          </a:p>
          <a:p>
            <a:pPr algn="just"/>
            <a:r>
              <a:rPr lang="es-ES_tradnl" sz="1800" b="1" dirty="0"/>
              <a:t>ITIL v3 </a:t>
            </a:r>
            <a:r>
              <a:rPr lang="es-ES_tradnl" sz="1800" b="1" dirty="0" smtClean="0"/>
              <a:t>– Gesti</a:t>
            </a:r>
            <a:r>
              <a:rPr lang="es-ES_tradnl" sz="1800" b="1" dirty="0" smtClean="0"/>
              <a:t>ó</a:t>
            </a:r>
            <a:r>
              <a:rPr lang="es-ES_tradnl" sz="1800" b="1" dirty="0" smtClean="0"/>
              <a:t>n </a:t>
            </a:r>
            <a:r>
              <a:rPr lang="es-ES_tradnl" sz="1800" b="1" dirty="0"/>
              <a:t>de </a:t>
            </a:r>
            <a:r>
              <a:rPr lang="es-ES_tradnl" sz="1800" b="1" dirty="0" smtClean="0"/>
              <a:t>Incidencias: </a:t>
            </a:r>
            <a:r>
              <a:rPr lang="es-ES_tradnl" sz="1800" dirty="0" smtClean="0"/>
              <a:t>Proceso para resolver de la manera mas rápida y eficaz posible cualquier incidente que cause una interrupci</a:t>
            </a:r>
            <a:r>
              <a:rPr lang="es-ES_tradnl" sz="1800" dirty="0" smtClean="0"/>
              <a:t>ón en el servició.</a:t>
            </a:r>
            <a:endParaRPr lang="es-ES_tradnl" sz="1800" dirty="0"/>
          </a:p>
          <a:p>
            <a:pPr algn="just"/>
            <a:endParaRPr lang="es-ES_tradnl" dirty="0"/>
          </a:p>
          <a:p>
            <a:endParaRPr lang="es-ES_tradnl" dirty="0">
              <a:latin typeface="Times New Roman" charset="0"/>
            </a:endParaRPr>
          </a:p>
          <a:p>
            <a:endParaRPr lang="es-ES" dirty="0"/>
          </a:p>
        </p:txBody>
      </p:sp>
    </p:spTree>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smtClean="0"/>
              <a:t>Estado del arte </a:t>
            </a:r>
            <a:r>
              <a:rPr lang="es-ES_tradnl" dirty="0"/>
              <a:t>- </a:t>
            </a:r>
            <a:r>
              <a:rPr lang="es-ES_tradnl" dirty="0"/>
              <a:t>Técnicas </a:t>
            </a:r>
            <a:r>
              <a:rPr lang="es-ES_tradnl" dirty="0"/>
              <a:t>Existentes</a:t>
            </a:r>
            <a:endParaRPr lang="es-ES" dirty="0"/>
          </a:p>
        </p:txBody>
      </p:sp>
      <p:sp>
        <p:nvSpPr>
          <p:cNvPr id="48131" name="Rectangle 3"/>
          <p:cNvSpPr>
            <a:spLocks noGrp="1" noChangeArrowheads="1"/>
          </p:cNvSpPr>
          <p:nvPr>
            <p:ph type="body" idx="1"/>
          </p:nvPr>
        </p:nvSpPr>
        <p:spPr/>
        <p:txBody>
          <a:bodyPr/>
          <a:lstStyle/>
          <a:p>
            <a:pPr marL="0" indent="0">
              <a:buNone/>
            </a:pPr>
            <a:r>
              <a:rPr lang="es-ES_tradnl" sz="2000" b="1" dirty="0" smtClean="0"/>
              <a:t>Software </a:t>
            </a:r>
            <a:r>
              <a:rPr lang="es-ES_tradnl" sz="2000" b="1" dirty="0" err="1" smtClean="0"/>
              <a:t>Configuration</a:t>
            </a:r>
            <a:r>
              <a:rPr lang="es-ES_tradnl" sz="2000" b="1" dirty="0" smtClean="0"/>
              <a:t> Management:</a:t>
            </a:r>
          </a:p>
          <a:p>
            <a:pPr marL="0" indent="0">
              <a:buNone/>
            </a:pPr>
            <a:endParaRPr lang="es-ES_tradnl" sz="1800" b="1" dirty="0" smtClean="0">
              <a:latin typeface="Times New Roman" charset="0"/>
            </a:endParaRPr>
          </a:p>
          <a:p>
            <a:pPr algn="just">
              <a:spcBef>
                <a:spcPts val="0"/>
              </a:spcBef>
              <a:spcAft>
                <a:spcPts val="1800"/>
              </a:spcAft>
            </a:pPr>
            <a:r>
              <a:rPr lang="es-ES_tradnl" sz="1800" b="1" i="1" dirty="0"/>
              <a:t>ISO </a:t>
            </a:r>
            <a:r>
              <a:rPr lang="es-ES_tradnl" sz="1800" b="1" i="1" dirty="0" smtClean="0"/>
              <a:t>10007-2003:</a:t>
            </a:r>
            <a:r>
              <a:rPr lang="es-ES_tradnl" sz="1800" dirty="0" smtClean="0"/>
              <a:t> </a:t>
            </a:r>
            <a:r>
              <a:rPr lang="es-ES_tradnl" sz="1800" dirty="0"/>
              <a:t>Guía en el uso de Gestión de la Configuración dentro de una </a:t>
            </a:r>
            <a:r>
              <a:rPr lang="es-ES_tradnl" sz="1800" dirty="0" smtClean="0"/>
              <a:t>organización.</a:t>
            </a:r>
          </a:p>
          <a:p>
            <a:pPr algn="just">
              <a:spcBef>
                <a:spcPts val="0"/>
              </a:spcBef>
              <a:spcAft>
                <a:spcPts val="1800"/>
              </a:spcAft>
            </a:pPr>
            <a:r>
              <a:rPr lang="es-ES_tradnl" sz="1800" b="1" i="1" dirty="0"/>
              <a:t>IEEE 828-</a:t>
            </a:r>
            <a:r>
              <a:rPr lang="es-ES_tradnl" sz="1800" b="1" i="1" dirty="0" smtClean="0"/>
              <a:t>2005: </a:t>
            </a:r>
            <a:r>
              <a:rPr lang="es-ES_tradnl" sz="1800" dirty="0"/>
              <a:t>Establece los contenidos mínimos requeridos en un Plan de Gestión de la Configuración del </a:t>
            </a:r>
            <a:r>
              <a:rPr lang="es-ES_tradnl" sz="1800" dirty="0" smtClean="0"/>
              <a:t>Software.</a:t>
            </a:r>
            <a:endParaRPr lang="es-ES_tradnl" sz="1800" dirty="0"/>
          </a:p>
          <a:p>
            <a:pPr algn="just">
              <a:spcBef>
                <a:spcPts val="0"/>
              </a:spcBef>
              <a:spcAft>
                <a:spcPts val="1800"/>
              </a:spcAft>
            </a:pPr>
            <a:r>
              <a:rPr lang="es-ES_tradnl" sz="1800" b="1" i="1" dirty="0"/>
              <a:t>IEEE 828-</a:t>
            </a:r>
            <a:r>
              <a:rPr lang="es-ES_tradnl" sz="1800" b="1" i="1" dirty="0" smtClean="0"/>
              <a:t>2012:</a:t>
            </a:r>
            <a:r>
              <a:rPr lang="es-ES_tradnl" sz="1800" dirty="0" smtClean="0"/>
              <a:t> </a:t>
            </a:r>
            <a:r>
              <a:rPr lang="es-ES_tradnl" sz="1800" dirty="0"/>
              <a:t>Establece los requisitos mínimos para los procesos de Gestión de la Configuración</a:t>
            </a:r>
            <a:r>
              <a:rPr lang="es-ES_tradnl" sz="1800" dirty="0" smtClean="0"/>
              <a:t>.</a:t>
            </a:r>
            <a:endParaRPr lang="es-ES_tradnl" sz="1800" dirty="0"/>
          </a:p>
          <a:p>
            <a:pPr algn="just">
              <a:spcBef>
                <a:spcPts val="0"/>
              </a:spcBef>
              <a:spcAft>
                <a:spcPts val="1800"/>
              </a:spcAft>
            </a:pPr>
            <a:r>
              <a:rPr lang="es-ES_tradnl" sz="1800" b="1" i="1" dirty="0"/>
              <a:t>ITIL v3 </a:t>
            </a:r>
            <a:r>
              <a:rPr lang="es-ES_tradnl" sz="1800" b="1" i="1" dirty="0" smtClean="0"/>
              <a:t>– Gesti</a:t>
            </a:r>
            <a:r>
              <a:rPr lang="es-ES_tradnl" sz="1800" b="1" i="1" dirty="0" smtClean="0"/>
              <a:t>ó</a:t>
            </a:r>
            <a:r>
              <a:rPr lang="es-ES_tradnl" sz="1800" b="1" i="1" dirty="0" smtClean="0"/>
              <a:t>n </a:t>
            </a:r>
            <a:r>
              <a:rPr lang="es-ES_tradnl" sz="1800" b="1" i="1" dirty="0"/>
              <a:t>del </a:t>
            </a:r>
            <a:r>
              <a:rPr lang="es-ES_tradnl" sz="1800" b="1" i="1" dirty="0" smtClean="0"/>
              <a:t>Cambio:</a:t>
            </a:r>
            <a:r>
              <a:rPr lang="es-ES_tradnl" sz="1800" dirty="0" smtClean="0"/>
              <a:t> </a:t>
            </a:r>
            <a:r>
              <a:rPr lang="es-ES_tradnl" sz="1800" dirty="0"/>
              <a:t>Define un proceso para evaluación y planificación del proceso de </a:t>
            </a:r>
            <a:r>
              <a:rPr lang="es-ES_tradnl" sz="1800" dirty="0" smtClean="0"/>
              <a:t>cambio. </a:t>
            </a:r>
          </a:p>
          <a:p>
            <a:pPr algn="just">
              <a:spcBef>
                <a:spcPts val="0"/>
              </a:spcBef>
              <a:spcAft>
                <a:spcPts val="1800"/>
              </a:spcAft>
            </a:pPr>
            <a:r>
              <a:rPr lang="es-ES_tradnl" sz="1800" b="1" i="1" dirty="0"/>
              <a:t>ITIL v3 </a:t>
            </a:r>
            <a:r>
              <a:rPr lang="es-ES_tradnl" sz="1800" b="1" i="1" dirty="0" smtClean="0"/>
              <a:t>– Gesti</a:t>
            </a:r>
            <a:r>
              <a:rPr lang="es-ES_tradnl" sz="1800" b="1" i="1" dirty="0" smtClean="0"/>
              <a:t>ó</a:t>
            </a:r>
            <a:r>
              <a:rPr lang="es-ES_tradnl" sz="1800" b="1" i="1" dirty="0" smtClean="0"/>
              <a:t>n </a:t>
            </a:r>
            <a:r>
              <a:rPr lang="es-ES_tradnl" sz="1800" b="1" i="1" dirty="0"/>
              <a:t>de la </a:t>
            </a:r>
            <a:r>
              <a:rPr lang="es-ES_tradnl" sz="1800" b="1" i="1" dirty="0" smtClean="0"/>
              <a:t>Configuraci</a:t>
            </a:r>
            <a:r>
              <a:rPr lang="es-ES_tradnl" sz="1800" b="1" i="1" dirty="0" smtClean="0"/>
              <a:t>ó</a:t>
            </a:r>
            <a:r>
              <a:rPr lang="es-ES_tradnl" sz="1800" b="1" i="1" dirty="0" smtClean="0"/>
              <a:t>n </a:t>
            </a:r>
            <a:r>
              <a:rPr lang="es-ES_tradnl" sz="1800" b="1" i="1" dirty="0"/>
              <a:t>y Activos del </a:t>
            </a:r>
            <a:r>
              <a:rPr lang="es-ES_tradnl" sz="1800" b="1" i="1" dirty="0" smtClean="0"/>
              <a:t>Servicio:</a:t>
            </a:r>
            <a:r>
              <a:rPr lang="es-ES_tradnl" sz="1800" dirty="0" smtClean="0"/>
              <a:t> </a:t>
            </a:r>
            <a:r>
              <a:rPr lang="es-ES_tradnl" sz="1800" dirty="0"/>
              <a:t>Define un proceso para el registro, control y monitoreo de elementos de la </a:t>
            </a:r>
            <a:r>
              <a:rPr lang="es-ES_tradnl" sz="1800" dirty="0" smtClean="0"/>
              <a:t>configuración.</a:t>
            </a:r>
            <a:endParaRPr lang="es-ES_tradnl" sz="1800" dirty="0"/>
          </a:p>
          <a:p>
            <a:endParaRPr lang="es-ES_tradnl" dirty="0">
              <a:latin typeface="Times New Roman" charset="0"/>
            </a:endParaRPr>
          </a:p>
          <a:p>
            <a:endParaRPr lang="es-ES" dirty="0"/>
          </a:p>
        </p:txBody>
      </p:sp>
    </p:spTree>
    <p:extLst>
      <p:ext uri="{BB962C8B-B14F-4D97-AF65-F5344CB8AC3E}">
        <p14:creationId xmlns:p14="http://schemas.microsoft.com/office/powerpoint/2010/main" val="1021356821"/>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a:t>Estado del arte </a:t>
            </a:r>
            <a:r>
              <a:rPr lang="es-ES_tradnl" dirty="0" smtClean="0"/>
              <a:t>- </a:t>
            </a:r>
            <a:r>
              <a:rPr lang="es-ES_tradnl" dirty="0"/>
              <a:t>Herramientas existentes</a:t>
            </a:r>
            <a:r>
              <a:rPr lang="es-ES_tradnl" dirty="0" smtClean="0">
                <a:latin typeface="+mn-lt"/>
              </a:rPr>
              <a:t>.</a:t>
            </a:r>
            <a:endParaRPr lang="es-ES" dirty="0">
              <a:latin typeface="+mn-lt"/>
            </a:endParaRPr>
          </a:p>
        </p:txBody>
      </p:sp>
      <p:sp>
        <p:nvSpPr>
          <p:cNvPr id="48131" name="Rectangle 3"/>
          <p:cNvSpPr>
            <a:spLocks noGrp="1" noChangeArrowheads="1"/>
          </p:cNvSpPr>
          <p:nvPr>
            <p:ph type="body" idx="1"/>
          </p:nvPr>
        </p:nvSpPr>
        <p:spPr/>
        <p:txBody>
          <a:bodyPr/>
          <a:lstStyle/>
          <a:p>
            <a:pPr marL="0" indent="0">
              <a:buNone/>
            </a:pPr>
            <a:r>
              <a:rPr lang="es-ES_tradnl" sz="2000" b="1" dirty="0"/>
              <a:t>Solicitud de Requerimientos</a:t>
            </a:r>
            <a:r>
              <a:rPr lang="es-ES_tradnl" sz="2000" b="1" dirty="0" smtClean="0"/>
              <a:t>:</a:t>
            </a:r>
          </a:p>
          <a:p>
            <a:pPr marL="0" indent="0">
              <a:buNone/>
            </a:pPr>
            <a:endParaRPr lang="es-ES_tradnl" sz="2000" dirty="0">
              <a:latin typeface="Times New Roman" charset="0"/>
            </a:endParaRPr>
          </a:p>
          <a:p>
            <a:r>
              <a:rPr lang="es-ES" sz="1800" dirty="0" err="1" smtClean="0"/>
              <a:t>Hesk</a:t>
            </a:r>
            <a:endParaRPr lang="es-ES" sz="1800" dirty="0" smtClean="0"/>
          </a:p>
          <a:p>
            <a:r>
              <a:rPr lang="es-ES" sz="1800" dirty="0" err="1" smtClean="0"/>
              <a:t>osTicket</a:t>
            </a:r>
            <a:endParaRPr lang="es-ES" sz="1800" dirty="0" smtClean="0"/>
          </a:p>
          <a:p>
            <a:r>
              <a:rPr lang="es-ES" sz="1800" dirty="0" smtClean="0"/>
              <a:t>OTRS</a:t>
            </a:r>
          </a:p>
          <a:p>
            <a:r>
              <a:rPr lang="es-ES" sz="1800" dirty="0" err="1" smtClean="0"/>
              <a:t>SysAid</a:t>
            </a:r>
            <a:endParaRPr lang="es-ES" sz="1800" dirty="0" smtClean="0"/>
          </a:p>
          <a:p>
            <a:r>
              <a:rPr lang="es-ES" sz="1800" dirty="0" err="1" smtClean="0"/>
              <a:t>ChangeGear</a:t>
            </a:r>
            <a:endParaRPr lang="es-ES" sz="1800" dirty="0" smtClean="0"/>
          </a:p>
          <a:p>
            <a:endParaRPr lang="es-ES" sz="1800" dirty="0"/>
          </a:p>
          <a:p>
            <a:pPr marL="0" indent="0">
              <a:buNone/>
            </a:pPr>
            <a:r>
              <a:rPr lang="es-ES_tradnl" sz="1800" b="1" dirty="0"/>
              <a:t>Software </a:t>
            </a:r>
            <a:r>
              <a:rPr lang="es-ES_tradnl" sz="1800" b="1" dirty="0" err="1"/>
              <a:t>Configuration</a:t>
            </a:r>
            <a:r>
              <a:rPr lang="es-ES_tradnl" sz="1800" b="1" dirty="0"/>
              <a:t> Management:</a:t>
            </a:r>
          </a:p>
          <a:p>
            <a:pPr marL="0" indent="0">
              <a:buNone/>
            </a:pPr>
            <a:endParaRPr lang="es-ES" sz="1800" dirty="0" smtClean="0"/>
          </a:p>
          <a:p>
            <a:r>
              <a:rPr lang="es-ES" sz="1800" dirty="0" smtClean="0"/>
              <a:t>SVN</a:t>
            </a:r>
          </a:p>
          <a:p>
            <a:r>
              <a:rPr lang="es-ES" sz="1800" dirty="0" smtClean="0"/>
              <a:t>Mercurial</a:t>
            </a:r>
          </a:p>
          <a:p>
            <a:r>
              <a:rPr lang="es-ES" sz="1800" dirty="0" err="1" smtClean="0"/>
              <a:t>Git</a:t>
            </a:r>
            <a:endParaRPr lang="es-ES" sz="1800" dirty="0" smtClean="0"/>
          </a:p>
          <a:p>
            <a:r>
              <a:rPr lang="es-ES" sz="1800" dirty="0" err="1" smtClean="0"/>
              <a:t>ChangeGear</a:t>
            </a:r>
            <a:r>
              <a:rPr lang="es-ES" sz="1800" dirty="0" smtClean="0"/>
              <a:t> – </a:t>
            </a:r>
            <a:r>
              <a:rPr lang="es-ES" sz="1800" dirty="0" err="1" smtClean="0"/>
              <a:t>Change</a:t>
            </a:r>
            <a:r>
              <a:rPr lang="es-ES" sz="1800" dirty="0" smtClean="0"/>
              <a:t> </a:t>
            </a:r>
            <a:r>
              <a:rPr lang="es-ES" sz="1800" dirty="0" err="1" smtClean="0"/>
              <a:t>Edition</a:t>
            </a:r>
            <a:endParaRPr lang="es-ES" sz="1800" dirty="0"/>
          </a:p>
          <a:p>
            <a:pPr marL="0" indent="0">
              <a:buNone/>
            </a:pPr>
            <a:endParaRPr lang="es-ES" sz="1800" dirty="0"/>
          </a:p>
        </p:txBody>
      </p:sp>
    </p:spTree>
    <p:extLst>
      <p:ext uri="{BB962C8B-B14F-4D97-AF65-F5344CB8AC3E}">
        <p14:creationId xmlns:p14="http://schemas.microsoft.com/office/powerpoint/2010/main" val="222229045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ES_tradnl" dirty="0"/>
              <a:t>Estado del </a:t>
            </a:r>
            <a:r>
              <a:rPr lang="es-ES_tradnl" dirty="0" smtClean="0"/>
              <a:t>arte - Análisis Herramientas</a:t>
            </a:r>
            <a:endParaRPr lang="es-ES" dirty="0"/>
          </a:p>
        </p:txBody>
      </p:sp>
      <p:sp>
        <p:nvSpPr>
          <p:cNvPr id="48131" name="Rectangle 3"/>
          <p:cNvSpPr>
            <a:spLocks noGrp="1" noChangeArrowheads="1"/>
          </p:cNvSpPr>
          <p:nvPr>
            <p:ph type="body" idx="1"/>
          </p:nvPr>
        </p:nvSpPr>
        <p:spPr/>
        <p:txBody>
          <a:bodyPr/>
          <a:lstStyle/>
          <a:p>
            <a:pPr algn="just"/>
            <a:r>
              <a:rPr lang="es-ES_tradnl" sz="2000" b="1" i="1" dirty="0" smtClean="0"/>
              <a:t>Las herramientas de solicitud de requerimientos</a:t>
            </a:r>
            <a:r>
              <a:rPr lang="es-ES_tradnl" sz="2000" dirty="0" smtClean="0"/>
              <a:t> existentes son bastante completas, pero ninguna cumple completamente con todas las necesidades manifestadas por el cliente. </a:t>
            </a:r>
            <a:r>
              <a:rPr lang="es-ES_tradnl" sz="2000" dirty="0" smtClean="0"/>
              <a:t>Una de las principales causas es que no se adecuan al flujo de trabajo que se desea mantener en DISICO.</a:t>
            </a:r>
          </a:p>
          <a:p>
            <a:pPr algn="just"/>
            <a:endParaRPr lang="es-ES_tradnl" sz="2000" dirty="0" smtClean="0"/>
          </a:p>
          <a:p>
            <a:pPr algn="just"/>
            <a:endParaRPr lang="es-ES_tradnl" sz="2000" dirty="0"/>
          </a:p>
          <a:p>
            <a:pPr algn="just"/>
            <a:r>
              <a:rPr lang="es-ES_tradnl" sz="2000" b="1" i="1" dirty="0" smtClean="0"/>
              <a:t>Las herramientas de SCM </a:t>
            </a:r>
            <a:r>
              <a:rPr lang="es-ES_tradnl" sz="2000" dirty="0" smtClean="0"/>
              <a:t>están principalmente enfocadas al proceso de control de versiones y no a la gesti</a:t>
            </a:r>
            <a:r>
              <a:rPr lang="es-ES_tradnl" sz="2000" dirty="0" smtClean="0"/>
              <a:t>ón de cambios, solo una presta funciones para este proceso desde la enfoque de ITIL, pero no brinda un soporte completo para la metodología actual de SCM de DISICO.</a:t>
            </a:r>
            <a:endParaRPr lang="es-ES" sz="2000" dirty="0"/>
          </a:p>
          <a:p>
            <a:endParaRPr lang="es-ES_tradnl" dirty="0">
              <a:latin typeface="Times New Roman" charset="0"/>
            </a:endParaRPr>
          </a:p>
          <a:p>
            <a:endParaRPr lang="es-ES" dirty="0"/>
          </a:p>
        </p:txBody>
      </p:sp>
    </p:spTree>
    <p:extLst>
      <p:ext uri="{BB962C8B-B14F-4D97-AF65-F5344CB8AC3E}">
        <p14:creationId xmlns:p14="http://schemas.microsoft.com/office/powerpoint/2010/main" val="4004892794"/>
      </p:ext>
    </p:extLst>
  </p:cSld>
  <p:clrMapOvr>
    <a:masterClrMapping/>
  </p:clrMapOvr>
  <p:transition xmlns:p14="http://schemas.microsoft.com/office/powerpoint/2010/main" spd="med">
    <p:push dir="u"/>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Estado del arte </a:t>
            </a:r>
            <a:r>
              <a:rPr lang="es-ES_tradnl" dirty="0" smtClean="0"/>
              <a:t>– </a:t>
            </a:r>
            <a:r>
              <a:rPr lang="es-ES_tradnl" dirty="0"/>
              <a:t>Análisis </a:t>
            </a:r>
            <a:r>
              <a:rPr lang="es-ES_tradnl" dirty="0" smtClean="0"/>
              <a:t>Técnicas</a:t>
            </a:r>
            <a:endParaRPr lang="es-ES" dirty="0"/>
          </a:p>
        </p:txBody>
      </p:sp>
      <p:sp>
        <p:nvSpPr>
          <p:cNvPr id="3" name="Marcador de contenido 2"/>
          <p:cNvSpPr>
            <a:spLocks noGrp="1"/>
          </p:cNvSpPr>
          <p:nvPr>
            <p:ph idx="1"/>
          </p:nvPr>
        </p:nvSpPr>
        <p:spPr/>
        <p:txBody>
          <a:bodyPr/>
          <a:lstStyle/>
          <a:p>
            <a:pPr algn="just"/>
            <a:r>
              <a:rPr lang="es-ES" sz="2000" b="1" i="1" dirty="0" smtClean="0"/>
              <a:t>Para la solicitud de Requerimientos:</a:t>
            </a:r>
            <a:r>
              <a:rPr lang="es-ES" sz="2000" dirty="0" smtClean="0"/>
              <a:t> El estándar </a:t>
            </a:r>
            <a:r>
              <a:rPr lang="es-ES" sz="2000" dirty="0"/>
              <a:t>IEEE 830 </a:t>
            </a:r>
            <a:r>
              <a:rPr lang="es-ES" sz="2000" dirty="0" smtClean="0"/>
              <a:t>define especificaciones de requerimientos demasiado detalladas, como para ser descritas por usuario sin conocimientos adecuados, por otra parte ITIL v3 se acerca bastante al tipo de solicitudes que se desea manejar, también establece relaciones entre solicitudes de requerimientos y de cambios.</a:t>
            </a:r>
          </a:p>
          <a:p>
            <a:pPr algn="just"/>
            <a:endParaRPr lang="es-ES" sz="2000" dirty="0" smtClean="0"/>
          </a:p>
          <a:p>
            <a:pPr algn="just"/>
            <a:endParaRPr lang="es-ES" sz="2000" dirty="0"/>
          </a:p>
          <a:p>
            <a:pPr algn="just"/>
            <a:r>
              <a:rPr lang="es-ES" sz="2000" b="1" i="1" dirty="0" smtClean="0"/>
              <a:t>Para SCM: </a:t>
            </a:r>
            <a:r>
              <a:rPr lang="es-ES" sz="2000" dirty="0" smtClean="0"/>
              <a:t>La mayoría de los estándares para SCM ya fueron analizados anteriormente para la formulaci</a:t>
            </a:r>
            <a:r>
              <a:rPr lang="es-ES" sz="2000" dirty="0" smtClean="0"/>
              <a:t>ón de la metodología de SCM</a:t>
            </a:r>
            <a:r>
              <a:rPr lang="es-ES" sz="2000" dirty="0" smtClean="0"/>
              <a:t> actual, a la cual se pretende dar soporte y no remplazar. Sin embargo se considera importante rescatar la idea de relacionar solicitudes de cambios con solicitudes de requerimientos planteada por ITIL v3.</a:t>
            </a:r>
            <a:endParaRPr lang="es-ES" sz="2000" dirty="0"/>
          </a:p>
        </p:txBody>
      </p:sp>
    </p:spTree>
    <p:extLst>
      <p:ext uri="{BB962C8B-B14F-4D97-AF65-F5344CB8AC3E}">
        <p14:creationId xmlns:p14="http://schemas.microsoft.com/office/powerpoint/2010/main" val="586175595"/>
      </p:ext>
    </p:extLst>
  </p:cSld>
  <p:clrMapOvr>
    <a:masterClrMapping/>
  </p:clrMapOvr>
  <p:transition xmlns:p14="http://schemas.microsoft.com/office/powerpoint/2010/mai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s-ES_tradnl" dirty="0"/>
              <a:t>Situación </a:t>
            </a:r>
            <a:r>
              <a:rPr lang="es-ES_tradnl" dirty="0" smtClean="0"/>
              <a:t>actual – Solicitud de Requerimientos</a:t>
            </a:r>
            <a:endParaRPr lang="es-ES_tradnl" dirty="0"/>
          </a:p>
        </p:txBody>
      </p:sp>
      <p:sp>
        <p:nvSpPr>
          <p:cNvPr id="10243" name="Rectangle 3"/>
          <p:cNvSpPr>
            <a:spLocks noGrp="1" noChangeArrowheads="1"/>
          </p:cNvSpPr>
          <p:nvPr>
            <p:ph type="body" idx="1"/>
          </p:nvPr>
        </p:nvSpPr>
        <p:spPr/>
        <p:txBody>
          <a:bodyPr/>
          <a:lstStyle/>
          <a:p>
            <a:pPr marL="0" indent="0">
              <a:buNone/>
            </a:pPr>
            <a:r>
              <a:rPr lang="es-ES" sz="1800" dirty="0"/>
              <a:t>Actualmente para que una solicitud de requerimiento sea llevada a cabo, se deben seguir los siguientes pasos: </a:t>
            </a:r>
            <a:endParaRPr lang="es-ES" sz="1800" dirty="0"/>
          </a:p>
          <a:p>
            <a:pPr algn="just">
              <a:spcBef>
                <a:spcPts val="1032"/>
              </a:spcBef>
              <a:spcAft>
                <a:spcPts val="1200"/>
              </a:spcAft>
            </a:pPr>
            <a:r>
              <a:rPr lang="es-ES" sz="1800" dirty="0"/>
              <a:t>El usuario </a:t>
            </a:r>
            <a:r>
              <a:rPr lang="es-ES" sz="1800" dirty="0" smtClean="0"/>
              <a:t>envía </a:t>
            </a:r>
            <a:r>
              <a:rPr lang="es-ES" sz="1800" dirty="0"/>
              <a:t>un email desde su cuenta institucional, detallando su solicitud. </a:t>
            </a:r>
          </a:p>
          <a:p>
            <a:pPr algn="just">
              <a:spcBef>
                <a:spcPts val="1032"/>
              </a:spcBef>
              <a:spcAft>
                <a:spcPts val="1200"/>
              </a:spcAft>
            </a:pPr>
            <a:r>
              <a:rPr lang="es-ES" sz="1800" dirty="0"/>
              <a:t>El jefe de </a:t>
            </a:r>
            <a:r>
              <a:rPr lang="es-ES" sz="1800" dirty="0" smtClean="0"/>
              <a:t>á</a:t>
            </a:r>
            <a:r>
              <a:rPr lang="es-ES" sz="1800" dirty="0" smtClean="0"/>
              <a:t>rea evalúa </a:t>
            </a:r>
            <a:r>
              <a:rPr lang="es-ES" sz="1800" dirty="0"/>
              <a:t>la solicitud y la aprueba o la rechaza. </a:t>
            </a:r>
          </a:p>
          <a:p>
            <a:pPr algn="just">
              <a:spcBef>
                <a:spcPts val="1032"/>
              </a:spcBef>
              <a:spcAft>
                <a:spcPts val="1200"/>
              </a:spcAft>
            </a:pPr>
            <a:r>
              <a:rPr lang="es-ES" sz="1800" dirty="0"/>
              <a:t>Dependiendo de la solicitud puede ser necesario requerir la </a:t>
            </a:r>
            <a:r>
              <a:rPr lang="es-ES" sz="1800" dirty="0" smtClean="0"/>
              <a:t>autorizaci</a:t>
            </a:r>
            <a:r>
              <a:rPr lang="es-ES" sz="1800" dirty="0" smtClean="0"/>
              <a:t>ó</a:t>
            </a:r>
            <a:r>
              <a:rPr lang="es-ES" sz="1800" dirty="0" smtClean="0"/>
              <a:t>n </a:t>
            </a:r>
            <a:r>
              <a:rPr lang="es-ES" sz="1800" dirty="0"/>
              <a:t>de otro </a:t>
            </a:r>
            <a:r>
              <a:rPr lang="es-ES" sz="1800" dirty="0" smtClean="0"/>
              <a:t>persona </a:t>
            </a:r>
            <a:r>
              <a:rPr lang="es-ES" sz="1800" dirty="0"/>
              <a:t>para aprobar la solicitud. </a:t>
            </a:r>
          </a:p>
          <a:p>
            <a:pPr algn="just">
              <a:spcBef>
                <a:spcPts val="1032"/>
              </a:spcBef>
              <a:spcAft>
                <a:spcPts val="1200"/>
              </a:spcAft>
            </a:pPr>
            <a:r>
              <a:rPr lang="es-ES" sz="1800" dirty="0"/>
              <a:t>En caso de ser rechazada la solicitud, se </a:t>
            </a:r>
            <a:r>
              <a:rPr lang="es-ES" sz="1800" dirty="0" smtClean="0"/>
              <a:t>envía </a:t>
            </a:r>
            <a:r>
              <a:rPr lang="es-ES" sz="1800" dirty="0"/>
              <a:t>un email de respuesta con la </a:t>
            </a:r>
            <a:r>
              <a:rPr lang="es-ES" sz="1800" dirty="0" smtClean="0"/>
              <a:t>justificaci</a:t>
            </a:r>
            <a:r>
              <a:rPr lang="es-ES" sz="1800" dirty="0" smtClean="0"/>
              <a:t>ó</a:t>
            </a:r>
            <a:r>
              <a:rPr lang="es-ES" sz="1800" dirty="0" smtClean="0"/>
              <a:t>n </a:t>
            </a:r>
            <a:r>
              <a:rPr lang="es-ES" sz="1800" dirty="0"/>
              <a:t>del rechazo de su solicitud. </a:t>
            </a:r>
          </a:p>
          <a:p>
            <a:pPr algn="just">
              <a:spcBef>
                <a:spcPts val="1032"/>
              </a:spcBef>
              <a:spcAft>
                <a:spcPts val="1200"/>
              </a:spcAft>
            </a:pPr>
            <a:r>
              <a:rPr lang="es-ES" sz="1800" dirty="0"/>
              <a:t>Si la solicitud es autorizada, el jefe de </a:t>
            </a:r>
            <a:r>
              <a:rPr lang="es-ES" sz="1800" dirty="0" smtClean="0"/>
              <a:t>á</a:t>
            </a:r>
            <a:r>
              <a:rPr lang="es-ES" sz="1800" dirty="0" smtClean="0"/>
              <a:t>rea </a:t>
            </a:r>
            <a:r>
              <a:rPr lang="es-ES" sz="1800" dirty="0"/>
              <a:t>determina quien </a:t>
            </a:r>
            <a:r>
              <a:rPr lang="es-ES" sz="1800" dirty="0" smtClean="0"/>
              <a:t>será </a:t>
            </a:r>
            <a:r>
              <a:rPr lang="es-ES" sz="1800" dirty="0"/>
              <a:t>el responsable de llevar a cabo la solicitud, para lo cual </a:t>
            </a:r>
            <a:r>
              <a:rPr lang="es-ES" sz="1800" dirty="0" smtClean="0"/>
              <a:t>reenvía </a:t>
            </a:r>
            <a:r>
              <a:rPr lang="es-ES" sz="1800" dirty="0"/>
              <a:t>el email con la </a:t>
            </a:r>
            <a:r>
              <a:rPr lang="es-ES" sz="1800" dirty="0" smtClean="0"/>
              <a:t>descripci</a:t>
            </a:r>
            <a:r>
              <a:rPr lang="es-ES" sz="1800" dirty="0" smtClean="0"/>
              <a:t>ó</a:t>
            </a:r>
            <a:r>
              <a:rPr lang="es-ES" sz="1800" dirty="0" smtClean="0"/>
              <a:t>n </a:t>
            </a:r>
            <a:r>
              <a:rPr lang="es-ES" sz="1800" dirty="0"/>
              <a:t>de esta, al nuevo responsable. </a:t>
            </a:r>
          </a:p>
          <a:p>
            <a:pPr algn="just">
              <a:buFont typeface="Wingdings" pitchFamily="2" charset="2"/>
              <a:buNone/>
            </a:pPr>
            <a:endParaRPr lang="es-ES_tradnl" dirty="0"/>
          </a:p>
        </p:txBody>
      </p:sp>
    </p:spTree>
  </p:cSld>
  <p:clrMapOvr>
    <a:masterClrMapping/>
  </p:clrMapOvr>
  <p:transition xmlns:p14="http://schemas.microsoft.com/office/powerpoint/2010/main" spd="med">
    <p:push dir="u"/>
  </p:transition>
</p:sld>
</file>

<file path=ppt/theme/theme1.xml><?xml version="1.0" encoding="utf-8"?>
<a:theme xmlns:a="http://schemas.openxmlformats.org/drawingml/2006/main" name="presentacion.vlan.dinamica">
  <a:themeElements>
    <a:clrScheme name="">
      <a:dk1>
        <a:srgbClr val="4D4D4D"/>
      </a:dk1>
      <a:lt1>
        <a:srgbClr val="FFFFFF"/>
      </a:lt1>
      <a:dk2>
        <a:srgbClr val="969696"/>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fontScheme name="presentacion.vlan.dinamica">
      <a:majorFont>
        <a:latin typeface="Arial Unicode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cion.vlan.dinamic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cion.vlan.dinamic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cion.vlan.dinamic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cion.vlan.dinamic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cion.vlan.dinamic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cion.vlan.dinamic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cion.vlan.dinamic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cion.vlan.dinamic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cion.vlan.dinamic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cion.vlan.dinamic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cion.vlan.dinamic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cion.vlan.dinamica 13">
        <a:dk1>
          <a:srgbClr val="4D4D4D"/>
        </a:dk1>
        <a:lt1>
          <a:srgbClr val="FFFFFF"/>
        </a:lt1>
        <a:dk2>
          <a:srgbClr val="4D4D4D"/>
        </a:dk2>
        <a:lt2>
          <a:srgbClr val="808080"/>
        </a:lt2>
        <a:accent1>
          <a:srgbClr val="FF9900"/>
        </a:accent1>
        <a:accent2>
          <a:srgbClr val="333399"/>
        </a:accent2>
        <a:accent3>
          <a:srgbClr val="FFFFFF"/>
        </a:accent3>
        <a:accent4>
          <a:srgbClr val="404040"/>
        </a:accent4>
        <a:accent5>
          <a:srgbClr val="FFCA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4">
        <a:dk1>
          <a:srgbClr val="4D4D4D"/>
        </a:dk1>
        <a:lt1>
          <a:srgbClr val="FFFFFF"/>
        </a:lt1>
        <a:dk2>
          <a:srgbClr val="4D4D4D"/>
        </a:dk2>
        <a:lt2>
          <a:srgbClr val="808080"/>
        </a:lt2>
        <a:accent1>
          <a:srgbClr val="FFCC00"/>
        </a:accent1>
        <a:accent2>
          <a:srgbClr val="333399"/>
        </a:accent2>
        <a:accent3>
          <a:srgbClr val="FFFFFF"/>
        </a:accent3>
        <a:accent4>
          <a:srgbClr val="404040"/>
        </a:accent4>
        <a:accent5>
          <a:srgbClr val="FFE2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5">
        <a:dk1>
          <a:srgbClr val="4D4D4D"/>
        </a:dk1>
        <a:lt1>
          <a:srgbClr val="FFE36D"/>
        </a:lt1>
        <a:dk2>
          <a:srgbClr val="4D4D4D"/>
        </a:dk2>
        <a:lt2>
          <a:srgbClr val="808080"/>
        </a:lt2>
        <a:accent1>
          <a:srgbClr val="FFCC00"/>
        </a:accent1>
        <a:accent2>
          <a:srgbClr val="333399"/>
        </a:accent2>
        <a:accent3>
          <a:srgbClr val="FFEFBA"/>
        </a:accent3>
        <a:accent4>
          <a:srgbClr val="404040"/>
        </a:accent4>
        <a:accent5>
          <a:srgbClr val="FFE2A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cion.vlan.dinamica 16">
        <a:dk1>
          <a:srgbClr val="4D4D4D"/>
        </a:dk1>
        <a:lt1>
          <a:srgbClr val="FFFFFF"/>
        </a:lt1>
        <a:dk2>
          <a:srgbClr val="4D4D4D"/>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D4D4D"/>
    </a:dk1>
    <a:lt1>
      <a:srgbClr val="FFFFFF"/>
    </a:lt1>
    <a:dk2>
      <a:srgbClr val="969696"/>
    </a:dk2>
    <a:lt2>
      <a:srgbClr val="808080"/>
    </a:lt2>
    <a:accent1>
      <a:srgbClr val="FFEA93"/>
    </a:accent1>
    <a:accent2>
      <a:srgbClr val="333399"/>
    </a:accent2>
    <a:accent3>
      <a:srgbClr val="FFFFFF"/>
    </a:accent3>
    <a:accent4>
      <a:srgbClr val="404040"/>
    </a:accent4>
    <a:accent5>
      <a:srgbClr val="FFF3C8"/>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3513</TotalTime>
  <Words>1711</Words>
  <Application>Microsoft Macintosh PowerPoint</Application>
  <PresentationFormat>Presentación en pantalla (4:3)</PresentationFormat>
  <Paragraphs>180</Paragraphs>
  <Slides>28</Slides>
  <Notes>0</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presentacion.vlan.dinamica</vt:lpstr>
      <vt:lpstr>“Desarrollo de una Plataforma para la Solicitud y Gestión de Requerimientos y SCM”</vt:lpstr>
      <vt:lpstr>Sugerencia Tabla de contenidos: Desarrollo </vt:lpstr>
      <vt:lpstr>Ámbito (máx 1)</vt:lpstr>
      <vt:lpstr>Estado del arte - Técnicas Existentes</vt:lpstr>
      <vt:lpstr>Estado del arte - Técnicas Existentes</vt:lpstr>
      <vt:lpstr>Estado del arte - Herramientas existentes.</vt:lpstr>
      <vt:lpstr>Estado del arte - Análisis Herramientas</vt:lpstr>
      <vt:lpstr>Estado del arte – Análisis Técnicas</vt:lpstr>
      <vt:lpstr>Situación actual – Solicitud de Requerimientos</vt:lpstr>
      <vt:lpstr>Situación actual – Requerimientos en los Proyectos</vt:lpstr>
      <vt:lpstr>Situación actual – Metodología de SCM</vt:lpstr>
      <vt:lpstr>Definición del problema y solución propuesta (máx 2)</vt:lpstr>
      <vt:lpstr>Definición del problema y solución propuesta (máx 2)</vt:lpstr>
      <vt:lpstr>Objetivo General</vt:lpstr>
      <vt:lpstr>Objetivos Específicos</vt:lpstr>
      <vt:lpstr>Definición del problema y solución propuesta (máx 2)</vt:lpstr>
      <vt:lpstr>Definición del problema y solución propuesta (máx 2)</vt:lpstr>
      <vt:lpstr>Definición del problema y solución propuesta (máx 2)</vt:lpstr>
      <vt:lpstr>Análisis – Requerimientos Funcionales</vt:lpstr>
      <vt:lpstr>Análisis – Requerimientos Funcionales</vt:lpstr>
      <vt:lpstr>Análisis – Requerimientos No Funcionales</vt:lpstr>
      <vt:lpstr>Análisis - Usuarios</vt:lpstr>
      <vt:lpstr>Análisis - Casos de Uso Solicitud de Requerimientos</vt:lpstr>
      <vt:lpstr>Análisis - Casos de Uso Gestión de SCM </vt:lpstr>
      <vt:lpstr>Análisis - Modelo conceptual</vt:lpstr>
      <vt:lpstr>Presentación de PowerPoint</vt:lpstr>
      <vt:lpstr>Bibliografía</vt:lpstr>
      <vt:lpstr>Consultas  “&lt;Título del Trabajo &gt;”</vt:lpstr>
    </vt:vector>
  </TitlesOfParts>
  <Company>uv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eliana</dc:creator>
  <cp:lastModifiedBy>Alejandro Alvarez Ahumada</cp:lastModifiedBy>
  <cp:revision>122</cp:revision>
  <dcterms:created xsi:type="dcterms:W3CDTF">2005-07-07T14:59:41Z</dcterms:created>
  <dcterms:modified xsi:type="dcterms:W3CDTF">2012-05-24T04:16:14Z</dcterms:modified>
</cp:coreProperties>
</file>