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9"/>
  </p:notesMasterIdLst>
  <p:sldIdLst>
    <p:sldId id="327" r:id="rId2"/>
    <p:sldId id="328" r:id="rId3"/>
    <p:sldId id="329" r:id="rId4"/>
    <p:sldId id="304" r:id="rId5"/>
    <p:sldId id="305" r:id="rId6"/>
    <p:sldId id="306" r:id="rId7"/>
    <p:sldId id="307" r:id="rId8"/>
    <p:sldId id="266" r:id="rId9"/>
    <p:sldId id="308" r:id="rId10"/>
    <p:sldId id="267" r:id="rId11"/>
    <p:sldId id="309" r:id="rId12"/>
    <p:sldId id="310" r:id="rId13"/>
    <p:sldId id="311" r:id="rId14"/>
    <p:sldId id="312" r:id="rId15"/>
    <p:sldId id="313" r:id="rId16"/>
    <p:sldId id="269" r:id="rId17"/>
    <p:sldId id="270" r:id="rId18"/>
    <p:sldId id="271" r:id="rId19"/>
    <p:sldId id="272" r:id="rId20"/>
    <p:sldId id="273" r:id="rId21"/>
    <p:sldId id="274" r:id="rId22"/>
    <p:sldId id="275" r:id="rId23"/>
    <p:sldId id="276" r:id="rId24"/>
    <p:sldId id="277" r:id="rId25"/>
    <p:sldId id="278" r:id="rId26"/>
    <p:sldId id="282" r:id="rId27"/>
    <p:sldId id="279" r:id="rId28"/>
    <p:sldId id="280" r:id="rId29"/>
    <p:sldId id="283" r:id="rId30"/>
    <p:sldId id="281" r:id="rId31"/>
    <p:sldId id="284"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30" r:id="rId46"/>
    <p:sldId id="331" r:id="rId47"/>
    <p:sldId id="285"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171" autoAdjust="0"/>
  </p:normalViewPr>
  <p:slideViewPr>
    <p:cSldViewPr snapToGrid="0">
      <p:cViewPr varScale="1">
        <p:scale>
          <a:sx n="47" d="100"/>
          <a:sy n="47" d="100"/>
        </p:scale>
        <p:origin x="20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D5AC87-E636-42D3-BB45-9D52B5696113}"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920FE8FE-6E9D-45B7-92DF-D413AFD6C389}">
      <dgm:prSet phldrT="[Text]"/>
      <dgm:spPr/>
      <dgm:t>
        <a:bodyPr/>
        <a:lstStyle/>
        <a:p>
          <a:r>
            <a:rPr lang="en-US" dirty="0" err="1" smtClean="0"/>
            <a:t>Introducción</a:t>
          </a:r>
          <a:endParaRPr lang="en-US" dirty="0"/>
        </a:p>
      </dgm:t>
    </dgm:pt>
    <dgm:pt modelId="{BD180383-D334-4D29-AFE7-A242FE3DFA33}" type="parTrans" cxnId="{4A9A528A-6E8D-452D-870C-56833B0DB950}">
      <dgm:prSet/>
      <dgm:spPr/>
      <dgm:t>
        <a:bodyPr/>
        <a:lstStyle/>
        <a:p>
          <a:endParaRPr lang="en-US"/>
        </a:p>
      </dgm:t>
    </dgm:pt>
    <dgm:pt modelId="{18D31085-C345-43ED-A2A7-AF797A3DF048}" type="sibTrans" cxnId="{4A9A528A-6E8D-452D-870C-56833B0DB950}">
      <dgm:prSet/>
      <dgm:spPr/>
      <dgm:t>
        <a:bodyPr/>
        <a:lstStyle/>
        <a:p>
          <a:endParaRPr lang="en-US" dirty="0"/>
        </a:p>
      </dgm:t>
    </dgm:pt>
    <dgm:pt modelId="{07E9BD68-FB1E-4C12-92F2-DAD4609CB6F9}">
      <dgm:prSet phldrT="[Text]"/>
      <dgm:spPr/>
      <dgm:t>
        <a:bodyPr/>
        <a:lstStyle/>
        <a:p>
          <a:r>
            <a:rPr lang="en-US" dirty="0" smtClean="0"/>
            <a:t>Angular 2</a:t>
          </a:r>
          <a:endParaRPr lang="en-US" dirty="0"/>
        </a:p>
      </dgm:t>
    </dgm:pt>
    <dgm:pt modelId="{EC4F90E2-F41E-4367-8AA1-4823FF0E62EC}" type="parTrans" cxnId="{80A8DD16-9C65-4A02-A1EB-E7225F1968A1}">
      <dgm:prSet/>
      <dgm:spPr/>
      <dgm:t>
        <a:bodyPr/>
        <a:lstStyle/>
        <a:p>
          <a:endParaRPr lang="es-PE"/>
        </a:p>
      </dgm:t>
    </dgm:pt>
    <dgm:pt modelId="{F692FEAE-DA71-4982-883D-03BAF310DE9B}" type="sibTrans" cxnId="{80A8DD16-9C65-4A02-A1EB-E7225F1968A1}">
      <dgm:prSet/>
      <dgm:spPr/>
      <dgm:t>
        <a:bodyPr/>
        <a:lstStyle/>
        <a:p>
          <a:endParaRPr lang="es-PE" dirty="0"/>
        </a:p>
      </dgm:t>
    </dgm:pt>
    <dgm:pt modelId="{2DEF94C4-DEF7-43AC-AB1D-A46968CA248A}">
      <dgm:prSet phldrT="[Text]"/>
      <dgm:spPr/>
      <dgm:t>
        <a:bodyPr/>
        <a:lstStyle/>
        <a:p>
          <a:r>
            <a:rPr lang="en-US" dirty="0" smtClean="0"/>
            <a:t>Setting Environment</a:t>
          </a:r>
          <a:endParaRPr lang="en-US" dirty="0"/>
        </a:p>
      </dgm:t>
    </dgm:pt>
    <dgm:pt modelId="{D27AB97E-5524-4D37-B359-C06A3D537BE7}" type="parTrans" cxnId="{7A6F2C0C-67E2-4B99-BECF-685124C65FAE}">
      <dgm:prSet/>
      <dgm:spPr/>
      <dgm:t>
        <a:bodyPr/>
        <a:lstStyle/>
        <a:p>
          <a:endParaRPr lang="es-PE"/>
        </a:p>
      </dgm:t>
    </dgm:pt>
    <dgm:pt modelId="{F7C815DC-106F-4A16-A15B-E1D025C470EA}" type="sibTrans" cxnId="{7A6F2C0C-67E2-4B99-BECF-685124C65FAE}">
      <dgm:prSet/>
      <dgm:spPr/>
      <dgm:t>
        <a:bodyPr/>
        <a:lstStyle/>
        <a:p>
          <a:endParaRPr lang="es-PE"/>
        </a:p>
      </dgm:t>
    </dgm:pt>
    <dgm:pt modelId="{66825664-FCE1-44B8-AC4E-DA5F3B3F3C9D}">
      <dgm:prSet phldrT="[Text]"/>
      <dgm:spPr/>
      <dgm:t>
        <a:bodyPr/>
        <a:lstStyle/>
        <a:p>
          <a:r>
            <a:rPr lang="en-US" dirty="0" smtClean="0"/>
            <a:t>Angular 2 y Typescript</a:t>
          </a:r>
          <a:endParaRPr lang="en-US" dirty="0"/>
        </a:p>
      </dgm:t>
    </dgm:pt>
    <dgm:pt modelId="{0E71289B-E8B6-4E0A-80A4-AFE21A31CEED}" type="parTrans" cxnId="{109E9A5E-A730-4314-A68C-CA4458058EFC}">
      <dgm:prSet/>
      <dgm:spPr/>
      <dgm:t>
        <a:bodyPr/>
        <a:lstStyle/>
        <a:p>
          <a:endParaRPr lang="es-PE"/>
        </a:p>
      </dgm:t>
    </dgm:pt>
    <dgm:pt modelId="{7533DD55-286A-4B7B-AB3B-C254A5ED21AF}" type="sibTrans" cxnId="{109E9A5E-A730-4314-A68C-CA4458058EFC}">
      <dgm:prSet/>
      <dgm:spPr/>
      <dgm:t>
        <a:bodyPr/>
        <a:lstStyle/>
        <a:p>
          <a:endParaRPr lang="es-PE"/>
        </a:p>
      </dgm:t>
    </dgm:pt>
    <dgm:pt modelId="{74070150-936F-4077-8CC6-607287926441}">
      <dgm:prSet phldrT="[Text]"/>
      <dgm:spPr/>
      <dgm:t>
        <a:bodyPr/>
        <a:lstStyle/>
        <a:p>
          <a:r>
            <a:rPr lang="en-US" dirty="0" smtClean="0"/>
            <a:t>Modules, Components</a:t>
          </a:r>
          <a:endParaRPr lang="en-US" dirty="0"/>
        </a:p>
      </dgm:t>
    </dgm:pt>
    <dgm:pt modelId="{4627BCB7-EA1A-4CD6-8ED5-3D069FB0E7BC}" type="parTrans" cxnId="{EC727F0C-67E6-47E6-96D8-187EE9B09D3C}">
      <dgm:prSet/>
      <dgm:spPr/>
      <dgm:t>
        <a:bodyPr/>
        <a:lstStyle/>
        <a:p>
          <a:endParaRPr lang="es-PE"/>
        </a:p>
      </dgm:t>
    </dgm:pt>
    <dgm:pt modelId="{4586F451-C9CC-44F6-BCE9-B8282D320EBF}" type="sibTrans" cxnId="{EC727F0C-67E6-47E6-96D8-187EE9B09D3C}">
      <dgm:prSet/>
      <dgm:spPr/>
      <dgm:t>
        <a:bodyPr/>
        <a:lstStyle/>
        <a:p>
          <a:endParaRPr lang="es-PE"/>
        </a:p>
      </dgm:t>
    </dgm:pt>
    <dgm:pt modelId="{34F72F74-C55D-4539-A07B-D8FCEFF8EBA2}">
      <dgm:prSet phldrT="[Text]"/>
      <dgm:spPr/>
      <dgm:t>
        <a:bodyPr/>
        <a:lstStyle/>
        <a:p>
          <a:r>
            <a:rPr lang="en-US" dirty="0" smtClean="0"/>
            <a:t>Routing</a:t>
          </a:r>
          <a:endParaRPr lang="en-US" dirty="0"/>
        </a:p>
      </dgm:t>
    </dgm:pt>
    <dgm:pt modelId="{BCB5BEDF-216B-44A9-8287-9955326B12AF}" type="parTrans" cxnId="{6ED8CB22-3C05-4B45-B3E7-66F82CA130CA}">
      <dgm:prSet/>
      <dgm:spPr/>
      <dgm:t>
        <a:bodyPr/>
        <a:lstStyle/>
        <a:p>
          <a:endParaRPr lang="es-PE"/>
        </a:p>
      </dgm:t>
    </dgm:pt>
    <dgm:pt modelId="{8365C652-E3A0-451C-9B53-2EC603D6CDE3}" type="sibTrans" cxnId="{6ED8CB22-3C05-4B45-B3E7-66F82CA130CA}">
      <dgm:prSet/>
      <dgm:spPr/>
      <dgm:t>
        <a:bodyPr/>
        <a:lstStyle/>
        <a:p>
          <a:endParaRPr lang="es-PE"/>
        </a:p>
      </dgm:t>
    </dgm:pt>
    <dgm:pt modelId="{2A893448-7C64-4A43-A14B-18089373CB0E}">
      <dgm:prSet phldrT="[Text]"/>
      <dgm:spPr/>
      <dgm:t>
        <a:bodyPr/>
        <a:lstStyle/>
        <a:p>
          <a:r>
            <a:rPr lang="en-US" dirty="0" smtClean="0"/>
            <a:t>Reactive Forms</a:t>
          </a:r>
          <a:endParaRPr lang="en-US" dirty="0"/>
        </a:p>
      </dgm:t>
    </dgm:pt>
    <dgm:pt modelId="{849015B5-9D08-47DF-9DBA-085225D0DD61}" type="parTrans" cxnId="{D67799C3-E95C-4834-8771-556312A4245C}">
      <dgm:prSet/>
      <dgm:spPr/>
      <dgm:t>
        <a:bodyPr/>
        <a:lstStyle/>
        <a:p>
          <a:endParaRPr lang="es-PE"/>
        </a:p>
      </dgm:t>
    </dgm:pt>
    <dgm:pt modelId="{58CAFAE9-DD74-495A-B013-F630972CC463}" type="sibTrans" cxnId="{D67799C3-E95C-4834-8771-556312A4245C}">
      <dgm:prSet/>
      <dgm:spPr/>
      <dgm:t>
        <a:bodyPr/>
        <a:lstStyle/>
        <a:p>
          <a:endParaRPr lang="es-PE"/>
        </a:p>
      </dgm:t>
    </dgm:pt>
    <dgm:pt modelId="{FE29D98E-CA37-4283-B6C7-F703846E278B}">
      <dgm:prSet phldrT="[Text]"/>
      <dgm:spPr/>
      <dgm:t>
        <a:bodyPr/>
        <a:lstStyle/>
        <a:p>
          <a:r>
            <a:rPr lang="en-US" dirty="0" err="1" smtClean="0"/>
            <a:t>UnitTest</a:t>
          </a:r>
          <a:r>
            <a:rPr lang="en-US" dirty="0" smtClean="0"/>
            <a:t>/E2E</a:t>
          </a:r>
          <a:endParaRPr lang="en-US" dirty="0"/>
        </a:p>
      </dgm:t>
    </dgm:pt>
    <dgm:pt modelId="{D7573D39-28C8-4A18-90BF-FCC367F5F54A}" type="parTrans" cxnId="{1D3C88A4-F281-4F81-98C5-9D920A945B99}">
      <dgm:prSet/>
      <dgm:spPr/>
      <dgm:t>
        <a:bodyPr/>
        <a:lstStyle/>
        <a:p>
          <a:endParaRPr lang="es-PE"/>
        </a:p>
      </dgm:t>
    </dgm:pt>
    <dgm:pt modelId="{D5B84DB0-35DA-4620-ABFB-64BF3FD0FEA5}" type="sibTrans" cxnId="{1D3C88A4-F281-4F81-98C5-9D920A945B99}">
      <dgm:prSet/>
      <dgm:spPr/>
      <dgm:t>
        <a:bodyPr/>
        <a:lstStyle/>
        <a:p>
          <a:endParaRPr lang="es-PE"/>
        </a:p>
      </dgm:t>
    </dgm:pt>
    <dgm:pt modelId="{8B2E9584-C9E6-4192-8700-1C4ED8A08D6A}" type="pres">
      <dgm:prSet presAssocID="{88D5AC87-E636-42D3-BB45-9D52B5696113}" presName="Name0" presStyleCnt="0">
        <dgm:presLayoutVars>
          <dgm:dir/>
          <dgm:resizeHandles val="exact"/>
        </dgm:presLayoutVars>
      </dgm:prSet>
      <dgm:spPr/>
      <dgm:t>
        <a:bodyPr/>
        <a:lstStyle/>
        <a:p>
          <a:endParaRPr lang="es-PE"/>
        </a:p>
      </dgm:t>
    </dgm:pt>
    <dgm:pt modelId="{960D8E2E-1C10-4093-B0BD-48388F709308}" type="pres">
      <dgm:prSet presAssocID="{920FE8FE-6E9D-45B7-92DF-D413AFD6C389}" presName="node" presStyleLbl="node1" presStyleIdx="0" presStyleCnt="8">
        <dgm:presLayoutVars>
          <dgm:bulletEnabled val="1"/>
        </dgm:presLayoutVars>
      </dgm:prSet>
      <dgm:spPr/>
      <dgm:t>
        <a:bodyPr/>
        <a:lstStyle/>
        <a:p>
          <a:endParaRPr lang="en-US"/>
        </a:p>
      </dgm:t>
    </dgm:pt>
    <dgm:pt modelId="{C50787C8-37E9-44D6-9EB3-C79291D3873B}" type="pres">
      <dgm:prSet presAssocID="{18D31085-C345-43ED-A2A7-AF797A3DF048}" presName="sibTrans" presStyleLbl="sibTrans1D1" presStyleIdx="0" presStyleCnt="7"/>
      <dgm:spPr/>
      <dgm:t>
        <a:bodyPr/>
        <a:lstStyle/>
        <a:p>
          <a:endParaRPr lang="es-PE"/>
        </a:p>
      </dgm:t>
    </dgm:pt>
    <dgm:pt modelId="{5363C3ED-0131-46E6-B60E-E97716092D10}" type="pres">
      <dgm:prSet presAssocID="{18D31085-C345-43ED-A2A7-AF797A3DF048}" presName="connectorText" presStyleLbl="sibTrans1D1" presStyleIdx="0" presStyleCnt="7"/>
      <dgm:spPr/>
      <dgm:t>
        <a:bodyPr/>
        <a:lstStyle/>
        <a:p>
          <a:endParaRPr lang="es-PE"/>
        </a:p>
      </dgm:t>
    </dgm:pt>
    <dgm:pt modelId="{ABB9C2F6-D14A-4434-AAA2-659EA11095CF}" type="pres">
      <dgm:prSet presAssocID="{07E9BD68-FB1E-4C12-92F2-DAD4609CB6F9}" presName="node" presStyleLbl="node1" presStyleIdx="1" presStyleCnt="8">
        <dgm:presLayoutVars>
          <dgm:bulletEnabled val="1"/>
        </dgm:presLayoutVars>
      </dgm:prSet>
      <dgm:spPr/>
      <dgm:t>
        <a:bodyPr/>
        <a:lstStyle/>
        <a:p>
          <a:endParaRPr lang="es-PE"/>
        </a:p>
      </dgm:t>
    </dgm:pt>
    <dgm:pt modelId="{A88D95FC-B2AF-4C56-93C9-B9F386A935A3}" type="pres">
      <dgm:prSet presAssocID="{F692FEAE-DA71-4982-883D-03BAF310DE9B}" presName="sibTrans" presStyleLbl="sibTrans1D1" presStyleIdx="1" presStyleCnt="7"/>
      <dgm:spPr/>
      <dgm:t>
        <a:bodyPr/>
        <a:lstStyle/>
        <a:p>
          <a:endParaRPr lang="es-PE"/>
        </a:p>
      </dgm:t>
    </dgm:pt>
    <dgm:pt modelId="{ACDB5877-9720-49DC-A073-80DCB2A58242}" type="pres">
      <dgm:prSet presAssocID="{F692FEAE-DA71-4982-883D-03BAF310DE9B}" presName="connectorText" presStyleLbl="sibTrans1D1" presStyleIdx="1" presStyleCnt="7"/>
      <dgm:spPr/>
      <dgm:t>
        <a:bodyPr/>
        <a:lstStyle/>
        <a:p>
          <a:endParaRPr lang="es-PE"/>
        </a:p>
      </dgm:t>
    </dgm:pt>
    <dgm:pt modelId="{9BFA57AC-4AFD-483B-8536-3C92B4ED262E}" type="pres">
      <dgm:prSet presAssocID="{2DEF94C4-DEF7-43AC-AB1D-A46968CA248A}" presName="node" presStyleLbl="node1" presStyleIdx="2" presStyleCnt="8">
        <dgm:presLayoutVars>
          <dgm:bulletEnabled val="1"/>
        </dgm:presLayoutVars>
      </dgm:prSet>
      <dgm:spPr/>
      <dgm:t>
        <a:bodyPr/>
        <a:lstStyle/>
        <a:p>
          <a:endParaRPr lang="es-PE"/>
        </a:p>
      </dgm:t>
    </dgm:pt>
    <dgm:pt modelId="{BEDCD947-C691-44CA-B336-C5BBF0CDF2FC}" type="pres">
      <dgm:prSet presAssocID="{F7C815DC-106F-4A16-A15B-E1D025C470EA}" presName="sibTrans" presStyleLbl="sibTrans1D1" presStyleIdx="2" presStyleCnt="7"/>
      <dgm:spPr/>
      <dgm:t>
        <a:bodyPr/>
        <a:lstStyle/>
        <a:p>
          <a:endParaRPr lang="es-PE"/>
        </a:p>
      </dgm:t>
    </dgm:pt>
    <dgm:pt modelId="{FBFF7449-A4F9-4D4F-9439-C6C355E40431}" type="pres">
      <dgm:prSet presAssocID="{F7C815DC-106F-4A16-A15B-E1D025C470EA}" presName="connectorText" presStyleLbl="sibTrans1D1" presStyleIdx="2" presStyleCnt="7"/>
      <dgm:spPr/>
      <dgm:t>
        <a:bodyPr/>
        <a:lstStyle/>
        <a:p>
          <a:endParaRPr lang="es-PE"/>
        </a:p>
      </dgm:t>
    </dgm:pt>
    <dgm:pt modelId="{FB402A05-B093-4376-9E4B-DB4949D961EA}" type="pres">
      <dgm:prSet presAssocID="{66825664-FCE1-44B8-AC4E-DA5F3B3F3C9D}" presName="node" presStyleLbl="node1" presStyleIdx="3" presStyleCnt="8">
        <dgm:presLayoutVars>
          <dgm:bulletEnabled val="1"/>
        </dgm:presLayoutVars>
      </dgm:prSet>
      <dgm:spPr/>
      <dgm:t>
        <a:bodyPr/>
        <a:lstStyle/>
        <a:p>
          <a:endParaRPr lang="es-PE"/>
        </a:p>
      </dgm:t>
    </dgm:pt>
    <dgm:pt modelId="{9A482786-9E2E-4053-B642-BD8459328BF3}" type="pres">
      <dgm:prSet presAssocID="{7533DD55-286A-4B7B-AB3B-C254A5ED21AF}" presName="sibTrans" presStyleLbl="sibTrans1D1" presStyleIdx="3" presStyleCnt="7"/>
      <dgm:spPr/>
      <dgm:t>
        <a:bodyPr/>
        <a:lstStyle/>
        <a:p>
          <a:endParaRPr lang="es-PE"/>
        </a:p>
      </dgm:t>
    </dgm:pt>
    <dgm:pt modelId="{FE048BFE-3176-493B-93B8-439018EBA1E5}" type="pres">
      <dgm:prSet presAssocID="{7533DD55-286A-4B7B-AB3B-C254A5ED21AF}" presName="connectorText" presStyleLbl="sibTrans1D1" presStyleIdx="3" presStyleCnt="7"/>
      <dgm:spPr/>
      <dgm:t>
        <a:bodyPr/>
        <a:lstStyle/>
        <a:p>
          <a:endParaRPr lang="es-PE"/>
        </a:p>
      </dgm:t>
    </dgm:pt>
    <dgm:pt modelId="{19FA3FFD-C9F3-45C7-9CB5-EDAE5E2854ED}" type="pres">
      <dgm:prSet presAssocID="{74070150-936F-4077-8CC6-607287926441}" presName="node" presStyleLbl="node1" presStyleIdx="4" presStyleCnt="8">
        <dgm:presLayoutVars>
          <dgm:bulletEnabled val="1"/>
        </dgm:presLayoutVars>
      </dgm:prSet>
      <dgm:spPr/>
      <dgm:t>
        <a:bodyPr/>
        <a:lstStyle/>
        <a:p>
          <a:endParaRPr lang="es-PE"/>
        </a:p>
      </dgm:t>
    </dgm:pt>
    <dgm:pt modelId="{9D46F534-4C75-4D4C-ABBE-F849B4570CEA}" type="pres">
      <dgm:prSet presAssocID="{4586F451-C9CC-44F6-BCE9-B8282D320EBF}" presName="sibTrans" presStyleLbl="sibTrans1D1" presStyleIdx="4" presStyleCnt="7"/>
      <dgm:spPr/>
      <dgm:t>
        <a:bodyPr/>
        <a:lstStyle/>
        <a:p>
          <a:endParaRPr lang="es-PE"/>
        </a:p>
      </dgm:t>
    </dgm:pt>
    <dgm:pt modelId="{6DD25F07-544F-4D8E-AE50-4EC4264174DF}" type="pres">
      <dgm:prSet presAssocID="{4586F451-C9CC-44F6-BCE9-B8282D320EBF}" presName="connectorText" presStyleLbl="sibTrans1D1" presStyleIdx="4" presStyleCnt="7"/>
      <dgm:spPr/>
      <dgm:t>
        <a:bodyPr/>
        <a:lstStyle/>
        <a:p>
          <a:endParaRPr lang="es-PE"/>
        </a:p>
      </dgm:t>
    </dgm:pt>
    <dgm:pt modelId="{2B8EDE24-12BD-4201-8F09-F9FC5FAAF205}" type="pres">
      <dgm:prSet presAssocID="{34F72F74-C55D-4539-A07B-D8FCEFF8EBA2}" presName="node" presStyleLbl="node1" presStyleIdx="5" presStyleCnt="8">
        <dgm:presLayoutVars>
          <dgm:bulletEnabled val="1"/>
        </dgm:presLayoutVars>
      </dgm:prSet>
      <dgm:spPr/>
      <dgm:t>
        <a:bodyPr/>
        <a:lstStyle/>
        <a:p>
          <a:endParaRPr lang="es-PE"/>
        </a:p>
      </dgm:t>
    </dgm:pt>
    <dgm:pt modelId="{94FB8699-27D9-4136-89D5-7929FDAB9CE0}" type="pres">
      <dgm:prSet presAssocID="{8365C652-E3A0-451C-9B53-2EC603D6CDE3}" presName="sibTrans" presStyleLbl="sibTrans1D1" presStyleIdx="5" presStyleCnt="7"/>
      <dgm:spPr/>
      <dgm:t>
        <a:bodyPr/>
        <a:lstStyle/>
        <a:p>
          <a:endParaRPr lang="es-PE"/>
        </a:p>
      </dgm:t>
    </dgm:pt>
    <dgm:pt modelId="{66E43FF7-FFF0-46FB-B909-BFF0F1184201}" type="pres">
      <dgm:prSet presAssocID="{8365C652-E3A0-451C-9B53-2EC603D6CDE3}" presName="connectorText" presStyleLbl="sibTrans1D1" presStyleIdx="5" presStyleCnt="7"/>
      <dgm:spPr/>
      <dgm:t>
        <a:bodyPr/>
        <a:lstStyle/>
        <a:p>
          <a:endParaRPr lang="es-PE"/>
        </a:p>
      </dgm:t>
    </dgm:pt>
    <dgm:pt modelId="{E46C2631-CE23-42B4-9A68-24E2F52928E3}" type="pres">
      <dgm:prSet presAssocID="{2A893448-7C64-4A43-A14B-18089373CB0E}" presName="node" presStyleLbl="node1" presStyleIdx="6" presStyleCnt="8">
        <dgm:presLayoutVars>
          <dgm:bulletEnabled val="1"/>
        </dgm:presLayoutVars>
      </dgm:prSet>
      <dgm:spPr/>
      <dgm:t>
        <a:bodyPr/>
        <a:lstStyle/>
        <a:p>
          <a:endParaRPr lang="es-PE"/>
        </a:p>
      </dgm:t>
    </dgm:pt>
    <dgm:pt modelId="{1E466895-5CA2-4CA9-A498-CAB6719E331B}" type="pres">
      <dgm:prSet presAssocID="{58CAFAE9-DD74-495A-B013-F630972CC463}" presName="sibTrans" presStyleLbl="sibTrans1D1" presStyleIdx="6" presStyleCnt="7"/>
      <dgm:spPr/>
      <dgm:t>
        <a:bodyPr/>
        <a:lstStyle/>
        <a:p>
          <a:endParaRPr lang="es-PE"/>
        </a:p>
      </dgm:t>
    </dgm:pt>
    <dgm:pt modelId="{C653D0BF-3859-4C9F-8581-90544A21E6AE}" type="pres">
      <dgm:prSet presAssocID="{58CAFAE9-DD74-495A-B013-F630972CC463}" presName="connectorText" presStyleLbl="sibTrans1D1" presStyleIdx="6" presStyleCnt="7"/>
      <dgm:spPr/>
      <dgm:t>
        <a:bodyPr/>
        <a:lstStyle/>
        <a:p>
          <a:endParaRPr lang="es-PE"/>
        </a:p>
      </dgm:t>
    </dgm:pt>
    <dgm:pt modelId="{1FAB57BD-FE12-4256-AB15-36C50A146345}" type="pres">
      <dgm:prSet presAssocID="{FE29D98E-CA37-4283-B6C7-F703846E278B}" presName="node" presStyleLbl="node1" presStyleIdx="7" presStyleCnt="8">
        <dgm:presLayoutVars>
          <dgm:bulletEnabled val="1"/>
        </dgm:presLayoutVars>
      </dgm:prSet>
      <dgm:spPr/>
      <dgm:t>
        <a:bodyPr/>
        <a:lstStyle/>
        <a:p>
          <a:endParaRPr lang="es-PE"/>
        </a:p>
      </dgm:t>
    </dgm:pt>
  </dgm:ptLst>
  <dgm:cxnLst>
    <dgm:cxn modelId="{35043032-3013-4157-825A-3A1B52E7D18A}" type="presOf" srcId="{F7C815DC-106F-4A16-A15B-E1D025C470EA}" destId="{FBFF7449-A4F9-4D4F-9439-C6C355E40431}" srcOrd="1" destOrd="0" presId="urn:microsoft.com/office/officeart/2005/8/layout/bProcess3"/>
    <dgm:cxn modelId="{4A9A528A-6E8D-452D-870C-56833B0DB950}" srcId="{88D5AC87-E636-42D3-BB45-9D52B5696113}" destId="{920FE8FE-6E9D-45B7-92DF-D413AFD6C389}" srcOrd="0" destOrd="0" parTransId="{BD180383-D334-4D29-AFE7-A242FE3DFA33}" sibTransId="{18D31085-C345-43ED-A2A7-AF797A3DF048}"/>
    <dgm:cxn modelId="{A1317A6B-7C25-4C86-BD5C-6C3DF1C428EB}" type="presOf" srcId="{4586F451-C9CC-44F6-BCE9-B8282D320EBF}" destId="{6DD25F07-544F-4D8E-AE50-4EC4264174DF}" srcOrd="1" destOrd="0" presId="urn:microsoft.com/office/officeart/2005/8/layout/bProcess3"/>
    <dgm:cxn modelId="{D67799C3-E95C-4834-8771-556312A4245C}" srcId="{88D5AC87-E636-42D3-BB45-9D52B5696113}" destId="{2A893448-7C64-4A43-A14B-18089373CB0E}" srcOrd="6" destOrd="0" parTransId="{849015B5-9D08-47DF-9DBA-085225D0DD61}" sibTransId="{58CAFAE9-DD74-495A-B013-F630972CC463}"/>
    <dgm:cxn modelId="{A4C1FAFC-A33F-4EBF-B584-D9E457E800EA}" type="presOf" srcId="{FE29D98E-CA37-4283-B6C7-F703846E278B}" destId="{1FAB57BD-FE12-4256-AB15-36C50A146345}" srcOrd="0" destOrd="0" presId="urn:microsoft.com/office/officeart/2005/8/layout/bProcess3"/>
    <dgm:cxn modelId="{2F6D8FF3-78B4-4EDB-A97A-0D569C32DAD3}" type="presOf" srcId="{7533DD55-286A-4B7B-AB3B-C254A5ED21AF}" destId="{FE048BFE-3176-493B-93B8-439018EBA1E5}" srcOrd="1" destOrd="0" presId="urn:microsoft.com/office/officeart/2005/8/layout/bProcess3"/>
    <dgm:cxn modelId="{B06F9B4B-8C77-4979-A24A-85C98A94C538}" type="presOf" srcId="{7533DD55-286A-4B7B-AB3B-C254A5ED21AF}" destId="{9A482786-9E2E-4053-B642-BD8459328BF3}" srcOrd="0" destOrd="0" presId="urn:microsoft.com/office/officeart/2005/8/layout/bProcess3"/>
    <dgm:cxn modelId="{00B1C017-61A2-4665-8F73-936B6E2FADB0}" type="presOf" srcId="{920FE8FE-6E9D-45B7-92DF-D413AFD6C389}" destId="{960D8E2E-1C10-4093-B0BD-48388F709308}" srcOrd="0" destOrd="0" presId="urn:microsoft.com/office/officeart/2005/8/layout/bProcess3"/>
    <dgm:cxn modelId="{7A6F2C0C-67E2-4B99-BECF-685124C65FAE}" srcId="{88D5AC87-E636-42D3-BB45-9D52B5696113}" destId="{2DEF94C4-DEF7-43AC-AB1D-A46968CA248A}" srcOrd="2" destOrd="0" parTransId="{D27AB97E-5524-4D37-B359-C06A3D537BE7}" sibTransId="{F7C815DC-106F-4A16-A15B-E1D025C470EA}"/>
    <dgm:cxn modelId="{E1D53EEB-999B-4FF5-8B78-64C96373A19A}" type="presOf" srcId="{34F72F74-C55D-4539-A07B-D8FCEFF8EBA2}" destId="{2B8EDE24-12BD-4201-8F09-F9FC5FAAF205}" srcOrd="0" destOrd="0" presId="urn:microsoft.com/office/officeart/2005/8/layout/bProcess3"/>
    <dgm:cxn modelId="{2FDAD517-0462-4728-99E5-6005188808B6}" type="presOf" srcId="{8365C652-E3A0-451C-9B53-2EC603D6CDE3}" destId="{94FB8699-27D9-4136-89D5-7929FDAB9CE0}" srcOrd="0" destOrd="0" presId="urn:microsoft.com/office/officeart/2005/8/layout/bProcess3"/>
    <dgm:cxn modelId="{37D14123-D512-4FE0-B12D-85AC97CDB90A}" type="presOf" srcId="{07E9BD68-FB1E-4C12-92F2-DAD4609CB6F9}" destId="{ABB9C2F6-D14A-4434-AAA2-659EA11095CF}" srcOrd="0" destOrd="0" presId="urn:microsoft.com/office/officeart/2005/8/layout/bProcess3"/>
    <dgm:cxn modelId="{109E9A5E-A730-4314-A68C-CA4458058EFC}" srcId="{88D5AC87-E636-42D3-BB45-9D52B5696113}" destId="{66825664-FCE1-44B8-AC4E-DA5F3B3F3C9D}" srcOrd="3" destOrd="0" parTransId="{0E71289B-E8B6-4E0A-80A4-AFE21A31CEED}" sibTransId="{7533DD55-286A-4B7B-AB3B-C254A5ED21AF}"/>
    <dgm:cxn modelId="{80A8DD16-9C65-4A02-A1EB-E7225F1968A1}" srcId="{88D5AC87-E636-42D3-BB45-9D52B5696113}" destId="{07E9BD68-FB1E-4C12-92F2-DAD4609CB6F9}" srcOrd="1" destOrd="0" parTransId="{EC4F90E2-F41E-4367-8AA1-4823FF0E62EC}" sibTransId="{F692FEAE-DA71-4982-883D-03BAF310DE9B}"/>
    <dgm:cxn modelId="{FCC66A92-68FF-4A85-81CF-5C234238A461}" type="presOf" srcId="{74070150-936F-4077-8CC6-607287926441}" destId="{19FA3FFD-C9F3-45C7-9CB5-EDAE5E2854ED}" srcOrd="0" destOrd="0" presId="urn:microsoft.com/office/officeart/2005/8/layout/bProcess3"/>
    <dgm:cxn modelId="{46BCA388-3C1F-451F-9AE2-31BA101139A0}" type="presOf" srcId="{88D5AC87-E636-42D3-BB45-9D52B5696113}" destId="{8B2E9584-C9E6-4192-8700-1C4ED8A08D6A}" srcOrd="0" destOrd="0" presId="urn:microsoft.com/office/officeart/2005/8/layout/bProcess3"/>
    <dgm:cxn modelId="{60E80204-D0BD-426A-A2CC-952A544DF8E8}" type="presOf" srcId="{58CAFAE9-DD74-495A-B013-F630972CC463}" destId="{1E466895-5CA2-4CA9-A498-CAB6719E331B}" srcOrd="0" destOrd="0" presId="urn:microsoft.com/office/officeart/2005/8/layout/bProcess3"/>
    <dgm:cxn modelId="{C6DCACA8-6287-4025-AEAF-D14D8CF2DEC9}" type="presOf" srcId="{F692FEAE-DA71-4982-883D-03BAF310DE9B}" destId="{ACDB5877-9720-49DC-A073-80DCB2A58242}" srcOrd="1" destOrd="0" presId="urn:microsoft.com/office/officeart/2005/8/layout/bProcess3"/>
    <dgm:cxn modelId="{58837A1E-4DBC-4669-8503-5F73C8E793E9}" type="presOf" srcId="{F7C815DC-106F-4A16-A15B-E1D025C470EA}" destId="{BEDCD947-C691-44CA-B336-C5BBF0CDF2FC}" srcOrd="0" destOrd="0" presId="urn:microsoft.com/office/officeart/2005/8/layout/bProcess3"/>
    <dgm:cxn modelId="{E00578D9-92F1-4081-8846-AEEF0DEB46B3}" type="presOf" srcId="{66825664-FCE1-44B8-AC4E-DA5F3B3F3C9D}" destId="{FB402A05-B093-4376-9E4B-DB4949D961EA}" srcOrd="0" destOrd="0" presId="urn:microsoft.com/office/officeart/2005/8/layout/bProcess3"/>
    <dgm:cxn modelId="{39465264-5DE7-40FD-927B-A5297BA04FA0}" type="presOf" srcId="{F692FEAE-DA71-4982-883D-03BAF310DE9B}" destId="{A88D95FC-B2AF-4C56-93C9-B9F386A935A3}" srcOrd="0" destOrd="0" presId="urn:microsoft.com/office/officeart/2005/8/layout/bProcess3"/>
    <dgm:cxn modelId="{6ED8CB22-3C05-4B45-B3E7-66F82CA130CA}" srcId="{88D5AC87-E636-42D3-BB45-9D52B5696113}" destId="{34F72F74-C55D-4539-A07B-D8FCEFF8EBA2}" srcOrd="5" destOrd="0" parTransId="{BCB5BEDF-216B-44A9-8287-9955326B12AF}" sibTransId="{8365C652-E3A0-451C-9B53-2EC603D6CDE3}"/>
    <dgm:cxn modelId="{EC727F0C-67E6-47E6-96D8-187EE9B09D3C}" srcId="{88D5AC87-E636-42D3-BB45-9D52B5696113}" destId="{74070150-936F-4077-8CC6-607287926441}" srcOrd="4" destOrd="0" parTransId="{4627BCB7-EA1A-4CD6-8ED5-3D069FB0E7BC}" sibTransId="{4586F451-C9CC-44F6-BCE9-B8282D320EBF}"/>
    <dgm:cxn modelId="{1D3C88A4-F281-4F81-98C5-9D920A945B99}" srcId="{88D5AC87-E636-42D3-BB45-9D52B5696113}" destId="{FE29D98E-CA37-4283-B6C7-F703846E278B}" srcOrd="7" destOrd="0" parTransId="{D7573D39-28C8-4A18-90BF-FCC367F5F54A}" sibTransId="{D5B84DB0-35DA-4620-ABFB-64BF3FD0FEA5}"/>
    <dgm:cxn modelId="{5A44BD7E-1CA1-493E-98F7-8F6AD35C50BC}" type="presOf" srcId="{18D31085-C345-43ED-A2A7-AF797A3DF048}" destId="{5363C3ED-0131-46E6-B60E-E97716092D10}" srcOrd="1" destOrd="0" presId="urn:microsoft.com/office/officeart/2005/8/layout/bProcess3"/>
    <dgm:cxn modelId="{A6ED8FE2-8CE6-4AFE-9ABF-F28B5DCA78CB}" type="presOf" srcId="{2DEF94C4-DEF7-43AC-AB1D-A46968CA248A}" destId="{9BFA57AC-4AFD-483B-8536-3C92B4ED262E}" srcOrd="0" destOrd="0" presId="urn:microsoft.com/office/officeart/2005/8/layout/bProcess3"/>
    <dgm:cxn modelId="{2202C07B-067D-499A-ABAF-F331B277EA22}" type="presOf" srcId="{8365C652-E3A0-451C-9B53-2EC603D6CDE3}" destId="{66E43FF7-FFF0-46FB-B909-BFF0F1184201}" srcOrd="1" destOrd="0" presId="urn:microsoft.com/office/officeart/2005/8/layout/bProcess3"/>
    <dgm:cxn modelId="{4A53BF3D-B7FB-468A-9E2B-82195438C941}" type="presOf" srcId="{4586F451-C9CC-44F6-BCE9-B8282D320EBF}" destId="{9D46F534-4C75-4D4C-ABBE-F849B4570CEA}" srcOrd="0" destOrd="0" presId="urn:microsoft.com/office/officeart/2005/8/layout/bProcess3"/>
    <dgm:cxn modelId="{72C0A9A3-46A2-4276-9D17-E09062E28697}" type="presOf" srcId="{18D31085-C345-43ED-A2A7-AF797A3DF048}" destId="{C50787C8-37E9-44D6-9EB3-C79291D3873B}" srcOrd="0" destOrd="0" presId="urn:microsoft.com/office/officeart/2005/8/layout/bProcess3"/>
    <dgm:cxn modelId="{992A4A66-2B05-4D01-BE7A-D2772FFE0570}" type="presOf" srcId="{2A893448-7C64-4A43-A14B-18089373CB0E}" destId="{E46C2631-CE23-42B4-9A68-24E2F52928E3}" srcOrd="0" destOrd="0" presId="urn:microsoft.com/office/officeart/2005/8/layout/bProcess3"/>
    <dgm:cxn modelId="{BD4B3E3E-A419-4BBC-8EF8-9781B9003187}" type="presOf" srcId="{58CAFAE9-DD74-495A-B013-F630972CC463}" destId="{C653D0BF-3859-4C9F-8581-90544A21E6AE}" srcOrd="1" destOrd="0" presId="urn:microsoft.com/office/officeart/2005/8/layout/bProcess3"/>
    <dgm:cxn modelId="{722E9F20-6F23-4A7C-8353-2307794DFCBB}" type="presParOf" srcId="{8B2E9584-C9E6-4192-8700-1C4ED8A08D6A}" destId="{960D8E2E-1C10-4093-B0BD-48388F709308}" srcOrd="0" destOrd="0" presId="urn:microsoft.com/office/officeart/2005/8/layout/bProcess3"/>
    <dgm:cxn modelId="{B51FF6D1-5763-4C9C-A06B-8F9E0AFA893A}" type="presParOf" srcId="{8B2E9584-C9E6-4192-8700-1C4ED8A08D6A}" destId="{C50787C8-37E9-44D6-9EB3-C79291D3873B}" srcOrd="1" destOrd="0" presId="urn:microsoft.com/office/officeart/2005/8/layout/bProcess3"/>
    <dgm:cxn modelId="{3A2A0CF5-F600-44B1-B6F3-CC67B468001D}" type="presParOf" srcId="{C50787C8-37E9-44D6-9EB3-C79291D3873B}" destId="{5363C3ED-0131-46E6-B60E-E97716092D10}" srcOrd="0" destOrd="0" presId="urn:microsoft.com/office/officeart/2005/8/layout/bProcess3"/>
    <dgm:cxn modelId="{5B697C88-C7BE-4749-A509-EB671B43B64F}" type="presParOf" srcId="{8B2E9584-C9E6-4192-8700-1C4ED8A08D6A}" destId="{ABB9C2F6-D14A-4434-AAA2-659EA11095CF}" srcOrd="2" destOrd="0" presId="urn:microsoft.com/office/officeart/2005/8/layout/bProcess3"/>
    <dgm:cxn modelId="{7C78CEAB-8026-48AC-99E1-49E07ACC5797}" type="presParOf" srcId="{8B2E9584-C9E6-4192-8700-1C4ED8A08D6A}" destId="{A88D95FC-B2AF-4C56-93C9-B9F386A935A3}" srcOrd="3" destOrd="0" presId="urn:microsoft.com/office/officeart/2005/8/layout/bProcess3"/>
    <dgm:cxn modelId="{8815E064-0DC7-4998-8ADB-BACAB9015CF0}" type="presParOf" srcId="{A88D95FC-B2AF-4C56-93C9-B9F386A935A3}" destId="{ACDB5877-9720-49DC-A073-80DCB2A58242}" srcOrd="0" destOrd="0" presId="urn:microsoft.com/office/officeart/2005/8/layout/bProcess3"/>
    <dgm:cxn modelId="{38957A44-8F58-43D4-BE15-AE9B99CC5AF2}" type="presParOf" srcId="{8B2E9584-C9E6-4192-8700-1C4ED8A08D6A}" destId="{9BFA57AC-4AFD-483B-8536-3C92B4ED262E}" srcOrd="4" destOrd="0" presId="urn:microsoft.com/office/officeart/2005/8/layout/bProcess3"/>
    <dgm:cxn modelId="{FC5185FE-342E-4896-BC36-B3AA55F63134}" type="presParOf" srcId="{8B2E9584-C9E6-4192-8700-1C4ED8A08D6A}" destId="{BEDCD947-C691-44CA-B336-C5BBF0CDF2FC}" srcOrd="5" destOrd="0" presId="urn:microsoft.com/office/officeart/2005/8/layout/bProcess3"/>
    <dgm:cxn modelId="{E8210690-CD9D-4344-BF0B-26BCA4F459B7}" type="presParOf" srcId="{BEDCD947-C691-44CA-B336-C5BBF0CDF2FC}" destId="{FBFF7449-A4F9-4D4F-9439-C6C355E40431}" srcOrd="0" destOrd="0" presId="urn:microsoft.com/office/officeart/2005/8/layout/bProcess3"/>
    <dgm:cxn modelId="{CE47DE9A-B695-492F-9A5A-C2578FE806CA}" type="presParOf" srcId="{8B2E9584-C9E6-4192-8700-1C4ED8A08D6A}" destId="{FB402A05-B093-4376-9E4B-DB4949D961EA}" srcOrd="6" destOrd="0" presId="urn:microsoft.com/office/officeart/2005/8/layout/bProcess3"/>
    <dgm:cxn modelId="{8A4E988E-4CB0-4C46-A873-D7B1995D96CA}" type="presParOf" srcId="{8B2E9584-C9E6-4192-8700-1C4ED8A08D6A}" destId="{9A482786-9E2E-4053-B642-BD8459328BF3}" srcOrd="7" destOrd="0" presId="urn:microsoft.com/office/officeart/2005/8/layout/bProcess3"/>
    <dgm:cxn modelId="{D1A7F2B7-F40C-4A21-A51C-C382D8338622}" type="presParOf" srcId="{9A482786-9E2E-4053-B642-BD8459328BF3}" destId="{FE048BFE-3176-493B-93B8-439018EBA1E5}" srcOrd="0" destOrd="0" presId="urn:microsoft.com/office/officeart/2005/8/layout/bProcess3"/>
    <dgm:cxn modelId="{F5548D0E-08D3-4B2C-B56B-DD94123C8781}" type="presParOf" srcId="{8B2E9584-C9E6-4192-8700-1C4ED8A08D6A}" destId="{19FA3FFD-C9F3-45C7-9CB5-EDAE5E2854ED}" srcOrd="8" destOrd="0" presId="urn:microsoft.com/office/officeart/2005/8/layout/bProcess3"/>
    <dgm:cxn modelId="{4B8F3BE5-36E6-469E-ACA1-5F263518168E}" type="presParOf" srcId="{8B2E9584-C9E6-4192-8700-1C4ED8A08D6A}" destId="{9D46F534-4C75-4D4C-ABBE-F849B4570CEA}" srcOrd="9" destOrd="0" presId="urn:microsoft.com/office/officeart/2005/8/layout/bProcess3"/>
    <dgm:cxn modelId="{FC448269-3DC5-44B7-B2ED-270473AB8B27}" type="presParOf" srcId="{9D46F534-4C75-4D4C-ABBE-F849B4570CEA}" destId="{6DD25F07-544F-4D8E-AE50-4EC4264174DF}" srcOrd="0" destOrd="0" presId="urn:microsoft.com/office/officeart/2005/8/layout/bProcess3"/>
    <dgm:cxn modelId="{A7532AF2-4963-4055-A9D7-2B6CE6EBB0A5}" type="presParOf" srcId="{8B2E9584-C9E6-4192-8700-1C4ED8A08D6A}" destId="{2B8EDE24-12BD-4201-8F09-F9FC5FAAF205}" srcOrd="10" destOrd="0" presId="urn:microsoft.com/office/officeart/2005/8/layout/bProcess3"/>
    <dgm:cxn modelId="{042993AB-D10C-4F93-AEA7-2601F625DD0F}" type="presParOf" srcId="{8B2E9584-C9E6-4192-8700-1C4ED8A08D6A}" destId="{94FB8699-27D9-4136-89D5-7929FDAB9CE0}" srcOrd="11" destOrd="0" presId="urn:microsoft.com/office/officeart/2005/8/layout/bProcess3"/>
    <dgm:cxn modelId="{4A9C0531-339E-4DF2-B73D-A2077F6D9333}" type="presParOf" srcId="{94FB8699-27D9-4136-89D5-7929FDAB9CE0}" destId="{66E43FF7-FFF0-46FB-B909-BFF0F1184201}" srcOrd="0" destOrd="0" presId="urn:microsoft.com/office/officeart/2005/8/layout/bProcess3"/>
    <dgm:cxn modelId="{AA62AAF2-EFE6-4710-AB78-7493E277E8DA}" type="presParOf" srcId="{8B2E9584-C9E6-4192-8700-1C4ED8A08D6A}" destId="{E46C2631-CE23-42B4-9A68-24E2F52928E3}" srcOrd="12" destOrd="0" presId="urn:microsoft.com/office/officeart/2005/8/layout/bProcess3"/>
    <dgm:cxn modelId="{6F2AED31-D69C-4407-98B1-3B5BC5824FA3}" type="presParOf" srcId="{8B2E9584-C9E6-4192-8700-1C4ED8A08D6A}" destId="{1E466895-5CA2-4CA9-A498-CAB6719E331B}" srcOrd="13" destOrd="0" presId="urn:microsoft.com/office/officeart/2005/8/layout/bProcess3"/>
    <dgm:cxn modelId="{F43A2FF6-85AA-452F-86C6-B88AA5634BE2}" type="presParOf" srcId="{1E466895-5CA2-4CA9-A498-CAB6719E331B}" destId="{C653D0BF-3859-4C9F-8581-90544A21E6AE}" srcOrd="0" destOrd="0" presId="urn:microsoft.com/office/officeart/2005/8/layout/bProcess3"/>
    <dgm:cxn modelId="{F97353B9-E2E1-4583-8701-B47414DCC763}" type="presParOf" srcId="{8B2E9584-C9E6-4192-8700-1C4ED8A08D6A}" destId="{1FAB57BD-FE12-4256-AB15-36C50A146345}" srcOrd="14"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84C7E0-DB2B-459A-85CD-5E3DC7B853F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s-PE"/>
        </a:p>
      </dgm:t>
    </dgm:pt>
    <dgm:pt modelId="{499B48A8-2193-45DF-A5D5-A24DD8AD7190}">
      <dgm:prSet phldrT="[Text]"/>
      <dgm:spPr/>
      <dgm:t>
        <a:bodyPr/>
        <a:lstStyle/>
        <a:p>
          <a:r>
            <a:rPr lang="es-PE" dirty="0" smtClean="0"/>
            <a:t>Que es </a:t>
          </a:r>
          <a:r>
            <a:rPr lang="es-PE" dirty="0" err="1" smtClean="0"/>
            <a:t>TypeScript</a:t>
          </a:r>
          <a:r>
            <a:rPr lang="es-PE" dirty="0" smtClean="0"/>
            <a:t>?</a:t>
          </a:r>
          <a:endParaRPr lang="es-PE" dirty="0"/>
        </a:p>
      </dgm:t>
    </dgm:pt>
    <dgm:pt modelId="{145194E5-D38C-46D8-8408-700D6198AA74}" type="parTrans" cxnId="{88761C94-1136-4B40-BA60-0CE3F63D2C83}">
      <dgm:prSet/>
      <dgm:spPr/>
      <dgm:t>
        <a:bodyPr/>
        <a:lstStyle/>
        <a:p>
          <a:endParaRPr lang="es-PE"/>
        </a:p>
      </dgm:t>
    </dgm:pt>
    <dgm:pt modelId="{BBDACE84-9A33-4D3C-B917-8B28099316F7}" type="sibTrans" cxnId="{88761C94-1136-4B40-BA60-0CE3F63D2C83}">
      <dgm:prSet/>
      <dgm:spPr/>
      <dgm:t>
        <a:bodyPr/>
        <a:lstStyle/>
        <a:p>
          <a:endParaRPr lang="es-PE"/>
        </a:p>
      </dgm:t>
    </dgm:pt>
    <dgm:pt modelId="{0C94A52D-18B1-4454-97DC-DA0D92AF8378}">
      <dgm:prSet phldrT="[Text]"/>
      <dgm:spPr/>
      <dgm:t>
        <a:bodyPr/>
        <a:lstStyle/>
        <a:p>
          <a:r>
            <a:rPr lang="es-PE" dirty="0" smtClean="0"/>
            <a:t>Beneficios de </a:t>
          </a:r>
          <a:r>
            <a:rPr lang="es-PE" dirty="0" err="1" smtClean="0"/>
            <a:t>TypeScript</a:t>
          </a:r>
          <a:endParaRPr lang="es-PE" dirty="0"/>
        </a:p>
      </dgm:t>
    </dgm:pt>
    <dgm:pt modelId="{876AEF11-5E64-4880-9871-E2951D4ECA7A}" type="parTrans" cxnId="{8FFDC54E-79B5-4877-B78A-E257A4CCF735}">
      <dgm:prSet/>
      <dgm:spPr/>
      <dgm:t>
        <a:bodyPr/>
        <a:lstStyle/>
        <a:p>
          <a:endParaRPr lang="es-PE"/>
        </a:p>
      </dgm:t>
    </dgm:pt>
    <dgm:pt modelId="{C326E95F-DD78-4881-87C9-1532DEBE59B7}" type="sibTrans" cxnId="{8FFDC54E-79B5-4877-B78A-E257A4CCF735}">
      <dgm:prSet/>
      <dgm:spPr/>
      <dgm:t>
        <a:bodyPr/>
        <a:lstStyle/>
        <a:p>
          <a:endParaRPr lang="es-PE"/>
        </a:p>
      </dgm:t>
    </dgm:pt>
    <dgm:pt modelId="{9563888B-9E5A-48B2-A556-C2AB4DD03127}" type="pres">
      <dgm:prSet presAssocID="{1C84C7E0-DB2B-459A-85CD-5E3DC7B853FD}" presName="diagram" presStyleCnt="0">
        <dgm:presLayoutVars>
          <dgm:dir/>
          <dgm:resizeHandles val="exact"/>
        </dgm:presLayoutVars>
      </dgm:prSet>
      <dgm:spPr/>
      <dgm:t>
        <a:bodyPr/>
        <a:lstStyle/>
        <a:p>
          <a:endParaRPr lang="es-PE"/>
        </a:p>
      </dgm:t>
    </dgm:pt>
    <dgm:pt modelId="{AA84F34B-48C2-4259-A83D-5A8607FF6774}" type="pres">
      <dgm:prSet presAssocID="{499B48A8-2193-45DF-A5D5-A24DD8AD7190}" presName="node" presStyleLbl="node1" presStyleIdx="0" presStyleCnt="2">
        <dgm:presLayoutVars>
          <dgm:bulletEnabled val="1"/>
        </dgm:presLayoutVars>
      </dgm:prSet>
      <dgm:spPr/>
      <dgm:t>
        <a:bodyPr/>
        <a:lstStyle/>
        <a:p>
          <a:endParaRPr lang="es-PE"/>
        </a:p>
      </dgm:t>
    </dgm:pt>
    <dgm:pt modelId="{A351CDFF-2037-43AD-BA0C-95E4361DCBE0}" type="pres">
      <dgm:prSet presAssocID="{BBDACE84-9A33-4D3C-B917-8B28099316F7}" presName="sibTrans" presStyleCnt="0"/>
      <dgm:spPr/>
    </dgm:pt>
    <dgm:pt modelId="{7C972AA2-8B21-40B4-9A06-B4244EF4D9C3}" type="pres">
      <dgm:prSet presAssocID="{0C94A52D-18B1-4454-97DC-DA0D92AF8378}" presName="node" presStyleLbl="node1" presStyleIdx="1" presStyleCnt="2">
        <dgm:presLayoutVars>
          <dgm:bulletEnabled val="1"/>
        </dgm:presLayoutVars>
      </dgm:prSet>
      <dgm:spPr/>
      <dgm:t>
        <a:bodyPr/>
        <a:lstStyle/>
        <a:p>
          <a:endParaRPr lang="es-PE"/>
        </a:p>
      </dgm:t>
    </dgm:pt>
  </dgm:ptLst>
  <dgm:cxnLst>
    <dgm:cxn modelId="{88761C94-1136-4B40-BA60-0CE3F63D2C83}" srcId="{1C84C7E0-DB2B-459A-85CD-5E3DC7B853FD}" destId="{499B48A8-2193-45DF-A5D5-A24DD8AD7190}" srcOrd="0" destOrd="0" parTransId="{145194E5-D38C-46D8-8408-700D6198AA74}" sibTransId="{BBDACE84-9A33-4D3C-B917-8B28099316F7}"/>
    <dgm:cxn modelId="{8FFDC54E-79B5-4877-B78A-E257A4CCF735}" srcId="{1C84C7E0-DB2B-459A-85CD-5E3DC7B853FD}" destId="{0C94A52D-18B1-4454-97DC-DA0D92AF8378}" srcOrd="1" destOrd="0" parTransId="{876AEF11-5E64-4880-9871-E2951D4ECA7A}" sibTransId="{C326E95F-DD78-4881-87C9-1532DEBE59B7}"/>
    <dgm:cxn modelId="{81BBF169-5A8C-4844-860F-B51E68EB1617}" type="presOf" srcId="{0C94A52D-18B1-4454-97DC-DA0D92AF8378}" destId="{7C972AA2-8B21-40B4-9A06-B4244EF4D9C3}" srcOrd="0" destOrd="0" presId="urn:microsoft.com/office/officeart/2005/8/layout/default"/>
    <dgm:cxn modelId="{3F4A669C-0FF6-417C-B428-45E2F30E95C9}" type="presOf" srcId="{1C84C7E0-DB2B-459A-85CD-5E3DC7B853FD}" destId="{9563888B-9E5A-48B2-A556-C2AB4DD03127}" srcOrd="0" destOrd="0" presId="urn:microsoft.com/office/officeart/2005/8/layout/default"/>
    <dgm:cxn modelId="{DBA425F2-C18E-4B99-9DA3-74432E564969}" type="presOf" srcId="{499B48A8-2193-45DF-A5D5-A24DD8AD7190}" destId="{AA84F34B-48C2-4259-A83D-5A8607FF6774}" srcOrd="0" destOrd="0" presId="urn:microsoft.com/office/officeart/2005/8/layout/default"/>
    <dgm:cxn modelId="{E7BD1519-36A6-4A71-87B3-51C76FBB67CA}" type="presParOf" srcId="{9563888B-9E5A-48B2-A556-C2AB4DD03127}" destId="{AA84F34B-48C2-4259-A83D-5A8607FF6774}" srcOrd="0" destOrd="0" presId="urn:microsoft.com/office/officeart/2005/8/layout/default"/>
    <dgm:cxn modelId="{5E278EBA-24D6-42F8-8489-44F285CE0810}" type="presParOf" srcId="{9563888B-9E5A-48B2-A556-C2AB4DD03127}" destId="{A351CDFF-2037-43AD-BA0C-95E4361DCBE0}" srcOrd="1" destOrd="0" presId="urn:microsoft.com/office/officeart/2005/8/layout/default"/>
    <dgm:cxn modelId="{2A198D1B-4FD6-4B08-B6E3-4D1895293F61}" type="presParOf" srcId="{9563888B-9E5A-48B2-A556-C2AB4DD03127}" destId="{7C972AA2-8B21-40B4-9A06-B4244EF4D9C3}"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787C8-37E9-44D6-9EB3-C79291D3873B}">
      <dsp:nvSpPr>
        <dsp:cNvPr id="0" name=""/>
        <dsp:cNvSpPr/>
      </dsp:nvSpPr>
      <dsp:spPr>
        <a:xfrm>
          <a:off x="2671936" y="592214"/>
          <a:ext cx="458103" cy="91440"/>
        </a:xfrm>
        <a:custGeom>
          <a:avLst/>
          <a:gdLst/>
          <a:ahLst/>
          <a:cxnLst/>
          <a:rect l="0" t="0" r="0" b="0"/>
          <a:pathLst>
            <a:path>
              <a:moveTo>
                <a:pt x="0" y="45720"/>
              </a:moveTo>
              <a:lnTo>
                <a:pt x="45810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888770" y="635491"/>
        <a:ext cx="24435" cy="4887"/>
      </dsp:txXfrm>
    </dsp:sp>
    <dsp:sp modelId="{960D8E2E-1C10-4093-B0BD-48388F709308}">
      <dsp:nvSpPr>
        <dsp:cNvPr id="0" name=""/>
        <dsp:cNvSpPr/>
      </dsp:nvSpPr>
      <dsp:spPr>
        <a:xfrm>
          <a:off x="548940" y="495"/>
          <a:ext cx="2124796" cy="12748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err="1" smtClean="0"/>
            <a:t>Introducción</a:t>
          </a:r>
          <a:endParaRPr lang="en-US" sz="2400" kern="1200" dirty="0"/>
        </a:p>
      </dsp:txBody>
      <dsp:txXfrm>
        <a:off x="548940" y="495"/>
        <a:ext cx="2124796" cy="1274877"/>
      </dsp:txXfrm>
    </dsp:sp>
    <dsp:sp modelId="{A88D95FC-B2AF-4C56-93C9-B9F386A935A3}">
      <dsp:nvSpPr>
        <dsp:cNvPr id="0" name=""/>
        <dsp:cNvSpPr/>
      </dsp:nvSpPr>
      <dsp:spPr>
        <a:xfrm>
          <a:off x="5285435" y="592214"/>
          <a:ext cx="458103" cy="91440"/>
        </a:xfrm>
        <a:custGeom>
          <a:avLst/>
          <a:gdLst/>
          <a:ahLst/>
          <a:cxnLst/>
          <a:rect l="0" t="0" r="0" b="0"/>
          <a:pathLst>
            <a:path>
              <a:moveTo>
                <a:pt x="0" y="45720"/>
              </a:moveTo>
              <a:lnTo>
                <a:pt x="45810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dirty="0"/>
        </a:p>
      </dsp:txBody>
      <dsp:txXfrm>
        <a:off x="5502269" y="635491"/>
        <a:ext cx="24435" cy="4887"/>
      </dsp:txXfrm>
    </dsp:sp>
    <dsp:sp modelId="{ABB9C2F6-D14A-4434-AAA2-659EA11095CF}">
      <dsp:nvSpPr>
        <dsp:cNvPr id="0" name=""/>
        <dsp:cNvSpPr/>
      </dsp:nvSpPr>
      <dsp:spPr>
        <a:xfrm>
          <a:off x="3162439" y="495"/>
          <a:ext cx="2124796" cy="12748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Angular 2</a:t>
          </a:r>
          <a:endParaRPr lang="en-US" sz="2400" kern="1200" dirty="0"/>
        </a:p>
      </dsp:txBody>
      <dsp:txXfrm>
        <a:off x="3162439" y="495"/>
        <a:ext cx="2124796" cy="1274877"/>
      </dsp:txXfrm>
    </dsp:sp>
    <dsp:sp modelId="{BEDCD947-C691-44CA-B336-C5BBF0CDF2FC}">
      <dsp:nvSpPr>
        <dsp:cNvPr id="0" name=""/>
        <dsp:cNvSpPr/>
      </dsp:nvSpPr>
      <dsp:spPr>
        <a:xfrm>
          <a:off x="1611338" y="1273573"/>
          <a:ext cx="5226998" cy="458103"/>
        </a:xfrm>
        <a:custGeom>
          <a:avLst/>
          <a:gdLst/>
          <a:ahLst/>
          <a:cxnLst/>
          <a:rect l="0" t="0" r="0" b="0"/>
          <a:pathLst>
            <a:path>
              <a:moveTo>
                <a:pt x="5226998" y="0"/>
              </a:moveTo>
              <a:lnTo>
                <a:pt x="5226998" y="246151"/>
              </a:lnTo>
              <a:lnTo>
                <a:pt x="0" y="246151"/>
              </a:lnTo>
              <a:lnTo>
                <a:pt x="0" y="45810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4093592" y="1500181"/>
        <a:ext cx="262489" cy="4887"/>
      </dsp:txXfrm>
    </dsp:sp>
    <dsp:sp modelId="{9BFA57AC-4AFD-483B-8536-3C92B4ED262E}">
      <dsp:nvSpPr>
        <dsp:cNvPr id="0" name=""/>
        <dsp:cNvSpPr/>
      </dsp:nvSpPr>
      <dsp:spPr>
        <a:xfrm>
          <a:off x="5775938" y="495"/>
          <a:ext cx="2124796" cy="12748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Setting Environment</a:t>
          </a:r>
          <a:endParaRPr lang="en-US" sz="2400" kern="1200" dirty="0"/>
        </a:p>
      </dsp:txBody>
      <dsp:txXfrm>
        <a:off x="5775938" y="495"/>
        <a:ext cx="2124796" cy="1274877"/>
      </dsp:txXfrm>
    </dsp:sp>
    <dsp:sp modelId="{9A482786-9E2E-4053-B642-BD8459328BF3}">
      <dsp:nvSpPr>
        <dsp:cNvPr id="0" name=""/>
        <dsp:cNvSpPr/>
      </dsp:nvSpPr>
      <dsp:spPr>
        <a:xfrm>
          <a:off x="2671936" y="2355795"/>
          <a:ext cx="458103" cy="91440"/>
        </a:xfrm>
        <a:custGeom>
          <a:avLst/>
          <a:gdLst/>
          <a:ahLst/>
          <a:cxnLst/>
          <a:rect l="0" t="0" r="0" b="0"/>
          <a:pathLst>
            <a:path>
              <a:moveTo>
                <a:pt x="0" y="45720"/>
              </a:moveTo>
              <a:lnTo>
                <a:pt x="45810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888770" y="2399071"/>
        <a:ext cx="24435" cy="4887"/>
      </dsp:txXfrm>
    </dsp:sp>
    <dsp:sp modelId="{FB402A05-B093-4376-9E4B-DB4949D961EA}">
      <dsp:nvSpPr>
        <dsp:cNvPr id="0" name=""/>
        <dsp:cNvSpPr/>
      </dsp:nvSpPr>
      <dsp:spPr>
        <a:xfrm>
          <a:off x="548940" y="1764076"/>
          <a:ext cx="2124796" cy="12748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Angular 2 y Typescript</a:t>
          </a:r>
          <a:endParaRPr lang="en-US" sz="2400" kern="1200" dirty="0"/>
        </a:p>
      </dsp:txBody>
      <dsp:txXfrm>
        <a:off x="548940" y="1764076"/>
        <a:ext cx="2124796" cy="1274877"/>
      </dsp:txXfrm>
    </dsp:sp>
    <dsp:sp modelId="{9D46F534-4C75-4D4C-ABBE-F849B4570CEA}">
      <dsp:nvSpPr>
        <dsp:cNvPr id="0" name=""/>
        <dsp:cNvSpPr/>
      </dsp:nvSpPr>
      <dsp:spPr>
        <a:xfrm>
          <a:off x="5285435" y="2355795"/>
          <a:ext cx="458103" cy="91440"/>
        </a:xfrm>
        <a:custGeom>
          <a:avLst/>
          <a:gdLst/>
          <a:ahLst/>
          <a:cxnLst/>
          <a:rect l="0" t="0" r="0" b="0"/>
          <a:pathLst>
            <a:path>
              <a:moveTo>
                <a:pt x="0" y="45720"/>
              </a:moveTo>
              <a:lnTo>
                <a:pt x="45810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5502269" y="2399071"/>
        <a:ext cx="24435" cy="4887"/>
      </dsp:txXfrm>
    </dsp:sp>
    <dsp:sp modelId="{19FA3FFD-C9F3-45C7-9CB5-EDAE5E2854ED}">
      <dsp:nvSpPr>
        <dsp:cNvPr id="0" name=""/>
        <dsp:cNvSpPr/>
      </dsp:nvSpPr>
      <dsp:spPr>
        <a:xfrm>
          <a:off x="3162439" y="1764076"/>
          <a:ext cx="2124796" cy="12748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Modules, Components</a:t>
          </a:r>
          <a:endParaRPr lang="en-US" sz="2400" kern="1200" dirty="0"/>
        </a:p>
      </dsp:txBody>
      <dsp:txXfrm>
        <a:off x="3162439" y="1764076"/>
        <a:ext cx="2124796" cy="1274877"/>
      </dsp:txXfrm>
    </dsp:sp>
    <dsp:sp modelId="{94FB8699-27D9-4136-89D5-7929FDAB9CE0}">
      <dsp:nvSpPr>
        <dsp:cNvPr id="0" name=""/>
        <dsp:cNvSpPr/>
      </dsp:nvSpPr>
      <dsp:spPr>
        <a:xfrm>
          <a:off x="1611338" y="3037154"/>
          <a:ext cx="5226998" cy="458103"/>
        </a:xfrm>
        <a:custGeom>
          <a:avLst/>
          <a:gdLst/>
          <a:ahLst/>
          <a:cxnLst/>
          <a:rect l="0" t="0" r="0" b="0"/>
          <a:pathLst>
            <a:path>
              <a:moveTo>
                <a:pt x="5226998" y="0"/>
              </a:moveTo>
              <a:lnTo>
                <a:pt x="5226998" y="246151"/>
              </a:lnTo>
              <a:lnTo>
                <a:pt x="0" y="246151"/>
              </a:lnTo>
              <a:lnTo>
                <a:pt x="0" y="45810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4093592" y="3263762"/>
        <a:ext cx="262489" cy="4887"/>
      </dsp:txXfrm>
    </dsp:sp>
    <dsp:sp modelId="{2B8EDE24-12BD-4201-8F09-F9FC5FAAF205}">
      <dsp:nvSpPr>
        <dsp:cNvPr id="0" name=""/>
        <dsp:cNvSpPr/>
      </dsp:nvSpPr>
      <dsp:spPr>
        <a:xfrm>
          <a:off x="5775938" y="1764076"/>
          <a:ext cx="2124796" cy="12748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Routing</a:t>
          </a:r>
          <a:endParaRPr lang="en-US" sz="2400" kern="1200" dirty="0"/>
        </a:p>
      </dsp:txBody>
      <dsp:txXfrm>
        <a:off x="5775938" y="1764076"/>
        <a:ext cx="2124796" cy="1274877"/>
      </dsp:txXfrm>
    </dsp:sp>
    <dsp:sp modelId="{1E466895-5CA2-4CA9-A498-CAB6719E331B}">
      <dsp:nvSpPr>
        <dsp:cNvPr id="0" name=""/>
        <dsp:cNvSpPr/>
      </dsp:nvSpPr>
      <dsp:spPr>
        <a:xfrm>
          <a:off x="2671936" y="4119376"/>
          <a:ext cx="458103" cy="91440"/>
        </a:xfrm>
        <a:custGeom>
          <a:avLst/>
          <a:gdLst/>
          <a:ahLst/>
          <a:cxnLst/>
          <a:rect l="0" t="0" r="0" b="0"/>
          <a:pathLst>
            <a:path>
              <a:moveTo>
                <a:pt x="0" y="45720"/>
              </a:moveTo>
              <a:lnTo>
                <a:pt x="45810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888770" y="4162652"/>
        <a:ext cx="24435" cy="4887"/>
      </dsp:txXfrm>
    </dsp:sp>
    <dsp:sp modelId="{E46C2631-CE23-42B4-9A68-24E2F52928E3}">
      <dsp:nvSpPr>
        <dsp:cNvPr id="0" name=""/>
        <dsp:cNvSpPr/>
      </dsp:nvSpPr>
      <dsp:spPr>
        <a:xfrm>
          <a:off x="548940" y="3527657"/>
          <a:ext cx="2124796" cy="12748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Reactive Forms</a:t>
          </a:r>
          <a:endParaRPr lang="en-US" sz="2400" kern="1200" dirty="0"/>
        </a:p>
      </dsp:txBody>
      <dsp:txXfrm>
        <a:off x="548940" y="3527657"/>
        <a:ext cx="2124796" cy="1274877"/>
      </dsp:txXfrm>
    </dsp:sp>
    <dsp:sp modelId="{1FAB57BD-FE12-4256-AB15-36C50A146345}">
      <dsp:nvSpPr>
        <dsp:cNvPr id="0" name=""/>
        <dsp:cNvSpPr/>
      </dsp:nvSpPr>
      <dsp:spPr>
        <a:xfrm>
          <a:off x="3162439" y="3527657"/>
          <a:ext cx="2124796" cy="12748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err="1" smtClean="0"/>
            <a:t>UnitTest</a:t>
          </a:r>
          <a:r>
            <a:rPr lang="en-US" sz="2400" kern="1200" dirty="0" smtClean="0"/>
            <a:t>/E2E</a:t>
          </a:r>
          <a:endParaRPr lang="en-US" sz="2400" kern="1200" dirty="0"/>
        </a:p>
      </dsp:txBody>
      <dsp:txXfrm>
        <a:off x="3162439" y="3527657"/>
        <a:ext cx="2124796" cy="1274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4F34B-48C2-4259-A83D-5A8607FF6774}">
      <dsp:nvSpPr>
        <dsp:cNvPr id="0" name=""/>
        <dsp:cNvSpPr/>
      </dsp:nvSpPr>
      <dsp:spPr>
        <a:xfrm>
          <a:off x="843" y="1044860"/>
          <a:ext cx="3290464" cy="197427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s-PE" sz="4100" kern="1200" dirty="0" smtClean="0"/>
            <a:t>Que es </a:t>
          </a:r>
          <a:r>
            <a:rPr lang="es-PE" sz="4100" kern="1200" dirty="0" err="1" smtClean="0"/>
            <a:t>TypeScript</a:t>
          </a:r>
          <a:r>
            <a:rPr lang="es-PE" sz="4100" kern="1200" dirty="0" smtClean="0"/>
            <a:t>?</a:t>
          </a:r>
          <a:endParaRPr lang="es-PE" sz="4100" kern="1200" dirty="0"/>
        </a:p>
      </dsp:txBody>
      <dsp:txXfrm>
        <a:off x="843" y="1044860"/>
        <a:ext cx="3290464" cy="1974278"/>
      </dsp:txXfrm>
    </dsp:sp>
    <dsp:sp modelId="{7C972AA2-8B21-40B4-9A06-B4244EF4D9C3}">
      <dsp:nvSpPr>
        <dsp:cNvPr id="0" name=""/>
        <dsp:cNvSpPr/>
      </dsp:nvSpPr>
      <dsp:spPr>
        <a:xfrm>
          <a:off x="3620354" y="1044860"/>
          <a:ext cx="3290464" cy="197427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s-PE" sz="4100" kern="1200" dirty="0" smtClean="0"/>
            <a:t>Beneficios de </a:t>
          </a:r>
          <a:r>
            <a:rPr lang="es-PE" sz="4100" kern="1200" dirty="0" err="1" smtClean="0"/>
            <a:t>TypeScript</a:t>
          </a:r>
          <a:endParaRPr lang="es-PE" sz="4100" kern="1200" dirty="0"/>
        </a:p>
      </dsp:txBody>
      <dsp:txXfrm>
        <a:off x="3620354" y="1044860"/>
        <a:ext cx="3290464" cy="197427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‹Nº›</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517703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7388"/>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1508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06" name="Shape 2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881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2776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0995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404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61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3" name="Shape 2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942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0" name="Shape 2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3398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868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1" name="Shape 2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2303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861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5AAB4-1DFE-EA46-846A-A60D82AE7EC0}" type="slidenum">
              <a:rPr lang="en-US" smtClean="0"/>
              <a:pPr/>
              <a:t>2</a:t>
            </a:fld>
            <a:endParaRPr lang="en-US"/>
          </a:p>
        </p:txBody>
      </p:sp>
    </p:spTree>
    <p:extLst>
      <p:ext uri="{BB962C8B-B14F-4D97-AF65-F5344CB8AC3E}">
        <p14:creationId xmlns:p14="http://schemas.microsoft.com/office/powerpoint/2010/main" val="899615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73" name="Shape 2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786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02" name="Shape 3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6037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1" name="Shape 2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5813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8" name="Shape 2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501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09" name="Shape 3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4540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95" name="Shape 2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7959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16" name="Shape 3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893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22" name="Shape 3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7390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715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669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381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289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935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4219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923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1" name="Shape 2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5"/>
        <p:cNvGrpSpPr/>
        <p:nvPr/>
      </p:nvGrpSpPr>
      <p:grpSpPr>
        <a:xfrm>
          <a:off x="0" y="0"/>
          <a:ext cx="0" cy="0"/>
          <a:chOff x="0" y="0"/>
          <a:chExt cx="0" cy="0"/>
        </a:xfrm>
      </p:grpSpPr>
      <p:sp>
        <p:nvSpPr>
          <p:cNvPr id="26" name="Shape 2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4000" b="1"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a:buNone/>
              <a:defRPr sz="2000" b="1"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a:buNone/>
              <a:defRPr sz="2000" b="1"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62000">
              <a:schemeClr val="lt1"/>
            </a:gs>
            <a:gs pos="81000">
              <a:srgbClr val="F2F5F8"/>
            </a:gs>
            <a:gs pos="100000">
              <a:srgbClr val="DAE5F1"/>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hyperlink" Target="https://angular.io/styleguid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hyperlink" Target="https://material.angular.io/"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hyperlink" Target="https://universal.angular.io/"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mobile.angular.io/"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p:nvPr/>
        </p:nvSpPr>
        <p:spPr>
          <a:xfrm>
            <a:off x="5508148" y="2663151"/>
            <a:ext cx="3875808" cy="65412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3900" b="1" i="0" u="none" strike="noStrike" cap="none">
                <a:solidFill>
                  <a:schemeClr val="dk1"/>
                </a:solidFill>
                <a:latin typeface="Arial"/>
                <a:ea typeface="Arial"/>
                <a:cs typeface="Arial"/>
                <a:sym typeface="Arial"/>
              </a:rPr>
              <a:t>Angular</a:t>
            </a:r>
          </a:p>
          <a:p>
            <a:pPr marL="0" marR="0" lvl="0" indent="0" algn="l" rtl="0">
              <a:lnSpc>
                <a:spcPct val="90000"/>
              </a:lnSpc>
              <a:spcBef>
                <a:spcPts val="0"/>
              </a:spcBef>
              <a:spcAft>
                <a:spcPts val="0"/>
              </a:spcAft>
              <a:buClr>
                <a:schemeClr val="dk1"/>
              </a:buClr>
              <a:buFont typeface="Calibri"/>
              <a:buNone/>
            </a:pPr>
            <a:endParaRPr sz="3900" b="1" i="0" u="none" strike="noStrike" cap="none">
              <a:solidFill>
                <a:schemeClr val="dk1"/>
              </a:solidFill>
              <a:latin typeface="Arial"/>
              <a:ea typeface="Arial"/>
              <a:cs typeface="Arial"/>
              <a:sym typeface="Arial"/>
            </a:endParaRPr>
          </a:p>
        </p:txBody>
      </p:sp>
      <p:grpSp>
        <p:nvGrpSpPr>
          <p:cNvPr id="90" name="Shape 90"/>
          <p:cNvGrpSpPr/>
          <p:nvPr/>
        </p:nvGrpSpPr>
        <p:grpSpPr>
          <a:xfrm>
            <a:off x="299741" y="475339"/>
            <a:ext cx="8153509" cy="6382661"/>
            <a:chOff x="299741" y="475339"/>
            <a:chExt cx="8153509" cy="6382661"/>
          </a:xfrm>
        </p:grpSpPr>
        <p:sp>
          <p:nvSpPr>
            <p:cNvPr id="91" name="Shape 91"/>
            <p:cNvSpPr/>
            <p:nvPr/>
          </p:nvSpPr>
          <p:spPr>
            <a:xfrm rot="10800000" flipH="1">
              <a:off x="4601444" y="4353294"/>
              <a:ext cx="754303" cy="754303"/>
            </a:xfrm>
            <a:prstGeom prst="rect">
              <a:avLst/>
            </a:prstGeom>
            <a:solidFill>
              <a:srgbClr val="8599B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rot="10800000" flipH="1">
              <a:off x="4601444" y="5228496"/>
              <a:ext cx="754303" cy="754303"/>
            </a:xfrm>
            <a:prstGeom prst="rect">
              <a:avLst/>
            </a:prstGeom>
            <a:solidFill>
              <a:srgbClr val="8599B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3" name="Shape 93"/>
            <p:cNvSpPr/>
            <p:nvPr/>
          </p:nvSpPr>
          <p:spPr>
            <a:xfrm rot="10800000" flipH="1">
              <a:off x="4601444" y="852491"/>
              <a:ext cx="754303" cy="754303"/>
            </a:xfrm>
            <a:prstGeom prst="rect">
              <a:avLst/>
            </a:prstGeom>
            <a:solidFill>
              <a:srgbClr val="8599B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4" name="Shape 94"/>
            <p:cNvSpPr/>
            <p:nvPr/>
          </p:nvSpPr>
          <p:spPr>
            <a:xfrm rot="10800000" flipH="1">
              <a:off x="4601444" y="3478094"/>
              <a:ext cx="754303" cy="754303"/>
            </a:xfrm>
            <a:prstGeom prst="rect">
              <a:avLst/>
            </a:prstGeom>
            <a:solidFill>
              <a:srgbClr val="F2F5F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rot="10800000" flipH="1">
              <a:off x="4601444" y="2602892"/>
              <a:ext cx="754303" cy="754303"/>
            </a:xfrm>
            <a:prstGeom prst="rect">
              <a:avLst/>
            </a:prstGeom>
            <a:solidFill>
              <a:srgbClr val="DCDEE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6" name="Shape 96"/>
            <p:cNvSpPr/>
            <p:nvPr/>
          </p:nvSpPr>
          <p:spPr>
            <a:xfrm rot="10800000" flipH="1">
              <a:off x="4601444" y="6103696"/>
              <a:ext cx="754303" cy="754303"/>
            </a:xfrm>
            <a:prstGeom prst="rect">
              <a:avLst/>
            </a:prstGeom>
            <a:solidFill>
              <a:srgbClr val="DCDEE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7" name="Shape 97"/>
            <p:cNvSpPr/>
            <p:nvPr/>
          </p:nvSpPr>
          <p:spPr>
            <a:xfrm rot="10800000" flipH="1">
              <a:off x="5508148" y="5228496"/>
              <a:ext cx="754303" cy="754303"/>
            </a:xfrm>
            <a:prstGeom prst="rect">
              <a:avLst/>
            </a:prstGeom>
            <a:solidFill>
              <a:srgbClr val="F2F5F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8" name="Shape 98"/>
            <p:cNvSpPr/>
            <p:nvPr/>
          </p:nvSpPr>
          <p:spPr>
            <a:xfrm rot="10800000" flipH="1">
              <a:off x="6416389" y="5228496"/>
              <a:ext cx="754303" cy="754303"/>
            </a:xfrm>
            <a:prstGeom prst="rect">
              <a:avLst/>
            </a:prstGeom>
            <a:solidFill>
              <a:srgbClr val="8599B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9" name="Shape 99"/>
            <p:cNvSpPr/>
            <p:nvPr/>
          </p:nvSpPr>
          <p:spPr>
            <a:xfrm rot="10800000" flipH="1">
              <a:off x="5508148" y="6103696"/>
              <a:ext cx="754303" cy="754303"/>
            </a:xfrm>
            <a:prstGeom prst="rect">
              <a:avLst/>
            </a:prstGeom>
            <a:solidFill>
              <a:srgbClr val="DCDEE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00" name="Shape 100"/>
            <p:cNvSpPr/>
            <p:nvPr/>
          </p:nvSpPr>
          <p:spPr>
            <a:xfrm rot="10800000" flipH="1">
              <a:off x="7698947" y="475339"/>
              <a:ext cx="754303" cy="754303"/>
            </a:xfrm>
            <a:prstGeom prst="rect">
              <a:avLst/>
            </a:prstGeom>
            <a:solidFill>
              <a:srgbClr val="DCDEE4">
                <a:alpha val="2784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01" name="Shape 101"/>
            <p:cNvSpPr/>
            <p:nvPr/>
          </p:nvSpPr>
          <p:spPr>
            <a:xfrm rot="10800000" flipH="1">
              <a:off x="299741" y="4730447"/>
              <a:ext cx="754303" cy="754303"/>
            </a:xfrm>
            <a:prstGeom prst="rect">
              <a:avLst/>
            </a:prstGeom>
            <a:solidFill>
              <a:srgbClr val="DCDEE4">
                <a:alpha val="2784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02" name="Shape 102"/>
            <p:cNvSpPr/>
            <p:nvPr/>
          </p:nvSpPr>
          <p:spPr>
            <a:xfrm rot="10800000" flipH="1">
              <a:off x="1223158" y="5726544"/>
              <a:ext cx="754303" cy="754303"/>
            </a:xfrm>
            <a:prstGeom prst="rect">
              <a:avLst/>
            </a:prstGeom>
            <a:solidFill>
              <a:srgbClr val="DCDEE4">
                <a:alpha val="2784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pic>
        <p:nvPicPr>
          <p:cNvPr id="103" name="Shape 103" descr="C:\Users\amorales\Dropbox\Intern - Files\Logos\Belatrix\Plain orange.png"/>
          <p:cNvPicPr preferRelativeResize="0"/>
          <p:nvPr/>
        </p:nvPicPr>
        <p:blipFill rotWithShape="1">
          <a:blip r:embed="rId3">
            <a:alphaModFix/>
          </a:blip>
          <a:srcRect/>
          <a:stretch/>
        </p:blipFill>
        <p:spPr>
          <a:xfrm>
            <a:off x="471962" y="1606795"/>
            <a:ext cx="5557362" cy="956183"/>
          </a:xfrm>
          <a:prstGeom prst="rect">
            <a:avLst/>
          </a:prstGeom>
          <a:noFill/>
          <a:ln>
            <a:noFill/>
          </a:ln>
        </p:spPr>
      </p:pic>
      <p:sp>
        <p:nvSpPr>
          <p:cNvPr id="105" name="Shape 105"/>
          <p:cNvSpPr txBox="1"/>
          <p:nvPr/>
        </p:nvSpPr>
        <p:spPr>
          <a:xfrm>
            <a:off x="299740" y="5758585"/>
            <a:ext cx="3251309" cy="34511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b="0" i="1" u="none" strike="noStrike" cap="none" dirty="0">
                <a:solidFill>
                  <a:srgbClr val="262626"/>
                </a:solidFill>
                <a:latin typeface="Calibri"/>
                <a:ea typeface="Calibri"/>
                <a:cs typeface="Calibri"/>
                <a:sym typeface="Calibri"/>
              </a:rPr>
              <a:t>Juan Carlos Yovera </a:t>
            </a:r>
            <a:r>
              <a:rPr lang="en-US" sz="2000" b="0" i="1" u="none" strike="noStrike" cap="none" dirty="0" smtClean="0">
                <a:solidFill>
                  <a:srgbClr val="262626"/>
                </a:solidFill>
                <a:latin typeface="Calibri"/>
                <a:ea typeface="Calibri"/>
                <a:cs typeface="Calibri"/>
                <a:sym typeface="Calibri"/>
              </a:rPr>
              <a:t>Cruz</a:t>
            </a:r>
            <a:endParaRPr lang="en-US" sz="2000" b="0" i="1" u="none" strike="noStrike" cap="none" dirty="0">
              <a:solidFill>
                <a:srgbClr val="262626"/>
              </a:solidFill>
              <a:latin typeface="Calibri"/>
              <a:ea typeface="Calibri"/>
              <a:cs typeface="Calibri"/>
              <a:sym typeface="Calibri"/>
            </a:endParaRPr>
          </a:p>
        </p:txBody>
      </p:sp>
    </p:spTree>
    <p:extLst>
      <p:ext uri="{BB962C8B-B14F-4D97-AF65-F5344CB8AC3E}">
        <p14:creationId xmlns:p14="http://schemas.microsoft.com/office/powerpoint/2010/main" val="4122624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85493" y="2678806"/>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a:solidFill>
                  <a:schemeClr val="accent6"/>
                </a:solidFill>
                <a:latin typeface="Arial"/>
                <a:ea typeface="Arial"/>
                <a:cs typeface="Arial"/>
                <a:sym typeface="Arial"/>
              </a:rPr>
              <a:t>Principales características Angular 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5331"/>
          <a:stretch/>
        </p:blipFill>
        <p:spPr>
          <a:xfrm>
            <a:off x="0" y="5821539"/>
            <a:ext cx="9339174" cy="1051685"/>
          </a:xfrm>
          <a:prstGeom prst="rect">
            <a:avLst/>
          </a:prstGeom>
        </p:spPr>
      </p:pic>
      <p:sp>
        <p:nvSpPr>
          <p:cNvPr id="19" name="Shape 73"/>
          <p:cNvSpPr txBox="1">
            <a:spLocks/>
          </p:cNvSpPr>
          <p:nvPr/>
        </p:nvSpPr>
        <p:spPr>
          <a:xfrm>
            <a:off x="237269" y="325513"/>
            <a:ext cx="6017336" cy="891457"/>
          </a:xfrm>
          <a:prstGeom prst="rect">
            <a:avLst/>
          </a:prstGeom>
        </p:spPr>
        <p:txBody>
          <a:bodyPr lIns="91425" tIns="91425" rIns="91425" bIns="91425"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3600" dirty="0" err="1">
                <a:solidFill>
                  <a:schemeClr val="accent6"/>
                </a:solidFill>
              </a:rPr>
              <a:t>Rendimiento</a:t>
            </a:r>
            <a:endParaRPr lang="es" sz="3600" dirty="0">
              <a:solidFill>
                <a:schemeClr val="accent6"/>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6405"/>
          <a:stretch/>
        </p:blipFill>
        <p:spPr>
          <a:xfrm>
            <a:off x="1201136" y="2044475"/>
            <a:ext cx="6582694" cy="3225225"/>
          </a:xfrm>
          <a:prstGeom prst="rect">
            <a:avLst/>
          </a:prstGeom>
        </p:spPr>
      </p:pic>
      <p:sp>
        <p:nvSpPr>
          <p:cNvPr id="3" name="Frame 2"/>
          <p:cNvSpPr/>
          <p:nvPr/>
        </p:nvSpPr>
        <p:spPr>
          <a:xfrm>
            <a:off x="1180116" y="1872185"/>
            <a:ext cx="2095741" cy="353038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9" name="TextBox 8"/>
          <p:cNvSpPr txBox="1"/>
          <p:nvPr/>
        </p:nvSpPr>
        <p:spPr>
          <a:xfrm>
            <a:off x="4021516" y="6315732"/>
            <a:ext cx="2233089" cy="276999"/>
          </a:xfrm>
          <a:prstGeom prst="rect">
            <a:avLst/>
          </a:prstGeom>
          <a:noFill/>
        </p:spPr>
        <p:txBody>
          <a:bodyPr wrap="square" rtlCol="0">
            <a:spAutoFit/>
          </a:bodyPr>
          <a:lstStyle/>
          <a:p>
            <a:r>
              <a:rPr lang="en-US" sz="600" b="1" u="sng" dirty="0">
                <a:solidFill>
                  <a:schemeClr val="bg1"/>
                </a:solidFill>
              </a:rPr>
              <a:t>Image source: Angular 2: Getting Started</a:t>
            </a:r>
            <a:r>
              <a:rPr lang="en-US" sz="600" dirty="0">
                <a:solidFill>
                  <a:schemeClr val="bg1"/>
                </a:solidFill>
              </a:rPr>
              <a:t> course from </a:t>
            </a:r>
            <a:r>
              <a:rPr lang="en-US" sz="600" dirty="0" err="1">
                <a:solidFill>
                  <a:schemeClr val="bg1"/>
                </a:solidFill>
              </a:rPr>
              <a:t>Pluralsight</a:t>
            </a:r>
            <a:r>
              <a:rPr lang="en-US" sz="600" dirty="0">
                <a:solidFill>
                  <a:schemeClr val="bg1"/>
                </a:solidFill>
              </a:rPr>
              <a:t>.</a:t>
            </a:r>
            <a:endParaRPr lang="es-PE" sz="600" dirty="0">
              <a:solidFill>
                <a:schemeClr val="bg1"/>
              </a:solidFill>
            </a:endParaRPr>
          </a:p>
        </p:txBody>
      </p:sp>
    </p:spTree>
    <p:extLst>
      <p:ext uri="{BB962C8B-B14F-4D97-AF65-F5344CB8AC3E}">
        <p14:creationId xmlns:p14="http://schemas.microsoft.com/office/powerpoint/2010/main" val="776983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73"/>
          <p:cNvSpPr txBox="1">
            <a:spLocks/>
          </p:cNvSpPr>
          <p:nvPr/>
        </p:nvSpPr>
        <p:spPr>
          <a:xfrm>
            <a:off x="123172" y="265112"/>
            <a:ext cx="6017336" cy="891457"/>
          </a:xfrm>
          <a:prstGeom prst="rect">
            <a:avLst/>
          </a:prstGeom>
        </p:spPr>
        <p:txBody>
          <a:bodyPr lIns="91425" tIns="91425" rIns="91425" bIns="91425"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s" sz="3600" dirty="0">
                <a:solidFill>
                  <a:schemeClr val="accent6"/>
                </a:solidFill>
              </a:rPr>
              <a:t>Rendimiento</a:t>
            </a:r>
          </a:p>
        </p:txBody>
      </p:sp>
      <p:pic>
        <p:nvPicPr>
          <p:cNvPr id="12" name="Shape 233"/>
          <p:cNvPicPr preferRelativeResize="0"/>
          <p:nvPr/>
        </p:nvPicPr>
        <p:blipFill rotWithShape="1">
          <a:blip r:embed="rId2">
            <a:alphaModFix/>
          </a:blip>
          <a:srcRect/>
          <a:stretch/>
        </p:blipFill>
        <p:spPr>
          <a:xfrm>
            <a:off x="467544" y="1872186"/>
            <a:ext cx="5328593" cy="3457758"/>
          </a:xfrm>
          <a:prstGeom prst="rect">
            <a:avLst/>
          </a:prstGeom>
          <a:noFill/>
          <a:ln>
            <a:noFill/>
          </a:ln>
        </p:spPr>
      </p:pic>
    </p:spTree>
    <p:extLst>
      <p:ext uri="{BB962C8B-B14F-4D97-AF65-F5344CB8AC3E}">
        <p14:creationId xmlns:p14="http://schemas.microsoft.com/office/powerpoint/2010/main" val="3562775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73"/>
          <p:cNvSpPr txBox="1">
            <a:spLocks/>
          </p:cNvSpPr>
          <p:nvPr/>
        </p:nvSpPr>
        <p:spPr>
          <a:xfrm>
            <a:off x="262978" y="205476"/>
            <a:ext cx="6017336" cy="891457"/>
          </a:xfrm>
          <a:prstGeom prst="rect">
            <a:avLst/>
          </a:prstGeom>
        </p:spPr>
        <p:txBody>
          <a:bodyPr lIns="91425" tIns="91425" rIns="91425" bIns="91425"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3600" dirty="0" err="1">
                <a:solidFill>
                  <a:schemeClr val="accent6"/>
                </a:solidFill>
              </a:rPr>
              <a:t>Moderno</a:t>
            </a:r>
            <a:endParaRPr lang="es" sz="3600" dirty="0">
              <a:solidFill>
                <a:schemeClr val="accent6"/>
              </a:solidFill>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6405"/>
          <a:stretch/>
        </p:blipFill>
        <p:spPr>
          <a:xfrm>
            <a:off x="1201136" y="2044475"/>
            <a:ext cx="6582694" cy="3225225"/>
          </a:xfrm>
          <a:prstGeom prst="rect">
            <a:avLst/>
          </a:prstGeom>
        </p:spPr>
      </p:pic>
      <p:sp>
        <p:nvSpPr>
          <p:cNvPr id="3" name="Frame 2"/>
          <p:cNvSpPr/>
          <p:nvPr/>
        </p:nvSpPr>
        <p:spPr>
          <a:xfrm>
            <a:off x="2699793" y="1872185"/>
            <a:ext cx="2095741" cy="353038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9" name="TextBox 8"/>
          <p:cNvSpPr txBox="1"/>
          <p:nvPr/>
        </p:nvSpPr>
        <p:spPr>
          <a:xfrm>
            <a:off x="5652121" y="5238050"/>
            <a:ext cx="2233089" cy="276999"/>
          </a:xfrm>
          <a:prstGeom prst="rect">
            <a:avLst/>
          </a:prstGeom>
          <a:noFill/>
        </p:spPr>
        <p:txBody>
          <a:bodyPr wrap="square" rtlCol="0">
            <a:spAutoFit/>
          </a:bodyPr>
          <a:lstStyle/>
          <a:p>
            <a:r>
              <a:rPr lang="en-US" sz="600" b="1" u="sng" dirty="0">
                <a:solidFill>
                  <a:schemeClr val="bg1"/>
                </a:solidFill>
              </a:rPr>
              <a:t>Image source: Angular 2: Getting Started</a:t>
            </a:r>
            <a:r>
              <a:rPr lang="en-US" sz="600" dirty="0">
                <a:solidFill>
                  <a:schemeClr val="bg1"/>
                </a:solidFill>
              </a:rPr>
              <a:t> course from </a:t>
            </a:r>
            <a:r>
              <a:rPr lang="en-US" sz="600" dirty="0" err="1">
                <a:solidFill>
                  <a:schemeClr val="bg1"/>
                </a:solidFill>
              </a:rPr>
              <a:t>Pluralsight</a:t>
            </a:r>
            <a:r>
              <a:rPr lang="en-US" sz="600" dirty="0">
                <a:solidFill>
                  <a:schemeClr val="bg1"/>
                </a:solidFill>
              </a:rPr>
              <a:t>.</a:t>
            </a:r>
            <a:endParaRPr lang="es-PE" sz="600" dirty="0">
              <a:solidFill>
                <a:schemeClr val="bg1"/>
              </a:solidFill>
            </a:endParaRPr>
          </a:p>
        </p:txBody>
      </p:sp>
    </p:spTree>
    <p:extLst>
      <p:ext uri="{BB962C8B-B14F-4D97-AF65-F5344CB8AC3E}">
        <p14:creationId xmlns:p14="http://schemas.microsoft.com/office/powerpoint/2010/main" val="714183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73"/>
          <p:cNvSpPr txBox="1">
            <a:spLocks/>
          </p:cNvSpPr>
          <p:nvPr/>
        </p:nvSpPr>
        <p:spPr>
          <a:xfrm>
            <a:off x="218358" y="165721"/>
            <a:ext cx="6017336" cy="891457"/>
          </a:xfrm>
          <a:prstGeom prst="rect">
            <a:avLst/>
          </a:prstGeom>
        </p:spPr>
        <p:txBody>
          <a:bodyPr lIns="91425" tIns="91425" rIns="91425" bIns="91425"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3600" dirty="0" err="1">
                <a:solidFill>
                  <a:schemeClr val="accent6"/>
                </a:solidFill>
              </a:rPr>
              <a:t>Simplicidad</a:t>
            </a:r>
            <a:endParaRPr lang="es" sz="3600" dirty="0">
              <a:solidFill>
                <a:schemeClr val="accent6"/>
              </a:solidFill>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6405"/>
          <a:stretch/>
        </p:blipFill>
        <p:spPr>
          <a:xfrm>
            <a:off x="1201136" y="2044475"/>
            <a:ext cx="6582694" cy="3225225"/>
          </a:xfrm>
          <a:prstGeom prst="rect">
            <a:avLst/>
          </a:prstGeom>
        </p:spPr>
      </p:pic>
      <p:sp>
        <p:nvSpPr>
          <p:cNvPr id="3" name="Frame 2"/>
          <p:cNvSpPr/>
          <p:nvPr/>
        </p:nvSpPr>
        <p:spPr>
          <a:xfrm>
            <a:off x="4139953" y="1872185"/>
            <a:ext cx="2095741" cy="353038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3640228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73"/>
          <p:cNvSpPr txBox="1">
            <a:spLocks/>
          </p:cNvSpPr>
          <p:nvPr/>
        </p:nvSpPr>
        <p:spPr>
          <a:xfrm>
            <a:off x="282856" y="245234"/>
            <a:ext cx="6017336" cy="891457"/>
          </a:xfrm>
          <a:prstGeom prst="rect">
            <a:avLst/>
          </a:prstGeom>
        </p:spPr>
        <p:txBody>
          <a:bodyPr lIns="91425" tIns="91425" rIns="91425" bIns="91425"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3600" dirty="0" err="1">
                <a:solidFill>
                  <a:schemeClr val="accent6"/>
                </a:solidFill>
              </a:rPr>
              <a:t>Más</a:t>
            </a:r>
            <a:r>
              <a:rPr lang="en-US" sz="3600" dirty="0">
                <a:solidFill>
                  <a:schemeClr val="accent6"/>
                </a:solidFill>
              </a:rPr>
              <a:t> </a:t>
            </a:r>
            <a:r>
              <a:rPr lang="en-US" sz="3600" dirty="0" err="1">
                <a:solidFill>
                  <a:schemeClr val="accent6"/>
                </a:solidFill>
              </a:rPr>
              <a:t>productivo</a:t>
            </a:r>
            <a:endParaRPr lang="es" sz="3600" dirty="0">
              <a:solidFill>
                <a:schemeClr val="accent6"/>
              </a:solidFill>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6405"/>
          <a:stretch/>
        </p:blipFill>
        <p:spPr>
          <a:xfrm>
            <a:off x="1201136" y="2044475"/>
            <a:ext cx="6582694" cy="3225225"/>
          </a:xfrm>
          <a:prstGeom prst="rect">
            <a:avLst/>
          </a:prstGeom>
        </p:spPr>
      </p:pic>
      <p:sp>
        <p:nvSpPr>
          <p:cNvPr id="3" name="Frame 2"/>
          <p:cNvSpPr/>
          <p:nvPr/>
        </p:nvSpPr>
        <p:spPr>
          <a:xfrm>
            <a:off x="5724129" y="1891896"/>
            <a:ext cx="2095741" cy="353038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3208751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a:solidFill>
                  <a:schemeClr val="accent6"/>
                </a:solidFill>
                <a:latin typeface="Arial"/>
                <a:ea typeface="Arial"/>
                <a:cs typeface="Arial"/>
                <a:sym typeface="Arial"/>
              </a:rPr>
              <a:t>Simplicidad</a:t>
            </a:r>
          </a:p>
        </p:txBody>
      </p:sp>
      <p:sp>
        <p:nvSpPr>
          <p:cNvPr id="220" name="Shape 220"/>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2000" b="0" i="0" u="none" strike="noStrike" cap="none">
                <a:solidFill>
                  <a:schemeClr val="dk1"/>
                </a:solidFill>
                <a:latin typeface="Calibri"/>
                <a:ea typeface="Calibri"/>
                <a:cs typeface="Calibri"/>
                <a:sym typeface="Calibri"/>
              </a:rPr>
              <a:t>Todo esto redunda en una curva de aprendizaje mucho más pequeña que hace que la productividad de los equipos aumente, permitiendo que se focalicen en la lógica de negocio y la presentación; el framework ya se encarga del resto.</a:t>
            </a:r>
          </a:p>
        </p:txBody>
      </p:sp>
      <p:pic>
        <p:nvPicPr>
          <p:cNvPr id="221" name="Shape 221"/>
          <p:cNvPicPr preferRelativeResize="0"/>
          <p:nvPr/>
        </p:nvPicPr>
        <p:blipFill rotWithShape="1">
          <a:blip r:embed="rId3">
            <a:alphaModFix/>
          </a:blip>
          <a:srcRect/>
          <a:stretch/>
        </p:blipFill>
        <p:spPr>
          <a:xfrm>
            <a:off x="1848117" y="2971800"/>
            <a:ext cx="5447762" cy="3404851"/>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a:solidFill>
                  <a:schemeClr val="accent6"/>
                </a:solidFill>
                <a:latin typeface="Arial"/>
                <a:ea typeface="Arial"/>
                <a:cs typeface="Arial"/>
                <a:sym typeface="Arial"/>
              </a:rPr>
              <a:t>Rendimiento</a:t>
            </a:r>
          </a:p>
        </p:txBody>
      </p:sp>
      <p:sp>
        <p:nvSpPr>
          <p:cNvPr id="227" name="Shape 22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Todas las mejoras en el diseño mejoran el rendimiento general, pero la más crítica es la detección de cambios en la vista que antes se hacía con un ciclo de digest que consumía muchos ciclos de CPU y ahora se implementa con un sistema reactivo que supone una muy importante mejora de rendimiento.</a:t>
            </a:r>
          </a:p>
          <a:p>
            <a:pPr marL="342900" marR="0" lvl="0" indent="-342900" algn="l" rtl="0">
              <a:spcBef>
                <a:spcPts val="40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Relacionada con esta mejora, ahora el databinding es unidireccional, para hacer un databinding bidireccional como en AngularJS, se tiene que hacer de forma explícita.</a:t>
            </a:r>
          </a:p>
          <a:p>
            <a:pPr marL="342900" marR="0" lvl="0" indent="-342900" algn="l" rtl="0">
              <a:spcBef>
                <a:spcPts val="400"/>
              </a:spcBef>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Está optimizado para móviles donde los ciclos de CPU y memoria son parámetros críticos para el correcto funcionamiento.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a:solidFill>
                  <a:schemeClr val="accent6"/>
                </a:solidFill>
                <a:latin typeface="Arial"/>
                <a:ea typeface="Arial"/>
                <a:cs typeface="Arial"/>
                <a:sym typeface="Arial"/>
              </a:rPr>
              <a:t>Rendimiento</a:t>
            </a:r>
          </a:p>
        </p:txBody>
      </p:sp>
      <p:pic>
        <p:nvPicPr>
          <p:cNvPr id="233" name="Shape 233"/>
          <p:cNvPicPr preferRelativeResize="0"/>
          <p:nvPr/>
        </p:nvPicPr>
        <p:blipFill rotWithShape="1">
          <a:blip r:embed="rId3">
            <a:alphaModFix/>
          </a:blip>
          <a:srcRect/>
          <a:stretch/>
        </p:blipFill>
        <p:spPr>
          <a:xfrm>
            <a:off x="752050" y="1749781"/>
            <a:ext cx="5816176" cy="4656303"/>
          </a:xfrm>
          <a:prstGeom prst="rect">
            <a:avLst/>
          </a:prstGeom>
          <a:noFill/>
          <a:ln>
            <a:noFill/>
          </a:ln>
        </p:spPr>
      </p:pic>
      <p:pic>
        <p:nvPicPr>
          <p:cNvPr id="234" name="Shape 234"/>
          <p:cNvPicPr preferRelativeResize="0"/>
          <p:nvPr/>
        </p:nvPicPr>
        <p:blipFill rotWithShape="1">
          <a:blip r:embed="rId4">
            <a:alphaModFix/>
          </a:blip>
          <a:srcRect l="23478" t="21672" r="23040" b="21129"/>
          <a:stretch/>
        </p:blipFill>
        <p:spPr>
          <a:xfrm>
            <a:off x="5615187" y="914400"/>
            <a:ext cx="3258355" cy="2073497"/>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a:solidFill>
                  <a:schemeClr val="accent6"/>
                </a:solidFill>
                <a:latin typeface="Arial"/>
                <a:ea typeface="Arial"/>
                <a:cs typeface="Arial"/>
                <a:sym typeface="Arial"/>
              </a:rPr>
              <a:t>Integración con otras tecnologías</a:t>
            </a:r>
          </a:p>
        </p:txBody>
      </p:sp>
      <p:sp>
        <p:nvSpPr>
          <p:cNvPr id="240" name="Shape 240"/>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No es un framework que se crea autosuficiente para todo, una de sus mayores fortalezas es que se integra a la perfección con otras tecnologías que permiten crear web components como: react, de Facebook; Polymer, del propio Google y X-Tag, de MicroSoft. Además la empresa PrimeTek, famosa por sus librerías de componentes PrimeFaces y PrimeUI, está liberando todos estos componentes como directivas que se integran especialmente con Angular 2, en su proyecto PrimeNG.</a:t>
            </a:r>
          </a:p>
          <a:p>
            <a:pPr marL="342900" marR="0" lvl="0" indent="-342900" algn="l" rtl="0">
              <a:spcBef>
                <a:spcPts val="400"/>
              </a:spcBef>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Pero no solo eso, además se puede utilizar para crear aplicaciones móviles híbridas con Ionic 2; aplicaciones nativas en Ios y Android a partir de código JavaScript con NativeScript y aplicaciones en tiempo real con Meteor.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7"/>
            <a:ext cx="7569200" cy="1373187"/>
          </a:xfrm>
        </p:spPr>
        <p:txBody>
          <a:bodyPr>
            <a:normAutofit/>
          </a:bodyPr>
          <a:lstStyle/>
          <a:p>
            <a:pPr algn="l"/>
            <a:r>
              <a:rPr lang="en-US" sz="4000" dirty="0" smtClean="0">
                <a:solidFill>
                  <a:schemeClr val="accent6"/>
                </a:solidFill>
              </a:rPr>
              <a:t>Overview</a:t>
            </a:r>
            <a:endParaRPr lang="en-US" sz="4000" dirty="0">
              <a:solidFill>
                <a:schemeClr val="accent6"/>
              </a:solidFill>
            </a:endParaRPr>
          </a:p>
        </p:txBody>
      </p:sp>
      <p:sp>
        <p:nvSpPr>
          <p:cNvPr id="54" name="Rectangle 53"/>
          <p:cNvSpPr/>
          <p:nvPr/>
        </p:nvSpPr>
        <p:spPr>
          <a:xfrm>
            <a:off x="8957735" y="1838326"/>
            <a:ext cx="186266" cy="1127511"/>
          </a:xfrm>
          <a:prstGeom prst="rect">
            <a:avLst/>
          </a:prstGeom>
          <a:solidFill>
            <a:srgbClr val="8599B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96273" y="3856182"/>
            <a:ext cx="184666" cy="369332"/>
          </a:xfrm>
          <a:prstGeom prst="rect">
            <a:avLst/>
          </a:prstGeom>
          <a:noFill/>
        </p:spPr>
        <p:txBody>
          <a:bodyPr wrap="none" rtlCol="0">
            <a:spAutoFit/>
          </a:bodyPr>
          <a:lstStyle/>
          <a:p>
            <a:endParaRPr lang="en-US" dirty="0"/>
          </a:p>
        </p:txBody>
      </p:sp>
      <p:sp>
        <p:nvSpPr>
          <p:cNvPr id="63" name="Rectangle 62"/>
          <p:cNvSpPr/>
          <p:nvPr/>
        </p:nvSpPr>
        <p:spPr>
          <a:xfrm flipV="1">
            <a:off x="1601075" y="5815473"/>
            <a:ext cx="517810" cy="508056"/>
          </a:xfrm>
          <a:prstGeom prst="rect">
            <a:avLst/>
          </a:prstGeom>
          <a:solidFill>
            <a:srgbClr val="8599B0">
              <a:alpha val="2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Rectangle 63"/>
          <p:cNvSpPr/>
          <p:nvPr/>
        </p:nvSpPr>
        <p:spPr>
          <a:xfrm flipV="1">
            <a:off x="266700" y="5486400"/>
            <a:ext cx="813954" cy="837129"/>
          </a:xfrm>
          <a:prstGeom prst="rect">
            <a:avLst/>
          </a:prstGeom>
          <a:solidFill>
            <a:srgbClr val="DCDE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 name="Rectangle 64"/>
          <p:cNvSpPr/>
          <p:nvPr/>
        </p:nvSpPr>
        <p:spPr>
          <a:xfrm flipV="1">
            <a:off x="7698948" y="475339"/>
            <a:ext cx="754304" cy="754304"/>
          </a:xfrm>
          <a:prstGeom prst="rect">
            <a:avLst/>
          </a:prstGeom>
          <a:solidFill>
            <a:srgbClr val="DCDEE4">
              <a:alpha val="2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18" name="Content Placeholder 4"/>
          <p:cNvGraphicFramePr>
            <a:graphicFrameLocks noGrp="1"/>
          </p:cNvGraphicFramePr>
          <p:nvPr>
            <p:ph idx="1"/>
            <p:extLst/>
          </p:nvPr>
        </p:nvGraphicFramePr>
        <p:xfrm>
          <a:off x="333717" y="1430344"/>
          <a:ext cx="8449675" cy="48030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1508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a:solidFill>
                  <a:schemeClr val="accent6"/>
                </a:solidFill>
                <a:latin typeface="Arial"/>
                <a:ea typeface="Arial"/>
                <a:cs typeface="Arial"/>
                <a:sym typeface="Arial"/>
              </a:rPr>
              <a:t>Soporte a navegadores</a:t>
            </a:r>
          </a:p>
        </p:txBody>
      </p:sp>
      <p:sp>
        <p:nvSpPr>
          <p:cNvPr id="246" name="Shape 246"/>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Con el reciente anuncio por parte del MicroSoft de la retirada de soporte a las versiones 8, 9 y 10 de Internet Explorer, se cierra un periodo de dolores de cabeza y peleas con el cliente, ya que ahora todos los navegadores del mercado son Evergreen, es decir que se autoactualizan y ya los desarrolladores no nos tenemos que anclar a una versión en concreto.</a:t>
            </a:r>
          </a:p>
          <a:p>
            <a:pPr marL="342900" marR="0" lvl="0" indent="-342900" algn="l" rtl="0">
              <a:spcBef>
                <a:spcPts val="400"/>
              </a:spcBef>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El equipo de Angular 2 está trabajando en tener el mejor soporte posible en todos los navegadores del mercado tanto de PC como de móvil; y ofrece script de polyfills para aquellos que todavía no soportan alguna característica del estándar.</a:t>
            </a:r>
          </a:p>
        </p:txBody>
      </p:sp>
      <p:pic>
        <p:nvPicPr>
          <p:cNvPr id="247" name="Shape 247"/>
          <p:cNvPicPr preferRelativeResize="0"/>
          <p:nvPr/>
        </p:nvPicPr>
        <p:blipFill rotWithShape="1">
          <a:blip r:embed="rId3">
            <a:alphaModFix/>
          </a:blip>
          <a:srcRect l="15775" t="18159" r="16479" b="12743"/>
          <a:stretch/>
        </p:blipFill>
        <p:spPr>
          <a:xfrm>
            <a:off x="3606085" y="4391696"/>
            <a:ext cx="3862810" cy="2304837"/>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Shape 252"/>
          <p:cNvPicPr preferRelativeResize="0"/>
          <p:nvPr/>
        </p:nvPicPr>
        <p:blipFill rotWithShape="1">
          <a:blip r:embed="rId3">
            <a:alphaModFix/>
          </a:blip>
          <a:srcRect/>
          <a:stretch/>
        </p:blipFill>
        <p:spPr>
          <a:xfrm>
            <a:off x="1611200" y="624625"/>
            <a:ext cx="6000213" cy="4500159"/>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a:solidFill>
                  <a:schemeClr val="accent6"/>
                </a:solidFill>
                <a:latin typeface="Arial"/>
                <a:ea typeface="Arial"/>
                <a:cs typeface="Arial"/>
                <a:sym typeface="Arial"/>
              </a:rPr>
              <a:t>Good news</a:t>
            </a:r>
          </a:p>
        </p:txBody>
      </p:sp>
      <p:pic>
        <p:nvPicPr>
          <p:cNvPr id="258" name="Shape 258"/>
          <p:cNvPicPr preferRelativeResize="0"/>
          <p:nvPr/>
        </p:nvPicPr>
        <p:blipFill rotWithShape="1">
          <a:blip r:embed="rId3">
            <a:alphaModFix/>
          </a:blip>
          <a:srcRect/>
          <a:stretch/>
        </p:blipFill>
        <p:spPr>
          <a:xfrm>
            <a:off x="759852" y="1208867"/>
            <a:ext cx="7495503" cy="442687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a:solidFill>
                  <a:schemeClr val="accent6"/>
                </a:solidFill>
                <a:latin typeface="Arial"/>
                <a:ea typeface="Arial"/>
                <a:cs typeface="Arial"/>
                <a:sym typeface="Arial"/>
              </a:rPr>
              <a:t>Angular “La comunidad” </a:t>
            </a:r>
          </a:p>
        </p:txBody>
      </p:sp>
      <p:pic>
        <p:nvPicPr>
          <p:cNvPr id="264" name="Shape 264"/>
          <p:cNvPicPr preferRelativeResize="0"/>
          <p:nvPr/>
        </p:nvPicPr>
        <p:blipFill rotWithShape="1">
          <a:blip r:embed="rId3">
            <a:alphaModFix/>
          </a:blip>
          <a:srcRect/>
          <a:stretch/>
        </p:blipFill>
        <p:spPr>
          <a:xfrm>
            <a:off x="721218" y="1828335"/>
            <a:ext cx="7791717" cy="464237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a:solidFill>
                  <a:schemeClr val="accent6"/>
                </a:solidFill>
                <a:latin typeface="Arial"/>
                <a:ea typeface="Arial"/>
                <a:cs typeface="Arial"/>
                <a:sym typeface="Arial"/>
              </a:rPr>
              <a:t>Framework hacia Plataforma </a:t>
            </a:r>
          </a:p>
        </p:txBody>
      </p:sp>
      <p:pic>
        <p:nvPicPr>
          <p:cNvPr id="270" name="Shape 270"/>
          <p:cNvPicPr preferRelativeResize="0"/>
          <p:nvPr/>
        </p:nvPicPr>
        <p:blipFill rotWithShape="1">
          <a:blip r:embed="rId3">
            <a:alphaModFix/>
          </a:blip>
          <a:srcRect/>
          <a:stretch/>
        </p:blipFill>
        <p:spPr>
          <a:xfrm>
            <a:off x="604435" y="1335900"/>
            <a:ext cx="8126569" cy="478531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a:solidFill>
                  <a:schemeClr val="accent6"/>
                </a:solidFill>
                <a:latin typeface="Arial"/>
                <a:ea typeface="Arial"/>
                <a:cs typeface="Arial"/>
                <a:sym typeface="Arial"/>
              </a:rPr>
              <a:t>Framework hacia Plataforma </a:t>
            </a:r>
          </a:p>
        </p:txBody>
      </p:sp>
      <p:pic>
        <p:nvPicPr>
          <p:cNvPr id="276" name="Shape 276"/>
          <p:cNvPicPr preferRelativeResize="0"/>
          <p:nvPr/>
        </p:nvPicPr>
        <p:blipFill rotWithShape="1">
          <a:blip r:embed="rId3">
            <a:alphaModFix/>
          </a:blip>
          <a:srcRect/>
          <a:stretch/>
        </p:blipFill>
        <p:spPr>
          <a:xfrm>
            <a:off x="476518" y="1522074"/>
            <a:ext cx="4468968" cy="2756207"/>
          </a:xfrm>
          <a:prstGeom prst="rect">
            <a:avLst/>
          </a:prstGeom>
          <a:noFill/>
          <a:ln>
            <a:noFill/>
          </a:ln>
        </p:spPr>
      </p:pic>
      <p:pic>
        <p:nvPicPr>
          <p:cNvPr id="277" name="Shape 277"/>
          <p:cNvPicPr preferRelativeResize="0"/>
          <p:nvPr/>
        </p:nvPicPr>
        <p:blipFill rotWithShape="1">
          <a:blip r:embed="rId4">
            <a:alphaModFix/>
          </a:blip>
          <a:srcRect/>
          <a:stretch/>
        </p:blipFill>
        <p:spPr>
          <a:xfrm>
            <a:off x="4274430" y="2413116"/>
            <a:ext cx="4277140" cy="2637898"/>
          </a:xfrm>
          <a:prstGeom prst="rect">
            <a:avLst/>
          </a:prstGeom>
          <a:noFill/>
          <a:ln>
            <a:noFill/>
          </a:ln>
        </p:spPr>
      </p:pic>
      <p:pic>
        <p:nvPicPr>
          <p:cNvPr id="278" name="Shape 278"/>
          <p:cNvPicPr preferRelativeResize="0"/>
          <p:nvPr/>
        </p:nvPicPr>
        <p:blipFill rotWithShape="1">
          <a:blip r:embed="rId5">
            <a:alphaModFix/>
          </a:blip>
          <a:srcRect/>
          <a:stretch/>
        </p:blipFill>
        <p:spPr>
          <a:xfrm>
            <a:off x="1455312" y="3930223"/>
            <a:ext cx="4018208" cy="2478203"/>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3600" b="0" i="0" u="none" strike="noStrike" cap="none">
                <a:solidFill>
                  <a:schemeClr val="accent6"/>
                </a:solidFill>
                <a:latin typeface="Arial"/>
                <a:ea typeface="Arial"/>
                <a:cs typeface="Arial"/>
                <a:sym typeface="Arial"/>
              </a:rPr>
              <a:t>Angular 2 CLI hace la vida mas simple</a:t>
            </a:r>
          </a:p>
        </p:txBody>
      </p:sp>
      <p:sp>
        <p:nvSpPr>
          <p:cNvPr id="305" name="Shape 305"/>
          <p:cNvSpPr txBox="1"/>
          <p:nvPr/>
        </p:nvSpPr>
        <p:spPr>
          <a:xfrm>
            <a:off x="604435" y="1195988"/>
            <a:ext cx="217053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u="sng">
                <a:solidFill>
                  <a:schemeClr val="hlink"/>
                </a:solidFill>
                <a:latin typeface="Calibri"/>
                <a:ea typeface="Calibri"/>
                <a:cs typeface="Calibri"/>
                <a:sym typeface="Calibri"/>
                <a:hlinkClick r:id="rId3"/>
              </a:rPr>
              <a:t>https://cli.angular.io/</a:t>
            </a:r>
          </a:p>
          <a:p>
            <a:pPr marL="0" marR="0" lvl="0" indent="0" algn="l" rtl="0">
              <a:spcBef>
                <a:spcPts val="0"/>
              </a:spcBef>
              <a:buNone/>
            </a:pPr>
            <a:endParaRPr sz="1800">
              <a:solidFill>
                <a:schemeClr val="dk1"/>
              </a:solidFill>
              <a:latin typeface="Calibri"/>
              <a:ea typeface="Calibri"/>
              <a:cs typeface="Calibri"/>
              <a:sym typeface="Calibri"/>
            </a:endParaRPr>
          </a:p>
        </p:txBody>
      </p:sp>
      <p:pic>
        <p:nvPicPr>
          <p:cNvPr id="306" name="Shape 306"/>
          <p:cNvPicPr preferRelativeResize="0"/>
          <p:nvPr/>
        </p:nvPicPr>
        <p:blipFill rotWithShape="1">
          <a:blip r:embed="rId4">
            <a:alphaModFix/>
          </a:blip>
          <a:srcRect/>
          <a:stretch/>
        </p:blipFill>
        <p:spPr>
          <a:xfrm>
            <a:off x="604435" y="1709398"/>
            <a:ext cx="7500708" cy="4626013"/>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a:solidFill>
                  <a:schemeClr val="accent6"/>
                </a:solidFill>
                <a:latin typeface="Arial"/>
                <a:ea typeface="Arial"/>
                <a:cs typeface="Arial"/>
                <a:sym typeface="Arial"/>
              </a:rPr>
              <a:t>Angular tiene guía de estilos oficial </a:t>
            </a:r>
          </a:p>
        </p:txBody>
      </p:sp>
      <p:sp>
        <p:nvSpPr>
          <p:cNvPr id="284" name="Shape 284"/>
          <p:cNvSpPr txBox="1"/>
          <p:nvPr/>
        </p:nvSpPr>
        <p:spPr>
          <a:xfrm>
            <a:off x="604435" y="1195988"/>
            <a:ext cx="309410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u="sng" dirty="0">
                <a:solidFill>
                  <a:schemeClr val="hlink"/>
                </a:solidFill>
                <a:latin typeface="Calibri"/>
                <a:ea typeface="Calibri"/>
                <a:cs typeface="Calibri"/>
                <a:sym typeface="Calibri"/>
                <a:hlinkClick r:id="rId3"/>
              </a:rPr>
              <a:t>https://</a:t>
            </a:r>
            <a:r>
              <a:rPr lang="en-US" sz="1800" u="sng" dirty="0" smtClean="0">
                <a:solidFill>
                  <a:schemeClr val="hlink"/>
                </a:solidFill>
                <a:latin typeface="Calibri"/>
                <a:ea typeface="Calibri"/>
                <a:cs typeface="Calibri"/>
                <a:sym typeface="Calibri"/>
                <a:hlinkClick r:id="rId3"/>
              </a:rPr>
              <a:t>angular.io/styleguide</a:t>
            </a:r>
            <a:endParaRPr lang="en-US" sz="1800" u="sng" dirty="0">
              <a:solidFill>
                <a:schemeClr val="hlink"/>
              </a:solidFill>
              <a:latin typeface="Calibri"/>
              <a:ea typeface="Calibri"/>
              <a:cs typeface="Calibri"/>
              <a:sym typeface="Calibri"/>
              <a:hlinkClick r:id="rId3"/>
            </a:endParaRPr>
          </a:p>
          <a:p>
            <a:pPr marL="0" marR="0" lvl="0" indent="0" algn="l" rtl="0">
              <a:spcBef>
                <a:spcPts val="0"/>
              </a:spcBef>
              <a:buNone/>
            </a:pPr>
            <a:endParaRPr sz="1800" dirty="0">
              <a:solidFill>
                <a:schemeClr val="dk1"/>
              </a:solidFill>
              <a:latin typeface="Calibri"/>
              <a:ea typeface="Calibri"/>
              <a:cs typeface="Calibri"/>
              <a:sym typeface="Calibri"/>
            </a:endParaRPr>
          </a:p>
        </p:txBody>
      </p:sp>
      <p:pic>
        <p:nvPicPr>
          <p:cNvPr id="285" name="Shape 285"/>
          <p:cNvPicPr preferRelativeResize="0"/>
          <p:nvPr/>
        </p:nvPicPr>
        <p:blipFill rotWithShape="1">
          <a:blip r:embed="rId4">
            <a:alphaModFix/>
          </a:blip>
          <a:srcRect/>
          <a:stretch/>
        </p:blipFill>
        <p:spPr>
          <a:xfrm>
            <a:off x="617314" y="1842319"/>
            <a:ext cx="7772689" cy="4668264"/>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a:solidFill>
                  <a:schemeClr val="accent6"/>
                </a:solidFill>
                <a:latin typeface="Arial"/>
                <a:ea typeface="Arial"/>
                <a:cs typeface="Arial"/>
                <a:sym typeface="Arial"/>
              </a:rPr>
              <a:t>Angular Material es rápido</a:t>
            </a:r>
          </a:p>
        </p:txBody>
      </p:sp>
      <p:sp>
        <p:nvSpPr>
          <p:cNvPr id="291" name="Shape 291"/>
          <p:cNvSpPr txBox="1"/>
          <p:nvPr/>
        </p:nvSpPr>
        <p:spPr>
          <a:xfrm>
            <a:off x="604435" y="1195988"/>
            <a:ext cx="275036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u="sng">
                <a:solidFill>
                  <a:schemeClr val="hlink"/>
                </a:solidFill>
                <a:latin typeface="Calibri"/>
                <a:ea typeface="Calibri"/>
                <a:cs typeface="Calibri"/>
                <a:sym typeface="Calibri"/>
                <a:hlinkClick r:id="rId3"/>
              </a:rPr>
              <a:t>https://material.angular.io/</a:t>
            </a:r>
          </a:p>
          <a:p>
            <a:pPr marL="0" marR="0" lvl="0" indent="0" algn="l" rtl="0">
              <a:spcBef>
                <a:spcPts val="0"/>
              </a:spcBef>
              <a:buNone/>
            </a:pPr>
            <a:endParaRPr sz="1800">
              <a:solidFill>
                <a:schemeClr val="dk1"/>
              </a:solidFill>
              <a:latin typeface="Calibri"/>
              <a:ea typeface="Calibri"/>
              <a:cs typeface="Calibri"/>
              <a:sym typeface="Calibri"/>
            </a:endParaRPr>
          </a:p>
        </p:txBody>
      </p:sp>
      <p:pic>
        <p:nvPicPr>
          <p:cNvPr id="292" name="Shape 292"/>
          <p:cNvPicPr preferRelativeResize="0"/>
          <p:nvPr/>
        </p:nvPicPr>
        <p:blipFill rotWithShape="1">
          <a:blip r:embed="rId4">
            <a:alphaModFix/>
          </a:blip>
          <a:srcRect/>
          <a:stretch/>
        </p:blipFill>
        <p:spPr>
          <a:xfrm>
            <a:off x="734095" y="1640317"/>
            <a:ext cx="7598535" cy="4686347"/>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a:solidFill>
                  <a:schemeClr val="accent6"/>
                </a:solidFill>
                <a:latin typeface="Arial"/>
                <a:ea typeface="Arial"/>
                <a:cs typeface="Arial"/>
                <a:sym typeface="Arial"/>
              </a:rPr>
              <a:t>Angular 2 es universal</a:t>
            </a:r>
          </a:p>
        </p:txBody>
      </p:sp>
      <p:sp>
        <p:nvSpPr>
          <p:cNvPr id="312" name="Shape 312"/>
          <p:cNvSpPr txBox="1"/>
          <p:nvPr/>
        </p:nvSpPr>
        <p:spPr>
          <a:xfrm>
            <a:off x="604435" y="1195988"/>
            <a:ext cx="281448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u="sng">
                <a:solidFill>
                  <a:schemeClr val="hlink"/>
                </a:solidFill>
                <a:latin typeface="Calibri"/>
                <a:ea typeface="Calibri"/>
                <a:cs typeface="Calibri"/>
                <a:sym typeface="Calibri"/>
                <a:hlinkClick r:id="rId3"/>
              </a:rPr>
              <a:t>https://universal.angular.io/</a:t>
            </a:r>
          </a:p>
          <a:p>
            <a:pPr marL="0" marR="0" lvl="0" indent="0" algn="l" rtl="0">
              <a:spcBef>
                <a:spcPts val="0"/>
              </a:spcBef>
              <a:buNone/>
            </a:pPr>
            <a:endParaRPr sz="1800">
              <a:solidFill>
                <a:schemeClr val="dk1"/>
              </a:solidFill>
              <a:latin typeface="Calibri"/>
              <a:ea typeface="Calibri"/>
              <a:cs typeface="Calibri"/>
              <a:sym typeface="Calibri"/>
            </a:endParaRPr>
          </a:p>
        </p:txBody>
      </p:sp>
      <p:pic>
        <p:nvPicPr>
          <p:cNvPr id="313" name="Shape 313"/>
          <p:cNvPicPr preferRelativeResize="0"/>
          <p:nvPr/>
        </p:nvPicPr>
        <p:blipFill rotWithShape="1">
          <a:blip r:embed="rId4">
            <a:alphaModFix/>
          </a:blip>
          <a:srcRect/>
          <a:stretch/>
        </p:blipFill>
        <p:spPr>
          <a:xfrm>
            <a:off x="798491" y="2008228"/>
            <a:ext cx="7585656" cy="4678404"/>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88525" y="2627290"/>
            <a:ext cx="8397897" cy="1208868"/>
          </a:xfrm>
          <a:prstGeom prst="rect">
            <a:avLst/>
          </a:prstGeom>
          <a:noFill/>
          <a:ln>
            <a:noFill/>
          </a:ln>
        </p:spPr>
        <p:txBody>
          <a:bodyPr lIns="91425" tIns="45700" rIns="91425" bIns="45700" anchor="ctr" anchorCtr="0">
            <a:noAutofit/>
          </a:bodyPr>
          <a:lstStyle/>
          <a:p>
            <a:pPr lvl="0">
              <a:buClr>
                <a:schemeClr val="accent6"/>
              </a:buClr>
              <a:buSzPct val="25000"/>
            </a:pPr>
            <a:r>
              <a:rPr lang="es-PE" sz="4000" dirty="0">
                <a:solidFill>
                  <a:schemeClr val="accent6"/>
                </a:solidFill>
              </a:rPr>
              <a:t>La inteligencia es la habilidad de adaptación al cambio.</a:t>
            </a:r>
            <a:endParaRPr lang="en-US" sz="4000" b="0" i="0" u="none" strike="noStrike" cap="none" dirty="0">
              <a:solidFill>
                <a:schemeClr val="accent6"/>
              </a:solidFill>
              <a:latin typeface="Arial"/>
              <a:ea typeface="Arial"/>
              <a:cs typeface="Arial"/>
              <a:sym typeface="Arial"/>
            </a:endParaRPr>
          </a:p>
        </p:txBody>
      </p:sp>
    </p:spTree>
    <p:extLst>
      <p:ext uri="{BB962C8B-B14F-4D97-AF65-F5344CB8AC3E}">
        <p14:creationId xmlns:p14="http://schemas.microsoft.com/office/powerpoint/2010/main" val="5299725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a:solidFill>
                  <a:schemeClr val="accent6"/>
                </a:solidFill>
                <a:latin typeface="Arial"/>
                <a:ea typeface="Arial"/>
                <a:cs typeface="Arial"/>
                <a:sym typeface="Arial"/>
              </a:rPr>
              <a:t>Angular 2 mobile esta listo</a:t>
            </a:r>
          </a:p>
        </p:txBody>
      </p:sp>
      <p:sp>
        <p:nvSpPr>
          <p:cNvPr id="298" name="Shape 298"/>
          <p:cNvSpPr txBox="1"/>
          <p:nvPr/>
        </p:nvSpPr>
        <p:spPr>
          <a:xfrm>
            <a:off x="604435" y="1195988"/>
            <a:ext cx="2620332"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u="sng">
                <a:solidFill>
                  <a:schemeClr val="hlink"/>
                </a:solidFill>
                <a:latin typeface="Calibri"/>
                <a:ea typeface="Calibri"/>
                <a:cs typeface="Calibri"/>
                <a:sym typeface="Calibri"/>
                <a:hlinkClick r:id="rId3"/>
              </a:rPr>
              <a:t>https://mobile.angular.io/</a:t>
            </a:r>
          </a:p>
          <a:p>
            <a:pPr marL="0" marR="0" lvl="0" indent="0" algn="l" rtl="0">
              <a:spcBef>
                <a:spcPts val="0"/>
              </a:spcBef>
              <a:buNone/>
            </a:pPr>
            <a:endParaRPr sz="1800">
              <a:solidFill>
                <a:schemeClr val="dk1"/>
              </a:solidFill>
              <a:latin typeface="Calibri"/>
              <a:ea typeface="Calibri"/>
              <a:cs typeface="Calibri"/>
              <a:sym typeface="Calibri"/>
            </a:endParaRPr>
          </a:p>
        </p:txBody>
      </p:sp>
      <p:pic>
        <p:nvPicPr>
          <p:cNvPr id="299" name="Shape 299"/>
          <p:cNvPicPr preferRelativeResize="0"/>
          <p:nvPr/>
        </p:nvPicPr>
        <p:blipFill rotWithShape="1">
          <a:blip r:embed="rId4">
            <a:alphaModFix/>
          </a:blip>
          <a:srcRect/>
          <a:stretch/>
        </p:blipFill>
        <p:spPr>
          <a:xfrm>
            <a:off x="792004" y="1687132"/>
            <a:ext cx="8022758" cy="494798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a:solidFill>
                  <a:schemeClr val="accent6"/>
                </a:solidFill>
                <a:latin typeface="Arial"/>
                <a:ea typeface="Arial"/>
                <a:cs typeface="Arial"/>
                <a:sym typeface="Arial"/>
              </a:rPr>
              <a:t>Lo nuevo…</a:t>
            </a:r>
          </a:p>
        </p:txBody>
      </p:sp>
      <p:sp>
        <p:nvSpPr>
          <p:cNvPr id="319" name="Shape 319"/>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Lazy loading</a:t>
            </a:r>
          </a:p>
          <a:p>
            <a:pPr marL="342900" marR="0" lvl="0" indent="-342900" algn="l" rtl="0">
              <a:spcBef>
                <a:spcPts val="40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Render muy rápido</a:t>
            </a:r>
          </a:p>
          <a:p>
            <a:pPr marL="342900" marR="0" lvl="0" indent="-342900" algn="l" rtl="0">
              <a:spcBef>
                <a:spcPts val="40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Typescript Provee muchos beneficios</a:t>
            </a:r>
          </a:p>
          <a:p>
            <a:pPr marL="342900" marR="0" lvl="0" indent="-342900" algn="l" rtl="0">
              <a:spcBef>
                <a:spcPts val="40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Los componentes ordenan y ahorran código.</a:t>
            </a:r>
          </a:p>
          <a:p>
            <a:pPr marL="342900" marR="0" lvl="0" indent="-342900" algn="l" rtl="0">
              <a:spcBef>
                <a:spcPts val="40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Augury, Firebase y muchas herramientas para angular 2</a:t>
            </a:r>
          </a:p>
          <a:p>
            <a:pPr marL="342900" marR="0" lvl="0" indent="-342900" algn="l" rtl="0">
              <a:spcBef>
                <a:spcPts val="400"/>
              </a:spcBef>
              <a:buClr>
                <a:schemeClr val="dk1"/>
              </a:buClr>
              <a:buSzPct val="100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err="1" smtClean="0">
                <a:solidFill>
                  <a:schemeClr val="accent6"/>
                </a:solidFill>
              </a:rPr>
              <a:t>TypeScript</a:t>
            </a:r>
            <a:endParaRPr lang="es-PE" sz="4000" dirty="0">
              <a:solidFill>
                <a:schemeClr val="accent6"/>
              </a:solidFill>
            </a:endParaRPr>
          </a:p>
        </p:txBody>
      </p:sp>
      <p:graphicFrame>
        <p:nvGraphicFramePr>
          <p:cNvPr id="2" name="Diagram 1"/>
          <p:cNvGraphicFramePr/>
          <p:nvPr>
            <p:extLst/>
          </p:nvPr>
        </p:nvGraphicFramePr>
        <p:xfrm>
          <a:off x="1524000" y="1397000"/>
          <a:ext cx="691166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4433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smtClean="0">
                <a:solidFill>
                  <a:schemeClr val="accent6"/>
                </a:solidFill>
              </a:rPr>
              <a:t>Que es </a:t>
            </a:r>
            <a:r>
              <a:rPr lang="es-PE" sz="4000" dirty="0" err="1">
                <a:solidFill>
                  <a:schemeClr val="accent6"/>
                </a:solidFill>
              </a:rPr>
              <a:t>T</a:t>
            </a:r>
            <a:r>
              <a:rPr lang="es-PE" sz="4000" dirty="0" err="1" smtClean="0">
                <a:solidFill>
                  <a:schemeClr val="accent6"/>
                </a:solidFill>
              </a:rPr>
              <a:t>ypeScript</a:t>
            </a:r>
            <a:endParaRPr lang="es-PE" sz="4000" dirty="0">
              <a:solidFill>
                <a:schemeClr val="accent6"/>
              </a:solidFill>
            </a:endParaRPr>
          </a:p>
        </p:txBody>
      </p:sp>
      <p:sp>
        <p:nvSpPr>
          <p:cNvPr id="3" name="TextBox 2"/>
          <p:cNvSpPr txBox="1"/>
          <p:nvPr/>
        </p:nvSpPr>
        <p:spPr>
          <a:xfrm>
            <a:off x="795867" y="1608667"/>
            <a:ext cx="8051919" cy="3785652"/>
          </a:xfrm>
          <a:prstGeom prst="rect">
            <a:avLst/>
          </a:prstGeom>
          <a:noFill/>
        </p:spPr>
        <p:txBody>
          <a:bodyPr wrap="square" rtlCol="0">
            <a:spAutoFit/>
          </a:bodyPr>
          <a:lstStyle/>
          <a:p>
            <a:r>
              <a:rPr lang="es-PE" sz="2400" dirty="0" err="1"/>
              <a:t>TypeScript</a:t>
            </a:r>
            <a:r>
              <a:rPr lang="es-PE" sz="2400" dirty="0"/>
              <a:t> es un lenguaje de programación de código abierto desarrollado y presentado por Microsoft hace unos tres años. Es un </a:t>
            </a:r>
            <a:r>
              <a:rPr lang="es-PE" sz="2400" dirty="0" err="1"/>
              <a:t>superconjunto</a:t>
            </a:r>
            <a:r>
              <a:rPr lang="es-PE" sz="2400" dirty="0"/>
              <a:t> de JavaScript que esencialmente añade capacidades de POO como es el </a:t>
            </a:r>
            <a:r>
              <a:rPr lang="es-PE" sz="2400" dirty="0" err="1"/>
              <a:t>tipado</a:t>
            </a:r>
            <a:r>
              <a:rPr lang="es-PE" sz="2400" dirty="0"/>
              <a:t> estático y objetos basados en clases.</a:t>
            </a:r>
          </a:p>
          <a:p>
            <a:endParaRPr lang="es-PE" sz="2400" dirty="0"/>
          </a:p>
          <a:p>
            <a:r>
              <a:rPr lang="es-PE" sz="2400" dirty="0"/>
              <a:t>Extiende la sintaxis de JavaScript, por medio de un lenguaje propio que compila ficheros en lenguaje JavaScript original, asegurando la compatibilidad con todos los navegadores, servidores y sistemas operativos.</a:t>
            </a:r>
          </a:p>
        </p:txBody>
      </p:sp>
    </p:spTree>
    <p:extLst>
      <p:ext uri="{BB962C8B-B14F-4D97-AF65-F5344CB8AC3E}">
        <p14:creationId xmlns:p14="http://schemas.microsoft.com/office/powerpoint/2010/main" val="3702981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smtClean="0">
                <a:solidFill>
                  <a:schemeClr val="accent6"/>
                </a:solidFill>
              </a:rPr>
              <a:t>Que es </a:t>
            </a:r>
            <a:r>
              <a:rPr lang="es-PE" sz="4000" dirty="0" err="1">
                <a:solidFill>
                  <a:schemeClr val="accent6"/>
                </a:solidFill>
              </a:rPr>
              <a:t>T</a:t>
            </a:r>
            <a:r>
              <a:rPr lang="es-PE" sz="4000" dirty="0" err="1" smtClean="0">
                <a:solidFill>
                  <a:schemeClr val="accent6"/>
                </a:solidFill>
              </a:rPr>
              <a:t>ypeScript</a:t>
            </a:r>
            <a:endParaRPr lang="es-PE" sz="4000" dirty="0">
              <a:solidFill>
                <a:schemeClr val="accent6"/>
              </a:solidFill>
            </a:endParaRPr>
          </a:p>
        </p:txBody>
      </p:sp>
      <p:sp>
        <p:nvSpPr>
          <p:cNvPr id="3" name="TextBox 2"/>
          <p:cNvSpPr txBox="1"/>
          <p:nvPr/>
        </p:nvSpPr>
        <p:spPr>
          <a:xfrm>
            <a:off x="795867" y="1608667"/>
            <a:ext cx="8051919" cy="3170099"/>
          </a:xfrm>
          <a:prstGeom prst="rect">
            <a:avLst/>
          </a:prstGeom>
          <a:noFill/>
        </p:spPr>
        <p:txBody>
          <a:bodyPr wrap="square" rtlCol="0">
            <a:spAutoFit/>
          </a:bodyPr>
          <a:lstStyle/>
          <a:p>
            <a:pPr marL="342900" indent="-342900">
              <a:buFont typeface="Arial" panose="020B0604020202020204" pitchFamily="34" charset="0"/>
              <a:buChar char="•"/>
            </a:pPr>
            <a:r>
              <a:rPr lang="es-PE" sz="4000" dirty="0" err="1" smtClean="0"/>
              <a:t>Superset</a:t>
            </a:r>
            <a:r>
              <a:rPr lang="es-PE" sz="4000" dirty="0" smtClean="0"/>
              <a:t> de JavaScript</a:t>
            </a:r>
          </a:p>
          <a:p>
            <a:pPr marL="342900" indent="-342900">
              <a:buFont typeface="Arial" panose="020B0604020202020204" pitchFamily="34" charset="0"/>
              <a:buChar char="•"/>
            </a:pPr>
            <a:r>
              <a:rPr lang="es-PE" sz="4000" dirty="0" smtClean="0"/>
              <a:t>Compila a </a:t>
            </a:r>
            <a:r>
              <a:rPr lang="es-PE" sz="4000" dirty="0" err="1" smtClean="0"/>
              <a:t>javascript</a:t>
            </a:r>
            <a:r>
              <a:rPr lang="es-PE" sz="4000" dirty="0" smtClean="0"/>
              <a:t> plano</a:t>
            </a:r>
          </a:p>
          <a:p>
            <a:pPr marL="342900" indent="-342900">
              <a:buFont typeface="Arial" panose="020B0604020202020204" pitchFamily="34" charset="0"/>
              <a:buChar char="•"/>
            </a:pPr>
            <a:r>
              <a:rPr lang="es-PE" sz="4000" dirty="0" smtClean="0"/>
              <a:t>Fuerte </a:t>
            </a:r>
            <a:r>
              <a:rPr lang="es-PE" sz="4000" dirty="0" err="1" smtClean="0"/>
              <a:t>tipado</a:t>
            </a:r>
            <a:endParaRPr lang="es-PE" sz="4000" dirty="0" smtClean="0"/>
          </a:p>
          <a:p>
            <a:pPr marL="342900" indent="-342900">
              <a:buFont typeface="Arial" panose="020B0604020202020204" pitchFamily="34" charset="0"/>
              <a:buChar char="•"/>
            </a:pPr>
            <a:r>
              <a:rPr lang="es-PE" sz="4000" dirty="0" smtClean="0"/>
              <a:t>Programación orientada a objetos y tipos</a:t>
            </a:r>
            <a:endParaRPr lang="es-PE" sz="4000" dirty="0"/>
          </a:p>
        </p:txBody>
      </p:sp>
    </p:spTree>
    <p:extLst>
      <p:ext uri="{BB962C8B-B14F-4D97-AF65-F5344CB8AC3E}">
        <p14:creationId xmlns:p14="http://schemas.microsoft.com/office/powerpoint/2010/main" val="32971743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err="1" smtClean="0">
                <a:solidFill>
                  <a:schemeClr val="accent6"/>
                </a:solidFill>
              </a:rPr>
              <a:t>Superset</a:t>
            </a:r>
            <a:r>
              <a:rPr lang="es-PE" sz="4000" dirty="0" smtClean="0">
                <a:solidFill>
                  <a:schemeClr val="accent6"/>
                </a:solidFill>
              </a:rPr>
              <a:t> de JS</a:t>
            </a:r>
            <a:endParaRPr lang="es-PE" sz="4000" dirty="0">
              <a:solidFill>
                <a:schemeClr val="accent6"/>
              </a:solidFill>
            </a:endParaRPr>
          </a:p>
        </p:txBody>
      </p:sp>
      <p:pic>
        <p:nvPicPr>
          <p:cNvPr id="2" name="Picture 1"/>
          <p:cNvPicPr>
            <a:picLocks noChangeAspect="1"/>
          </p:cNvPicPr>
          <p:nvPr/>
        </p:nvPicPr>
        <p:blipFill>
          <a:blip r:embed="rId2"/>
          <a:stretch>
            <a:fillRect/>
          </a:stretch>
        </p:blipFill>
        <p:spPr>
          <a:xfrm>
            <a:off x="929022" y="1620993"/>
            <a:ext cx="7143747" cy="3520294"/>
          </a:xfrm>
          <a:prstGeom prst="rect">
            <a:avLst/>
          </a:prstGeom>
        </p:spPr>
      </p:pic>
    </p:spTree>
    <p:extLst>
      <p:ext uri="{BB962C8B-B14F-4D97-AF65-F5344CB8AC3E}">
        <p14:creationId xmlns:p14="http://schemas.microsoft.com/office/powerpoint/2010/main" val="4169163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err="1" smtClean="0">
                <a:solidFill>
                  <a:schemeClr val="accent6"/>
                </a:solidFill>
              </a:rPr>
              <a:t>Superset</a:t>
            </a:r>
            <a:r>
              <a:rPr lang="es-PE" sz="4000" dirty="0" smtClean="0">
                <a:solidFill>
                  <a:schemeClr val="accent6"/>
                </a:solidFill>
              </a:rPr>
              <a:t> de JS</a:t>
            </a:r>
            <a:endParaRPr lang="es-PE" sz="4000" dirty="0">
              <a:solidFill>
                <a:schemeClr val="accent6"/>
              </a:solidFill>
            </a:endParaRPr>
          </a:p>
        </p:txBody>
      </p:sp>
      <p:sp>
        <p:nvSpPr>
          <p:cNvPr id="3" name="TextBox 2"/>
          <p:cNvSpPr txBox="1"/>
          <p:nvPr/>
        </p:nvSpPr>
        <p:spPr>
          <a:xfrm>
            <a:off x="604435" y="1208868"/>
            <a:ext cx="7882742" cy="3785652"/>
          </a:xfrm>
          <a:prstGeom prst="rect">
            <a:avLst/>
          </a:prstGeom>
          <a:noFill/>
        </p:spPr>
        <p:txBody>
          <a:bodyPr wrap="square" rtlCol="0">
            <a:spAutoFit/>
          </a:bodyPr>
          <a:lstStyle/>
          <a:p>
            <a:r>
              <a:rPr lang="es-PE" sz="2400" dirty="0"/>
              <a:t>¿Qué implica esto? Que tú puedes seguir escribiendo código JavaScript y decidir qué cosas incorporar de </a:t>
            </a:r>
            <a:r>
              <a:rPr lang="es-PE" sz="2400" dirty="0" err="1"/>
              <a:t>TypeScript</a:t>
            </a:r>
            <a:r>
              <a:rPr lang="es-PE" sz="2400" dirty="0"/>
              <a:t> y cuál no, compilarlas como un fichero .</a:t>
            </a:r>
            <a:r>
              <a:rPr lang="es-PE" sz="2400" dirty="0" err="1"/>
              <a:t>ts</a:t>
            </a:r>
            <a:r>
              <a:rPr lang="es-PE" sz="2400" dirty="0"/>
              <a:t> y el resultado final siempre va a ser JavaScript. A gusto del consumidor.</a:t>
            </a:r>
          </a:p>
          <a:p>
            <a:endParaRPr lang="es-PE" sz="2400" dirty="0"/>
          </a:p>
          <a:p>
            <a:r>
              <a:rPr lang="es-PE" sz="2400" dirty="0"/>
              <a:t>Pero el verdadero punto fuerte es: imagina el </a:t>
            </a:r>
            <a:r>
              <a:rPr lang="es-PE" sz="2400" dirty="0" err="1"/>
              <a:t>IntelliSense</a:t>
            </a:r>
            <a:r>
              <a:rPr lang="es-PE" sz="2400" dirty="0"/>
              <a:t> (auto-completado), la refactorización automática de código en un proyecto inmenso, y otras grandes cosas a las que los lenguajes </a:t>
            </a:r>
            <a:r>
              <a:rPr lang="es-PE" sz="2400" dirty="0" err="1"/>
              <a:t>tipados</a:t>
            </a:r>
            <a:r>
              <a:rPr lang="es-PE" sz="2400" dirty="0"/>
              <a:t> nos tienen acostumbrados... pero en JavaScript, ¿no sería maravilloso?</a:t>
            </a:r>
          </a:p>
        </p:txBody>
      </p:sp>
    </p:spTree>
    <p:extLst>
      <p:ext uri="{BB962C8B-B14F-4D97-AF65-F5344CB8AC3E}">
        <p14:creationId xmlns:p14="http://schemas.microsoft.com/office/powerpoint/2010/main" val="15027799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err="1" smtClean="0">
                <a:solidFill>
                  <a:schemeClr val="accent6"/>
                </a:solidFill>
              </a:rPr>
              <a:t>Strongly</a:t>
            </a:r>
            <a:r>
              <a:rPr lang="es-PE" sz="4000" dirty="0" smtClean="0">
                <a:solidFill>
                  <a:schemeClr val="accent6"/>
                </a:solidFill>
              </a:rPr>
              <a:t> </a:t>
            </a:r>
            <a:r>
              <a:rPr lang="es-PE" sz="4000" dirty="0" err="1" smtClean="0">
                <a:solidFill>
                  <a:schemeClr val="accent6"/>
                </a:solidFill>
              </a:rPr>
              <a:t>typing</a:t>
            </a:r>
            <a:endParaRPr lang="es-PE" sz="4000" dirty="0">
              <a:solidFill>
                <a:schemeClr val="accent6"/>
              </a:solidFill>
            </a:endParaRPr>
          </a:p>
        </p:txBody>
      </p:sp>
      <p:sp>
        <p:nvSpPr>
          <p:cNvPr id="3" name="TextBox 2"/>
          <p:cNvSpPr txBox="1"/>
          <p:nvPr/>
        </p:nvSpPr>
        <p:spPr>
          <a:xfrm>
            <a:off x="604435" y="1208868"/>
            <a:ext cx="7882742" cy="1200329"/>
          </a:xfrm>
          <a:prstGeom prst="rect">
            <a:avLst/>
          </a:prstGeom>
          <a:noFill/>
        </p:spPr>
        <p:txBody>
          <a:bodyPr wrap="square" rtlCol="0">
            <a:spAutoFit/>
          </a:bodyPr>
          <a:lstStyle/>
          <a:p>
            <a:r>
              <a:rPr lang="en-US" sz="2400" dirty="0"/>
              <a:t>Strongly-typed objects: By specifying the type of objects your functions expect you can reduce the risk of unexpected results.</a:t>
            </a:r>
            <a:endParaRPr lang="es-PE" sz="2400" dirty="0"/>
          </a:p>
        </p:txBody>
      </p:sp>
      <p:pic>
        <p:nvPicPr>
          <p:cNvPr id="2" name="Picture 1"/>
          <p:cNvPicPr>
            <a:picLocks noChangeAspect="1"/>
          </p:cNvPicPr>
          <p:nvPr/>
        </p:nvPicPr>
        <p:blipFill>
          <a:blip r:embed="rId2"/>
          <a:stretch>
            <a:fillRect/>
          </a:stretch>
        </p:blipFill>
        <p:spPr>
          <a:xfrm>
            <a:off x="997709" y="2814033"/>
            <a:ext cx="7212977" cy="2801156"/>
          </a:xfrm>
          <a:prstGeom prst="rect">
            <a:avLst/>
          </a:prstGeom>
        </p:spPr>
      </p:pic>
    </p:spTree>
    <p:extLst>
      <p:ext uri="{BB962C8B-B14F-4D97-AF65-F5344CB8AC3E}">
        <p14:creationId xmlns:p14="http://schemas.microsoft.com/office/powerpoint/2010/main" val="3351817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smtClean="0">
                <a:solidFill>
                  <a:schemeClr val="accent6"/>
                </a:solidFill>
              </a:rPr>
              <a:t>OOP</a:t>
            </a:r>
            <a:endParaRPr lang="es-PE" sz="4000" dirty="0">
              <a:solidFill>
                <a:schemeClr val="accent6"/>
              </a:solidFill>
            </a:endParaRPr>
          </a:p>
        </p:txBody>
      </p:sp>
      <p:sp>
        <p:nvSpPr>
          <p:cNvPr id="5" name="TextBox 4"/>
          <p:cNvSpPr txBox="1"/>
          <p:nvPr/>
        </p:nvSpPr>
        <p:spPr>
          <a:xfrm>
            <a:off x="720345" y="1208868"/>
            <a:ext cx="7521262" cy="3323987"/>
          </a:xfrm>
          <a:prstGeom prst="rect">
            <a:avLst/>
          </a:prstGeom>
          <a:noFill/>
        </p:spPr>
        <p:txBody>
          <a:bodyPr wrap="square" rtlCol="0">
            <a:spAutoFit/>
          </a:bodyPr>
          <a:lstStyle/>
          <a:p>
            <a:r>
              <a:rPr lang="en-US" sz="2400" dirty="0"/>
              <a:t>Classes and inheritance: Typescript provides you with the syntax to declare and use Classes, Inheritance and Modules so you can write more robust code</a:t>
            </a:r>
            <a:r>
              <a:rPr lang="en-US" sz="2400" dirty="0" smtClean="0"/>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a:t>So we can optionally think of our code in terms of objects with properties and methods.</a:t>
            </a:r>
          </a:p>
          <a:p>
            <a:pPr marL="285750" indent="-285750">
              <a:buFont typeface="Arial" panose="020B0604020202020204" pitchFamily="34" charset="0"/>
              <a:buChar char="•"/>
            </a:pPr>
            <a:r>
              <a:rPr lang="en-US" sz="2400" dirty="0"/>
              <a:t>And the </a:t>
            </a:r>
            <a:r>
              <a:rPr lang="en-US" sz="2400" dirty="0" err="1"/>
              <a:t>TypeScript</a:t>
            </a:r>
            <a:r>
              <a:rPr lang="en-US" sz="2400" dirty="0"/>
              <a:t> compiler </a:t>
            </a:r>
            <a:r>
              <a:rPr lang="en-US" sz="2400" dirty="0" err="1"/>
              <a:t>transpiles</a:t>
            </a:r>
            <a:r>
              <a:rPr lang="en-US" sz="2400" dirty="0"/>
              <a:t> the classes into JavaScript functions.</a:t>
            </a:r>
          </a:p>
          <a:p>
            <a:endParaRPr lang="es-PE" dirty="0"/>
          </a:p>
        </p:txBody>
      </p:sp>
    </p:spTree>
    <p:extLst>
      <p:ext uri="{BB962C8B-B14F-4D97-AF65-F5344CB8AC3E}">
        <p14:creationId xmlns:p14="http://schemas.microsoft.com/office/powerpoint/2010/main" val="5733782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smtClean="0">
                <a:solidFill>
                  <a:schemeClr val="accent6"/>
                </a:solidFill>
              </a:rPr>
              <a:t>OOP</a:t>
            </a:r>
            <a:endParaRPr lang="es-PE" sz="4000" dirty="0">
              <a:solidFill>
                <a:schemeClr val="accent6"/>
              </a:solidFill>
            </a:endParaRPr>
          </a:p>
        </p:txBody>
      </p:sp>
      <p:pic>
        <p:nvPicPr>
          <p:cNvPr id="2" name="Picture 1"/>
          <p:cNvPicPr>
            <a:picLocks noChangeAspect="1"/>
          </p:cNvPicPr>
          <p:nvPr/>
        </p:nvPicPr>
        <p:blipFill>
          <a:blip r:embed="rId2"/>
          <a:stretch>
            <a:fillRect/>
          </a:stretch>
        </p:blipFill>
        <p:spPr>
          <a:xfrm>
            <a:off x="252412" y="1685925"/>
            <a:ext cx="8639175" cy="3486150"/>
          </a:xfrm>
          <a:prstGeom prst="rect">
            <a:avLst/>
          </a:prstGeom>
        </p:spPr>
      </p:pic>
    </p:spTree>
    <p:extLst>
      <p:ext uri="{BB962C8B-B14F-4D97-AF65-F5344CB8AC3E}">
        <p14:creationId xmlns:p14="http://schemas.microsoft.com/office/powerpoint/2010/main" val="3651261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dirty="0" smtClean="0">
                <a:solidFill>
                  <a:schemeClr val="accent6"/>
                </a:solidFill>
                <a:latin typeface="Arial"/>
                <a:ea typeface="Arial"/>
                <a:cs typeface="Arial"/>
                <a:sym typeface="Arial"/>
              </a:rPr>
              <a:t>¿</a:t>
            </a:r>
            <a:r>
              <a:rPr lang="en-US" sz="4000" b="0" i="0" u="none" strike="noStrike" cap="none" dirty="0" err="1" smtClean="0">
                <a:solidFill>
                  <a:schemeClr val="accent6"/>
                </a:solidFill>
                <a:latin typeface="Arial"/>
                <a:ea typeface="Arial"/>
                <a:cs typeface="Arial"/>
                <a:sym typeface="Arial"/>
              </a:rPr>
              <a:t>Por</a:t>
            </a:r>
            <a:r>
              <a:rPr lang="en-US" sz="4000" b="0" i="0" u="none" strike="noStrike" cap="none" dirty="0" smtClean="0">
                <a:solidFill>
                  <a:schemeClr val="accent6"/>
                </a:solidFill>
                <a:latin typeface="Arial"/>
                <a:ea typeface="Arial"/>
                <a:cs typeface="Arial"/>
                <a:sym typeface="Arial"/>
              </a:rPr>
              <a:t> </a:t>
            </a:r>
            <a:r>
              <a:rPr lang="en-US" sz="4000" b="0" i="0" u="none" strike="noStrike" cap="none" dirty="0" err="1" smtClean="0">
                <a:solidFill>
                  <a:schemeClr val="accent6"/>
                </a:solidFill>
                <a:latin typeface="Arial"/>
                <a:ea typeface="Arial"/>
                <a:cs typeface="Arial"/>
                <a:sym typeface="Arial"/>
              </a:rPr>
              <a:t>qué</a:t>
            </a:r>
            <a:r>
              <a:rPr lang="en-US" sz="4000" b="0" i="0" u="none" strike="noStrike" cap="none" dirty="0" smtClean="0">
                <a:solidFill>
                  <a:schemeClr val="accent6"/>
                </a:solidFill>
                <a:latin typeface="Arial"/>
                <a:ea typeface="Arial"/>
                <a:cs typeface="Arial"/>
                <a:sym typeface="Arial"/>
              </a:rPr>
              <a:t> </a:t>
            </a:r>
            <a:r>
              <a:rPr lang="en-US" sz="4000" b="0" i="0" u="none" strike="noStrike" cap="none" dirty="0" err="1" smtClean="0">
                <a:solidFill>
                  <a:schemeClr val="accent6"/>
                </a:solidFill>
                <a:latin typeface="Arial"/>
                <a:ea typeface="Arial"/>
                <a:cs typeface="Arial"/>
                <a:sym typeface="Arial"/>
              </a:rPr>
              <a:t>escuchamos</a:t>
            </a:r>
            <a:r>
              <a:rPr lang="en-US" sz="4000" b="0" i="0" u="none" strike="noStrike" cap="none" dirty="0" smtClean="0">
                <a:solidFill>
                  <a:schemeClr val="accent6"/>
                </a:solidFill>
                <a:latin typeface="Arial"/>
                <a:ea typeface="Arial"/>
                <a:cs typeface="Arial"/>
                <a:sym typeface="Arial"/>
              </a:rPr>
              <a:t> mucho de Angular?</a:t>
            </a:r>
            <a:endParaRPr lang="en-US" sz="4000" b="0" i="0" u="none" strike="noStrike" cap="none" dirty="0">
              <a:solidFill>
                <a:schemeClr val="accent6"/>
              </a:solidFill>
              <a:latin typeface="Arial"/>
              <a:ea typeface="Arial"/>
              <a:cs typeface="Arial"/>
              <a:sym typeface="Arial"/>
            </a:endParaRPr>
          </a:p>
        </p:txBody>
      </p:sp>
      <p:sp>
        <p:nvSpPr>
          <p:cNvPr id="203" name="Shape 203"/>
          <p:cNvSpPr txBox="1"/>
          <p:nvPr/>
        </p:nvSpPr>
        <p:spPr>
          <a:xfrm>
            <a:off x="604435" y="2243069"/>
            <a:ext cx="8397897" cy="1938991"/>
          </a:xfrm>
          <a:prstGeom prst="rect">
            <a:avLst/>
          </a:prstGeom>
          <a:noFill/>
          <a:ln>
            <a:noFill/>
          </a:ln>
        </p:spPr>
        <p:txBody>
          <a:bodyPr lIns="91425" tIns="45700" rIns="91425" bIns="45700" anchor="t" anchorCtr="0">
            <a:noAutofit/>
          </a:bodyPr>
          <a:lstStyle/>
          <a:p>
            <a:pPr marL="342900" lvl="0" indent="-342900">
              <a:buClr>
                <a:schemeClr val="dk1"/>
              </a:buClr>
              <a:buSzPct val="100000"/>
              <a:buFont typeface="Arial"/>
              <a:buChar char="•"/>
            </a:pPr>
            <a:r>
              <a:rPr lang="es-PE" sz="2400" dirty="0">
                <a:solidFill>
                  <a:schemeClr val="dk1"/>
                </a:solidFill>
                <a:latin typeface="Calibri"/>
                <a:ea typeface="Calibri"/>
                <a:cs typeface="Calibri"/>
                <a:sym typeface="Calibri"/>
              </a:rPr>
              <a:t>Angular superó a sus contendientes por dos razones: </a:t>
            </a:r>
            <a:endParaRPr lang="es-PE" sz="2400" dirty="0" smtClean="0">
              <a:solidFill>
                <a:schemeClr val="dk1"/>
              </a:solidFill>
              <a:latin typeface="Calibri"/>
              <a:ea typeface="Calibri"/>
              <a:cs typeface="Calibri"/>
              <a:sym typeface="Calibri"/>
            </a:endParaRPr>
          </a:p>
          <a:p>
            <a:pPr marL="342900" lvl="0" indent="-342900">
              <a:buClr>
                <a:schemeClr val="dk1"/>
              </a:buClr>
              <a:buSzPct val="100000"/>
              <a:buFont typeface="Arial"/>
              <a:buChar char="•"/>
            </a:pPr>
            <a:r>
              <a:rPr lang="es-PE" sz="2400" dirty="0" smtClean="0">
                <a:solidFill>
                  <a:schemeClr val="dk1"/>
                </a:solidFill>
                <a:latin typeface="Calibri"/>
                <a:ea typeface="Calibri"/>
                <a:cs typeface="Calibri"/>
                <a:sym typeface="Calibri"/>
              </a:rPr>
              <a:t>Sustento Técnico (</a:t>
            </a:r>
            <a:r>
              <a:rPr lang="es-PE" sz="2400" dirty="0" err="1" smtClean="0">
                <a:solidFill>
                  <a:schemeClr val="dk1"/>
                </a:solidFill>
                <a:latin typeface="Calibri"/>
                <a:ea typeface="Calibri"/>
                <a:cs typeface="Calibri"/>
                <a:sym typeface="Calibri"/>
              </a:rPr>
              <a:t>DI,Testing,Flexible,etc</a:t>
            </a:r>
            <a:r>
              <a:rPr lang="es-PE" sz="2400" dirty="0" smtClean="0">
                <a:solidFill>
                  <a:schemeClr val="dk1"/>
                </a:solidFill>
                <a:latin typeface="Calibri"/>
                <a:ea typeface="Calibri"/>
                <a:cs typeface="Calibri"/>
                <a:sym typeface="Calibri"/>
              </a:rPr>
              <a:t>..)</a:t>
            </a:r>
          </a:p>
          <a:p>
            <a:pPr marL="342900" lvl="0" indent="-342900">
              <a:buClr>
                <a:schemeClr val="dk1"/>
              </a:buClr>
              <a:buSzPct val="100000"/>
              <a:buFont typeface="Arial"/>
              <a:buChar char="•"/>
            </a:pPr>
            <a:r>
              <a:rPr lang="es-PE" sz="2400" dirty="0" smtClean="0">
                <a:solidFill>
                  <a:schemeClr val="dk1"/>
                </a:solidFill>
                <a:latin typeface="Calibri"/>
                <a:ea typeface="Calibri"/>
                <a:cs typeface="Calibri"/>
                <a:sym typeface="Calibri"/>
              </a:rPr>
              <a:t>Google: Un </a:t>
            </a:r>
            <a:r>
              <a:rPr lang="es-PE" sz="2400" dirty="0">
                <a:solidFill>
                  <a:schemeClr val="dk1"/>
                </a:solidFill>
                <a:latin typeface="Calibri"/>
                <a:ea typeface="Calibri"/>
                <a:cs typeface="Calibri"/>
                <a:sym typeface="Calibri"/>
              </a:rPr>
              <a:t>padrino así abre muchas puertas y da el punto de valor suficiente para alejarte de Oracle o Microsoft sin temor.</a:t>
            </a:r>
            <a:endParaRPr lang="en-US"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644170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smtClean="0">
                <a:solidFill>
                  <a:schemeClr val="accent6"/>
                </a:solidFill>
              </a:rPr>
              <a:t>OOP</a:t>
            </a:r>
            <a:endParaRPr lang="es-PE" sz="4000" dirty="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852" y="923960"/>
            <a:ext cx="7301838" cy="5689857"/>
          </a:xfrm>
          <a:prstGeom prst="rect">
            <a:avLst/>
          </a:prstGeom>
        </p:spPr>
      </p:pic>
    </p:spTree>
    <p:extLst>
      <p:ext uri="{BB962C8B-B14F-4D97-AF65-F5344CB8AC3E}">
        <p14:creationId xmlns:p14="http://schemas.microsoft.com/office/powerpoint/2010/main" val="28201651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smtClean="0">
                <a:solidFill>
                  <a:schemeClr val="accent6"/>
                </a:solidFill>
              </a:rPr>
              <a:t>Beneficios de </a:t>
            </a:r>
            <a:r>
              <a:rPr lang="es-PE" sz="4000" dirty="0" err="1" smtClean="0">
                <a:solidFill>
                  <a:schemeClr val="accent6"/>
                </a:solidFill>
              </a:rPr>
              <a:t>TypeScript</a:t>
            </a:r>
            <a:endParaRPr lang="es-PE" sz="4000" dirty="0">
              <a:solidFill>
                <a:schemeClr val="accent6"/>
              </a:solidFill>
            </a:endParaRPr>
          </a:p>
        </p:txBody>
      </p:sp>
      <p:sp>
        <p:nvSpPr>
          <p:cNvPr id="3" name="TextBox 2"/>
          <p:cNvSpPr txBox="1"/>
          <p:nvPr/>
        </p:nvSpPr>
        <p:spPr>
          <a:xfrm>
            <a:off x="695458" y="1442433"/>
            <a:ext cx="8087933" cy="2677656"/>
          </a:xfrm>
          <a:prstGeom prst="rect">
            <a:avLst/>
          </a:prstGeom>
          <a:noFill/>
        </p:spPr>
        <p:txBody>
          <a:bodyPr wrap="square" rtlCol="0">
            <a:spAutoFit/>
          </a:bodyPr>
          <a:lstStyle/>
          <a:p>
            <a:r>
              <a:rPr lang="es-PE" sz="2400" b="1" dirty="0"/>
              <a:t>1. Mejorar la productividad</a:t>
            </a:r>
            <a:r>
              <a:rPr lang="es-PE" sz="2400" dirty="0"/>
              <a:t>: el planteamiento de arquitecturas estándar, MVC, MVP, o cualesquiera que sean, si bien puede suponer una pequeña inversión al principio, repercute directamente en la productividad del proyecto. Si el </a:t>
            </a:r>
            <a:r>
              <a:rPr lang="es-PE" sz="2400" dirty="0" err="1"/>
              <a:t>framework</a:t>
            </a:r>
            <a:r>
              <a:rPr lang="es-PE" sz="2400" dirty="0"/>
              <a:t> elegido ayuda a conseguirlo, mucho mejor. Aquí es donde </a:t>
            </a:r>
            <a:r>
              <a:rPr lang="es-PE" sz="2400" dirty="0" err="1"/>
              <a:t>AngularJS</a:t>
            </a:r>
            <a:r>
              <a:rPr lang="es-PE" sz="2400" dirty="0"/>
              <a:t> es excelente, proporcionando controladores, servicios y directivas para organizar el proyecto.</a:t>
            </a:r>
          </a:p>
        </p:txBody>
      </p:sp>
    </p:spTree>
    <p:extLst>
      <p:ext uri="{BB962C8B-B14F-4D97-AF65-F5344CB8AC3E}">
        <p14:creationId xmlns:p14="http://schemas.microsoft.com/office/powerpoint/2010/main" val="31183234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smtClean="0">
                <a:solidFill>
                  <a:schemeClr val="accent6"/>
                </a:solidFill>
              </a:rPr>
              <a:t>Beneficios de </a:t>
            </a:r>
            <a:r>
              <a:rPr lang="es-PE" sz="4000" dirty="0" err="1" smtClean="0">
                <a:solidFill>
                  <a:schemeClr val="accent6"/>
                </a:solidFill>
              </a:rPr>
              <a:t>TypeScript</a:t>
            </a:r>
            <a:endParaRPr lang="es-PE" sz="4000" dirty="0">
              <a:solidFill>
                <a:schemeClr val="accent6"/>
              </a:solidFill>
            </a:endParaRPr>
          </a:p>
        </p:txBody>
      </p:sp>
      <p:sp>
        <p:nvSpPr>
          <p:cNvPr id="3" name="TextBox 2"/>
          <p:cNvSpPr txBox="1"/>
          <p:nvPr/>
        </p:nvSpPr>
        <p:spPr>
          <a:xfrm>
            <a:off x="695458" y="1442433"/>
            <a:ext cx="8087933" cy="1938992"/>
          </a:xfrm>
          <a:prstGeom prst="rect">
            <a:avLst/>
          </a:prstGeom>
          <a:noFill/>
        </p:spPr>
        <p:txBody>
          <a:bodyPr wrap="square" rtlCol="0">
            <a:spAutoFit/>
          </a:bodyPr>
          <a:lstStyle/>
          <a:p>
            <a:r>
              <a:rPr lang="es-PE" sz="2400" b="1" dirty="0"/>
              <a:t>2. Menos errores de código</a:t>
            </a:r>
            <a:r>
              <a:rPr lang="es-PE" sz="2400" dirty="0"/>
              <a:t>: la búsqueda de errores de </a:t>
            </a:r>
            <a:r>
              <a:rPr lang="es-PE" sz="2400" dirty="0" err="1"/>
              <a:t>runtime</a:t>
            </a:r>
            <a:r>
              <a:rPr lang="es-PE" sz="2400" dirty="0"/>
              <a:t> en JavaScript puede ser una tarea imposible. </a:t>
            </a:r>
            <a:r>
              <a:rPr lang="es-PE" sz="2400" dirty="0" err="1"/>
              <a:t>TypeScript</a:t>
            </a:r>
            <a:r>
              <a:rPr lang="es-PE" sz="2400" dirty="0"/>
              <a:t> proporciona detección temprana de errores (en tiempo de compilación), y </a:t>
            </a:r>
            <a:r>
              <a:rPr lang="es-PE" sz="2400" dirty="0" err="1"/>
              <a:t>tipado</a:t>
            </a:r>
            <a:r>
              <a:rPr lang="es-PE" sz="2400" dirty="0"/>
              <a:t> fuerte de clases, métodos, así como de objetos y </a:t>
            </a:r>
            <a:r>
              <a:rPr lang="es-PE" sz="2400" dirty="0" err="1"/>
              <a:t>APIs</a:t>
            </a:r>
            <a:r>
              <a:rPr lang="es-PE" sz="2400" dirty="0"/>
              <a:t> JavaScript ya existentes.</a:t>
            </a:r>
          </a:p>
        </p:txBody>
      </p:sp>
    </p:spTree>
    <p:extLst>
      <p:ext uri="{BB962C8B-B14F-4D97-AF65-F5344CB8AC3E}">
        <p14:creationId xmlns:p14="http://schemas.microsoft.com/office/powerpoint/2010/main" val="34922917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smtClean="0">
                <a:solidFill>
                  <a:schemeClr val="accent6"/>
                </a:solidFill>
              </a:rPr>
              <a:t>Beneficios de </a:t>
            </a:r>
            <a:r>
              <a:rPr lang="es-PE" sz="4000" dirty="0" err="1" smtClean="0">
                <a:solidFill>
                  <a:schemeClr val="accent6"/>
                </a:solidFill>
              </a:rPr>
              <a:t>TypeScript</a:t>
            </a:r>
            <a:endParaRPr lang="es-PE" sz="4000" dirty="0">
              <a:solidFill>
                <a:schemeClr val="accent6"/>
              </a:solidFill>
            </a:endParaRPr>
          </a:p>
        </p:txBody>
      </p:sp>
      <p:sp>
        <p:nvSpPr>
          <p:cNvPr id="3" name="TextBox 2"/>
          <p:cNvSpPr txBox="1"/>
          <p:nvPr/>
        </p:nvSpPr>
        <p:spPr>
          <a:xfrm>
            <a:off x="695458" y="1442433"/>
            <a:ext cx="8087933" cy="1938992"/>
          </a:xfrm>
          <a:prstGeom prst="rect">
            <a:avLst/>
          </a:prstGeom>
          <a:noFill/>
        </p:spPr>
        <p:txBody>
          <a:bodyPr wrap="square" rtlCol="0">
            <a:spAutoFit/>
          </a:bodyPr>
          <a:lstStyle/>
          <a:p>
            <a:r>
              <a:rPr lang="es-PE" sz="2400" b="1" dirty="0"/>
              <a:t>3. Calidad del software</a:t>
            </a:r>
            <a:r>
              <a:rPr lang="es-PE" sz="2400" dirty="0"/>
              <a:t>. Utilizar </a:t>
            </a:r>
            <a:r>
              <a:rPr lang="es-PE" sz="2400" dirty="0" err="1"/>
              <a:t>TypeScript</a:t>
            </a:r>
            <a:r>
              <a:rPr lang="es-PE" sz="2400" dirty="0"/>
              <a:t> y angular te ayuda a comprender mejor cómo funciona internamente JavaScript y hace que tu código sea mejor. Y sobre todo, facilita labores de </a:t>
            </a:r>
            <a:r>
              <a:rPr lang="es-PE" sz="2400" dirty="0" err="1"/>
              <a:t>testing</a:t>
            </a:r>
            <a:r>
              <a:rPr lang="es-PE" sz="2400" dirty="0"/>
              <a:t>, y mejora la comprensión y calidad del software en general.</a:t>
            </a:r>
          </a:p>
        </p:txBody>
      </p:sp>
    </p:spTree>
    <p:extLst>
      <p:ext uri="{BB962C8B-B14F-4D97-AF65-F5344CB8AC3E}">
        <p14:creationId xmlns:p14="http://schemas.microsoft.com/office/powerpoint/2010/main" val="40089970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smtClean="0">
                <a:solidFill>
                  <a:schemeClr val="accent6"/>
                </a:solidFill>
              </a:rPr>
              <a:t>Beneficios de </a:t>
            </a:r>
            <a:r>
              <a:rPr lang="es-PE" sz="4000" dirty="0" err="1" smtClean="0">
                <a:solidFill>
                  <a:schemeClr val="accent6"/>
                </a:solidFill>
              </a:rPr>
              <a:t>TypeScript</a:t>
            </a:r>
            <a:endParaRPr lang="es-PE" sz="4000" dirty="0">
              <a:solidFill>
                <a:schemeClr val="accent6"/>
              </a:solidFill>
            </a:endParaRPr>
          </a:p>
        </p:txBody>
      </p:sp>
      <p:sp>
        <p:nvSpPr>
          <p:cNvPr id="3" name="TextBox 2"/>
          <p:cNvSpPr txBox="1"/>
          <p:nvPr/>
        </p:nvSpPr>
        <p:spPr>
          <a:xfrm>
            <a:off x="695458" y="1442433"/>
            <a:ext cx="8087933" cy="4893647"/>
          </a:xfrm>
          <a:prstGeom prst="rect">
            <a:avLst/>
          </a:prstGeom>
          <a:noFill/>
        </p:spPr>
        <p:txBody>
          <a:bodyPr wrap="square" rtlCol="0">
            <a:spAutoFit/>
          </a:bodyPr>
          <a:lstStyle/>
          <a:p>
            <a:r>
              <a:rPr lang="es-PE" sz="2400" b="1" dirty="0"/>
              <a:t>4. </a:t>
            </a:r>
            <a:r>
              <a:rPr lang="es-PE" sz="2400" b="1" dirty="0" err="1"/>
              <a:t>AngularJS</a:t>
            </a:r>
            <a:r>
              <a:rPr lang="es-PE" sz="2400" b="1" dirty="0"/>
              <a:t> respaldado por Google</a:t>
            </a:r>
            <a:r>
              <a:rPr lang="es-PE" sz="2400" dirty="0"/>
              <a:t> y una gran y creciente comunidad</a:t>
            </a:r>
            <a:r>
              <a:rPr lang="es-PE" sz="2400" dirty="0" smtClean="0"/>
              <a:t>.</a:t>
            </a:r>
          </a:p>
          <a:p>
            <a:endParaRPr lang="es-PE" sz="2400" dirty="0"/>
          </a:p>
          <a:p>
            <a:r>
              <a:rPr lang="es-PE" sz="2400" b="1" dirty="0"/>
              <a:t>5. </a:t>
            </a:r>
            <a:r>
              <a:rPr lang="es-PE" sz="2400" b="1" dirty="0" err="1"/>
              <a:t>TypeScript</a:t>
            </a:r>
            <a:r>
              <a:rPr lang="es-PE" sz="2400" b="1" dirty="0"/>
              <a:t> respaldado por Microsoft</a:t>
            </a:r>
            <a:r>
              <a:rPr lang="es-PE" sz="2400" dirty="0"/>
              <a:t>, y al igual que </a:t>
            </a:r>
            <a:r>
              <a:rPr lang="es-PE" sz="2400" dirty="0" err="1"/>
              <a:t>AngularJS</a:t>
            </a:r>
            <a:r>
              <a:rPr lang="es-PE" sz="2400" dirty="0"/>
              <a:t>, goza de una comunidad excelente</a:t>
            </a:r>
            <a:r>
              <a:rPr lang="es-PE" sz="2400" dirty="0" smtClean="0"/>
              <a:t>.</a:t>
            </a:r>
          </a:p>
          <a:p>
            <a:endParaRPr lang="es-PE" sz="2400" dirty="0"/>
          </a:p>
          <a:p>
            <a:r>
              <a:rPr lang="es-PE" sz="2400" b="1" dirty="0"/>
              <a:t>6.</a:t>
            </a:r>
            <a:r>
              <a:rPr lang="es-PE" sz="2400" dirty="0"/>
              <a:t> Son </a:t>
            </a:r>
            <a:r>
              <a:rPr lang="es-PE" sz="2400" b="1" dirty="0"/>
              <a:t>proyectos totalmente </a:t>
            </a:r>
            <a:r>
              <a:rPr lang="es-PE" sz="2400" b="1" dirty="0" err="1"/>
              <a:t>opensource</a:t>
            </a:r>
            <a:r>
              <a:rPr lang="es-PE" sz="2400" dirty="0"/>
              <a:t>, publicados en </a:t>
            </a:r>
            <a:r>
              <a:rPr lang="es-PE" sz="2400" dirty="0" err="1"/>
              <a:t>GitHub</a:t>
            </a:r>
            <a:r>
              <a:rPr lang="es-PE" sz="2400" dirty="0"/>
              <a:t> y abiertos a contribuciones. 35k y 3.5k estrellas correspondientemente. </a:t>
            </a:r>
          </a:p>
          <a:p>
            <a:endParaRPr lang="es-PE" sz="2400" dirty="0"/>
          </a:p>
          <a:p>
            <a:r>
              <a:rPr lang="es-PE" sz="2400" dirty="0"/>
              <a:t>7. </a:t>
            </a:r>
            <a:r>
              <a:rPr lang="es-PE" sz="2400" b="1" dirty="0"/>
              <a:t>La demanda de </a:t>
            </a:r>
            <a:r>
              <a:rPr lang="es-PE" sz="2400" b="1" dirty="0" err="1"/>
              <a:t>AngularJS</a:t>
            </a:r>
            <a:r>
              <a:rPr lang="es-PE" sz="2400" b="1" dirty="0"/>
              <a:t> es imparable</a:t>
            </a:r>
            <a:r>
              <a:rPr lang="es-PE" sz="2400" dirty="0"/>
              <a:t>. No sólo su uso ha crecido de forma exponencial en el último año, sino que hay gran demanda de expertos en el mercado laboral.</a:t>
            </a:r>
          </a:p>
        </p:txBody>
      </p:sp>
    </p:spTree>
    <p:extLst>
      <p:ext uri="{BB962C8B-B14F-4D97-AF65-F5344CB8AC3E}">
        <p14:creationId xmlns:p14="http://schemas.microsoft.com/office/powerpoint/2010/main" val="26657155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843" y="698359"/>
            <a:ext cx="6096313" cy="5461281"/>
          </a:xfrm>
          <a:prstGeom prst="rect">
            <a:avLst/>
          </a:prstGeom>
        </p:spPr>
      </p:pic>
    </p:spTree>
    <p:extLst>
      <p:ext uri="{BB962C8B-B14F-4D97-AF65-F5344CB8AC3E}">
        <p14:creationId xmlns:p14="http://schemas.microsoft.com/office/powerpoint/2010/main" val="2943132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716" y="670684"/>
            <a:ext cx="7212910" cy="5415335"/>
          </a:xfrm>
          <a:prstGeom prst="rect">
            <a:avLst/>
          </a:prstGeom>
        </p:spPr>
      </p:pic>
    </p:spTree>
    <p:extLst>
      <p:ext uri="{BB962C8B-B14F-4D97-AF65-F5344CB8AC3E}">
        <p14:creationId xmlns:p14="http://schemas.microsoft.com/office/powerpoint/2010/main" val="995329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686158" y="2761719"/>
            <a:ext cx="7569200" cy="1373187"/>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a:solidFill>
                  <a:schemeClr val="accent6"/>
                </a:solidFill>
                <a:latin typeface="Arial"/>
                <a:ea typeface="Arial"/>
                <a:cs typeface="Arial"/>
                <a:sym typeface="Arial"/>
              </a:rPr>
              <a:t>Preguntas?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88525" y="2627290"/>
            <a:ext cx="8397897" cy="1208868"/>
          </a:xfrm>
          <a:prstGeom prst="rect">
            <a:avLst/>
          </a:prstGeom>
          <a:noFill/>
          <a:ln>
            <a:noFill/>
          </a:ln>
        </p:spPr>
        <p:txBody>
          <a:bodyPr lIns="91425" tIns="45700" rIns="91425" bIns="45700" anchor="ctr" anchorCtr="0">
            <a:noAutofit/>
          </a:bodyPr>
          <a:lstStyle/>
          <a:p>
            <a:pPr lvl="0">
              <a:buClr>
                <a:schemeClr val="accent6"/>
              </a:buClr>
              <a:buSzPct val="25000"/>
            </a:pPr>
            <a:r>
              <a:rPr lang="es-PE" sz="4000" dirty="0" smtClean="0">
                <a:solidFill>
                  <a:schemeClr val="accent6"/>
                </a:solidFill>
              </a:rPr>
              <a:t>“Tecnologías </a:t>
            </a:r>
            <a:r>
              <a:rPr lang="es-PE" sz="4000" dirty="0">
                <a:solidFill>
                  <a:schemeClr val="accent6"/>
                </a:solidFill>
              </a:rPr>
              <a:t>simples, universales y de bajo </a:t>
            </a:r>
            <a:r>
              <a:rPr lang="es-PE" sz="4000" dirty="0" smtClean="0">
                <a:solidFill>
                  <a:schemeClr val="accent6"/>
                </a:solidFill>
              </a:rPr>
              <a:t>coste”</a:t>
            </a:r>
            <a:endParaRPr lang="en-US" sz="4000" b="0" i="0" u="none" strike="noStrike" cap="none" dirty="0">
              <a:solidFill>
                <a:schemeClr val="accent6"/>
              </a:solidFill>
              <a:latin typeface="Arial"/>
              <a:ea typeface="Arial"/>
              <a:cs typeface="Arial"/>
              <a:sym typeface="Arial"/>
            </a:endParaRPr>
          </a:p>
        </p:txBody>
      </p:sp>
    </p:spTree>
    <p:extLst>
      <p:ext uri="{BB962C8B-B14F-4D97-AF65-F5344CB8AC3E}">
        <p14:creationId xmlns:p14="http://schemas.microsoft.com/office/powerpoint/2010/main" val="4098532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dirty="0" err="1" smtClean="0">
                <a:solidFill>
                  <a:schemeClr val="accent6"/>
                </a:solidFill>
              </a:rPr>
              <a:t>Problemas</a:t>
            </a:r>
            <a:r>
              <a:rPr lang="en-US" sz="4000" dirty="0" smtClean="0">
                <a:solidFill>
                  <a:schemeClr val="accent6"/>
                </a:solidFill>
              </a:rPr>
              <a:t> con Angular</a:t>
            </a:r>
            <a:endParaRPr lang="en-US" sz="4000" b="0" i="0" u="none" strike="noStrike" cap="none" dirty="0">
              <a:solidFill>
                <a:schemeClr val="accent6"/>
              </a:solidFill>
              <a:latin typeface="Arial"/>
              <a:ea typeface="Arial"/>
              <a:cs typeface="Arial"/>
              <a:sym typeface="Arial"/>
            </a:endParaRPr>
          </a:p>
        </p:txBody>
      </p:sp>
      <p:sp>
        <p:nvSpPr>
          <p:cNvPr id="203" name="Shape 203"/>
          <p:cNvSpPr txBox="1"/>
          <p:nvPr/>
        </p:nvSpPr>
        <p:spPr>
          <a:xfrm>
            <a:off x="604435" y="2243069"/>
            <a:ext cx="8397897" cy="1938991"/>
          </a:xfrm>
          <a:prstGeom prst="rect">
            <a:avLst/>
          </a:prstGeom>
          <a:noFill/>
          <a:ln>
            <a:noFill/>
          </a:ln>
        </p:spPr>
        <p:txBody>
          <a:bodyPr lIns="91425" tIns="45700" rIns="91425" bIns="45700" anchor="t" anchorCtr="0">
            <a:noAutofit/>
          </a:bodyPr>
          <a:lstStyle/>
          <a:p>
            <a:pPr marL="342900" lvl="0" indent="-342900">
              <a:buClr>
                <a:schemeClr val="dk1"/>
              </a:buClr>
              <a:buSzPct val="100000"/>
              <a:buFont typeface="Arial"/>
              <a:buChar char="•"/>
            </a:pPr>
            <a:r>
              <a:rPr lang="es-PE" sz="2400" dirty="0">
                <a:solidFill>
                  <a:schemeClr val="dk1"/>
                </a:solidFill>
                <a:latin typeface="Calibri"/>
                <a:ea typeface="Calibri"/>
                <a:cs typeface="Calibri"/>
                <a:sym typeface="Calibri"/>
              </a:rPr>
              <a:t>El </a:t>
            </a:r>
            <a:r>
              <a:rPr lang="es-PE" sz="2400" dirty="0" smtClean="0">
                <a:solidFill>
                  <a:schemeClr val="dk1"/>
                </a:solidFill>
                <a:latin typeface="Calibri"/>
                <a:ea typeface="Calibri"/>
                <a:cs typeface="Calibri"/>
                <a:sym typeface="Calibri"/>
              </a:rPr>
              <a:t>lenguaje JAVASCRIPT</a:t>
            </a:r>
          </a:p>
          <a:p>
            <a:pPr marL="342900" lvl="0" indent="-342900">
              <a:buClr>
                <a:schemeClr val="dk1"/>
              </a:buClr>
              <a:buSzPct val="100000"/>
              <a:buFont typeface="Arial"/>
              <a:buChar char="•"/>
            </a:pPr>
            <a:r>
              <a:rPr lang="es-PE" sz="2400" dirty="0">
                <a:solidFill>
                  <a:schemeClr val="dk1"/>
                </a:solidFill>
                <a:latin typeface="Calibri"/>
                <a:ea typeface="Calibri"/>
                <a:cs typeface="Calibri"/>
                <a:sym typeface="Calibri"/>
              </a:rPr>
              <a:t>La escalabilidad</a:t>
            </a:r>
            <a:endParaRPr lang="en-US"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2626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dirty="0" err="1" smtClean="0">
                <a:solidFill>
                  <a:schemeClr val="accent6"/>
                </a:solidFill>
              </a:rPr>
              <a:t>Soluciones</a:t>
            </a:r>
            <a:endParaRPr lang="en-US" sz="4000" b="0" i="0" u="none" strike="noStrike" cap="none" dirty="0">
              <a:solidFill>
                <a:schemeClr val="accent6"/>
              </a:solidFill>
              <a:latin typeface="Arial"/>
              <a:ea typeface="Arial"/>
              <a:cs typeface="Arial"/>
              <a:sym typeface="Arial"/>
            </a:endParaRPr>
          </a:p>
        </p:txBody>
      </p:sp>
      <p:sp>
        <p:nvSpPr>
          <p:cNvPr id="203" name="Shape 203"/>
          <p:cNvSpPr txBox="1"/>
          <p:nvPr/>
        </p:nvSpPr>
        <p:spPr>
          <a:xfrm>
            <a:off x="604435" y="2243069"/>
            <a:ext cx="8397897" cy="1938991"/>
          </a:xfrm>
          <a:prstGeom prst="rect">
            <a:avLst/>
          </a:prstGeom>
          <a:noFill/>
          <a:ln>
            <a:noFill/>
          </a:ln>
        </p:spPr>
        <p:txBody>
          <a:bodyPr lIns="91425" tIns="45700" rIns="91425" bIns="45700" anchor="t" anchorCtr="0">
            <a:noAutofit/>
          </a:bodyPr>
          <a:lstStyle/>
          <a:p>
            <a:pPr marL="342900" lvl="0" indent="-342900">
              <a:buClr>
                <a:schemeClr val="dk1"/>
              </a:buClr>
              <a:buSzPct val="100000"/>
              <a:buFont typeface="Arial"/>
              <a:buChar char="•"/>
            </a:pPr>
            <a:r>
              <a:rPr lang="es-PE" sz="2400" dirty="0">
                <a:solidFill>
                  <a:schemeClr val="dk1"/>
                </a:solidFill>
                <a:latin typeface="Calibri"/>
                <a:ea typeface="Calibri"/>
                <a:cs typeface="Calibri"/>
                <a:sym typeface="Calibri"/>
              </a:rPr>
              <a:t>El lenguaje: </a:t>
            </a:r>
            <a:r>
              <a:rPr lang="es-PE" sz="2400" dirty="0" err="1" smtClean="0">
                <a:solidFill>
                  <a:schemeClr val="dk1"/>
                </a:solidFill>
                <a:latin typeface="Calibri"/>
                <a:ea typeface="Calibri"/>
                <a:cs typeface="Calibri"/>
                <a:sym typeface="Calibri"/>
              </a:rPr>
              <a:t>TypeScript</a:t>
            </a:r>
            <a:endParaRPr lang="es-PE" sz="2400" dirty="0" smtClean="0">
              <a:solidFill>
                <a:schemeClr val="dk1"/>
              </a:solidFill>
              <a:latin typeface="Calibri"/>
              <a:ea typeface="Calibri"/>
              <a:cs typeface="Calibri"/>
              <a:sym typeface="Calibri"/>
            </a:endParaRPr>
          </a:p>
          <a:p>
            <a:pPr marL="342900" lvl="0" indent="-342900">
              <a:buClr>
                <a:schemeClr val="dk1"/>
              </a:buClr>
              <a:buSzPct val="100000"/>
              <a:buFont typeface="Arial"/>
              <a:buChar char="•"/>
            </a:pPr>
            <a:r>
              <a:rPr lang="es-PE" sz="2400" dirty="0">
                <a:solidFill>
                  <a:schemeClr val="dk1"/>
                </a:solidFill>
                <a:latin typeface="Calibri"/>
                <a:ea typeface="Calibri"/>
                <a:cs typeface="Calibri"/>
                <a:sym typeface="Calibri"/>
              </a:rPr>
              <a:t>La plataforma: renderización, observables, componentes, carga dinámica, SEO, apps, herramientas...</a:t>
            </a:r>
            <a:endParaRPr lang="en-US"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1131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Arial"/>
              <a:buNone/>
            </a:pPr>
            <a:r>
              <a:rPr lang="en-US" sz="4000" b="0" i="0" u="none" strike="noStrike" cap="none">
                <a:solidFill>
                  <a:schemeClr val="accent6"/>
                </a:solidFill>
                <a:latin typeface="Arial"/>
                <a:ea typeface="Arial"/>
                <a:cs typeface="Arial"/>
                <a:sym typeface="Arial"/>
              </a:rPr>
              <a:t>Angular 2 Y el futuro de la web</a:t>
            </a:r>
          </a:p>
        </p:txBody>
      </p:sp>
      <p:sp>
        <p:nvSpPr>
          <p:cNvPr id="203" name="Shape 203"/>
          <p:cNvSpPr txBox="1"/>
          <p:nvPr/>
        </p:nvSpPr>
        <p:spPr>
          <a:xfrm>
            <a:off x="604435" y="2243069"/>
            <a:ext cx="8397897" cy="1938991"/>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Arial"/>
              <a:buChar char="•"/>
            </a:pPr>
            <a:r>
              <a:rPr lang="en-US" sz="2400" dirty="0">
                <a:solidFill>
                  <a:schemeClr val="dk1"/>
                </a:solidFill>
                <a:latin typeface="Calibri"/>
                <a:ea typeface="Calibri"/>
                <a:cs typeface="Calibri"/>
                <a:sym typeface="Calibri"/>
              </a:rPr>
              <a:t>AngularJS </a:t>
            </a:r>
            <a:r>
              <a:rPr lang="en-US" sz="2400" dirty="0" err="1">
                <a:solidFill>
                  <a:schemeClr val="dk1"/>
                </a:solidFill>
                <a:latin typeface="Calibri"/>
                <a:ea typeface="Calibri"/>
                <a:cs typeface="Calibri"/>
                <a:sym typeface="Calibri"/>
              </a:rPr>
              <a:t>en</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su</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versión</a:t>
            </a:r>
            <a:r>
              <a:rPr lang="en-US" sz="2400" dirty="0">
                <a:solidFill>
                  <a:schemeClr val="dk1"/>
                </a:solidFill>
                <a:latin typeface="Calibri"/>
                <a:ea typeface="Calibri"/>
                <a:cs typeface="Calibri"/>
                <a:sym typeface="Calibri"/>
              </a:rPr>
              <a:t> 1 se define a </a:t>
            </a:r>
            <a:r>
              <a:rPr lang="en-US" sz="2400" dirty="0" err="1">
                <a:solidFill>
                  <a:schemeClr val="dk1"/>
                </a:solidFill>
                <a:latin typeface="Calibri"/>
                <a:ea typeface="Calibri"/>
                <a:cs typeface="Calibri"/>
                <a:sym typeface="Calibri"/>
              </a:rPr>
              <a:t>si</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mismo</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como</a:t>
            </a:r>
            <a:r>
              <a:rPr lang="en-US" sz="2400" dirty="0">
                <a:solidFill>
                  <a:schemeClr val="dk1"/>
                </a:solidFill>
                <a:latin typeface="Calibri"/>
                <a:ea typeface="Calibri"/>
                <a:cs typeface="Calibri"/>
                <a:sym typeface="Calibri"/>
              </a:rPr>
              <a:t> un </a:t>
            </a:r>
            <a:r>
              <a:rPr lang="en-US" sz="2400" dirty="0" err="1">
                <a:solidFill>
                  <a:schemeClr val="dk1"/>
                </a:solidFill>
                <a:latin typeface="Calibri"/>
                <a:ea typeface="Calibri"/>
                <a:cs typeface="Calibri"/>
                <a:sym typeface="Calibri"/>
              </a:rPr>
              <a:t>conjunto</a:t>
            </a:r>
            <a:r>
              <a:rPr lang="en-US" sz="2400" dirty="0">
                <a:solidFill>
                  <a:schemeClr val="dk1"/>
                </a:solidFill>
                <a:latin typeface="Calibri"/>
                <a:ea typeface="Calibri"/>
                <a:cs typeface="Calibri"/>
                <a:sym typeface="Calibri"/>
              </a:rPr>
              <a:t> de </a:t>
            </a:r>
            <a:r>
              <a:rPr lang="en-US" sz="2400" dirty="0" err="1">
                <a:solidFill>
                  <a:schemeClr val="dk1"/>
                </a:solidFill>
                <a:latin typeface="Calibri"/>
                <a:ea typeface="Calibri"/>
                <a:cs typeface="Calibri"/>
                <a:sym typeface="Calibri"/>
              </a:rPr>
              <a:t>librerías</a:t>
            </a:r>
            <a:r>
              <a:rPr lang="en-US" sz="2400" dirty="0">
                <a:solidFill>
                  <a:schemeClr val="dk1"/>
                </a:solidFill>
                <a:latin typeface="Calibri"/>
                <a:ea typeface="Calibri"/>
                <a:cs typeface="Calibri"/>
                <a:sym typeface="Calibri"/>
              </a:rPr>
              <a:t> de </a:t>
            </a:r>
            <a:r>
              <a:rPr lang="en-US" sz="2400" dirty="0" err="1">
                <a:solidFill>
                  <a:schemeClr val="dk1"/>
                </a:solidFill>
                <a:latin typeface="Calibri"/>
                <a:ea typeface="Calibri"/>
                <a:cs typeface="Calibri"/>
                <a:sym typeface="Calibri"/>
              </a:rPr>
              <a:t>Javascript</a:t>
            </a:r>
            <a:r>
              <a:rPr lang="en-US" sz="2400" dirty="0">
                <a:solidFill>
                  <a:schemeClr val="dk1"/>
                </a:solidFill>
                <a:latin typeface="Calibri"/>
                <a:ea typeface="Calibri"/>
                <a:cs typeface="Calibri"/>
                <a:sym typeface="Calibri"/>
              </a:rPr>
              <a:t> para la </a:t>
            </a:r>
            <a:r>
              <a:rPr lang="en-US" sz="2400" dirty="0" err="1">
                <a:solidFill>
                  <a:schemeClr val="dk1"/>
                </a:solidFill>
                <a:latin typeface="Calibri"/>
                <a:ea typeface="Calibri"/>
                <a:cs typeface="Calibri"/>
                <a:sym typeface="Calibri"/>
              </a:rPr>
              <a:t>creación</a:t>
            </a:r>
            <a:r>
              <a:rPr lang="en-US" sz="2400" dirty="0">
                <a:solidFill>
                  <a:schemeClr val="dk1"/>
                </a:solidFill>
                <a:latin typeface="Calibri"/>
                <a:ea typeface="Calibri"/>
                <a:cs typeface="Calibri"/>
                <a:sym typeface="Calibri"/>
              </a:rPr>
              <a:t> de </a:t>
            </a:r>
            <a:r>
              <a:rPr lang="en-US" sz="2400" dirty="0" err="1">
                <a:solidFill>
                  <a:schemeClr val="dk1"/>
                </a:solidFill>
                <a:latin typeface="Calibri"/>
                <a:ea typeface="Calibri"/>
                <a:cs typeface="Calibri"/>
                <a:sym typeface="Calibri"/>
              </a:rPr>
              <a:t>aplicaciones</a:t>
            </a:r>
            <a:r>
              <a:rPr lang="en-US" sz="2400" dirty="0">
                <a:solidFill>
                  <a:schemeClr val="dk1"/>
                </a:solidFill>
                <a:latin typeface="Calibri"/>
                <a:ea typeface="Calibri"/>
                <a:cs typeface="Calibri"/>
                <a:sym typeface="Calibri"/>
              </a:rPr>
              <a:t> web, </a:t>
            </a:r>
            <a:r>
              <a:rPr lang="en-US" sz="2400" dirty="0" err="1">
                <a:solidFill>
                  <a:schemeClr val="dk1"/>
                </a:solidFill>
                <a:latin typeface="Calibri"/>
                <a:ea typeface="Calibri"/>
                <a:cs typeface="Calibri"/>
                <a:sym typeface="Calibri"/>
              </a:rPr>
              <a:t>mientras</a:t>
            </a:r>
            <a:r>
              <a:rPr lang="en-US" sz="2400" dirty="0">
                <a:solidFill>
                  <a:schemeClr val="dk1"/>
                </a:solidFill>
                <a:latin typeface="Calibri"/>
                <a:ea typeface="Calibri"/>
                <a:cs typeface="Calibri"/>
                <a:sym typeface="Calibri"/>
              </a:rPr>
              <a:t> que Angular 2 se define a </a:t>
            </a:r>
            <a:r>
              <a:rPr lang="en-US" sz="2400" dirty="0" err="1">
                <a:solidFill>
                  <a:schemeClr val="dk1"/>
                </a:solidFill>
                <a:latin typeface="Calibri"/>
                <a:ea typeface="Calibri"/>
                <a:cs typeface="Calibri"/>
                <a:sym typeface="Calibri"/>
              </a:rPr>
              <a:t>si</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mismo</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como</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una</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plataforma</a:t>
            </a:r>
            <a:r>
              <a:rPr lang="en-US" sz="2400" dirty="0">
                <a:solidFill>
                  <a:schemeClr val="dk1"/>
                </a:solidFill>
                <a:latin typeface="Calibri"/>
                <a:ea typeface="Calibri"/>
                <a:cs typeface="Calibri"/>
                <a:sym typeface="Calibri"/>
              </a:rPr>
              <a:t> para </a:t>
            </a:r>
            <a:r>
              <a:rPr lang="en-US" sz="2400" dirty="0" err="1">
                <a:solidFill>
                  <a:schemeClr val="dk1"/>
                </a:solidFill>
                <a:latin typeface="Calibri"/>
                <a:ea typeface="Calibri"/>
                <a:cs typeface="Calibri"/>
                <a:sym typeface="Calibri"/>
              </a:rPr>
              <a:t>creación</a:t>
            </a:r>
            <a:r>
              <a:rPr lang="en-US" sz="2400" dirty="0">
                <a:solidFill>
                  <a:schemeClr val="dk1"/>
                </a:solidFill>
                <a:latin typeface="Calibri"/>
                <a:ea typeface="Calibri"/>
                <a:cs typeface="Calibri"/>
                <a:sym typeface="Calibri"/>
              </a:rPr>
              <a:t> de </a:t>
            </a:r>
            <a:r>
              <a:rPr lang="en-US" sz="2400" dirty="0" err="1">
                <a:solidFill>
                  <a:schemeClr val="dk1"/>
                </a:solidFill>
                <a:latin typeface="Calibri"/>
                <a:ea typeface="Calibri"/>
                <a:cs typeface="Calibri"/>
                <a:sym typeface="Calibri"/>
              </a:rPr>
              <a:t>aplicaciones</a:t>
            </a:r>
            <a:r>
              <a:rPr lang="en-US" sz="2400" dirty="0">
                <a:solidFill>
                  <a:schemeClr val="dk1"/>
                </a:solidFill>
                <a:latin typeface="Calibri"/>
                <a:ea typeface="Calibri"/>
                <a:cs typeface="Calibri"/>
                <a:sym typeface="Calibri"/>
              </a:rPr>
              <a:t> web y </a:t>
            </a:r>
            <a:r>
              <a:rPr lang="en-US" sz="2400" dirty="0" err="1">
                <a:solidFill>
                  <a:schemeClr val="dk1"/>
                </a:solidFill>
                <a:latin typeface="Calibri"/>
                <a:ea typeface="Calibri"/>
                <a:cs typeface="Calibri"/>
                <a:sym typeface="Calibri"/>
              </a:rPr>
              <a:t>aplicaciones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móviles</a:t>
            </a:r>
            <a:r>
              <a:rPr lang="en-US" sz="2400" dirty="0">
                <a:solidFill>
                  <a:schemeClr val="dk1"/>
                </a:solidFill>
                <a:latin typeface="Calibri"/>
                <a:ea typeface="Calibri"/>
                <a:cs typeface="Calibri"/>
                <a:sym typeface="Calibri"/>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604435" y="0"/>
            <a:ext cx="8397897" cy="1208868"/>
          </a:xfrm>
          <a:prstGeom prst="rect">
            <a:avLst/>
          </a:prstGeom>
          <a:noFill/>
          <a:ln>
            <a:noFill/>
          </a:ln>
        </p:spPr>
        <p:txBody>
          <a:bodyPr lIns="91425" tIns="45700" rIns="91425" bIns="45700" anchor="ctr" anchorCtr="0">
            <a:noAutofit/>
          </a:bodyPr>
          <a:lstStyle/>
          <a:p>
            <a:pPr lvl="0">
              <a:buClr>
                <a:schemeClr val="accent6"/>
              </a:buClr>
              <a:buSzPct val="25000"/>
            </a:pPr>
            <a:r>
              <a:rPr lang="en-US" sz="4000" dirty="0">
                <a:solidFill>
                  <a:schemeClr val="accent6"/>
                </a:solidFill>
              </a:rPr>
              <a:t>Angular 2 no </a:t>
            </a:r>
            <a:r>
              <a:rPr lang="en-US" sz="4000" dirty="0" err="1">
                <a:solidFill>
                  <a:schemeClr val="accent6"/>
                </a:solidFill>
              </a:rPr>
              <a:t>es</a:t>
            </a:r>
            <a:r>
              <a:rPr lang="en-US" sz="4000" dirty="0">
                <a:solidFill>
                  <a:schemeClr val="accent6"/>
                </a:solidFill>
              </a:rPr>
              <a:t> </a:t>
            </a:r>
            <a:r>
              <a:rPr lang="en-US" sz="4000" dirty="0" err="1">
                <a:solidFill>
                  <a:schemeClr val="accent6"/>
                </a:solidFill>
              </a:rPr>
              <a:t>plataforma</a:t>
            </a:r>
            <a:r>
              <a:rPr lang="en-US" sz="4000" dirty="0">
                <a:solidFill>
                  <a:schemeClr val="accent6"/>
                </a:solidFill>
              </a:rPr>
              <a:t> para aficionados</a:t>
            </a:r>
            <a:endParaRPr lang="en-US" sz="4000" b="0" i="0" u="none" strike="noStrike" cap="none" dirty="0">
              <a:solidFill>
                <a:schemeClr val="accent6"/>
              </a:solidFill>
              <a:latin typeface="Arial"/>
              <a:ea typeface="Arial"/>
              <a:cs typeface="Arial"/>
              <a:sym typeface="Arial"/>
            </a:endParaRPr>
          </a:p>
        </p:txBody>
      </p:sp>
      <p:sp>
        <p:nvSpPr>
          <p:cNvPr id="203" name="Shape 203"/>
          <p:cNvSpPr txBox="1"/>
          <p:nvPr/>
        </p:nvSpPr>
        <p:spPr>
          <a:xfrm>
            <a:off x="604435" y="2243069"/>
            <a:ext cx="8397897" cy="3780044"/>
          </a:xfrm>
          <a:prstGeom prst="rect">
            <a:avLst/>
          </a:prstGeom>
          <a:noFill/>
          <a:ln>
            <a:noFill/>
          </a:ln>
        </p:spPr>
        <p:txBody>
          <a:bodyPr lIns="91425" tIns="45700" rIns="91425" bIns="45700" anchor="t" anchorCtr="0">
            <a:noAutofit/>
          </a:bodyPr>
          <a:lstStyle/>
          <a:p>
            <a:pPr marL="342900" lvl="0" indent="-342900">
              <a:buClr>
                <a:schemeClr val="dk1"/>
              </a:buClr>
              <a:buSzPct val="100000"/>
              <a:buFont typeface="Arial"/>
              <a:buChar char="•"/>
            </a:pPr>
            <a:r>
              <a:rPr lang="es-PE" sz="2400" dirty="0" smtClean="0">
                <a:solidFill>
                  <a:schemeClr val="dk1"/>
                </a:solidFill>
                <a:latin typeface="Calibri"/>
                <a:ea typeface="Calibri"/>
                <a:cs typeface="Calibri"/>
                <a:sym typeface="Calibri"/>
              </a:rPr>
              <a:t>Angular estará </a:t>
            </a:r>
            <a:r>
              <a:rPr lang="es-PE" sz="2400" dirty="0">
                <a:solidFill>
                  <a:schemeClr val="dk1"/>
                </a:solidFill>
                <a:latin typeface="Calibri"/>
                <a:ea typeface="Calibri"/>
                <a:cs typeface="Calibri"/>
                <a:sym typeface="Calibri"/>
              </a:rPr>
              <a:t>cada vez más orientada a grandes desarrollos empresariales, y a salir definitivamente del navegador y ocupar servidores, escritorios y teléfonos.</a:t>
            </a:r>
          </a:p>
          <a:p>
            <a:pPr marL="342900" lvl="0" indent="-342900">
              <a:buClr>
                <a:schemeClr val="dk1"/>
              </a:buClr>
              <a:buSzPct val="100000"/>
              <a:buFont typeface="Arial"/>
              <a:buChar char="•"/>
            </a:pPr>
            <a:endParaRPr lang="es-PE" sz="2400" dirty="0">
              <a:solidFill>
                <a:schemeClr val="dk1"/>
              </a:solidFill>
              <a:latin typeface="Calibri"/>
              <a:ea typeface="Calibri"/>
              <a:cs typeface="Calibri"/>
              <a:sym typeface="Calibri"/>
            </a:endParaRPr>
          </a:p>
          <a:p>
            <a:pPr marL="342900" lvl="0" indent="-342900">
              <a:buClr>
                <a:schemeClr val="dk1"/>
              </a:buClr>
              <a:buSzPct val="100000"/>
              <a:buFont typeface="Arial"/>
              <a:buChar char="•"/>
            </a:pPr>
            <a:r>
              <a:rPr lang="es-PE" sz="2400" dirty="0" smtClean="0">
                <a:solidFill>
                  <a:schemeClr val="dk1"/>
                </a:solidFill>
                <a:latin typeface="Calibri"/>
                <a:ea typeface="Calibri"/>
                <a:cs typeface="Calibri"/>
                <a:sym typeface="Calibri"/>
              </a:rPr>
              <a:t>Angular 2 requiere una curva de aprendizaje muy grande y requiere un gran esfuerzo de aprendizaje. Pero </a:t>
            </a:r>
            <a:r>
              <a:rPr lang="es-PE" sz="2400" dirty="0">
                <a:solidFill>
                  <a:schemeClr val="dk1"/>
                </a:solidFill>
                <a:latin typeface="Calibri"/>
                <a:ea typeface="Calibri"/>
                <a:cs typeface="Calibri"/>
                <a:sym typeface="Calibri"/>
              </a:rPr>
              <a:t>seguro que estamos ante la plataforma de desarrollo empresarial con mejor futuro. De momento.</a:t>
            </a:r>
            <a:endParaRPr lang="en-US"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7764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1216</Words>
  <Application>Microsoft Office PowerPoint</Application>
  <PresentationFormat>Presentación en pantalla (4:3)</PresentationFormat>
  <Paragraphs>115</Paragraphs>
  <Slides>47</Slides>
  <Notes>27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47</vt:i4>
      </vt:variant>
    </vt:vector>
  </HeadingPairs>
  <TitlesOfParts>
    <vt:vector size="50" baseType="lpstr">
      <vt:lpstr>Arial</vt:lpstr>
      <vt:lpstr>Calibri</vt:lpstr>
      <vt:lpstr>Default Theme</vt:lpstr>
      <vt:lpstr>Presentación de PowerPoint</vt:lpstr>
      <vt:lpstr>Overview</vt:lpstr>
      <vt:lpstr>La inteligencia es la habilidad de adaptación al cambio.</vt:lpstr>
      <vt:lpstr>¿Por qué escuchamos mucho de Angular?</vt:lpstr>
      <vt:lpstr>“Tecnologías simples, universales y de bajo coste”</vt:lpstr>
      <vt:lpstr>Problemas con Angular</vt:lpstr>
      <vt:lpstr>Soluciones</vt:lpstr>
      <vt:lpstr>Angular 2 Y el futuro de la web</vt:lpstr>
      <vt:lpstr>Angular 2 no es plataforma para aficionados</vt:lpstr>
      <vt:lpstr>Principales características Angular 2</vt:lpstr>
      <vt:lpstr>Presentación de PowerPoint</vt:lpstr>
      <vt:lpstr>Presentación de PowerPoint</vt:lpstr>
      <vt:lpstr>Presentación de PowerPoint</vt:lpstr>
      <vt:lpstr>Presentación de PowerPoint</vt:lpstr>
      <vt:lpstr>Presentación de PowerPoint</vt:lpstr>
      <vt:lpstr>Simplicidad</vt:lpstr>
      <vt:lpstr>Rendimiento</vt:lpstr>
      <vt:lpstr>Rendimiento</vt:lpstr>
      <vt:lpstr>Integración con otras tecnologías</vt:lpstr>
      <vt:lpstr>Soporte a navegadores</vt:lpstr>
      <vt:lpstr>Presentación de PowerPoint</vt:lpstr>
      <vt:lpstr>Good news</vt:lpstr>
      <vt:lpstr>Angular “La comunidad” </vt:lpstr>
      <vt:lpstr>Framework hacia Plataforma </vt:lpstr>
      <vt:lpstr>Framework hacia Plataforma </vt:lpstr>
      <vt:lpstr>Angular 2 CLI hace la vida mas simple</vt:lpstr>
      <vt:lpstr>Angular tiene guía de estilos oficial </vt:lpstr>
      <vt:lpstr>Angular Material es rápido</vt:lpstr>
      <vt:lpstr>Angular 2 es universal</vt:lpstr>
      <vt:lpstr>Angular 2 mobile esta listo</vt:lpstr>
      <vt:lpstr>Lo nuevo…</vt:lpstr>
      <vt:lpstr>TypeScript</vt:lpstr>
      <vt:lpstr>Que es TypeScript</vt:lpstr>
      <vt:lpstr>Que es TypeScript</vt:lpstr>
      <vt:lpstr>Superset de JS</vt:lpstr>
      <vt:lpstr>Superset de JS</vt:lpstr>
      <vt:lpstr>Strongly typing</vt:lpstr>
      <vt:lpstr>OOP</vt:lpstr>
      <vt:lpstr>OOP</vt:lpstr>
      <vt:lpstr>OOP</vt:lpstr>
      <vt:lpstr>Beneficios de TypeScript</vt:lpstr>
      <vt:lpstr>Beneficios de TypeScript</vt:lpstr>
      <vt:lpstr>Beneficios de TypeScript</vt:lpstr>
      <vt:lpstr>Beneficios de TypeScript</vt:lpstr>
      <vt:lpstr>Presentación de PowerPoint</vt:lpstr>
      <vt:lpstr>Presentación de PowerPoint</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Juan Carlos Yovera Cruz</cp:lastModifiedBy>
  <cp:revision>58</cp:revision>
  <dcterms:modified xsi:type="dcterms:W3CDTF">2017-08-08T15:45:26Z</dcterms:modified>
</cp:coreProperties>
</file>