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1875" y="902334"/>
            <a:ext cx="86042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567" y="4069089"/>
            <a:ext cx="636460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20"/>
              <a:t>Shelby</a:t>
            </a:r>
            <a:r>
              <a:rPr dirty="0" sz="9000" spc="-645"/>
              <a:t> </a:t>
            </a:r>
            <a:r>
              <a:rPr dirty="0" sz="9000" spc="170"/>
              <a:t>gang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7531042" y="5603129"/>
            <a:ext cx="3172460" cy="131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52000"/>
              </a:lnSpc>
              <a:spcBef>
                <a:spcPts val="95"/>
              </a:spcBef>
              <a:tabLst>
                <a:tab pos="1718945" algn="l"/>
                <a:tab pos="1932305" algn="l"/>
                <a:tab pos="2145665" algn="l"/>
              </a:tabLst>
            </a:pPr>
            <a:r>
              <a:rPr dirty="0" sz="1850" spc="55">
                <a:solidFill>
                  <a:srgbClr val="9B81BB"/>
                </a:solidFill>
                <a:latin typeface="Times New Roman"/>
                <a:cs typeface="Times New Roman"/>
              </a:rPr>
              <a:t>Ч </a:t>
            </a:r>
            <a:r>
              <a:rPr dirty="0" sz="1850" spc="125">
                <a:solidFill>
                  <a:srgbClr val="9B81BB"/>
                </a:solidFill>
                <a:latin typeface="Times New Roman"/>
                <a:cs typeface="Times New Roman"/>
              </a:rPr>
              <a:t>Е </a:t>
            </a:r>
            <a:r>
              <a:rPr dirty="0" sz="1850" spc="229">
                <a:solidFill>
                  <a:srgbClr val="9B81BB"/>
                </a:solidFill>
                <a:latin typeface="Times New Roman"/>
                <a:cs typeface="Times New Roman"/>
              </a:rPr>
              <a:t>Р</a:t>
            </a:r>
            <a:r>
              <a:rPr dirty="0" sz="1850" spc="-229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Н И </a:t>
            </a:r>
            <a:r>
              <a:rPr dirty="0" sz="1850" spc="-610">
                <a:solidFill>
                  <a:srgbClr val="9B81BB"/>
                </a:solidFill>
                <a:latin typeface="Times New Roman"/>
                <a:cs typeface="Times New Roman"/>
              </a:rPr>
              <a:t>Ш</a:t>
            </a:r>
            <a:r>
              <a:rPr dirty="0" sz="1850" spc="-4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125">
                <a:solidFill>
                  <a:srgbClr val="9B81BB"/>
                </a:solidFill>
                <a:latin typeface="Times New Roman"/>
                <a:cs typeface="Times New Roman"/>
              </a:rPr>
              <a:t>Е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9B81BB"/>
                </a:solidFill>
                <a:latin typeface="Times New Roman"/>
                <a:cs typeface="Times New Roman"/>
              </a:rPr>
              <a:t>В		</a:t>
            </a:r>
            <a:r>
              <a:rPr dirty="0" sz="1850" spc="-385">
                <a:solidFill>
                  <a:srgbClr val="9B81BB"/>
                </a:solidFill>
                <a:latin typeface="Times New Roman"/>
                <a:cs typeface="Times New Roman"/>
              </a:rPr>
              <a:t>М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А </a:t>
            </a:r>
            <a:r>
              <a:rPr dirty="0" sz="1850" spc="25">
                <a:solidFill>
                  <a:srgbClr val="9B81BB"/>
                </a:solidFill>
                <a:latin typeface="Times New Roman"/>
                <a:cs typeface="Times New Roman"/>
              </a:rPr>
              <a:t>К С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И</a:t>
            </a:r>
            <a:r>
              <a:rPr dirty="0" sz="1850" spc="-21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385">
                <a:solidFill>
                  <a:srgbClr val="9B81BB"/>
                </a:solidFill>
                <a:latin typeface="Times New Roman"/>
                <a:cs typeface="Times New Roman"/>
              </a:rPr>
              <a:t>М  </a:t>
            </a:r>
            <a:r>
              <a:rPr dirty="0" sz="1850" spc="195">
                <a:solidFill>
                  <a:srgbClr val="9B81BB"/>
                </a:solidFill>
                <a:latin typeface="Times New Roman"/>
                <a:cs typeface="Times New Roman"/>
              </a:rPr>
              <a:t>Б</a:t>
            </a:r>
            <a:r>
              <a:rPr dirty="0" sz="1850" spc="-4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О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Н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9B81BB"/>
                </a:solidFill>
                <a:latin typeface="Times New Roman"/>
                <a:cs typeface="Times New Roman"/>
              </a:rPr>
              <a:t>Д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А</a:t>
            </a:r>
            <a:r>
              <a:rPr dirty="0" sz="1850" spc="-4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229">
                <a:solidFill>
                  <a:srgbClr val="9B81BB"/>
                </a:solidFill>
                <a:latin typeface="Times New Roman"/>
                <a:cs typeface="Times New Roman"/>
              </a:rPr>
              <a:t>Р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125">
                <a:solidFill>
                  <a:srgbClr val="9B81BB"/>
                </a:solidFill>
                <a:latin typeface="Times New Roman"/>
                <a:cs typeface="Times New Roman"/>
              </a:rPr>
              <a:t>Е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Ц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195">
                <a:solidFill>
                  <a:srgbClr val="9B81BB"/>
                </a:solidFill>
                <a:latin typeface="Times New Roman"/>
                <a:cs typeface="Times New Roman"/>
              </a:rPr>
              <a:t>Ь		</a:t>
            </a:r>
            <a:r>
              <a:rPr dirty="0" sz="1850" spc="25">
                <a:solidFill>
                  <a:srgbClr val="9B81BB"/>
                </a:solidFill>
                <a:latin typeface="Times New Roman"/>
                <a:cs typeface="Times New Roman"/>
              </a:rPr>
              <a:t>Я К </a:t>
            </a:r>
            <a:r>
              <a:rPr dirty="0" sz="1850" spc="640">
                <a:solidFill>
                  <a:srgbClr val="9B81BB"/>
                </a:solidFill>
                <a:latin typeface="Times New Roman"/>
                <a:cs typeface="Times New Roman"/>
              </a:rPr>
              <a:t>І</a:t>
            </a:r>
            <a:r>
              <a:rPr dirty="0" sz="1850" spc="-2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9B81BB"/>
                </a:solidFill>
                <a:latin typeface="Times New Roman"/>
                <a:cs typeface="Times New Roman"/>
              </a:rPr>
              <a:t>В  В</a:t>
            </a:r>
            <a:r>
              <a:rPr dirty="0" sz="1850" spc="-4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640">
                <a:solidFill>
                  <a:srgbClr val="9B81BB"/>
                </a:solidFill>
                <a:latin typeface="Times New Roman"/>
                <a:cs typeface="Times New Roman"/>
              </a:rPr>
              <a:t>І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125">
                <a:solidFill>
                  <a:srgbClr val="9B81BB"/>
                </a:solidFill>
                <a:latin typeface="Times New Roman"/>
                <a:cs typeface="Times New Roman"/>
              </a:rPr>
              <a:t>Т</a:t>
            </a:r>
            <a:r>
              <a:rPr dirty="0" sz="1850" spc="-4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125">
                <a:solidFill>
                  <a:srgbClr val="9B81BB"/>
                </a:solidFill>
                <a:latin typeface="Times New Roman"/>
                <a:cs typeface="Times New Roman"/>
              </a:rPr>
              <a:t>Е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Н</a:t>
            </a:r>
            <a:r>
              <a:rPr dirty="0" sz="1850" spc="-4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9B81BB"/>
                </a:solidFill>
                <a:latin typeface="Times New Roman"/>
                <a:cs typeface="Times New Roman"/>
              </a:rPr>
              <a:t>К</a:t>
            </a:r>
            <a:r>
              <a:rPr dirty="0" sz="1850" spc="-4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О	</a:t>
            </a:r>
            <a:r>
              <a:rPr dirty="0" sz="1850" spc="640">
                <a:solidFill>
                  <a:srgbClr val="9B81BB"/>
                </a:solidFill>
                <a:latin typeface="Times New Roman"/>
                <a:cs typeface="Times New Roman"/>
              </a:rPr>
              <a:t>І</a:t>
            </a:r>
            <a:r>
              <a:rPr dirty="0" sz="1850" spc="-275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1850" spc="190">
                <a:solidFill>
                  <a:srgbClr val="9B81BB"/>
                </a:solidFill>
                <a:latin typeface="Times New Roman"/>
                <a:cs typeface="Times New Roman"/>
              </a:rPr>
              <a:t>Г </a:t>
            </a:r>
            <a:r>
              <a:rPr dirty="0" sz="1850" spc="-80">
                <a:solidFill>
                  <a:srgbClr val="9B81BB"/>
                </a:solidFill>
                <a:latin typeface="Times New Roman"/>
                <a:cs typeface="Times New Roman"/>
              </a:rPr>
              <a:t>О </a:t>
            </a:r>
            <a:r>
              <a:rPr dirty="0" sz="1850" spc="229">
                <a:solidFill>
                  <a:srgbClr val="9B81BB"/>
                </a:solidFill>
                <a:latin typeface="Times New Roman"/>
                <a:cs typeface="Times New Roman"/>
              </a:rPr>
              <a:t>Р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8038" y="979576"/>
            <a:ext cx="18542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55">
                <a:solidFill>
                  <a:srgbClr val="A1C699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394" y="9606965"/>
            <a:ext cx="771524" cy="4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119" y="905418"/>
            <a:ext cx="46558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Third </a:t>
            </a:r>
            <a:r>
              <a:rPr dirty="0" spc="-40"/>
              <a:t>party</a:t>
            </a:r>
            <a:r>
              <a:rPr dirty="0" spc="-520"/>
              <a:t> </a:t>
            </a:r>
            <a:r>
              <a:rPr dirty="0" spc="55"/>
              <a:t>tools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7456" y="2048682"/>
            <a:ext cx="16228060" cy="2131060"/>
            <a:chOff x="937456" y="2048682"/>
            <a:chExt cx="16228060" cy="2131060"/>
          </a:xfrm>
        </p:grpSpPr>
        <p:sp>
          <p:nvSpPr>
            <p:cNvPr id="4" name="object 4"/>
            <p:cNvSpPr/>
            <p:nvPr/>
          </p:nvSpPr>
          <p:spPr>
            <a:xfrm>
              <a:off x="953810" y="2067732"/>
              <a:ext cx="16192500" cy="2095500"/>
            </a:xfrm>
            <a:custGeom>
              <a:avLst/>
              <a:gdLst/>
              <a:ahLst/>
              <a:cxnLst/>
              <a:rect l="l" t="t" r="r" b="b"/>
              <a:pathLst>
                <a:path w="16192500" h="2095500">
                  <a:moveTo>
                    <a:pt x="16150590" y="2095499"/>
                  </a:moveTo>
                  <a:lnTo>
                    <a:pt x="41900" y="2095499"/>
                  </a:lnTo>
                  <a:lnTo>
                    <a:pt x="33539" y="2094733"/>
                  </a:lnTo>
                  <a:lnTo>
                    <a:pt x="3667" y="2070803"/>
                  </a:lnTo>
                  <a:lnTo>
                    <a:pt x="0" y="2053690"/>
                  </a:lnTo>
                  <a:lnTo>
                    <a:pt x="0" y="41808"/>
                  </a:lnTo>
                  <a:lnTo>
                    <a:pt x="18723" y="6906"/>
                  </a:lnTo>
                  <a:lnTo>
                    <a:pt x="41897" y="0"/>
                  </a:lnTo>
                  <a:lnTo>
                    <a:pt x="16150593" y="0"/>
                  </a:lnTo>
                  <a:lnTo>
                    <a:pt x="16185582" y="18730"/>
                  </a:lnTo>
                  <a:lnTo>
                    <a:pt x="16192491" y="41808"/>
                  </a:lnTo>
                  <a:lnTo>
                    <a:pt x="16192491" y="2053690"/>
                  </a:lnTo>
                  <a:lnTo>
                    <a:pt x="16173753" y="2088594"/>
                  </a:lnTo>
                  <a:lnTo>
                    <a:pt x="16150590" y="2095499"/>
                  </a:lnTo>
                  <a:close/>
                </a:path>
              </a:pathLst>
            </a:custGeom>
            <a:solidFill>
              <a:srgbClr val="9B81BB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6506" y="2067732"/>
              <a:ext cx="16189960" cy="2092960"/>
            </a:xfrm>
            <a:custGeom>
              <a:avLst/>
              <a:gdLst/>
              <a:ahLst/>
              <a:cxnLst/>
              <a:rect l="l" t="t" r="r" b="b"/>
              <a:pathLst>
                <a:path w="16189960" h="2092960">
                  <a:moveTo>
                    <a:pt x="39205" y="0"/>
                  </a:moveTo>
                  <a:lnTo>
                    <a:pt x="16147885" y="0"/>
                  </a:lnTo>
                  <a:lnTo>
                    <a:pt x="16147897" y="0"/>
                  </a:lnTo>
                </a:path>
                <a:path w="16189960" h="2092960">
                  <a:moveTo>
                    <a:pt x="16162638" y="2673"/>
                  </a:moveTo>
                  <a:lnTo>
                    <a:pt x="16163887" y="3190"/>
                  </a:lnTo>
                  <a:lnTo>
                    <a:pt x="16165165" y="3718"/>
                  </a:lnTo>
                </a:path>
                <a:path w="16189960" h="2092960">
                  <a:moveTo>
                    <a:pt x="16177456" y="12223"/>
                  </a:moveTo>
                  <a:lnTo>
                    <a:pt x="16177507" y="12275"/>
                  </a:lnTo>
                  <a:lnTo>
                    <a:pt x="16177578" y="12346"/>
                  </a:lnTo>
                </a:path>
                <a:path w="16189960" h="2092960">
                  <a:moveTo>
                    <a:pt x="16185955" y="24397"/>
                  </a:moveTo>
                  <a:lnTo>
                    <a:pt x="16186556" y="25871"/>
                  </a:lnTo>
                  <a:lnTo>
                    <a:pt x="16187171" y="27312"/>
                  </a:lnTo>
                </a:path>
                <a:path w="16189960" h="2092960">
                  <a:moveTo>
                    <a:pt x="16189795" y="41808"/>
                  </a:moveTo>
                  <a:lnTo>
                    <a:pt x="16189795" y="2053589"/>
                  </a:lnTo>
                </a:path>
                <a:path w="16189960" h="2092960">
                  <a:moveTo>
                    <a:pt x="16187173" y="2068183"/>
                  </a:moveTo>
                  <a:lnTo>
                    <a:pt x="16186556" y="2069630"/>
                  </a:lnTo>
                  <a:lnTo>
                    <a:pt x="16185951" y="2071112"/>
                  </a:lnTo>
                </a:path>
                <a:path w="16189960" h="2092960">
                  <a:moveTo>
                    <a:pt x="16177557" y="2083172"/>
                  </a:moveTo>
                  <a:lnTo>
                    <a:pt x="16177507" y="2083222"/>
                  </a:lnTo>
                  <a:lnTo>
                    <a:pt x="16177479" y="2083250"/>
                  </a:lnTo>
                </a:path>
                <a:path w="16189960" h="2092960">
                  <a:moveTo>
                    <a:pt x="16165179" y="2091775"/>
                  </a:moveTo>
                  <a:lnTo>
                    <a:pt x="16163887" y="2092309"/>
                  </a:lnTo>
                  <a:lnTo>
                    <a:pt x="16162610" y="2092836"/>
                  </a:lnTo>
                </a:path>
                <a:path w="16189960" h="2092960">
                  <a:moveTo>
                    <a:pt x="24359" y="2092802"/>
                  </a:moveTo>
                  <a:lnTo>
                    <a:pt x="23166" y="2092309"/>
                  </a:lnTo>
                  <a:lnTo>
                    <a:pt x="21990" y="2091822"/>
                  </a:lnTo>
                </a:path>
                <a:path w="16189960" h="2092960">
                  <a:moveTo>
                    <a:pt x="971" y="2070803"/>
                  </a:moveTo>
                  <a:lnTo>
                    <a:pt x="485" y="2069630"/>
                  </a:lnTo>
                  <a:lnTo>
                    <a:pt x="0" y="2068458"/>
                  </a:lnTo>
                </a:path>
                <a:path w="16189960" h="2092960">
                  <a:moveTo>
                    <a:pt x="2" y="27037"/>
                  </a:moveTo>
                  <a:lnTo>
                    <a:pt x="485" y="25871"/>
                  </a:lnTo>
                  <a:lnTo>
                    <a:pt x="967" y="24707"/>
                  </a:lnTo>
                </a:path>
                <a:path w="16189960" h="2092960">
                  <a:moveTo>
                    <a:pt x="22006" y="3670"/>
                  </a:moveTo>
                  <a:lnTo>
                    <a:pt x="23166" y="3190"/>
                  </a:lnTo>
                  <a:lnTo>
                    <a:pt x="24331" y="2707"/>
                  </a:lnTo>
                </a:path>
                <a:path w="16189960" h="2092960">
                  <a:moveTo>
                    <a:pt x="39202" y="0"/>
                  </a:moveTo>
                  <a:lnTo>
                    <a:pt x="3920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06550" y="2470949"/>
            <a:ext cx="8026400" cy="11982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25">
                <a:solidFill>
                  <a:srgbClr val="9B81BB"/>
                </a:solidFill>
                <a:latin typeface="Courier New"/>
                <a:cs typeface="Courier New"/>
              </a:rPr>
              <a:t>import </a:t>
            </a:r>
            <a:r>
              <a:rPr dirty="0" u="heavy" sz="2050" spc="25">
                <a:solidFill>
                  <a:srgbClr val="A1C699"/>
                </a:solidFill>
                <a:uFill>
                  <a:solidFill>
                    <a:srgbClr val="A1C699"/>
                  </a:solidFill>
                </a:uFill>
                <a:latin typeface="Courier New"/>
                <a:cs typeface="Courier New"/>
              </a:rPr>
              <a:t>osmium</a:t>
            </a:r>
            <a:r>
              <a:rPr dirty="0" sz="2050" spc="25">
                <a:solidFill>
                  <a:srgbClr val="A1C699"/>
                </a:solidFill>
                <a:latin typeface="Courier New"/>
                <a:cs typeface="Courier New"/>
              </a:rPr>
              <a:t> # for .osm f les from</a:t>
            </a:r>
            <a:r>
              <a:rPr dirty="0" sz="2050" spc="125">
                <a:solidFill>
                  <a:srgbClr val="A1C699"/>
                </a:solidFill>
                <a:latin typeface="Courier New"/>
                <a:cs typeface="Courier New"/>
              </a:rPr>
              <a:t> </a:t>
            </a:r>
            <a:r>
              <a:rPr dirty="0" sz="2050" spc="25">
                <a:solidFill>
                  <a:srgbClr val="A1C699"/>
                </a:solidFill>
                <a:latin typeface="Courier New"/>
                <a:cs typeface="Courier New"/>
              </a:rPr>
              <a:t>OpenStreetMaps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50" spc="25">
                <a:solidFill>
                  <a:srgbClr val="9B81BB"/>
                </a:solidFill>
                <a:latin typeface="Courier New"/>
                <a:cs typeface="Courier New"/>
              </a:rPr>
              <a:t>import </a:t>
            </a:r>
            <a:r>
              <a:rPr dirty="0" u="heavy" sz="2050" spc="25">
                <a:solidFill>
                  <a:srgbClr val="A1C699"/>
                </a:solidFill>
                <a:uFill>
                  <a:solidFill>
                    <a:srgbClr val="A1C699"/>
                  </a:solidFill>
                </a:uFill>
                <a:latin typeface="Courier New"/>
                <a:cs typeface="Courier New"/>
              </a:rPr>
              <a:t>folium</a:t>
            </a:r>
            <a:r>
              <a:rPr dirty="0" sz="2050" spc="25">
                <a:solidFill>
                  <a:srgbClr val="A1C699"/>
                </a:solidFill>
                <a:latin typeface="Courier New"/>
                <a:cs typeface="Courier New"/>
              </a:rPr>
              <a:t> # for map</a:t>
            </a:r>
            <a:r>
              <a:rPr dirty="0" sz="2050" spc="35">
                <a:solidFill>
                  <a:srgbClr val="A1C699"/>
                </a:solidFill>
                <a:latin typeface="Courier New"/>
                <a:cs typeface="Courier New"/>
              </a:rPr>
              <a:t> </a:t>
            </a:r>
            <a:r>
              <a:rPr dirty="0" sz="2050" spc="25">
                <a:solidFill>
                  <a:srgbClr val="A1C699"/>
                </a:solidFill>
                <a:latin typeface="Courier New"/>
                <a:cs typeface="Courier New"/>
              </a:rPr>
              <a:t>visualisation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4554042"/>
            <a:ext cx="1539240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dirty="0" sz="3600" spc="-35">
                <a:solidFill>
                  <a:srgbClr val="9296A8"/>
                </a:solidFill>
                <a:latin typeface="Trebuchet MS"/>
                <a:cs typeface="Trebuchet MS"/>
              </a:rPr>
              <a:t>And, </a:t>
            </a:r>
            <a:r>
              <a:rPr dirty="0" sz="3600" spc="40">
                <a:solidFill>
                  <a:srgbClr val="9296A8"/>
                </a:solidFill>
                <a:latin typeface="Trebuchet MS"/>
                <a:cs typeface="Trebuchet MS"/>
              </a:rPr>
              <a:t>of </a:t>
            </a:r>
            <a:r>
              <a:rPr dirty="0" sz="3600" spc="5">
                <a:solidFill>
                  <a:srgbClr val="9296A8"/>
                </a:solidFill>
                <a:latin typeface="Trebuchet MS"/>
                <a:cs typeface="Trebuchet MS"/>
              </a:rPr>
              <a:t>course, </a:t>
            </a:r>
            <a:r>
              <a:rPr dirty="0" sz="3600" spc="80">
                <a:solidFill>
                  <a:srgbClr val="9296A8"/>
                </a:solidFill>
                <a:latin typeface="Trebuchet MS"/>
                <a:cs typeface="Trebuchet MS"/>
              </a:rPr>
              <a:t>basic </a:t>
            </a:r>
            <a:r>
              <a:rPr dirty="0" sz="3600" spc="45">
                <a:solidFill>
                  <a:srgbClr val="9296A8"/>
                </a:solidFill>
                <a:latin typeface="Trebuchet MS"/>
                <a:cs typeface="Trebuchet MS"/>
              </a:rPr>
              <a:t>documentation, </a:t>
            </a:r>
            <a:r>
              <a:rPr dirty="0" sz="3600" spc="10">
                <a:solidFill>
                  <a:srgbClr val="9296A8"/>
                </a:solidFill>
                <a:latin typeface="Trebuchet MS"/>
                <a:cs typeface="Trebuchet MS"/>
              </a:rPr>
              <a:t>google, </a:t>
            </a:r>
            <a:r>
              <a:rPr dirty="0" sz="3600">
                <a:solidFill>
                  <a:srgbClr val="9296A8"/>
                </a:solidFill>
                <a:latin typeface="Trebuchet MS"/>
                <a:cs typeface="Trebuchet MS"/>
              </a:rPr>
              <a:t>stackoverflow, </a:t>
            </a:r>
            <a:r>
              <a:rPr dirty="0" sz="3600" spc="145">
                <a:solidFill>
                  <a:srgbClr val="9296A8"/>
                </a:solidFill>
                <a:latin typeface="Trebuchet MS"/>
                <a:cs typeface="Trebuchet MS"/>
              </a:rPr>
              <a:t>some</a:t>
            </a:r>
            <a:r>
              <a:rPr dirty="0" sz="3600" spc="-52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3600" spc="80">
                <a:solidFill>
                  <a:srgbClr val="9296A8"/>
                </a:solidFill>
                <a:latin typeface="Trebuchet MS"/>
                <a:cs typeface="Trebuchet MS"/>
              </a:rPr>
              <a:t>github  repositories </a:t>
            </a:r>
            <a:r>
              <a:rPr dirty="0" sz="3600" spc="140">
                <a:solidFill>
                  <a:srgbClr val="9296A8"/>
                </a:solidFill>
                <a:latin typeface="Trebuchet MS"/>
                <a:cs typeface="Trebuchet MS"/>
              </a:rPr>
              <a:t>and</a:t>
            </a:r>
            <a:r>
              <a:rPr dirty="0" sz="3600" spc="-204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3600" spc="-30">
                <a:solidFill>
                  <a:srgbClr val="9296A8"/>
                </a:solidFill>
                <a:latin typeface="Trebuchet MS"/>
                <a:cs typeface="Trebuchet MS"/>
              </a:rPr>
              <a:t>kaggle.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1732" y="2451424"/>
            <a:ext cx="0" cy="1323975"/>
          </a:xfrm>
          <a:custGeom>
            <a:avLst/>
            <a:gdLst/>
            <a:ahLst/>
            <a:cxnLst/>
            <a:rect l="l" t="t" r="r" b="b"/>
            <a:pathLst>
              <a:path w="0" h="1323975">
                <a:moveTo>
                  <a:pt x="0" y="0"/>
                </a:moveTo>
                <a:lnTo>
                  <a:pt x="0" y="1323975"/>
                </a:lnTo>
              </a:path>
            </a:pathLst>
          </a:custGeom>
          <a:ln w="19050">
            <a:solidFill>
              <a:srgbClr val="9296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394" y="9606967"/>
            <a:ext cx="771524" cy="4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4816" y="4612980"/>
            <a:ext cx="13557885" cy="323215"/>
            <a:chOff x="2374816" y="4612980"/>
            <a:chExt cx="13557885" cy="323215"/>
          </a:xfrm>
        </p:grpSpPr>
        <p:sp>
          <p:nvSpPr>
            <p:cNvPr id="3" name="object 3"/>
            <p:cNvSpPr/>
            <p:nvPr/>
          </p:nvSpPr>
          <p:spPr>
            <a:xfrm>
              <a:off x="2478755" y="4778517"/>
              <a:ext cx="13335000" cy="0"/>
            </a:xfrm>
            <a:custGeom>
              <a:avLst/>
              <a:gdLst/>
              <a:ahLst/>
              <a:cxnLst/>
              <a:rect l="l" t="t" r="r" b="b"/>
              <a:pathLst>
                <a:path w="13335000" h="0">
                  <a:moveTo>
                    <a:pt x="0" y="0"/>
                  </a:moveTo>
                  <a:lnTo>
                    <a:pt x="144221" y="0"/>
                  </a:lnTo>
                </a:path>
                <a:path w="13335000" h="0">
                  <a:moveTo>
                    <a:pt x="144233" y="0"/>
                  </a:moveTo>
                  <a:lnTo>
                    <a:pt x="8790858" y="0"/>
                  </a:lnTo>
                </a:path>
                <a:path w="13335000" h="0">
                  <a:moveTo>
                    <a:pt x="8790858" y="0"/>
                  </a:moveTo>
                  <a:lnTo>
                    <a:pt x="13335000" y="0"/>
                  </a:lnTo>
                </a:path>
              </a:pathLst>
            </a:custGeom>
            <a:ln w="19050">
              <a:solidFill>
                <a:srgbClr val="9296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74816" y="4613559"/>
              <a:ext cx="320335" cy="322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82415" y="4613559"/>
              <a:ext cx="320315" cy="322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204682" y="4613559"/>
              <a:ext cx="320358" cy="322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612296" y="4612980"/>
              <a:ext cx="320302" cy="3221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02366" y="5276966"/>
            <a:ext cx="3196590" cy="238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7945">
              <a:lnSpc>
                <a:spcPct val="100000"/>
              </a:lnSpc>
              <a:spcBef>
                <a:spcPts val="100"/>
              </a:spcBef>
            </a:pPr>
            <a:r>
              <a:rPr dirty="0" sz="1950" spc="60">
                <a:solidFill>
                  <a:srgbClr val="FFFFFF"/>
                </a:solidFill>
                <a:latin typeface="Trebuchet MS"/>
                <a:cs typeface="Trebuchet MS"/>
              </a:rPr>
              <a:t>Minutes</a:t>
            </a:r>
            <a:endParaRPr sz="1950">
              <a:latin typeface="Trebuchet MS"/>
              <a:cs typeface="Trebuchet MS"/>
            </a:endParaRPr>
          </a:p>
          <a:p>
            <a:pPr algn="ctr" marL="12700" marR="5080">
              <a:lnSpc>
                <a:spcPct val="133000"/>
              </a:lnSpc>
              <a:spcBef>
                <a:spcPts val="680"/>
              </a:spcBef>
            </a:pPr>
            <a:r>
              <a:rPr dirty="0" sz="1950" spc="-55">
                <a:solidFill>
                  <a:srgbClr val="9296A8"/>
                </a:solidFill>
                <a:latin typeface="Trebuchet MS"/>
                <a:cs typeface="Trebuchet MS"/>
              </a:rPr>
              <a:t>Усі </a:t>
            </a:r>
            <a:r>
              <a:rPr dirty="0" sz="1950" spc="60">
                <a:solidFill>
                  <a:srgbClr val="9296A8"/>
                </a:solidFill>
                <a:latin typeface="Trebuchet MS"/>
                <a:cs typeface="Trebuchet MS"/>
              </a:rPr>
              <a:t>наші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дані </a:t>
            </a:r>
            <a:r>
              <a:rPr dirty="0" sz="1950" spc="65">
                <a:solidFill>
                  <a:srgbClr val="9296A8"/>
                </a:solidFill>
                <a:latin typeface="Trebuchet MS"/>
                <a:cs typeface="Trebuchet MS"/>
              </a:rPr>
              <a:t>-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поїздки </a:t>
            </a: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за</a:t>
            </a:r>
            <a:r>
              <a:rPr dirty="0" sz="1950" spc="-40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-180">
                <a:solidFill>
                  <a:srgbClr val="9296A8"/>
                </a:solidFill>
                <a:latin typeface="Trebuchet MS"/>
                <a:cs typeface="Trebuchet MS"/>
              </a:rPr>
              <a:t>1  </a:t>
            </a:r>
            <a:r>
              <a:rPr dirty="0" sz="1950" spc="-30">
                <a:solidFill>
                  <a:srgbClr val="9296A8"/>
                </a:solidFill>
                <a:latin typeface="Trebuchet MS"/>
                <a:cs typeface="Trebuchet MS"/>
              </a:rPr>
              <a:t>день, </a:t>
            </a:r>
            <a:r>
              <a:rPr dirty="0" sz="1950" spc="10">
                <a:solidFill>
                  <a:srgbClr val="9296A8"/>
                </a:solidFill>
                <a:latin typeface="Trebuchet MS"/>
                <a:cs typeface="Trebuchet MS"/>
              </a:rPr>
              <a:t>тому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доцільно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було 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створити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одну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колонку </a:t>
            </a:r>
            <a:r>
              <a:rPr dirty="0" sz="1950" spc="85">
                <a:solidFill>
                  <a:srgbClr val="9296A8"/>
                </a:solidFill>
                <a:latin typeface="Trebuchet MS"/>
                <a:cs typeface="Trebuchet MS"/>
              </a:rPr>
              <a:t>з 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часом </a:t>
            </a:r>
            <a:r>
              <a:rPr dirty="0" sz="1950" spc="90">
                <a:solidFill>
                  <a:srgbClr val="9296A8"/>
                </a:solidFill>
                <a:latin typeface="Trebuchet MS"/>
                <a:cs typeface="Trebuchet MS"/>
              </a:rPr>
              <a:t>в </a:t>
            </a:r>
            <a:r>
              <a:rPr dirty="0" sz="1950" spc="10">
                <a:solidFill>
                  <a:srgbClr val="9296A8"/>
                </a:solidFill>
                <a:latin typeface="Trebuchet MS"/>
                <a:cs typeface="Trebuchet MS"/>
              </a:rPr>
              <a:t>хвилинах,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який  </a:t>
            </a:r>
            <a:r>
              <a:rPr dirty="0" sz="1950" spc="90">
                <a:solidFill>
                  <a:srgbClr val="9296A8"/>
                </a:solidFill>
                <a:latin typeface="Trebuchet MS"/>
                <a:cs typeface="Trebuchet MS"/>
              </a:rPr>
              <a:t>пройшов </a:t>
            </a:r>
            <a:r>
              <a:rPr dirty="0" sz="1950" spc="85">
                <a:solidFill>
                  <a:srgbClr val="9296A8"/>
                </a:solidFill>
                <a:latin typeface="Trebuchet MS"/>
                <a:cs typeface="Trebuchet MS"/>
              </a:rPr>
              <a:t>з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початку</a:t>
            </a:r>
            <a:r>
              <a:rPr dirty="0" sz="1950" spc="-31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дня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3724" y="5277058"/>
            <a:ext cx="3415029" cy="318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7945">
              <a:lnSpc>
                <a:spcPct val="100000"/>
              </a:lnSpc>
              <a:spcBef>
                <a:spcPts val="100"/>
              </a:spcBef>
            </a:pPr>
            <a:r>
              <a:rPr dirty="0" sz="1950" spc="-2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19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85">
                <a:solidFill>
                  <a:srgbClr val="FFFFFF"/>
                </a:solidFill>
                <a:latin typeface="Trebuchet MS"/>
                <a:cs typeface="Trebuchet MS"/>
              </a:rPr>
              <a:t>nodes</a:t>
            </a:r>
            <a:endParaRPr sz="1950">
              <a:latin typeface="Trebuchet MS"/>
              <a:cs typeface="Trebuchet MS"/>
            </a:endParaRPr>
          </a:p>
          <a:p>
            <a:pPr algn="ctr" marL="12700" marR="5080">
              <a:lnSpc>
                <a:spcPct val="133500"/>
              </a:lnSpc>
              <a:spcBef>
                <a:spcPts val="665"/>
              </a:spcBef>
            </a:pPr>
            <a:r>
              <a:rPr dirty="0" sz="1950" spc="-15">
                <a:solidFill>
                  <a:srgbClr val="9296A8"/>
                </a:solidFill>
                <a:latin typeface="Trebuchet MS"/>
                <a:cs typeface="Trebuchet MS"/>
              </a:rPr>
              <a:t>Для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розрахунку 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завантаженості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доріг,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як 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однієї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із </a:t>
            </a:r>
            <a:r>
              <a:rPr dirty="0" sz="1950" spc="5">
                <a:solidFill>
                  <a:srgbClr val="9296A8"/>
                </a:solidFill>
                <a:latin typeface="Trebuchet MS"/>
                <a:cs typeface="Trebuchet MS"/>
              </a:rPr>
              <a:t>складових,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ми 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розрахували </a:t>
            </a:r>
            <a:r>
              <a:rPr dirty="0" sz="1950" spc="15">
                <a:solidFill>
                  <a:srgbClr val="9296A8"/>
                </a:solidFill>
                <a:latin typeface="Trebuchet MS"/>
                <a:cs typeface="Trebuchet MS"/>
              </a:rPr>
              <a:t>кількість</a:t>
            </a:r>
            <a:r>
              <a:rPr dirty="0" sz="1950" spc="-17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разів,  скільки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сполучення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двох 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вузлів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зустрічалось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у 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маршрутах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5657" y="5276814"/>
            <a:ext cx="3531870" cy="357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7945">
              <a:lnSpc>
                <a:spcPct val="100000"/>
              </a:lnSpc>
              <a:spcBef>
                <a:spcPts val="100"/>
              </a:spcBef>
            </a:pPr>
            <a:r>
              <a:rPr dirty="0" sz="1950" spc="-20">
                <a:solidFill>
                  <a:srgbClr val="FFFFFF"/>
                </a:solidFill>
                <a:latin typeface="Trebuchet MS"/>
                <a:cs typeface="Trebuchet MS"/>
              </a:rPr>
              <a:t>Frequency, </a:t>
            </a:r>
            <a:r>
              <a:rPr dirty="0" sz="1950" spc="60">
                <a:solidFill>
                  <a:srgbClr val="FFFFFF"/>
                </a:solidFill>
                <a:latin typeface="Trebuchet MS"/>
                <a:cs typeface="Trebuchet MS"/>
              </a:rPr>
              <a:t>map </a:t>
            </a:r>
            <a:r>
              <a:rPr dirty="0" sz="195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95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85">
                <a:solidFill>
                  <a:srgbClr val="FFFFFF"/>
                </a:solidFill>
                <a:latin typeface="Trebuchet MS"/>
                <a:cs typeface="Trebuchet MS"/>
              </a:rPr>
              <a:t>nodes</a:t>
            </a:r>
            <a:endParaRPr sz="1950">
              <a:latin typeface="Trebuchet MS"/>
              <a:cs typeface="Trebuchet MS"/>
            </a:endParaRPr>
          </a:p>
          <a:p>
            <a:pPr algn="ctr" marL="12065" marR="5080">
              <a:lnSpc>
                <a:spcPct val="133000"/>
              </a:lnSpc>
              <a:spcBef>
                <a:spcPts val="675"/>
              </a:spcBef>
            </a:pPr>
            <a:r>
              <a:rPr dirty="0" sz="1950" spc="65">
                <a:solidFill>
                  <a:srgbClr val="9296A8"/>
                </a:solidFill>
                <a:latin typeface="Trebuchet MS"/>
                <a:cs typeface="Trebuchet MS"/>
              </a:rPr>
              <a:t>Наклавши </a:t>
            </a:r>
            <a:r>
              <a:rPr dirty="0" sz="1950" spc="25">
                <a:solidFill>
                  <a:srgbClr val="9296A8"/>
                </a:solidFill>
                <a:latin typeface="Trebuchet MS"/>
                <a:cs typeface="Trebuchet MS"/>
              </a:rPr>
              <a:t>всі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ноди </a:t>
            </a: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на </a:t>
            </a:r>
            <a:r>
              <a:rPr dirty="0" sz="1950" spc="-15">
                <a:solidFill>
                  <a:srgbClr val="9296A8"/>
                </a:solidFill>
                <a:latin typeface="Trebuchet MS"/>
                <a:cs typeface="Trebuchet MS"/>
              </a:rPr>
              <a:t>мапу, 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розбиту </a:t>
            </a: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на </a:t>
            </a:r>
            <a:r>
              <a:rPr dirty="0" sz="1950" spc="5">
                <a:solidFill>
                  <a:srgbClr val="9296A8"/>
                </a:solidFill>
                <a:latin typeface="Trebuchet MS"/>
                <a:cs typeface="Trebuchet MS"/>
              </a:rPr>
              <a:t>комірки,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ми</a:t>
            </a:r>
            <a:r>
              <a:rPr dirty="0" sz="1950" spc="-3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легко 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змогли </a:t>
            </a:r>
            <a:r>
              <a:rPr dirty="0" sz="1950" spc="65">
                <a:solidFill>
                  <a:srgbClr val="9296A8"/>
                </a:solidFill>
                <a:latin typeface="Trebuchet MS"/>
                <a:cs typeface="Trebuchet MS"/>
              </a:rPr>
              <a:t>побачити 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найактивніші </a:t>
            </a:r>
            <a:r>
              <a:rPr dirty="0" sz="1950" spc="-5">
                <a:solidFill>
                  <a:srgbClr val="9296A8"/>
                </a:solidFill>
                <a:latin typeface="Trebuchet MS"/>
                <a:cs typeface="Trebuchet MS"/>
              </a:rPr>
              <a:t>та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найбільш 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насичені </a:t>
            </a:r>
            <a:r>
              <a:rPr dirty="0" sz="1950" spc="25">
                <a:solidFill>
                  <a:srgbClr val="9296A8"/>
                </a:solidFill>
                <a:latin typeface="Trebuchet MS"/>
                <a:cs typeface="Trebuchet MS"/>
              </a:rPr>
              <a:t>участки</a:t>
            </a:r>
            <a:r>
              <a:rPr dirty="0" sz="1950" spc="-12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-45">
                <a:solidFill>
                  <a:srgbClr val="9296A8"/>
                </a:solidFill>
                <a:latin typeface="Trebuchet MS"/>
                <a:cs typeface="Trebuchet MS"/>
              </a:rPr>
              <a:t>міста.</a:t>
            </a:r>
            <a:endParaRPr sz="1950">
              <a:latin typeface="Trebuchet MS"/>
              <a:cs typeface="Trebuchet MS"/>
            </a:endParaRPr>
          </a:p>
          <a:p>
            <a:pPr algn="ctr" marL="104139" marR="96520">
              <a:lnSpc>
                <a:spcPct val="133000"/>
              </a:lnSpc>
              <a:spcBef>
                <a:spcPts val="40"/>
              </a:spcBef>
            </a:pP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Звідси ми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отримали</a:t>
            </a:r>
            <a:r>
              <a:rPr dirty="0" sz="1950" spc="-15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15">
                <a:solidFill>
                  <a:srgbClr val="9296A8"/>
                </a:solidFill>
                <a:latin typeface="Trebuchet MS"/>
                <a:cs typeface="Trebuchet MS"/>
              </a:rPr>
              <a:t>частоту 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поїздок </a:t>
            </a:r>
            <a:r>
              <a:rPr dirty="0" sz="1950" spc="85">
                <a:solidFill>
                  <a:srgbClr val="9296A8"/>
                </a:solidFill>
                <a:latin typeface="Trebuchet MS"/>
                <a:cs typeface="Trebuchet MS"/>
              </a:rPr>
              <a:t>з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однієї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комірки </a:t>
            </a:r>
            <a:r>
              <a:rPr dirty="0" sz="1950" spc="90">
                <a:solidFill>
                  <a:srgbClr val="9296A8"/>
                </a:solidFill>
                <a:latin typeface="Trebuchet MS"/>
                <a:cs typeface="Trebuchet MS"/>
              </a:rPr>
              <a:t>в 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іншу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73074" y="5277454"/>
            <a:ext cx="3519804" cy="238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6040">
              <a:lnSpc>
                <a:spcPct val="100000"/>
              </a:lnSpc>
              <a:spcBef>
                <a:spcPts val="100"/>
              </a:spcBef>
            </a:pPr>
            <a:r>
              <a:rPr dirty="0" sz="1950" spc="25">
                <a:solidFill>
                  <a:srgbClr val="FFFFFF"/>
                </a:solidFill>
                <a:latin typeface="Trebuchet MS"/>
                <a:cs typeface="Trebuchet MS"/>
              </a:rPr>
              <a:t>Speed, </a:t>
            </a:r>
            <a:r>
              <a:rPr dirty="0" sz="1950" spc="20">
                <a:solidFill>
                  <a:srgbClr val="FFFFFF"/>
                </a:solidFill>
                <a:latin typeface="Trebuchet MS"/>
                <a:cs typeface="Trebuchet MS"/>
              </a:rPr>
              <a:t>route</a:t>
            </a:r>
            <a:r>
              <a:rPr dirty="0" sz="19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35">
                <a:solidFill>
                  <a:srgbClr val="FFFFFF"/>
                </a:solidFill>
                <a:latin typeface="Trebuchet MS"/>
                <a:cs typeface="Trebuchet MS"/>
              </a:rPr>
              <a:t>distance</a:t>
            </a:r>
            <a:endParaRPr sz="1950">
              <a:latin typeface="Trebuchet MS"/>
              <a:cs typeface="Trebuchet MS"/>
            </a:endParaRPr>
          </a:p>
          <a:p>
            <a:pPr algn="ctr" marL="12065" marR="5080">
              <a:lnSpc>
                <a:spcPct val="133000"/>
              </a:lnSpc>
              <a:spcBef>
                <a:spcPts val="670"/>
              </a:spcBef>
            </a:pP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Базові </a:t>
            </a:r>
            <a:r>
              <a:rPr dirty="0" sz="1950" spc="-15">
                <a:solidFill>
                  <a:srgbClr val="9296A8"/>
                </a:solidFill>
                <a:latin typeface="Trebuchet MS"/>
                <a:cs typeface="Trebuchet MS"/>
              </a:rPr>
              <a:t>фічі, </a:t>
            </a:r>
            <a:r>
              <a:rPr dirty="0" sz="1950" spc="25">
                <a:solidFill>
                  <a:srgbClr val="9296A8"/>
                </a:solidFill>
                <a:latin typeface="Trebuchet MS"/>
                <a:cs typeface="Trebuchet MS"/>
              </a:rPr>
              <a:t>які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увійшли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у  </a:t>
            </a:r>
            <a:r>
              <a:rPr dirty="0" sz="1950" spc="15">
                <a:solidFill>
                  <a:srgbClr val="9296A8"/>
                </a:solidFill>
                <a:latin typeface="Trebuchet MS"/>
                <a:cs typeface="Trebuchet MS"/>
              </a:rPr>
              <a:t>модель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майже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без змін </a:t>
            </a:r>
            <a:r>
              <a:rPr dirty="0" sz="1950" spc="65">
                <a:solidFill>
                  <a:srgbClr val="9296A8"/>
                </a:solidFill>
                <a:latin typeface="Trebuchet MS"/>
                <a:cs typeface="Trebuchet MS"/>
              </a:rPr>
              <a:t>- 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середня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швидкість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між 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нодами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маршруту </a:t>
            </a:r>
            <a:r>
              <a:rPr dirty="0" sz="1950" spc="-5">
                <a:solidFill>
                  <a:srgbClr val="9296A8"/>
                </a:solidFill>
                <a:latin typeface="Trebuchet MS"/>
                <a:cs typeface="Trebuchet MS"/>
              </a:rPr>
              <a:t>і</a:t>
            </a:r>
            <a:r>
              <a:rPr dirty="0" sz="1950" spc="-229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25">
                <a:solidFill>
                  <a:srgbClr val="9296A8"/>
                </a:solidFill>
                <a:latin typeface="Trebuchet MS"/>
                <a:cs typeface="Trebuchet MS"/>
              </a:rPr>
              <a:t>дистанція 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між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посадкою </a:t>
            </a:r>
            <a:r>
              <a:rPr dirty="0" sz="1950" spc="-5">
                <a:solidFill>
                  <a:srgbClr val="9296A8"/>
                </a:solidFill>
                <a:latin typeface="Trebuchet MS"/>
                <a:cs typeface="Trebuchet MS"/>
              </a:rPr>
              <a:t>і</a:t>
            </a:r>
            <a:r>
              <a:rPr dirty="0" sz="1950" spc="-17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висадкою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77068" y="1990954"/>
            <a:ext cx="10929620" cy="416559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57985" algn="l"/>
                <a:tab pos="2755265" algn="l"/>
                <a:tab pos="3578225" algn="l"/>
                <a:tab pos="6047105" algn="l"/>
                <a:tab pos="6870065" algn="l"/>
              </a:tabLst>
            </a:pPr>
            <a:r>
              <a:rPr dirty="0" sz="2550" spc="-395" b="0">
                <a:solidFill>
                  <a:srgbClr val="9B81BB"/>
                </a:solidFill>
                <a:latin typeface="Times New Roman"/>
                <a:cs typeface="Times New Roman"/>
              </a:rPr>
              <a:t>Ф  </a:t>
            </a:r>
            <a:r>
              <a:rPr dirty="0" sz="2550" spc="770" b="0">
                <a:solidFill>
                  <a:srgbClr val="9B81BB"/>
                </a:solidFill>
                <a:latin typeface="Times New Roman"/>
                <a:cs typeface="Times New Roman"/>
              </a:rPr>
              <a:t>І</a:t>
            </a:r>
            <a:r>
              <a:rPr dirty="0" sz="2550" spc="-105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40" b="0">
                <a:solidFill>
                  <a:srgbClr val="9B81BB"/>
                </a:solidFill>
                <a:latin typeface="Times New Roman"/>
                <a:cs typeface="Times New Roman"/>
              </a:rPr>
              <a:t>Ч </a:t>
            </a:r>
            <a:r>
              <a:rPr dirty="0" sz="2550" spc="770" b="0">
                <a:solidFill>
                  <a:srgbClr val="9B81BB"/>
                </a:solidFill>
                <a:latin typeface="Times New Roman"/>
                <a:cs typeface="Times New Roman"/>
              </a:rPr>
              <a:t>І</a:t>
            </a:r>
            <a:r>
              <a:rPr dirty="0" sz="2550" spc="-100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450" spc="145" b="0">
                <a:solidFill>
                  <a:srgbClr val="9B81BB"/>
                </a:solidFill>
                <a:latin typeface="Courier New"/>
                <a:cs typeface="Courier New"/>
              </a:rPr>
              <a:t>,	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Я</a:t>
            </a:r>
            <a:r>
              <a:rPr dirty="0" sz="2550" spc="-100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К</a:t>
            </a:r>
            <a:r>
              <a:rPr dirty="0" sz="2550" spc="-95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770" b="0">
                <a:solidFill>
                  <a:srgbClr val="9B81BB"/>
                </a:solidFill>
                <a:latin typeface="Times New Roman"/>
                <a:cs typeface="Times New Roman"/>
              </a:rPr>
              <a:t>І	</a:t>
            </a:r>
            <a:r>
              <a:rPr dirty="0" sz="2550" spc="-650" b="0">
                <a:solidFill>
                  <a:srgbClr val="9B81BB"/>
                </a:solidFill>
                <a:latin typeface="Times New Roman"/>
                <a:cs typeface="Times New Roman"/>
              </a:rPr>
              <a:t>М</a:t>
            </a:r>
            <a:r>
              <a:rPr dirty="0" sz="2550" spc="-100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И	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В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И Н А Й </a:t>
            </a:r>
            <a:r>
              <a:rPr dirty="0" sz="2550" spc="-140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955" b="0">
                <a:solidFill>
                  <a:srgbClr val="9B81BB"/>
                </a:solidFill>
                <a:latin typeface="Times New Roman"/>
                <a:cs typeface="Times New Roman"/>
              </a:rPr>
              <a:t>Ш</a:t>
            </a:r>
            <a:r>
              <a:rPr dirty="0" sz="2550" spc="-95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110" b="0">
                <a:solidFill>
                  <a:srgbClr val="9B81BB"/>
                </a:solidFill>
                <a:latin typeface="Times New Roman"/>
                <a:cs typeface="Times New Roman"/>
              </a:rPr>
              <a:t>Л</a:t>
            </a:r>
            <a:r>
              <a:rPr dirty="0" sz="2550" spc="-100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И	</a:t>
            </a:r>
            <a:r>
              <a:rPr dirty="0" sz="2550" spc="60" b="0">
                <a:solidFill>
                  <a:srgbClr val="9B81BB"/>
                </a:solidFill>
                <a:latin typeface="Times New Roman"/>
                <a:cs typeface="Times New Roman"/>
              </a:rPr>
              <a:t>Т</a:t>
            </a:r>
            <a:r>
              <a:rPr dirty="0" sz="2550" spc="-100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А	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В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И 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К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О </a:t>
            </a:r>
            <a:r>
              <a:rPr dirty="0" sz="2550" spc="200" b="0">
                <a:solidFill>
                  <a:srgbClr val="9B81BB"/>
                </a:solidFill>
                <a:latin typeface="Times New Roman"/>
                <a:cs typeface="Times New Roman"/>
              </a:rPr>
              <a:t>Р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И 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С </a:t>
            </a:r>
            <a:r>
              <a:rPr dirty="0" sz="2550" spc="60" b="0">
                <a:solidFill>
                  <a:srgbClr val="9B81BB"/>
                </a:solidFill>
                <a:latin typeface="Times New Roman"/>
                <a:cs typeface="Times New Roman"/>
              </a:rPr>
              <a:t>Т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О 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В </a:t>
            </a:r>
            <a:r>
              <a:rPr dirty="0" sz="2550" spc="-190" b="0">
                <a:solidFill>
                  <a:srgbClr val="9B81BB"/>
                </a:solidFill>
                <a:latin typeface="Times New Roman"/>
                <a:cs typeface="Times New Roman"/>
              </a:rPr>
              <a:t>У </a:t>
            </a:r>
            <a:r>
              <a:rPr dirty="0" sz="2550" spc="-85" b="0">
                <a:solidFill>
                  <a:srgbClr val="9B81BB"/>
                </a:solidFill>
                <a:latin typeface="Times New Roman"/>
                <a:cs typeface="Times New Roman"/>
              </a:rPr>
              <a:t>В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А </a:t>
            </a:r>
            <a:r>
              <a:rPr dirty="0" sz="2550" spc="-110" b="0">
                <a:solidFill>
                  <a:srgbClr val="9B81BB"/>
                </a:solidFill>
                <a:latin typeface="Times New Roman"/>
                <a:cs typeface="Times New Roman"/>
              </a:rPr>
              <a:t>Л</a:t>
            </a:r>
            <a:r>
              <a:rPr dirty="0" sz="2550" spc="35" b="0">
                <a:solidFill>
                  <a:srgbClr val="9B81BB"/>
                </a:solidFill>
                <a:latin typeface="Times New Roman"/>
                <a:cs typeface="Times New Roman"/>
              </a:rPr>
              <a:t> </a:t>
            </a:r>
            <a:r>
              <a:rPr dirty="0" sz="2550" spc="-225" b="0">
                <a:solidFill>
                  <a:srgbClr val="9B81BB"/>
                </a:solidFill>
                <a:latin typeface="Times New Roman"/>
                <a:cs typeface="Times New Roman"/>
              </a:rPr>
              <a:t>И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394" y="9606968"/>
            <a:ext cx="771524" cy="46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799" y="8456640"/>
            <a:ext cx="761682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295" marR="5080" indent="-443230">
              <a:lnSpc>
                <a:spcPct val="134600"/>
              </a:lnSpc>
              <a:spcBef>
                <a:spcPts val="100"/>
              </a:spcBef>
            </a:pP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Розбивши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5">
                <a:solidFill>
                  <a:srgbClr val="9296A8"/>
                </a:solidFill>
                <a:latin typeface="Trebuchet MS"/>
                <a:cs typeface="Trebuchet MS"/>
              </a:rPr>
              <a:t>місто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на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комірки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-5">
                <a:solidFill>
                  <a:srgbClr val="9296A8"/>
                </a:solidFill>
                <a:latin typeface="Trebuchet MS"/>
                <a:cs typeface="Trebuchet MS"/>
              </a:rPr>
              <a:t>і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80">
                <a:solidFill>
                  <a:srgbClr val="9296A8"/>
                </a:solidFill>
                <a:latin typeface="Trebuchet MS"/>
                <a:cs typeface="Trebuchet MS"/>
              </a:rPr>
              <a:t>позначивши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25">
                <a:solidFill>
                  <a:srgbClr val="9296A8"/>
                </a:solidFill>
                <a:latin typeface="Trebuchet MS"/>
                <a:cs typeface="Trebuchet MS"/>
              </a:rPr>
              <a:t>всі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ноди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70">
                <a:solidFill>
                  <a:srgbClr val="9296A8"/>
                </a:solidFill>
                <a:latin typeface="Trebuchet MS"/>
                <a:cs typeface="Trebuchet MS"/>
              </a:rPr>
              <a:t>на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ньому,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20">
                <a:solidFill>
                  <a:srgbClr val="9296A8"/>
                </a:solidFill>
                <a:latin typeface="Trebuchet MS"/>
                <a:cs typeface="Trebuchet MS"/>
              </a:rPr>
              <a:t>ми 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змогли визначити,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початкові </a:t>
            </a:r>
            <a:r>
              <a:rPr dirty="0" sz="1950" spc="-5">
                <a:solidFill>
                  <a:srgbClr val="9296A8"/>
                </a:solidFill>
                <a:latin typeface="Trebuchet MS"/>
                <a:cs typeface="Trebuchet MS"/>
              </a:rPr>
              <a:t>і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кінцеві комірки</a:t>
            </a:r>
            <a:r>
              <a:rPr dirty="0" sz="1950" spc="-35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маршруту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9824" y="8456214"/>
            <a:ext cx="7074534" cy="1216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ct val="133000"/>
              </a:lnSpc>
              <a:spcBef>
                <a:spcPts val="135"/>
              </a:spcBef>
            </a:pPr>
            <a:r>
              <a:rPr dirty="0" sz="1950" spc="-15">
                <a:solidFill>
                  <a:srgbClr val="9296A8"/>
                </a:solidFill>
                <a:latin typeface="Trebuchet MS"/>
                <a:cs typeface="Trebuchet MS"/>
              </a:rPr>
              <a:t>Для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кожної </a:t>
            </a:r>
            <a:r>
              <a:rPr dirty="0" sz="1950" spc="75">
                <a:solidFill>
                  <a:srgbClr val="9296A8"/>
                </a:solidFill>
                <a:latin typeface="Trebuchet MS"/>
                <a:cs typeface="Trebuchet MS"/>
              </a:rPr>
              <a:t>пари</a:t>
            </a:r>
            <a:r>
              <a:rPr dirty="0" sz="1950" spc="-42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60">
                <a:solidFill>
                  <a:srgbClr val="9296A8"/>
                </a:solidFill>
                <a:latin typeface="Trebuchet MS"/>
                <a:cs typeface="Trebuchet MS"/>
              </a:rPr>
              <a:t>початкової </a:t>
            </a:r>
            <a:r>
              <a:rPr dirty="0" sz="1950" spc="-5">
                <a:solidFill>
                  <a:srgbClr val="9296A8"/>
                </a:solidFill>
                <a:latin typeface="Trebuchet MS"/>
                <a:cs typeface="Trebuchet MS"/>
              </a:rPr>
              <a:t>і </a:t>
            </a:r>
            <a:r>
              <a:rPr dirty="0" sz="1950" spc="50">
                <a:solidFill>
                  <a:srgbClr val="9296A8"/>
                </a:solidFill>
                <a:latin typeface="Trebuchet MS"/>
                <a:cs typeface="Trebuchet MS"/>
              </a:rPr>
              <a:t>кінцевої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комірок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проставили  </a:t>
            </a:r>
            <a:r>
              <a:rPr dirty="0" sz="1950" spc="-10">
                <a:solidFill>
                  <a:srgbClr val="9296A8"/>
                </a:solidFill>
                <a:latin typeface="Trebuchet MS"/>
                <a:cs typeface="Trebuchet MS"/>
              </a:rPr>
              <a:t>лейбл,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після </a:t>
            </a:r>
            <a:r>
              <a:rPr dirty="0" sz="1950" spc="55">
                <a:solidFill>
                  <a:srgbClr val="9296A8"/>
                </a:solidFill>
                <a:latin typeface="Trebuchet MS"/>
                <a:cs typeface="Trebuchet MS"/>
              </a:rPr>
              <a:t>цього порахували </a:t>
            </a:r>
            <a:r>
              <a:rPr dirty="0" sz="1950" spc="15">
                <a:solidFill>
                  <a:srgbClr val="9296A8"/>
                </a:solidFill>
                <a:latin typeface="Trebuchet MS"/>
                <a:cs typeface="Trebuchet MS"/>
              </a:rPr>
              <a:t>кількість </a:t>
            </a:r>
            <a:r>
              <a:rPr dirty="0" sz="1950" spc="10">
                <a:solidFill>
                  <a:srgbClr val="9296A8"/>
                </a:solidFill>
                <a:latin typeface="Trebuchet MS"/>
                <a:cs typeface="Trebuchet MS"/>
              </a:rPr>
              <a:t>таких </a:t>
            </a:r>
            <a:r>
              <a:rPr dirty="0" sz="1950" spc="35">
                <a:solidFill>
                  <a:srgbClr val="9296A8"/>
                </a:solidFill>
                <a:latin typeface="Trebuchet MS"/>
                <a:cs typeface="Trebuchet MS"/>
              </a:rPr>
              <a:t>унікальних  </a:t>
            </a:r>
            <a:r>
              <a:rPr dirty="0" sz="1950" spc="10">
                <a:solidFill>
                  <a:srgbClr val="9296A8"/>
                </a:solidFill>
                <a:latin typeface="Trebuchet MS"/>
                <a:cs typeface="Trebuchet MS"/>
              </a:rPr>
              <a:t>лейблів.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30">
                <a:solidFill>
                  <a:srgbClr val="9296A8"/>
                </a:solidFill>
                <a:latin typeface="Trebuchet MS"/>
                <a:cs typeface="Trebuchet MS"/>
              </a:rPr>
              <a:t>Чим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40">
                <a:solidFill>
                  <a:srgbClr val="9296A8"/>
                </a:solidFill>
                <a:latin typeface="Trebuchet MS"/>
                <a:cs typeface="Trebuchet MS"/>
              </a:rPr>
              <a:t>більше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число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65">
                <a:solidFill>
                  <a:srgbClr val="9296A8"/>
                </a:solidFill>
                <a:latin typeface="Trebuchet MS"/>
                <a:cs typeface="Trebuchet MS"/>
              </a:rPr>
              <a:t>-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15">
                <a:solidFill>
                  <a:srgbClr val="9296A8"/>
                </a:solidFill>
                <a:latin typeface="Trebuchet MS"/>
                <a:cs typeface="Trebuchet MS"/>
              </a:rPr>
              <a:t>тим</a:t>
            </a:r>
            <a:r>
              <a:rPr dirty="0" sz="195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60">
                <a:solidFill>
                  <a:srgbClr val="9296A8"/>
                </a:solidFill>
                <a:latin typeface="Trebuchet MS"/>
                <a:cs typeface="Trebuchet MS"/>
              </a:rPr>
              <a:t>популярніше</a:t>
            </a:r>
            <a:r>
              <a:rPr dirty="0" sz="195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1950" spc="45">
                <a:solidFill>
                  <a:srgbClr val="9296A8"/>
                </a:solidFill>
                <a:latin typeface="Trebuchet MS"/>
                <a:cs typeface="Trebuchet MS"/>
              </a:rPr>
              <a:t>маршрут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9433" y="1588528"/>
            <a:ext cx="6619890" cy="627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11206" y="1584941"/>
            <a:ext cx="6619890" cy="6276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394" y="9606967"/>
            <a:ext cx="771524" cy="466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5783" y="902337"/>
            <a:ext cx="66421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So</a:t>
            </a:r>
            <a:r>
              <a:rPr dirty="0" spc="-980"/>
              <a:t> </a:t>
            </a:r>
            <a:r>
              <a:rPr dirty="0" spc="-10"/>
              <a:t>what's </a:t>
            </a:r>
            <a:r>
              <a:rPr dirty="0" spc="15"/>
              <a:t>about </a:t>
            </a:r>
            <a:r>
              <a:rPr dirty="0" spc="2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3800" y="2682780"/>
            <a:ext cx="6925309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solidFill>
                  <a:srgbClr val="9296A8"/>
                </a:solidFill>
                <a:latin typeface="Trebuchet MS"/>
                <a:cs typeface="Trebuchet MS"/>
              </a:rPr>
              <a:t>Перепробувавши </a:t>
            </a:r>
            <a:r>
              <a:rPr dirty="0" sz="2400" spc="70">
                <a:solidFill>
                  <a:srgbClr val="9296A8"/>
                </a:solidFill>
                <a:latin typeface="Trebuchet MS"/>
                <a:cs typeface="Trebuchet MS"/>
              </a:rPr>
              <a:t>різні </a:t>
            </a:r>
            <a:r>
              <a:rPr dirty="0" sz="2400" spc="-25">
                <a:solidFill>
                  <a:srgbClr val="9296A8"/>
                </a:solidFill>
                <a:latin typeface="Trebuchet MS"/>
                <a:cs typeface="Trebuchet MS"/>
              </a:rPr>
              <a:t>моделі,</a:t>
            </a:r>
            <a:r>
              <a:rPr dirty="0" sz="2400" spc="-29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9296A8"/>
                </a:solidFill>
                <a:latin typeface="Trebuchet MS"/>
                <a:cs typeface="Trebuchet MS"/>
              </a:rPr>
              <a:t>найкращим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3565525" algn="l"/>
              </a:tabLst>
            </a:pP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варіантом </a:t>
            </a:r>
            <a:r>
              <a:rPr dirty="0" sz="2400" spc="30">
                <a:solidFill>
                  <a:srgbClr val="9296A8"/>
                </a:solidFill>
                <a:latin typeface="Trebuchet MS"/>
                <a:cs typeface="Trebuchet MS"/>
              </a:rPr>
              <a:t>для</a:t>
            </a:r>
            <a:r>
              <a:rPr dirty="0" sz="2400" spc="-1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нас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9296A8"/>
                </a:solidFill>
                <a:latin typeface="Trebuchet MS"/>
                <a:cs typeface="Trebuchet MS"/>
              </a:rPr>
              <a:t>став	</a:t>
            </a:r>
            <a:r>
              <a:rPr dirty="0" sz="2400" spc="15">
                <a:solidFill>
                  <a:srgbClr val="A1C699"/>
                </a:solidFill>
                <a:latin typeface="Trebuchet MS"/>
                <a:cs typeface="Trebuchet MS"/>
              </a:rPr>
              <a:t>XGBRegressor</a:t>
            </a:r>
            <a:r>
              <a:rPr dirty="0" sz="2400" spc="15">
                <a:solidFill>
                  <a:srgbClr val="9296A8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70">
                <a:solidFill>
                  <a:srgbClr val="9296A8"/>
                </a:solidFill>
                <a:latin typeface="Trebuchet MS"/>
                <a:cs typeface="Trebuchet MS"/>
              </a:rPr>
              <a:t>Використовуючи </a:t>
            </a:r>
            <a:r>
              <a:rPr dirty="0" sz="2400" spc="10">
                <a:solidFill>
                  <a:srgbClr val="A1C699"/>
                </a:solidFill>
                <a:latin typeface="Trebuchet MS"/>
                <a:cs typeface="Trebuchet MS"/>
              </a:rPr>
              <a:t>g</a:t>
            </a:r>
            <a:r>
              <a:rPr dirty="0" u="heavy" sz="2400" spc="10">
                <a:solidFill>
                  <a:srgbClr val="A1C699"/>
                </a:solidFill>
                <a:uFill>
                  <a:solidFill>
                    <a:srgbClr val="A1C699"/>
                  </a:solidFill>
                </a:uFill>
                <a:latin typeface="Trebuchet MS"/>
                <a:cs typeface="Trebuchet MS"/>
              </a:rPr>
              <a:t>btree</a:t>
            </a:r>
            <a:r>
              <a:rPr dirty="0" sz="2400" spc="10">
                <a:solidFill>
                  <a:srgbClr val="A1C699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9296A8"/>
                </a:solidFill>
                <a:latin typeface="Trebuchet MS"/>
                <a:cs typeface="Trebuchet MS"/>
              </a:rPr>
              <a:t>бустінг,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розмір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кроку</a:t>
            </a:r>
            <a:r>
              <a:rPr dirty="0" sz="2400" spc="-36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9296A8"/>
                </a:solidFill>
                <a:latin typeface="Trebuchet MS"/>
                <a:cs typeface="Trebuchet MS"/>
              </a:rPr>
              <a:t>у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66700"/>
              </a:lnSpc>
            </a:pPr>
            <a:r>
              <a:rPr dirty="0" sz="2400" spc="-45">
                <a:solidFill>
                  <a:srgbClr val="9296A8"/>
                </a:solidFill>
                <a:latin typeface="Trebuchet MS"/>
                <a:cs typeface="Trebuchet MS"/>
              </a:rPr>
              <a:t>0.05 </a:t>
            </a:r>
            <a:r>
              <a:rPr dirty="0" sz="2400" spc="-5">
                <a:solidFill>
                  <a:srgbClr val="9296A8"/>
                </a:solidFill>
                <a:latin typeface="Trebuchet MS"/>
                <a:cs typeface="Trebuchet MS"/>
              </a:rPr>
              <a:t>та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максимальну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глибину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дерева </a:t>
            </a:r>
            <a:r>
              <a:rPr dirty="0" sz="2400" spc="15">
                <a:solidFill>
                  <a:srgbClr val="9296A8"/>
                </a:solidFill>
                <a:latin typeface="Trebuchet MS"/>
                <a:cs typeface="Trebuchet MS"/>
              </a:rPr>
              <a:t>4 </a:t>
            </a:r>
            <a:r>
              <a:rPr dirty="0" sz="2400" spc="30">
                <a:solidFill>
                  <a:srgbClr val="9296A8"/>
                </a:solidFill>
                <a:latin typeface="Trebuchet MS"/>
                <a:cs typeface="Trebuchet MS"/>
              </a:rPr>
              <a:t>ми 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змогли </a:t>
            </a:r>
            <a:r>
              <a:rPr dirty="0" sz="2400" spc="75">
                <a:solidFill>
                  <a:srgbClr val="9296A8"/>
                </a:solidFill>
                <a:latin typeface="Trebuchet MS"/>
                <a:cs typeface="Trebuchet MS"/>
              </a:rPr>
              <a:t>запобігти </a:t>
            </a:r>
            <a:r>
              <a:rPr dirty="0" sz="2400" spc="80">
                <a:solidFill>
                  <a:srgbClr val="9296A8"/>
                </a:solidFill>
                <a:latin typeface="Trebuchet MS"/>
                <a:cs typeface="Trebuchet MS"/>
              </a:rPr>
              <a:t>перенавчання </a:t>
            </a:r>
            <a:r>
              <a:rPr dirty="0" sz="2400" spc="15">
                <a:solidFill>
                  <a:srgbClr val="9296A8"/>
                </a:solidFill>
                <a:latin typeface="Trebuchet MS"/>
                <a:cs typeface="Trebuchet MS"/>
              </a:rPr>
              <a:t>моделі </a:t>
            </a:r>
            <a:r>
              <a:rPr dirty="0" sz="2400" spc="-5">
                <a:solidFill>
                  <a:srgbClr val="9296A8"/>
                </a:solidFill>
                <a:latin typeface="Trebuchet MS"/>
                <a:cs typeface="Trebuchet MS"/>
              </a:rPr>
              <a:t>та 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добилися </a:t>
            </a:r>
            <a:r>
              <a:rPr dirty="0" sz="2400" spc="95">
                <a:solidFill>
                  <a:srgbClr val="A1C699"/>
                </a:solidFill>
                <a:latin typeface="Trebuchet MS"/>
                <a:cs typeface="Trebuchet MS"/>
              </a:rPr>
              <a:t>RMSE </a:t>
            </a:r>
            <a:r>
              <a:rPr dirty="0" sz="2400" spc="-60">
                <a:solidFill>
                  <a:srgbClr val="A1C699"/>
                </a:solidFill>
                <a:latin typeface="Trebuchet MS"/>
                <a:cs typeface="Trebuchet MS"/>
              </a:rPr>
              <a:t>= </a:t>
            </a:r>
            <a:r>
              <a:rPr dirty="0" sz="2400" spc="-105">
                <a:solidFill>
                  <a:srgbClr val="A1C699"/>
                </a:solidFill>
                <a:latin typeface="Trebuchet MS"/>
                <a:cs typeface="Trebuchet MS"/>
              </a:rPr>
              <a:t>121.80 </a:t>
            </a:r>
            <a:r>
              <a:rPr dirty="0" sz="2400" spc="85">
                <a:solidFill>
                  <a:srgbClr val="9296A8"/>
                </a:solidFill>
                <a:latin typeface="Trebuchet MS"/>
                <a:cs typeface="Trebuchet MS"/>
              </a:rPr>
              <a:t>на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тренувальних</a:t>
            </a:r>
            <a:r>
              <a:rPr dirty="0" sz="2400" spc="-3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даних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318" y="2480586"/>
            <a:ext cx="8620140" cy="448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394" y="9606970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18" y="3705722"/>
            <a:ext cx="1692021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2400" spc="10">
                <a:solidFill>
                  <a:srgbClr val="9296A8"/>
                </a:solidFill>
                <a:latin typeface="Trebuchet MS"/>
                <a:cs typeface="Trebuchet MS"/>
              </a:rPr>
              <a:t>Погода: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9296A8"/>
                </a:solidFill>
                <a:latin typeface="Trebuchet MS"/>
                <a:cs typeface="Trebuchet MS"/>
              </a:rPr>
              <a:t>ми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легко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9296A8"/>
                </a:solidFill>
                <a:latin typeface="Trebuchet MS"/>
                <a:cs typeface="Trebuchet MS"/>
              </a:rPr>
              <a:t>знайшли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історичні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дані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9296A8"/>
                </a:solidFill>
                <a:latin typeface="Trebuchet MS"/>
                <a:cs typeface="Trebuchet MS"/>
              </a:rPr>
              <a:t>за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погоду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9296A8"/>
                </a:solidFill>
                <a:latin typeface="Trebuchet MS"/>
                <a:cs typeface="Trebuchet MS"/>
              </a:rPr>
              <a:t>в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9296A8"/>
                </a:solidFill>
                <a:latin typeface="Trebuchet MS"/>
                <a:cs typeface="Trebuchet MS"/>
              </a:rPr>
              <a:t>Одесі,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але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9296A8"/>
                </a:solidFill>
                <a:latin typeface="Trebuchet MS"/>
                <a:cs typeface="Trebuchet MS"/>
              </a:rPr>
              <a:t>ні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pandas,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9296A8"/>
                </a:solidFill>
                <a:latin typeface="Trebuchet MS"/>
                <a:cs typeface="Trebuchet MS"/>
              </a:rPr>
              <a:t>ні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9296A8"/>
                </a:solidFill>
                <a:latin typeface="Trebuchet MS"/>
                <a:cs typeface="Trebuchet MS"/>
              </a:rPr>
              <a:t>bs4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не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9296A8"/>
                </a:solidFill>
                <a:latin typeface="Trebuchet MS"/>
                <a:cs typeface="Trebuchet MS"/>
              </a:rPr>
              <a:t>допомогли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нам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зберегти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дані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9296A8"/>
                </a:solidFill>
                <a:latin typeface="Trebuchet MS"/>
                <a:cs typeface="Trebuchet MS"/>
              </a:rPr>
              <a:t>у  </a:t>
            </a:r>
            <a:r>
              <a:rPr dirty="0" sz="2400">
                <a:solidFill>
                  <a:srgbClr val="9296A8"/>
                </a:solidFill>
                <a:latin typeface="Trebuchet MS"/>
                <a:cs typeface="Trebuchet MS"/>
              </a:rPr>
              <a:t>датафрейм,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9296A8"/>
                </a:solidFill>
                <a:latin typeface="Trebuchet MS"/>
                <a:cs typeface="Trebuchet MS"/>
              </a:rPr>
              <a:t>тож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після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9296A8"/>
                </a:solidFill>
                <a:latin typeface="Trebuchet MS"/>
                <a:cs typeface="Trebuchet MS"/>
              </a:rPr>
              <a:t>кількох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годин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9296A8"/>
                </a:solidFill>
                <a:latin typeface="Trebuchet MS"/>
                <a:cs typeface="Trebuchet MS"/>
              </a:rPr>
              <a:t>спроб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9296A8"/>
                </a:solidFill>
                <a:latin typeface="Trebuchet MS"/>
                <a:cs typeface="Trebuchet MS"/>
              </a:rPr>
              <a:t>ми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9296A8"/>
                </a:solidFill>
                <a:latin typeface="Trebuchet MS"/>
                <a:cs typeface="Trebuchet MS"/>
              </a:rPr>
              <a:t>залишили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9296A8"/>
                </a:solidFill>
                <a:latin typeface="Trebuchet MS"/>
                <a:cs typeface="Trebuchet MS"/>
              </a:rPr>
              <a:t>цю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ідею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18" y="1627428"/>
            <a:ext cx="1521650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dirty="0" sz="2400" spc="85">
                <a:solidFill>
                  <a:srgbClr val="9296A8"/>
                </a:solidFill>
                <a:latin typeface="Trebuchet MS"/>
                <a:cs typeface="Trebuchet MS"/>
              </a:rPr>
              <a:t>Пробували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порахувати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навантаженність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поєднань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9296A8"/>
                </a:solidFill>
                <a:latin typeface="Trebuchet MS"/>
                <a:cs typeface="Trebuchet MS"/>
              </a:rPr>
              <a:t>вузлів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9296A8"/>
                </a:solidFill>
                <a:latin typeface="Trebuchet MS"/>
                <a:cs typeface="Trebuchet MS"/>
              </a:rPr>
              <a:t>за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останні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дві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години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9296A8"/>
                </a:solidFill>
                <a:latin typeface="Trebuchet MS"/>
                <a:cs typeface="Trebuchet MS"/>
              </a:rPr>
              <a:t>для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кожної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9296A8"/>
                </a:solidFill>
                <a:latin typeface="Trebuchet MS"/>
                <a:cs typeface="Trebuchet MS"/>
              </a:rPr>
              <a:t>поїздки,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але 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приросту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9296A8"/>
                </a:solidFill>
                <a:latin typeface="Trebuchet MS"/>
                <a:cs typeface="Trebuchet MS"/>
              </a:rPr>
              <a:t>у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скорі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9296A8"/>
                </a:solidFill>
                <a:latin typeface="Trebuchet MS"/>
                <a:cs typeface="Trebuchet MS"/>
              </a:rPr>
              <a:t>вона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не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9296A8"/>
                </a:solidFill>
                <a:latin typeface="Trebuchet MS"/>
                <a:cs typeface="Trebuchet MS"/>
              </a:rPr>
              <a:t>додала,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9296A8"/>
                </a:solidFill>
                <a:latin typeface="Trebuchet MS"/>
                <a:cs typeface="Trebuchet MS"/>
              </a:rPr>
              <a:t>втім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фіча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9296A8"/>
                </a:solidFill>
                <a:latin typeface="Trebuchet MS"/>
                <a:cs typeface="Trebuchet MS"/>
              </a:rPr>
              <a:t>збільшила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час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9296A8"/>
                </a:solidFill>
                <a:latin typeface="Trebuchet MS"/>
                <a:cs typeface="Trebuchet MS"/>
              </a:rPr>
              <a:t>обрахунків.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04011" y="145304"/>
            <a:ext cx="55016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Що </a:t>
            </a:r>
            <a:r>
              <a:rPr dirty="0" spc="-70"/>
              <a:t>нам </a:t>
            </a:r>
            <a:r>
              <a:rPr dirty="0" spc="-80"/>
              <a:t>не</a:t>
            </a:r>
            <a:r>
              <a:rPr dirty="0" spc="-894"/>
              <a:t> </a:t>
            </a:r>
            <a:r>
              <a:rPr dirty="0" spc="-90"/>
              <a:t>вдалось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218" y="5881811"/>
            <a:ext cx="1623568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Також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було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9296A8"/>
                </a:solidFill>
                <a:latin typeface="Trebuchet MS"/>
                <a:cs typeface="Trebuchet MS"/>
              </a:rPr>
              <a:t>цікаво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подивитися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чи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9296A8"/>
                </a:solidFill>
                <a:latin typeface="Trebuchet MS"/>
                <a:cs typeface="Trebuchet MS"/>
              </a:rPr>
              <a:t>впливає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9296A8"/>
                </a:solidFill>
                <a:latin typeface="Trebuchet MS"/>
                <a:cs typeface="Trebuchet MS"/>
              </a:rPr>
              <a:t>висота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над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рівнем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моря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9296A8"/>
                </a:solidFill>
                <a:latin typeface="Trebuchet MS"/>
                <a:cs typeface="Trebuchet MS"/>
              </a:rPr>
              <a:t>початкової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9296A8"/>
                </a:solidFill>
                <a:latin typeface="Trebuchet MS"/>
                <a:cs typeface="Trebuchet MS"/>
              </a:rPr>
              <a:t>та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9296A8"/>
                </a:solidFill>
                <a:latin typeface="Trebuchet MS"/>
                <a:cs typeface="Trebuchet MS"/>
              </a:rPr>
              <a:t>кінцевої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9296A8"/>
                </a:solidFill>
                <a:latin typeface="Trebuchet MS"/>
                <a:cs typeface="Trebuchet MS"/>
              </a:rPr>
              <a:t>точки</a:t>
            </a:r>
            <a:r>
              <a:rPr dirty="0" sz="2400" spc="-3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9296A8"/>
                </a:solidFill>
                <a:latin typeface="Trebuchet MS"/>
                <a:cs typeface="Trebuchet MS"/>
              </a:rPr>
              <a:t>на</a:t>
            </a:r>
            <a:r>
              <a:rPr dirty="0" sz="2400" spc="-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9296A8"/>
                </a:solidFill>
                <a:latin typeface="Trebuchet MS"/>
                <a:cs typeface="Trebuchet MS"/>
              </a:rPr>
              <a:t>тривалість  </a:t>
            </a:r>
            <a:r>
              <a:rPr dirty="0" sz="2400" spc="20">
                <a:solidFill>
                  <a:srgbClr val="9296A8"/>
                </a:solidFill>
                <a:latin typeface="Trebuchet MS"/>
                <a:cs typeface="Trebuchet MS"/>
              </a:rPr>
              <a:t>поїздки,</a:t>
            </a:r>
            <a:r>
              <a:rPr dirty="0" sz="2400" spc="-45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але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9296A8"/>
                </a:solidFill>
                <a:latin typeface="Trebuchet MS"/>
                <a:cs typeface="Trebuchet MS"/>
              </a:rPr>
              <a:t>не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9296A8"/>
                </a:solidFill>
                <a:latin typeface="Trebuchet MS"/>
                <a:cs typeface="Trebuchet MS"/>
              </a:rPr>
              <a:t>вдалося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9296A8"/>
                </a:solidFill>
                <a:latin typeface="Trebuchet MS"/>
                <a:cs typeface="Trebuchet MS"/>
              </a:rPr>
              <a:t>зручним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9296A8"/>
                </a:solidFill>
                <a:latin typeface="Trebuchet MS"/>
                <a:cs typeface="Trebuchet MS"/>
              </a:rPr>
              <a:t>чином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9296A8"/>
                </a:solidFill>
                <a:latin typeface="Trebuchet MS"/>
                <a:cs typeface="Trebuchet MS"/>
              </a:rPr>
              <a:t>отримати</a:t>
            </a:r>
            <a:r>
              <a:rPr dirty="0" sz="2400" spc="-4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9296A8"/>
                </a:solidFill>
                <a:latin typeface="Trebuchet MS"/>
                <a:cs typeface="Trebuchet MS"/>
              </a:rPr>
              <a:t>дані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394" y="9606967"/>
            <a:ext cx="771524" cy="4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54625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C</a:t>
            </a:r>
            <a:r>
              <a:rPr dirty="0" spc="85"/>
              <a:t>o</a:t>
            </a:r>
            <a:r>
              <a:rPr dirty="0" spc="-65"/>
              <a:t>n</a:t>
            </a:r>
            <a:r>
              <a:rPr dirty="0" spc="-160"/>
              <a:t>c</a:t>
            </a:r>
            <a:r>
              <a:rPr dirty="0" spc="10"/>
              <a:t>l</a:t>
            </a:r>
            <a:r>
              <a:rPr dirty="0" spc="-95"/>
              <a:t>u</a:t>
            </a:r>
            <a:r>
              <a:rPr dirty="0" spc="250"/>
              <a:t>s</a:t>
            </a:r>
            <a:r>
              <a:rPr dirty="0" spc="-80"/>
              <a:t>i</a:t>
            </a:r>
            <a:r>
              <a:rPr dirty="0" spc="85"/>
              <a:t>o</a:t>
            </a:r>
            <a:r>
              <a:rPr dirty="0" spc="-65"/>
              <a:t>n</a:t>
            </a:r>
            <a:r>
              <a:rPr dirty="0" spc="25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3800" y="2104337"/>
            <a:ext cx="6709409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75">
                <a:solidFill>
                  <a:srgbClr val="9296A8"/>
                </a:solidFill>
                <a:latin typeface="Trebuchet MS"/>
                <a:cs typeface="Trebuchet MS"/>
              </a:rPr>
              <a:t>Аналізуючи </a:t>
            </a:r>
            <a:r>
              <a:rPr dirty="0" sz="2700" spc="15">
                <a:solidFill>
                  <a:srgbClr val="9296A8"/>
                </a:solidFill>
                <a:latin typeface="Trebuchet MS"/>
                <a:cs typeface="Trebuchet MS"/>
              </a:rPr>
              <a:t>результат </a:t>
            </a:r>
            <a:r>
              <a:rPr dirty="0" sz="2700" spc="95">
                <a:solidFill>
                  <a:srgbClr val="9296A8"/>
                </a:solidFill>
                <a:latin typeface="Trebuchet MS"/>
                <a:cs typeface="Trebuchet MS"/>
              </a:rPr>
              <a:t>на</a:t>
            </a:r>
            <a:r>
              <a:rPr dirty="0" sz="2700" spc="-254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9296A8"/>
                </a:solidFill>
                <a:latin typeface="Trebuchet MS"/>
                <a:cs typeface="Trebuchet MS"/>
              </a:rPr>
              <a:t>тренувальній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5400"/>
              </a:lnSpc>
              <a:spcBef>
                <a:spcPts val="540"/>
              </a:spcBef>
            </a:pPr>
            <a:r>
              <a:rPr dirty="0" sz="2700" spc="35">
                <a:solidFill>
                  <a:srgbClr val="9296A8"/>
                </a:solidFill>
                <a:latin typeface="Trebuchet MS"/>
                <a:cs typeface="Trebuchet MS"/>
              </a:rPr>
              <a:t>вибірці, ми </a:t>
            </a:r>
            <a:r>
              <a:rPr dirty="0" sz="2700" spc="100">
                <a:solidFill>
                  <a:srgbClr val="9296A8"/>
                </a:solidFill>
                <a:latin typeface="Trebuchet MS"/>
                <a:cs typeface="Trebuchet MS"/>
              </a:rPr>
              <a:t>робимо </a:t>
            </a:r>
            <a:r>
              <a:rPr dirty="0" sz="2700" spc="50">
                <a:solidFill>
                  <a:srgbClr val="9296A8"/>
                </a:solidFill>
                <a:latin typeface="Trebuchet MS"/>
                <a:cs typeface="Trebuchet MS"/>
              </a:rPr>
              <a:t>висновок, </a:t>
            </a:r>
            <a:r>
              <a:rPr dirty="0" sz="2700" spc="95">
                <a:solidFill>
                  <a:srgbClr val="9296A8"/>
                </a:solidFill>
                <a:latin typeface="Trebuchet MS"/>
                <a:cs typeface="Trebuchet MS"/>
              </a:rPr>
              <a:t>що </a:t>
            </a:r>
            <a:r>
              <a:rPr dirty="0" sz="2700" spc="105">
                <a:solidFill>
                  <a:srgbClr val="9296A8"/>
                </a:solidFill>
                <a:latin typeface="Trebuchet MS"/>
                <a:cs typeface="Trebuchet MS"/>
              </a:rPr>
              <a:t>наша  </a:t>
            </a:r>
            <a:r>
              <a:rPr dirty="0" sz="2700" spc="25">
                <a:solidFill>
                  <a:srgbClr val="9296A8"/>
                </a:solidFill>
                <a:latin typeface="Trebuchet MS"/>
                <a:cs typeface="Trebuchet MS"/>
              </a:rPr>
              <a:t>модель </a:t>
            </a:r>
            <a:r>
              <a:rPr dirty="0" sz="2700" spc="35">
                <a:solidFill>
                  <a:srgbClr val="9296A8"/>
                </a:solidFill>
                <a:latin typeface="Trebuchet MS"/>
                <a:cs typeface="Trebuchet MS"/>
              </a:rPr>
              <a:t>досить </a:t>
            </a:r>
            <a:r>
              <a:rPr dirty="0" sz="2700" spc="85">
                <a:solidFill>
                  <a:srgbClr val="9296A8"/>
                </a:solidFill>
                <a:latin typeface="Trebuchet MS"/>
                <a:cs typeface="Trebuchet MS"/>
              </a:rPr>
              <a:t>непогано </a:t>
            </a:r>
            <a:r>
              <a:rPr dirty="0" sz="2700" spc="95">
                <a:solidFill>
                  <a:srgbClr val="9296A8"/>
                </a:solidFill>
                <a:latin typeface="Trebuchet MS"/>
                <a:cs typeface="Trebuchet MS"/>
              </a:rPr>
              <a:t>визначає </a:t>
            </a:r>
            <a:r>
              <a:rPr dirty="0" sz="2700" spc="45">
                <a:solidFill>
                  <a:srgbClr val="9296A8"/>
                </a:solidFill>
                <a:latin typeface="Trebuchet MS"/>
                <a:cs typeface="Trebuchet MS"/>
              </a:rPr>
              <a:t>час  </a:t>
            </a:r>
            <a:r>
              <a:rPr dirty="0" sz="2700" spc="35">
                <a:solidFill>
                  <a:srgbClr val="9296A8"/>
                </a:solidFill>
                <a:latin typeface="Trebuchet MS"/>
                <a:cs typeface="Trebuchet MS"/>
              </a:rPr>
              <a:t>поїзки. </a:t>
            </a:r>
            <a:r>
              <a:rPr dirty="0" sz="2700" spc="80">
                <a:solidFill>
                  <a:srgbClr val="9296A8"/>
                </a:solidFill>
                <a:latin typeface="Trebuchet MS"/>
                <a:cs typeface="Trebuchet MS"/>
              </a:rPr>
              <a:t>Наше </a:t>
            </a:r>
            <a:r>
              <a:rPr dirty="0" sz="2700" spc="110">
                <a:solidFill>
                  <a:srgbClr val="9296A8"/>
                </a:solidFill>
                <a:latin typeface="Trebuchet MS"/>
                <a:cs typeface="Trebuchet MS"/>
              </a:rPr>
              <a:t>RMSE </a:t>
            </a:r>
            <a:r>
              <a:rPr dirty="0" sz="2700" spc="30">
                <a:solidFill>
                  <a:srgbClr val="9296A8"/>
                </a:solidFill>
                <a:latin typeface="Trebuchet MS"/>
                <a:cs typeface="Trebuchet MS"/>
              </a:rPr>
              <a:t>складає </a:t>
            </a:r>
            <a:r>
              <a:rPr dirty="0" sz="2700" spc="-80">
                <a:solidFill>
                  <a:srgbClr val="9296A8"/>
                </a:solidFill>
                <a:latin typeface="Trebuchet MS"/>
                <a:cs typeface="Trebuchet MS"/>
              </a:rPr>
              <a:t>2 </a:t>
            </a:r>
            <a:r>
              <a:rPr dirty="0" sz="2700" spc="80">
                <a:solidFill>
                  <a:srgbClr val="9296A8"/>
                </a:solidFill>
                <a:latin typeface="Trebuchet MS"/>
                <a:cs typeface="Trebuchet MS"/>
              </a:rPr>
              <a:t>хвилини</a:t>
            </a:r>
            <a:r>
              <a:rPr dirty="0" sz="2700" spc="-53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9296A8"/>
                </a:solidFill>
                <a:latin typeface="Trebuchet MS"/>
                <a:cs typeface="Trebuchet MS"/>
              </a:rPr>
              <a:t>і </a:t>
            </a:r>
            <a:r>
              <a:rPr dirty="0" sz="2700" spc="-250">
                <a:solidFill>
                  <a:srgbClr val="9296A8"/>
                </a:solidFill>
                <a:latin typeface="Trebuchet MS"/>
                <a:cs typeface="Trebuchet MS"/>
              </a:rPr>
              <a:t>1  </a:t>
            </a:r>
            <a:r>
              <a:rPr dirty="0" sz="2700" spc="-35">
                <a:solidFill>
                  <a:srgbClr val="9296A8"/>
                </a:solidFill>
                <a:latin typeface="Trebuchet MS"/>
                <a:cs typeface="Trebuchet MS"/>
              </a:rPr>
              <a:t>секунду, </a:t>
            </a:r>
            <a:r>
              <a:rPr dirty="0" sz="2700" spc="40">
                <a:solidFill>
                  <a:srgbClr val="9296A8"/>
                </a:solidFill>
                <a:latin typeface="Trebuchet MS"/>
                <a:cs typeface="Trebuchet MS"/>
              </a:rPr>
              <a:t>які </a:t>
            </a:r>
            <a:r>
              <a:rPr dirty="0" sz="2700" spc="125">
                <a:solidFill>
                  <a:srgbClr val="9296A8"/>
                </a:solidFill>
                <a:latin typeface="Trebuchet MS"/>
                <a:cs typeface="Trebuchet MS"/>
              </a:rPr>
              <a:t>в </a:t>
            </a:r>
            <a:r>
              <a:rPr dirty="0" sz="2700" spc="45">
                <a:solidFill>
                  <a:srgbClr val="9296A8"/>
                </a:solidFill>
                <a:latin typeface="Trebuchet MS"/>
                <a:cs typeface="Trebuchet MS"/>
              </a:rPr>
              <a:t>буденному </a:t>
            </a:r>
            <a:r>
              <a:rPr dirty="0" sz="2700" spc="25">
                <a:solidFill>
                  <a:srgbClr val="9296A8"/>
                </a:solidFill>
                <a:latin typeface="Trebuchet MS"/>
                <a:cs typeface="Trebuchet MS"/>
              </a:rPr>
              <a:t>житті </a:t>
            </a:r>
            <a:r>
              <a:rPr dirty="0" sz="2700" spc="95">
                <a:solidFill>
                  <a:srgbClr val="9296A8"/>
                </a:solidFill>
                <a:latin typeface="Trebuchet MS"/>
                <a:cs typeface="Trebuchet MS"/>
              </a:rPr>
              <a:t>на </a:t>
            </a:r>
            <a:r>
              <a:rPr dirty="0" sz="2700" spc="80">
                <a:solidFill>
                  <a:srgbClr val="9296A8"/>
                </a:solidFill>
                <a:latin typeface="Trebuchet MS"/>
                <a:cs typeface="Trebuchet MS"/>
              </a:rPr>
              <a:t>нашу  </a:t>
            </a:r>
            <a:r>
              <a:rPr dirty="0" sz="2700" spc="-5">
                <a:solidFill>
                  <a:srgbClr val="9296A8"/>
                </a:solidFill>
                <a:latin typeface="Trebuchet MS"/>
                <a:cs typeface="Trebuchet MS"/>
              </a:rPr>
              <a:t>думку </a:t>
            </a:r>
            <a:r>
              <a:rPr dirty="0" sz="2700" spc="55">
                <a:solidFill>
                  <a:srgbClr val="9296A8"/>
                </a:solidFill>
                <a:latin typeface="Trebuchet MS"/>
                <a:cs typeface="Trebuchet MS"/>
              </a:rPr>
              <a:t>не </a:t>
            </a:r>
            <a:r>
              <a:rPr dirty="0" sz="2700" spc="45">
                <a:solidFill>
                  <a:srgbClr val="9296A8"/>
                </a:solidFill>
                <a:latin typeface="Trebuchet MS"/>
                <a:cs typeface="Trebuchet MS"/>
              </a:rPr>
              <a:t>складають </a:t>
            </a:r>
            <a:r>
              <a:rPr dirty="0" sz="2700" spc="65">
                <a:solidFill>
                  <a:srgbClr val="9296A8"/>
                </a:solidFill>
                <a:latin typeface="Trebuchet MS"/>
                <a:cs typeface="Trebuchet MS"/>
              </a:rPr>
              <a:t>великої</a:t>
            </a:r>
            <a:r>
              <a:rPr dirty="0" sz="2700" spc="-310">
                <a:solidFill>
                  <a:srgbClr val="9296A8"/>
                </a:solidFill>
                <a:latin typeface="Trebuchet MS"/>
                <a:cs typeface="Trebuchet MS"/>
              </a:rPr>
              <a:t> </a:t>
            </a:r>
            <a:r>
              <a:rPr dirty="0" sz="2700" spc="35">
                <a:solidFill>
                  <a:srgbClr val="9296A8"/>
                </a:solidFill>
                <a:latin typeface="Trebuchet MS"/>
                <a:cs typeface="Trebuchet MS"/>
              </a:rPr>
              <a:t>проблеми.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501" y="2005314"/>
            <a:ext cx="7496190" cy="562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394" y="9606967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2023-03-05T08:07:30Z</dcterms:created>
  <dcterms:modified xsi:type="dcterms:W3CDTF">2023-03-05T08:07:30Z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2023-03-05T00:00:00Z</vt:filetime>
  </property>
</Properties>
</file>