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6"/>
  </p:notesMasterIdLst>
  <p:sldIdLst>
    <p:sldId id="256" r:id="rId2"/>
    <p:sldId id="257" r:id="rId3"/>
    <p:sldId id="279" r:id="rId4"/>
    <p:sldId id="278" r:id="rId5"/>
    <p:sldId id="258" r:id="rId6"/>
    <p:sldId id="262" r:id="rId7"/>
    <p:sldId id="264" r:id="rId8"/>
    <p:sldId id="277" r:id="rId9"/>
    <p:sldId id="280" r:id="rId10"/>
    <p:sldId id="259" r:id="rId11"/>
    <p:sldId id="265" r:id="rId12"/>
    <p:sldId id="260" r:id="rId13"/>
    <p:sldId id="261" r:id="rId14"/>
    <p:sldId id="284" r:id="rId15"/>
    <p:sldId id="281" r:id="rId16"/>
    <p:sldId id="266" r:id="rId17"/>
    <p:sldId id="282" r:id="rId18"/>
    <p:sldId id="275" r:id="rId19"/>
    <p:sldId id="286" r:id="rId20"/>
    <p:sldId id="287" r:id="rId21"/>
    <p:sldId id="283" r:id="rId22"/>
    <p:sldId id="263" r:id="rId23"/>
    <p:sldId id="276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43"/>
    <p:restoredTop sz="94599"/>
  </p:normalViewPr>
  <p:slideViewPr>
    <p:cSldViewPr snapToGrid="0" snapToObjects="1">
      <p:cViewPr varScale="1">
        <p:scale>
          <a:sx n="91" d="100"/>
          <a:sy n="91" d="100"/>
        </p:scale>
        <p:origin x="216" y="496"/>
      </p:cViewPr>
      <p:guideLst/>
    </p:cSldViewPr>
  </p:slideViewPr>
  <p:outlineViewPr>
    <p:cViewPr>
      <p:scale>
        <a:sx n="33" d="100"/>
        <a:sy n="33" d="100"/>
      </p:scale>
      <p:origin x="0" y="-115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67BFE-5CB8-D245-BA96-82C705B21554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4AFA7-8525-EF43-8DA2-61C5503A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2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(10 minutes up through</a:t>
            </a:r>
            <a:r>
              <a:rPr lang="en-US" baseline="0" dirty="0" smtClean="0"/>
              <a:t> here)</a:t>
            </a:r>
            <a:r>
              <a:rPr lang="en-US" dirty="0" smtClean="0"/>
              <a:t> Ask audience to describe when they’ve had to do something tedious</a:t>
            </a:r>
            <a:r>
              <a:rPr lang="en-US" baseline="0" dirty="0" smtClean="0"/>
              <a:t> for data analysis. Like resize a table, copy and paste data, make bibliographies, update a graph, and also update the summary and white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AFA7-8525-EF43-8DA2-61C5503A39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13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 (65 total)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AFA7-8525-EF43-8DA2-61C5503A39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1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Optional (time and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dependant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AFA7-8525-EF43-8DA2-61C5503A39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01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75</a:t>
            </a:r>
            <a:r>
              <a:rPr lang="en-US" baseline="0" dirty="0" smtClean="0"/>
              <a:t> total minutes with 15 for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AFA7-8525-EF43-8DA2-61C5503A39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 (15 total)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AFA7-8525-EF43-8DA2-61C5503A39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49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 (20 total)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AFA7-8525-EF43-8DA2-61C5503A39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02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25</a:t>
            </a:r>
            <a:r>
              <a:rPr lang="en-US" baseline="0" dirty="0" smtClean="0"/>
              <a:t> total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AFA7-8525-EF43-8DA2-61C5503A39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</a:t>
            </a:r>
            <a:r>
              <a:rPr lang="en-US" baseline="0" dirty="0" smtClean="0"/>
              <a:t> total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AFA7-8525-EF43-8DA2-61C5503A39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total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AFA7-8525-EF43-8DA2-61C5503A39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3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 (45 total)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AFA7-8525-EF43-8DA2-61C5503A39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3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 (40 total)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AFA7-8525-EF43-8DA2-61C5503A39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4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 (~55 total)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AFA7-8525-EF43-8DA2-61C5503A39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0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1C45-C8E2-0C42-B33A-2E748774109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8013-2C62-8E45-A5C5-355A364AC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1C45-C8E2-0C42-B33A-2E748774109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8013-2C62-8E45-A5C5-355A364AC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1C45-C8E2-0C42-B33A-2E748774109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8013-2C62-8E45-A5C5-355A364AC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1C45-C8E2-0C42-B33A-2E748774109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8013-2C62-8E45-A5C5-355A364AC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1C45-C8E2-0C42-B33A-2E748774109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8013-2C62-8E45-A5C5-355A364AC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1C45-C8E2-0C42-B33A-2E748774109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8013-2C62-8E45-A5C5-355A364AC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1C45-C8E2-0C42-B33A-2E748774109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8013-2C62-8E45-A5C5-355A364AC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1C45-C8E2-0C42-B33A-2E748774109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8013-2C62-8E45-A5C5-355A364AC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1C45-C8E2-0C42-B33A-2E748774109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8013-2C62-8E45-A5C5-355A364AC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1C45-C8E2-0C42-B33A-2E748774109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8013-2C62-8E45-A5C5-355A364AC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1C45-C8E2-0C42-B33A-2E748774109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8013-2C62-8E45-A5C5-355A364AC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61C45-C8E2-0C42-B33A-2E748774109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48013-2C62-8E45-A5C5-355A364AC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TML" TargetMode="External"/><Relationship Id="rId4" Type="http://schemas.openxmlformats.org/officeDocument/2006/relationships/hyperlink" Target="http://juliasilge.com/blog/Evenly-Distributed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ightweight_markup_languag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rstudio.com/wp-content/uploads/2015/02/rmarkdown-cheatsheet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ihui.name/knitr/options/#chunk-options" TargetMode="External"/><Relationship Id="rId4" Type="http://schemas.openxmlformats.org/officeDocument/2006/relationships/hyperlink" Target="https://www.rstudio.com/wp-content/uploads/2015/02/rmarkdown-cheatshee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yanovskyb/sio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yanovskyb/sio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yanovskyb/sio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melyportfolio.github.io/rCharts_nyt_home_price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rmarkdown.rstudio.com/" TargetMode="External"/><Relationship Id="rId4" Type="http://schemas.openxmlformats.org/officeDocument/2006/relationships/hyperlink" Target="https://www.rstudio.com/wp-content/uploads/2015/02/rmarkdown-cheatsheet.pdf" TargetMode="External"/><Relationship Id="rId5" Type="http://schemas.openxmlformats.org/officeDocument/2006/relationships/hyperlink" Target="http://tidyvers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orisy@fb.com" TargetMode="External"/><Relationship Id="rId3" Type="http://schemas.openxmlformats.org/officeDocument/2006/relationships/hyperlink" Target="mailto:ryan.derickson@va.go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vethirtyeight.com/datalab/as-a-major-retraction-shows-were-all-vulnerable-to-faked-data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 Markdown for Reproducible Research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02037"/>
            <a:ext cx="12191999" cy="270250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Overview and examples for data analysis, research, and collaboration</a:t>
            </a:r>
          </a:p>
          <a:p>
            <a:endParaRPr lang="en-US" sz="2800" dirty="0"/>
          </a:p>
          <a:p>
            <a:endParaRPr lang="en-US" dirty="0" smtClean="0"/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3835078" y="5981380"/>
            <a:ext cx="683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Boris Yanovsky    -  Facebook</a:t>
            </a:r>
          </a:p>
          <a:p>
            <a:pPr algn="just"/>
            <a:r>
              <a:rPr lang="en-US" dirty="0" smtClean="0"/>
              <a:t>Ryan </a:t>
            </a:r>
            <a:r>
              <a:rPr lang="en-US" dirty="0" err="1" smtClean="0"/>
              <a:t>Derickson</a:t>
            </a:r>
            <a:r>
              <a:rPr lang="en-US" dirty="0" smtClean="0"/>
              <a:t>  -  </a:t>
            </a:r>
            <a:r>
              <a:rPr lang="en-US" dirty="0" smtClean="0"/>
              <a:t>VA National Center for Organization Development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3239547" y="4353126"/>
            <a:ext cx="571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Tutorial Presented at the 32</a:t>
            </a:r>
            <a:r>
              <a:rPr lang="en-US" baseline="30000" dirty="0" smtClean="0"/>
              <a:t>nd</a:t>
            </a:r>
            <a:r>
              <a:rPr lang="en-US" dirty="0" smtClean="0"/>
              <a:t> annual conference of the Society for Industrial and Organizational Psychology</a:t>
            </a:r>
          </a:p>
          <a:p>
            <a:pPr algn="ctr"/>
            <a:r>
              <a:rPr lang="en-US" dirty="0" smtClean="0"/>
              <a:t>Orlando, FL April 29,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/>
              <a:t>Started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Wikipedia: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/>
              <a:t>Markdown</a:t>
            </a:r>
            <a:r>
              <a:rPr lang="en-US" dirty="0"/>
              <a:t> is a </a:t>
            </a:r>
            <a:r>
              <a:rPr lang="en-US" dirty="0">
                <a:hlinkClick r:id="rId2" tooltip="Lightweight markup language"/>
              </a:rPr>
              <a:t>lightweight markup language</a:t>
            </a:r>
            <a:r>
              <a:rPr lang="en-US" dirty="0"/>
              <a:t> with plain text formatting syntax designed so that it can be converted to </a:t>
            </a:r>
            <a:r>
              <a:rPr lang="en-US" dirty="0">
                <a:hlinkClick r:id="rId3" tooltip="HTML"/>
              </a:rPr>
              <a:t>HTML</a:t>
            </a:r>
            <a:r>
              <a:rPr lang="en-US" dirty="0"/>
              <a:t> and many other </a:t>
            </a:r>
            <a:r>
              <a:rPr lang="en-US" dirty="0" smtClean="0"/>
              <a:t>formats</a:t>
            </a:r>
            <a:r>
              <a:rPr lang="mr-IN" dirty="0" smtClean="0"/>
              <a:t>…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You may have already used it </a:t>
            </a:r>
            <a:r>
              <a:rPr lang="mr-IN" dirty="0" smtClean="0"/>
              <a:t>–</a:t>
            </a:r>
            <a:r>
              <a:rPr lang="en-US" dirty="0" smtClean="0"/>
              <a:t> or come in contact with it</a:t>
            </a:r>
          </a:p>
          <a:p>
            <a:r>
              <a:rPr lang="en-US" dirty="0" smtClean="0">
                <a:hlinkClick r:id="rId4"/>
              </a:rPr>
              <a:t>Blogs</a:t>
            </a:r>
            <a:endParaRPr lang="en-US" dirty="0" smtClean="0"/>
          </a:p>
          <a:p>
            <a:r>
              <a:rPr lang="en-US" dirty="0" err="1" smtClean="0"/>
              <a:t>Rstudio</a:t>
            </a:r>
            <a:r>
              <a:rPr lang="en-US" dirty="0" smtClean="0"/>
              <a:t> : New File : R Markdown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5166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Heading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Code Chunk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63" y="2449418"/>
            <a:ext cx="2108200" cy="78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03" y="2449418"/>
            <a:ext cx="5778500" cy="25781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42521" y="1742104"/>
            <a:ext cx="33516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Body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63" y="4563968"/>
            <a:ext cx="32385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b="1" dirty="0" smtClean="0"/>
              <a:t># Header 1</a:t>
            </a:r>
          </a:p>
          <a:p>
            <a:pPr marL="0" indent="0">
              <a:buNone/>
            </a:pPr>
            <a:r>
              <a:rPr lang="en-US" sz="4000" dirty="0" smtClean="0"/>
              <a:t>## Header 2</a:t>
            </a:r>
          </a:p>
          <a:p>
            <a:pPr marL="0" indent="0">
              <a:buNone/>
            </a:pPr>
            <a:r>
              <a:rPr lang="mr-IN" dirty="0" smtClean="0"/>
              <a:t>…</a:t>
            </a:r>
            <a:r>
              <a:rPr lang="en-US" dirty="0" err="1" smtClean="0"/>
              <a:t>etc</a:t>
            </a:r>
            <a:r>
              <a:rPr lang="en-US" dirty="0" smtClean="0"/>
              <a:t> for headers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i="1" dirty="0" smtClean="0"/>
              <a:t>italics</a:t>
            </a:r>
            <a:r>
              <a:rPr lang="en-US" dirty="0" smtClean="0"/>
              <a:t>*</a:t>
            </a:r>
          </a:p>
          <a:p>
            <a:pPr marL="0" indent="0">
              <a:buNone/>
            </a:pPr>
            <a:r>
              <a:rPr lang="en-US" dirty="0" smtClean="0"/>
              <a:t>**</a:t>
            </a:r>
            <a:r>
              <a:rPr lang="en-US" b="1" dirty="0" smtClean="0"/>
              <a:t>bold</a:t>
            </a:r>
            <a:r>
              <a:rPr lang="en-US" dirty="0" smtClean="0"/>
              <a:t>**</a:t>
            </a:r>
          </a:p>
          <a:p>
            <a:pPr marL="0" indent="0">
              <a:buNone/>
            </a:pPr>
            <a:r>
              <a:rPr lang="en-US" dirty="0" smtClean="0"/>
              <a:t>[link](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$equation$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m</a:t>
            </a:r>
            <a:r>
              <a:rPr lang="en-US" dirty="0" smtClean="0">
                <a:hlinkClick r:id="rId3"/>
              </a:rPr>
              <a:t>ore here</a:t>
            </a:r>
            <a:r>
              <a:rPr lang="en-US" dirty="0" smtClean="0"/>
              <a:t> (R markdown cheat sheet)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4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Control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Flexibility of R code execution and display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warning </a:t>
            </a:r>
            <a:r>
              <a:rPr lang="en-US" dirty="0" smtClean="0"/>
              <a:t>= (T/F): suppress any warnings from final 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message </a:t>
            </a:r>
            <a:r>
              <a:rPr lang="en-US" dirty="0" smtClean="0"/>
              <a:t>= (T/F): similar to warning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include </a:t>
            </a:r>
            <a:r>
              <a:rPr lang="en-US" dirty="0" smtClean="0"/>
              <a:t>= (T/F): include chunk output in final document?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echo</a:t>
            </a:r>
            <a:r>
              <a:rPr lang="en-US" dirty="0" smtClean="0"/>
              <a:t> = (T/F):  include R source code from chunk in document?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/>
              <a:t>eval</a:t>
            </a:r>
            <a:r>
              <a:rPr lang="en-US" dirty="0" smtClean="0"/>
              <a:t> = (T/F): whether to execute/evaluate R code in the chunk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more found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 and in </a:t>
            </a:r>
            <a:r>
              <a:rPr lang="en-US" dirty="0" smtClean="0">
                <a:hlinkClick r:id="rId4"/>
              </a:rPr>
              <a:t>cheat sheet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13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Generate a Markdown document and experiment with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Edit code blocks and text fields with your own content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Try variations in formatting (bold, hyperlink, etc.)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Experiment with code control options such as code suppression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  <a:p>
            <a:r>
              <a:rPr lang="en-US" dirty="0" smtClean="0"/>
              <a:t>Why R Markdown?</a:t>
            </a:r>
          </a:p>
          <a:p>
            <a:r>
              <a:rPr lang="en-US" dirty="0" smtClean="0"/>
              <a:t>Getting Started</a:t>
            </a:r>
          </a:p>
          <a:p>
            <a:r>
              <a:rPr lang="en-US" b="1" dirty="0" smtClean="0"/>
              <a:t>Sample Workflow</a:t>
            </a:r>
          </a:p>
          <a:p>
            <a:r>
              <a:rPr lang="en-US" dirty="0" smtClean="0"/>
              <a:t>Working Examples</a:t>
            </a:r>
          </a:p>
          <a:p>
            <a:r>
              <a:rPr lang="en-US" dirty="0" smtClean="0"/>
              <a:t>Extras and Resources</a:t>
            </a:r>
          </a:p>
        </p:txBody>
      </p:sp>
    </p:spTree>
    <p:extLst>
      <p:ext uri="{BB962C8B-B14F-4D97-AF65-F5344CB8AC3E}">
        <p14:creationId xmlns:p14="http://schemas.microsoft.com/office/powerpoint/2010/main" val="11065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Option 1: Migrate Clean Code to Markdown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Perform data cleaning and exploring in separate R script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Cut/paste main flow of analysis into Markdown document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commentary and compile to generate report</a:t>
            </a:r>
          </a:p>
          <a:p>
            <a:pPr marL="0" indent="0">
              <a:buNone/>
            </a:pPr>
            <a:r>
              <a:rPr lang="en-US" dirty="0" smtClean="0"/>
              <a:t>Option 2: Work Exclusively in Markdown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Perform all data cleaning in Markdown code chunks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Execute code snippets with highlight</a:t>
            </a:r>
            <a:r>
              <a:rPr lang="en-US" dirty="0" smtClean="0">
                <a:sym typeface="Wingdings"/>
              </a:rPr>
              <a:t>/run (</a:t>
            </a:r>
            <a:r>
              <a:rPr lang="en-US" dirty="0" err="1" smtClean="0">
                <a:sym typeface="Wingdings"/>
              </a:rPr>
              <a:t>cmd+enter</a:t>
            </a:r>
            <a:r>
              <a:rPr lang="en-US" dirty="0" smtClean="0">
                <a:sym typeface="Wingdings"/>
              </a:rPr>
              <a:t>)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Compile to generate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  <a:p>
            <a:r>
              <a:rPr lang="en-US" dirty="0" smtClean="0"/>
              <a:t>Why R Markdown?</a:t>
            </a:r>
          </a:p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Sample Workflow</a:t>
            </a:r>
          </a:p>
          <a:p>
            <a:r>
              <a:rPr lang="en-US" b="1" dirty="0" smtClean="0"/>
              <a:t>Working Examples</a:t>
            </a:r>
          </a:p>
          <a:p>
            <a:r>
              <a:rPr lang="en-US" dirty="0" smtClean="0"/>
              <a:t>Extras and Resources</a:t>
            </a:r>
          </a:p>
        </p:txBody>
      </p:sp>
    </p:spTree>
    <p:extLst>
      <p:ext uri="{BB962C8B-B14F-4D97-AF65-F5344CB8AC3E}">
        <p14:creationId xmlns:p14="http://schemas.microsoft.com/office/powerpoint/2010/main" val="15424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Research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1</a:t>
            </a:r>
          </a:p>
          <a:p>
            <a:pPr marL="0" indent="0">
              <a:buNone/>
            </a:pPr>
            <a:r>
              <a:rPr lang="en-US" dirty="0" smtClean="0"/>
              <a:t>Working with a dataset and conducting reproducible research</a:t>
            </a:r>
          </a:p>
          <a:p>
            <a:pPr lvl="1"/>
            <a:r>
              <a:rPr lang="en-US" dirty="0" smtClean="0"/>
              <a:t>Documents with full code available on </a:t>
            </a:r>
            <a:r>
              <a:rPr lang="en-US" dirty="0" smtClean="0">
                <a:hlinkClick r:id="rId3"/>
              </a:rPr>
              <a:t>Github page</a:t>
            </a:r>
            <a:endParaRPr lang="en-US" dirty="0" smtClean="0"/>
          </a:p>
          <a:p>
            <a:pPr lvl="1"/>
            <a:r>
              <a:rPr lang="en-US" dirty="0" smtClean="0"/>
              <a:t>To follow along: 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New Project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Version Control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/>
              <a:t>Git</a:t>
            </a:r>
            <a:endParaRPr lang="en-US" dirty="0"/>
          </a:p>
          <a:p>
            <a:pPr lvl="2"/>
            <a:r>
              <a:rPr lang="en-US" dirty="0" smtClean="0"/>
              <a:t>Enter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github.com/yanovskyb/siop</a:t>
            </a:r>
            <a:r>
              <a:rPr lang="en-US" dirty="0" smtClean="0"/>
              <a:t> as repository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 Publication Ready Manuscript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2</a:t>
            </a:r>
          </a:p>
          <a:p>
            <a:pPr marL="0" indent="0">
              <a:buNone/>
            </a:pPr>
            <a:r>
              <a:rPr lang="en-US" dirty="0" smtClean="0"/>
              <a:t>Combining data analysis and manuscript production</a:t>
            </a:r>
          </a:p>
          <a:p>
            <a:pPr lvl="1"/>
            <a:r>
              <a:rPr lang="en-US" dirty="0" smtClean="0"/>
              <a:t>Documents with full code available on </a:t>
            </a:r>
            <a:r>
              <a:rPr lang="en-US" dirty="0" smtClean="0">
                <a:hlinkClick r:id="rId3"/>
              </a:rPr>
              <a:t>Github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Learning Objectives</a:t>
            </a:r>
          </a:p>
          <a:p>
            <a:r>
              <a:rPr lang="en-US" dirty="0" smtClean="0"/>
              <a:t>Why R Markdown?</a:t>
            </a:r>
          </a:p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Sample Workflow</a:t>
            </a:r>
          </a:p>
          <a:p>
            <a:r>
              <a:rPr lang="en-US" dirty="0" smtClean="0"/>
              <a:t>Working Examples</a:t>
            </a:r>
          </a:p>
          <a:p>
            <a:r>
              <a:rPr lang="en-US" dirty="0" smtClean="0"/>
              <a:t>Extras and Resources</a:t>
            </a:r>
          </a:p>
        </p:txBody>
      </p:sp>
    </p:spTree>
    <p:extLst>
      <p:ext uri="{BB962C8B-B14F-4D97-AF65-F5344CB8AC3E}">
        <p14:creationId xmlns:p14="http://schemas.microsoft.com/office/powerpoint/2010/main" val="848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Update our collaborative research project with new analyses</a:t>
            </a:r>
          </a:p>
          <a:p>
            <a:pPr lvl="1"/>
            <a:r>
              <a:rPr lang="en-US" dirty="0" smtClean="0"/>
              <a:t>Pull or download the R Markdown source file from </a:t>
            </a:r>
            <a:r>
              <a:rPr lang="en-US" dirty="0">
                <a:hlinkClick r:id="rId3"/>
              </a:rPr>
              <a:t>Github page</a:t>
            </a:r>
            <a:endParaRPr lang="en-US" dirty="0"/>
          </a:p>
          <a:p>
            <a:pPr lvl="1"/>
            <a:r>
              <a:rPr lang="en-US" dirty="0" smtClean="0"/>
              <a:t>File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New Project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Version Control </a:t>
            </a:r>
            <a:r>
              <a:rPr lang="en-US" dirty="0">
                <a:sym typeface="Wingdings"/>
              </a:rPr>
              <a:t> </a:t>
            </a:r>
            <a:r>
              <a:rPr lang="en-US" dirty="0" err="1"/>
              <a:t>Git</a:t>
            </a:r>
            <a:endParaRPr lang="en-US" dirty="0"/>
          </a:p>
          <a:p>
            <a:pPr lvl="2"/>
            <a:r>
              <a:rPr lang="en-US" dirty="0"/>
              <a:t>Enter </a:t>
            </a:r>
            <a:r>
              <a:rPr lang="en-US" dirty="0">
                <a:hlinkClick r:id="rId3"/>
              </a:rPr>
              <a:t>https://github.com/yanovskyb/siop</a:t>
            </a:r>
            <a:r>
              <a:rPr lang="en-US" dirty="0"/>
              <a:t> as repository </a:t>
            </a:r>
            <a:r>
              <a:rPr lang="en-US" dirty="0" smtClean="0"/>
              <a:t>URL</a:t>
            </a:r>
          </a:p>
          <a:p>
            <a:pPr lvl="1"/>
            <a:r>
              <a:rPr lang="en-US" dirty="0" smtClean="0"/>
              <a:t>Update the research with a new analysis, data, or any other content</a:t>
            </a:r>
          </a:p>
          <a:p>
            <a:pPr lvl="1"/>
            <a:r>
              <a:rPr lang="en-US" dirty="0" smtClean="0"/>
              <a:t>Produce updated document for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15263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  <a:p>
            <a:r>
              <a:rPr lang="en-US" dirty="0" smtClean="0"/>
              <a:t>Why R Markdown?</a:t>
            </a:r>
          </a:p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Sample Workflow</a:t>
            </a:r>
          </a:p>
          <a:p>
            <a:r>
              <a:rPr lang="en-US" dirty="0" smtClean="0"/>
              <a:t>Working Examples</a:t>
            </a:r>
          </a:p>
          <a:p>
            <a:r>
              <a:rPr lang="en-US" b="1" dirty="0" smtClean="0"/>
              <a:t>Extras and Resources</a:t>
            </a:r>
          </a:p>
        </p:txBody>
      </p:sp>
    </p:spTree>
    <p:extLst>
      <p:ext uri="{BB962C8B-B14F-4D97-AF65-F5344CB8AC3E}">
        <p14:creationId xmlns:p14="http://schemas.microsoft.com/office/powerpoint/2010/main" val="31337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Tables</a:t>
            </a:r>
          </a:p>
          <a:p>
            <a:r>
              <a:rPr lang="en-US" dirty="0" smtClean="0"/>
              <a:t>Table of contents</a:t>
            </a:r>
          </a:p>
          <a:p>
            <a:r>
              <a:rPr lang="en-US" dirty="0" smtClean="0"/>
              <a:t>Citations and references</a:t>
            </a:r>
          </a:p>
          <a:p>
            <a:r>
              <a:rPr lang="en-US" dirty="0" smtClean="0"/>
              <a:t>Custom Style Sheet (CSS) formatting</a:t>
            </a:r>
          </a:p>
          <a:p>
            <a:r>
              <a:rPr lang="en-US" dirty="0" smtClean="0"/>
              <a:t>Interactive visualizations</a:t>
            </a:r>
          </a:p>
          <a:p>
            <a:r>
              <a:rPr lang="en-US" dirty="0" smtClean="0"/>
              <a:t>Interactive applications and data dashboards with Shiny</a:t>
            </a:r>
          </a:p>
          <a:p>
            <a:r>
              <a:rPr lang="en-US" dirty="0" smtClean="0"/>
              <a:t>Create Word, PDF, and presentation slides</a:t>
            </a:r>
          </a:p>
          <a:p>
            <a:r>
              <a:rPr lang="en-US" dirty="0" smtClean="0"/>
              <a:t>Multiple document looping</a:t>
            </a:r>
          </a:p>
          <a:p>
            <a:r>
              <a:rPr lang="en-US" dirty="0" smtClean="0"/>
              <a:t>Some </a:t>
            </a:r>
            <a:r>
              <a:rPr lang="en-US" dirty="0" smtClean="0"/>
              <a:t>examples for inspiration</a:t>
            </a:r>
          </a:p>
          <a:p>
            <a:pPr lvl="1"/>
            <a:r>
              <a:rPr lang="en-US" dirty="0" smtClean="0">
                <a:hlinkClick r:id="rId2"/>
              </a:rPr>
              <a:t>NYT Interactive visualizations</a:t>
            </a:r>
            <a:endParaRPr lang="en-US" dirty="0" smtClean="0"/>
          </a:p>
          <a:p>
            <a:pPr lvl="1"/>
            <a:r>
              <a:rPr lang="en-US" dirty="0" smtClean="0"/>
              <a:t>Shiny links</a:t>
            </a:r>
          </a:p>
        </p:txBody>
      </p:sp>
    </p:spTree>
    <p:extLst>
      <p:ext uri="{BB962C8B-B14F-4D97-AF65-F5344CB8AC3E}">
        <p14:creationId xmlns:p14="http://schemas.microsoft.com/office/powerpoint/2010/main" val="19491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Markdown in </a:t>
            </a:r>
            <a:r>
              <a:rPr lang="en-US" dirty="0" err="1" smtClean="0"/>
              <a:t>Rstudio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http://rmarkdown.rstudio.com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R Markdown </a:t>
            </a:r>
            <a:r>
              <a:rPr lang="en-US" dirty="0" smtClean="0">
                <a:hlinkClick r:id="rId4"/>
              </a:rPr>
              <a:t>Cheat Sheet</a:t>
            </a:r>
            <a:endParaRPr lang="en-US" dirty="0" smtClean="0"/>
          </a:p>
          <a:p>
            <a:r>
              <a:rPr lang="en-US" dirty="0" smtClean="0"/>
              <a:t>Useful packages:</a:t>
            </a:r>
          </a:p>
          <a:p>
            <a:pPr lvl="1"/>
            <a:r>
              <a:rPr lang="en-US" dirty="0" err="1" smtClean="0"/>
              <a:t>knitr</a:t>
            </a:r>
            <a:r>
              <a:rPr lang="en-US" dirty="0" smtClean="0"/>
              <a:t>, </a:t>
            </a:r>
            <a:r>
              <a:rPr lang="en-US" dirty="0" err="1" smtClean="0"/>
              <a:t>rmarkdown</a:t>
            </a:r>
            <a:r>
              <a:rPr lang="en-US" dirty="0" smtClean="0"/>
              <a:t>, </a:t>
            </a:r>
            <a:r>
              <a:rPr lang="en-US" dirty="0" err="1" smtClean="0"/>
              <a:t>dplyr</a:t>
            </a:r>
            <a:r>
              <a:rPr lang="en-US" dirty="0" smtClean="0"/>
              <a:t>, ggplot2, reshape2</a:t>
            </a:r>
          </a:p>
          <a:p>
            <a:pPr lvl="1"/>
            <a:r>
              <a:rPr lang="en-US" dirty="0" smtClean="0"/>
              <a:t>+ other </a:t>
            </a:r>
            <a:r>
              <a:rPr lang="en-US" dirty="0" err="1" smtClean="0"/>
              <a:t>Tidyverse</a:t>
            </a:r>
            <a:r>
              <a:rPr lang="en-US" dirty="0" smtClean="0"/>
              <a:t> </a:t>
            </a:r>
            <a:r>
              <a:rPr lang="en-US" dirty="0"/>
              <a:t>R packages: </a:t>
            </a:r>
            <a:r>
              <a:rPr lang="en-US" dirty="0">
                <a:hlinkClick r:id="rId5"/>
              </a:rPr>
              <a:t>http://tidyverse.org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Really anything by Hadley </a:t>
            </a:r>
            <a:r>
              <a:rPr lang="en-US" dirty="0" err="1" smtClean="0"/>
              <a:t>Whickham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rstats</a:t>
            </a:r>
            <a:r>
              <a:rPr lang="en-US" dirty="0" smtClean="0"/>
              <a:t> on Twitter</a:t>
            </a:r>
          </a:p>
        </p:txBody>
      </p:sp>
    </p:spTree>
    <p:extLst>
      <p:ext uri="{BB962C8B-B14F-4D97-AF65-F5344CB8AC3E}">
        <p14:creationId xmlns:p14="http://schemas.microsoft.com/office/powerpoint/2010/main" val="19543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3613052" y="5458265"/>
            <a:ext cx="496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Contact</a:t>
            </a:r>
          </a:p>
          <a:p>
            <a:pPr algn="ctr"/>
            <a:r>
              <a:rPr lang="en-US" dirty="0" smtClean="0"/>
              <a:t>Boris Yanovsky </a:t>
            </a:r>
            <a:r>
              <a:rPr lang="en-US" dirty="0" smtClean="0">
                <a:hlinkClick r:id="rId2"/>
              </a:rPr>
              <a:t>borisy@fb.com</a:t>
            </a:r>
            <a:r>
              <a:rPr lang="en-US" dirty="0" smtClean="0"/>
              <a:t> </a:t>
            </a:r>
            <a:endParaRPr lang="en-US" dirty="0" smtClean="0"/>
          </a:p>
          <a:p>
            <a:pPr algn="ctr"/>
            <a:r>
              <a:rPr lang="en-US" dirty="0" smtClean="0"/>
              <a:t>Ryan </a:t>
            </a:r>
            <a:r>
              <a:rPr lang="en-US" dirty="0" err="1" smtClean="0"/>
              <a:t>Derickson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ryan.derickson@va.gov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6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Basic Features of R </a:t>
            </a:r>
            <a:r>
              <a:rPr lang="en-US" dirty="0" smtClean="0"/>
              <a:t>Markdown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Showcase Benefits of R Markdown for Sharing Results and Facilitating </a:t>
            </a:r>
            <a:r>
              <a:rPr lang="en-US" dirty="0" smtClean="0"/>
              <a:t>Reproducibility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Formatting for Publication with CSS </a:t>
            </a:r>
            <a:r>
              <a:rPr lang="en-US" dirty="0" err="1"/>
              <a:t>BibTeX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  <a:p>
            <a:r>
              <a:rPr lang="en-US" b="1" dirty="0" smtClean="0"/>
              <a:t>Why R Markdown?</a:t>
            </a:r>
          </a:p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Sample Workflow</a:t>
            </a:r>
          </a:p>
          <a:p>
            <a:r>
              <a:rPr lang="en-US" dirty="0" smtClean="0"/>
              <a:t>Working Examples</a:t>
            </a:r>
          </a:p>
          <a:p>
            <a:r>
              <a:rPr lang="en-US" dirty="0" smtClean="0"/>
              <a:t>Extras and Resources</a:t>
            </a:r>
          </a:p>
        </p:txBody>
      </p:sp>
    </p:spTree>
    <p:extLst>
      <p:ext uri="{BB962C8B-B14F-4D97-AF65-F5344CB8AC3E}">
        <p14:creationId xmlns:p14="http://schemas.microsoft.com/office/powerpoint/2010/main" val="194548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 Markdown?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Communicate effectively with others</a:t>
            </a:r>
          </a:p>
          <a:p>
            <a:r>
              <a:rPr lang="en-US" dirty="0" smtClean="0"/>
              <a:t>Communicate effectively with future-you</a:t>
            </a:r>
          </a:p>
          <a:p>
            <a:r>
              <a:rPr lang="en-US" dirty="0" smtClean="0"/>
              <a:t>Presentation ready results and analysis</a:t>
            </a:r>
          </a:p>
          <a:p>
            <a:r>
              <a:rPr lang="en-US" dirty="0" smtClean="0"/>
              <a:t>Add touch of design and visual appeal to your </a:t>
            </a:r>
            <a:r>
              <a:rPr lang="en-US" dirty="0" smtClean="0"/>
              <a:t>products</a:t>
            </a:r>
          </a:p>
          <a:p>
            <a:r>
              <a:rPr lang="en-US" dirty="0" smtClean="0"/>
              <a:t>Integrate R with the user interface of </a:t>
            </a:r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89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Workflow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3454400" y="1596699"/>
            <a:ext cx="3169920" cy="780741"/>
          </a:xfrm>
          <a:custGeom>
            <a:avLst/>
            <a:gdLst>
              <a:gd name="connsiteX0" fmla="*/ 0 w 3169920"/>
              <a:gd name="connsiteY0" fmla="*/ 435301 h 780741"/>
              <a:gd name="connsiteX1" fmla="*/ 1422400 w 3169920"/>
              <a:gd name="connsiteY1" fmla="*/ 8581 h 780741"/>
              <a:gd name="connsiteX2" fmla="*/ 3169920 w 3169920"/>
              <a:gd name="connsiteY2" fmla="*/ 780741 h 78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9920" h="780741">
                <a:moveTo>
                  <a:pt x="0" y="435301"/>
                </a:moveTo>
                <a:cubicBezTo>
                  <a:pt x="447040" y="193154"/>
                  <a:pt x="894080" y="-48992"/>
                  <a:pt x="1422400" y="8581"/>
                </a:cubicBezTo>
                <a:cubicBezTo>
                  <a:pt x="1950720" y="66154"/>
                  <a:pt x="3169920" y="780741"/>
                  <a:pt x="3169920" y="780741"/>
                </a:cubicBezTo>
              </a:path>
            </a:pathLst>
          </a:custGeom>
          <a:noFill/>
          <a:ln w="50800">
            <a:solidFill>
              <a:srgbClr val="0070C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389251" y="2630392"/>
            <a:ext cx="3214749" cy="1311688"/>
          </a:xfrm>
          <a:custGeom>
            <a:avLst/>
            <a:gdLst>
              <a:gd name="connsiteX0" fmla="*/ 3214749 w 3214749"/>
              <a:gd name="connsiteY0" fmla="*/ 255048 h 1311688"/>
              <a:gd name="connsiteX1" fmla="*/ 390269 w 3214749"/>
              <a:gd name="connsiteY1" fmla="*/ 72168 h 1311688"/>
              <a:gd name="connsiteX2" fmla="*/ 24509 w 3214749"/>
              <a:gd name="connsiteY2" fmla="*/ 1311688 h 1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4749" h="1311688">
                <a:moveTo>
                  <a:pt x="3214749" y="255048"/>
                </a:moveTo>
                <a:cubicBezTo>
                  <a:pt x="2068362" y="75554"/>
                  <a:pt x="921976" y="-103939"/>
                  <a:pt x="390269" y="72168"/>
                </a:cubicBezTo>
                <a:cubicBezTo>
                  <a:pt x="-141438" y="248275"/>
                  <a:pt x="24509" y="1311688"/>
                  <a:pt x="24509" y="1311688"/>
                </a:cubicBezTo>
              </a:path>
            </a:pathLst>
          </a:custGeom>
          <a:noFill/>
          <a:ln w="50800">
            <a:solidFill>
              <a:srgbClr val="0070C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773929" y="3312160"/>
            <a:ext cx="2216151" cy="3173046"/>
          </a:xfrm>
          <a:custGeom>
            <a:avLst/>
            <a:gdLst>
              <a:gd name="connsiteX0" fmla="*/ 1076960 w 1076960"/>
              <a:gd name="connsiteY0" fmla="*/ 0 h 3068320"/>
              <a:gd name="connsiteX1" fmla="*/ 548640 w 1076960"/>
              <a:gd name="connsiteY1" fmla="*/ 1056640 h 3068320"/>
              <a:gd name="connsiteX2" fmla="*/ 792480 w 1076960"/>
              <a:gd name="connsiteY2" fmla="*/ 2072640 h 3068320"/>
              <a:gd name="connsiteX3" fmla="*/ 792480 w 1076960"/>
              <a:gd name="connsiteY3" fmla="*/ 2804160 h 3068320"/>
              <a:gd name="connsiteX4" fmla="*/ 0 w 1076960"/>
              <a:gd name="connsiteY4" fmla="*/ 3068320 h 306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960" h="3068320">
                <a:moveTo>
                  <a:pt x="1076960" y="0"/>
                </a:moveTo>
                <a:cubicBezTo>
                  <a:pt x="836506" y="355600"/>
                  <a:pt x="596053" y="711200"/>
                  <a:pt x="548640" y="1056640"/>
                </a:cubicBezTo>
                <a:cubicBezTo>
                  <a:pt x="501227" y="1402080"/>
                  <a:pt x="751840" y="1781387"/>
                  <a:pt x="792480" y="2072640"/>
                </a:cubicBezTo>
                <a:cubicBezTo>
                  <a:pt x="833120" y="2363893"/>
                  <a:pt x="924560" y="2638213"/>
                  <a:pt x="792480" y="2804160"/>
                </a:cubicBezTo>
                <a:cubicBezTo>
                  <a:pt x="660400" y="2970107"/>
                  <a:pt x="0" y="3068320"/>
                  <a:pt x="0" y="3068320"/>
                </a:cubicBezTo>
              </a:path>
            </a:pathLst>
          </a:custGeom>
          <a:noFill/>
          <a:ln w="50800">
            <a:solidFill>
              <a:srgbClr val="0070C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9508755" y="5658517"/>
            <a:ext cx="1845045" cy="5390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Now what?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0126" y="2377440"/>
            <a:ext cx="277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tep 1: write some code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13762" y="3312160"/>
            <a:ext cx="277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tep 2: write more code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5717849"/>
            <a:ext cx="375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  <a:r>
              <a:rPr lang="en-US" smtClean="0"/>
              <a:t>tep 3: get some outputs and graphs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9827"/>
            <a:ext cx="3403600" cy="33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081" y="1690688"/>
            <a:ext cx="5308600" cy="142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53209"/>
            <a:ext cx="5740400" cy="107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283546"/>
            <a:ext cx="43053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Workflow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5821680" y="1690688"/>
            <a:ext cx="859809" cy="4682816"/>
          </a:xfrm>
          <a:prstGeom prst="rightBrace">
            <a:avLst/>
          </a:prstGeom>
          <a:ln w="50800">
            <a:solidFill>
              <a:srgbClr val="0070C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26680" y="3770486"/>
            <a:ext cx="225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HTML Report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97" y="2158303"/>
            <a:ext cx="3403600" cy="33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97" y="2488503"/>
            <a:ext cx="5308600" cy="1422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897" y="3910903"/>
            <a:ext cx="5740400" cy="1079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897" y="4990403"/>
            <a:ext cx="43053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Reproducible (read: accountable) research</a:t>
            </a:r>
          </a:p>
          <a:p>
            <a:pPr lvl="1"/>
            <a:r>
              <a:rPr lang="en-US" dirty="0" smtClean="0"/>
              <a:t>Facilitates culture of transparency</a:t>
            </a:r>
          </a:p>
          <a:p>
            <a:pPr lvl="1"/>
            <a:r>
              <a:rPr lang="en-US" dirty="0" smtClean="0"/>
              <a:t>Knowledge sharing</a:t>
            </a:r>
          </a:p>
          <a:p>
            <a:pPr lvl="1"/>
            <a:r>
              <a:rPr lang="en-US" dirty="0" smtClean="0"/>
              <a:t>Current </a:t>
            </a:r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Replication crisis</a:t>
            </a:r>
          </a:p>
          <a:p>
            <a:pPr lvl="2"/>
            <a:r>
              <a:rPr lang="en-US" dirty="0"/>
              <a:t>Fabricated </a:t>
            </a:r>
            <a:r>
              <a:rPr lang="en-US" dirty="0" smtClean="0"/>
              <a:t>studies (</a:t>
            </a:r>
            <a:r>
              <a:rPr lang="en-US" dirty="0" smtClean="0">
                <a:hlinkClick r:id="rId2"/>
              </a:rPr>
              <a:t>Science Magazine example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Strongly encouraged </a:t>
            </a:r>
            <a:r>
              <a:rPr lang="en-US" dirty="0" smtClean="0"/>
              <a:t>across many disciplines</a:t>
            </a:r>
          </a:p>
          <a:p>
            <a:pPr lvl="2"/>
            <a:r>
              <a:rPr lang="en-US" dirty="0" smtClean="0"/>
              <a:t>Center of Open Science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76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  <a:p>
            <a:r>
              <a:rPr lang="en-US" dirty="0" smtClean="0"/>
              <a:t>Why R Markdown?</a:t>
            </a:r>
          </a:p>
          <a:p>
            <a:r>
              <a:rPr lang="en-US" b="1" dirty="0" smtClean="0"/>
              <a:t>Getting Started</a:t>
            </a:r>
          </a:p>
          <a:p>
            <a:r>
              <a:rPr lang="en-US" dirty="0" smtClean="0"/>
              <a:t>Sample Workflow</a:t>
            </a:r>
          </a:p>
          <a:p>
            <a:r>
              <a:rPr lang="en-US" dirty="0" smtClean="0"/>
              <a:t>Working Examples</a:t>
            </a:r>
          </a:p>
          <a:p>
            <a:r>
              <a:rPr lang="en-US" dirty="0" smtClean="0"/>
              <a:t>Extras and Resources</a:t>
            </a:r>
          </a:p>
        </p:txBody>
      </p:sp>
    </p:spTree>
    <p:extLst>
      <p:ext uri="{BB962C8B-B14F-4D97-AF65-F5344CB8AC3E}">
        <p14:creationId xmlns:p14="http://schemas.microsoft.com/office/powerpoint/2010/main" val="10013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5D5D5D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2019</TotalTime>
  <Words>783</Words>
  <Application>Microsoft Macintosh PowerPoint</Application>
  <PresentationFormat>Widescreen</PresentationFormat>
  <Paragraphs>184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Gill Sans MT</vt:lpstr>
      <vt:lpstr>Mangal</vt:lpstr>
      <vt:lpstr>Wingdings</vt:lpstr>
      <vt:lpstr>Arial</vt:lpstr>
      <vt:lpstr>Office Theme</vt:lpstr>
      <vt:lpstr>R Markdown for Reproducible Research</vt:lpstr>
      <vt:lpstr>Table of Contents</vt:lpstr>
      <vt:lpstr>Learning Objectives</vt:lpstr>
      <vt:lpstr>Table of Contents</vt:lpstr>
      <vt:lpstr>Why R Markdown?</vt:lpstr>
      <vt:lpstr>Current Workflow</vt:lpstr>
      <vt:lpstr>R Markdown Workflow</vt:lpstr>
      <vt:lpstr>Reproducible Research</vt:lpstr>
      <vt:lpstr>Table of Contents</vt:lpstr>
      <vt:lpstr>Getting Started </vt:lpstr>
      <vt:lpstr>Structure Overview</vt:lpstr>
      <vt:lpstr>Body Formatting</vt:lpstr>
      <vt:lpstr>Code Control</vt:lpstr>
      <vt:lpstr>Exercise #1</vt:lpstr>
      <vt:lpstr>Table of Contents</vt:lpstr>
      <vt:lpstr>Sample Workflow</vt:lpstr>
      <vt:lpstr>Table of Contents</vt:lpstr>
      <vt:lpstr>Collaborative Research Project</vt:lpstr>
      <vt:lpstr>APA Publication Ready Manuscript</vt:lpstr>
      <vt:lpstr>Exercise #2</vt:lpstr>
      <vt:lpstr>Table of Contents</vt:lpstr>
      <vt:lpstr>Extras</vt:lpstr>
      <vt:lpstr>Resources</vt:lpstr>
      <vt:lpstr>Thank You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Yanovsky</dc:creator>
  <cp:lastModifiedBy>Boris Yanovsky</cp:lastModifiedBy>
  <cp:revision>68</cp:revision>
  <dcterms:created xsi:type="dcterms:W3CDTF">2017-03-01T17:12:40Z</dcterms:created>
  <dcterms:modified xsi:type="dcterms:W3CDTF">2017-04-28T22:58:31Z</dcterms:modified>
</cp:coreProperties>
</file>