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94" r:id="rId10"/>
    <p:sldId id="266" r:id="rId11"/>
    <p:sldId id="267" r:id="rId12"/>
    <p:sldId id="296" r:id="rId13"/>
    <p:sldId id="297" r:id="rId14"/>
    <p:sldId id="295" r:id="rId15"/>
    <p:sldId id="274" r:id="rId16"/>
  </p:sldIdLst>
  <p:sldSz cx="9144000" cy="5143500" type="screen16x9"/>
  <p:notesSz cx="6858000" cy="9144000"/>
  <p:embeddedFontLst>
    <p:embeddedFont>
      <p:font typeface="Roboto Black" panose="02000000000000000000" pitchFamily="2" charset="0"/>
      <p:bold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Mono Thin" panose="00000009000000000000" pitchFamily="49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BA7FD3-60A8-412A-9A26-3D27D654AE6C}">
  <a:tblStyle styleId="{96BA7FD3-60A8-412A-9A26-3D27D654AE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82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04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40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01921" y="3481406"/>
            <a:ext cx="3627808" cy="10768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Online Voting System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278016" y="1723255"/>
            <a:ext cx="1118982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F9032-391D-77E3-7BD6-A89BB6BDF9AF}"/>
              </a:ext>
            </a:extLst>
          </p:cNvPr>
          <p:cNvSpPr txBox="1"/>
          <p:nvPr/>
        </p:nvSpPr>
        <p:spPr>
          <a:xfrm>
            <a:off x="3352832" y="1761838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48FFD5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05</a:t>
            </a:r>
            <a:r>
              <a:rPr lang="es" dirty="0"/>
              <a:t>  STAKEHOLDERS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Neptune is the fourth-largest planet in our Solar System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386AE9-2DE4-CFA5-60C9-7108E4292ECF}"/>
              </a:ext>
            </a:extLst>
          </p:cNvPr>
          <p:cNvSpPr/>
          <p:nvPr/>
        </p:nvSpPr>
        <p:spPr>
          <a:xfrm>
            <a:off x="990600" y="1628750"/>
            <a:ext cx="7480300" cy="2870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01024-E517-86FE-E2D8-F51643379EF5}"/>
              </a:ext>
            </a:extLst>
          </p:cNvPr>
          <p:cNvSpPr txBox="1"/>
          <p:nvPr/>
        </p:nvSpPr>
        <p:spPr>
          <a:xfrm>
            <a:off x="1257300" y="1904558"/>
            <a:ext cx="6946900" cy="231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Project Sponsor</a:t>
            </a:r>
            <a:r>
              <a:rPr lang="en-US" sz="1400" kern="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The company or individual funding the project (hopefully there will be one).</a:t>
            </a:r>
            <a:endParaRPr lang="en-US" sz="1600" kern="1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Project Manager</a:t>
            </a:r>
            <a:r>
              <a:rPr lang="en-US" sz="1400" kern="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Responsible for project execution and delivery.</a:t>
            </a:r>
            <a:endParaRPr lang="en-US" sz="1600" kern="1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Development Team</a:t>
            </a:r>
            <a:r>
              <a:rPr lang="en-US" sz="1400" kern="100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kern="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Responsible for coding, testing, and deploying the application.</a:t>
            </a:r>
            <a:endParaRPr lang="en-US" sz="1600" kern="1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UI/UX Designer</a:t>
            </a:r>
            <a:r>
              <a:rPr lang="en-US" sz="1400" kern="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Responsible for the user interface and experience design.</a:t>
            </a:r>
            <a:endParaRPr lang="en-US" sz="1600" kern="1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End Users</a:t>
            </a:r>
            <a:r>
              <a:rPr lang="en-US" sz="1400" kern="100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kern="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Event organizers and participants who will use the application.</a:t>
            </a:r>
            <a:endParaRPr lang="en-US" sz="1600" kern="1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1746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06 </a:t>
            </a:r>
            <a:r>
              <a:rPr lang="es" dirty="0"/>
              <a:t> SNAPSHOTS AND DEMOS</a:t>
            </a:r>
            <a:endParaRPr dirty="0"/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82B640B-0589-537B-613C-F1226883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39" y="1412895"/>
            <a:ext cx="3779925" cy="21251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E4C8A-0A28-4BAB-5983-674CDD70F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94286">
            <a:off x="4944727" y="1137894"/>
            <a:ext cx="4056917" cy="22809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softEdge rad="0"/>
          </a:effectLst>
          <a:scene3d>
            <a:camera prst="perspectiveHeroicExtremeLeftFacing"/>
            <a:lightRig rig="soft" dir="t"/>
          </a:scene3d>
          <a:sp3d contourW="12700" prstMaterial="softEdge">
            <a:bevelT w="63500" h="50800" prst="riblet"/>
            <a:bevelB prst="angle"/>
            <a:contourClr>
              <a:schemeClr val="tx1">
                <a:lumMod val="65000"/>
                <a:lumOff val="35000"/>
              </a:schemeClr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B30AF-6508-B831-64E7-945A87424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191" y="2712855"/>
            <a:ext cx="3779925" cy="2125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90500" endPos="0" dir="5400000" sy="-100000" algn="bl" rotWithShape="0"/>
          </a:effectLst>
          <a:scene3d>
            <a:camera prst="perspectiveLeft"/>
            <a:lightRig rig="chilly" dir="t"/>
          </a:scene3d>
          <a:sp3d prstMaterial="powder">
            <a:bevelB w="6350" h="50800"/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CECC9-1C0A-1414-6E0B-65087FFB4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3" y="227900"/>
            <a:ext cx="4168878" cy="2343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50C0F2-8987-A332-E124-64B036AA8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977" y="546877"/>
            <a:ext cx="4168878" cy="2343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B9B73B-619A-5DA0-07B1-98EAE69A3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781" y="1982269"/>
            <a:ext cx="4572000" cy="2570495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473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CEA36-43D6-6795-1EA1-4D72C58A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231" y="753580"/>
            <a:ext cx="4843727" cy="2723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469900" stA="50000" endA="295" endPos="21000" dist="1016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B0F1AD-6311-F852-99CF-6BA307BE8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04" y="1329697"/>
            <a:ext cx="4418343" cy="24841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5052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1746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07 </a:t>
            </a:r>
            <a:r>
              <a:rPr lang="es" dirty="0"/>
              <a:t> CONCLUSION</a:t>
            </a:r>
            <a:endParaRPr dirty="0"/>
          </a:p>
        </p:txBody>
      </p:sp>
      <p:cxnSp>
        <p:nvCxnSpPr>
          <p:cNvPr id="660" name="Google Shape;660;p33"/>
          <p:cNvCxnSpPr>
            <a:cxnSpLocks/>
          </p:cNvCxnSpPr>
          <p:nvPr/>
        </p:nvCxnSpPr>
        <p:spPr>
          <a:xfrm>
            <a:off x="311700" y="734500"/>
            <a:ext cx="328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3F0CA8-FFB6-B0C1-1A7B-8F16004FAE9D}"/>
              </a:ext>
            </a:extLst>
          </p:cNvPr>
          <p:cNvSpPr txBox="1"/>
          <p:nvPr/>
        </p:nvSpPr>
        <p:spPr>
          <a:xfrm>
            <a:off x="736600" y="1341100"/>
            <a:ext cx="6324600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conclusion, our project provides a user-friendly platform for a wide variety of users to create a voting event out of nowhere. </a:t>
            </a:r>
          </a:p>
          <a:p>
            <a:pPr>
              <a:lnSpc>
                <a:spcPct val="150000"/>
              </a:lnSpc>
            </a:pP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You can use it for fun or for other purposes, for example – research, survey, or problem solving. </a:t>
            </a:r>
          </a:p>
          <a:p>
            <a:pPr>
              <a:lnSpc>
                <a:spcPct val="150000"/>
              </a:lnSpc>
            </a:pP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If you have conflicts between two or more choices, just create a voting event and have others vote for you.</a:t>
            </a:r>
          </a:p>
          <a:p>
            <a:pPr>
              <a:lnSpc>
                <a:spcPct val="150000"/>
              </a:lnSpc>
            </a:pP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As long as there is a comparison to be made, you can create a voting out of it. </a:t>
            </a:r>
          </a:p>
        </p:txBody>
      </p:sp>
    </p:spTree>
    <p:extLst>
      <p:ext uri="{BB962C8B-B14F-4D97-AF65-F5344CB8AC3E}">
        <p14:creationId xmlns:p14="http://schemas.microsoft.com/office/powerpoint/2010/main" val="31312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234073" y="2110434"/>
            <a:ext cx="4784776" cy="982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THAT IS FOR ALL. </a:t>
            </a:r>
            <a:br>
              <a:rPr lang="es" dirty="0"/>
            </a:br>
            <a:r>
              <a:rPr lang="es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492245" y="1589440"/>
            <a:ext cx="59634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492245" y="2486165"/>
            <a:ext cx="59634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492245" y="3382890"/>
            <a:ext cx="59634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1455975" y="1589440"/>
            <a:ext cx="59634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1455975" y="2486165"/>
            <a:ext cx="59634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1455974" y="3382890"/>
            <a:ext cx="59634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9C4550-AD60-894D-DF87-7526F37FC248}"/>
              </a:ext>
            </a:extLst>
          </p:cNvPr>
          <p:cNvSpPr txBox="1"/>
          <p:nvPr/>
        </p:nvSpPr>
        <p:spPr>
          <a:xfrm>
            <a:off x="2052320" y="1738851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Objectives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558A6-3187-B6D3-697D-F158084EE7ED}"/>
              </a:ext>
            </a:extLst>
          </p:cNvPr>
          <p:cNvSpPr txBox="1"/>
          <p:nvPr/>
        </p:nvSpPr>
        <p:spPr>
          <a:xfrm>
            <a:off x="6088590" y="1738851"/>
            <a:ext cx="288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Requirements and Constraints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051D4-F68E-EACD-74FA-7809AF00BC18}"/>
              </a:ext>
            </a:extLst>
          </p:cNvPr>
          <p:cNvSpPr txBox="1"/>
          <p:nvPr/>
        </p:nvSpPr>
        <p:spPr>
          <a:xfrm>
            <a:off x="2083447" y="263408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Deliverables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311C2-D1DE-E346-42B6-3F09849364CF}"/>
              </a:ext>
            </a:extLst>
          </p:cNvPr>
          <p:cNvSpPr txBox="1"/>
          <p:nvPr/>
        </p:nvSpPr>
        <p:spPr>
          <a:xfrm>
            <a:off x="2052320" y="3532301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Inclusions/Exclusions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CAAEE-633F-8902-8132-204FA05F4286}"/>
              </a:ext>
            </a:extLst>
          </p:cNvPr>
          <p:cNvSpPr txBox="1"/>
          <p:nvPr/>
        </p:nvSpPr>
        <p:spPr>
          <a:xfrm>
            <a:off x="6088589" y="3532301"/>
            <a:ext cx="2161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Snapshots and demos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A0497CB-AD9A-E880-33E7-D14D2C795957}"/>
              </a:ext>
            </a:extLst>
          </p:cNvPr>
          <p:cNvSpPr txBox="1"/>
          <p:nvPr/>
        </p:nvSpPr>
        <p:spPr>
          <a:xfrm>
            <a:off x="6088589" y="267283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Stakeholders</a:t>
            </a:r>
          </a:p>
        </p:txBody>
      </p:sp>
      <p:sp>
        <p:nvSpPr>
          <p:cNvPr id="261" name="Google Shape;224;p23">
            <a:extLst>
              <a:ext uri="{FF2B5EF4-FFF2-40B4-BE49-F238E27FC236}">
                <a16:creationId xmlns:a16="http://schemas.microsoft.com/office/drawing/2014/main" id="{51140213-2B7F-52C5-DAD5-93012EBE97A1}"/>
              </a:ext>
            </a:extLst>
          </p:cNvPr>
          <p:cNvSpPr txBox="1">
            <a:spLocks/>
          </p:cNvSpPr>
          <p:nvPr/>
        </p:nvSpPr>
        <p:spPr>
          <a:xfrm>
            <a:off x="3542582" y="4124237"/>
            <a:ext cx="596345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s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ABCC0C7-DE58-AF5C-DBED-A0CF1A0E3283}"/>
              </a:ext>
            </a:extLst>
          </p:cNvPr>
          <p:cNvSpPr txBox="1"/>
          <p:nvPr/>
        </p:nvSpPr>
        <p:spPr>
          <a:xfrm>
            <a:off x="4138927" y="4323302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45300" y="40654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OUR TEAM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45300" y="101314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26;p23">
            <a:extLst>
              <a:ext uri="{FF2B5EF4-FFF2-40B4-BE49-F238E27FC236}">
                <a16:creationId xmlns:a16="http://schemas.microsoft.com/office/drawing/2014/main" id="{5C6327A7-A6FC-D848-AFDA-9EFB2AFBDF53}"/>
              </a:ext>
            </a:extLst>
          </p:cNvPr>
          <p:cNvSpPr txBox="1">
            <a:spLocks/>
          </p:cNvSpPr>
          <p:nvPr/>
        </p:nvSpPr>
        <p:spPr>
          <a:xfrm>
            <a:off x="445297" y="1625148"/>
            <a:ext cx="413465" cy="326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7" name="Google Shape;226;p23">
            <a:extLst>
              <a:ext uri="{FF2B5EF4-FFF2-40B4-BE49-F238E27FC236}">
                <a16:creationId xmlns:a16="http://schemas.microsoft.com/office/drawing/2014/main" id="{DF3353DD-3337-075A-39A2-73F252B04B7B}"/>
              </a:ext>
            </a:extLst>
          </p:cNvPr>
          <p:cNvSpPr txBox="1">
            <a:spLocks/>
          </p:cNvSpPr>
          <p:nvPr/>
        </p:nvSpPr>
        <p:spPr>
          <a:xfrm>
            <a:off x="445297" y="2109637"/>
            <a:ext cx="413465" cy="326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8" name="Google Shape;226;p23">
            <a:extLst>
              <a:ext uri="{FF2B5EF4-FFF2-40B4-BE49-F238E27FC236}">
                <a16:creationId xmlns:a16="http://schemas.microsoft.com/office/drawing/2014/main" id="{C7C4CB92-90F3-6BF8-6336-B61DE4BAC0BF}"/>
              </a:ext>
            </a:extLst>
          </p:cNvPr>
          <p:cNvSpPr txBox="1">
            <a:spLocks/>
          </p:cNvSpPr>
          <p:nvPr/>
        </p:nvSpPr>
        <p:spPr>
          <a:xfrm>
            <a:off x="445297" y="2599536"/>
            <a:ext cx="413465" cy="326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9" name="Google Shape;226;p23">
            <a:extLst>
              <a:ext uri="{FF2B5EF4-FFF2-40B4-BE49-F238E27FC236}">
                <a16:creationId xmlns:a16="http://schemas.microsoft.com/office/drawing/2014/main" id="{F0BD1EB8-9A61-1212-76A4-967C50381C68}"/>
              </a:ext>
            </a:extLst>
          </p:cNvPr>
          <p:cNvSpPr txBox="1">
            <a:spLocks/>
          </p:cNvSpPr>
          <p:nvPr/>
        </p:nvSpPr>
        <p:spPr>
          <a:xfrm>
            <a:off x="445297" y="3089435"/>
            <a:ext cx="413465" cy="326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0" name="Google Shape;226;p23">
            <a:extLst>
              <a:ext uri="{FF2B5EF4-FFF2-40B4-BE49-F238E27FC236}">
                <a16:creationId xmlns:a16="http://schemas.microsoft.com/office/drawing/2014/main" id="{5296D5FE-922D-2BAC-5BB8-F1055060F920}"/>
              </a:ext>
            </a:extLst>
          </p:cNvPr>
          <p:cNvSpPr txBox="1">
            <a:spLocks/>
          </p:cNvSpPr>
          <p:nvPr/>
        </p:nvSpPr>
        <p:spPr>
          <a:xfrm>
            <a:off x="445297" y="3579334"/>
            <a:ext cx="413465" cy="326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b="1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73FC3-E32E-AAB0-B1FF-C3DBBA4A1B4D}"/>
              </a:ext>
            </a:extLst>
          </p:cNvPr>
          <p:cNvSpPr txBox="1"/>
          <p:nvPr/>
        </p:nvSpPr>
        <p:spPr>
          <a:xfrm>
            <a:off x="858762" y="1612489"/>
            <a:ext cx="3713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Kaung Myat Htun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9722C-34DA-AC76-2EC0-1CC1AD8CE32F}"/>
              </a:ext>
            </a:extLst>
          </p:cNvPr>
          <p:cNvSpPr txBox="1"/>
          <p:nvPr/>
        </p:nvSpPr>
        <p:spPr>
          <a:xfrm>
            <a:off x="858761" y="2094727"/>
            <a:ext cx="37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Yan </a:t>
            </a:r>
            <a:r>
              <a:rPr lang="en-US" sz="1200" b="1" spc="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Paing</a:t>
            </a:r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Win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C183C-943E-FAEA-CDFF-8F7E363B8833}"/>
              </a:ext>
            </a:extLst>
          </p:cNvPr>
          <p:cNvSpPr txBox="1"/>
          <p:nvPr/>
        </p:nvSpPr>
        <p:spPr>
          <a:xfrm>
            <a:off x="858762" y="2574284"/>
            <a:ext cx="370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Myat Thu Kyaw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2CA73-1C1C-3EAE-6920-F0F0046B3337}"/>
              </a:ext>
            </a:extLst>
          </p:cNvPr>
          <p:cNvSpPr txBox="1"/>
          <p:nvPr/>
        </p:nvSpPr>
        <p:spPr>
          <a:xfrm>
            <a:off x="858762" y="3072222"/>
            <a:ext cx="370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 Win Htun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11D48-95C6-860E-A4EC-3C3649F489A9}"/>
              </a:ext>
            </a:extLst>
          </p:cNvPr>
          <p:cNvSpPr txBox="1"/>
          <p:nvPr/>
        </p:nvSpPr>
        <p:spPr>
          <a:xfrm>
            <a:off x="858762" y="3559014"/>
            <a:ext cx="370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Min </a:t>
            </a:r>
            <a:r>
              <a:rPr lang="en-US" sz="1200" b="1" spc="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Thway</a:t>
            </a:r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200" b="1" spc="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Khine</a:t>
            </a:r>
            <a:endParaRPr lang="en-US" sz="1200" b="1" spc="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010F81-650E-2044-604F-545609BCAF50}"/>
              </a:ext>
            </a:extLst>
          </p:cNvPr>
          <p:cNvSpPr txBox="1"/>
          <p:nvPr/>
        </p:nvSpPr>
        <p:spPr>
          <a:xfrm>
            <a:off x="4582238" y="1605797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YKPT - 20637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06E515-9906-BBED-82DC-EA85A2CA23A5}"/>
              </a:ext>
            </a:extLst>
          </p:cNvPr>
          <p:cNvSpPr txBox="1"/>
          <p:nvPr/>
        </p:nvSpPr>
        <p:spPr>
          <a:xfrm>
            <a:off x="4582238" y="2091921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YKPT - 20629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B1718-B850-BAAD-E72D-CD17508170FA}"/>
              </a:ext>
            </a:extLst>
          </p:cNvPr>
          <p:cNvSpPr txBox="1"/>
          <p:nvPr/>
        </p:nvSpPr>
        <p:spPr>
          <a:xfrm>
            <a:off x="4582238" y="257175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YKPT - 20481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9FD13D-A1A0-C97D-5661-F66E852DCAF9}"/>
              </a:ext>
            </a:extLst>
          </p:cNvPr>
          <p:cNvSpPr txBox="1"/>
          <p:nvPr/>
        </p:nvSpPr>
        <p:spPr>
          <a:xfrm>
            <a:off x="4582238" y="3072221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YKPT - 20870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5ACB5A-A04C-DD87-0EC4-C526CF6F7FEE}"/>
              </a:ext>
            </a:extLst>
          </p:cNvPr>
          <p:cNvSpPr txBox="1"/>
          <p:nvPr/>
        </p:nvSpPr>
        <p:spPr>
          <a:xfrm>
            <a:off x="4582238" y="355704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YKPT - 22207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project aims to provide a platform where anyone can create voting events, be it private or public, and share those with friends and families to participate.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221593" y="2940952"/>
            <a:ext cx="311504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225455" y="2279296"/>
            <a:ext cx="3115044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221594" y="1613675"/>
            <a:ext cx="3118905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221595" y="642977"/>
            <a:ext cx="306237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01</a:t>
            </a:r>
            <a:r>
              <a:rPr lang="es" dirty="0"/>
              <a:t>  OBJECTIVES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236249" y="1612777"/>
            <a:ext cx="3062376" cy="385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USER FRENDLY WEB APPLICATION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221592" y="2940934"/>
            <a:ext cx="3062375" cy="386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SUPPORT MULLTIPLE EVENT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227421" y="2283278"/>
            <a:ext cx="3151193" cy="377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SECURE USER AUTHENTICATION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00;p28">
            <a:extLst>
              <a:ext uri="{FF2B5EF4-FFF2-40B4-BE49-F238E27FC236}">
                <a16:creationId xmlns:a16="http://schemas.microsoft.com/office/drawing/2014/main" id="{72D49065-052F-FEA7-113C-5B43204E3C8E}"/>
              </a:ext>
            </a:extLst>
          </p:cNvPr>
          <p:cNvSpPr/>
          <p:nvPr/>
        </p:nvSpPr>
        <p:spPr>
          <a:xfrm>
            <a:off x="245495" y="3602608"/>
            <a:ext cx="311504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" name="Google Shape;405;p28">
            <a:extLst>
              <a:ext uri="{FF2B5EF4-FFF2-40B4-BE49-F238E27FC236}">
                <a16:creationId xmlns:a16="http://schemas.microsoft.com/office/drawing/2014/main" id="{B05A05A9-B545-6E68-C9C0-7B09208B7E15}"/>
              </a:ext>
            </a:extLst>
          </p:cNvPr>
          <p:cNvSpPr txBox="1">
            <a:spLocks/>
          </p:cNvSpPr>
          <p:nvPr/>
        </p:nvSpPr>
        <p:spPr>
          <a:xfrm>
            <a:off x="236249" y="3599992"/>
            <a:ext cx="3062375" cy="38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REAL TIME MONITORING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783807" y="1138852"/>
            <a:ext cx="3086128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805312" y="1771053"/>
            <a:ext cx="3086128" cy="48630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805311" y="2464102"/>
            <a:ext cx="3086129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4670322" y="313462"/>
            <a:ext cx="447367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02</a:t>
            </a:r>
            <a:r>
              <a:rPr lang="es" dirty="0"/>
              <a:t>  DELIVERABLES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5789799" y="88636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054555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1911972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822009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902902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822009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902902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902902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278860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2873036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476814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476814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476814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476814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476814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476814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259672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422818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585964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380316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3502335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362435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998869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998869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998869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998869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998869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998869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1599379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1599379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1599379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1599379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1599379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1599379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395622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450463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200951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205901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200951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450463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450463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055916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1780352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1512998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1512998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1512998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1512998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1512998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1512998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04221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151898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262940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124470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205363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288992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514905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514905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514905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514905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514905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514905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920728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920728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920728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920728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920728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920728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2719492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2752393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3886231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2752393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3703871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761463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3820416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2752393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3668233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3510560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358376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358376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358376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358376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358376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358376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3660007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3723073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3786139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2788046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2788046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2788046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2788046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2788046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27880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019747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019747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019747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019747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019747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019747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783806" y="1135817"/>
            <a:ext cx="3086129" cy="381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RESPONSIVE UI DESIGN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783807" y="2461069"/>
            <a:ext cx="3107633" cy="381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EVENT CREATION MODULE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783804" y="1768020"/>
            <a:ext cx="3107636" cy="486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USER REGISTRATION AND AUTHENTICATION  SYSTEM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3" name="Google Shape;448;p29">
            <a:extLst>
              <a:ext uri="{FF2B5EF4-FFF2-40B4-BE49-F238E27FC236}">
                <a16:creationId xmlns:a16="http://schemas.microsoft.com/office/drawing/2014/main" id="{99059589-C754-0057-C802-5859F7062687}"/>
              </a:ext>
            </a:extLst>
          </p:cNvPr>
          <p:cNvSpPr/>
          <p:nvPr/>
        </p:nvSpPr>
        <p:spPr>
          <a:xfrm rot="10800000">
            <a:off x="5783805" y="3058025"/>
            <a:ext cx="3086129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48;p29">
            <a:extLst>
              <a:ext uri="{FF2B5EF4-FFF2-40B4-BE49-F238E27FC236}">
                <a16:creationId xmlns:a16="http://schemas.microsoft.com/office/drawing/2014/main" id="{A4268BC9-818D-87D9-F2C7-28C4D14E92C1}"/>
              </a:ext>
            </a:extLst>
          </p:cNvPr>
          <p:cNvSpPr/>
          <p:nvPr/>
        </p:nvSpPr>
        <p:spPr>
          <a:xfrm rot="10800000">
            <a:off x="5783805" y="3717146"/>
            <a:ext cx="3086129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48;p29">
            <a:extLst>
              <a:ext uri="{FF2B5EF4-FFF2-40B4-BE49-F238E27FC236}">
                <a16:creationId xmlns:a16="http://schemas.microsoft.com/office/drawing/2014/main" id="{2B3899E0-71A2-9F51-FC2E-AA85D996A58D}"/>
              </a:ext>
            </a:extLst>
          </p:cNvPr>
          <p:cNvSpPr/>
          <p:nvPr/>
        </p:nvSpPr>
        <p:spPr>
          <a:xfrm rot="10800000">
            <a:off x="5783804" y="4376267"/>
            <a:ext cx="3086129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7;p29">
            <a:extLst>
              <a:ext uri="{FF2B5EF4-FFF2-40B4-BE49-F238E27FC236}">
                <a16:creationId xmlns:a16="http://schemas.microsoft.com/office/drawing/2014/main" id="{ABBB91FE-47A0-B5DD-070A-DE8FC7556B20}"/>
              </a:ext>
            </a:extLst>
          </p:cNvPr>
          <p:cNvSpPr txBox="1">
            <a:spLocks/>
          </p:cNvSpPr>
          <p:nvPr/>
        </p:nvSpPr>
        <p:spPr>
          <a:xfrm>
            <a:off x="5773051" y="3055217"/>
            <a:ext cx="3096881" cy="38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VOTING SYSTEM</a:t>
            </a:r>
          </a:p>
        </p:txBody>
      </p:sp>
      <p:sp>
        <p:nvSpPr>
          <p:cNvPr id="7" name="Google Shape;557;p29">
            <a:extLst>
              <a:ext uri="{FF2B5EF4-FFF2-40B4-BE49-F238E27FC236}">
                <a16:creationId xmlns:a16="http://schemas.microsoft.com/office/drawing/2014/main" id="{AD32B6EC-C7BC-08F9-FE40-781A4E81BBCD}"/>
              </a:ext>
            </a:extLst>
          </p:cNvPr>
          <p:cNvSpPr txBox="1">
            <a:spLocks/>
          </p:cNvSpPr>
          <p:nvPr/>
        </p:nvSpPr>
        <p:spPr>
          <a:xfrm>
            <a:off x="5783808" y="3708959"/>
            <a:ext cx="3075370" cy="38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EVENT SUMMARY</a:t>
            </a:r>
          </a:p>
        </p:txBody>
      </p:sp>
      <p:sp>
        <p:nvSpPr>
          <p:cNvPr id="8" name="Google Shape;557;p29">
            <a:extLst>
              <a:ext uri="{FF2B5EF4-FFF2-40B4-BE49-F238E27FC236}">
                <a16:creationId xmlns:a16="http://schemas.microsoft.com/office/drawing/2014/main" id="{BC87EC9A-AA0D-7497-9515-227924567A00}"/>
              </a:ext>
            </a:extLst>
          </p:cNvPr>
          <p:cNvSpPr txBox="1">
            <a:spLocks/>
          </p:cNvSpPr>
          <p:nvPr/>
        </p:nvSpPr>
        <p:spPr>
          <a:xfrm>
            <a:off x="5794564" y="4362701"/>
            <a:ext cx="3075370" cy="38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ADMIN DASHBOARD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03 </a:t>
            </a:r>
            <a:r>
              <a:rPr lang="es" dirty="0"/>
              <a:t> INCLUSIONS/EXCLUSIONS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663909-EF08-8D9D-7AC3-31F261071D53}"/>
              </a:ext>
            </a:extLst>
          </p:cNvPr>
          <p:cNvSpPr txBox="1"/>
          <p:nvPr/>
        </p:nvSpPr>
        <p:spPr>
          <a:xfrm>
            <a:off x="311700" y="1544121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Inclusions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A8E3D-E52A-91EF-796C-23FCC95B90F5}"/>
              </a:ext>
            </a:extLst>
          </p:cNvPr>
          <p:cNvSpPr txBox="1"/>
          <p:nvPr/>
        </p:nvSpPr>
        <p:spPr>
          <a:xfrm>
            <a:off x="311700" y="1851898"/>
            <a:ext cx="3363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Development of the frontend and backend components of the web application.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Integrations with third party services for authentications.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Basic data analytics to track user engagement and voting patterns.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User do</a:t>
            </a:r>
            <a:r>
              <a:rPr lang="en-US" sz="1200" kern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cumentation and support materials.</a:t>
            </a:r>
            <a:endParaRPr lang="en-US" sz="1200" kern="100" dirty="0">
              <a:solidFill>
                <a:schemeClr val="bg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6" name="Google Shape;600;p30">
            <a:extLst>
              <a:ext uri="{FF2B5EF4-FFF2-40B4-BE49-F238E27FC236}">
                <a16:creationId xmlns:a16="http://schemas.microsoft.com/office/drawing/2014/main" id="{91F35F5F-EB1E-A475-EA7D-A53A6977B1DA}"/>
              </a:ext>
            </a:extLst>
          </p:cNvPr>
          <p:cNvCxnSpPr>
            <a:cxnSpLocks/>
          </p:cNvCxnSpPr>
          <p:nvPr/>
        </p:nvCxnSpPr>
        <p:spPr>
          <a:xfrm>
            <a:off x="387900" y="1851898"/>
            <a:ext cx="10702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FCFA38-FAE3-8AFA-FD79-4DEC0C878E8A}"/>
              </a:ext>
            </a:extLst>
          </p:cNvPr>
          <p:cNvSpPr txBox="1"/>
          <p:nvPr/>
        </p:nvSpPr>
        <p:spPr>
          <a:xfrm>
            <a:off x="5469148" y="154412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pc="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Exclusions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CF721C-2593-E443-17EF-425978EC3129}"/>
              </a:ext>
            </a:extLst>
          </p:cNvPr>
          <p:cNvSpPr txBox="1"/>
          <p:nvPr/>
        </p:nvSpPr>
        <p:spPr>
          <a:xfrm>
            <a:off x="5469148" y="1851898"/>
            <a:ext cx="33631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Native mobile app development (the scope is limited to a web-based application).</a:t>
            </a:r>
            <a:endParaRPr lang="en-US" sz="1200" kern="100" dirty="0">
              <a:solidFill>
                <a:schemeClr val="bg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Multilingual support beyond English. (intend to include more in the future).</a:t>
            </a:r>
            <a:endParaRPr lang="en-US" sz="1200" kern="100" dirty="0">
              <a:solidFill>
                <a:schemeClr val="bg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Custom branding or design templates specific to individual clients.</a:t>
            </a:r>
          </a:p>
        </p:txBody>
      </p:sp>
      <p:cxnSp>
        <p:nvCxnSpPr>
          <p:cNvPr id="23" name="Google Shape;600;p30">
            <a:extLst>
              <a:ext uri="{FF2B5EF4-FFF2-40B4-BE49-F238E27FC236}">
                <a16:creationId xmlns:a16="http://schemas.microsoft.com/office/drawing/2014/main" id="{A131F007-08A5-508D-6D56-193CA3FF87E0}"/>
              </a:ext>
            </a:extLst>
          </p:cNvPr>
          <p:cNvCxnSpPr>
            <a:cxnSpLocks/>
          </p:cNvCxnSpPr>
          <p:nvPr/>
        </p:nvCxnSpPr>
        <p:spPr>
          <a:xfrm>
            <a:off x="5538560" y="1851897"/>
            <a:ext cx="10702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04  </a:t>
            </a:r>
            <a:r>
              <a:rPr lang="es" dirty="0">
                <a:solidFill>
                  <a:schemeClr val="bg1"/>
                </a:solidFill>
              </a:rPr>
              <a:t>REQUIREMENTS</a:t>
            </a:r>
            <a:endParaRPr dirty="0">
              <a:solidFill>
                <a:srgbClr val="48FFD5"/>
              </a:solidFill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772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139211-866D-2A5B-F50D-F1787203F8EC}"/>
              </a:ext>
            </a:extLst>
          </p:cNvPr>
          <p:cNvSpPr txBox="1"/>
          <p:nvPr/>
        </p:nvSpPr>
        <p:spPr>
          <a:xfrm>
            <a:off x="311700" y="1009868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pc="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Technology Stack: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1F368-5A3E-0F20-751B-BEC57F706318}"/>
              </a:ext>
            </a:extLst>
          </p:cNvPr>
          <p:cNvSpPr txBox="1"/>
          <p:nvPr/>
        </p:nvSpPr>
        <p:spPr>
          <a:xfrm>
            <a:off x="311701" y="1410451"/>
            <a:ext cx="6368500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Backend: </a:t>
            </a:r>
            <a:r>
              <a:rPr lang="en-US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Python with Django framework for backend development.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Frontend: </a:t>
            </a:r>
            <a:r>
              <a:rPr lang="en-US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HTML5, CSS3, and JavaScript.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Database: </a:t>
            </a:r>
            <a:r>
              <a:rPr lang="en-US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SQLite for relational data storage.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APIs: </a:t>
            </a:r>
            <a:r>
              <a:rPr lang="en-US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Development of RESTful APIs for communication between frontend and backend.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Deployment: </a:t>
            </a:r>
            <a:r>
              <a:rPr lang="en-US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Deployment on cloud platforms like </a:t>
            </a: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AWS, Heroku, </a:t>
            </a:r>
            <a:r>
              <a:rPr lang="en-US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 </a:t>
            </a: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Azure </a:t>
            </a:r>
            <a:r>
              <a:rPr lang="en-US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using </a:t>
            </a:r>
            <a:r>
              <a:rPr lang="en-US" b="1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Docker </a:t>
            </a:r>
            <a:r>
              <a:rPr lang="en-US" spc="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 containerization.</a:t>
            </a:r>
            <a:endParaRPr lang="en-US" b="1" spc="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8F7F2-101E-8229-F6E5-FA855E54E606}"/>
              </a:ext>
            </a:extLst>
          </p:cNvPr>
          <p:cNvSpPr txBox="1"/>
          <p:nvPr/>
        </p:nvSpPr>
        <p:spPr>
          <a:xfrm>
            <a:off x="266700" y="246162"/>
            <a:ext cx="1282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pc="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Security</a:t>
            </a:r>
            <a:r>
              <a:rPr lang="en-US" sz="1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34B88-58CD-1CD5-7917-B0B711B18EFD}"/>
              </a:ext>
            </a:extLst>
          </p:cNvPr>
          <p:cNvSpPr txBox="1"/>
          <p:nvPr/>
        </p:nvSpPr>
        <p:spPr>
          <a:xfrm>
            <a:off x="266700" y="648732"/>
            <a:ext cx="6477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Implementation of SSL for secure data transmission adherence to OWASP (Open Worldwide Security Project) security best practices.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BA301-60A6-7FDA-FA8B-5EB8E2993400}"/>
              </a:ext>
            </a:extLst>
          </p:cNvPr>
          <p:cNvSpPr txBox="1"/>
          <p:nvPr/>
        </p:nvSpPr>
        <p:spPr>
          <a:xfrm>
            <a:off x="266700" y="1645960"/>
            <a:ext cx="1498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pc="1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Scalability</a:t>
            </a:r>
            <a:r>
              <a:rPr lang="en-US" sz="1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B9F5F-4DBF-66CD-993C-7EE09C561D50}"/>
              </a:ext>
            </a:extLst>
          </p:cNvPr>
          <p:cNvSpPr txBox="1"/>
          <p:nvPr/>
        </p:nvSpPr>
        <p:spPr>
          <a:xfrm>
            <a:off x="266700" y="2048530"/>
            <a:ext cx="6477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application should be designed to handle up to 10,000 concurrent users (Currently impossible) and be easily scalable with the cloud infrastructure.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3BEE4-EA58-6CD0-6EC2-27C9EA0B2D3F}"/>
              </a:ext>
            </a:extLst>
          </p:cNvPr>
          <p:cNvSpPr txBox="1"/>
          <p:nvPr/>
        </p:nvSpPr>
        <p:spPr>
          <a:xfrm>
            <a:off x="266700" y="3016528"/>
            <a:ext cx="6477000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00" spc="1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Constraints: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Time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The project is expected to be completed within 6 months.</a:t>
            </a:r>
            <a:endParaRPr lang="en-US" sz="1600" kern="100" dirty="0">
              <a:solidFill>
                <a:schemeClr val="bg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Budget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cost may grow depending on future development.</a:t>
            </a:r>
            <a:endParaRPr lang="en-US" sz="1600" kern="100" dirty="0">
              <a:solidFill>
                <a:schemeClr val="bg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57718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533</Words>
  <Application>Microsoft Office PowerPoint</Application>
  <PresentationFormat>On-screen Show (16:9)</PresentationFormat>
  <Paragraphs>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Roboto Mono Thin</vt:lpstr>
      <vt:lpstr>Arial</vt:lpstr>
      <vt:lpstr>Roboto Light</vt:lpstr>
      <vt:lpstr>Symbol</vt:lpstr>
      <vt:lpstr>Roboto Thin</vt:lpstr>
      <vt:lpstr>Roboto Black</vt:lpstr>
      <vt:lpstr>WEB PROPOSAL</vt:lpstr>
      <vt:lpstr>Online Voting System</vt:lpstr>
      <vt:lpstr>TABLE OF CONTENTS</vt:lpstr>
      <vt:lpstr>OUR TEAM</vt:lpstr>
      <vt:lpstr>ABOUT THE PROJECT</vt:lpstr>
      <vt:lpstr>01  OBJECTIVES</vt:lpstr>
      <vt:lpstr>02  DELIVERABLES</vt:lpstr>
      <vt:lpstr>03  INCLUSIONS/EXCLUSIONS</vt:lpstr>
      <vt:lpstr>04  REQUIREMENTS</vt:lpstr>
      <vt:lpstr>PowerPoint Presentation</vt:lpstr>
      <vt:lpstr>05  STAKEHOLDERS</vt:lpstr>
      <vt:lpstr>06  SNAPSHOTS AND DEMOS</vt:lpstr>
      <vt:lpstr>PowerPoint Presentation</vt:lpstr>
      <vt:lpstr>PowerPoint Presentation</vt:lpstr>
      <vt:lpstr>07  CONCLUSION</vt:lpstr>
      <vt:lpstr>THAT IS FOR ALL.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Kaung Myat Htun</cp:lastModifiedBy>
  <cp:revision>2</cp:revision>
  <dcterms:modified xsi:type="dcterms:W3CDTF">2024-09-16T04:15:05Z</dcterms:modified>
</cp:coreProperties>
</file>