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7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6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8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3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1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0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4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1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44DD-ED84-4C14-A24F-E1B3EC89B5B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6CB6-EE48-4336-A108-6B0D04FF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934" y="1759974"/>
            <a:ext cx="1799304" cy="8996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CLSOED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2934" y="2659626"/>
            <a:ext cx="1799304" cy="1327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SYN-SENT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42934" y="3986982"/>
            <a:ext cx="1799304" cy="18546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ESTABLISHED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21562" y="1759974"/>
            <a:ext cx="1799304" cy="8996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CLSOED</a:t>
            </a:r>
            <a:endParaRPr lang="zh-CN" altLang="en-US" b="1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821562" y="2659626"/>
            <a:ext cx="1799304" cy="21163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SYN-RCVD</a:t>
            </a:r>
            <a:endParaRPr lang="zh-CN" altLang="en-US" b="1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821562" y="4776024"/>
            <a:ext cx="1799304" cy="10656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ESTABLISHED</a:t>
            </a:r>
            <a:endParaRPr lang="zh-CN" altLang="en-US" b="1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942238" y="1803614"/>
            <a:ext cx="3879324" cy="85601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3942238" y="2657170"/>
            <a:ext cx="3879324" cy="131814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942238" y="3986982"/>
            <a:ext cx="3879324" cy="78904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 rot="835463">
            <a:off x="5301076" y="1878113"/>
            <a:ext cx="193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SYN=1,seq=x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 rot="20462384">
            <a:off x="3899289" y="2863049"/>
            <a:ext cx="379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SYN=1,ACK=1,seq=y,ack=x+1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 rot="700306">
            <a:off x="4753564" y="4067096"/>
            <a:ext cx="327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ACK=1,seq=x+1,ack=y+1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4705962" y="5168459"/>
            <a:ext cx="2181629" cy="280787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91964" y="5483871"/>
            <a:ext cx="117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数据传送</a:t>
            </a:r>
            <a:endParaRPr lang="zh-CN" altLang="en-US" sz="1400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38" y="804927"/>
            <a:ext cx="490701" cy="41322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88" y="747210"/>
            <a:ext cx="534244" cy="534244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2501852" y="130439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客户端 </a:t>
            </a:r>
            <a:r>
              <a:rPr lang="en-US" altLang="zh-CN" b="1" smtClean="0"/>
              <a:t>A</a:t>
            </a:r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8298474" y="1300496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服务器 </a:t>
            </a:r>
            <a:r>
              <a:rPr lang="en-US" altLang="zh-CN" b="1" smtClean="0"/>
              <a:t>B</a:t>
            </a:r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8486671" y="6001555"/>
            <a:ext cx="1983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@heibaiying</a:t>
            </a:r>
            <a:endParaRPr lang="zh-CN" altLang="en-US" sz="14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06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0631" y="1215291"/>
            <a:ext cx="1799304" cy="8996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ESTABLISHED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20631" y="2114943"/>
            <a:ext cx="1799304" cy="14754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FIN-WAIT-1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20631" y="4431946"/>
            <a:ext cx="1799304" cy="151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TIME-WAIT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799259" y="1215290"/>
            <a:ext cx="1799304" cy="14898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ESTABLISHED</a:t>
            </a:r>
            <a:endParaRPr lang="zh-CN" altLang="en-US" b="1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99259" y="2668302"/>
            <a:ext cx="1799304" cy="938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CLOSE-WAIT</a:t>
            </a:r>
            <a:endParaRPr lang="zh-CN" altLang="en-US" b="1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99259" y="3610883"/>
            <a:ext cx="1799304" cy="15799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LAST-ACK</a:t>
            </a:r>
            <a:endParaRPr lang="zh-CN" altLang="en-US" b="1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919935" y="2135619"/>
            <a:ext cx="3879324" cy="47459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3919935" y="2644656"/>
            <a:ext cx="3879324" cy="94574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 rot="483328">
            <a:off x="5144447" y="1993065"/>
            <a:ext cx="193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FIN=1,seq=u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4768782" y="1543942"/>
            <a:ext cx="2181629" cy="280787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35" y="260244"/>
            <a:ext cx="490701" cy="41322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85" y="202527"/>
            <a:ext cx="534244" cy="534244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2479549" y="75971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客户端 </a:t>
            </a:r>
            <a:r>
              <a:rPr lang="en-US" altLang="zh-CN" b="1" smtClean="0"/>
              <a:t>A</a:t>
            </a:r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8276171" y="75581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服务器 </a:t>
            </a:r>
            <a:r>
              <a:rPr lang="en-US" altLang="zh-CN" b="1" smtClean="0"/>
              <a:t>B</a:t>
            </a:r>
            <a:endParaRPr lang="zh-CN" altLang="en-US" b="1"/>
          </a:p>
        </p:txBody>
      </p:sp>
      <p:sp>
        <p:nvSpPr>
          <p:cNvPr id="21" name="矩形 20"/>
          <p:cNvSpPr/>
          <p:nvPr/>
        </p:nvSpPr>
        <p:spPr>
          <a:xfrm>
            <a:off x="2120631" y="3578736"/>
            <a:ext cx="1799304" cy="1045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FIN-WAIT-2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20631" y="3578736"/>
            <a:ext cx="1799304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99259" y="5190864"/>
            <a:ext cx="1799304" cy="5402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CLOSED</a:t>
            </a:r>
            <a:endParaRPr lang="zh-CN" altLang="en-US" b="1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120631" y="4623776"/>
            <a:ext cx="1799304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20631" y="5949782"/>
            <a:ext cx="1799304" cy="5323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CLOSED</a:t>
            </a:r>
            <a:endParaRPr lang="zh-CN" altLang="en-US" b="1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799259" y="3590401"/>
            <a:ext cx="1799304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919935" y="3594929"/>
            <a:ext cx="3879324" cy="94550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919935" y="4636156"/>
            <a:ext cx="3879324" cy="54304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527256" y="1314091"/>
            <a:ext cx="976575" cy="30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数据传送</a:t>
            </a:r>
            <a:endParaRPr lang="zh-CN" altLang="en-US" sz="1400" b="1"/>
          </a:p>
        </p:txBody>
      </p:sp>
      <p:sp>
        <p:nvSpPr>
          <p:cNvPr id="41" name="文本框 40"/>
          <p:cNvSpPr txBox="1"/>
          <p:nvPr/>
        </p:nvSpPr>
        <p:spPr>
          <a:xfrm rot="20749461">
            <a:off x="4277777" y="2790009"/>
            <a:ext cx="288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ACK=1,seq=v,ack=u+1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 rot="20749461">
            <a:off x="4268515" y="3640737"/>
            <a:ext cx="34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FIN=1,ACK=1,seq=w,ack=u+1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 rot="515886">
            <a:off x="4656489" y="4645827"/>
            <a:ext cx="34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ACK=1,seq=u+1,ack=w+1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左箭头 16"/>
          <p:cNvSpPr/>
          <p:nvPr/>
        </p:nvSpPr>
        <p:spPr>
          <a:xfrm rot="20785036">
            <a:off x="4721411" y="3298416"/>
            <a:ext cx="2169704" cy="29274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06" y="5020280"/>
            <a:ext cx="304800" cy="30480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955804" y="5394358"/>
            <a:ext cx="152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等待</a:t>
            </a:r>
            <a:r>
              <a:rPr lang="en-US" altLang="zh-CN" sz="1400" b="1" smtClean="0"/>
              <a:t>2MSL</a:t>
            </a:r>
            <a:endParaRPr lang="zh-CN" altLang="en-US" sz="1400" b="1"/>
          </a:p>
        </p:txBody>
      </p:sp>
      <p:cxnSp>
        <p:nvCxnSpPr>
          <p:cNvPr id="27" name="肘形连接符 26"/>
          <p:cNvCxnSpPr>
            <a:endCxn id="22" idx="3"/>
          </p:cNvCxnSpPr>
          <p:nvPr/>
        </p:nvCxnSpPr>
        <p:spPr>
          <a:xfrm rot="16200000" flipV="1">
            <a:off x="8435238" y="1167641"/>
            <a:ext cx="2184131" cy="788148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598563" y="2639257"/>
            <a:ext cx="322814" cy="539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905583" y="1093837"/>
            <a:ext cx="293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通</a:t>
            </a:r>
            <a:endParaRPr lang="en-US" altLang="zh-CN" sz="1400" b="1" smtClean="0"/>
          </a:p>
          <a:p>
            <a:r>
              <a:rPr lang="zh-CN" altLang="en-US" sz="1400" b="1" smtClean="0"/>
              <a:t>知</a:t>
            </a:r>
            <a:endParaRPr lang="en-US" altLang="zh-CN" sz="1400" b="1" smtClean="0"/>
          </a:p>
          <a:p>
            <a:r>
              <a:rPr lang="zh-CN" altLang="en-US" sz="1400" b="1" smtClean="0"/>
              <a:t>应</a:t>
            </a:r>
            <a:endParaRPr lang="en-US" altLang="zh-CN" sz="1400" b="1" smtClean="0"/>
          </a:p>
          <a:p>
            <a:r>
              <a:rPr lang="zh-CN" altLang="en-US" sz="1400" b="1" smtClean="0"/>
              <a:t>用</a:t>
            </a:r>
            <a:endParaRPr lang="en-US" altLang="zh-CN" sz="1400" b="1" smtClean="0"/>
          </a:p>
          <a:p>
            <a:r>
              <a:rPr lang="zh-CN" altLang="en-US" sz="1400" b="1" smtClean="0"/>
              <a:t>进</a:t>
            </a:r>
            <a:endParaRPr lang="en-US" altLang="zh-CN" sz="1400" b="1" smtClean="0"/>
          </a:p>
          <a:p>
            <a:r>
              <a:rPr lang="zh-CN" altLang="en-US" sz="1400" b="1" smtClean="0"/>
              <a:t>程</a:t>
            </a:r>
            <a:endParaRPr lang="zh-CN" altLang="en-US" sz="1400" b="1"/>
          </a:p>
        </p:txBody>
      </p:sp>
      <p:cxnSp>
        <p:nvCxnSpPr>
          <p:cNvPr id="53" name="肘形连接符 52"/>
          <p:cNvCxnSpPr/>
          <p:nvPr/>
        </p:nvCxnSpPr>
        <p:spPr>
          <a:xfrm rot="16200000" flipH="1">
            <a:off x="8360070" y="1522603"/>
            <a:ext cx="3318492" cy="793774"/>
          </a:xfrm>
          <a:prstGeom prst="bentConnector3">
            <a:avLst>
              <a:gd name="adj1" fmla="val -64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9595051" y="3570655"/>
            <a:ext cx="820451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417751" y="1166674"/>
            <a:ext cx="293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确认关闭</a:t>
            </a:r>
            <a:endParaRPr lang="zh-CN" altLang="en-US" sz="1400" b="1"/>
          </a:p>
        </p:txBody>
      </p:sp>
      <p:sp>
        <p:nvSpPr>
          <p:cNvPr id="71" name="文本框 70"/>
          <p:cNvSpPr txBox="1"/>
          <p:nvPr/>
        </p:nvSpPr>
        <p:spPr>
          <a:xfrm>
            <a:off x="8432155" y="6189918"/>
            <a:ext cx="1983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@heibaiying</a:t>
            </a:r>
            <a:endParaRPr lang="zh-CN" altLang="en-US" sz="14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8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2728452" y="3087322"/>
            <a:ext cx="2728455" cy="929149"/>
          </a:xfrm>
          <a:prstGeom prst="roundRect">
            <a:avLst>
              <a:gd name="adj" fmla="val 3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182761" y="1386348"/>
            <a:ext cx="2728455" cy="929149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761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8452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4143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9834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5525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11216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56907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2598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48289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93980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9671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85362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31053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76744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22435" y="1607574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82761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28452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74143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19834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65525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11216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56907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02598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48289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93980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39671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85362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31053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276744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822435" y="3279052"/>
            <a:ext cx="545691" cy="54569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001297" y="9577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发送窗口</a:t>
            </a:r>
            <a:endParaRPr lang="zh-CN" altLang="en-US" b="1"/>
          </a:p>
        </p:txBody>
      </p:sp>
      <p:sp>
        <p:nvSpPr>
          <p:cNvPr id="53" name="文本框 52"/>
          <p:cNvSpPr txBox="1"/>
          <p:nvPr/>
        </p:nvSpPr>
        <p:spPr>
          <a:xfrm>
            <a:off x="2477733" y="271799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收到一个确认后发送窗口向前滚动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8489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2433484" y="2684206"/>
            <a:ext cx="716771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433484" y="4178709"/>
            <a:ext cx="716771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60839" y="2684206"/>
            <a:ext cx="1769806" cy="1494503"/>
            <a:chOff x="3229897" y="2684206"/>
            <a:chExt cx="1769806" cy="1494503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3983835" y="2684206"/>
            <a:ext cx="1769806" cy="1494503"/>
            <a:chOff x="3229897" y="2684206"/>
            <a:chExt cx="1769806" cy="1494503"/>
          </a:xfrm>
        </p:grpSpPr>
        <p:cxnSp>
          <p:nvCxnSpPr>
            <p:cNvPr id="60" name="直接连接符 59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4206830" y="2684206"/>
            <a:ext cx="1769806" cy="1494503"/>
            <a:chOff x="3229897" y="2684206"/>
            <a:chExt cx="1769806" cy="1494503"/>
          </a:xfrm>
        </p:grpSpPr>
        <p:cxnSp>
          <p:nvCxnSpPr>
            <p:cNvPr id="63" name="直接连接符 62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429826" y="2684206"/>
            <a:ext cx="1769806" cy="1494503"/>
            <a:chOff x="3229897" y="2684206"/>
            <a:chExt cx="1769806" cy="1494503"/>
          </a:xfrm>
        </p:grpSpPr>
        <p:cxnSp>
          <p:nvCxnSpPr>
            <p:cNvPr id="66" name="直接连接符 65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652821" y="2684206"/>
            <a:ext cx="1769806" cy="1494503"/>
            <a:chOff x="3229897" y="2684206"/>
            <a:chExt cx="1769806" cy="1494503"/>
          </a:xfrm>
        </p:grpSpPr>
        <p:cxnSp>
          <p:nvCxnSpPr>
            <p:cNvPr id="75" name="直接连接符 74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4875817" y="2684206"/>
            <a:ext cx="1769806" cy="1494503"/>
            <a:chOff x="3229897" y="2684206"/>
            <a:chExt cx="1769806" cy="1494503"/>
          </a:xfrm>
        </p:grpSpPr>
        <p:cxnSp>
          <p:nvCxnSpPr>
            <p:cNvPr id="78" name="直接连接符 77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5098812" y="2684206"/>
            <a:ext cx="1769806" cy="1494503"/>
            <a:chOff x="3229897" y="2684206"/>
            <a:chExt cx="1769806" cy="1494503"/>
          </a:xfrm>
        </p:grpSpPr>
        <p:cxnSp>
          <p:nvCxnSpPr>
            <p:cNvPr id="81" name="直接连接符 80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5321808" y="2684206"/>
            <a:ext cx="1769806" cy="1494503"/>
            <a:chOff x="3229897" y="2684206"/>
            <a:chExt cx="1769806" cy="1494503"/>
          </a:xfrm>
        </p:grpSpPr>
        <p:cxnSp>
          <p:nvCxnSpPr>
            <p:cNvPr id="84" name="直接连接符 83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5544803" y="2684206"/>
            <a:ext cx="1769806" cy="1494503"/>
            <a:chOff x="3229897" y="2684206"/>
            <a:chExt cx="1769806" cy="1494503"/>
          </a:xfrm>
        </p:grpSpPr>
        <p:cxnSp>
          <p:nvCxnSpPr>
            <p:cNvPr id="87" name="直接连接符 86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5767799" y="2684206"/>
            <a:ext cx="1769806" cy="1494503"/>
            <a:chOff x="3229897" y="2684206"/>
            <a:chExt cx="1769806" cy="1494503"/>
          </a:xfrm>
        </p:grpSpPr>
        <p:cxnSp>
          <p:nvCxnSpPr>
            <p:cNvPr id="90" name="直接连接符 89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5990794" y="2684206"/>
            <a:ext cx="1769806" cy="1494503"/>
            <a:chOff x="3229897" y="2684206"/>
            <a:chExt cx="1769806" cy="1494503"/>
          </a:xfrm>
        </p:grpSpPr>
        <p:cxnSp>
          <p:nvCxnSpPr>
            <p:cNvPr id="93" name="直接连接符 92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6213790" y="2684206"/>
            <a:ext cx="1769806" cy="1494503"/>
            <a:chOff x="3229897" y="2684206"/>
            <a:chExt cx="1769806" cy="1494503"/>
          </a:xfrm>
        </p:grpSpPr>
        <p:cxnSp>
          <p:nvCxnSpPr>
            <p:cNvPr id="96" name="直接连接符 95"/>
            <p:cNvCxnSpPr/>
            <p:nvPr/>
          </p:nvCxnSpPr>
          <p:spPr>
            <a:xfrm flipV="1">
              <a:off x="3229897" y="2684206"/>
              <a:ext cx="1032387" cy="146009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4277032" y="2684206"/>
              <a:ext cx="722671" cy="1494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/>
          <p:cNvCxnSpPr/>
          <p:nvPr/>
        </p:nvCxnSpPr>
        <p:spPr>
          <a:xfrm flipV="1">
            <a:off x="3648456" y="2967195"/>
            <a:ext cx="563978" cy="69317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147748" y="3660369"/>
            <a:ext cx="81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/>
              <a:t>分组</a:t>
            </a:r>
            <a:endParaRPr lang="zh-CN" altLang="en-US" sz="2000" b="1"/>
          </a:p>
        </p:txBody>
      </p:sp>
      <p:sp>
        <p:nvSpPr>
          <p:cNvPr id="98" name="文本框 97"/>
          <p:cNvSpPr txBox="1"/>
          <p:nvPr/>
        </p:nvSpPr>
        <p:spPr>
          <a:xfrm>
            <a:off x="7717830" y="3260701"/>
            <a:ext cx="81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ACK</a:t>
            </a:r>
            <a:endParaRPr lang="zh-CN" altLang="en-US" sz="2000" b="1"/>
          </a:p>
        </p:txBody>
      </p:sp>
      <p:sp>
        <p:nvSpPr>
          <p:cNvPr id="99" name="文本框 98"/>
          <p:cNvSpPr txBox="1"/>
          <p:nvPr/>
        </p:nvSpPr>
        <p:spPr>
          <a:xfrm>
            <a:off x="9398409" y="2742802"/>
            <a:ext cx="40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t</a:t>
            </a:r>
            <a:endParaRPr lang="zh-CN" altLang="en-US" sz="2000" b="1"/>
          </a:p>
        </p:txBody>
      </p:sp>
      <p:sp>
        <p:nvSpPr>
          <p:cNvPr id="100" name="文本框 99"/>
          <p:cNvSpPr txBox="1"/>
          <p:nvPr/>
        </p:nvSpPr>
        <p:spPr>
          <a:xfrm>
            <a:off x="9350476" y="4196470"/>
            <a:ext cx="40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t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4965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2182761" y="1076632"/>
            <a:ext cx="14749" cy="392307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267199" y="1096416"/>
            <a:ext cx="0" cy="386407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182761" y="1383829"/>
            <a:ext cx="2084438" cy="2985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182761" y="1764411"/>
            <a:ext cx="2084438" cy="65180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182761" y="2509744"/>
            <a:ext cx="2084438" cy="51871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2182761" y="3112450"/>
            <a:ext cx="2084438" cy="4296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2182761" y="3624149"/>
            <a:ext cx="2084438" cy="3431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2182761" y="4073974"/>
            <a:ext cx="2084438" cy="58256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180950" y="1182475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发送 </a:t>
            </a:r>
            <a:r>
              <a:rPr lang="en-US" altLang="zh-CN" sz="1600" b="1" smtClean="0"/>
              <a:t>M1</a:t>
            </a:r>
            <a:endParaRPr lang="zh-CN" altLang="en-US" sz="1600" b="1"/>
          </a:p>
        </p:txBody>
      </p:sp>
      <p:sp>
        <p:nvSpPr>
          <p:cNvPr id="72" name="文本框 71"/>
          <p:cNvSpPr txBox="1"/>
          <p:nvPr/>
        </p:nvSpPr>
        <p:spPr>
          <a:xfrm>
            <a:off x="4326191" y="1533111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确认 </a:t>
            </a:r>
            <a:r>
              <a:rPr lang="en-US" altLang="zh-CN" sz="1600" b="1" smtClean="0"/>
              <a:t>M1</a:t>
            </a:r>
            <a:endParaRPr lang="zh-CN" altLang="en-US" sz="1600" b="1"/>
          </a:p>
        </p:txBody>
      </p:sp>
      <p:sp>
        <p:nvSpPr>
          <p:cNvPr id="73" name="文本框 72"/>
          <p:cNvSpPr txBox="1"/>
          <p:nvPr/>
        </p:nvSpPr>
        <p:spPr>
          <a:xfrm>
            <a:off x="4326190" y="3846691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确认 </a:t>
            </a:r>
            <a:r>
              <a:rPr lang="en-US" altLang="zh-CN" sz="1600" b="1" smtClean="0"/>
              <a:t>M3</a:t>
            </a:r>
            <a:endParaRPr lang="zh-CN" altLang="en-US" sz="1600" b="1"/>
          </a:p>
        </p:txBody>
      </p:sp>
      <p:sp>
        <p:nvSpPr>
          <p:cNvPr id="101" name="文本框 100"/>
          <p:cNvSpPr txBox="1"/>
          <p:nvPr/>
        </p:nvSpPr>
        <p:spPr>
          <a:xfrm>
            <a:off x="1180949" y="2289670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发送 </a:t>
            </a:r>
            <a:r>
              <a:rPr lang="en-US" altLang="zh-CN" sz="1600" b="1" smtClean="0"/>
              <a:t>M2</a:t>
            </a:r>
            <a:endParaRPr lang="zh-CN" altLang="en-US" sz="1600" b="1"/>
          </a:p>
        </p:txBody>
      </p:sp>
      <p:sp>
        <p:nvSpPr>
          <p:cNvPr id="102" name="文本框 101"/>
          <p:cNvSpPr txBox="1"/>
          <p:nvPr/>
        </p:nvSpPr>
        <p:spPr>
          <a:xfrm>
            <a:off x="1180948" y="3389736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发送 </a:t>
            </a:r>
            <a:r>
              <a:rPr lang="en-US" altLang="zh-CN" sz="1600" b="1" smtClean="0"/>
              <a:t>M3</a:t>
            </a:r>
            <a:endParaRPr lang="zh-CN" altLang="en-US" sz="1600" b="1"/>
          </a:p>
        </p:txBody>
      </p:sp>
      <p:sp>
        <p:nvSpPr>
          <p:cNvPr id="103" name="文本框 102"/>
          <p:cNvSpPr txBox="1"/>
          <p:nvPr/>
        </p:nvSpPr>
        <p:spPr>
          <a:xfrm>
            <a:off x="4326191" y="2859178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确认</a:t>
            </a:r>
            <a:r>
              <a:rPr lang="zh-CN" altLang="en-US" sz="1600" b="1" smtClean="0"/>
              <a:t> </a:t>
            </a:r>
            <a:r>
              <a:rPr lang="en-US" altLang="zh-CN" sz="1600" b="1" smtClean="0"/>
              <a:t>M2</a:t>
            </a:r>
            <a:endParaRPr lang="zh-CN" altLang="en-US" sz="1600" b="1"/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7747819" y="1145697"/>
            <a:ext cx="14749" cy="392307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9832257" y="1165481"/>
            <a:ext cx="0" cy="386407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7747819" y="1452894"/>
            <a:ext cx="2084438" cy="4652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7747819" y="2578809"/>
            <a:ext cx="2084438" cy="51871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7747819" y="3181515"/>
            <a:ext cx="2084438" cy="4296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7747819" y="3693214"/>
            <a:ext cx="2084438" cy="3431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7747819" y="4143039"/>
            <a:ext cx="2084438" cy="58256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46008" y="1251540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发送 </a:t>
            </a:r>
            <a:r>
              <a:rPr lang="en-US" altLang="zh-CN" sz="1600" b="1" smtClean="0"/>
              <a:t>M1</a:t>
            </a:r>
            <a:endParaRPr lang="zh-CN" altLang="en-US" sz="1600" b="1"/>
          </a:p>
        </p:txBody>
      </p:sp>
      <p:sp>
        <p:nvSpPr>
          <p:cNvPr id="114" name="文本框 113"/>
          <p:cNvSpPr txBox="1"/>
          <p:nvPr/>
        </p:nvSpPr>
        <p:spPr>
          <a:xfrm>
            <a:off x="9891248" y="3915756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确认 </a:t>
            </a:r>
            <a:r>
              <a:rPr lang="en-US" altLang="zh-CN" sz="1600" b="1" smtClean="0"/>
              <a:t>M2</a:t>
            </a:r>
            <a:endParaRPr lang="zh-CN" altLang="en-US" sz="1600" b="1"/>
          </a:p>
        </p:txBody>
      </p:sp>
      <p:sp>
        <p:nvSpPr>
          <p:cNvPr id="115" name="文本框 114"/>
          <p:cNvSpPr txBox="1"/>
          <p:nvPr/>
        </p:nvSpPr>
        <p:spPr>
          <a:xfrm>
            <a:off x="6392048" y="2380529"/>
            <a:ext cx="135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超时重传 </a:t>
            </a:r>
            <a:r>
              <a:rPr lang="en-US" altLang="zh-CN" sz="1600" b="1" smtClean="0"/>
              <a:t>M1</a:t>
            </a:r>
            <a:endParaRPr lang="zh-CN" altLang="en-US" sz="1600" b="1"/>
          </a:p>
        </p:txBody>
      </p:sp>
      <p:sp>
        <p:nvSpPr>
          <p:cNvPr id="116" name="文本框 115"/>
          <p:cNvSpPr txBox="1"/>
          <p:nvPr/>
        </p:nvSpPr>
        <p:spPr>
          <a:xfrm>
            <a:off x="6746006" y="3458801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发送 </a:t>
            </a:r>
            <a:r>
              <a:rPr lang="en-US" altLang="zh-CN" sz="1600" b="1" smtClean="0"/>
              <a:t>M2</a:t>
            </a:r>
            <a:endParaRPr lang="zh-CN" altLang="en-US" sz="1600" b="1"/>
          </a:p>
        </p:txBody>
      </p:sp>
      <p:sp>
        <p:nvSpPr>
          <p:cNvPr id="117" name="文本框 116"/>
          <p:cNvSpPr txBox="1"/>
          <p:nvPr/>
        </p:nvSpPr>
        <p:spPr>
          <a:xfrm>
            <a:off x="9891249" y="2928243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确认</a:t>
            </a:r>
            <a:r>
              <a:rPr lang="zh-CN" altLang="en-US" sz="1600" b="1" smtClean="0"/>
              <a:t> </a:t>
            </a:r>
            <a:r>
              <a:rPr lang="en-US" altLang="zh-CN" sz="1600" b="1" smtClean="0"/>
              <a:t>M1</a:t>
            </a:r>
            <a:endParaRPr lang="zh-CN" altLang="en-US" sz="1600" b="1"/>
          </a:p>
        </p:txBody>
      </p:sp>
      <p:sp>
        <p:nvSpPr>
          <p:cNvPr id="29" name="乘号 28"/>
          <p:cNvSpPr/>
          <p:nvPr/>
        </p:nvSpPr>
        <p:spPr>
          <a:xfrm>
            <a:off x="8527321" y="1357659"/>
            <a:ext cx="516194" cy="577132"/>
          </a:xfrm>
          <a:prstGeom prst="mathMultiply">
            <a:avLst>
              <a:gd name="adj1" fmla="val 120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62" y="1798975"/>
            <a:ext cx="304800" cy="304800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 flipH="1">
            <a:off x="7319035" y="1544642"/>
            <a:ext cx="1618" cy="86263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1983927" y="730951"/>
            <a:ext cx="42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A</a:t>
            </a:r>
            <a:endParaRPr lang="zh-CN" altLang="en-US" sz="1600" b="1"/>
          </a:p>
        </p:txBody>
      </p:sp>
      <p:sp>
        <p:nvSpPr>
          <p:cNvPr id="119" name="文本框 118"/>
          <p:cNvSpPr txBox="1"/>
          <p:nvPr/>
        </p:nvSpPr>
        <p:spPr>
          <a:xfrm>
            <a:off x="4112607" y="713073"/>
            <a:ext cx="42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B</a:t>
            </a:r>
            <a:endParaRPr lang="zh-CN" altLang="en-US" sz="1600" b="1"/>
          </a:p>
        </p:txBody>
      </p:sp>
      <p:sp>
        <p:nvSpPr>
          <p:cNvPr id="122" name="文本框 121"/>
          <p:cNvSpPr txBox="1"/>
          <p:nvPr/>
        </p:nvSpPr>
        <p:spPr>
          <a:xfrm>
            <a:off x="7563733" y="720845"/>
            <a:ext cx="42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A</a:t>
            </a:r>
            <a:endParaRPr lang="zh-CN" altLang="en-US" sz="1600" b="1"/>
          </a:p>
        </p:txBody>
      </p:sp>
      <p:sp>
        <p:nvSpPr>
          <p:cNvPr id="123" name="文本框 122"/>
          <p:cNvSpPr txBox="1"/>
          <p:nvPr/>
        </p:nvSpPr>
        <p:spPr>
          <a:xfrm>
            <a:off x="9677665" y="702967"/>
            <a:ext cx="42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B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43797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接箭头连接符 103"/>
          <p:cNvCxnSpPr/>
          <p:nvPr/>
        </p:nvCxnSpPr>
        <p:spPr>
          <a:xfrm>
            <a:off x="7747819" y="1145697"/>
            <a:ext cx="14749" cy="392307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9832257" y="1165481"/>
            <a:ext cx="0" cy="386407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7747819" y="2578809"/>
            <a:ext cx="2084438" cy="51871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7747819" y="3181515"/>
            <a:ext cx="2084438" cy="4296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46008" y="1251540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发送 </a:t>
            </a:r>
            <a:r>
              <a:rPr lang="en-US" altLang="zh-CN" sz="1600" b="1" smtClean="0"/>
              <a:t>M1</a:t>
            </a:r>
            <a:endParaRPr lang="zh-CN" altLang="en-US" sz="1600" b="1"/>
          </a:p>
        </p:txBody>
      </p:sp>
      <p:sp>
        <p:nvSpPr>
          <p:cNvPr id="115" name="文本框 114"/>
          <p:cNvSpPr txBox="1"/>
          <p:nvPr/>
        </p:nvSpPr>
        <p:spPr>
          <a:xfrm>
            <a:off x="6392048" y="2380529"/>
            <a:ext cx="135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超时重传 </a:t>
            </a:r>
            <a:r>
              <a:rPr lang="en-US" altLang="zh-CN" sz="1600" b="1" smtClean="0"/>
              <a:t>M1</a:t>
            </a:r>
            <a:endParaRPr lang="zh-CN" altLang="en-US" sz="1600" b="1"/>
          </a:p>
        </p:txBody>
      </p:sp>
      <p:sp>
        <p:nvSpPr>
          <p:cNvPr id="116" name="文本框 115"/>
          <p:cNvSpPr txBox="1"/>
          <p:nvPr/>
        </p:nvSpPr>
        <p:spPr>
          <a:xfrm>
            <a:off x="6746006" y="3458801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发送 </a:t>
            </a:r>
            <a:r>
              <a:rPr lang="en-US" altLang="zh-CN" sz="1600" b="1" smtClean="0"/>
              <a:t>M2</a:t>
            </a:r>
            <a:endParaRPr lang="zh-CN" altLang="en-US" sz="1600" b="1"/>
          </a:p>
        </p:txBody>
      </p:sp>
      <p:sp>
        <p:nvSpPr>
          <p:cNvPr id="117" name="文本框 116"/>
          <p:cNvSpPr txBox="1"/>
          <p:nvPr/>
        </p:nvSpPr>
        <p:spPr>
          <a:xfrm>
            <a:off x="9891249" y="2928243"/>
            <a:ext cx="156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丢弃重复的</a:t>
            </a:r>
            <a:r>
              <a:rPr lang="en-US" altLang="zh-CN" sz="1600" b="1" smtClean="0"/>
              <a:t>M1</a:t>
            </a:r>
          </a:p>
          <a:p>
            <a:r>
              <a:rPr lang="zh-CN" altLang="en-US" sz="1600" b="1" smtClean="0"/>
              <a:t>重传</a:t>
            </a:r>
            <a:r>
              <a:rPr lang="en-US" altLang="zh-CN" sz="1600" b="1" smtClean="0"/>
              <a:t>M1</a:t>
            </a:r>
            <a:r>
              <a:rPr lang="zh-CN" altLang="en-US" sz="1600" b="1" smtClean="0"/>
              <a:t>的确认</a:t>
            </a:r>
            <a:endParaRPr lang="zh-CN" altLang="en-US" sz="1600" b="1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62" y="1798975"/>
            <a:ext cx="304800" cy="304800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 flipH="1">
            <a:off x="7319035" y="1544642"/>
            <a:ext cx="1618" cy="86263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780175" y="1145697"/>
            <a:ext cx="14749" cy="392307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864613" y="1145697"/>
            <a:ext cx="0" cy="388386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780175" y="1452894"/>
            <a:ext cx="2084438" cy="46520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780175" y="2578809"/>
            <a:ext cx="2084438" cy="51871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1780175" y="3181515"/>
            <a:ext cx="2084438" cy="4296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780175" y="3693214"/>
            <a:ext cx="2084438" cy="3431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1780175" y="4143039"/>
            <a:ext cx="2084438" cy="58256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78364" y="1251540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发送 </a:t>
            </a:r>
            <a:r>
              <a:rPr lang="en-US" altLang="zh-CN" sz="1600" b="1" smtClean="0"/>
              <a:t>M1</a:t>
            </a:r>
            <a:endParaRPr lang="zh-CN" altLang="en-US" sz="1600" b="1"/>
          </a:p>
        </p:txBody>
      </p:sp>
      <p:sp>
        <p:nvSpPr>
          <p:cNvPr id="42" name="文本框 41"/>
          <p:cNvSpPr txBox="1"/>
          <p:nvPr/>
        </p:nvSpPr>
        <p:spPr>
          <a:xfrm>
            <a:off x="3923604" y="3915756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确认 </a:t>
            </a:r>
            <a:r>
              <a:rPr lang="en-US" altLang="zh-CN" sz="1600" b="1" smtClean="0"/>
              <a:t>M2</a:t>
            </a:r>
            <a:endParaRPr lang="zh-CN" altLang="en-US" sz="1600" b="1"/>
          </a:p>
        </p:txBody>
      </p:sp>
      <p:sp>
        <p:nvSpPr>
          <p:cNvPr id="43" name="文本框 42"/>
          <p:cNvSpPr txBox="1"/>
          <p:nvPr/>
        </p:nvSpPr>
        <p:spPr>
          <a:xfrm>
            <a:off x="424404" y="2380529"/>
            <a:ext cx="135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超时重传 </a:t>
            </a:r>
            <a:r>
              <a:rPr lang="en-US" altLang="zh-CN" sz="1600" b="1" smtClean="0"/>
              <a:t>M1</a:t>
            </a:r>
            <a:endParaRPr lang="zh-CN" altLang="en-US" sz="1600" b="1"/>
          </a:p>
        </p:txBody>
      </p:sp>
      <p:sp>
        <p:nvSpPr>
          <p:cNvPr id="44" name="文本框 43"/>
          <p:cNvSpPr txBox="1"/>
          <p:nvPr/>
        </p:nvSpPr>
        <p:spPr>
          <a:xfrm>
            <a:off x="778362" y="3458801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发送 </a:t>
            </a:r>
            <a:r>
              <a:rPr lang="en-US" altLang="zh-CN" sz="1600" b="1" smtClean="0"/>
              <a:t>M2</a:t>
            </a:r>
            <a:endParaRPr lang="zh-CN" altLang="en-US" sz="1600" b="1"/>
          </a:p>
        </p:txBody>
      </p:sp>
      <p:sp>
        <p:nvSpPr>
          <p:cNvPr id="45" name="文本框 44"/>
          <p:cNvSpPr txBox="1"/>
          <p:nvPr/>
        </p:nvSpPr>
        <p:spPr>
          <a:xfrm>
            <a:off x="3923605" y="2928243"/>
            <a:ext cx="1576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丢弃重复的</a:t>
            </a:r>
            <a:r>
              <a:rPr lang="en-US" altLang="zh-CN" sz="1600" b="1" smtClean="0"/>
              <a:t>M1</a:t>
            </a:r>
          </a:p>
          <a:p>
            <a:r>
              <a:rPr lang="zh-CN" altLang="en-US" sz="1600" b="1" smtClean="0"/>
              <a:t>重传</a:t>
            </a:r>
            <a:r>
              <a:rPr lang="en-US" altLang="zh-CN" sz="1600" b="1" smtClean="0"/>
              <a:t>M1</a:t>
            </a:r>
            <a:r>
              <a:rPr lang="zh-CN" altLang="en-US" sz="1600" b="1" smtClean="0"/>
              <a:t>的确认</a:t>
            </a:r>
            <a:endParaRPr lang="zh-CN" altLang="en-US" sz="1600" b="1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8" y="1798975"/>
            <a:ext cx="304800" cy="304800"/>
          </a:xfrm>
          <a:prstGeom prst="rect">
            <a:avLst/>
          </a:prstGeom>
        </p:spPr>
      </p:pic>
      <p:cxnSp>
        <p:nvCxnSpPr>
          <p:cNvPr id="49" name="直接箭头连接符 48"/>
          <p:cNvCxnSpPr/>
          <p:nvPr/>
        </p:nvCxnSpPr>
        <p:spPr>
          <a:xfrm flipH="1">
            <a:off x="1351391" y="1544642"/>
            <a:ext cx="1618" cy="86263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1770608" y="2002092"/>
            <a:ext cx="2079255" cy="5371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乘号 50"/>
          <p:cNvSpPr/>
          <p:nvPr/>
        </p:nvSpPr>
        <p:spPr>
          <a:xfrm>
            <a:off x="2559677" y="1950683"/>
            <a:ext cx="516194" cy="577132"/>
          </a:xfrm>
          <a:prstGeom prst="mathMultiply">
            <a:avLst>
              <a:gd name="adj1" fmla="val 120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957738" y="1781406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确认 </a:t>
            </a:r>
            <a:r>
              <a:rPr lang="en-US" altLang="zh-CN" sz="1600" b="1" smtClean="0"/>
              <a:t>M1</a:t>
            </a:r>
            <a:endParaRPr lang="zh-CN" altLang="en-US" sz="1600" b="1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7769941" y="1910102"/>
            <a:ext cx="2047569" cy="252421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920200" y="1748820"/>
            <a:ext cx="114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确认 </a:t>
            </a:r>
            <a:r>
              <a:rPr lang="en-US" altLang="zh-CN" sz="1600" b="1" smtClean="0"/>
              <a:t>M1</a:t>
            </a:r>
            <a:endParaRPr lang="zh-CN" altLang="en-US" sz="1600" b="1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7779634" y="3652205"/>
            <a:ext cx="2084438" cy="3431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777443" y="1398500"/>
            <a:ext cx="2084438" cy="46520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218870" y="4233603"/>
            <a:ext cx="1576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确认延时到达，不做任何处理</a:t>
            </a:r>
            <a:endParaRPr lang="zh-CN" altLang="en-US" sz="1600" b="1"/>
          </a:p>
        </p:txBody>
      </p:sp>
      <p:sp>
        <p:nvSpPr>
          <p:cNvPr id="66" name="文本框 65"/>
          <p:cNvSpPr txBox="1"/>
          <p:nvPr/>
        </p:nvSpPr>
        <p:spPr>
          <a:xfrm>
            <a:off x="1634841" y="730046"/>
            <a:ext cx="42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A</a:t>
            </a:r>
            <a:endParaRPr lang="zh-CN" altLang="en-US" sz="1600" b="1"/>
          </a:p>
        </p:txBody>
      </p:sp>
      <p:sp>
        <p:nvSpPr>
          <p:cNvPr id="67" name="文本框 66"/>
          <p:cNvSpPr txBox="1"/>
          <p:nvPr/>
        </p:nvSpPr>
        <p:spPr>
          <a:xfrm>
            <a:off x="3710021" y="756201"/>
            <a:ext cx="42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B</a:t>
            </a:r>
            <a:endParaRPr lang="zh-CN" altLang="en-US" sz="1600" b="1"/>
          </a:p>
        </p:txBody>
      </p:sp>
      <p:sp>
        <p:nvSpPr>
          <p:cNvPr id="70" name="文本框 69"/>
          <p:cNvSpPr txBox="1"/>
          <p:nvPr/>
        </p:nvSpPr>
        <p:spPr>
          <a:xfrm>
            <a:off x="7581747" y="720510"/>
            <a:ext cx="42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A</a:t>
            </a:r>
            <a:endParaRPr lang="zh-CN" altLang="en-US" sz="1600" b="1"/>
          </a:p>
        </p:txBody>
      </p:sp>
      <p:sp>
        <p:nvSpPr>
          <p:cNvPr id="71" name="文本框 70"/>
          <p:cNvSpPr txBox="1"/>
          <p:nvPr/>
        </p:nvSpPr>
        <p:spPr>
          <a:xfrm>
            <a:off x="9677666" y="734866"/>
            <a:ext cx="42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B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47096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168</Words>
  <Application>Microsoft Office PowerPoint</Application>
  <PresentationFormat>宽屏</PresentationFormat>
  <Paragraphs>108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xiang</dc:creator>
  <cp:lastModifiedBy>luo xiang</cp:lastModifiedBy>
  <cp:revision>10</cp:revision>
  <dcterms:created xsi:type="dcterms:W3CDTF">2020-01-11T09:43:38Z</dcterms:created>
  <dcterms:modified xsi:type="dcterms:W3CDTF">2020-01-11T11:41:36Z</dcterms:modified>
</cp:coreProperties>
</file>