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7" r:id="rId4"/>
    <p:sldId id="257" r:id="rId5"/>
    <p:sldId id="273" r:id="rId6"/>
    <p:sldId id="261" r:id="rId7"/>
    <p:sldId id="263" r:id="rId8"/>
    <p:sldId id="265" r:id="rId9"/>
    <p:sldId id="267" r:id="rId10"/>
    <p:sldId id="274" r:id="rId11"/>
    <p:sldId id="271" r:id="rId12"/>
    <p:sldId id="272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9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1AC5D8-8240-47FD-82F4-5D4E66A56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328009-D386-4740-BD93-F79E27BB9B51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5306" y="1250243"/>
            <a:ext cx="8561388" cy="109784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7200" b="1" dirty="0"/>
              <a:t>Hello daddy</a:t>
            </a:r>
            <a:endParaRPr lang="zh-CN" altLang="en-US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96822" y="2968978"/>
            <a:ext cx="6598356" cy="92004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Attributes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26175" y="5870222"/>
            <a:ext cx="5966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组员：童彦淇  刘杰 赖战天</a:t>
            </a:r>
            <a:r>
              <a:rPr lang="en-US" altLang="zh-CN" dirty="0"/>
              <a:t>	            </a:t>
            </a:r>
            <a:r>
              <a:rPr lang="zh-CN" altLang="en-US" dirty="0"/>
              <a:t>队伍：奈斯，两百个亿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6658" y="158867"/>
            <a:ext cx="8666834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七、易用性（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Usability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400" dirty="0"/>
          </a:p>
          <a:p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场景</a:t>
            </a:r>
            <a:r>
              <a:rPr lang="zh-CN" altLang="zh-CN" sz="2400" dirty="0">
                <a:latin typeface="+mn-ea"/>
                <a:ea typeface="+mn-ea"/>
              </a:rPr>
              <a:t>描述：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</a:rPr>
              <a:t>虚拟场景使用户有更好的视频聊天体验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04595" y="2057400"/>
          <a:ext cx="8572500" cy="274320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DE4C3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DE4C3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DE4C3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a:tblPr>
              <a:tblGrid>
                <a:gridCol w="1944216"/>
                <a:gridCol w="6628284"/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最终用户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最真实的视频聊天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环境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在系统正常运行时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制品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系统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用户选择关键词建立虚拟环境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反应度量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用户满意度达到</a:t>
                      </a:r>
                      <a:r>
                        <a:rPr lang="en-US" alt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以上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56970" y="5124670"/>
            <a:ext cx="8666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Tactics</a:t>
            </a:r>
            <a:r>
              <a:rPr lang="zh-CN" altLang="zh-CN" sz="2400" dirty="0">
                <a:latin typeface="+mn-ea"/>
                <a:ea typeface="+mn-ea"/>
              </a:rPr>
              <a:t>：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dirty="0"/>
              <a:t>Support User </a:t>
            </a:r>
            <a:r>
              <a:rPr lang="en-US" altLang="zh-CN" dirty="0" err="1"/>
              <a:t>Initiative:Canel</a:t>
            </a:r>
            <a:r>
              <a:rPr lang="zh-CN" altLang="en-US" dirty="0"/>
              <a:t>：用户能够进行取消操作</a:t>
            </a:r>
            <a:endParaRPr lang="en-US" altLang="zh-CN" dirty="0"/>
          </a:p>
          <a:p>
            <a:r>
              <a:rPr lang="en-US" altLang="zh-CN" dirty="0"/>
              <a:t>Support System Initiative: Maintain System Model</a:t>
            </a:r>
            <a:r>
              <a:rPr lang="zh-CN" altLang="en-US" dirty="0"/>
              <a:t>：管理系统模型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746" y="1416754"/>
            <a:ext cx="8534400" cy="3256846"/>
          </a:xfrm>
        </p:spPr>
        <p:txBody>
          <a:bodyPr>
            <a:normAutofit/>
          </a:bodyPr>
          <a:lstStyle/>
          <a:p>
            <a:r>
              <a:rPr lang="zh-CN" altLang="en-US" dirty="0"/>
              <a:t>喂？爸，最近过得好吗？</a:t>
            </a:r>
            <a:br>
              <a:rPr lang="en-US" altLang="zh-CN" dirty="0"/>
            </a:br>
            <a:r>
              <a:rPr lang="en-US" altLang="zh-CN" dirty="0"/>
              <a:t>……</a:t>
            </a:r>
            <a:br>
              <a:rPr lang="en-US" altLang="zh-CN" dirty="0"/>
            </a:br>
            <a:r>
              <a:rPr lang="en-US" altLang="zh-CN" dirty="0"/>
              <a:t>……</a:t>
            </a:r>
            <a:br>
              <a:rPr lang="en-US" altLang="zh-CN" dirty="0"/>
            </a:br>
            <a:r>
              <a:rPr lang="zh-CN" altLang="en-US" dirty="0"/>
              <a:t>再见！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2">
                <a:lumMod val="36000"/>
                <a:lumOff val="64000"/>
              </a:schemeClr>
            </a:gs>
            <a:gs pos="100000">
              <a:schemeClr val="bg2">
                <a:lumMod val="90000"/>
              </a:schemeClr>
            </a:gs>
          </a:gsLst>
          <a:lin ang="612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895" y="685800"/>
            <a:ext cx="3933190" cy="1527810"/>
          </a:xfrm>
        </p:spPr>
        <p:txBody>
          <a:bodyPr>
            <a:normAutofit fontScale="90000"/>
          </a:bodyPr>
          <a:p>
            <a:r>
              <a:rPr lang="zh-CN" altLang="zh-CN">
                <a:sym typeface="+mn-ea"/>
              </a:rPr>
              <a:t>项目介绍</a:t>
            </a:r>
            <a:br>
              <a:rPr lang="zh-CN" altLang="zh-CN" kern="1200" baseline="0"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2738120"/>
            <a:ext cx="8847455" cy="2654300"/>
          </a:xfrm>
        </p:spPr>
        <p:txBody>
          <a:bodyPr>
            <a:normAutofit/>
          </a:bodyPr>
          <a:p>
            <a:pPr algn="ctr" defTabSz="914400" fontAlgn="base">
              <a:buSzPct val="100000"/>
            </a:pPr>
            <a:r>
              <a:rPr lang="zh-CN"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我们的</a:t>
            </a:r>
            <a:r>
              <a:rPr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软件主要是为了提供家庭成员之间视频沟通的聊天方式。我们这款软件强制性使用视频进行通信，来改善现有社交软件给家庭成员交流带来的弊端。并且可以实现一对一，一对多，多对多的视频聊天功能。特色是将参与视频聊天的家庭成员虚拟化到同一个环境中，</a:t>
            </a:r>
            <a:r>
              <a:rPr lang="zh-CN"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拉近人与人之间的距离</a:t>
            </a:r>
            <a:r>
              <a:rPr sz="240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使交流更亲切。</a:t>
            </a:r>
            <a:endParaRPr sz="240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38340" y="1569156"/>
            <a:ext cx="296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zh-CN" altLang="en-US" sz="9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8340" y="3260295"/>
            <a:ext cx="29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Entry_1"/>
          <p:cNvSpPr/>
          <p:nvPr>
            <p:custDataLst>
              <p:tags r:id="rId1"/>
            </p:custDataLst>
          </p:nvPr>
        </p:nvSpPr>
        <p:spPr>
          <a:xfrm>
            <a:off x="7230090" y="1419379"/>
            <a:ext cx="246654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互操作性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Interoperability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Entry_2"/>
          <p:cNvSpPr/>
          <p:nvPr>
            <p:custDataLst>
              <p:tags r:id="rId2"/>
            </p:custDataLst>
          </p:nvPr>
        </p:nvSpPr>
        <p:spPr>
          <a:xfrm>
            <a:off x="7230090" y="2273540"/>
            <a:ext cx="246654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可更改性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Modifiablity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Entry_3"/>
          <p:cNvSpPr/>
          <p:nvPr>
            <p:custDataLst>
              <p:tags r:id="rId3"/>
            </p:custDataLst>
          </p:nvPr>
        </p:nvSpPr>
        <p:spPr>
          <a:xfrm>
            <a:off x="7230090" y="3121796"/>
            <a:ext cx="246654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Performance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Entry_4"/>
          <p:cNvSpPr/>
          <p:nvPr>
            <p:custDataLst>
              <p:tags r:id="rId4"/>
            </p:custDataLst>
          </p:nvPr>
        </p:nvSpPr>
        <p:spPr>
          <a:xfrm>
            <a:off x="7230090" y="3970052"/>
            <a:ext cx="246654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安全性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Security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5"/>
            </p:custDataLst>
          </p:nvPr>
        </p:nvSpPr>
        <p:spPr>
          <a:xfrm>
            <a:off x="7230090" y="560587"/>
            <a:ext cx="246654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可靠性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Availability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4"/>
          <p:cNvSpPr/>
          <p:nvPr>
            <p:custDataLst>
              <p:tags r:id="rId6"/>
            </p:custDataLst>
          </p:nvPr>
        </p:nvSpPr>
        <p:spPr>
          <a:xfrm>
            <a:off x="7230090" y="4818308"/>
            <a:ext cx="246654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可测试性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Testability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4"/>
          <p:cNvSpPr/>
          <p:nvPr>
            <p:custDataLst>
              <p:tags r:id="rId7"/>
            </p:custDataLst>
          </p:nvPr>
        </p:nvSpPr>
        <p:spPr>
          <a:xfrm>
            <a:off x="7230090" y="5666564"/>
            <a:ext cx="246654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可用性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Usability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7115" y="769337"/>
            <a:ext cx="8534400" cy="1224846"/>
          </a:xfrm>
        </p:spPr>
        <p:txBody>
          <a:bodyPr>
            <a:normAutofit fontScale="90000"/>
          </a:bodyPr>
          <a:lstStyle/>
          <a:p>
            <a:br>
              <a:rPr lang="zh-CN" altLang="en-US" sz="2700" dirty="0">
                <a:latin typeface="+mn-ea"/>
              </a:rPr>
            </a:b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一、可靠性（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Availability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br>
              <a:rPr lang="zh-CN" altLang="en-US" sz="2700" dirty="0"/>
            </a:br>
            <a:br>
              <a:rPr lang="zh-CN" altLang="en-US" sz="2700" dirty="0">
                <a:latin typeface="+mn-ea"/>
              </a:rPr>
            </a:br>
            <a:r>
              <a:rPr lang="zh-CN" altLang="en-US" sz="2700" dirty="0">
                <a:latin typeface="+mn-ea"/>
              </a:rPr>
              <a:t>场景</a:t>
            </a:r>
            <a:r>
              <a:rPr lang="zh-CN" altLang="zh-CN" sz="2700" dirty="0">
                <a:latin typeface="+mn-ea"/>
              </a:rPr>
              <a:t>描述：</a:t>
            </a:r>
            <a:br>
              <a:rPr lang="en-US" altLang="zh-CN" sz="2700" dirty="0">
                <a:latin typeface="+mn-ea"/>
              </a:rPr>
            </a:br>
            <a:r>
              <a:rPr lang="zh-CN" altLang="en-US" sz="2700" dirty="0">
                <a:latin typeface="+mn-ea"/>
              </a:rPr>
              <a:t>视频通话中视频传输问题，网络状况不好时</a:t>
            </a:r>
            <a:r>
              <a:rPr lang="zh-CN" altLang="en-US" sz="2700" dirty="0">
                <a:latin typeface="+mn-ea"/>
              </a:rPr>
              <a:t>延迟太高，无法展现及时性。</a:t>
            </a:r>
            <a:br>
              <a:rPr lang="zh-CN" altLang="zh-CN" dirty="0">
                <a:latin typeface="+mn-ea"/>
              </a:rPr>
            </a:br>
            <a:br>
              <a:rPr lang="zh-CN" altLang="zh-CN" dirty="0">
                <a:latin typeface="+mn-ea"/>
              </a:rPr>
            </a:b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9015" y="1994272"/>
          <a:ext cx="8572500" cy="274320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DE4C3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DE4C3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DE4C3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a:tblPr>
              <a:tblGrid>
                <a:gridCol w="1944216"/>
                <a:gridCol w="6628284"/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zh-CN" sz="20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系统内部</a:t>
                      </a:r>
                      <a:endParaRPr lang="zh-CN" altLang="zh-CN" sz="2000" b="1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视频传输流量大，无法及时处理</a:t>
                      </a:r>
                      <a:endParaRPr lang="zh-CN" altLang="en-US" sz="1800" b="1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环境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用户在</a:t>
                      </a:r>
                      <a:r>
                        <a:rPr lang="zh-CN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网络状况差的时候</a:t>
                      </a:r>
                      <a:r>
                        <a:rPr lang="zh-CN" altLang="en-US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使用多人视频聊天功能</a:t>
                      </a:r>
                      <a:endParaRPr lang="zh-CN" altLang="en-US" sz="1800" b="1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制品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视频聊天功能</a:t>
                      </a:r>
                      <a:endParaRPr lang="zh-CN" altLang="en-US" sz="1800" b="1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系统</a:t>
                      </a:r>
                      <a:r>
                        <a:rPr lang="zh-CN" altLang="en-US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降低获取到的画质，传输时选择空闲服务器</a:t>
                      </a:r>
                      <a:endParaRPr lang="zh-CN" altLang="en-US" sz="1800" b="1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反应度量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系统在</a:t>
                      </a:r>
                      <a:r>
                        <a:rPr lang="zh-CN" altLang="en-US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三秒内恢复低延迟，可以继续正常使用</a:t>
                      </a:r>
                      <a:endParaRPr lang="zh-CN" altLang="en-US" sz="1800" b="1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48985" y="4737660"/>
            <a:ext cx="609600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Tactics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Self-test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：系统自检，检测可能出现的问题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Exception Handling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：处理异常情况</a:t>
            </a:r>
            <a:r>
              <a:rPr lang="zh-CN" dirty="0">
                <a:ea typeface="+mn-lt"/>
                <a:sym typeface="+mn-ea"/>
              </a:rPr>
              <a:t>提示用户出现了什么错误，然后继续运</a:t>
            </a:r>
            <a:r>
              <a:rPr lang="zh-CN" dirty="0" smtClean="0">
                <a:ea typeface="+mn-lt"/>
                <a:sym typeface="+mn-ea"/>
              </a:rPr>
              <a:t>行</a:t>
            </a:r>
            <a:endParaRPr lang="zh-CN" alt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1095" y="176047"/>
            <a:ext cx="8666834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二、互操作性（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Interoperability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400" dirty="0"/>
          </a:p>
          <a:p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场景</a:t>
            </a:r>
            <a:r>
              <a:rPr lang="zh-CN" altLang="zh-CN" sz="2400" dirty="0">
                <a:latin typeface="+mn-ea"/>
                <a:ea typeface="+mn-ea"/>
              </a:rPr>
              <a:t>描述：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zh-CN" sz="2400" dirty="0">
                <a:latin typeface="+mn-ea"/>
                <a:ea typeface="+mn-ea"/>
              </a:rPr>
              <a:t>用户</a:t>
            </a:r>
            <a:r>
              <a:rPr lang="zh-CN" altLang="en-US" sz="2400" dirty="0">
                <a:latin typeface="+mn-ea"/>
                <a:ea typeface="+mn-ea"/>
              </a:rPr>
              <a:t>在多个</a:t>
            </a:r>
            <a:r>
              <a:rPr lang="en-US" altLang="zh-CN" sz="2400" dirty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系统上登录，用户信息及聊天内容保持一致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710" y="2057400"/>
          <a:ext cx="8572500" cy="274320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DE4C3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DE4C3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DE4C3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a:tblPr>
              <a:tblGrid>
                <a:gridCol w="1944216"/>
                <a:gridCol w="6628284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最终用户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在多台</a:t>
                      </a:r>
                      <a:r>
                        <a:rPr lang="en-US" alt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设备上登录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环境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联网，系统正常运行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制品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整个软件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展现上次登录后的所有用户信息以及近期聊天记录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反应度量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用户信息零错误，聊天信息保留一天内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85710" y="5126806"/>
            <a:ext cx="60960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+mn-ea"/>
              </a:rPr>
              <a:t>Tactics</a:t>
            </a:r>
            <a:r>
              <a:rPr lang="zh-CN" altLang="zh-CN" sz="2400" dirty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Discover Service</a:t>
            </a:r>
            <a:r>
              <a:rPr lang="zh-CN" altLang="en-US" dirty="0">
                <a:latin typeface="+mn-ea"/>
              </a:rPr>
              <a:t>：定位服务位置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sym typeface="+mn-ea"/>
              </a:rPr>
              <a:t>Manage Interfaces </a:t>
            </a:r>
            <a:r>
              <a:rPr lang="en-US" altLang="zh-CN" dirty="0" err="1">
                <a:latin typeface="+mn-ea"/>
              </a:rPr>
              <a:t>Talior</a:t>
            </a:r>
            <a:r>
              <a:rPr lang="en-US" altLang="zh-CN" dirty="0">
                <a:latin typeface="+mn-ea"/>
              </a:rPr>
              <a:t> Interface</a:t>
            </a:r>
            <a:r>
              <a:rPr lang="zh-CN" altLang="en-US" dirty="0">
                <a:latin typeface="+mn-ea"/>
              </a:rPr>
              <a:t>：管理对外接口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3643" y="142250"/>
            <a:ext cx="8666834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三、可更改性（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Modifiablity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800" dirty="0">
              <a:sym typeface="+mn-ea"/>
            </a:endParaRPr>
          </a:p>
          <a:p>
            <a:endParaRPr lang="zh-CN" altLang="en-US" sz="2400" dirty="0"/>
          </a:p>
          <a:p>
            <a:r>
              <a:rPr lang="zh-CN" altLang="en-US" sz="2400" dirty="0">
                <a:latin typeface="+mn-ea"/>
                <a:ea typeface="+mn-ea"/>
              </a:rPr>
              <a:t>场景</a:t>
            </a:r>
            <a:r>
              <a:rPr lang="zh-CN" altLang="zh-CN" sz="2400" dirty="0">
                <a:latin typeface="+mn-ea"/>
                <a:ea typeface="+mn-ea"/>
              </a:rPr>
              <a:t>描述：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zh-CN" altLang="zh-CN" sz="2400" dirty="0">
                <a:latin typeface="+mn-ea"/>
                <a:ea typeface="+mn-ea"/>
              </a:rPr>
              <a:t>设计过程中，开发人员发现新的需求，</a:t>
            </a:r>
            <a:r>
              <a:rPr lang="zh-CN" altLang="en-US" sz="2400" dirty="0">
                <a:latin typeface="+mn-ea"/>
                <a:ea typeface="+mn-ea"/>
              </a:rPr>
              <a:t>添加论坛功能，将兴趣相投的人聚集在一起</a:t>
            </a:r>
            <a:endParaRPr lang="zh-CN" altLang="zh-CN" sz="24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3643" y="2332355"/>
          <a:ext cx="8572500" cy="28346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DE4C3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DE4C3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DE4C3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a:tblPr>
              <a:tblGrid>
                <a:gridCol w="1944216"/>
                <a:gridCol w="6628284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开发人员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添加论坛功能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环境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软件设计过程中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制品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论坛功能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添加该模块到系统中并且不影响其他功能，对该功能进行测试，部署该功能模块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反应度量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在三周内完成功能开发，软件整体成本增加不超过五分之一。更改</a:t>
                      </a:r>
                      <a:r>
                        <a:rPr lang="zh-CN" sz="1800" b="1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之后不影响升级前的功能模块。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36828" y="5249155"/>
            <a:ext cx="86668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Tactics</a:t>
            </a:r>
            <a:r>
              <a:rPr lang="zh-CN" altLang="zh-CN" sz="2400" dirty="0">
                <a:latin typeface="+mn-ea"/>
                <a:ea typeface="+mn-ea"/>
              </a:rPr>
              <a:t>：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dirty="0"/>
              <a:t>Reduce Size of a </a:t>
            </a:r>
            <a:r>
              <a:rPr lang="en-US" altLang="zh-CN" dirty="0" err="1"/>
              <a:t>Module:Split</a:t>
            </a:r>
            <a:r>
              <a:rPr lang="en-US" altLang="zh-CN" dirty="0"/>
              <a:t> Module</a:t>
            </a:r>
            <a:r>
              <a:rPr lang="zh-CN" altLang="en-US" dirty="0"/>
              <a:t>：减小各个模块的规模，减少每个模块的责任</a:t>
            </a:r>
            <a:endParaRPr lang="en-US" altLang="zh-CN" dirty="0"/>
          </a:p>
          <a:p>
            <a:r>
              <a:rPr lang="en-US" altLang="zh-CN" dirty="0"/>
              <a:t>Increase </a:t>
            </a:r>
            <a:r>
              <a:rPr lang="en-US" altLang="zh-CN" dirty="0" err="1"/>
              <a:t>Cohesion:Increase</a:t>
            </a:r>
            <a:r>
              <a:rPr lang="en-US" altLang="zh-CN" dirty="0"/>
              <a:t> </a:t>
            </a:r>
            <a:r>
              <a:rPr lang="en-US" altLang="zh-CN" dirty="0" err="1"/>
              <a:t>Sementic</a:t>
            </a:r>
            <a:r>
              <a:rPr lang="en-US" altLang="zh-CN" dirty="0"/>
              <a:t> Coherence</a:t>
            </a:r>
            <a:r>
              <a:rPr lang="zh-CN" altLang="en-US" dirty="0"/>
              <a:t>：增加内聚性</a:t>
            </a:r>
            <a:endParaRPr lang="en-US" altLang="zh-CN" dirty="0"/>
          </a:p>
          <a:p>
            <a:r>
              <a:rPr lang="en-US" altLang="zh-CN" dirty="0"/>
              <a:t>Reduce Coupling: Encapsulate Abstract Common Services</a:t>
            </a:r>
            <a:r>
              <a:rPr lang="zh-CN" altLang="en-US" dirty="0"/>
              <a:t>：降低耦合性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8388" y="114876"/>
            <a:ext cx="8666834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四、性能（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Performance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400" dirty="0"/>
          </a:p>
          <a:p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场景</a:t>
            </a:r>
            <a:r>
              <a:rPr lang="zh-CN" altLang="zh-CN" sz="2400" dirty="0">
                <a:latin typeface="+mn-ea"/>
                <a:ea typeface="+mn-ea"/>
              </a:rPr>
              <a:t>描述：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用户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发送视频通话给用户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能在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秒</a:t>
            </a:r>
            <a:r>
              <a:rPr lang="zh-CN" altLang="en-US" sz="2400" dirty="0">
                <a:latin typeface="+mn-ea"/>
              </a:rPr>
              <a:t>内接收到视频请求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8388" y="1917018"/>
          <a:ext cx="8572500" cy="2833464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DE4C3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DE4C3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DE4C3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a:tblPr>
              <a:tblGrid>
                <a:gridCol w="1944216"/>
                <a:gridCol w="6628284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最终用户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发送视频聊天请求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环境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系统正常运行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制品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视频聊天模块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54746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快速建立进程通信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反应度量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反应时间在</a:t>
                      </a:r>
                      <a:r>
                        <a:rPr lang="en-US" alt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以内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18388" y="5020587"/>
            <a:ext cx="866683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Tactics</a:t>
            </a:r>
            <a:r>
              <a:rPr lang="zh-CN" altLang="zh-CN" sz="2400" dirty="0">
                <a:latin typeface="+mn-ea"/>
                <a:ea typeface="+mn-ea"/>
              </a:rPr>
              <a:t>：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Introduce concurrency</a:t>
            </a:r>
            <a:r>
              <a:rPr lang="zh-CN" altLang="en-US" dirty="0">
                <a:latin typeface="+mn-ea"/>
                <a:ea typeface="+mn-ea"/>
              </a:rPr>
              <a:t>：使用并发处理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 Prioritize Events</a:t>
            </a:r>
            <a:r>
              <a:rPr lang="zh-CN" altLang="en-US" dirty="0">
                <a:latin typeface="+mn-ea"/>
                <a:ea typeface="+mn-ea"/>
              </a:rPr>
              <a:t>：设置事件的优先级，先处理优先级高的事件</a:t>
            </a:r>
            <a:endParaRPr lang="zh-CN" altLang="en-US" dirty="0">
              <a:latin typeface="+mn-ea"/>
              <a:ea typeface="+mn-ea"/>
            </a:endParaRPr>
          </a:p>
          <a:p>
            <a:r>
              <a:rPr lang="en-US" dirty="0">
                <a:ea typeface="+mn-lt"/>
                <a:sym typeface="+mn-ea"/>
              </a:rPr>
              <a:t>Software upgrade</a:t>
            </a:r>
            <a:r>
              <a:rPr lang="zh-CN" dirty="0">
                <a:ea typeface="+mn-lt"/>
                <a:sym typeface="+mn-ea"/>
              </a:rPr>
              <a:t>：某些无法处理的错误，通过下一次的升级处</a:t>
            </a:r>
            <a:r>
              <a:rPr lang="zh-CN" dirty="0" smtClean="0">
                <a:ea typeface="+mn-lt"/>
                <a:sym typeface="+mn-ea"/>
              </a:rPr>
              <a:t>理</a:t>
            </a:r>
            <a:endParaRPr lang="zh-CN" altLang="zh-CN" dirty="0" smtClean="0">
              <a:solidFill>
                <a:schemeClr val="tx1"/>
              </a:solidFill>
              <a:ea typeface="+mn-lt"/>
              <a:sym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1723" y="58056"/>
            <a:ext cx="8666834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五、安全性（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Security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400" dirty="0"/>
          </a:p>
          <a:p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场景</a:t>
            </a:r>
            <a:r>
              <a:rPr lang="zh-CN" altLang="zh-CN" sz="2400" dirty="0">
                <a:latin typeface="+mn-ea"/>
                <a:ea typeface="+mn-ea"/>
              </a:rPr>
              <a:t>描述：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zh-CN" sz="2400" dirty="0">
                <a:latin typeface="+mn-ea"/>
                <a:ea typeface="+mn-ea"/>
              </a:rPr>
              <a:t>用户</a:t>
            </a:r>
            <a:r>
              <a:rPr lang="zh-CN" altLang="en-US" sz="2400" dirty="0">
                <a:latin typeface="+mn-ea"/>
              </a:rPr>
              <a:t>信息以及视频聊天传输采用字节流传输方式，对字节流进行加密</a:t>
            </a:r>
            <a:endParaRPr lang="zh-CN" altLang="zh-CN" sz="24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31900" y="2057624"/>
          <a:ext cx="8572500" cy="274320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DE4C3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DE4C3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DE4C3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a:tblPr>
              <a:tblGrid>
                <a:gridCol w="1944370"/>
                <a:gridCol w="6628130"/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软件开发人员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网络传输使用加密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环境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系统在连接网络的情况下正常运行</a:t>
                      </a:r>
                      <a:endParaRPr lang="zh-CN" sz="1800" b="1" kern="100" baseline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制品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系统服务，登录模块</a:t>
                      </a: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，视频聊天模块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加密方式简单但不易破解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反应度量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解析</a:t>
                      </a:r>
                      <a:r>
                        <a:rPr lang="en-US" alt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99%</a:t>
                      </a: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正确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20165" y="5096437"/>
            <a:ext cx="86668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Tactics</a:t>
            </a:r>
            <a:r>
              <a:rPr lang="zh-CN" altLang="zh-CN" sz="2400" dirty="0">
                <a:latin typeface="+mn-ea"/>
                <a:ea typeface="+mn-ea"/>
              </a:rPr>
              <a:t>：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dirty="0"/>
              <a:t>Resist </a:t>
            </a:r>
            <a:r>
              <a:rPr lang="en-US" altLang="zh-CN" dirty="0" err="1"/>
              <a:t>Attacks:Identity</a:t>
            </a:r>
            <a:r>
              <a:rPr lang="en-US" altLang="zh-CN" dirty="0"/>
              <a:t> Attacks</a:t>
            </a:r>
            <a:r>
              <a:rPr lang="zh-CN" altLang="en-US" dirty="0"/>
              <a:t>：识别攻击</a:t>
            </a:r>
            <a:endParaRPr lang="en-US" altLang="zh-CN" dirty="0"/>
          </a:p>
          <a:p>
            <a:r>
              <a:rPr lang="en-US" altLang="zh-CN" dirty="0"/>
              <a:t>React to </a:t>
            </a:r>
            <a:r>
              <a:rPr lang="en-US" altLang="zh-CN" dirty="0" err="1"/>
              <a:t>Attacks:Revoke</a:t>
            </a:r>
            <a:r>
              <a:rPr lang="en-US" altLang="zh-CN" dirty="0"/>
              <a:t> Access</a:t>
            </a:r>
            <a:r>
              <a:rPr lang="zh-CN" altLang="en-US" dirty="0"/>
              <a:t>：关闭攻击通道</a:t>
            </a:r>
            <a:endParaRPr lang="en-US" altLang="zh-CN" dirty="0"/>
          </a:p>
          <a:p>
            <a:r>
              <a:rPr lang="en-US" altLang="zh-CN" dirty="0"/>
              <a:t>Recover from Attacks: Maintain Audit Trail</a:t>
            </a:r>
            <a:r>
              <a:rPr lang="zh-CN" altLang="en-US" dirty="0"/>
              <a:t>：做好备份，能够在被攻击后恢复数据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06018" y="184075"/>
            <a:ext cx="8666834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+mn-ea"/>
              </a:rPr>
              <a:t>六、可测试性（</a:t>
            </a:r>
            <a:r>
              <a:rPr lang="en-US" altLang="zh-CN" sz="28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Testiability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400" dirty="0"/>
          </a:p>
          <a:p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场景</a:t>
            </a:r>
            <a:r>
              <a:rPr lang="zh-CN" altLang="zh-CN" sz="2400" dirty="0">
                <a:latin typeface="+mn-ea"/>
                <a:ea typeface="+mn-ea"/>
              </a:rPr>
              <a:t>描述：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视频聊天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小时，开发人员测试视频质量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8395" y="1920875"/>
          <a:ext cx="8572500" cy="274320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DE4C3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DE4C3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DE4C3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a:tblPr>
              <a:tblGrid>
                <a:gridCol w="1944216"/>
                <a:gridCol w="6628284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刺激源</a:t>
                      </a:r>
                      <a:endParaRPr lang="zh-CN" alt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软件</a:t>
                      </a: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开发人员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刺激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聊天视频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环境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开发工程中</a:t>
                      </a:r>
                      <a:endParaRPr lang="zh-CN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制品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通信代码段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视频保证原画质量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反应度量</a:t>
                      </a:r>
                      <a:endParaRPr lang="zh-CN" altLang="en-US" sz="2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人眼无法区别</a:t>
                      </a:r>
                      <a:endParaRPr lang="zh-CN" altLang="en-US" sz="1800" b="1" kern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solidFill>
                        <a:srgbClr val="ADE4C3">
                          <a:tint val="50000"/>
                        </a:srgbClr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20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28218" y="5058961"/>
            <a:ext cx="8666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Tactics</a:t>
            </a:r>
            <a:r>
              <a:rPr lang="zh-CN" altLang="zh-CN" sz="2400" dirty="0">
                <a:latin typeface="+mn-ea"/>
                <a:ea typeface="+mn-ea"/>
              </a:rPr>
              <a:t>：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dirty="0"/>
              <a:t>Limit Non-determinism</a:t>
            </a:r>
            <a:r>
              <a:rPr lang="zh-CN" altLang="en-US" dirty="0"/>
              <a:t>：消除系统的不确定性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p="http://schemas.openxmlformats.org/presentationml/2006/main">
  <p:tag name="KSO_WM_DOC_GUID" val="{baaf3834-f119-4111-abca-5339941adbd7}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1965</Words>
  <Application>WPS 演示</Application>
  <PresentationFormat>宽屏</PresentationFormat>
  <Paragraphs>270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微软雅黑</vt:lpstr>
      <vt:lpstr>Calibri</vt:lpstr>
      <vt:lpstr>等线</vt:lpstr>
      <vt:lpstr>Times New Roman</vt:lpstr>
      <vt:lpstr>幼圆</vt:lpstr>
      <vt:lpstr>Century Gothic</vt:lpstr>
      <vt:lpstr>Yu Gothic UI</vt:lpstr>
      <vt:lpstr>Arial Unicode MS</vt:lpstr>
      <vt:lpstr>Symbol</vt:lpstr>
      <vt:lpstr>Adobe 黑体 Std R</vt:lpstr>
      <vt:lpstr>黑体</vt:lpstr>
      <vt:lpstr>幼圆</vt:lpstr>
      <vt:lpstr>Century Gothic</vt:lpstr>
      <vt:lpstr>切片</vt:lpstr>
      <vt:lpstr>Hello daddy</vt:lpstr>
      <vt:lpstr>项目介绍 </vt:lpstr>
      <vt:lpstr>PowerPoint 演示文稿</vt:lpstr>
      <vt:lpstr> 一、可靠性（Availability）  场景描述： 视频通话中视频传输问题，网络状况不好时延迟太高，无法展现及时性。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喂？爸，最近过得好吗？ …… …… 再见！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daddy</dc:title>
  <dc:creator>刘 杰</dc:creator>
  <cp:lastModifiedBy>qi</cp:lastModifiedBy>
  <cp:revision>17</cp:revision>
  <dcterms:created xsi:type="dcterms:W3CDTF">2019-03-12T11:33:00Z</dcterms:created>
  <dcterms:modified xsi:type="dcterms:W3CDTF">2019-03-17T02:38:56Z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2052-11.1.0.8527</vt:lpwstr>
  </property>
</Properties>
</file>