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3"/>
    <p:sldId id="313" r:id="rId4"/>
    <p:sldId id="308" r:id="rId5"/>
    <p:sldId id="298" r:id="rId6"/>
    <p:sldId id="309" r:id="rId7"/>
    <p:sldId id="299" r:id="rId8"/>
    <p:sldId id="306" r:id="rId9"/>
    <p:sldId id="307" r:id="rId10"/>
    <p:sldId id="311" r:id="rId11"/>
    <p:sldId id="300" r:id="rId12"/>
    <p:sldId id="301" r:id="rId13"/>
    <p:sldId id="312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7355" y="5553075"/>
            <a:ext cx="8797290" cy="916305"/>
          </a:xfrm>
        </p:spPr>
        <p:txBody>
          <a:bodyPr>
            <a:normAutofit fontScale="90000"/>
          </a:bodyPr>
          <a:p>
            <a:r>
              <a:rPr lang="zh-CN" altLang="en-US" sz="2800" dirty="0">
                <a:sym typeface="+mn-ea"/>
              </a:rPr>
              <a:t>组员：童彦淇  刘杰 赖战天</a:t>
            </a:r>
            <a:r>
              <a:rPr lang="en-US" altLang="zh-CN" sz="2800" dirty="0">
                <a:sym typeface="+mn-ea"/>
              </a:rPr>
              <a:t>	            </a:t>
            </a:r>
            <a:r>
              <a:rPr lang="zh-CN" altLang="en-US" sz="2800" dirty="0">
                <a:sym typeface="+mn-ea"/>
              </a:rPr>
              <a:t>队伍：奈斯，两百个亿</a:t>
            </a:r>
            <a:endParaRPr lang="zh-CN" altLang="zh-CN" sz="28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3160" y="1057275"/>
            <a:ext cx="5880100" cy="1273810"/>
          </a:xfrm>
        </p:spPr>
        <p:txBody>
          <a:bodyPr>
            <a:noAutofit/>
          </a:bodyPr>
          <a:p>
            <a:pPr algn="ctr" defTabSz="914400" fontAlgn="base">
              <a:buSzPct val="100000"/>
            </a:pPr>
            <a:r>
              <a:rPr lang="zh-CN" sz="7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软件需求</a:t>
            </a:r>
            <a:endParaRPr lang="zh-CN" sz="7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895" y="685800"/>
            <a:ext cx="7181850" cy="109982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主要访谈问题及答案</a:t>
            </a:r>
            <a:br>
              <a:rPr lang="zh-CN" altLang="zh-CN" kern="1200" baseline="0"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2125345"/>
            <a:ext cx="8901430" cy="3362960"/>
          </a:xfrm>
        </p:spPr>
        <p:txBody>
          <a:bodyPr>
            <a:normAutofit/>
          </a:bodyPr>
          <a:p>
            <a:pPr algn="l" defTabSz="914400" fontAlgn="base">
              <a:buSzPct val="100000"/>
            </a:pPr>
            <a:endParaRPr sz="24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164590"/>
            <a:ext cx="5524500" cy="504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420" y="1301750"/>
            <a:ext cx="5543550" cy="501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273175"/>
            <a:ext cx="5248275" cy="50673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895" y="685800"/>
            <a:ext cx="3933190" cy="1527810"/>
          </a:xfrm>
        </p:spPr>
        <p:txBody>
          <a:bodyPr>
            <a:normAutofit fontScale="90000"/>
          </a:bodyPr>
          <a:p>
            <a:br>
              <a:rPr lang="zh-CN" altLang="zh-CN" kern="1200" baseline="0">
                <a:latin typeface="+mj-lt"/>
                <a:ea typeface="+mj-ea"/>
                <a:cs typeface="+mj-cs"/>
              </a:rPr>
            </a:br>
            <a:r>
              <a:rPr lang="zh-CN" altLang="zh-CN" kern="1200" baseline="0">
                <a:latin typeface="+mj-lt"/>
                <a:ea typeface="+mj-ea"/>
                <a:cs typeface="+mj-cs"/>
              </a:rPr>
              <a:t>访谈结束</a:t>
            </a:r>
            <a:endParaRPr lang="zh-CN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2125345"/>
            <a:ext cx="8901430" cy="3362960"/>
          </a:xfrm>
        </p:spPr>
        <p:txBody>
          <a:bodyPr>
            <a:normAutofit lnSpcReduction="10000"/>
          </a:bodyPr>
          <a:p>
            <a:pPr algn="l" defTabSz="914400" fontAlgn="base">
              <a:buSzPct val="100000"/>
            </a:pPr>
            <a:endParaRPr lang="zh-CN" altLang="en-US" sz="2400"/>
          </a:p>
          <a:p>
            <a:pPr algn="l" defTabSz="914400" fontAlgn="base">
              <a:buSzPct val="100000"/>
            </a:pPr>
            <a:r>
              <a:rPr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结束访谈：</a:t>
            </a:r>
            <a:endParaRPr sz="24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defTabSz="914400" fontAlgn="base">
              <a:buSzPct val="100000"/>
            </a:pPr>
            <a:r>
              <a:rPr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通过前面几个问题的交流，了解了您对</a:t>
            </a:r>
            <a:r>
              <a:rPr lang="zh-CN"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目前社交软件的认识以及主要使用的场景。</a:t>
            </a:r>
            <a:r>
              <a:rPr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您肯定了</a:t>
            </a:r>
            <a:r>
              <a:rPr lang="zh-CN"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对我们这款社交软件</a:t>
            </a:r>
            <a:r>
              <a:rPr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的需求</a:t>
            </a:r>
            <a:r>
              <a:rPr lang="zh-CN"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r>
              <a:rPr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最后，您对相册系统特点的期待也是给了我们极大的启发。非常感谢您的建议和对我们工作的支持，我们会不断提高用户体验</a:t>
            </a:r>
            <a:r>
              <a:rPr lang="zh-CN"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sz="24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895" y="777240"/>
            <a:ext cx="3933190" cy="1527810"/>
          </a:xfrm>
        </p:spPr>
        <p:txBody>
          <a:bodyPr>
            <a:normAutofit fontScale="90000"/>
          </a:bodyPr>
          <a:p>
            <a:br>
              <a:rPr lang="zh-CN" altLang="en-US"/>
            </a:br>
            <a:r>
              <a:rPr lang="zh-CN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用户故事</a:t>
            </a:r>
            <a:endParaRPr lang="zh-CN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7410" y="2750820"/>
            <a:ext cx="8901430" cy="3362960"/>
          </a:xfrm>
        </p:spPr>
        <p:txBody>
          <a:bodyPr>
            <a:normAutofit fontScale="25000"/>
          </a:bodyPr>
          <a:p>
            <a:pPr algn="ctr" defTabSz="914400" fontAlgn="base">
              <a:buSzPct val="100000"/>
            </a:pPr>
            <a:endParaRPr lang="zh-CN" sz="80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ctr" defTabSz="914400" fontAlgn="base">
              <a:buSzPct val="100000"/>
            </a:pPr>
            <a:r>
              <a:rPr lang="zh-CN" sz="80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用户故事编写时，应以3C（卡片Card，对话、注释Conversation，确认、测试Confirmation）方式列出每个用户故事的简短描述、工作量估算等，根据角色建模中的用户角色，为每个用户角色写出用户故事，若有重复的用户故事，只为一个用户写出即可。</a:t>
            </a:r>
            <a:endParaRPr lang="zh-CN" sz="80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ctr" defTabSz="914400" fontAlgn="base">
              <a:buSzPct val="100000"/>
            </a:pPr>
            <a:r>
              <a:rPr lang="zh-CN" sz="80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用户故事标准形式为：作为一个&lt;角色&gt;，我能做&lt;活动&gt;以便于&lt;商业价值&gt;。用户故事完善以后，检查是否遵循INVEST模型。</a:t>
            </a:r>
            <a:endParaRPr lang="zh-CN" sz="80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716280"/>
            <a:ext cx="7928610" cy="886460"/>
          </a:xfrm>
        </p:spPr>
        <p:txBody>
          <a:bodyPr>
            <a:normAutofit/>
          </a:bodyPr>
          <a:p>
            <a:r>
              <a:rPr lang="zh-CN" altLang="zh-CN" sz="2800" kern="1200" baseline="0">
                <a:latin typeface="+mj-lt"/>
                <a:ea typeface="+mj-ea"/>
                <a:cs typeface="+mj-cs"/>
              </a:rPr>
              <a:t>通过头脑风暴，获取初始的用户角色集合</a:t>
            </a:r>
            <a:endParaRPr lang="zh-CN" altLang="zh-CN" sz="28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00" y="278765"/>
            <a:ext cx="3835400" cy="1120775"/>
          </a:xfrm>
        </p:spPr>
        <p:txBody>
          <a:bodyPr>
            <a:noAutofit/>
          </a:bodyPr>
          <a:p>
            <a:pPr algn="l" defTabSz="914400" fontAlgn="base">
              <a:buSzPct val="100000"/>
            </a:pPr>
            <a:r>
              <a:rPr 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用户角色建模</a:t>
            </a:r>
            <a:endParaRPr 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8455" y="1602740"/>
            <a:ext cx="7494270" cy="56788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2740" y="1097915"/>
            <a:ext cx="10596880" cy="2762885"/>
          </a:xfrm>
        </p:spPr>
        <p:txBody>
          <a:bodyPr>
            <a:normAutofit/>
          </a:bodyPr>
          <a:p>
            <a:r>
              <a:rPr lang="zh-CN" altLang="zh-CN" sz="2800" cap="none">
                <a:solidFill>
                  <a:schemeClr val="bg2">
                    <a:lumMod val="75000"/>
                  </a:schemeClr>
                </a:solidFill>
                <a:sym typeface="+mn-ea"/>
              </a:rPr>
              <a:t>通过整合和提炼用户角色确定了用户集合为：农民工、学生、父母、经常出差的人、乘务人员、情侣以及叛逆期少年。</a:t>
            </a:r>
            <a:endParaRPr lang="zh-CN" altLang="zh-CN" sz="2800" cap="none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2740" y="278765"/>
            <a:ext cx="4598035" cy="1364615"/>
          </a:xfrm>
        </p:spPr>
        <p:txBody>
          <a:bodyPr>
            <a:noAutofit/>
          </a:bodyPr>
          <a:p>
            <a:pPr algn="l" defTabSz="914400" fontAlgn="base">
              <a:buSzPct val="100000"/>
            </a:pPr>
            <a:r>
              <a:rPr 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用户角色建模</a:t>
            </a:r>
            <a:endParaRPr 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defTabSz="914400" fontAlgn="base">
              <a:buSzPct val="100000"/>
            </a:pPr>
            <a:endParaRPr 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defTabSz="914400" fontAlgn="base">
              <a:buSzPct val="100000"/>
            </a:pPr>
            <a:r>
              <a:rPr lang="zh-CN" altLang="zh-CN" sz="280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整理初始的用户角色集合</a:t>
            </a:r>
            <a:endParaRPr lang="zh-CN" altLang="zh-CN" sz="4000" kern="1200" baseline="0">
              <a:latin typeface="+mj-lt"/>
              <a:ea typeface="+mj-ea"/>
              <a:cs typeface="+mj-cs"/>
            </a:endParaRPr>
          </a:p>
          <a:p>
            <a:pPr algn="l" defTabSz="457200">
              <a:buClrTx/>
              <a:buSzTx/>
              <a:buFontTx/>
            </a:pPr>
            <a:endParaRPr lang="zh-CN" altLang="zh-CN" sz="2800">
              <a:ln w="3175" cmpd="sng">
                <a:noFill/>
              </a:ln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895" y="685800"/>
            <a:ext cx="3933190" cy="152781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访谈</a:t>
            </a:r>
            <a:br>
              <a:rPr lang="zh-CN" altLang="zh-CN" kern="1200" baseline="0"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2125345"/>
            <a:ext cx="8901430" cy="3362960"/>
          </a:xfrm>
        </p:spPr>
        <p:txBody>
          <a:bodyPr>
            <a:normAutofit fontScale="25000"/>
          </a:bodyPr>
          <a:p>
            <a:pPr algn="l" defTabSz="914400" fontAlgn="base">
              <a:buSzPct val="100000"/>
            </a:pPr>
            <a:r>
              <a:rPr lang="zh-CN" altLang="en-US" sz="8800">
                <a:sym typeface="+mn-ea"/>
              </a:rPr>
              <a:t>访谈准备</a:t>
            </a:r>
            <a:endParaRPr lang="zh-CN" altLang="en-US" sz="6600">
              <a:sym typeface="+mn-ea"/>
            </a:endParaRPr>
          </a:p>
          <a:p>
            <a:pPr algn="l" defTabSz="914400" fontAlgn="base">
              <a:buSzPct val="100000"/>
            </a:pPr>
            <a:r>
              <a:rPr lang="zh-CN" altLang="en-US" sz="6600">
                <a:sym typeface="+mn-ea"/>
              </a:rPr>
              <a:t>了解查询用户的组织结构、行业定位、项目范围、项目目标等（用户代理提供）。</a:t>
            </a:r>
            <a:br>
              <a:rPr lang="zh-CN" altLang="en-US" sz="6600">
                <a:sym typeface="+mn-ea"/>
              </a:rPr>
            </a:br>
            <a:r>
              <a:rPr lang="zh-CN" altLang="en-US" sz="6600">
                <a:sym typeface="+mn-ea"/>
              </a:rPr>
              <a:t>（1）组织结构：</a:t>
            </a:r>
            <a:br>
              <a:rPr lang="zh-CN" altLang="en-US" sz="6600">
                <a:sym typeface="+mn-ea"/>
              </a:rPr>
            </a:br>
            <a:r>
              <a:rPr lang="zh-CN" altLang="en-US" sz="6600">
                <a:sym typeface="+mn-ea"/>
              </a:rPr>
              <a:t>喂爸APP实现了家庭成员的一对一、一对多、多对多的视频聊天功能，提供崭新的视频论坛功能，家庭成员可以分享自己的趣味视频至论坛，可以选择家庭以外的人观看，论坛中的评论功能也必须使用视频进行评论。开发团队经过激烈的头脑风暴讨论，确定了用户集合为：</a:t>
            </a:r>
            <a:r>
              <a:rPr lang="zh-CN" altLang="zh-CN" sz="6600">
                <a:sym typeface="+mn-ea"/>
              </a:rPr>
              <a:t>农民工、学生、父母、经常出差的人、乘务人员、情侣以及叛逆期少年</a:t>
            </a:r>
            <a:br>
              <a:rPr lang="zh-CN" altLang="en-US" sz="6600">
                <a:sym typeface="+mn-ea"/>
              </a:rPr>
            </a:br>
            <a:r>
              <a:rPr lang="zh-CN" altLang="en-US" sz="6600">
                <a:sym typeface="+mn-ea"/>
              </a:rPr>
              <a:t>（2）行业定位：</a:t>
            </a:r>
            <a:br>
              <a:rPr lang="zh-CN" altLang="en-US" sz="6600">
                <a:sym typeface="+mn-ea"/>
              </a:rPr>
            </a:br>
            <a:r>
              <a:rPr lang="zh-CN" altLang="en-US" sz="6600">
                <a:sym typeface="+mn-ea"/>
              </a:rPr>
              <a:t>随着传统社交APP的普及，家人们已经逐渐习惯了以文字聊天为主导的聊天方式，生活中面对面交流的机会越来越少，为了让家庭成员之间接触更亲密、交流更频繁、说话更方便，所以我们团队决定研发喂爸APP，来解决这一迫在眉睫的问题。视频聊天是实时同步的，增强双方间的互动，迅速得到回应，就像线下见面一样，让子女父母，恋人，朋友们实现“见面”。像以往陌陌、探探上的搭讪无人回应，视频聊天就显得更有优势了。</a:t>
            </a:r>
            <a:endParaRPr lang="zh-CN" altLang="en-US" sz="6600">
              <a:sym typeface="+mn-ea"/>
            </a:endParaRPr>
          </a:p>
          <a:p>
            <a:pPr algn="l" defTabSz="914400" fontAlgn="base">
              <a:buSzPct val="100000"/>
            </a:pPr>
            <a:endParaRPr sz="24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895" y="685800"/>
            <a:ext cx="3933190" cy="1527810"/>
          </a:xfrm>
        </p:spPr>
        <p:txBody>
          <a:bodyPr>
            <a:normAutofit fontScale="90000"/>
          </a:bodyPr>
          <a:p>
            <a:br>
              <a:rPr lang="zh-CN" altLang="zh-CN" kern="1200" baseline="0"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2125345"/>
            <a:ext cx="8901430" cy="3362960"/>
          </a:xfrm>
        </p:spPr>
        <p:txBody>
          <a:bodyPr>
            <a:normAutofit/>
          </a:bodyPr>
          <a:p>
            <a:pPr algn="ctr" defTabSz="914400" fontAlgn="base">
              <a:buSzPct val="100000"/>
            </a:pPr>
            <a:r>
              <a:rPr lang="zh-CN" sz="96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访谈计划</a:t>
            </a:r>
            <a:endParaRPr lang="zh-CN" sz="96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455" y="136525"/>
            <a:ext cx="4405630" cy="2077085"/>
          </a:xfrm>
        </p:spPr>
        <p:txBody>
          <a:bodyPr>
            <a:norm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2125345"/>
            <a:ext cx="8901430" cy="3362960"/>
          </a:xfrm>
        </p:spPr>
        <p:txBody>
          <a:bodyPr>
            <a:normAutofit/>
          </a:bodyPr>
          <a:p>
            <a:pPr algn="l" defTabSz="914400" fontAlgn="base">
              <a:buSzPct val="100000"/>
            </a:pPr>
            <a:r>
              <a:rPr lang="en-US"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en-US" sz="24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461135" y="136525"/>
          <a:ext cx="10735310" cy="6579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670"/>
                <a:gridCol w="8803640"/>
              </a:tblGrid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2019年3月23日，星期</a:t>
                      </a:r>
                      <a:r>
                        <a:rPr lang="zh-CN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六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午3：00到5：00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访谈人员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刘杰</a:t>
                      </a:r>
                      <a:endParaRPr lang="zh-CN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用户代理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学生A（谢江鸿）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97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访谈内容、问题清单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你手机上有多少社交软件？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你主要用QQ还是微信？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用来干什么最多？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你在大学有几个主要的聊天对象，以社交软件的形式？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平时和家里人交流吗，在上学期间？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是以什么方式进行交流，什么时间间隔一次？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和谁交流的最多呢？父亲、母亲还是老人？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你有没有过和家人视频交流的经历？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你上一次用视频通话的是什么时候，对象是谁？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你和你爸交流的第一句话是什么？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如果是和陌生人去视频聊天你会愿意吗？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和家庭成员之间呢？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455" y="136525"/>
            <a:ext cx="4405630" cy="2077085"/>
          </a:xfrm>
        </p:spPr>
        <p:txBody>
          <a:bodyPr>
            <a:norm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2125345"/>
            <a:ext cx="8901430" cy="3362960"/>
          </a:xfrm>
        </p:spPr>
        <p:txBody>
          <a:bodyPr>
            <a:normAutofit/>
          </a:bodyPr>
          <a:p>
            <a:pPr algn="l" defTabSz="914400" fontAlgn="base">
              <a:buSzPct val="100000"/>
            </a:pPr>
            <a:r>
              <a:rPr lang="en-US"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en-US" sz="24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461135" y="136525"/>
          <a:ext cx="10735310" cy="676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670"/>
                <a:gridCol w="8803640"/>
              </a:tblGrid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2019年3月23日，星期</a:t>
                      </a:r>
                      <a:r>
                        <a:rPr lang="zh-CN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六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下午</a:t>
                      </a:r>
                      <a:r>
                        <a:rPr lang="en-US" altLang="zh-CN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：00到5：00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访谈人员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刘杰</a:t>
                      </a:r>
                      <a:endParaRPr lang="zh-CN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用户代理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学生B（王博）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访谈内容、问题清单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你主要用QQ还是微信？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用来干什么最多？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你在大学期间主要有几个的聊天对象，以社交软件的形式？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平时和家里人交流吗，在上学期间？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是以什么方式进行交流，什么时间间隔一次？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你和谁聊天得最多呢？父亲、母亲还是老人？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你有没有过和家人视频交流的经历？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视频聊天感觉如何？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你上一次用视频通话的是什么时候，对象是谁？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如果是和陌生人去视频聊天你会愿意吗？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和家庭成员之间呢？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你会主动去和父母视频聊天吗？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你对现有的聊天软件有什么建议吗？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如果有一款主要使用视频聊天的软件面向家庭成员你会使用吗？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如果让你设计一款家庭聊天软件，你会向里面添加哪些功能呢？</a:t>
                      </a:r>
                      <a:endParaRPr 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455" y="136525"/>
            <a:ext cx="4405630" cy="2077085"/>
          </a:xfrm>
        </p:spPr>
        <p:txBody>
          <a:bodyPr>
            <a:norm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2125345"/>
            <a:ext cx="8901430" cy="3362960"/>
          </a:xfrm>
        </p:spPr>
        <p:txBody>
          <a:bodyPr>
            <a:normAutofit/>
          </a:bodyPr>
          <a:p>
            <a:pPr algn="l" defTabSz="914400" fontAlgn="base">
              <a:buSzPct val="100000"/>
            </a:pPr>
            <a:r>
              <a:rPr lang="en-US"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en-US" sz="24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461135" y="136525"/>
          <a:ext cx="10735310" cy="6579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670"/>
                <a:gridCol w="8803640"/>
              </a:tblGrid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2019年3月23日，星期</a:t>
                      </a:r>
                      <a:r>
                        <a:rPr lang="zh-CN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六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午5：00到6：00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访谈人员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刘杰</a:t>
                      </a:r>
                      <a:endParaRPr lang="zh-CN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用户代理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母亲D（佘锦秀）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97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访谈内容、问题清单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你的手机上有几款社交软件？</a:t>
                      </a:r>
                      <a:endParaRPr 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主要用QQ还是微信？</a:t>
                      </a:r>
                      <a:endParaRPr 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主要用QQ或者微信干什么？</a:t>
                      </a:r>
                      <a:endParaRPr 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上一次使用视频聊天是在什么时候，对象是谁？</a:t>
                      </a:r>
                      <a:endParaRPr 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你对视频聊天有什么看法？</a:t>
                      </a:r>
                      <a:endParaRPr 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你觉得孩子会主动和你视频聊天吗？</a:t>
                      </a:r>
                      <a:endParaRPr 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你觉得QQ或者微信有什么需要改进的地方吗？</a:t>
                      </a:r>
                      <a:endParaRPr 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如果现在有一款家庭成员之间的视频聊天软件你会尝试去使用吗？</a:t>
                      </a:r>
                      <a:endParaRPr 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如果让你设计一款家庭聊天软件，你会向里面添加哪些功能呢？</a:t>
                      </a:r>
                      <a:endParaRPr 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895" y="685800"/>
            <a:ext cx="3933190" cy="1527810"/>
          </a:xfrm>
        </p:spPr>
        <p:txBody>
          <a:bodyPr>
            <a:normAutofit fontScale="90000"/>
          </a:bodyPr>
          <a:p>
            <a:r>
              <a:rPr lang="zh-CN" altLang="zh-CN" kern="1200" baseline="0">
                <a:latin typeface="+mj-lt"/>
                <a:ea typeface="+mj-ea"/>
                <a:cs typeface="+mj-cs"/>
              </a:rPr>
              <a:t>引导访谈</a:t>
            </a:r>
            <a:br>
              <a:rPr lang="zh-CN" altLang="zh-CN" kern="1200" baseline="0"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2125345"/>
            <a:ext cx="8901430" cy="3362960"/>
          </a:xfrm>
        </p:spPr>
        <p:txBody>
          <a:bodyPr>
            <a:normAutofit fontScale="25000"/>
          </a:bodyPr>
          <a:p>
            <a:pPr algn="ctr" defTabSz="914400" fontAlgn="base">
              <a:buSzPct val="100000"/>
            </a:pPr>
            <a:r>
              <a:rPr lang="zh-CN" sz="96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您好，首先感谢您在百忙之中能够接受这次访谈。我是中国石油大学（华东）软件工程专业201</a:t>
            </a:r>
            <a:r>
              <a:rPr lang="en-US" altLang="zh-CN" sz="96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 sz="96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级的一名学生，我们大三下学期的课程安排是分组进行任一自选主题的项目开发。我们项目组的名称是“Hello ,Daddy”，项目是一款家庭社交app。</a:t>
            </a:r>
            <a:r>
              <a:rPr lang="zh-CN" sz="96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这次访谈的主要目的是通过面对面的一对一访谈交流，更直接地获取用户对本软件的真实需求。在访谈中，我会进行一些简单的访谈纪要，不过不会进行录音摄像等，您放心，之后经过整理，还得麻烦您再次审阅一下确保它的真实有效性可以吗？感谢您的帮助。</a:t>
            </a:r>
            <a:endParaRPr lang="zh-CN" sz="96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DOC_GUID" val="{baaf3834-f119-4111-abca-5339941adbd7}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1890</Words>
  <Application>WPS 演示</Application>
  <PresentationFormat>宽屏</PresentationFormat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微软雅黑</vt:lpstr>
      <vt:lpstr>Calibri</vt:lpstr>
      <vt:lpstr>等线</vt:lpstr>
      <vt:lpstr>Times New Roman</vt:lpstr>
      <vt:lpstr>幼圆</vt:lpstr>
      <vt:lpstr>Century Gothic</vt:lpstr>
      <vt:lpstr>Yu Gothic UI</vt:lpstr>
      <vt:lpstr>Arial Unicode MS</vt:lpstr>
      <vt:lpstr>Symbol</vt:lpstr>
      <vt:lpstr>Century Gothic</vt:lpstr>
      <vt:lpstr>幼圆</vt:lpstr>
      <vt:lpstr>Calibri</vt:lpstr>
      <vt:lpstr>切片</vt:lpstr>
      <vt:lpstr>1、访谈准备 </vt:lpstr>
      <vt:lpstr>通过头脑风暴，获取初始的用户角色集合</vt:lpstr>
      <vt:lpstr>通过头脑风暴，获取初始的用户角色集合</vt:lpstr>
      <vt:lpstr>1、访谈准备 </vt:lpstr>
      <vt:lpstr>访谈 </vt:lpstr>
      <vt:lpstr>1、访谈准备 </vt:lpstr>
      <vt:lpstr> </vt:lpstr>
      <vt:lpstr> </vt:lpstr>
      <vt:lpstr> </vt:lpstr>
      <vt:lpstr>1、访谈准备 </vt:lpstr>
      <vt:lpstr>1、访谈准备 </vt:lpstr>
      <vt:lpstr> 访谈结束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daddy</dc:title>
  <dc:creator>刘 杰</dc:creator>
  <cp:lastModifiedBy>qi</cp:lastModifiedBy>
  <cp:revision>18</cp:revision>
  <dcterms:created xsi:type="dcterms:W3CDTF">2019-03-12T11:33:00Z</dcterms:created>
  <dcterms:modified xsi:type="dcterms:W3CDTF">2019-03-22T07:45:56Z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2052-11.1.0.8527</vt:lpwstr>
  </property>
</Properties>
</file>