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6d2d8d9b2_1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6d2d8d9b2_1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6d2d8d9b2_1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6d2d8d9b2_1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6d2d8d9b2_1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6d2d8d9b2_1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6d2d8d9b2_1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6d2d8d9b2_1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6d2d8d9b2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6d2d8d9b2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6d2d8d9b2_1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6d2d8d9b2_1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6d2d8d9b2_1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6d2d8d9b2_1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6d2d8d9b2_1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6d2d8d9b2_1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6d2d8d9b2_1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f6d2d8d9b2_1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6cd9081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6cd9081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6cd90819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6cd90819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6cd90819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6cd9081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6cd90819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6cd90819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6d2d8d9b2_1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6d2d8d9b2_1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6cd90819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6cd90819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6d2d8d9b2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6d2d8d9b2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6d2d8d9b2_1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6d2d8d9b2_1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152400" y="152400"/>
            <a:ext cx="8839200" cy="38892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52400" y="152400"/>
            <a:ext cx="8839204" cy="41392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152400" y="152400"/>
            <a:ext cx="8839201" cy="42937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152400" y="152400"/>
            <a:ext cx="8839199" cy="2318249"/>
          </a:xfrm>
          <a:prstGeom prst="rect">
            <a:avLst/>
          </a:prstGeom>
          <a:noFill/>
          <a:ln>
            <a:noFill/>
          </a:ln>
        </p:spPr>
      </p:pic>
      <p:pic>
        <p:nvPicPr>
          <p:cNvPr id="149" name="Google Shape;149;p25"/>
          <p:cNvPicPr preferRelativeResize="0"/>
          <p:nvPr/>
        </p:nvPicPr>
        <p:blipFill>
          <a:blip r:embed="rId4">
            <a:alphaModFix/>
          </a:blip>
          <a:stretch>
            <a:fillRect/>
          </a:stretch>
        </p:blipFill>
        <p:spPr>
          <a:xfrm>
            <a:off x="152400" y="2623049"/>
            <a:ext cx="8839204" cy="21818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55" name="Google Shape;155;p26"/>
          <p:cNvPicPr preferRelativeResize="0"/>
          <p:nvPr/>
        </p:nvPicPr>
        <p:blipFill>
          <a:blip r:embed="rId3">
            <a:alphaModFix/>
          </a:blip>
          <a:stretch>
            <a:fillRect/>
          </a:stretch>
        </p:blipFill>
        <p:spPr>
          <a:xfrm>
            <a:off x="0" y="142875"/>
            <a:ext cx="9144000" cy="485774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7"/>
          <p:cNvPicPr preferRelativeResize="0"/>
          <p:nvPr/>
        </p:nvPicPr>
        <p:blipFill>
          <a:blip r:embed="rId3">
            <a:alphaModFix/>
          </a:blip>
          <a:stretch>
            <a:fillRect/>
          </a:stretch>
        </p:blipFill>
        <p:spPr>
          <a:xfrm>
            <a:off x="0" y="142875"/>
            <a:ext cx="9144000" cy="48577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8"/>
          <p:cNvPicPr preferRelativeResize="0"/>
          <p:nvPr/>
        </p:nvPicPr>
        <p:blipFill>
          <a:blip r:embed="rId3">
            <a:alphaModFix/>
          </a:blip>
          <a:stretch>
            <a:fillRect/>
          </a:stretch>
        </p:blipFill>
        <p:spPr>
          <a:xfrm>
            <a:off x="0" y="142875"/>
            <a:ext cx="9144000" cy="48577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9"/>
          <p:cNvPicPr preferRelativeResize="0"/>
          <p:nvPr/>
        </p:nvPicPr>
        <p:blipFill>
          <a:blip r:embed="rId3">
            <a:alphaModFix/>
          </a:blip>
          <a:stretch>
            <a:fillRect/>
          </a:stretch>
        </p:blipFill>
        <p:spPr>
          <a:xfrm>
            <a:off x="0" y="142875"/>
            <a:ext cx="9144000" cy="48577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0"/>
          <p:cNvPicPr preferRelativeResize="0"/>
          <p:nvPr/>
        </p:nvPicPr>
        <p:blipFill>
          <a:blip r:embed="rId3">
            <a:alphaModFix/>
          </a:blip>
          <a:stretch>
            <a:fillRect/>
          </a:stretch>
        </p:blipFill>
        <p:spPr>
          <a:xfrm>
            <a:off x="0" y="142875"/>
            <a:ext cx="9144000" cy="48577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3" name="Google Shape;63;p14"/>
          <p:cNvSpPr txBox="1"/>
          <p:nvPr>
            <p:ph idx="1" type="body"/>
          </p:nvPr>
        </p:nvSpPr>
        <p:spPr>
          <a:xfrm>
            <a:off x="311700" y="11746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1000"/>
              </a:spcBef>
              <a:spcAft>
                <a:spcPts val="0"/>
              </a:spcAft>
              <a:buClr>
                <a:schemeClr val="dk1"/>
              </a:buClr>
              <a:buSzPts val="1100"/>
              <a:buFont typeface="Arial"/>
              <a:buNone/>
            </a:pPr>
            <a:r>
              <a:rPr lang="en">
                <a:solidFill>
                  <a:schemeClr val="dk1"/>
                </a:solidFill>
              </a:rPr>
              <a:t>The SDGs are aimed at achieving a better and more sustainable future for all. SDG 17, in particular, focuses on strengthening partnerships for sustainable development. The goal emphasizes the importance of collaboration, knowledge sharing, and capacity building across countries and stakeholders</a:t>
            </a:r>
            <a:endParaRPr>
              <a:solidFill>
                <a:schemeClr val="dk1"/>
              </a:solidFill>
            </a:endParaRPr>
          </a:p>
          <a:p>
            <a:pPr indent="0" lvl="0" marL="0" rtl="0" algn="just">
              <a:lnSpc>
                <a:spcPct val="100000"/>
              </a:lnSpc>
              <a:spcBef>
                <a:spcPts val="1000"/>
              </a:spcBef>
              <a:spcAft>
                <a:spcPts val="0"/>
              </a:spcAft>
              <a:buClr>
                <a:schemeClr val="dk1"/>
              </a:buClr>
              <a:buSzPts val="1100"/>
              <a:buFont typeface="Arial"/>
              <a:buNone/>
            </a:pPr>
            <a:r>
              <a:rPr lang="en">
                <a:solidFill>
                  <a:schemeClr val="dk1"/>
                </a:solidFill>
              </a:rPr>
              <a:t>The purpose of this project is to develop software that integrates and displays data from all SDGs and creates a donation gateway to support maintenance of the software and database</a:t>
            </a:r>
            <a:endParaRPr>
              <a:solidFill>
                <a:schemeClr val="dk1"/>
              </a:solidFill>
            </a:endParaRPr>
          </a:p>
          <a:p>
            <a:pPr indent="0" lvl="0" marL="0" rtl="0" algn="l">
              <a:lnSpc>
                <a:spcPct val="100000"/>
              </a:lnSpc>
              <a:spcBef>
                <a:spcPts val="0"/>
              </a:spcBef>
              <a:spcAft>
                <a:spcPts val="1200"/>
              </a:spcAft>
              <a:buNone/>
            </a:pPr>
            <a:r>
              <a:t/>
            </a:r>
            <a:endParaRPr/>
          </a:p>
        </p:txBody>
      </p:sp>
      <p:sp>
        <p:nvSpPr>
          <p:cNvPr id="64" name="Google Shape;64;p14"/>
          <p:cNvSpPr txBox="1"/>
          <p:nvPr/>
        </p:nvSpPr>
        <p:spPr>
          <a:xfrm>
            <a:off x="308875" y="255150"/>
            <a:ext cx="8520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t>INTRODUCTION</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71" name="Google Shape;71;p15"/>
          <p:cNvSpPr txBox="1"/>
          <p:nvPr>
            <p:ph idx="1" type="body"/>
          </p:nvPr>
        </p:nvSpPr>
        <p:spPr>
          <a:xfrm>
            <a:off x="311700" y="886350"/>
            <a:ext cx="8520600" cy="389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a:solidFill>
                  <a:schemeClr val="dk1"/>
                </a:solidFill>
              </a:rPr>
              <a:t>What is SDGs 17 ?</a:t>
            </a:r>
            <a:endParaRPr b="1">
              <a:solidFill>
                <a:schemeClr val="dk1"/>
              </a:solidFill>
            </a:endParaRPr>
          </a:p>
          <a:p>
            <a:pPr indent="0" lvl="0" marL="0" rtl="0" algn="l">
              <a:lnSpc>
                <a:spcPct val="100000"/>
              </a:lnSpc>
              <a:spcBef>
                <a:spcPts val="1000"/>
              </a:spcBef>
              <a:spcAft>
                <a:spcPts val="0"/>
              </a:spcAft>
              <a:buNone/>
            </a:pPr>
            <a:r>
              <a:rPr lang="en">
                <a:solidFill>
                  <a:schemeClr val="dk1"/>
                </a:solidFill>
              </a:rPr>
              <a:t>Partnership for the goal. In definition, to support for the targeted capacity for developing countries.</a:t>
            </a:r>
            <a:endParaRPr sz="1600">
              <a:solidFill>
                <a:schemeClr val="dk1"/>
              </a:solidFill>
            </a:endParaRPr>
          </a:p>
          <a:p>
            <a:pPr indent="0" lvl="0" marL="0" rtl="0" algn="l">
              <a:lnSpc>
                <a:spcPct val="100000"/>
              </a:lnSpc>
              <a:spcBef>
                <a:spcPts val="1000"/>
              </a:spcBef>
              <a:spcAft>
                <a:spcPts val="0"/>
              </a:spcAft>
              <a:buNone/>
            </a:pPr>
            <a:r>
              <a:rPr b="1" lang="en">
                <a:solidFill>
                  <a:schemeClr val="dk1"/>
                </a:solidFill>
              </a:rPr>
              <a:t>What is SDGs 17 purpose ?</a:t>
            </a:r>
            <a:endParaRPr b="1">
              <a:solidFill>
                <a:schemeClr val="dk1"/>
              </a:solidFill>
            </a:endParaRPr>
          </a:p>
          <a:p>
            <a:pPr indent="0" lvl="0" marL="0" rtl="0" algn="l">
              <a:lnSpc>
                <a:spcPct val="100000"/>
              </a:lnSpc>
              <a:spcBef>
                <a:spcPts val="1000"/>
              </a:spcBef>
              <a:spcAft>
                <a:spcPts val="0"/>
              </a:spcAft>
              <a:buNone/>
            </a:pPr>
            <a:r>
              <a:rPr lang="en">
                <a:solidFill>
                  <a:schemeClr val="dk1"/>
                </a:solidFill>
              </a:rPr>
              <a:t>Contribute through various projects to achieving the goals by work and volunteer in any NGOs that working towards Global Goals</a:t>
            </a:r>
            <a:endParaRPr>
              <a:solidFill>
                <a:schemeClr val="dk1"/>
              </a:solidFill>
            </a:endParaRPr>
          </a:p>
          <a:p>
            <a:pPr indent="0" lvl="0" marL="0" rtl="0" algn="l">
              <a:lnSpc>
                <a:spcPct val="100000"/>
              </a:lnSpc>
              <a:spcBef>
                <a:spcPts val="1000"/>
              </a:spcBef>
              <a:spcAft>
                <a:spcPts val="0"/>
              </a:spcAft>
              <a:buNone/>
            </a:pPr>
            <a:r>
              <a:rPr b="1" lang="en">
                <a:solidFill>
                  <a:schemeClr val="dk1"/>
                </a:solidFill>
              </a:rPr>
              <a:t>How is SDGs 17 works?</a:t>
            </a:r>
            <a:endParaRPr b="1">
              <a:solidFill>
                <a:schemeClr val="dk1"/>
              </a:solidFill>
            </a:endParaRPr>
          </a:p>
          <a:p>
            <a:pPr indent="0" lvl="0" marL="0" rtl="0" algn="l">
              <a:lnSpc>
                <a:spcPct val="100000"/>
              </a:lnSpc>
              <a:spcBef>
                <a:spcPts val="1000"/>
              </a:spcBef>
              <a:spcAft>
                <a:spcPts val="0"/>
              </a:spcAft>
              <a:buClr>
                <a:schemeClr val="dk1"/>
              </a:buClr>
              <a:buSzPts val="1100"/>
              <a:buFont typeface="Arial"/>
              <a:buNone/>
            </a:pPr>
            <a:r>
              <a:rPr lang="en">
                <a:solidFill>
                  <a:schemeClr val="dk1"/>
                </a:solidFill>
              </a:rPr>
              <a:t>For this projects, other SDGs user can create the program and the customer can support the program with the donation.</a:t>
            </a:r>
            <a:endParaRPr>
              <a:solidFill>
                <a:schemeClr val="dk1"/>
              </a:solidFill>
            </a:endParaRPr>
          </a:p>
          <a:p>
            <a:pPr indent="0" lvl="0" marL="0" rtl="0" algn="l">
              <a:spcBef>
                <a:spcPts val="0"/>
              </a:spcBef>
              <a:spcAft>
                <a:spcPts val="1200"/>
              </a:spcAft>
              <a:buNone/>
            </a:pPr>
            <a:r>
              <a:t/>
            </a:r>
            <a:endParaRPr/>
          </a:p>
        </p:txBody>
      </p:sp>
      <p:sp>
        <p:nvSpPr>
          <p:cNvPr id="72" name="Google Shape;72;p15"/>
          <p:cNvSpPr txBox="1"/>
          <p:nvPr/>
        </p:nvSpPr>
        <p:spPr>
          <a:xfrm>
            <a:off x="311700" y="255150"/>
            <a:ext cx="8520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t>SDGs 17 GOALS</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78" name="Google Shape;78;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Clr>
                <a:schemeClr val="dk1"/>
              </a:buClr>
              <a:buSzPts val="1100"/>
              <a:buFont typeface="Arial"/>
              <a:buNone/>
            </a:pPr>
            <a:r>
              <a:rPr lang="en">
                <a:solidFill>
                  <a:schemeClr val="dk1"/>
                </a:solidFill>
              </a:rPr>
              <a:t>1.Integrate and display data from all SDGs: The software will integrate data from all SDGs to provide a comprehensive view of sustainable development initiatives.</a:t>
            </a:r>
            <a:endParaRPr>
              <a:solidFill>
                <a:schemeClr val="dk1"/>
              </a:solidFill>
            </a:endParaRPr>
          </a:p>
          <a:p>
            <a:pPr indent="0" lvl="0" marL="0" rtl="0" algn="l">
              <a:lnSpc>
                <a:spcPct val="100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1000"/>
              </a:spcBef>
              <a:spcAft>
                <a:spcPts val="0"/>
              </a:spcAft>
              <a:buClr>
                <a:schemeClr val="dk1"/>
              </a:buClr>
              <a:buSzPts val="1100"/>
              <a:buFont typeface="Arial"/>
              <a:buNone/>
            </a:pPr>
            <a:r>
              <a:rPr lang="en">
                <a:solidFill>
                  <a:schemeClr val="dk1"/>
                </a:solidFill>
              </a:rPr>
              <a:t>2.Create a donation gateway: The software will create a donation gateway to </a:t>
            </a:r>
            <a:r>
              <a:rPr lang="en">
                <a:solidFill>
                  <a:schemeClr val="dk1"/>
                </a:solidFill>
              </a:rPr>
              <a:t>support the entire programme created and</a:t>
            </a:r>
            <a:r>
              <a:rPr lang="en">
                <a:solidFill>
                  <a:schemeClr val="dk1"/>
                </a:solidFill>
              </a:rPr>
              <a:t> the maintenance of the software.</a:t>
            </a:r>
            <a:endParaRPr>
              <a:solidFill>
                <a:schemeClr val="dk1"/>
              </a:solidFill>
            </a:endParaRPr>
          </a:p>
          <a:p>
            <a:pPr indent="0" lvl="0" marL="0" rtl="0" algn="l">
              <a:spcBef>
                <a:spcPts val="0"/>
              </a:spcBef>
              <a:spcAft>
                <a:spcPts val="1200"/>
              </a:spcAft>
              <a:buNone/>
            </a:pPr>
            <a:r>
              <a:t/>
            </a:r>
            <a:endParaRPr/>
          </a:p>
        </p:txBody>
      </p:sp>
      <p:sp>
        <p:nvSpPr>
          <p:cNvPr id="80" name="Google Shape;80;p16"/>
          <p:cNvSpPr txBox="1"/>
          <p:nvPr/>
        </p:nvSpPr>
        <p:spPr>
          <a:xfrm>
            <a:off x="308875" y="255150"/>
            <a:ext cx="8520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t>OBJECTIVES</a:t>
            </a: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86" name="Google Shape;86;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rPr lang="en">
                <a:solidFill>
                  <a:schemeClr val="dk1"/>
                </a:solidFill>
              </a:rPr>
              <a:t>1</a:t>
            </a:r>
            <a:r>
              <a:rPr lang="en" sz="2400">
                <a:solidFill>
                  <a:schemeClr val="dk1"/>
                </a:solidFill>
              </a:rPr>
              <a:t>.</a:t>
            </a:r>
            <a:r>
              <a:rPr lang="en">
                <a:solidFill>
                  <a:schemeClr val="dk1"/>
                </a:solidFill>
              </a:rPr>
              <a:t>Design and development of the software using Java programming language</a:t>
            </a:r>
            <a:endParaRPr sz="2400">
              <a:solidFill>
                <a:schemeClr val="dk1"/>
              </a:solidFill>
            </a:endParaRPr>
          </a:p>
          <a:p>
            <a:pPr indent="0" lvl="0" marL="0" rtl="0" algn="l">
              <a:lnSpc>
                <a:spcPct val="100000"/>
              </a:lnSpc>
              <a:spcBef>
                <a:spcPts val="1000"/>
              </a:spcBef>
              <a:spcAft>
                <a:spcPts val="0"/>
              </a:spcAft>
              <a:buNone/>
            </a:pPr>
            <a:r>
              <a:rPr lang="en" sz="1700">
                <a:solidFill>
                  <a:schemeClr val="dk1"/>
                </a:solidFill>
              </a:rPr>
              <a:t>2.</a:t>
            </a:r>
            <a:r>
              <a:rPr lang="en">
                <a:solidFill>
                  <a:schemeClr val="dk1"/>
                </a:solidFill>
              </a:rPr>
              <a:t>Integration of data from all SDG</a:t>
            </a:r>
            <a:r>
              <a:rPr lang="en" sz="1100">
                <a:solidFill>
                  <a:schemeClr val="dk1"/>
                </a:solidFill>
              </a:rPr>
              <a:t>s</a:t>
            </a:r>
            <a:endParaRPr>
              <a:solidFill>
                <a:schemeClr val="dk1"/>
              </a:solidFill>
            </a:endParaRPr>
          </a:p>
          <a:p>
            <a:pPr indent="0" lvl="0" marL="0" rtl="0" algn="l">
              <a:lnSpc>
                <a:spcPct val="100000"/>
              </a:lnSpc>
              <a:spcBef>
                <a:spcPts val="1000"/>
              </a:spcBef>
              <a:spcAft>
                <a:spcPts val="0"/>
              </a:spcAft>
              <a:buNone/>
            </a:pPr>
            <a:r>
              <a:rPr lang="en">
                <a:solidFill>
                  <a:schemeClr val="dk1"/>
                </a:solidFill>
              </a:rPr>
              <a:t>3.Creation of a donation gateway</a:t>
            </a:r>
            <a:endParaRPr>
              <a:solidFill>
                <a:schemeClr val="dk1"/>
              </a:solidFill>
            </a:endParaRPr>
          </a:p>
          <a:p>
            <a:pPr indent="0" lvl="0" marL="0" rtl="0" algn="l">
              <a:lnSpc>
                <a:spcPct val="100000"/>
              </a:lnSpc>
              <a:spcBef>
                <a:spcPts val="1000"/>
              </a:spcBef>
              <a:spcAft>
                <a:spcPts val="0"/>
              </a:spcAft>
              <a:buNone/>
            </a:pPr>
            <a:r>
              <a:rPr lang="en">
                <a:solidFill>
                  <a:schemeClr val="dk1"/>
                </a:solidFill>
              </a:rPr>
              <a:t>4.Use of MySQL database for data storage</a:t>
            </a:r>
            <a:endParaRPr>
              <a:solidFill>
                <a:schemeClr val="dk1"/>
              </a:solidFill>
            </a:endParaRPr>
          </a:p>
          <a:p>
            <a:pPr indent="0" lvl="0" marL="0" rtl="0" algn="l">
              <a:lnSpc>
                <a:spcPct val="100000"/>
              </a:lnSpc>
              <a:spcBef>
                <a:spcPts val="1000"/>
              </a:spcBef>
              <a:spcAft>
                <a:spcPts val="0"/>
              </a:spcAft>
              <a:buNone/>
            </a:pPr>
            <a:r>
              <a:rPr lang="en">
                <a:solidFill>
                  <a:schemeClr val="dk1"/>
                </a:solidFill>
              </a:rPr>
              <a:t>5.Testing and refinement of the software</a:t>
            </a:r>
            <a:endParaRPr>
              <a:solidFill>
                <a:schemeClr val="dk1"/>
              </a:solidFill>
            </a:endParaRPr>
          </a:p>
          <a:p>
            <a:pPr indent="0" lvl="0" marL="0" rtl="0" algn="l">
              <a:lnSpc>
                <a:spcPct val="100000"/>
              </a:lnSpc>
              <a:spcBef>
                <a:spcPts val="1000"/>
              </a:spcBef>
              <a:spcAft>
                <a:spcPts val="0"/>
              </a:spcAft>
              <a:buNone/>
            </a:pPr>
            <a:r>
              <a:rPr lang="en">
                <a:solidFill>
                  <a:schemeClr val="dk1"/>
                </a:solidFill>
              </a:rPr>
              <a:t>6.Security and data privacy</a:t>
            </a:r>
            <a:endParaRPr sz="2500">
              <a:solidFill>
                <a:schemeClr val="dk1"/>
              </a:solidFill>
            </a:endParaRPr>
          </a:p>
          <a:p>
            <a:pPr indent="0" lvl="0" marL="0" rtl="0" algn="l">
              <a:spcBef>
                <a:spcPts val="0"/>
              </a:spcBef>
              <a:spcAft>
                <a:spcPts val="1200"/>
              </a:spcAft>
              <a:buNone/>
            </a:pPr>
            <a:r>
              <a:t/>
            </a:r>
            <a:endParaRPr/>
          </a:p>
        </p:txBody>
      </p:sp>
      <p:sp>
        <p:nvSpPr>
          <p:cNvPr id="88" name="Google Shape;88;p17"/>
          <p:cNvSpPr txBox="1"/>
          <p:nvPr/>
        </p:nvSpPr>
        <p:spPr>
          <a:xfrm>
            <a:off x="308875" y="255150"/>
            <a:ext cx="8520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t>SCOPE  PROJECT</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94" name="Google Shape;94;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95" name="Google Shape;95;p18"/>
          <p:cNvSpPr txBox="1"/>
          <p:nvPr/>
        </p:nvSpPr>
        <p:spPr>
          <a:xfrm>
            <a:off x="308875" y="255150"/>
            <a:ext cx="8520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dk1"/>
                </a:solidFill>
              </a:rPr>
              <a:t>How does it work?</a:t>
            </a:r>
            <a:endParaRPr sz="2900"/>
          </a:p>
        </p:txBody>
      </p:sp>
      <p:sp>
        <p:nvSpPr>
          <p:cNvPr id="96" name="Google Shape;96;p18"/>
          <p:cNvSpPr/>
          <p:nvPr/>
        </p:nvSpPr>
        <p:spPr>
          <a:xfrm>
            <a:off x="2399200" y="1162375"/>
            <a:ext cx="11490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Customer</a:t>
            </a:r>
            <a:endParaRPr b="1"/>
          </a:p>
        </p:txBody>
      </p:sp>
      <p:sp>
        <p:nvSpPr>
          <p:cNvPr id="97" name="Google Shape;97;p18"/>
          <p:cNvSpPr/>
          <p:nvPr/>
        </p:nvSpPr>
        <p:spPr>
          <a:xfrm>
            <a:off x="1807150" y="2169200"/>
            <a:ext cx="873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 News</a:t>
            </a:r>
            <a:endParaRPr/>
          </a:p>
        </p:txBody>
      </p:sp>
      <p:sp>
        <p:nvSpPr>
          <p:cNvPr id="98" name="Google Shape;98;p18"/>
          <p:cNvSpPr/>
          <p:nvPr/>
        </p:nvSpPr>
        <p:spPr>
          <a:xfrm>
            <a:off x="3620275" y="2127275"/>
            <a:ext cx="1345500" cy="71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Support- SDGs Activities</a:t>
            </a:r>
            <a:endParaRPr/>
          </a:p>
        </p:txBody>
      </p:sp>
      <p:sp>
        <p:nvSpPr>
          <p:cNvPr id="99" name="Google Shape;99;p18"/>
          <p:cNvSpPr/>
          <p:nvPr/>
        </p:nvSpPr>
        <p:spPr>
          <a:xfrm>
            <a:off x="4566225" y="3174625"/>
            <a:ext cx="24201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Voting (1-10) their support on the programme</a:t>
            </a:r>
            <a:endParaRPr/>
          </a:p>
        </p:txBody>
      </p:sp>
      <p:sp>
        <p:nvSpPr>
          <p:cNvPr id="100" name="Google Shape;100;p18"/>
          <p:cNvSpPr/>
          <p:nvPr/>
        </p:nvSpPr>
        <p:spPr>
          <a:xfrm>
            <a:off x="2760475" y="3174625"/>
            <a:ext cx="13026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Direct Donate</a:t>
            </a:r>
            <a:endParaRPr/>
          </a:p>
        </p:txBody>
      </p:sp>
      <p:sp>
        <p:nvSpPr>
          <p:cNvPr id="101" name="Google Shape;101;p18"/>
          <p:cNvSpPr/>
          <p:nvPr/>
        </p:nvSpPr>
        <p:spPr>
          <a:xfrm>
            <a:off x="4891875" y="4299825"/>
            <a:ext cx="1768800" cy="54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Collected for Collab/sponsorship</a:t>
            </a:r>
            <a:endParaRPr/>
          </a:p>
        </p:txBody>
      </p:sp>
      <p:cxnSp>
        <p:nvCxnSpPr>
          <p:cNvPr id="102" name="Google Shape;102;p18"/>
          <p:cNvCxnSpPr>
            <a:stCxn id="96" idx="2"/>
            <a:endCxn id="97" idx="0"/>
          </p:cNvCxnSpPr>
          <p:nvPr/>
        </p:nvCxnSpPr>
        <p:spPr>
          <a:xfrm rot="5400000">
            <a:off x="2391700" y="1587175"/>
            <a:ext cx="434100" cy="729900"/>
          </a:xfrm>
          <a:prstGeom prst="bentConnector3">
            <a:avLst>
              <a:gd fmla="val 50003" name="adj1"/>
            </a:avLst>
          </a:prstGeom>
          <a:noFill/>
          <a:ln cap="flat" cmpd="sng" w="19050">
            <a:solidFill>
              <a:schemeClr val="dk2"/>
            </a:solidFill>
            <a:prstDash val="solid"/>
            <a:round/>
            <a:headEnd len="med" w="med" type="none"/>
            <a:tailEnd len="med" w="med" type="none"/>
          </a:ln>
        </p:spPr>
      </p:cxnSp>
      <p:cxnSp>
        <p:nvCxnSpPr>
          <p:cNvPr id="103" name="Google Shape;103;p18"/>
          <p:cNvCxnSpPr>
            <a:stCxn id="96" idx="2"/>
            <a:endCxn id="98" idx="0"/>
          </p:cNvCxnSpPr>
          <p:nvPr/>
        </p:nvCxnSpPr>
        <p:spPr>
          <a:xfrm flipH="1" rot="-5400000">
            <a:off x="3437350" y="1271425"/>
            <a:ext cx="392100" cy="1319400"/>
          </a:xfrm>
          <a:prstGeom prst="bentConnector3">
            <a:avLst>
              <a:gd fmla="val 53896" name="adj1"/>
            </a:avLst>
          </a:prstGeom>
          <a:noFill/>
          <a:ln cap="flat" cmpd="sng" w="19050">
            <a:solidFill>
              <a:schemeClr val="dk2"/>
            </a:solidFill>
            <a:prstDash val="solid"/>
            <a:round/>
            <a:headEnd len="med" w="med" type="none"/>
            <a:tailEnd len="med" w="med" type="none"/>
          </a:ln>
        </p:spPr>
      </p:cxnSp>
      <p:cxnSp>
        <p:nvCxnSpPr>
          <p:cNvPr id="104" name="Google Shape;104;p18"/>
          <p:cNvCxnSpPr>
            <a:stCxn id="98" idx="2"/>
            <a:endCxn id="100" idx="0"/>
          </p:cNvCxnSpPr>
          <p:nvPr/>
        </p:nvCxnSpPr>
        <p:spPr>
          <a:xfrm rot="5400000">
            <a:off x="3686725" y="2568275"/>
            <a:ext cx="331500" cy="881100"/>
          </a:xfrm>
          <a:prstGeom prst="bentConnector3">
            <a:avLst>
              <a:gd fmla="val 50008" name="adj1"/>
            </a:avLst>
          </a:prstGeom>
          <a:noFill/>
          <a:ln cap="flat" cmpd="sng" w="19050">
            <a:solidFill>
              <a:schemeClr val="dk2"/>
            </a:solidFill>
            <a:prstDash val="solid"/>
            <a:round/>
            <a:headEnd len="med" w="med" type="none"/>
            <a:tailEnd len="med" w="med" type="none"/>
          </a:ln>
        </p:spPr>
      </p:cxnSp>
      <p:cxnSp>
        <p:nvCxnSpPr>
          <p:cNvPr id="105" name="Google Shape;105;p18"/>
          <p:cNvCxnSpPr>
            <a:stCxn id="98" idx="2"/>
            <a:endCxn id="99" idx="0"/>
          </p:cNvCxnSpPr>
          <p:nvPr/>
        </p:nvCxnSpPr>
        <p:spPr>
          <a:xfrm flipH="1" rot="-5400000">
            <a:off x="4868875" y="2267225"/>
            <a:ext cx="331500" cy="1483200"/>
          </a:xfrm>
          <a:prstGeom prst="bentConnector3">
            <a:avLst>
              <a:gd fmla="val 50008" name="adj1"/>
            </a:avLst>
          </a:prstGeom>
          <a:noFill/>
          <a:ln cap="flat" cmpd="sng" w="19050">
            <a:solidFill>
              <a:schemeClr val="dk2"/>
            </a:solidFill>
            <a:prstDash val="solid"/>
            <a:round/>
            <a:headEnd len="med" w="med" type="none"/>
            <a:tailEnd len="med" w="med" type="none"/>
          </a:ln>
        </p:spPr>
      </p:cxnSp>
      <p:cxnSp>
        <p:nvCxnSpPr>
          <p:cNvPr id="106" name="Google Shape;106;p18"/>
          <p:cNvCxnSpPr>
            <a:stCxn id="99" idx="2"/>
            <a:endCxn id="101" idx="0"/>
          </p:cNvCxnSpPr>
          <p:nvPr/>
        </p:nvCxnSpPr>
        <p:spPr>
          <a:xfrm flipH="1" rot="-5400000">
            <a:off x="5591475" y="4114525"/>
            <a:ext cx="370200" cy="600"/>
          </a:xfrm>
          <a:prstGeom prst="bentConnector3">
            <a:avLst>
              <a:gd fmla="val 49986"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12" name="Google Shape;112;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3" name="Google Shape;113;p19"/>
          <p:cNvSpPr txBox="1"/>
          <p:nvPr>
            <p:ph idx="1" type="body"/>
          </p:nvPr>
        </p:nvSpPr>
        <p:spPr>
          <a:xfrm>
            <a:off x="311700" y="1152475"/>
            <a:ext cx="8520600" cy="25809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t/>
            </a:r>
            <a:endParaRPr sz="1600">
              <a:solidFill>
                <a:schemeClr val="dk1"/>
              </a:solidFill>
            </a:endParaRPr>
          </a:p>
          <a:p>
            <a:pPr indent="0" lvl="0" marL="0" rtl="0" algn="l">
              <a:spcBef>
                <a:spcPts val="0"/>
              </a:spcBef>
              <a:spcAft>
                <a:spcPts val="1200"/>
              </a:spcAft>
              <a:buNone/>
            </a:pPr>
            <a:r>
              <a:t/>
            </a:r>
            <a:endParaRPr/>
          </a:p>
        </p:txBody>
      </p:sp>
      <p:sp>
        <p:nvSpPr>
          <p:cNvPr id="114" name="Google Shape;114;p19"/>
          <p:cNvSpPr txBox="1"/>
          <p:nvPr/>
        </p:nvSpPr>
        <p:spPr>
          <a:xfrm>
            <a:off x="308875" y="255150"/>
            <a:ext cx="8520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t>Entity diagram </a:t>
            </a:r>
            <a:r>
              <a:rPr lang="en" sz="2900"/>
              <a:t>SDGs 17 GOALS</a:t>
            </a:r>
            <a:endParaRPr sz="2900"/>
          </a:p>
        </p:txBody>
      </p:sp>
      <p:pic>
        <p:nvPicPr>
          <p:cNvPr id="115" name="Google Shape;115;p19"/>
          <p:cNvPicPr preferRelativeResize="0"/>
          <p:nvPr/>
        </p:nvPicPr>
        <p:blipFill>
          <a:blip r:embed="rId4">
            <a:alphaModFix/>
          </a:blip>
          <a:stretch>
            <a:fillRect/>
          </a:stretch>
        </p:blipFill>
        <p:spPr>
          <a:xfrm>
            <a:off x="2138951" y="1152475"/>
            <a:ext cx="4419125" cy="3364925"/>
          </a:xfrm>
          <a:prstGeom prst="rect">
            <a:avLst/>
          </a:prstGeom>
          <a:noFill/>
          <a:ln>
            <a:noFill/>
          </a:ln>
        </p:spPr>
      </p:pic>
      <p:sp>
        <p:nvSpPr>
          <p:cNvPr id="116" name="Google Shape;116;p19"/>
          <p:cNvSpPr txBox="1"/>
          <p:nvPr/>
        </p:nvSpPr>
        <p:spPr>
          <a:xfrm>
            <a:off x="266450" y="3211925"/>
            <a:ext cx="176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OneToOne </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None/>
            </a:pPr>
            <a:r>
              <a:rPr lang="en" sz="900"/>
              <a:t>One customer have One activity </a:t>
            </a:r>
            <a:endParaRPr sz="900"/>
          </a:p>
        </p:txBody>
      </p:sp>
      <p:sp>
        <p:nvSpPr>
          <p:cNvPr id="117" name="Google Shape;117;p19"/>
          <p:cNvSpPr txBox="1"/>
          <p:nvPr/>
        </p:nvSpPr>
        <p:spPr>
          <a:xfrm>
            <a:off x="6742275" y="2320825"/>
            <a:ext cx="176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t>OneToMany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One Customer can have Many support</a:t>
            </a:r>
            <a:endParaRPr sz="900"/>
          </a:p>
        </p:txBody>
      </p:sp>
      <p:sp>
        <p:nvSpPr>
          <p:cNvPr id="118" name="Google Shape;118;p19"/>
          <p:cNvSpPr txBox="1"/>
          <p:nvPr/>
        </p:nvSpPr>
        <p:spPr>
          <a:xfrm>
            <a:off x="266450" y="1377900"/>
            <a:ext cx="176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OneToMany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One Activity can have Many support</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152400" y="152400"/>
            <a:ext cx="8839202" cy="3977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1"/>
          <p:cNvPicPr preferRelativeResize="0"/>
          <p:nvPr/>
        </p:nvPicPr>
        <p:blipFill>
          <a:blip r:embed="rId3">
            <a:alphaModFix/>
          </a:blip>
          <a:stretch>
            <a:fillRect/>
          </a:stretch>
        </p:blipFill>
        <p:spPr>
          <a:xfrm>
            <a:off x="152400" y="152400"/>
            <a:ext cx="8839201" cy="34500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