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327" r:id="rId5"/>
    <p:sldId id="259" r:id="rId6"/>
    <p:sldId id="367" r:id="rId7"/>
    <p:sldId id="366" r:id="rId8"/>
    <p:sldId id="363" r:id="rId9"/>
    <p:sldId id="362" r:id="rId10"/>
    <p:sldId id="364" r:id="rId11"/>
    <p:sldId id="354" r:id="rId12"/>
    <p:sldId id="368" r:id="rId13"/>
    <p:sldId id="361" r:id="rId14"/>
    <p:sldId id="283" r:id="rId15"/>
  </p:sldIdLst>
  <p:sldSz cx="12192000" cy="6858000"/>
  <p:notesSz cx="9929495" cy="679767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orient="horz" pos="4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C6"/>
    <a:srgbClr val="003399"/>
    <a:srgbClr val="005CA9"/>
    <a:srgbClr val="174994"/>
    <a:srgbClr val="7030A0"/>
    <a:srgbClr val="453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2" y="139"/>
      </p:cViewPr>
      <p:guideLst>
        <p:guide orient="horz" pos="2160"/>
        <p:guide pos="3840"/>
        <p:guide orient="horz" pos="41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1500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25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3712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61B4A-384D-4B7A-936E-DC077575D0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2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2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3712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94FDC-0B37-41E1-A9C8-3F957EEEDA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19" name="日期占位符 2"/>
          <p:cNvSpPr>
            <a:spLocks noGrp="1"/>
          </p:cNvSpPr>
          <p:nvPr>
            <p:ph type="dt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99EF1-408F-4106-BD40-95BE8C8E75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902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8287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2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902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2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C87FF-D178-4043-B025-40B269F28A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57F6D-E91B-497E-A1CB-FAF3F781DA3A}" type="datetime1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+上线+下线+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564702"/>
            <a:ext cx="12192000" cy="303420"/>
          </a:xfrm>
          <a:solidFill>
            <a:srgbClr val="7030A0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486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36702" y="6581957"/>
            <a:ext cx="700174" cy="3034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1EA06E-6E7C-416D-A80B-27D235CEB89A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52" name="组合 1"/>
          <p:cNvGrpSpPr/>
          <p:nvPr userDrawn="1"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0" name="直接连接符 4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直接连接符 5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307778" y="181787"/>
            <a:ext cx="2482320" cy="5205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上线+下线+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564702"/>
            <a:ext cx="12192000" cy="303420"/>
          </a:xfrm>
          <a:solidFill>
            <a:srgbClr val="7030A0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490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36702" y="6581957"/>
            <a:ext cx="700174" cy="3034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1EA06E-6E7C-416D-A80B-27D235CEB89A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76" name="组合 1"/>
          <p:cNvGrpSpPr/>
          <p:nvPr userDrawn="1"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87" name="直接连接符 4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88" name="直接连接符 5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下线+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5" name="页脚占位符 2"/>
          <p:cNvSpPr>
            <a:spLocks noGrp="1"/>
          </p:cNvSpPr>
          <p:nvPr>
            <p:ph type="ftr" sz="quarter" idx="11"/>
          </p:nvPr>
        </p:nvSpPr>
        <p:spPr>
          <a:xfrm>
            <a:off x="0" y="6564702"/>
            <a:ext cx="12192000" cy="303420"/>
          </a:xfrm>
          <a:solidFill>
            <a:srgbClr val="7030A0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490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36702" y="6581957"/>
            <a:ext cx="700174" cy="3034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1EA06E-6E7C-416D-A80B-27D235CEB89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36702" y="6581957"/>
            <a:ext cx="700174" cy="3034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681EA06E-6E7C-416D-A80B-27D235CEB89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3227-8FF0-4368-B85B-7560FDC9242D}" type="datetime1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EA06E-6E7C-416D-A80B-27D235CEB8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矩形 3"/>
          <p:cNvSpPr/>
          <p:nvPr/>
        </p:nvSpPr>
        <p:spPr>
          <a:xfrm>
            <a:off x="0" y="1816633"/>
            <a:ext cx="12192000" cy="2816586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587" name="文本框 4"/>
          <p:cNvSpPr txBox="1"/>
          <p:nvPr/>
        </p:nvSpPr>
        <p:spPr>
          <a:xfrm>
            <a:off x="150809" y="228069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en-US" altLang="zh-CN" sz="5400" b="1" spc="600" dirty="0" err="1">
                <a:solidFill>
                  <a:schemeClr val="bg1">
                    <a:lumMod val="9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DeepResearch</a:t>
            </a:r>
            <a:r>
              <a:rPr lang="zh-CN" altLang="en-US" sz="5400" b="1" spc="600" dirty="0">
                <a:solidFill>
                  <a:schemeClr val="bg1">
                    <a:lumMod val="95000"/>
                  </a:schemeClr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评测集</a:t>
            </a:r>
            <a:endParaRPr lang="en-US" altLang="zh-CN" sz="5400" b="1" spc="600" dirty="0">
              <a:solidFill>
                <a:schemeClr val="bg1">
                  <a:lumMod val="95000"/>
                </a:schemeClr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  <p:pic>
        <p:nvPicPr>
          <p:cNvPr id="2097152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714663" y="542113"/>
            <a:ext cx="4762674" cy="9987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4053" y="4750182"/>
            <a:ext cx="7863840" cy="406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25000"/>
              </a:lnSpc>
            </a:pPr>
            <a:r>
              <a:rPr lang="zh-CN" altLang="en-US" dirty="0"/>
              <a:t>汇报人：丘龙鹏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599" y="34925"/>
            <a:ext cx="7285421" cy="7439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2 </a:t>
            </a:r>
            <a:r>
              <a:rPr lang="en-US" altLang="zh-CN" sz="3200" b="1" dirty="0" err="1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HelloBench</a:t>
            </a:r>
            <a:r>
              <a:rPr lang="zh-CN" altLang="en-US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实验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8366" y="4827696"/>
            <a:ext cx="964308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Aft>
                <a:spcPts val="1500"/>
              </a:spcAft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其中的一个有意思的实验结论：具有长上下文增强的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LLM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生成的长文本质量低于没有上下文扩展的基本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LLM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，这表明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rival-sans"/>
              </a:rPr>
              <a:t>LLM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rival-sans"/>
              </a:rPr>
              <a:t>的长上下文理解能力与其长文本生成能力之间存在负相关关系</a:t>
            </a:r>
            <a:endParaRPr lang="zh-CN" altLang="en-US" sz="2000" b="1" i="0" dirty="0">
              <a:solidFill>
                <a:srgbClr val="232425"/>
              </a:solidFill>
              <a:effectLst/>
              <a:latin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4000" y="1288715"/>
            <a:ext cx="10002646" cy="2905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599" y="34925"/>
            <a:ext cx="7285421" cy="7439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3 </a:t>
            </a:r>
            <a:r>
              <a:rPr lang="zh-CN" altLang="en-US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思考</a:t>
            </a: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-</a:t>
            </a:r>
            <a:r>
              <a:rPr lang="zh-CN" altLang="en-US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问题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469" y="1395850"/>
            <a:ext cx="107869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rival-sans"/>
            </a:endParaRPr>
          </a:p>
          <a:p>
            <a:pPr marL="342900" indent="-342900">
              <a:buAutoNum type="arabicPeriod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评估是以单一的方式进行的。大模型每次对报告的每个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checklist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进行打分，但这篇文章中并没有提到打分标准和标尺，只提到了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0.25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0.5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0.75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1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这五个级别中，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0.75 </a:t>
            </a:r>
            <a:r>
              <a:rPr lang="zh-CN" altLang="en-US" sz="2000" dirty="0">
                <a:solidFill>
                  <a:srgbClr val="000000"/>
                </a:solidFill>
                <a:latin typeface="rival-sans"/>
              </a:rPr>
              <a:t>代表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可接受的回答</a:t>
            </a:r>
            <a:endParaRPr lang="en-US" altLang="zh-CN" sz="2000" b="0" i="0" dirty="0">
              <a:solidFill>
                <a:srgbClr val="000000"/>
              </a:solidFill>
              <a:effectLst/>
              <a:latin typeface="rival-sans"/>
            </a:endParaRPr>
          </a:p>
          <a:p>
            <a:pPr marL="342900" indent="-342900"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rival-sans"/>
              </a:rPr>
              <a:t>泛化性考量？能否扩展到其他领域？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23"/>
          <p:cNvGrpSpPr/>
          <p:nvPr/>
        </p:nvGrpSpPr>
        <p:grpSpPr>
          <a:xfrm>
            <a:off x="0" y="1567117"/>
            <a:ext cx="12192000" cy="2277847"/>
            <a:chOff x="0" y="1544853"/>
            <a:chExt cx="12192000" cy="2277847"/>
          </a:xfrm>
        </p:grpSpPr>
        <p:sp>
          <p:nvSpPr>
            <p:cNvPr id="1049011" name="矩形 3"/>
            <p:cNvSpPr/>
            <p:nvPr/>
          </p:nvSpPr>
          <p:spPr>
            <a:xfrm>
              <a:off x="0" y="1544853"/>
              <a:ext cx="12192000" cy="2277847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9012" name="文本框 4"/>
            <p:cNvSpPr txBox="1"/>
            <p:nvPr/>
          </p:nvSpPr>
          <p:spPr>
            <a:xfrm>
              <a:off x="347663" y="2268278"/>
              <a:ext cx="1156970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bg1">
                      <a:lumMod val="95000"/>
                    </a:schemeClr>
                  </a:solidFill>
                  <a:latin typeface="汉仪文黑-75简" panose="00020600040101010101" charset="-122"/>
                  <a:ea typeface="汉仪文黑-85简" panose="00020600040101010101" charset="-122"/>
                </a:rPr>
                <a:t>请老师批评指正</a:t>
              </a:r>
              <a:endParaRPr lang="zh-CN" altLang="en-US" sz="4800" b="1" dirty="0">
                <a:solidFill>
                  <a:schemeClr val="bg1">
                    <a:lumMod val="95000"/>
                  </a:schemeClr>
                </a:solidFill>
                <a:latin typeface="汉仪文黑-75简" panose="00020600040101010101" charset="-122"/>
                <a:ea typeface="汉仪文黑-85简" panose="00020600040101010101" charset="-122"/>
              </a:endParaRPr>
            </a:p>
          </p:txBody>
        </p:sp>
      </p:grpSp>
      <p:pic>
        <p:nvPicPr>
          <p:cNvPr id="2097181" name="图片 2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97455" y="4408761"/>
            <a:ext cx="5797090" cy="12156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600" y="34925"/>
            <a:ext cx="3070860" cy="7439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1 </a:t>
            </a:r>
            <a:r>
              <a:rPr lang="zh-CN" altLang="en-US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目录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8620" name="文本框 15"/>
          <p:cNvSpPr txBox="1"/>
          <p:nvPr/>
        </p:nvSpPr>
        <p:spPr>
          <a:xfrm>
            <a:off x="942547" y="1498202"/>
            <a:ext cx="11090642" cy="2434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3600" dirty="0"/>
              <a:t>模型长文本生成能力评估</a:t>
            </a:r>
            <a:endParaRPr lang="en-US" altLang="zh-CN" sz="3600" dirty="0"/>
          </a:p>
          <a:p>
            <a:pPr marL="742950" lvl="1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err="1"/>
              <a:t>HelloBench</a:t>
            </a:r>
            <a:r>
              <a:rPr lang="zh-CN" altLang="en-US" sz="3600" dirty="0"/>
              <a:t>（</a:t>
            </a:r>
            <a:r>
              <a:rPr lang="en-US" altLang="zh-CN" sz="3600" dirty="0"/>
              <a:t>2409</a:t>
            </a:r>
            <a:r>
              <a:rPr lang="zh-CN" altLang="en-US" sz="3600" dirty="0"/>
              <a:t>，北航，目前引用量为</a:t>
            </a:r>
            <a:r>
              <a:rPr lang="en-US" altLang="zh-CN" sz="3600" dirty="0"/>
              <a:t>20</a:t>
            </a:r>
            <a:r>
              <a:rPr lang="zh-CN" altLang="en-US" sz="3600" dirty="0"/>
              <a:t>）</a:t>
            </a:r>
            <a:endParaRPr lang="en-US" altLang="zh-CN" sz="3600" dirty="0">
              <a:solidFill>
                <a:srgbClr val="191B1F"/>
              </a:solidFill>
              <a:latin typeface="PingFang SC" panose="020B0400000000000000" charset="-122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zh-CN" altLang="en-US" sz="3200" b="1" i="0" dirty="0">
              <a:effectLst/>
              <a:latin typeface="PingFang SC" panose="020B0400000000000000" charset="-122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599" y="34925"/>
            <a:ext cx="5824483" cy="7439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0 </a:t>
            </a:r>
            <a:r>
              <a:rPr lang="zh-CN" altLang="en-US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概念区分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5600" y="1101419"/>
            <a:ext cx="11151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大模型长文本生成 </a:t>
            </a:r>
            <a:r>
              <a:rPr lang="en-US" altLang="zh-CN" sz="2800" b="1" dirty="0"/>
              <a:t>VS </a:t>
            </a:r>
            <a:r>
              <a:rPr lang="zh-CN" altLang="en-US" sz="2800" b="1" dirty="0"/>
              <a:t>长文本理解</a:t>
            </a:r>
            <a:r>
              <a:rPr lang="zh-CN" altLang="en-US" sz="2800" dirty="0"/>
              <a:t>（输入长文本，输出的是问题的答案）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913403" y="2117171"/>
            <a:ext cx="1036519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（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1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）目前针对大模型长文本理解的评测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benchmark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比较丰富，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侧重于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LLM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对输入长文本的理解、检索和处理的能力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等，但是针对大模型长文本生成的评测较少。</a:t>
            </a:r>
            <a:endParaRPr lang="en-US" altLang="zh-CN" sz="20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algn="l"/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（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2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）当前评估长文本生成能力的主要障碍之一在于</a:t>
            </a:r>
            <a:r>
              <a:rPr lang="zh-CN" altLang="en-US" sz="2000" b="1" i="0" dirty="0">
                <a:solidFill>
                  <a:srgbClr val="191B1F"/>
                </a:solidFill>
                <a:effectLst/>
                <a:latin typeface="-apple-system"/>
              </a:rPr>
              <a:t>缺乏有效的评价方法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. </a:t>
            </a:r>
            <a:endParaRPr lang="en-US" altLang="zh-CN" sz="20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dirty="0">
                <a:solidFill>
                  <a:srgbClr val="191B1F"/>
                </a:solidFill>
                <a:latin typeface="-apple-system"/>
              </a:rPr>
              <a:t>	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1.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ystem-ui"/>
              </a:rPr>
              <a:t>依赖于唯一的参考答案：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基于词语层面字符串匹配 或语义表示匹配 的自动评价指标依赖于人工标注的参考答案</a:t>
            </a:r>
            <a:r>
              <a:rPr lang="zh-CN" altLang="en-US" sz="2000" dirty="0">
                <a:solidFill>
                  <a:srgbClr val="191B1F"/>
                </a:solidFill>
                <a:latin typeface="-apple-system"/>
              </a:rPr>
              <a:t>（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利用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rouge-score/bleu score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等自动化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metric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来对生成的长文本打分），然而对于许多生成任务（例如报告或论文写作）而言，此类参考答案往往并不存在。 </a:t>
            </a:r>
            <a:endParaRPr lang="en-US" altLang="zh-CN" sz="20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dirty="0">
                <a:solidFill>
                  <a:srgbClr val="191B1F"/>
                </a:solidFill>
                <a:latin typeface="-apple-system"/>
              </a:rPr>
              <a:t>	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2. 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人工评估：人类评价也存在一系列问题。普通的众包工人可能缺乏评估知识密集型内容的必要专业知识，而领域专家的主观偏好会导致评价结果不一致 。</a:t>
            </a:r>
            <a:endParaRPr lang="en-US" altLang="zh-CN" sz="20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algn="l"/>
            <a:r>
              <a:rPr lang="en-US" altLang="zh-CN" sz="2000" dirty="0">
                <a:solidFill>
                  <a:srgbClr val="191B1F"/>
                </a:solidFill>
                <a:latin typeface="-apple-system"/>
              </a:rPr>
              <a:t>	3.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system-ui"/>
              </a:rPr>
              <a:t>大模型打分：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利用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LLM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对生成的内容进行评分 ，但 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LLM 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被证明缺乏进行精确验证所必需的最新信息。</a:t>
            </a:r>
            <a:endParaRPr lang="zh-CN" altLang="en-US" sz="2000" b="0" i="0" dirty="0">
              <a:solidFill>
                <a:srgbClr val="191919"/>
              </a:solidFill>
              <a:effectLst/>
              <a:latin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599" y="34925"/>
            <a:ext cx="9290819" cy="825395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2 </a:t>
            </a:r>
            <a:r>
              <a:rPr lang="en-US" altLang="zh-CN" sz="3200" b="1" dirty="0" err="1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HelloBench</a:t>
            </a:r>
            <a:r>
              <a:rPr lang="en-US" altLang="zh-CN" sz="36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 -</a:t>
            </a:r>
            <a:r>
              <a:rPr lang="zh-CN" altLang="en-US" sz="28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评估大模型的长文本输出能力（前言）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9722" y="5231207"/>
            <a:ext cx="10605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Bloom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分类法的六个级别（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美国教育家布卢姆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将思维过程具体化为六个教学目标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）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(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将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LLM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的认知层次分为六个层次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，从下到上分别是 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remember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understand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apply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analyze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evaluate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和 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create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。这些对应于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ival-sans"/>
              </a:rPr>
              <a:t>HelloBench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和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ival-sans"/>
              </a:rPr>
              <a:t>HelloEval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中的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5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个任务。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627" y="1137592"/>
            <a:ext cx="9974067" cy="40296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599" y="34925"/>
            <a:ext cx="9491786" cy="7439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2 </a:t>
            </a:r>
            <a:r>
              <a:rPr lang="en-US" altLang="zh-CN" sz="3200" b="1" dirty="0" err="1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HelloBench</a:t>
            </a:r>
            <a:r>
              <a:rPr lang="zh-CN" altLang="en-US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框架</a:t>
            </a: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-</a:t>
            </a:r>
            <a:r>
              <a:rPr lang="zh-CN" altLang="en-US" sz="28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评估大模型的长文本输出能力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>
          <a:xfrm>
            <a:off x="11136702" y="6280510"/>
            <a:ext cx="700174" cy="303420"/>
          </a:xfrm>
        </p:spPr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844013" y="1035000"/>
            <a:ext cx="1055077" cy="6192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开放领域问答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5798559" y="1035000"/>
            <a:ext cx="1055077" cy="6192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聊天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7376484" y="1035000"/>
            <a:ext cx="1168959" cy="6192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启发性文字生成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9068291" y="1035000"/>
            <a:ext cx="921101" cy="6192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文章总结</a:t>
            </a:r>
            <a:endParaRPr lang="zh-CN" altLang="en-US" dirty="0"/>
          </a:p>
        </p:txBody>
      </p:sp>
      <p:sp>
        <p:nvSpPr>
          <p:cNvPr id="8" name="矩形: 圆角 7"/>
          <p:cNvSpPr/>
          <p:nvPr/>
        </p:nvSpPr>
        <p:spPr>
          <a:xfrm>
            <a:off x="10512242" y="1035000"/>
            <a:ext cx="921101" cy="6192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文本补全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261058" y="1111640"/>
            <a:ext cx="1497404" cy="510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大类别（</a:t>
            </a:r>
            <a:r>
              <a:rPr lang="en-US" altLang="zh-CN" dirty="0"/>
              <a:t>5</a:t>
            </a:r>
            <a:r>
              <a:rPr lang="zh-CN" altLang="en-US" dirty="0"/>
              <a:t>个）</a:t>
            </a:r>
            <a:endParaRPr lang="zh-CN" altLang="en-US" dirty="0"/>
          </a:p>
        </p:txBody>
      </p:sp>
      <p:sp>
        <p:nvSpPr>
          <p:cNvPr id="10" name="矩形: 圆角 9"/>
          <p:cNvSpPr/>
          <p:nvPr/>
        </p:nvSpPr>
        <p:spPr>
          <a:xfrm>
            <a:off x="261058" y="2050680"/>
            <a:ext cx="1306225" cy="656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子类别（</a:t>
            </a:r>
            <a:r>
              <a:rPr lang="en-US" altLang="zh-CN" dirty="0"/>
              <a:t>7-8</a:t>
            </a:r>
            <a:r>
              <a:rPr lang="zh-CN" altLang="en-US" dirty="0"/>
              <a:t>个）</a:t>
            </a:r>
            <a:endParaRPr lang="zh-CN" altLang="en-US" dirty="0"/>
          </a:p>
        </p:txBody>
      </p:sp>
      <p:sp>
        <p:nvSpPr>
          <p:cNvPr id="11" name="矩形: 圆角 10"/>
          <p:cNvSpPr/>
          <p:nvPr/>
        </p:nvSpPr>
        <p:spPr>
          <a:xfrm>
            <a:off x="2381460" y="2196270"/>
            <a:ext cx="914729" cy="510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Science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3783371" y="2196269"/>
            <a:ext cx="914729" cy="510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Tech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4934072" y="2196268"/>
            <a:ext cx="914729" cy="510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write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97367" y="3094299"/>
            <a:ext cx="2553457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200" b="0" i="0" dirty="0">
                <a:solidFill>
                  <a:srgbClr val="1F1F1F"/>
                </a:solidFill>
                <a:effectLst/>
                <a:latin typeface="Arial" panose="020B0604020202090204" pitchFamily="34" charset="0"/>
              </a:rPr>
              <a:t>回答内容是否不仅直接回应问题，而且确保回答的每个部分都与问题主题紧密相关？严格评估每个句子和段落，确保其与主题完全相关，且不偏离主题。如果问题询问的是个人感受或观点，则回答必须完整地提供相应的内容。即使回答中哪怕只有一部分略微不相关、冗余，或在需要时缺乏个人视角，也必须视为该回答未直接回答问题。</a:t>
            </a:r>
            <a:endParaRPr lang="zh-CN" altLang="en-US" sz="1600" dirty="0"/>
          </a:p>
        </p:txBody>
      </p:sp>
      <p:sp>
        <p:nvSpPr>
          <p:cNvPr id="17" name="矩形: 圆角 16"/>
          <p:cNvSpPr/>
          <p:nvPr/>
        </p:nvSpPr>
        <p:spPr>
          <a:xfrm>
            <a:off x="261058" y="3127552"/>
            <a:ext cx="1296117" cy="13238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Checklist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指标）</a:t>
            </a:r>
            <a:endParaRPr lang="en-US" altLang="zh-CN" dirty="0"/>
          </a:p>
          <a:p>
            <a:pPr algn="ctr"/>
            <a:r>
              <a:rPr lang="en-US" altLang="zh-CN" dirty="0"/>
              <a:t>(5-7</a:t>
            </a:r>
            <a:r>
              <a:rPr lang="zh-CN" altLang="en-US" dirty="0"/>
              <a:t>个）</a:t>
            </a:r>
            <a:endParaRPr lang="en-US" altLang="zh-CN" dirty="0"/>
          </a:p>
          <a:p>
            <a:pPr algn="ctr"/>
            <a:r>
              <a:rPr lang="zh-CN" altLang="en-US" dirty="0"/>
              <a:t>人工设定</a:t>
            </a:r>
            <a:endParaRPr lang="zh-CN" alt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654227" y="3107216"/>
            <a:ext cx="2883546" cy="1821019"/>
          </a:xfrm>
          <a:prstGeom prst="rect">
            <a:avLst/>
          </a:prstGeom>
          <a:solidFill>
            <a:srgbClr val="F8F9FA"/>
          </a:solidFill>
          <a:ln w="9525">
            <a:solidFill>
              <a:srgbClr val="C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rgbClr val="1F1F1F"/>
                </a:solidFill>
                <a:latin typeface="Arial" panose="020B0604020202090204" pitchFamily="34" charset="0"/>
              </a:rPr>
              <a:t>答复的各个方面是否都无可挑剔地符合事实？例如，在列举历史信息时，所有提及的历史人物、日期和事件是否都准确无误？在呈现科学术语或现象时，它们是否完全符合事实并符合时事？答复中的每个字词、每个段落都必须经过细致的评估，以确保绝对的事实准确性。如果答复中的任何一个部分包含哪怕是微小的事实错误，或在其陈述中表现出任何不确定性，您都必须认定该答复不符合事实。 </a:t>
            </a:r>
            <a:endParaRPr lang="zh-CN" altLang="zh-CN" sz="1200" dirty="0">
              <a:solidFill>
                <a:srgbClr val="1F1F1F"/>
              </a:solidFill>
              <a:latin typeface="Arial" panose="020B0604020202090204" pitchFamily="34" charset="0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055217" y="5114788"/>
            <a:ext cx="1577591" cy="332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相关性、完整性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5273325" y="5114965"/>
            <a:ext cx="1577591" cy="332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事实准确性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61058" y="5674983"/>
            <a:ext cx="1306225" cy="656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 as judge</a:t>
            </a:r>
            <a:endParaRPr lang="zh-CN" altLang="en-US" dirty="0"/>
          </a:p>
        </p:txBody>
      </p:sp>
      <p:sp>
        <p:nvSpPr>
          <p:cNvPr id="24" name="矩形: 圆角 23"/>
          <p:cNvSpPr/>
          <p:nvPr/>
        </p:nvSpPr>
        <p:spPr>
          <a:xfrm>
            <a:off x="5848801" y="5959053"/>
            <a:ext cx="1306225" cy="3592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完整报告</a:t>
            </a:r>
            <a:endParaRPr lang="zh-CN" altLang="en-US" dirty="0"/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8191150" y="3128316"/>
            <a:ext cx="2321092" cy="1636353"/>
          </a:xfrm>
          <a:prstGeom prst="rect">
            <a:avLst/>
          </a:prstGeom>
          <a:solidFill>
            <a:srgbClr val="F8F9FA"/>
          </a:solidFill>
          <a:ln w="9525">
            <a:solidFill>
              <a:srgbClr val="C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200" dirty="0">
                <a:solidFill>
                  <a:srgbClr val="1F1F1F"/>
                </a:solidFill>
                <a:latin typeface="Arial" panose="020B0604020202090204" pitchFamily="34" charset="0"/>
              </a:rPr>
              <a:t>回复内容是否通俗易懂？对于难以理解的专业术语，是否提供了相应的解释和示例？是否用更简单的术语替代了更复杂的术语？回复的每一部分都应该通俗易懂，逐字逐句地进行评估。如果您认为任何内容可以优化，使其更简洁或更容易理解，则应认为该回复不够通俗易懂。 </a:t>
            </a:r>
            <a:endParaRPr lang="zh-CN" altLang="zh-CN" sz="1200" dirty="0">
              <a:solidFill>
                <a:srgbClr val="1F1F1F"/>
              </a:solidFill>
              <a:latin typeface="Arial" panose="020B060402020209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8562900" y="5090894"/>
            <a:ext cx="1577591" cy="3327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是否通俗易懂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左大括号 26"/>
          <p:cNvSpPr/>
          <p:nvPr/>
        </p:nvSpPr>
        <p:spPr>
          <a:xfrm rot="5400000">
            <a:off x="4088486" y="6207"/>
            <a:ext cx="394274" cy="3788231"/>
          </a:xfrm>
          <a:prstGeom prst="leftBrace">
            <a:avLst>
              <a:gd name="adj1" fmla="val 8333"/>
              <a:gd name="adj2" fmla="val 78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/>
          <p:cNvSpPr/>
          <p:nvPr/>
        </p:nvSpPr>
        <p:spPr>
          <a:xfrm>
            <a:off x="5999460" y="2196268"/>
            <a:ext cx="343742" cy="51058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...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0" name="连接符: 肘形 29"/>
          <p:cNvCxnSpPr>
            <a:stCxn id="11" idx="2"/>
            <a:endCxn id="16" idx="0"/>
          </p:cNvCxnSpPr>
          <p:nvPr/>
        </p:nvCxnSpPr>
        <p:spPr>
          <a:xfrm rot="16200000" flipH="1">
            <a:off x="2662740" y="2882943"/>
            <a:ext cx="387440" cy="352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/>
          <p:cNvCxnSpPr>
            <a:stCxn id="11" idx="2"/>
            <a:endCxn id="20" idx="0"/>
          </p:cNvCxnSpPr>
          <p:nvPr/>
        </p:nvCxnSpPr>
        <p:spPr>
          <a:xfrm rot="16200000" flipH="1">
            <a:off x="4267234" y="1278449"/>
            <a:ext cx="400357" cy="32571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/>
          <p:cNvCxnSpPr>
            <a:stCxn id="11" idx="2"/>
            <a:endCxn id="25" idx="0"/>
          </p:cNvCxnSpPr>
          <p:nvPr/>
        </p:nvCxnSpPr>
        <p:spPr>
          <a:xfrm rot="16200000" flipH="1">
            <a:off x="5884532" y="-338849"/>
            <a:ext cx="421457" cy="6512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0"/>
            <a:endCxn id="21" idx="2"/>
          </p:cNvCxnSpPr>
          <p:nvPr/>
        </p:nvCxnSpPr>
        <p:spPr>
          <a:xfrm flipH="1" flipV="1">
            <a:off x="2844013" y="5447500"/>
            <a:ext cx="3657901" cy="51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4" idx="0"/>
            <a:endCxn id="22" idx="2"/>
          </p:cNvCxnSpPr>
          <p:nvPr/>
        </p:nvCxnSpPr>
        <p:spPr>
          <a:xfrm flipH="1" flipV="1">
            <a:off x="6062121" y="5447677"/>
            <a:ext cx="439793" cy="51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4" idx="0"/>
            <a:endCxn id="26" idx="2"/>
          </p:cNvCxnSpPr>
          <p:nvPr/>
        </p:nvCxnSpPr>
        <p:spPr>
          <a:xfrm flipV="1">
            <a:off x="6501914" y="5423606"/>
            <a:ext cx="2849782" cy="53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662246" y="298436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556203" y="5663285"/>
            <a:ext cx="724396" cy="31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分数</a:t>
            </a: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6179739" y="5513450"/>
            <a:ext cx="724396" cy="31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分数</a:t>
            </a:r>
            <a:r>
              <a:rPr lang="en-US" altLang="zh-CN" sz="1400" dirty="0"/>
              <a:t>x2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/>
        </p:nvSpPr>
        <p:spPr>
          <a:xfrm>
            <a:off x="7998832" y="5662687"/>
            <a:ext cx="724396" cy="31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分数</a:t>
            </a:r>
            <a:r>
              <a:rPr lang="en-US" altLang="zh-CN" sz="1400" dirty="0"/>
              <a:t>x3</a:t>
            </a:r>
            <a:endParaRPr lang="zh-CN" altLang="en-US" sz="1400" dirty="0"/>
          </a:p>
        </p:txBody>
      </p:sp>
      <p:sp>
        <p:nvSpPr>
          <p:cNvPr id="45" name="矩形: 圆角 44"/>
          <p:cNvSpPr/>
          <p:nvPr/>
        </p:nvSpPr>
        <p:spPr>
          <a:xfrm>
            <a:off x="9567034" y="5820047"/>
            <a:ext cx="2189866" cy="6045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加权求和得到最终的评估分数</a:t>
            </a:r>
            <a:endParaRPr lang="zh-CN" altLang="en-US" dirty="0"/>
          </a:p>
        </p:txBody>
      </p:sp>
      <p:cxnSp>
        <p:nvCxnSpPr>
          <p:cNvPr id="47" name="直接箭头连接符 46"/>
          <p:cNvCxnSpPr>
            <a:stCxn id="24" idx="3"/>
            <a:endCxn id="45" idx="1"/>
          </p:cNvCxnSpPr>
          <p:nvPr/>
        </p:nvCxnSpPr>
        <p:spPr>
          <a:xfrm flipV="1">
            <a:off x="7155026" y="6122344"/>
            <a:ext cx="2412008" cy="1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8834" y="5497984"/>
            <a:ext cx="2086266" cy="247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599" y="34925"/>
            <a:ext cx="7285421" cy="7439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2 </a:t>
            </a:r>
            <a:r>
              <a:rPr lang="en-US" altLang="zh-CN" sz="3200" b="1" dirty="0" err="1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HelloBench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2466" y="980672"/>
            <a:ext cx="106270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 err="1">
                <a:solidFill>
                  <a:srgbClr val="000000"/>
                </a:solidFill>
                <a:effectLst/>
                <a:latin typeface="rival-sans"/>
              </a:rPr>
              <a:t>HelloEval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分为两个阶段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rival-sans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	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准备阶段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，为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rival-sans"/>
              </a:rPr>
              <a:t>HelloBench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的每个子类别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精心设计了 </a:t>
            </a:r>
            <a:r>
              <a:rPr lang="en-US" altLang="zh-CN" b="1" dirty="0">
                <a:solidFill>
                  <a:srgbClr val="000000"/>
                </a:solidFill>
                <a:latin typeface="rival-sans"/>
              </a:rPr>
              <a:t>5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-7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个</a:t>
            </a:r>
            <a:r>
              <a:rPr lang="en-US" altLang="zh-CN" b="1" dirty="0">
                <a:solidFill>
                  <a:srgbClr val="000000"/>
                </a:solidFill>
                <a:latin typeface="rival-sans"/>
              </a:rPr>
              <a:t>checklist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。然后，我们从不同的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LLM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中收集（指令、响应、</a:t>
            </a:r>
            <a:r>
              <a:rPr lang="en-US" altLang="zh-CN" dirty="0">
                <a:solidFill>
                  <a:srgbClr val="000000"/>
                </a:solidFill>
                <a:latin typeface="rival-sans"/>
              </a:rPr>
              <a:t> checklist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）对。注释者根据指令和响应评估每个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checklist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是否得到满足，并根据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checklist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的评估结果提供总分。在收集了多个数据点后，使用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线性回归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来拟合数据并获得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每个</a:t>
            </a:r>
            <a:r>
              <a:rPr lang="en-US" altLang="zh-CN" b="1" dirty="0">
                <a:solidFill>
                  <a:srgbClr val="000000"/>
                </a:solidFill>
                <a:latin typeface="rival-sans"/>
              </a:rPr>
              <a:t>checklist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的加权分数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考虑到每个方面对最终总分的不同影响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。它使每个</a:t>
            </a:r>
            <a:r>
              <a:rPr lang="en-US" altLang="zh-CN" dirty="0">
                <a:solidFill>
                  <a:srgbClr val="000000"/>
                </a:solidFill>
                <a:latin typeface="rival-sans"/>
              </a:rPr>
              <a:t>checklist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加权分数与人工评估隐式保持一致。</a:t>
            </a:r>
            <a:endParaRPr lang="en-US" altLang="zh-CN" b="0" i="0" dirty="0">
              <a:solidFill>
                <a:srgbClr val="000000"/>
              </a:solidFill>
              <a:effectLst/>
              <a:latin typeface="rival-sans"/>
            </a:endParaRPr>
          </a:p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	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执行阶段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，我们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使用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LLM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作为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Judge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。虽然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LLM-as-a-Judge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无法为长文本提供准确的整体评估，但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目前的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rival-sans"/>
              </a:rPr>
              <a:t>LLM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rival-sans"/>
              </a:rPr>
              <a:t>在长篇上下文理解方面具有很强的能力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。给定长文本和相关的</a:t>
            </a:r>
            <a:r>
              <a:rPr lang="en-US" altLang="zh-CN" dirty="0">
                <a:solidFill>
                  <a:srgbClr val="000000"/>
                </a:solidFill>
                <a:latin typeface="rival-sans"/>
              </a:rPr>
              <a:t>checklist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rival-sans"/>
              </a:rPr>
              <a:t>LLM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可以有效地评估</a:t>
            </a:r>
            <a:r>
              <a:rPr lang="en-US" altLang="zh-CN" dirty="0">
                <a:solidFill>
                  <a:srgbClr val="000000"/>
                </a:solidFill>
                <a:latin typeface="rival-sans"/>
              </a:rPr>
              <a:t>checklist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rival-sans"/>
              </a:rPr>
              <a:t>结果。使用从准备阶段拟合的加权分数，我们可以计算出响应的总分。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662" y="3354437"/>
            <a:ext cx="10002646" cy="3067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599" y="34925"/>
            <a:ext cx="7285421" cy="7439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2 </a:t>
            </a:r>
            <a:r>
              <a:rPr lang="en-US" altLang="zh-CN" sz="3200" b="1" dirty="0" err="1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HelloBench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737" y="1019004"/>
            <a:ext cx="11836876" cy="5286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b="1" i="0" dirty="0">
                <a:effectLst/>
                <a:latin typeface="inherit"/>
              </a:rPr>
              <a:t>1. </a:t>
            </a:r>
            <a:r>
              <a:rPr lang="zh-CN" altLang="en-US" b="1" i="0" dirty="0">
                <a:effectLst/>
                <a:latin typeface="inherit"/>
              </a:rPr>
              <a:t>准备阶段（</a:t>
            </a:r>
            <a:r>
              <a:rPr lang="en-US" altLang="zh-CN" b="1" i="0" dirty="0">
                <a:effectLst/>
                <a:latin typeface="inherit"/>
              </a:rPr>
              <a:t>Preparation Stage</a:t>
            </a:r>
            <a:r>
              <a:rPr lang="zh-CN" altLang="en-US" b="1" i="0" dirty="0">
                <a:effectLst/>
                <a:latin typeface="inherit"/>
              </a:rPr>
              <a:t>）：构建评估标准与权重​</a:t>
            </a:r>
            <a:r>
              <a:rPr lang="zh-CN" altLang="en-US" b="1" i="0" dirty="0">
                <a:effectLst/>
                <a:latin typeface="PingFang SC" panose="020B0400000000000000" charset="-122"/>
              </a:rPr>
              <a:t>​</a:t>
            </a:r>
            <a:endParaRPr lang="zh-CN" altLang="en-US" b="1" i="0" dirty="0">
              <a:effectLst/>
              <a:latin typeface="PingFang SC" panose="020B0400000000000000" charset="-122"/>
            </a:endParaRPr>
          </a:p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​步骤</a:t>
            </a:r>
            <a:r>
              <a:rPr lang="en-US" altLang="zh-CN" b="1" i="0" dirty="0">
                <a:effectLst/>
                <a:latin typeface="inherit"/>
              </a:rPr>
              <a:t>1</a:t>
            </a:r>
            <a:r>
              <a:rPr lang="zh-CN" altLang="en-US" b="1" i="0" dirty="0">
                <a:effectLst/>
                <a:latin typeface="inherit"/>
              </a:rPr>
              <a:t>：设计检查</a:t>
            </a:r>
            <a:r>
              <a:rPr lang="en-US" altLang="zh-CN" b="1" i="0" dirty="0">
                <a:effectLst/>
                <a:latin typeface="inherit"/>
              </a:rPr>
              <a:t>Checklists</a:t>
            </a:r>
            <a:r>
              <a:rPr lang="zh-CN" altLang="en-US" b="1" i="0" dirty="0">
                <a:effectLst/>
                <a:latin typeface="inherit"/>
              </a:rPr>
              <a:t>）​</a:t>
            </a:r>
            <a:endParaRPr lang="zh-CN" altLang="en-US" b="0" i="0" dirty="0">
              <a:effectLst/>
              <a:latin typeface="inherit"/>
            </a:endParaRP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PingFang SC" panose="020B0400000000000000" charset="-122"/>
              </a:rPr>
              <a:t>根据任务子类别（如学术写作、故事生成、技术文档等），为每个子类​</a:t>
            </a:r>
            <a:r>
              <a:rPr lang="zh-CN" altLang="en-US" b="1" i="0" dirty="0">
                <a:effectLst/>
                <a:latin typeface="inherit"/>
              </a:rPr>
              <a:t>​定制</a:t>
            </a:r>
            <a:r>
              <a:rPr lang="en-US" altLang="zh-CN" b="1" dirty="0">
                <a:latin typeface="inherit"/>
              </a:rPr>
              <a:t>5</a:t>
            </a:r>
            <a:r>
              <a:rPr lang="en-US" altLang="zh-CN" b="1" i="0" dirty="0">
                <a:effectLst/>
                <a:latin typeface="inherit"/>
              </a:rPr>
              <a:t>-7</a:t>
            </a:r>
            <a:r>
              <a:rPr lang="zh-CN" altLang="en-US" b="1" i="0" dirty="0">
                <a:effectLst/>
                <a:latin typeface="inherit"/>
              </a:rPr>
              <a:t>个细粒度检查项​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​（例如针对“学术写作”的子类，检查项可能包括：文献引用准确性、逻辑结构清晰度、术语专业性等）。</a:t>
            </a:r>
            <a:endParaRPr lang="zh-CN" altLang="en-US" b="0" i="0" dirty="0">
              <a:effectLst/>
              <a:latin typeface="PingFang SC" panose="020B0400000000000000" charset="-122"/>
            </a:endParaRP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PingFang SC" panose="020B0400000000000000" charset="-122"/>
              </a:rPr>
              <a:t>检查清单的设计需覆盖任务的核心质量维度，确保评估的全面性。</a:t>
            </a:r>
            <a:endParaRPr lang="zh-CN" altLang="en-US" b="0" i="0" dirty="0">
              <a:effectLst/>
              <a:latin typeface="PingFang SC" panose="020B0400000000000000" charset="-122"/>
            </a:endParaRP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​步骤</a:t>
            </a:r>
            <a:r>
              <a:rPr lang="en-US" altLang="zh-CN" b="1" i="0" dirty="0">
                <a:effectLst/>
                <a:latin typeface="inherit"/>
              </a:rPr>
              <a:t>2</a:t>
            </a:r>
            <a:r>
              <a:rPr lang="zh-CN" altLang="en-US" b="1" i="0" dirty="0">
                <a:effectLst/>
                <a:latin typeface="inherit"/>
              </a:rPr>
              <a:t>：收集标注数据​</a:t>
            </a:r>
            <a:r>
              <a:rPr lang="zh-CN" altLang="en-US" b="0" i="0" dirty="0">
                <a:effectLst/>
                <a:latin typeface="inherit"/>
              </a:rPr>
              <a:t>​</a:t>
            </a:r>
            <a:endParaRPr lang="zh-CN" altLang="en-US" b="0" i="0" dirty="0">
              <a:effectLst/>
              <a:latin typeface="inherit"/>
            </a:endParaRP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PingFang SC" panose="020B0400000000000000" charset="-122"/>
              </a:rPr>
              <a:t>输入数据：从不同</a:t>
            </a:r>
            <a:r>
              <a:rPr lang="en-US" altLang="zh-CN" b="0" i="0" dirty="0">
                <a:effectLst/>
                <a:latin typeface="PingFang SC" panose="020B0400000000000000" charset="-122"/>
              </a:rPr>
              <a:t>LLM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生成的文本中，收集三元组 ​</a:t>
            </a:r>
            <a:r>
              <a:rPr lang="zh-CN" altLang="en-US" b="1" i="0" dirty="0">
                <a:effectLst/>
                <a:latin typeface="inherit"/>
              </a:rPr>
              <a:t>​（指令，模型生成的响应，检查清单）​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​。</a:t>
            </a:r>
            <a:endParaRPr lang="zh-CN" altLang="en-US" b="0" i="0" dirty="0">
              <a:effectLst/>
              <a:latin typeface="PingFang SC" panose="020B0400000000000000" charset="-122"/>
            </a:endParaRP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b="1" i="0" dirty="0">
                <a:effectLst/>
                <a:latin typeface="PingFang SC" panose="020B0400000000000000" charset="-122"/>
              </a:rPr>
              <a:t>人工标注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：</a:t>
            </a:r>
            <a:endParaRPr lang="zh-CN" altLang="en-US" b="0" i="0" dirty="0">
              <a:effectLst/>
              <a:latin typeface="PingFang SC" panose="020B0400000000000000" charset="-122"/>
            </a:endParaRPr>
          </a:p>
          <a:p>
            <a:pPr marL="1143000" lvl="2" indent="-22860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PingFang SC" panose="020B0400000000000000" charset="-122"/>
              </a:rPr>
              <a:t>标注者根据​</a:t>
            </a:r>
            <a:r>
              <a:rPr lang="zh-CN" altLang="en-US" b="1" i="0" dirty="0">
                <a:effectLst/>
                <a:latin typeface="inherit"/>
              </a:rPr>
              <a:t>​指令和响应​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​，逐项判断检查清单是否被满足（例如“是否包含合理的文献引用？”）。</a:t>
            </a:r>
            <a:endParaRPr lang="zh-CN" altLang="en-US" b="0" i="0" dirty="0">
              <a:effectLst/>
              <a:latin typeface="PingFang SC" panose="020B0400000000000000" charset="-122"/>
            </a:endParaRPr>
          </a:p>
          <a:p>
            <a:pPr marL="1143000" lvl="2" indent="-22860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PingFang SC" panose="020B0400000000000000" charset="-122"/>
              </a:rPr>
              <a:t>标注者还需基于检查项结果，给出一个​</a:t>
            </a:r>
            <a:r>
              <a:rPr lang="zh-CN" altLang="en-US" b="1" i="0" dirty="0">
                <a:effectLst/>
                <a:latin typeface="inherit"/>
              </a:rPr>
              <a:t>​整体主观评分​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​（如</a:t>
            </a:r>
            <a:r>
              <a:rPr lang="en-US" altLang="zh-CN" b="0" i="0" dirty="0">
                <a:effectLst/>
                <a:latin typeface="PingFang SC" panose="020B0400000000000000" charset="-122"/>
              </a:rPr>
              <a:t>1-5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分）。</a:t>
            </a:r>
            <a:endParaRPr lang="zh-CN" altLang="en-US" b="0" i="0" dirty="0">
              <a:effectLst/>
              <a:latin typeface="PingFang SC" panose="020B0400000000000000" charset="-122"/>
            </a:endParaRPr>
          </a:p>
          <a:p>
            <a:pPr algn="l" fontAlgn="base">
              <a:spcBef>
                <a:spcPts val="30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inherit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​步骤</a:t>
            </a:r>
            <a:r>
              <a:rPr lang="en-US" altLang="zh-CN" b="1" i="0" dirty="0">
                <a:effectLst/>
                <a:latin typeface="inherit"/>
              </a:rPr>
              <a:t>3</a:t>
            </a:r>
            <a:r>
              <a:rPr lang="zh-CN" altLang="en-US" b="1" i="0" dirty="0">
                <a:effectLst/>
                <a:latin typeface="inherit"/>
              </a:rPr>
              <a:t>：拟合权重（关键步骤）​</a:t>
            </a:r>
            <a:r>
              <a:rPr lang="zh-CN" altLang="en-US" b="0" i="0" dirty="0">
                <a:effectLst/>
                <a:latin typeface="inherit"/>
              </a:rPr>
              <a:t>​</a:t>
            </a:r>
            <a:endParaRPr lang="zh-CN" altLang="en-US" b="0" i="0" dirty="0">
              <a:effectLst/>
              <a:latin typeface="inherit"/>
            </a:endParaRP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PingFang SC" panose="020B0400000000000000" charset="-122"/>
              </a:rPr>
              <a:t>使用​</a:t>
            </a:r>
            <a:r>
              <a:rPr lang="zh-CN" altLang="en-US" b="1" i="0" dirty="0">
                <a:effectLst/>
                <a:latin typeface="inherit"/>
              </a:rPr>
              <a:t>​线性回归模型​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​，以检查项的满足情况（</a:t>
            </a:r>
            <a:r>
              <a:rPr lang="en-US" altLang="zh-CN" b="0" i="0" dirty="0">
                <a:effectLst/>
                <a:latin typeface="PingFang SC" panose="020B0400000000000000" charset="-122"/>
              </a:rPr>
              <a:t>0/1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或分数）为自变量，人工标注的整体评分为因变量，拟合出每个检查项的​</a:t>
            </a:r>
            <a:r>
              <a:rPr lang="zh-CN" altLang="en-US" b="1" i="0" dirty="0">
                <a:effectLst/>
                <a:latin typeface="inherit"/>
              </a:rPr>
              <a:t>​权重​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​。</a:t>
            </a:r>
            <a:endParaRPr lang="zh-CN" altLang="en-US" b="0" i="0" dirty="0">
              <a:effectLst/>
              <a:latin typeface="PingFang SC" panose="020B0400000000000000" charset="-122"/>
            </a:endParaRPr>
          </a:p>
          <a:p>
            <a:pPr marL="742950" lvl="1" indent="-285750" algn="l" fontAlgn="base">
              <a:spcBef>
                <a:spcPts val="30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zh-CN" altLang="en-US" b="0" i="0" dirty="0">
                <a:effectLst/>
                <a:latin typeface="PingFang SC" panose="020B0400000000000000" charset="-122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​目标​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​：通过数学建模，使检查项的加权分数与人类整体评分一致，实现“自动化评分规则”与人类标准的隐式对齐。</a:t>
            </a:r>
            <a:endParaRPr lang="zh-CN" altLang="en-US" b="0" i="0" dirty="0">
              <a:effectLst/>
              <a:latin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599" y="34925"/>
            <a:ext cx="7285421" cy="7439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2 </a:t>
            </a:r>
            <a:r>
              <a:rPr lang="en-US" altLang="zh-CN" sz="3200" b="1" dirty="0" err="1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HelloBench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5858" y="1211121"/>
            <a:ext cx="10163908" cy="4362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altLang="zh-CN" sz="2000" b="1" i="0" dirty="0">
                <a:effectLst/>
                <a:latin typeface="inherit"/>
              </a:rPr>
              <a:t>2. </a:t>
            </a:r>
            <a:r>
              <a:rPr lang="zh-CN" altLang="en-US" sz="2000" b="1" i="0" dirty="0">
                <a:effectLst/>
                <a:latin typeface="inherit"/>
              </a:rPr>
              <a:t>执行阶段（</a:t>
            </a:r>
            <a:r>
              <a:rPr lang="en-US" altLang="zh-CN" sz="2000" b="1" i="0" dirty="0">
                <a:effectLst/>
                <a:latin typeface="inherit"/>
              </a:rPr>
              <a:t>Execution Stage</a:t>
            </a:r>
            <a:r>
              <a:rPr lang="zh-CN" altLang="en-US" sz="2000" b="1" i="0" dirty="0">
                <a:effectLst/>
                <a:latin typeface="inherit"/>
              </a:rPr>
              <a:t>）：</a:t>
            </a:r>
            <a:r>
              <a:rPr lang="en-US" altLang="zh-CN" sz="2000" b="1" i="0" dirty="0">
                <a:effectLst/>
                <a:latin typeface="inherit"/>
              </a:rPr>
              <a:t>LLM</a:t>
            </a:r>
            <a:r>
              <a:rPr lang="zh-CN" altLang="en-US" sz="2000" b="1" i="0" dirty="0">
                <a:effectLst/>
                <a:latin typeface="inherit"/>
              </a:rPr>
              <a:t>自动化评估​</a:t>
            </a:r>
            <a:r>
              <a:rPr lang="zh-CN" altLang="en-US" sz="2000" b="1" i="0" dirty="0">
                <a:effectLst/>
                <a:latin typeface="PingFang SC" panose="020B0400000000000000" charset="-122"/>
              </a:rPr>
              <a:t>​</a:t>
            </a:r>
            <a:endParaRPr lang="zh-CN" altLang="en-US" sz="2000" b="1" i="0" dirty="0">
              <a:effectLst/>
              <a:latin typeface="PingFang SC" panose="020B0400000000000000" charset="-122"/>
            </a:endParaRPr>
          </a:p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sz="2000" b="0" i="0" dirty="0">
                <a:effectLst/>
                <a:latin typeface="inherit"/>
              </a:rPr>
              <a:t>​</a:t>
            </a:r>
            <a:r>
              <a:rPr lang="zh-CN" altLang="en-US" sz="2000" b="1" i="0" dirty="0">
                <a:effectLst/>
                <a:latin typeface="inherit"/>
              </a:rPr>
              <a:t>​步骤</a:t>
            </a:r>
            <a:r>
              <a:rPr lang="en-US" altLang="zh-CN" sz="2000" b="1" i="0" dirty="0">
                <a:effectLst/>
                <a:latin typeface="inherit"/>
              </a:rPr>
              <a:t>1</a:t>
            </a:r>
            <a:r>
              <a:rPr lang="zh-CN" altLang="en-US" sz="2000" b="1" i="0" dirty="0">
                <a:effectLst/>
                <a:latin typeface="inherit"/>
              </a:rPr>
              <a:t>：</a:t>
            </a:r>
            <a:r>
              <a:rPr lang="en-US" altLang="zh-CN" sz="2000" b="1" i="0" dirty="0">
                <a:effectLst/>
                <a:latin typeface="inherit"/>
              </a:rPr>
              <a:t>LLM-as-a-Judge</a:t>
            </a:r>
            <a:r>
              <a:rPr lang="zh-CN" altLang="en-US" sz="2000" b="1" i="0" dirty="0">
                <a:effectLst/>
                <a:latin typeface="inherit"/>
              </a:rPr>
              <a:t>评估检查项​</a:t>
            </a:r>
            <a:r>
              <a:rPr lang="zh-CN" altLang="en-US" sz="2000" b="0" i="0" dirty="0">
                <a:effectLst/>
                <a:latin typeface="inherit"/>
              </a:rPr>
              <a:t>​</a:t>
            </a:r>
            <a:endParaRPr lang="zh-CN" altLang="en-US" sz="2000" b="0" i="0" dirty="0">
              <a:effectLst/>
              <a:latin typeface="inherit"/>
            </a:endParaRP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sz="2000" b="0" i="0" dirty="0">
                <a:effectLst/>
                <a:latin typeface="PingFang SC" panose="020B0400000000000000" charset="-122"/>
              </a:rPr>
              <a:t>输入：新的长文本生成结果 </a:t>
            </a:r>
            <a:r>
              <a:rPr lang="en-US" altLang="zh-CN" sz="2000" b="0" i="0" dirty="0">
                <a:effectLst/>
                <a:latin typeface="PingFang SC" panose="020B0400000000000000" charset="-122"/>
              </a:rPr>
              <a:t>+ </a:t>
            </a:r>
            <a:r>
              <a:rPr lang="zh-CN" altLang="en-US" sz="2000" b="0" i="0" dirty="0">
                <a:effectLst/>
                <a:latin typeface="PingFang SC" panose="020B0400000000000000" charset="-122"/>
              </a:rPr>
              <a:t>对应子类别的检查清单。</a:t>
            </a:r>
            <a:endParaRPr lang="zh-CN" altLang="en-US" sz="2000" b="0" i="0" dirty="0">
              <a:effectLst/>
              <a:latin typeface="PingFang SC" panose="020B0400000000000000" charset="-122"/>
            </a:endParaRP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sz="2000" b="0" i="0" dirty="0">
                <a:effectLst/>
                <a:latin typeface="PingFang SC" panose="020B0400000000000000" charset="-122"/>
              </a:rPr>
              <a:t>利用</a:t>
            </a:r>
            <a:r>
              <a:rPr lang="en-US" altLang="zh-CN" sz="2000" b="0" i="0" dirty="0">
                <a:effectLst/>
                <a:latin typeface="PingFang SC" panose="020B0400000000000000" charset="-122"/>
              </a:rPr>
              <a:t>LLM</a:t>
            </a:r>
            <a:r>
              <a:rPr lang="zh-CN" altLang="en-US" sz="2000" b="0" i="0" dirty="0">
                <a:effectLst/>
                <a:latin typeface="PingFang SC" panose="020B0400000000000000" charset="-122"/>
              </a:rPr>
              <a:t>（如</a:t>
            </a:r>
            <a:r>
              <a:rPr lang="en-US" altLang="zh-CN" sz="2000" b="0" i="0" dirty="0">
                <a:effectLst/>
                <a:latin typeface="PingFang SC" panose="020B0400000000000000" charset="-122"/>
              </a:rPr>
              <a:t>GPT-4</a:t>
            </a:r>
            <a:r>
              <a:rPr lang="zh-CN" altLang="en-US" sz="2000" b="0" i="0" dirty="0">
                <a:effectLst/>
                <a:latin typeface="PingFang SC" panose="020B0400000000000000" charset="-122"/>
              </a:rPr>
              <a:t>）的长上下文理解能力，要求</a:t>
            </a:r>
            <a:r>
              <a:rPr lang="en-US" altLang="zh-CN" sz="2000" b="0" i="0" dirty="0">
                <a:effectLst/>
                <a:latin typeface="PingFang SC" panose="020B0400000000000000" charset="-122"/>
              </a:rPr>
              <a:t>LLM</a:t>
            </a:r>
            <a:r>
              <a:rPr lang="zh-CN" altLang="en-US" sz="2000" b="0" i="0" dirty="0">
                <a:effectLst/>
                <a:latin typeface="PingFang SC" panose="020B0400000000000000" charset="-122"/>
              </a:rPr>
              <a:t>根据检查清单逐项判断生成文本是否满足要求（例如输出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0.25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0.5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0.75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1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这五个评分级别</a:t>
            </a:r>
            <a:r>
              <a:rPr lang="zh-CN" altLang="en-US" sz="2000" b="0" i="0" dirty="0">
                <a:effectLst/>
                <a:latin typeface="PingFang SC" panose="020B0400000000000000" charset="-122"/>
              </a:rPr>
              <a:t>）。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清单评估要求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LLM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通过阅读长文来回答 </a:t>
            </a:r>
            <a:r>
              <a:rPr lang="en-US" altLang="zh-CN" sz="2000" dirty="0">
                <a:solidFill>
                  <a:srgbClr val="000000"/>
                </a:solidFill>
                <a:latin typeface="rival-sans"/>
              </a:rPr>
              <a:t>5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-7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个是或否的问题</a:t>
            </a:r>
            <a:r>
              <a:rPr lang="zh-CN" altLang="en-US" sz="2000" dirty="0">
                <a:solidFill>
                  <a:srgbClr val="000000"/>
                </a:solidFill>
                <a:latin typeface="rival-sans"/>
              </a:rPr>
              <a:t>，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选择让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LLM-as-a-Judge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rival-sans"/>
              </a:rPr>
              <a:t>一次评估给定指令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rival-sans"/>
              </a:rPr>
              <a:t>-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rival-sans"/>
              </a:rPr>
              <a:t>响应对的所有清单</a:t>
            </a:r>
            <a:br>
              <a:rPr lang="zh-CN" altLang="en-US" sz="2000" b="0" i="0" dirty="0">
                <a:effectLst/>
                <a:latin typeface="PingFang SC" panose="020B0400000000000000" charset="-122"/>
              </a:rPr>
            </a:br>
            <a:r>
              <a:rPr lang="zh-CN" altLang="en-US" sz="2000" b="0" i="0" dirty="0">
                <a:effectLst/>
                <a:latin typeface="PingFang SC" panose="020B0400000000000000" charset="-122"/>
              </a:rPr>
              <a:t>虽然</a:t>
            </a:r>
            <a:r>
              <a:rPr lang="en-US" altLang="zh-CN" sz="2000" b="0" i="0" dirty="0">
                <a:effectLst/>
                <a:latin typeface="PingFang SC" panose="020B0400000000000000" charset="-122"/>
              </a:rPr>
              <a:t>LLM</a:t>
            </a:r>
            <a:r>
              <a:rPr lang="zh-CN" altLang="en-US" sz="2000" b="0" i="0" dirty="0">
                <a:effectLst/>
                <a:latin typeface="PingFang SC" panose="020B0400000000000000" charset="-122"/>
              </a:rPr>
              <a:t>直接给出长文本整体评分可能不可靠（主观性强），但分解为结构化检查项后，</a:t>
            </a:r>
            <a:r>
              <a:rPr lang="en-US" altLang="zh-CN" sz="2000" b="0" i="0" dirty="0">
                <a:effectLst/>
                <a:latin typeface="PingFang SC" panose="020B0400000000000000" charset="-122"/>
              </a:rPr>
              <a:t>LLM</a:t>
            </a:r>
            <a:r>
              <a:rPr lang="zh-CN" altLang="en-US" sz="2000" b="0" i="0" dirty="0">
                <a:effectLst/>
                <a:latin typeface="PingFang SC" panose="020B0400000000000000" charset="-122"/>
              </a:rPr>
              <a:t>可通过​</a:t>
            </a:r>
            <a:r>
              <a:rPr lang="zh-CN" altLang="en-US" sz="2000" b="1" i="0" dirty="0">
                <a:effectLst/>
                <a:latin typeface="inherit"/>
              </a:rPr>
              <a:t>​局部细粒度判断​</a:t>
            </a:r>
            <a:r>
              <a:rPr lang="zh-CN" altLang="en-US" sz="2000" b="0" i="0" dirty="0">
                <a:effectLst/>
                <a:latin typeface="PingFang SC" panose="020B0400000000000000" charset="-122"/>
              </a:rPr>
              <a:t>​提升准确性。</a:t>
            </a:r>
            <a:endParaRPr lang="zh-CN" altLang="en-US" sz="2000" b="0" i="0" dirty="0">
              <a:effectLst/>
              <a:latin typeface="PingFang SC" panose="020B0400000000000000" charset="-122"/>
            </a:endParaRPr>
          </a:p>
          <a:p>
            <a:pPr algn="l" fontAlgn="base">
              <a:spcBef>
                <a:spcPts val="300"/>
              </a:spcBef>
              <a:spcAft>
                <a:spcPts val="1200"/>
              </a:spcAft>
              <a:buFont typeface="Arial" panose="020B0604020202090204" pitchFamily="34" charset="0"/>
              <a:buChar char="•"/>
            </a:pPr>
            <a:r>
              <a:rPr lang="zh-CN" altLang="en-US" sz="2000" b="0" i="0" dirty="0">
                <a:effectLst/>
                <a:latin typeface="inherit"/>
              </a:rPr>
              <a:t>​</a:t>
            </a:r>
            <a:r>
              <a:rPr lang="zh-CN" altLang="en-US" sz="2000" b="1" i="0" dirty="0">
                <a:effectLst/>
                <a:latin typeface="inherit"/>
              </a:rPr>
              <a:t>​步骤</a:t>
            </a:r>
            <a:r>
              <a:rPr lang="en-US" altLang="zh-CN" sz="2000" b="1" i="0" dirty="0">
                <a:effectLst/>
                <a:latin typeface="inherit"/>
              </a:rPr>
              <a:t>2</a:t>
            </a:r>
            <a:r>
              <a:rPr lang="zh-CN" altLang="en-US" sz="2000" b="1" i="0" dirty="0">
                <a:effectLst/>
                <a:latin typeface="inherit"/>
              </a:rPr>
              <a:t>：加权计算整体评分​</a:t>
            </a:r>
            <a:r>
              <a:rPr lang="zh-CN" altLang="en-US" sz="2000" b="0" i="0" dirty="0">
                <a:effectLst/>
                <a:latin typeface="inherit"/>
              </a:rPr>
              <a:t>​</a:t>
            </a:r>
            <a:endParaRPr lang="zh-CN" altLang="en-US" sz="2000" b="0" i="0" dirty="0">
              <a:effectLst/>
              <a:latin typeface="inherit"/>
            </a:endParaRPr>
          </a:p>
          <a:p>
            <a:pPr marL="742950" lvl="1" indent="-285750" algn="l" fontAlgn="base">
              <a:spcBef>
                <a:spcPts val="30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CN" altLang="en-US" sz="2000" b="0" i="0" dirty="0">
                <a:effectLst/>
                <a:latin typeface="PingFang SC" panose="020B0400000000000000" charset="-122"/>
              </a:rPr>
              <a:t>将</a:t>
            </a:r>
            <a:r>
              <a:rPr lang="en-US" altLang="zh-CN" sz="2000" b="0" i="0" dirty="0">
                <a:effectLst/>
                <a:latin typeface="PingFang SC" panose="020B0400000000000000" charset="-122"/>
              </a:rPr>
              <a:t>LLM</a:t>
            </a:r>
            <a:r>
              <a:rPr lang="zh-CN" altLang="en-US" sz="2000" b="0" i="0" dirty="0">
                <a:effectLst/>
                <a:latin typeface="PingFang SC" panose="020B0400000000000000" charset="-122"/>
              </a:rPr>
              <a:t>对检查项的评分与准备阶段拟合的权重结合，通过加权求和公式计算最终整体评分</a:t>
            </a:r>
            <a:endParaRPr lang="zh-CN" altLang="en-US" sz="2000" b="0" i="0" dirty="0">
              <a:effectLst/>
              <a:latin typeface="PingFang SC" panose="020B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extBox 6"/>
          <p:cNvSpPr txBox="1"/>
          <p:nvPr/>
        </p:nvSpPr>
        <p:spPr>
          <a:xfrm>
            <a:off x="355599" y="34925"/>
            <a:ext cx="7285421" cy="743962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2 </a:t>
            </a:r>
            <a:r>
              <a:rPr lang="en-US" altLang="zh-CN" sz="3200" b="1" dirty="0" err="1">
                <a:solidFill>
                  <a:srgbClr val="003399"/>
                </a:solidFill>
                <a:latin typeface="汉仪文黑-75简" panose="00020600040101010101" charset="-122"/>
                <a:ea typeface="汉仪文黑-85简" panose="00020600040101010101" charset="-122"/>
              </a:rPr>
              <a:t>HelloBench</a:t>
            </a:r>
            <a:endParaRPr lang="en-US" altLang="zh-CN" sz="3200" b="1" dirty="0">
              <a:solidFill>
                <a:srgbClr val="003399"/>
              </a:solidFill>
              <a:latin typeface="汉仪文黑-75简" panose="00020600040101010101" charset="-122"/>
              <a:ea typeface="汉仪文黑-85简" panose="00020600040101010101" charset="-122"/>
            </a:endParaRPr>
          </a:p>
        </p:txBody>
      </p:sp>
      <p:grpSp>
        <p:nvGrpSpPr>
          <p:cNvPr id="54" name="组合 13"/>
          <p:cNvGrpSpPr/>
          <p:nvPr/>
        </p:nvGrpSpPr>
        <p:grpSpPr>
          <a:xfrm>
            <a:off x="0" y="822146"/>
            <a:ext cx="12192000" cy="63978"/>
            <a:chOff x="0" y="822146"/>
            <a:chExt cx="12192000" cy="63978"/>
          </a:xfrm>
        </p:grpSpPr>
        <p:cxnSp>
          <p:nvCxnSpPr>
            <p:cNvPr id="3145732" name="直接连接符 2"/>
            <p:cNvCxnSpPr/>
            <p:nvPr/>
          </p:nvCxnSpPr>
          <p:spPr>
            <a:xfrm>
              <a:off x="0" y="822146"/>
              <a:ext cx="12192000" cy="0"/>
            </a:xfrm>
            <a:prstGeom prst="line">
              <a:avLst/>
            </a:prstGeom>
            <a:ln w="7620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3" name="直接连接符 12"/>
            <p:cNvCxnSpPr/>
            <p:nvPr/>
          </p:nvCxnSpPr>
          <p:spPr>
            <a:xfrm>
              <a:off x="0" y="886124"/>
              <a:ext cx="12192000" cy="0"/>
            </a:xfrm>
            <a:prstGeom prst="line">
              <a:avLst/>
            </a:prstGeom>
            <a:ln w="19050">
              <a:solidFill>
                <a:srgbClr val="0033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616" name="矩形 44"/>
          <p:cNvSpPr/>
          <p:nvPr/>
        </p:nvSpPr>
        <p:spPr>
          <a:xfrm>
            <a:off x="0" y="6647398"/>
            <a:ext cx="12192000" cy="2118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页脚占位符 50"/>
          <p:cNvSpPr>
            <a:spLocks noGrp="1"/>
          </p:cNvSpPr>
          <p:nvPr>
            <p:ph type="ftr" sz="quarter" idx="11"/>
          </p:nvPr>
        </p:nvSpPr>
        <p:spPr>
          <a:xfrm>
            <a:off x="0" y="6565901"/>
            <a:ext cx="12192000" cy="319476"/>
          </a:xfrm>
          <a:solidFill>
            <a:srgbClr val="003399"/>
          </a:solidFill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48618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EA06E-6E7C-416D-A80B-27D235CEB89A}" type="slidenum">
              <a:rPr lang="zh-CN" altLang="en-US" smtClean="0">
                <a:solidFill>
                  <a:schemeClr val="bg1"/>
                </a:solidFill>
              </a:rPr>
            </a:fld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9043" y="2717543"/>
            <a:ext cx="964308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Aft>
                <a:spcPts val="1500"/>
              </a:spcAft>
            </a:pPr>
            <a:r>
              <a:rPr lang="en-US" altLang="zh-CN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a.</a:t>
            </a:r>
            <a:r>
              <a:rPr lang="zh-CN" altLang="en-US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从互联网和公开可用的数据集中手动收集和过滤数据</a:t>
            </a:r>
            <a:endParaRPr lang="zh-CN" altLang="en-US" sz="2000" b="0" i="0" dirty="0">
              <a:solidFill>
                <a:srgbClr val="232425"/>
              </a:solidFill>
              <a:effectLst/>
              <a:latin typeface="Arial" panose="020B0604020202090204" pitchFamily="34" charset="0"/>
            </a:endParaRPr>
          </a:p>
          <a:p>
            <a:pPr algn="l">
              <a:lnSpc>
                <a:spcPts val="2100"/>
              </a:lnSpc>
              <a:spcAft>
                <a:spcPts val="1500"/>
              </a:spcAft>
            </a:pPr>
            <a:r>
              <a:rPr lang="en-US" altLang="zh-CN" sz="2000" b="0" i="0" dirty="0" err="1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b.HelloBench</a:t>
            </a:r>
            <a:r>
              <a:rPr lang="en-US" altLang="zh-CN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 </a:t>
            </a:r>
            <a:r>
              <a:rPr lang="zh-CN" altLang="en-US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包括 </a:t>
            </a:r>
            <a:r>
              <a:rPr lang="en-US" altLang="zh-CN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647 </a:t>
            </a:r>
            <a:r>
              <a:rPr lang="zh-CN" altLang="en-US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个样本，涵盖 </a:t>
            </a:r>
            <a:r>
              <a:rPr lang="en-US" altLang="zh-CN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5 </a:t>
            </a:r>
            <a:r>
              <a:rPr lang="zh-CN" altLang="en-US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个类别和 </a:t>
            </a:r>
            <a:r>
              <a:rPr lang="en-US" altLang="zh-CN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38 </a:t>
            </a:r>
            <a:r>
              <a:rPr lang="zh-CN" altLang="en-US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个子类别</a:t>
            </a:r>
            <a:endParaRPr lang="en-US" altLang="zh-CN" sz="2000" b="0" i="0" dirty="0">
              <a:solidFill>
                <a:srgbClr val="232425"/>
              </a:solidFill>
              <a:effectLst/>
              <a:latin typeface="Arial" panose="020B0604020202090204" pitchFamily="34" charset="0"/>
            </a:endParaRPr>
          </a:p>
          <a:p>
            <a:pPr algn="l">
              <a:lnSpc>
                <a:spcPts val="2100"/>
              </a:lnSpc>
              <a:spcAft>
                <a:spcPts val="1500"/>
              </a:spcAft>
            </a:pPr>
            <a:r>
              <a:rPr lang="en-US" altLang="zh-CN" sz="2000" dirty="0">
                <a:solidFill>
                  <a:srgbClr val="232425"/>
                </a:solidFill>
                <a:latin typeface="Arial" panose="020B0604020202090204" pitchFamily="34" charset="0"/>
              </a:rPr>
              <a:t>c. </a:t>
            </a:r>
            <a:r>
              <a:rPr lang="en-US" altLang="zh-CN" sz="2000" b="0" i="0" dirty="0">
                <a:solidFill>
                  <a:srgbClr val="232425"/>
                </a:solidFill>
                <a:effectLst/>
                <a:latin typeface="Arial" panose="020B0604020202090204" pitchFamily="34" charset="0"/>
              </a:rPr>
              <a:t>LLM-as-a-Judge</a:t>
            </a:r>
            <a:endParaRPr lang="en-US" altLang="zh-CN" sz="2000" b="0" i="0" dirty="0">
              <a:solidFill>
                <a:srgbClr val="232425"/>
              </a:solidFill>
              <a:effectLst/>
              <a:latin typeface="Arial" panose="020B0604020202090204" pitchFamily="34" charset="0"/>
            </a:endParaRPr>
          </a:p>
          <a:p>
            <a:pPr algn="l">
              <a:lnSpc>
                <a:spcPts val="2100"/>
              </a:lnSpc>
              <a:spcAft>
                <a:spcPts val="1500"/>
              </a:spcAft>
            </a:pPr>
            <a:r>
              <a:rPr lang="en-US" altLang="zh-CN" sz="2000" dirty="0">
                <a:solidFill>
                  <a:srgbClr val="232425"/>
                </a:solidFill>
                <a:latin typeface="Arial" panose="020B0604020202090204" pitchFamily="34" charset="0"/>
              </a:rPr>
              <a:t>d.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请了五名注释者进行注释，并从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LLaMA-3.1-8B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Qwen-2-7B 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、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Claude-3.5-Sonnet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rival-sans"/>
              </a:rPr>
              <a:t>GPT-4o-Mini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rival-sans"/>
              </a:rPr>
              <a:t>收集人工注释数据</a:t>
            </a:r>
            <a:endParaRPr lang="zh-CN" altLang="en-US" sz="2000" b="0" i="0" dirty="0">
              <a:solidFill>
                <a:srgbClr val="232425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2603" y="1662857"/>
            <a:ext cx="107467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effectLst/>
                <a:latin typeface="PingFang SC" panose="020B0400000000000000" charset="-122"/>
              </a:rPr>
              <a:t>分解指标（</a:t>
            </a:r>
            <a:r>
              <a:rPr lang="en-US" altLang="zh-CN" sz="2400" b="1" i="0" dirty="0">
                <a:effectLst/>
                <a:latin typeface="PingFang SC" panose="020B0400000000000000" charset="-122"/>
              </a:rPr>
              <a:t>checklist</a:t>
            </a:r>
            <a:r>
              <a:rPr lang="zh-CN" altLang="en-US" sz="2400" b="1" i="0" dirty="0">
                <a:effectLst/>
                <a:latin typeface="PingFang SC" panose="020B0400000000000000" charset="-122"/>
              </a:rPr>
              <a:t>）→人工标注学习规则→</a:t>
            </a:r>
            <a:r>
              <a:rPr lang="en-US" altLang="zh-CN" sz="2400" b="1" i="0" dirty="0">
                <a:effectLst/>
                <a:latin typeface="PingFang SC" panose="020B0400000000000000" charset="-122"/>
              </a:rPr>
              <a:t>LLM</a:t>
            </a:r>
            <a:r>
              <a:rPr lang="zh-CN" altLang="en-US" sz="2400" b="1" i="0" dirty="0">
                <a:effectLst/>
                <a:latin typeface="PingFang SC" panose="020B0400000000000000" charset="-122"/>
              </a:rPr>
              <a:t>局部判断→加权聚合结果</a:t>
            </a:r>
            <a:r>
              <a:rPr lang="zh-CN" altLang="en-US" b="1" i="0" dirty="0">
                <a:effectLst/>
                <a:latin typeface="PingFang SC" panose="020B0400000000000000" charset="-122"/>
              </a:rPr>
              <a:t>​</a:t>
            </a:r>
            <a:r>
              <a:rPr lang="zh-CN" altLang="en-US" b="0" i="0" dirty="0">
                <a:effectLst/>
                <a:latin typeface="PingFang SC" panose="020B0400000000000000" charset="-122"/>
              </a:rPr>
              <a:t>​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U0MDdmYjVhNDcwYWU1OTQ4ZGRiZjY3YzcyMzFmM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准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3014</Words>
  <Application>WPS 文字</Application>
  <PresentationFormat>宽屏</PresentationFormat>
  <Paragraphs>168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46" baseType="lpstr">
      <vt:lpstr>Arial</vt:lpstr>
      <vt:lpstr>宋体</vt:lpstr>
      <vt:lpstr>Wingdings</vt:lpstr>
      <vt:lpstr>Malgun Gothic Semilight</vt:lpstr>
      <vt:lpstr>苹方-简</vt:lpstr>
      <vt:lpstr>汉仪文黑-75简</vt:lpstr>
      <vt:lpstr>汉仪文黑-55简</vt:lpstr>
      <vt:lpstr>汉仪中黑KW</vt:lpstr>
      <vt:lpstr>汉仪文黑-85简</vt:lpstr>
      <vt:lpstr>PingFang SC</vt:lpstr>
      <vt:lpstr>-apple-system</vt:lpstr>
      <vt:lpstr>rival-sans</vt:lpstr>
      <vt:lpstr>system-ui</vt:lpstr>
      <vt:lpstr>inherit</vt:lpstr>
      <vt:lpstr>Times New Roman</vt:lpstr>
      <vt:lpstr>微软雅黑</vt:lpstr>
      <vt:lpstr>汉仪旗黑</vt:lpstr>
      <vt:lpstr>微软雅黑</vt:lpstr>
      <vt:lpstr>宋体</vt:lpstr>
      <vt:lpstr>Arial Unicode MS</vt:lpstr>
      <vt:lpstr>等线</vt:lpstr>
      <vt:lpstr>汉仪中等线KW</vt:lpstr>
      <vt:lpstr>Thonburi</vt:lpstr>
      <vt:lpstr>-apple-system</vt:lpstr>
      <vt:lpstr>Malgun Gothic Semilight</vt:lpstr>
      <vt:lpstr>Wingdings</vt:lpstr>
      <vt:lpstr>inherit</vt:lpstr>
      <vt:lpstr>rival-sans</vt:lpstr>
      <vt:lpstr>system-ui</vt:lpstr>
      <vt:lpstr>汉仪文黑-55简</vt:lpstr>
      <vt:lpstr>汉仪文黑-75简</vt:lpstr>
      <vt:lpstr>汉仪文黑-85简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</dc:creator>
  <cp:lastModifiedBy>致Great</cp:lastModifiedBy>
  <cp:revision>83</cp:revision>
  <dcterms:created xsi:type="dcterms:W3CDTF">2025-05-08T02:53:59Z</dcterms:created>
  <dcterms:modified xsi:type="dcterms:W3CDTF">2025-05-08T02:53:59Z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E06F5245ECD0476C84177DA3501FAA9A_13</vt:lpwstr>
  </property>
  <property fmtid="{D5CDD505-2E9C-101B-9397-08002B2CF9AE}" pid="3" name="KSOProductBuildVer">
    <vt:lpwstr>2052-7.3.1.8967</vt:lpwstr>
  </property>
</Properties>
</file>