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2.emf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3.emf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4.emf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5.emf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04975"/>
            <a:ext cx="12068175" cy="5153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145" y="107315"/>
            <a:ext cx="11405870" cy="932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字段：['wid', 'text', 'forward_nums', 'review_nums', 'upvote', 'domain', 'date', 'raw_text', 'token_nums', 'text_words', 'sentiment', 'topic', 'num_words'],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940" y="10394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表格</a:t>
            </a:r>
            <a:r>
              <a:rPr lang="zh-CN" altLang="en-US"/>
              <a:t>大小：(82320, 13)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025775"/>
            <a:ext cx="6096000" cy="258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count    82320.000000</a:t>
            </a:r>
            <a:endParaRPr lang="zh-CN" altLang="en-US"/>
          </a:p>
          <a:p>
            <a:pPr algn="ctr"/>
            <a:r>
              <a:rPr lang="zh-CN" altLang="en-US"/>
              <a:t>mean        92.226810</a:t>
            </a:r>
            <a:endParaRPr lang="zh-CN" altLang="en-US"/>
          </a:p>
          <a:p>
            <a:pPr algn="ctr"/>
            <a:r>
              <a:rPr lang="zh-CN" altLang="en-US"/>
              <a:t>std         51.721218</a:t>
            </a:r>
            <a:endParaRPr lang="zh-CN" altLang="en-US"/>
          </a:p>
          <a:p>
            <a:pPr algn="ctr"/>
            <a:r>
              <a:rPr lang="zh-CN" altLang="en-US"/>
              <a:t>min          0.000000</a:t>
            </a:r>
            <a:endParaRPr lang="zh-CN" altLang="en-US"/>
          </a:p>
          <a:p>
            <a:pPr algn="ctr"/>
            <a:r>
              <a:rPr lang="zh-CN" altLang="en-US"/>
              <a:t>25%         45.000000</a:t>
            </a:r>
            <a:endParaRPr lang="zh-CN" altLang="en-US"/>
          </a:p>
          <a:p>
            <a:pPr algn="ctr"/>
            <a:r>
              <a:rPr lang="zh-CN" altLang="en-US"/>
              <a:t>50%         90.000000</a:t>
            </a:r>
            <a:endParaRPr lang="zh-CN" altLang="en-US"/>
          </a:p>
          <a:p>
            <a:pPr algn="ctr"/>
            <a:r>
              <a:rPr lang="zh-CN" altLang="en-US"/>
              <a:t>75%        141.000000</a:t>
            </a:r>
            <a:endParaRPr lang="zh-CN" altLang="en-US"/>
          </a:p>
          <a:p>
            <a:pPr algn="ctr"/>
            <a:r>
              <a:rPr lang="zh-CN" altLang="en-US"/>
              <a:t>max       1033.000000</a:t>
            </a:r>
            <a:endParaRPr lang="zh-CN" altLang="en-US"/>
          </a:p>
          <a:p>
            <a:pPr algn="ctr"/>
            <a:r>
              <a:rPr lang="zh-CN" altLang="en-US"/>
              <a:t>Name: token_nums, dtype: float64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6000" y="3040380"/>
            <a:ext cx="6096000" cy="256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count    82320.000000</a:t>
            </a:r>
            <a:endParaRPr lang="zh-CN" altLang="en-US"/>
          </a:p>
          <a:p>
            <a:pPr algn="ctr"/>
            <a:r>
              <a:rPr lang="zh-CN" altLang="en-US"/>
              <a:t>mean        38.613618</a:t>
            </a:r>
            <a:endParaRPr lang="zh-CN" altLang="en-US"/>
          </a:p>
          <a:p>
            <a:pPr algn="ctr"/>
            <a:r>
              <a:rPr lang="zh-CN" altLang="en-US"/>
              <a:t>std         26.674583</a:t>
            </a:r>
            <a:endParaRPr lang="zh-CN" altLang="en-US"/>
          </a:p>
          <a:p>
            <a:pPr algn="ctr"/>
            <a:r>
              <a:rPr lang="zh-CN" altLang="en-US"/>
              <a:t>min          0.000000</a:t>
            </a:r>
            <a:endParaRPr lang="zh-CN" altLang="en-US"/>
          </a:p>
          <a:p>
            <a:pPr algn="ctr"/>
            <a:r>
              <a:rPr lang="zh-CN" altLang="en-US"/>
              <a:t>25%         16.000000</a:t>
            </a:r>
            <a:endParaRPr lang="zh-CN" altLang="en-US"/>
          </a:p>
          <a:p>
            <a:pPr algn="ctr"/>
            <a:r>
              <a:rPr lang="zh-CN" altLang="en-US"/>
              <a:t>50%         36.000000</a:t>
            </a:r>
            <a:endParaRPr lang="zh-CN" altLang="en-US"/>
          </a:p>
          <a:p>
            <a:pPr algn="ctr"/>
            <a:r>
              <a:rPr lang="zh-CN" altLang="en-US"/>
              <a:t>75%         62.000000</a:t>
            </a:r>
            <a:endParaRPr lang="zh-CN" altLang="en-US"/>
          </a:p>
          <a:p>
            <a:pPr algn="ctr"/>
            <a:r>
              <a:rPr lang="zh-CN" altLang="en-US"/>
              <a:t>max        160.000000</a:t>
            </a:r>
            <a:endParaRPr lang="zh-CN" altLang="en-US"/>
          </a:p>
          <a:p>
            <a:pPr algn="ctr"/>
            <a:r>
              <a:rPr lang="zh-CN" altLang="en-US"/>
              <a:t>Name: num_words, dtype: float64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350" y="318135"/>
            <a:ext cx="1095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微博字符个数统计：平均长度</a:t>
            </a:r>
            <a:r>
              <a:rPr lang="en-US" altLang="zh-CN"/>
              <a:t>92</a:t>
            </a:r>
            <a:r>
              <a:rPr lang="zh-CN" altLang="en-US"/>
              <a:t>个字符，最大长度为</a:t>
            </a:r>
            <a:r>
              <a:rPr lang="en-US" altLang="zh-CN"/>
              <a:t>1033,75%</a:t>
            </a:r>
            <a:r>
              <a:rPr lang="zh-CN" altLang="en-US"/>
              <a:t>的微博文本长度在</a:t>
            </a:r>
            <a:r>
              <a:rPr lang="en-US" altLang="zh-CN"/>
              <a:t>141</a:t>
            </a:r>
            <a:r>
              <a:rPr lang="zh-CN" altLang="en-US"/>
              <a:t>以内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87350" y="1362710"/>
            <a:ext cx="1095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微博预处理之后分词个数统计：平均长度</a:t>
            </a:r>
            <a:r>
              <a:rPr lang="en-US" altLang="zh-CN"/>
              <a:t>38</a:t>
            </a:r>
            <a:r>
              <a:rPr lang="zh-CN" altLang="en-US"/>
              <a:t>个</a:t>
            </a:r>
            <a:r>
              <a:rPr lang="zh-CN" altLang="en-US"/>
              <a:t>词语，最大长度为</a:t>
            </a:r>
            <a:r>
              <a:rPr lang="en-US" altLang="zh-CN"/>
              <a:t>160</a:t>
            </a:r>
            <a:r>
              <a:rPr lang="en-US" altLang="zh-CN"/>
              <a:t>,75%</a:t>
            </a:r>
            <a:r>
              <a:rPr lang="zh-CN" altLang="en-US"/>
              <a:t>的微博文本长度在</a:t>
            </a:r>
            <a:r>
              <a:rPr lang="en-US" altLang="zh-CN"/>
              <a:t>62</a:t>
            </a:r>
            <a:r>
              <a:rPr lang="zh-CN" altLang="en-US"/>
              <a:t>以内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7415" y="2991485"/>
            <a:ext cx="4158615" cy="1068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其他       47486</a:t>
            </a:r>
            <a:endParaRPr lang="zh-CN" altLang="en-US"/>
          </a:p>
          <a:p>
            <a:r>
              <a:rPr lang="zh-CN" altLang="en-US"/>
              <a:t>美国       24272</a:t>
            </a:r>
            <a:endParaRPr lang="zh-CN" altLang="en-US"/>
          </a:p>
          <a:p>
            <a:r>
              <a:rPr lang="zh-CN" altLang="en-US"/>
              <a:t>中国        5548</a:t>
            </a:r>
            <a:endParaRPr lang="zh-CN" altLang="en-US"/>
          </a:p>
          <a:p>
            <a:r>
              <a:rPr lang="zh-CN" altLang="en-US"/>
              <a:t>美国_中国     5014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2620" y="1235075"/>
            <a:ext cx="6105525" cy="45815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98855" y="2346325"/>
            <a:ext cx="3451860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微博文本中涉及国家数据</a:t>
            </a:r>
            <a:r>
              <a:rPr lang="zh-CN" altLang="en-US"/>
              <a:t>分布：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4160" y="1370965"/>
            <a:ext cx="6105525" cy="4581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8900" y="2785110"/>
            <a:ext cx="3883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1    17206</a:t>
            </a:r>
            <a:endParaRPr lang="zh-CN" altLang="en-US"/>
          </a:p>
          <a:p>
            <a:r>
              <a:rPr lang="zh-CN" altLang="en-US"/>
              <a:t>0     7066</a:t>
            </a:r>
            <a:endParaRPr lang="zh-CN" altLang="en-US"/>
          </a:p>
          <a:p>
            <a:r>
              <a:rPr lang="zh-CN" altLang="en-US"/>
              <a:t>Name: polarity, dtype: int64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58900" y="4577080"/>
            <a:ext cx="42621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1    4561</a:t>
            </a:r>
            <a:endParaRPr lang="zh-CN" altLang="en-US"/>
          </a:p>
          <a:p>
            <a:r>
              <a:rPr lang="zh-CN" altLang="en-US">
                <a:sym typeface="+mn-ea"/>
              </a:rPr>
              <a:t>0     987</a:t>
            </a:r>
            <a:endParaRPr lang="zh-CN" altLang="en-US"/>
          </a:p>
          <a:p>
            <a:r>
              <a:rPr lang="zh-CN" altLang="en-US">
                <a:sym typeface="+mn-ea"/>
              </a:rPr>
              <a:t>Name: polarity, dtype: int64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1620" y="3144520"/>
            <a:ext cx="819150" cy="3930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美国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0040" y="4863465"/>
            <a:ext cx="742950" cy="3492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中国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49605" y="758825"/>
            <a:ext cx="6146800" cy="96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美国样本居多，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美国在负向情感</a:t>
            </a:r>
            <a:r>
              <a:rPr lang="en-US" altLang="zh-CN"/>
              <a:t>(</a:t>
            </a:r>
            <a:r>
              <a:rPr lang="zh-CN" altLang="en-US"/>
              <a:t>小于</a:t>
            </a:r>
            <a:r>
              <a:rPr lang="en-US" altLang="zh-CN"/>
              <a:t>0.5)</a:t>
            </a:r>
            <a:r>
              <a:rPr lang="zh-CN" altLang="en-US"/>
              <a:t>稍微高于</a:t>
            </a:r>
            <a:r>
              <a:rPr lang="zh-CN" altLang="en-US"/>
              <a:t>中国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美国在正向情感（大于</a:t>
            </a:r>
            <a:r>
              <a:rPr lang="en-US" altLang="zh-CN"/>
              <a:t>0.5</a:t>
            </a:r>
            <a:r>
              <a:rPr lang="zh-CN" altLang="en-US"/>
              <a:t>）要低于</a:t>
            </a:r>
            <a:r>
              <a:rPr lang="zh-CN" altLang="en-US"/>
              <a:t>中国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130" y="1561465"/>
            <a:ext cx="3241040" cy="4288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家居    36272</a:t>
            </a:r>
            <a:endParaRPr lang="zh-CN" altLang="en-US"/>
          </a:p>
          <a:p>
            <a:r>
              <a:rPr lang="zh-CN" altLang="en-US"/>
              <a:t>时政    17078</a:t>
            </a:r>
            <a:endParaRPr lang="zh-CN" altLang="en-US"/>
          </a:p>
          <a:p>
            <a:r>
              <a:rPr lang="zh-CN" altLang="en-US"/>
              <a:t>教育    12960</a:t>
            </a:r>
            <a:endParaRPr lang="zh-CN" altLang="en-US"/>
          </a:p>
          <a:p>
            <a:r>
              <a:rPr lang="zh-CN" altLang="en-US"/>
              <a:t>科技     5773</a:t>
            </a:r>
            <a:endParaRPr lang="zh-CN" altLang="en-US"/>
          </a:p>
          <a:p>
            <a:r>
              <a:rPr lang="zh-CN" altLang="en-US"/>
              <a:t>游戏     4496</a:t>
            </a:r>
            <a:endParaRPr lang="zh-CN" altLang="en-US"/>
          </a:p>
          <a:p>
            <a:r>
              <a:rPr lang="zh-CN" altLang="en-US"/>
              <a:t>时尚     2129</a:t>
            </a:r>
            <a:endParaRPr lang="zh-CN" altLang="en-US"/>
          </a:p>
          <a:p>
            <a:r>
              <a:rPr lang="zh-CN" altLang="en-US"/>
              <a:t>娱乐     1757</a:t>
            </a:r>
            <a:endParaRPr lang="zh-CN" altLang="en-US"/>
          </a:p>
          <a:p>
            <a:r>
              <a:rPr lang="zh-CN" altLang="en-US"/>
              <a:t>财经     1281</a:t>
            </a:r>
            <a:endParaRPr lang="zh-CN" altLang="en-US"/>
          </a:p>
          <a:p>
            <a:r>
              <a:rPr lang="zh-CN" altLang="en-US"/>
              <a:t>房产      420</a:t>
            </a:r>
            <a:endParaRPr lang="zh-CN" altLang="en-US"/>
          </a:p>
          <a:p>
            <a:r>
              <a:rPr lang="zh-CN" altLang="en-US"/>
              <a:t>体育      154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91810" y="219710"/>
            <a:ext cx="6105525" cy="458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2185" y="537210"/>
            <a:ext cx="7707630" cy="5783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ZGRjMzVlNzgyNzE1YTczNmVlN2ExMGI5NmFkNmM5Yj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宽屏</PresentationFormat>
  <Paragraphs>64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sibo</cp:lastModifiedBy>
  <cp:revision>191</cp:revision>
  <dcterms:created xsi:type="dcterms:W3CDTF">2019-06-19T02:08:00Z</dcterms:created>
  <dcterms:modified xsi:type="dcterms:W3CDTF">2023-11-07T15:07:29Z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7ED5484B47424D67BB0A43C83E905D90_11</vt:lpwstr>
  </property>
</Properties>
</file>