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emf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2.emf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3.emf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4.emf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5.emf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235" y="656590"/>
            <a:ext cx="11826240" cy="59169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025775"/>
            <a:ext cx="6096000" cy="2584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count    250741.000000</a:t>
            </a:r>
            <a:endParaRPr lang="zh-CN" altLang="en-US"/>
          </a:p>
          <a:p>
            <a:pPr algn="ctr"/>
            <a:r>
              <a:rPr lang="zh-CN" altLang="en-US"/>
              <a:t>mean        357.913855</a:t>
            </a:r>
            <a:endParaRPr lang="zh-CN" altLang="en-US"/>
          </a:p>
          <a:p>
            <a:pPr algn="ctr"/>
            <a:r>
              <a:rPr lang="zh-CN" altLang="en-US"/>
              <a:t>std         525.966552</a:t>
            </a:r>
            <a:endParaRPr lang="zh-CN" altLang="en-US"/>
          </a:p>
          <a:p>
            <a:pPr algn="ctr"/>
            <a:r>
              <a:rPr lang="zh-CN" altLang="en-US"/>
              <a:t>min          39.000000</a:t>
            </a:r>
            <a:endParaRPr lang="zh-CN" altLang="en-US"/>
          </a:p>
          <a:p>
            <a:pPr algn="ctr"/>
            <a:r>
              <a:rPr lang="zh-CN" altLang="en-US"/>
              <a:t>25%          96.000000</a:t>
            </a:r>
            <a:endParaRPr lang="zh-CN" altLang="en-US"/>
          </a:p>
          <a:p>
            <a:pPr algn="ctr"/>
            <a:r>
              <a:rPr lang="zh-CN" altLang="en-US"/>
              <a:t>50%         153.000000</a:t>
            </a:r>
            <a:endParaRPr lang="zh-CN" altLang="en-US"/>
          </a:p>
          <a:p>
            <a:pPr algn="ctr"/>
            <a:r>
              <a:rPr lang="zh-CN" altLang="en-US"/>
              <a:t>75%         455.000000</a:t>
            </a:r>
            <a:endParaRPr lang="zh-CN" altLang="en-US"/>
          </a:p>
          <a:p>
            <a:pPr algn="ctr"/>
            <a:r>
              <a:rPr lang="zh-CN" altLang="en-US"/>
              <a:t>max        7398.000000</a:t>
            </a:r>
            <a:endParaRPr lang="zh-CN" altLang="en-US"/>
          </a:p>
          <a:p>
            <a:pPr algn="ctr"/>
            <a:r>
              <a:rPr lang="zh-CN" altLang="en-US"/>
              <a:t>Name: token_nums, dtype: float64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6000" y="3040380"/>
            <a:ext cx="6096000" cy="256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algn="ctr"/>
            <a:r>
              <a:rPr lang="zh-CN" altLang="en-US"/>
              <a:t>count    250741.000000</a:t>
            </a:r>
            <a:endParaRPr lang="zh-CN" altLang="en-US"/>
          </a:p>
          <a:p>
            <a:pPr algn="ctr"/>
            <a:r>
              <a:rPr lang="zh-CN" altLang="en-US"/>
              <a:t>mean        167.120894</a:t>
            </a:r>
            <a:endParaRPr lang="zh-CN" altLang="en-US"/>
          </a:p>
          <a:p>
            <a:pPr algn="ctr"/>
            <a:r>
              <a:rPr lang="zh-CN" altLang="en-US"/>
              <a:t>std         279.854997</a:t>
            </a:r>
            <a:endParaRPr lang="zh-CN" altLang="en-US"/>
          </a:p>
          <a:p>
            <a:pPr algn="ctr"/>
            <a:r>
              <a:rPr lang="zh-CN" altLang="en-US"/>
              <a:t>min           2.000000</a:t>
            </a:r>
            <a:endParaRPr lang="zh-CN" altLang="en-US"/>
          </a:p>
          <a:p>
            <a:pPr algn="ctr"/>
            <a:r>
              <a:rPr lang="zh-CN" altLang="en-US"/>
              <a:t>25%          32.000000</a:t>
            </a:r>
            <a:endParaRPr lang="zh-CN" altLang="en-US"/>
          </a:p>
          <a:p>
            <a:pPr algn="ctr"/>
            <a:r>
              <a:rPr lang="zh-CN" altLang="en-US"/>
              <a:t>50%          58.000000</a:t>
            </a:r>
            <a:endParaRPr lang="zh-CN" altLang="en-US"/>
          </a:p>
          <a:p>
            <a:pPr algn="ctr"/>
            <a:r>
              <a:rPr lang="zh-CN" altLang="en-US"/>
              <a:t>75%         212.000000</a:t>
            </a:r>
            <a:endParaRPr lang="zh-CN" altLang="en-US"/>
          </a:p>
          <a:p>
            <a:pPr algn="ctr"/>
            <a:r>
              <a:rPr lang="zh-CN" altLang="en-US"/>
              <a:t>max        3164.000000</a:t>
            </a:r>
            <a:endParaRPr lang="zh-CN" altLang="en-US"/>
          </a:p>
          <a:p>
            <a:pPr algn="ctr"/>
            <a:r>
              <a:rPr lang="zh-CN" altLang="en-US"/>
              <a:t>Name: num_words, dtype: float64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350" y="318135"/>
            <a:ext cx="1095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微博字符个数统计：平均长度</a:t>
            </a:r>
            <a:r>
              <a:rPr lang="en-US" altLang="zh-CN"/>
              <a:t>357</a:t>
            </a:r>
            <a:r>
              <a:rPr lang="zh-CN" altLang="en-US"/>
              <a:t>个字符，最大长度为</a:t>
            </a:r>
            <a:r>
              <a:rPr lang="en-US" altLang="zh-CN"/>
              <a:t>7398,75%</a:t>
            </a:r>
            <a:r>
              <a:rPr lang="zh-CN" altLang="en-US"/>
              <a:t>的微博文本长度在</a:t>
            </a:r>
            <a:r>
              <a:rPr lang="en-US" altLang="zh-CN"/>
              <a:t>455</a:t>
            </a:r>
            <a:r>
              <a:rPr lang="zh-CN" altLang="en-US"/>
              <a:t>以内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87350" y="1362710"/>
            <a:ext cx="1095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微博预处理之后分词个数统计：平均长度</a:t>
            </a:r>
            <a:r>
              <a:rPr lang="en-US" altLang="zh-CN"/>
              <a:t>167</a:t>
            </a:r>
            <a:r>
              <a:rPr lang="zh-CN" altLang="en-US"/>
              <a:t>个词语，最大长度为</a:t>
            </a:r>
            <a:r>
              <a:rPr lang="en-US" altLang="zh-CN"/>
              <a:t>3164,75%</a:t>
            </a:r>
            <a:r>
              <a:rPr lang="zh-CN" altLang="en-US"/>
              <a:t>的微博文本长度在</a:t>
            </a:r>
            <a:r>
              <a:rPr lang="en-US" altLang="zh-CN"/>
              <a:t>212</a:t>
            </a:r>
            <a:r>
              <a:rPr lang="zh-CN" altLang="en-US"/>
              <a:t>以内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7415" y="2991485"/>
            <a:ext cx="4158615" cy="1068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其他       121493</a:t>
            </a:r>
            <a:endParaRPr lang="zh-CN" altLang="en-US"/>
          </a:p>
          <a:p>
            <a:r>
              <a:rPr lang="zh-CN" altLang="en-US"/>
              <a:t>中国        68052</a:t>
            </a:r>
            <a:endParaRPr lang="zh-CN" altLang="en-US"/>
          </a:p>
          <a:p>
            <a:r>
              <a:rPr lang="zh-CN" altLang="en-US"/>
              <a:t>美国_中国     31519</a:t>
            </a:r>
            <a:endParaRPr lang="zh-CN" altLang="en-US"/>
          </a:p>
          <a:p>
            <a:r>
              <a:rPr lang="zh-CN" altLang="en-US"/>
              <a:t>美国        29677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98855" y="2346325"/>
            <a:ext cx="3451860" cy="485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微博文本中</a:t>
            </a:r>
            <a:r>
              <a:rPr lang="zh-CN" altLang="en-US"/>
              <a:t>分别涉及国家数据</a:t>
            </a:r>
            <a:r>
              <a:rPr lang="zh-CN" altLang="en-US"/>
              <a:t>分布：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6475" y="1235075"/>
            <a:ext cx="6105525" cy="4581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58900" y="2785110"/>
            <a:ext cx="3883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1    27452</a:t>
            </a:r>
            <a:endParaRPr lang="zh-CN" altLang="en-US"/>
          </a:p>
          <a:p>
            <a:r>
              <a:rPr lang="zh-CN" altLang="en-US"/>
              <a:t>0     2225</a:t>
            </a:r>
            <a:endParaRPr lang="zh-CN" altLang="en-US"/>
          </a:p>
          <a:p>
            <a:r>
              <a:rPr lang="zh-CN" altLang="en-US"/>
              <a:t>Name: polarity, dtype: int64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58900" y="4577080"/>
            <a:ext cx="42621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1    66221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0     1831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Name: polarity, dtype: int64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1620" y="3144520"/>
            <a:ext cx="819150" cy="3930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美国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20040" y="4863465"/>
            <a:ext cx="742950" cy="3492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中国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649605" y="758825"/>
            <a:ext cx="6146800" cy="96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美国样本居多，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美国在负向情感</a:t>
            </a:r>
            <a:r>
              <a:rPr lang="en-US" altLang="zh-CN"/>
              <a:t>(</a:t>
            </a:r>
            <a:r>
              <a:rPr lang="zh-CN" altLang="en-US"/>
              <a:t>小于</a:t>
            </a:r>
            <a:r>
              <a:rPr lang="en-US" altLang="zh-CN"/>
              <a:t>0.5)</a:t>
            </a:r>
            <a:r>
              <a:rPr lang="zh-CN" altLang="en-US"/>
              <a:t>稍微高于</a:t>
            </a:r>
            <a:r>
              <a:rPr lang="zh-CN" altLang="en-US"/>
              <a:t>中国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美国在正向情感（大于</a:t>
            </a:r>
            <a:r>
              <a:rPr lang="en-US" altLang="zh-CN"/>
              <a:t>0.5</a:t>
            </a:r>
            <a:r>
              <a:rPr lang="zh-CN" altLang="en-US"/>
              <a:t>）要低于</a:t>
            </a:r>
            <a:r>
              <a:rPr lang="zh-CN" altLang="en-US"/>
              <a:t>中国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16930" y="1414780"/>
            <a:ext cx="6105525" cy="4581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9130" y="1561465"/>
            <a:ext cx="3241040" cy="4288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时政    111856</a:t>
            </a:r>
            <a:endParaRPr lang="zh-CN" altLang="en-US"/>
          </a:p>
          <a:p>
            <a:r>
              <a:rPr lang="zh-CN" altLang="en-US" strike="sngStrike"/>
              <a:t>家居     71461</a:t>
            </a:r>
            <a:endParaRPr lang="zh-CN" altLang="en-US" strike="sngStrike"/>
          </a:p>
          <a:p>
            <a:r>
              <a:rPr lang="zh-CN" altLang="en-US"/>
              <a:t>教育     23898</a:t>
            </a:r>
            <a:endParaRPr lang="zh-CN" altLang="en-US"/>
          </a:p>
          <a:p>
            <a:r>
              <a:rPr lang="zh-CN" altLang="en-US"/>
              <a:t>财经     12413</a:t>
            </a:r>
            <a:endParaRPr lang="zh-CN" altLang="en-US"/>
          </a:p>
          <a:p>
            <a:r>
              <a:rPr lang="zh-CN" altLang="en-US"/>
              <a:t>科技     10795</a:t>
            </a:r>
            <a:endParaRPr lang="zh-CN" altLang="en-US"/>
          </a:p>
          <a:p>
            <a:r>
              <a:rPr lang="zh-CN" altLang="en-US"/>
              <a:t>游戏     10702</a:t>
            </a:r>
            <a:endParaRPr lang="zh-CN" altLang="en-US"/>
          </a:p>
          <a:p>
            <a:r>
              <a:rPr lang="zh-CN" altLang="en-US"/>
              <a:t>娱乐      4735</a:t>
            </a:r>
            <a:endParaRPr lang="zh-CN" altLang="en-US"/>
          </a:p>
          <a:p>
            <a:r>
              <a:rPr lang="zh-CN" altLang="en-US"/>
              <a:t>房产      3038</a:t>
            </a:r>
            <a:endParaRPr lang="zh-CN" altLang="en-US"/>
          </a:p>
          <a:p>
            <a:r>
              <a:rPr lang="zh-CN" altLang="en-US"/>
              <a:t>时尚      1480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91810" y="219710"/>
            <a:ext cx="6105525" cy="4581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2315" y="5300345"/>
            <a:ext cx="4660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时政数量</a:t>
            </a:r>
            <a:r>
              <a:rPr lang="zh-CN" altLang="en-US"/>
              <a:t>居多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2185" y="537210"/>
            <a:ext cx="7707630" cy="5783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ZGRjMzVlNzgyNzE1YTczNmVlN2ExMGI5NmFkNmM5Yj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演示</Application>
  <PresentationFormat>宽屏</PresentationFormat>
  <Paragraphs>62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sibo</cp:lastModifiedBy>
  <cp:revision>211</cp:revision>
  <dcterms:created xsi:type="dcterms:W3CDTF">2019-06-19T02:08:00Z</dcterms:created>
  <dcterms:modified xsi:type="dcterms:W3CDTF">2023-11-09T02:49:35Z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7ED5484B47424D67BB0A43C83E905D90_11</vt:lpwstr>
  </property>
</Properties>
</file>