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258" r:id="rId4"/>
    <p:sldId id="281" r:id="rId5"/>
    <p:sldId id="287" r:id="rId6"/>
    <p:sldId id="288" r:id="rId7"/>
    <p:sldId id="289" r:id="rId8"/>
    <p:sldId id="290" r:id="rId9"/>
    <p:sldId id="291" r:id="rId10"/>
    <p:sldId id="284" r:id="rId11"/>
    <p:sldId id="285" r:id="rId12"/>
    <p:sldId id="286" r:id="rId13"/>
    <p:sldId id="276" r:id="rId14"/>
    <p:sldId id="269" r:id="rId15"/>
    <p:sldId id="270" r:id="rId16"/>
    <p:sldId id="278" r:id="rId17"/>
    <p:sldId id="277" r:id="rId18"/>
    <p:sldId id="279" r:id="rId19"/>
    <p:sldId id="282" r:id="rId20"/>
    <p:sldId id="283" r:id="rId21"/>
    <p:sldId id="268" r:id="rId22"/>
    <p:sldId id="274"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p:cViewPr varScale="1">
        <p:scale>
          <a:sx n="76" d="100"/>
          <a:sy n="76" d="100"/>
        </p:scale>
        <p:origin x="10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smtClean="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smtClean="0"/>
            </a:lvl1pPr>
          </a:lstStyle>
          <a:p>
            <a:pPr>
              <a:defRPr/>
            </a:pPr>
            <a:fld id="{8273FFCA-6F7F-A14C-BE2D-66BB729C9AB0}" type="datetimeFigureOut">
              <a:rPr lang="zh-CN" altLang="en-US"/>
              <a:pPr>
                <a:defRPr/>
              </a:pPr>
              <a:t>2019/6/18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smtClean="0"/>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kumimoji="1" sz="1200" smtClean="0"/>
            </a:lvl1pPr>
          </a:lstStyle>
          <a:p>
            <a:pPr>
              <a:defRPr/>
            </a:pPr>
            <a:fld id="{AC404656-0CF1-6C4F-8E0F-C9DB847D6023}" type="slidenum">
              <a:rPr lang="zh-CN" altLang="en-US"/>
              <a:pPr>
                <a:defRPr/>
              </a:pPr>
              <a:t>‹#›</a:t>
            </a:fld>
            <a:endParaRPr lang="zh-CN" altLang="en-US"/>
          </a:p>
        </p:txBody>
      </p:sp>
    </p:spTree>
    <p:extLst>
      <p:ext uri="{BB962C8B-B14F-4D97-AF65-F5344CB8AC3E}">
        <p14:creationId xmlns:p14="http://schemas.microsoft.com/office/powerpoint/2010/main" val="1513195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宋体" charset="0"/>
                <a:cs typeface="宋体"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宋体" charset="0"/>
              </a:defRPr>
            </a:lvl1pPr>
          </a:lstStyle>
          <a:p>
            <a:pPr>
              <a:defRPr/>
            </a:pPr>
            <a:fld id="{4CABB2E0-161E-E044-8A81-C8F65920CF82}" type="datetimeFigureOut">
              <a:rPr lang="zh-CN" altLang="en-US"/>
              <a:pPr>
                <a:defRPr/>
              </a:pPr>
              <a:t>2019/6/18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宋体" charset="0"/>
                <a:cs typeface="宋体"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宋体" charset="0"/>
              </a:defRPr>
            </a:lvl1pPr>
          </a:lstStyle>
          <a:p>
            <a:pPr>
              <a:defRPr/>
            </a:pPr>
            <a:fld id="{F0309D77-DDE0-484C-A27F-E93621D78D5A}" type="slidenum">
              <a:rPr lang="zh-CN" altLang="en-US"/>
              <a:pPr>
                <a:defRPr/>
              </a:pPr>
              <a:t>‹#›</a:t>
            </a:fld>
            <a:endParaRPr lang="zh-CN" altLang="en-US"/>
          </a:p>
        </p:txBody>
      </p:sp>
    </p:spTree>
    <p:extLst>
      <p:ext uri="{BB962C8B-B14F-4D97-AF65-F5344CB8AC3E}">
        <p14:creationId xmlns:p14="http://schemas.microsoft.com/office/powerpoint/2010/main" val="1262716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宋体" charset="0"/>
      </a:defRPr>
    </a:lvl1pPr>
    <a:lvl2pPr marL="457200" algn="l" rtl="0" eaLnBrk="0" fontAlgn="base" hangingPunct="0">
      <a:spcBef>
        <a:spcPct val="30000"/>
      </a:spcBef>
      <a:spcAft>
        <a:spcPct val="0"/>
      </a:spcAft>
      <a:defRPr sz="1200" kern="1200">
        <a:solidFill>
          <a:schemeClr val="tx1"/>
        </a:solidFill>
        <a:latin typeface="+mn-lt"/>
        <a:ea typeface="+mn-ea"/>
        <a:cs typeface="宋体" charset="0"/>
      </a:defRPr>
    </a:lvl2pPr>
    <a:lvl3pPr marL="914400" algn="l" rtl="0" eaLnBrk="0" fontAlgn="base" hangingPunct="0">
      <a:spcBef>
        <a:spcPct val="30000"/>
      </a:spcBef>
      <a:spcAft>
        <a:spcPct val="0"/>
      </a:spcAft>
      <a:defRPr sz="1200" kern="1200">
        <a:solidFill>
          <a:schemeClr val="tx1"/>
        </a:solidFill>
        <a:latin typeface="+mn-lt"/>
        <a:ea typeface="+mn-ea"/>
        <a:cs typeface="宋体" charset="0"/>
      </a:defRPr>
    </a:lvl3pPr>
    <a:lvl4pPr marL="1371600" algn="l" rtl="0" eaLnBrk="0" fontAlgn="base" hangingPunct="0">
      <a:spcBef>
        <a:spcPct val="30000"/>
      </a:spcBef>
      <a:spcAft>
        <a:spcPct val="0"/>
      </a:spcAft>
      <a:defRPr sz="1200" kern="1200">
        <a:solidFill>
          <a:schemeClr val="tx1"/>
        </a:solidFill>
        <a:latin typeface="+mn-lt"/>
        <a:ea typeface="+mn-ea"/>
        <a:cs typeface="宋体" charset="0"/>
      </a:defRPr>
    </a:lvl4pPr>
    <a:lvl5pPr marL="1828800" algn="l" rtl="0" eaLnBrk="0" fontAlgn="base" hangingPunct="0">
      <a:spcBef>
        <a:spcPct val="30000"/>
      </a:spcBef>
      <a:spcAft>
        <a:spcPct val="0"/>
      </a:spcAft>
      <a:defRPr sz="1200" kern="1200">
        <a:solidFill>
          <a:schemeClr val="tx1"/>
        </a:solidFill>
        <a:latin typeface="+mn-lt"/>
        <a:ea typeface="+mn-ea"/>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536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01D4EC16-939E-274A-A670-A5FAA497D072}" type="slidenum">
              <a:rPr lang="zh-CN" altLang="en-US"/>
              <a:pPr>
                <a:spcBef>
                  <a:spcPct val="0"/>
                </a:spcBef>
              </a:pPr>
              <a:t>1</a:t>
            </a:fld>
            <a:endParaRPr lang="zh-CN" altLang="en-US"/>
          </a:p>
        </p:txBody>
      </p:sp>
    </p:spTree>
    <p:extLst>
      <p:ext uri="{BB962C8B-B14F-4D97-AF65-F5344CB8AC3E}">
        <p14:creationId xmlns:p14="http://schemas.microsoft.com/office/powerpoint/2010/main" val="1042412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74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8E06B9D7-F424-C542-93C0-9E75CBEECA7F}" type="slidenum">
              <a:rPr lang="zh-CN" altLang="en-US"/>
              <a:pPr>
                <a:spcBef>
                  <a:spcPct val="0"/>
                </a:spcBef>
              </a:pPr>
              <a:t>2</a:t>
            </a:fld>
            <a:endParaRPr lang="zh-CN" altLang="en-US"/>
          </a:p>
        </p:txBody>
      </p:sp>
    </p:spTree>
    <p:extLst>
      <p:ext uri="{BB962C8B-B14F-4D97-AF65-F5344CB8AC3E}">
        <p14:creationId xmlns:p14="http://schemas.microsoft.com/office/powerpoint/2010/main" val="65492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3</a:t>
            </a:fld>
            <a:endParaRPr lang="zh-CN" altLang="en-US"/>
          </a:p>
        </p:txBody>
      </p:sp>
    </p:spTree>
    <p:extLst>
      <p:ext uri="{BB962C8B-B14F-4D97-AF65-F5344CB8AC3E}">
        <p14:creationId xmlns:p14="http://schemas.microsoft.com/office/powerpoint/2010/main" val="147952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4</a:t>
            </a:fld>
            <a:endParaRPr lang="zh-CN" altLang="en-US"/>
          </a:p>
        </p:txBody>
      </p:sp>
    </p:spTree>
    <p:extLst>
      <p:ext uri="{BB962C8B-B14F-4D97-AF65-F5344CB8AC3E}">
        <p14:creationId xmlns:p14="http://schemas.microsoft.com/office/powerpoint/2010/main" val="1745555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18</a:t>
            </a:fld>
            <a:endParaRPr lang="zh-CN" altLang="en-US"/>
          </a:p>
        </p:txBody>
      </p:sp>
    </p:spTree>
    <p:extLst>
      <p:ext uri="{BB962C8B-B14F-4D97-AF65-F5344CB8AC3E}">
        <p14:creationId xmlns:p14="http://schemas.microsoft.com/office/powerpoint/2010/main" val="577650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19</a:t>
            </a:fld>
            <a:endParaRPr lang="zh-CN" altLang="en-US"/>
          </a:p>
        </p:txBody>
      </p:sp>
    </p:spTree>
    <p:extLst>
      <p:ext uri="{BB962C8B-B14F-4D97-AF65-F5344CB8AC3E}">
        <p14:creationId xmlns:p14="http://schemas.microsoft.com/office/powerpoint/2010/main" val="210831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20</a:t>
            </a:fld>
            <a:endParaRPr lang="zh-CN" altLang="en-US"/>
          </a:p>
        </p:txBody>
      </p:sp>
    </p:spTree>
    <p:extLst>
      <p:ext uri="{BB962C8B-B14F-4D97-AF65-F5344CB8AC3E}">
        <p14:creationId xmlns:p14="http://schemas.microsoft.com/office/powerpoint/2010/main" val="657718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19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F27090E2-BBE2-8443-B7A8-D2BDD4B02683}" type="slidenum">
              <a:rPr lang="zh-CN" altLang="en-US"/>
              <a:pPr>
                <a:spcBef>
                  <a:spcPct val="0"/>
                </a:spcBef>
              </a:pPr>
              <a:t>21</a:t>
            </a:fld>
            <a:endParaRPr lang="zh-CN" altLang="en-US"/>
          </a:p>
        </p:txBody>
      </p:sp>
    </p:spTree>
    <p:extLst>
      <p:ext uri="{BB962C8B-B14F-4D97-AF65-F5344CB8AC3E}">
        <p14:creationId xmlns:p14="http://schemas.microsoft.com/office/powerpoint/2010/main" val="207168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403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17C8296A-6313-3E41-9712-1FF4DD04A9C1}" type="slidenum">
              <a:rPr lang="zh-CN" altLang="en-US"/>
              <a:pPr>
                <a:spcBef>
                  <a:spcPct val="0"/>
                </a:spcBef>
              </a:pPr>
              <a:t>22</a:t>
            </a:fld>
            <a:endParaRPr lang="zh-CN" altLang="en-US"/>
          </a:p>
        </p:txBody>
      </p:sp>
    </p:spTree>
    <p:extLst>
      <p:ext uri="{BB962C8B-B14F-4D97-AF65-F5344CB8AC3E}">
        <p14:creationId xmlns:p14="http://schemas.microsoft.com/office/powerpoint/2010/main" val="1583710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charset="0"/>
              <a:cs typeface="宋体" charset="0"/>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7" name="任意多边形​​ 7"/>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10"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00578A00-2EB4-BD4C-940D-4B20C181E2C5}" type="datetimeFigureOut">
              <a:rPr lang="en-US" altLang="zh-CN"/>
              <a:pPr>
                <a:defRPr/>
              </a:pPr>
              <a:t>6/18/2019</a:t>
            </a:fld>
            <a:endParaRPr lang="zh-CN" altLang="en-US"/>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4B7EF80A-C6FE-1C4E-9562-26B462372980}" type="slidenum">
              <a:rPr lang="en-US" altLang="zh-CN"/>
              <a:pPr>
                <a:defRPr/>
              </a:pPr>
              <a:t>‹#›</a:t>
            </a:fld>
            <a:endParaRPr lang="zh-CN" altLang="en-US"/>
          </a:p>
        </p:txBody>
      </p:sp>
    </p:spTree>
    <p:extLst>
      <p:ext uri="{BB962C8B-B14F-4D97-AF65-F5344CB8AC3E}">
        <p14:creationId xmlns:p14="http://schemas.microsoft.com/office/powerpoint/2010/main" val="187442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9"/>
          <p:cNvSpPr>
            <a:spLocks noGrp="1"/>
          </p:cNvSpPr>
          <p:nvPr>
            <p:ph type="dt" sz="half" idx="10"/>
          </p:nvPr>
        </p:nvSpPr>
        <p:spPr/>
        <p:txBody>
          <a:bodyPr/>
          <a:lstStyle>
            <a:lvl1pPr>
              <a:defRPr/>
            </a:lvl1pPr>
          </a:lstStyle>
          <a:p>
            <a:pPr>
              <a:defRPr/>
            </a:pPr>
            <a:fld id="{99043817-1A13-D44F-A508-B9AFFAFCF56D}" type="datetimeFigureOut">
              <a:rPr lang="en-US" altLang="zh-CN"/>
              <a:pPr>
                <a:defRPr/>
              </a:pPr>
              <a:t>6/18/2019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B6B4EF91-C45B-EE46-9490-E4467B5E97AF}" type="slidenum">
              <a:rPr lang="en-US" altLang="zh-CN"/>
              <a:pPr>
                <a:defRPr/>
              </a:pPr>
              <a:t>‹#›</a:t>
            </a:fld>
            <a:endParaRPr lang="zh-CN" altLang="en-US"/>
          </a:p>
        </p:txBody>
      </p:sp>
    </p:spTree>
    <p:extLst>
      <p:ext uri="{BB962C8B-B14F-4D97-AF65-F5344CB8AC3E}">
        <p14:creationId xmlns:p14="http://schemas.microsoft.com/office/powerpoint/2010/main" val="2031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9"/>
          <p:cNvSpPr>
            <a:spLocks noGrp="1"/>
          </p:cNvSpPr>
          <p:nvPr>
            <p:ph type="dt" sz="half" idx="10"/>
          </p:nvPr>
        </p:nvSpPr>
        <p:spPr/>
        <p:txBody>
          <a:bodyPr/>
          <a:lstStyle>
            <a:lvl1pPr>
              <a:defRPr/>
            </a:lvl1pPr>
          </a:lstStyle>
          <a:p>
            <a:pPr>
              <a:defRPr/>
            </a:pPr>
            <a:fld id="{6B848FAD-8E55-E442-8320-717626169488}" type="datetimeFigureOut">
              <a:rPr lang="en-US" altLang="zh-CN"/>
              <a:pPr>
                <a:defRPr/>
              </a:pPr>
              <a:t>6/18/2019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B01A997F-090E-E141-906B-6A8EA1C58EFC}" type="slidenum">
              <a:rPr lang="en-US" altLang="zh-CN"/>
              <a:pPr>
                <a:defRPr/>
              </a:pPr>
              <a:t>‹#›</a:t>
            </a:fld>
            <a:endParaRPr lang="zh-CN" altLang="en-US"/>
          </a:p>
        </p:txBody>
      </p:sp>
    </p:spTree>
    <p:extLst>
      <p:ext uri="{BB962C8B-B14F-4D97-AF65-F5344CB8AC3E}">
        <p14:creationId xmlns:p14="http://schemas.microsoft.com/office/powerpoint/2010/main" val="11127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4E1E1997-8624-6A4E-BE22-689121EB2890}" type="datetimeFigureOut">
              <a:rPr lang="en-US" altLang="zh-CN"/>
              <a:pPr>
                <a:defRPr/>
              </a:pPr>
              <a:t>6/18/2019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FC90F3C5-CC12-2640-924C-6ECA30DC73C7}" type="slidenum">
              <a:rPr lang="en-US" altLang="zh-CN"/>
              <a:pPr>
                <a:defRPr/>
              </a:pPr>
              <a:t>‹#›</a:t>
            </a:fld>
            <a:endParaRPr lang="zh-CN" altLang="en-US"/>
          </a:p>
        </p:txBody>
      </p:sp>
    </p:spTree>
    <p:extLst>
      <p:ext uri="{BB962C8B-B14F-4D97-AF65-F5344CB8AC3E}">
        <p14:creationId xmlns:p14="http://schemas.microsoft.com/office/powerpoint/2010/main" val="198995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63500" dist="26940" dir="5400000" rotWithShape="0">
              <a:srgbClr val="000000">
                <a:alpha val="45998"/>
              </a:srgbClr>
            </a:outerShdw>
          </a:effectLst>
        </p:spPr>
        <p:txBody>
          <a:bodyPr anchor="ctr"/>
          <a:lstStyle/>
          <a:p>
            <a:pPr eaLnBrk="1" hangingPunct="1">
              <a:defRPr/>
            </a:pPr>
            <a:endParaRPr lang="en-US" altLang="zh-CN">
              <a:solidFill>
                <a:srgbClr val="FFFFFF"/>
              </a:solidFill>
              <a:latin typeface="Lucida Sans Unicode" charset="0"/>
              <a:ea typeface="宋体" charset="0"/>
              <a:cs typeface="宋体" charset="0"/>
            </a:endParaRPr>
          </a:p>
        </p:txBody>
      </p:sp>
      <p:sp>
        <p:nvSpPr>
          <p:cNvPr id="5" name="燕尾形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63500" dist="26940" dir="5400000" rotWithShape="0">
              <a:srgbClr val="000000">
                <a:alpha val="45998"/>
              </a:srgbClr>
            </a:outerShdw>
          </a:effectLst>
        </p:spPr>
        <p:txBody>
          <a:bodyPr anchor="ctr"/>
          <a:lstStyle/>
          <a:p>
            <a:pPr eaLnBrk="1" hangingPunct="1">
              <a:defRPr/>
            </a:pPr>
            <a:endParaRPr lang="en-US" altLang="zh-CN">
              <a:solidFill>
                <a:srgbClr val="FFFFFF"/>
              </a:solidFill>
              <a:latin typeface="Lucida Sans Unicode" charset="0"/>
              <a:ea typeface="宋体" charset="0"/>
              <a:cs typeface="宋体" charset="0"/>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17CF0D65-34B4-1D42-890A-BE0FAD7033A1}" type="datetimeFigureOut">
              <a:rPr lang="en-US" altLang="zh-CN"/>
              <a:pPr>
                <a:defRPr/>
              </a:pPr>
              <a:t>6/18/2019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p>
        </p:txBody>
      </p:sp>
      <p:sp>
        <p:nvSpPr>
          <p:cNvPr id="8" name="灯片编号占位符 5"/>
          <p:cNvSpPr>
            <a:spLocks noGrp="1"/>
          </p:cNvSpPr>
          <p:nvPr>
            <p:ph type="sldNum" sz="quarter" idx="12"/>
          </p:nvPr>
        </p:nvSpPr>
        <p:spPr/>
        <p:txBody>
          <a:bodyPr/>
          <a:lstStyle>
            <a:lvl1pPr>
              <a:defRPr/>
            </a:lvl1pPr>
          </a:lstStyle>
          <a:p>
            <a:pPr>
              <a:defRPr/>
            </a:pPr>
            <a:fld id="{FD142FE1-ED18-F04A-9850-C6E9B1FAA2D6}" type="slidenum">
              <a:rPr lang="en-US" altLang="zh-CN"/>
              <a:pPr>
                <a:defRPr/>
              </a:pPr>
              <a:t>‹#›</a:t>
            </a:fld>
            <a:endParaRPr lang="zh-CN" altLang="en-US"/>
          </a:p>
        </p:txBody>
      </p:sp>
    </p:spTree>
    <p:extLst>
      <p:ext uri="{BB962C8B-B14F-4D97-AF65-F5344CB8AC3E}">
        <p14:creationId xmlns:p14="http://schemas.microsoft.com/office/powerpoint/2010/main" val="19526164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C06D34A3-E713-5340-8DA6-83D070E4DCFA}" type="datetimeFigureOut">
              <a:rPr lang="en-US" altLang="zh-CN"/>
              <a:pPr>
                <a:defRPr/>
              </a:pPr>
              <a:t>6/18/2019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p>
        </p:txBody>
      </p:sp>
      <p:sp>
        <p:nvSpPr>
          <p:cNvPr id="7" name="灯片编号占位符 6"/>
          <p:cNvSpPr>
            <a:spLocks noGrp="1"/>
          </p:cNvSpPr>
          <p:nvPr>
            <p:ph type="sldNum" sz="quarter" idx="12"/>
          </p:nvPr>
        </p:nvSpPr>
        <p:spPr/>
        <p:txBody>
          <a:bodyPr/>
          <a:lstStyle>
            <a:lvl1pPr>
              <a:defRPr/>
            </a:lvl1pPr>
          </a:lstStyle>
          <a:p>
            <a:pPr>
              <a:defRPr/>
            </a:pPr>
            <a:fld id="{547A1AC1-C676-0540-854C-723C98EC836A}" type="slidenum">
              <a:rPr lang="en-US" altLang="zh-CN"/>
              <a:pPr>
                <a:defRPr/>
              </a:pPr>
              <a:t>‹#›</a:t>
            </a:fld>
            <a:endParaRPr lang="zh-CN" altLang="en-US"/>
          </a:p>
        </p:txBody>
      </p:sp>
    </p:spTree>
    <p:extLst>
      <p:ext uri="{BB962C8B-B14F-4D97-AF65-F5344CB8AC3E}">
        <p14:creationId xmlns:p14="http://schemas.microsoft.com/office/powerpoint/2010/main" val="192780485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p:cNvSpPr>
            <a:spLocks noGrp="1"/>
          </p:cNvSpPr>
          <p:nvPr>
            <p:ph type="dt" sz="half" idx="10"/>
          </p:nvPr>
        </p:nvSpPr>
        <p:spPr/>
        <p:txBody>
          <a:bodyPr/>
          <a:lstStyle>
            <a:lvl1pPr>
              <a:defRPr/>
            </a:lvl1pPr>
          </a:lstStyle>
          <a:p>
            <a:pPr>
              <a:defRPr/>
            </a:pPr>
            <a:fld id="{81344FD1-90CA-9748-8E95-A2F1537FCE8C}" type="datetimeFigureOut">
              <a:rPr lang="en-US" altLang="zh-CN"/>
              <a:pPr>
                <a:defRPr/>
              </a:pPr>
              <a:t>6/18/2019</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p>
        </p:txBody>
      </p:sp>
      <p:sp>
        <p:nvSpPr>
          <p:cNvPr id="9" name="灯片编号占位符 8"/>
          <p:cNvSpPr>
            <a:spLocks noGrp="1"/>
          </p:cNvSpPr>
          <p:nvPr>
            <p:ph type="sldNum" sz="quarter" idx="12"/>
          </p:nvPr>
        </p:nvSpPr>
        <p:spPr/>
        <p:txBody>
          <a:bodyPr/>
          <a:lstStyle>
            <a:lvl1pPr>
              <a:defRPr/>
            </a:lvl1pPr>
          </a:lstStyle>
          <a:p>
            <a:pPr>
              <a:defRPr/>
            </a:pPr>
            <a:fld id="{1C333841-26CD-1B44-9ED0-02D452DF4889}" type="slidenum">
              <a:rPr lang="en-US" altLang="zh-CN"/>
              <a:pPr>
                <a:defRPr/>
              </a:pPr>
              <a:t>‹#›</a:t>
            </a:fld>
            <a:endParaRPr lang="zh-CN" altLang="en-US"/>
          </a:p>
        </p:txBody>
      </p:sp>
    </p:spTree>
    <p:extLst>
      <p:ext uri="{BB962C8B-B14F-4D97-AF65-F5344CB8AC3E}">
        <p14:creationId xmlns:p14="http://schemas.microsoft.com/office/powerpoint/2010/main" val="153034846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145D4903-C4E4-3345-AF32-55BE17C96767}" type="datetimeFigureOut">
              <a:rPr lang="en-US" altLang="zh-CN"/>
              <a:pPr>
                <a:defRPr/>
              </a:pPr>
              <a:t>6/18/2019</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p>
        </p:txBody>
      </p:sp>
      <p:sp>
        <p:nvSpPr>
          <p:cNvPr id="5" name="灯片编号占位符 4"/>
          <p:cNvSpPr>
            <a:spLocks noGrp="1"/>
          </p:cNvSpPr>
          <p:nvPr>
            <p:ph type="sldNum" sz="quarter" idx="12"/>
          </p:nvPr>
        </p:nvSpPr>
        <p:spPr/>
        <p:txBody>
          <a:bodyPr/>
          <a:lstStyle>
            <a:lvl1pPr>
              <a:defRPr/>
            </a:lvl1pPr>
          </a:lstStyle>
          <a:p>
            <a:pPr>
              <a:defRPr/>
            </a:pPr>
            <a:fld id="{7FDC160A-C908-7748-BB2E-74BB7D3AA9DD}" type="slidenum">
              <a:rPr lang="en-US" altLang="zh-CN"/>
              <a:pPr>
                <a:defRPr/>
              </a:pPr>
              <a:t>‹#›</a:t>
            </a:fld>
            <a:endParaRPr lang="zh-CN" altLang="en-US"/>
          </a:p>
        </p:txBody>
      </p:sp>
    </p:spTree>
    <p:extLst>
      <p:ext uri="{BB962C8B-B14F-4D97-AF65-F5344CB8AC3E}">
        <p14:creationId xmlns:p14="http://schemas.microsoft.com/office/powerpoint/2010/main" val="15506155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A53A6993-8124-F24D-B389-FC43FCDC0ABB}" type="datetimeFigureOut">
              <a:rPr lang="en-US" altLang="zh-CN"/>
              <a:pPr>
                <a:defRPr/>
              </a:pPr>
              <a:t>6/18/2019</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p>
        </p:txBody>
      </p:sp>
      <p:sp>
        <p:nvSpPr>
          <p:cNvPr id="4" name="灯片编号占位符 17"/>
          <p:cNvSpPr>
            <a:spLocks noGrp="1"/>
          </p:cNvSpPr>
          <p:nvPr>
            <p:ph type="sldNum" sz="quarter" idx="12"/>
          </p:nvPr>
        </p:nvSpPr>
        <p:spPr/>
        <p:txBody>
          <a:bodyPr/>
          <a:lstStyle>
            <a:lvl1pPr>
              <a:defRPr/>
            </a:lvl1pPr>
          </a:lstStyle>
          <a:p>
            <a:pPr>
              <a:defRPr/>
            </a:pPr>
            <a:fld id="{E962B815-E775-8546-BB6F-34EFEBF13097}" type="slidenum">
              <a:rPr lang="en-US" altLang="zh-CN"/>
              <a:pPr>
                <a:defRPr/>
              </a:pPr>
              <a:t>‹#›</a:t>
            </a:fld>
            <a:endParaRPr lang="zh-CN" altLang="en-US"/>
          </a:p>
        </p:txBody>
      </p:sp>
    </p:spTree>
    <p:extLst>
      <p:ext uri="{BB962C8B-B14F-4D97-AF65-F5344CB8AC3E}">
        <p14:creationId xmlns:p14="http://schemas.microsoft.com/office/powerpoint/2010/main" val="29746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p:cNvSpPr>
            <a:spLocks noGrp="1"/>
          </p:cNvSpPr>
          <p:nvPr>
            <p:ph type="dt" sz="half" idx="10"/>
          </p:nvPr>
        </p:nvSpPr>
        <p:spPr/>
        <p:txBody>
          <a:bodyPr/>
          <a:lstStyle>
            <a:lvl1pPr>
              <a:defRPr/>
            </a:lvl1pPr>
          </a:lstStyle>
          <a:p>
            <a:pPr>
              <a:defRPr/>
            </a:pPr>
            <a:fld id="{BBEE24F7-6A20-564F-A504-E0F53702CE22}" type="datetimeFigureOut">
              <a:rPr lang="en-US" altLang="zh-CN"/>
              <a:pPr>
                <a:defRPr/>
              </a:pPr>
              <a:t>6/18/2019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p>
        </p:txBody>
      </p:sp>
      <p:sp>
        <p:nvSpPr>
          <p:cNvPr id="7" name="灯片编号占位符 6"/>
          <p:cNvSpPr>
            <a:spLocks noGrp="1"/>
          </p:cNvSpPr>
          <p:nvPr>
            <p:ph type="sldNum" sz="quarter" idx="12"/>
          </p:nvPr>
        </p:nvSpPr>
        <p:spPr/>
        <p:txBody>
          <a:bodyPr/>
          <a:lstStyle>
            <a:lvl1pPr>
              <a:defRPr/>
            </a:lvl1pPr>
          </a:lstStyle>
          <a:p>
            <a:pPr>
              <a:defRPr/>
            </a:pPr>
            <a:fld id="{C1DF773F-1ADA-EE42-8C9E-89F549AA914D}" type="slidenum">
              <a:rPr lang="en-US" altLang="zh-CN"/>
              <a:pPr>
                <a:defRPr/>
              </a:pPr>
              <a:t>‹#›</a:t>
            </a:fld>
            <a:endParaRPr lang="zh-CN" altLang="en-US"/>
          </a:p>
        </p:txBody>
      </p:sp>
    </p:spTree>
    <p:extLst>
      <p:ext uri="{BB962C8B-B14F-4D97-AF65-F5344CB8AC3E}">
        <p14:creationId xmlns:p14="http://schemas.microsoft.com/office/powerpoint/2010/main" val="122192468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8"/>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8"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63500" dist="26940" dir="5400000" rotWithShape="0">
              <a:srgbClr val="000000">
                <a:alpha val="45998"/>
              </a:srgbClr>
            </a:outerShdw>
          </a:effectLst>
        </p:spPr>
        <p:txBody>
          <a:bodyPr anchor="ctr"/>
          <a:lstStyle/>
          <a:p>
            <a:pPr eaLnBrk="1" hangingPunct="1">
              <a:defRPr/>
            </a:pPr>
            <a:endParaRPr lang="en-US" altLang="zh-CN">
              <a:solidFill>
                <a:srgbClr val="FFFFFF"/>
              </a:solidFill>
              <a:latin typeface="Lucida Sans Unicode" charset="0"/>
              <a:ea typeface="宋体" charset="0"/>
              <a:cs typeface="宋体" charset="0"/>
            </a:endParaRPr>
          </a:p>
        </p:txBody>
      </p:sp>
      <p:sp>
        <p:nvSpPr>
          <p:cNvPr id="10" name="燕尾形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63500" dist="26940" dir="5400000" rotWithShape="0">
              <a:srgbClr val="000000">
                <a:alpha val="45998"/>
              </a:srgbClr>
            </a:outerShdw>
          </a:effectLst>
        </p:spPr>
        <p:txBody>
          <a:bodyPr anchor="ctr"/>
          <a:lstStyle/>
          <a:p>
            <a:pPr eaLnBrk="1" hangingPunct="1">
              <a:defRPr/>
            </a:pPr>
            <a:endParaRPr lang="en-US" altLang="zh-CN">
              <a:solidFill>
                <a:srgbClr val="FFFFFF"/>
              </a:solidFill>
              <a:latin typeface="Lucida Sans Unicode" charset="0"/>
              <a:ea typeface="宋体" charset="0"/>
              <a:cs typeface="宋体" charset="0"/>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将图片拖动到占位符，或单击添加图标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18774350-E9DF-714C-9BF3-AD177B89A384}" type="datetimeFigureOut">
              <a:rPr lang="en-US" altLang="zh-CN"/>
              <a:pPr>
                <a:defRPr/>
              </a:pPr>
              <a:t>6/18/2019</a:t>
            </a:fld>
            <a:endParaRPr lang="zh-CN" altLang="en-US"/>
          </a:p>
        </p:txBody>
      </p:sp>
      <p:sp>
        <p:nvSpPr>
          <p:cNvPr id="12" name="页脚占位符 5"/>
          <p:cNvSpPr>
            <a:spLocks noGrp="1"/>
          </p:cNvSpPr>
          <p:nvPr>
            <p:ph type="ftr" sz="quarter" idx="11"/>
          </p:nvPr>
        </p:nvSpPr>
        <p:spPr/>
        <p:txBody>
          <a:bodyPr/>
          <a:lstStyle>
            <a:lvl1pPr>
              <a:defRPr/>
            </a:lvl1pPr>
          </a:lstStyle>
          <a:p>
            <a:pPr>
              <a:defRPr/>
            </a:pPr>
            <a:endParaRPr lang="zh-CN"/>
          </a:p>
        </p:txBody>
      </p:sp>
      <p:sp>
        <p:nvSpPr>
          <p:cNvPr id="13" name="灯片编号占位符 6"/>
          <p:cNvSpPr>
            <a:spLocks noGrp="1"/>
          </p:cNvSpPr>
          <p:nvPr>
            <p:ph type="sldNum" sz="quarter" idx="12"/>
          </p:nvPr>
        </p:nvSpPr>
        <p:spPr/>
        <p:txBody>
          <a:bodyPr/>
          <a:lstStyle>
            <a:lvl1pPr>
              <a:defRPr/>
            </a:lvl1pPr>
          </a:lstStyle>
          <a:p>
            <a:pPr>
              <a:defRPr/>
            </a:pPr>
            <a:fld id="{C7C870A4-DDE4-F846-A5C9-9D3E0A51D300}" type="slidenum">
              <a:rPr lang="en-US" altLang="zh-CN"/>
              <a:pPr>
                <a:defRPr/>
              </a:pPr>
              <a:t>‹#›</a:t>
            </a:fld>
            <a:endParaRPr lang="zh-CN" altLang="en-US"/>
          </a:p>
        </p:txBody>
      </p:sp>
    </p:spTree>
    <p:extLst>
      <p:ext uri="{BB962C8B-B14F-4D97-AF65-F5344CB8AC3E}">
        <p14:creationId xmlns:p14="http://schemas.microsoft.com/office/powerpoint/2010/main" val="50211495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atin typeface="Lucida Sans Unicode" charset="0"/>
                <a:ea typeface="黑体" charset="0"/>
              </a:defRPr>
            </a:lvl1pPr>
          </a:lstStyle>
          <a:p>
            <a:pPr>
              <a:defRPr/>
            </a:pPr>
            <a:fld id="{A250E145-94C4-5F45-9EC4-69E14ABE3641}" type="datetimeFigureOut">
              <a:rPr lang="en-US" altLang="zh-CN"/>
              <a:pPr>
                <a:defRPr/>
              </a:pPr>
              <a:t>6/18/2019</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charset="0"/>
                <a:ea typeface="黑体" charset="0"/>
                <a:cs typeface="黑体" charset="0"/>
              </a:defRPr>
            </a:lvl1pPr>
          </a:lstStyle>
          <a:p>
            <a:pPr>
              <a:defRPr/>
            </a:pPr>
            <a:endParaRPr 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charset="0"/>
                <a:ea typeface="黑体" charset="0"/>
              </a:defRPr>
            </a:lvl1pPr>
          </a:lstStyle>
          <a:p>
            <a:pPr>
              <a:defRPr/>
            </a:pPr>
            <a:fld id="{2F29C0C5-8E5C-2845-BD00-B3988A1FF60A}" type="slidenum">
              <a:rPr lang="en-US" altLang="zh-CN"/>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9" r:id="rId1"/>
    <p:sldLayoutId id="2147483895" r:id="rId2"/>
    <p:sldLayoutId id="2147483900" r:id="rId3"/>
    <p:sldLayoutId id="2147483901" r:id="rId4"/>
    <p:sldLayoutId id="2147483902" r:id="rId5"/>
    <p:sldLayoutId id="2147483903" r:id="rId6"/>
    <p:sldLayoutId id="2147483896" r:id="rId7"/>
    <p:sldLayoutId id="2147483904" r:id="rId8"/>
    <p:sldLayoutId id="2147483905" r:id="rId9"/>
    <p:sldLayoutId id="2147483897" r:id="rId10"/>
    <p:sldLayoutId id="2147483898" r:id="rId11"/>
  </p:sldLayoutIdLst>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黑体" charset="0"/>
        </a:defRPr>
      </a:lvl1pPr>
      <a:lvl2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2pPr>
      <a:lvl3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3pPr>
      <a:lvl4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4pPr>
      <a:lvl5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5pPr>
      <a:lvl6pPr marL="4572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6pPr>
      <a:lvl7pPr marL="9144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7pPr>
      <a:lvl8pPr marL="13716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8pPr>
      <a:lvl9pPr marL="18288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1" fontAlgn="base" hangingPunct="1">
        <a:spcBef>
          <a:spcPts val="400"/>
        </a:spcBef>
        <a:spcAft>
          <a:spcPct val="0"/>
        </a:spcAft>
        <a:buClr>
          <a:schemeClr val="accent1"/>
        </a:buClr>
        <a:buSzPct val="68000"/>
        <a:buFont typeface="Wingdings 3" charset="2"/>
        <a:buChar char=""/>
        <a:defRPr sz="2700" kern="1200">
          <a:solidFill>
            <a:schemeClr val="tx1"/>
          </a:solidFill>
          <a:latin typeface="+mn-lt"/>
          <a:ea typeface="+mn-ea"/>
          <a:cs typeface="黑体" charset="0"/>
        </a:defRPr>
      </a:lvl1pPr>
      <a:lvl2pPr marL="620713" indent="-228600" algn="l" rtl="0" eaLnBrk="1" fontAlgn="base" hangingPunct="1">
        <a:spcBef>
          <a:spcPts val="325"/>
        </a:spcBef>
        <a:spcAft>
          <a:spcPct val="0"/>
        </a:spcAft>
        <a:buClr>
          <a:schemeClr val="accent1"/>
        </a:buClr>
        <a:buFont typeface="Verdana" charset="0"/>
        <a:buChar char="◦"/>
        <a:defRPr sz="2300" kern="1200">
          <a:solidFill>
            <a:schemeClr val="tx1"/>
          </a:solidFill>
          <a:latin typeface="+mn-lt"/>
          <a:ea typeface="+mn-ea"/>
          <a:cs typeface="黑体" charset="0"/>
        </a:defRPr>
      </a:lvl2pPr>
      <a:lvl3pPr marL="858838" indent="-228600" algn="l" rtl="0" eaLnBrk="1" fontAlgn="base" hangingPunct="1">
        <a:spcBef>
          <a:spcPts val="350"/>
        </a:spcBef>
        <a:spcAft>
          <a:spcPct val="0"/>
        </a:spcAft>
        <a:buClr>
          <a:schemeClr val="accent2"/>
        </a:buClr>
        <a:buSzPct val="100000"/>
        <a:buFont typeface="Wingdings 2" charset="2"/>
        <a:buChar char=""/>
        <a:defRPr sz="2100" kern="1200">
          <a:solidFill>
            <a:schemeClr val="tx1"/>
          </a:solidFill>
          <a:latin typeface="+mn-lt"/>
          <a:ea typeface="+mn-ea"/>
          <a:cs typeface="黑体" charset="0"/>
        </a:defRPr>
      </a:lvl3pPr>
      <a:lvl4pPr marL="1143000" indent="-228600" algn="l" rtl="0" eaLnBrk="1" fontAlgn="base" hangingPunct="1">
        <a:spcBef>
          <a:spcPts val="350"/>
        </a:spcBef>
        <a:spcAft>
          <a:spcPct val="0"/>
        </a:spcAft>
        <a:buClr>
          <a:schemeClr val="accent2"/>
        </a:buClr>
        <a:buFont typeface="Wingdings 2" charset="2"/>
        <a:buChar char=""/>
        <a:defRPr sz="1900" kern="1200">
          <a:solidFill>
            <a:schemeClr val="tx1"/>
          </a:solidFill>
          <a:latin typeface="+mn-lt"/>
          <a:ea typeface="+mn-ea"/>
          <a:cs typeface="黑体" charset="0"/>
        </a:defRPr>
      </a:lvl4pPr>
      <a:lvl5pPr marL="1371600" indent="-228600" algn="l" rtl="0" eaLnBrk="1" fontAlgn="base" hangingPunct="1">
        <a:spcBef>
          <a:spcPts val="350"/>
        </a:spcBef>
        <a:spcAft>
          <a:spcPct val="0"/>
        </a:spcAft>
        <a:buClr>
          <a:schemeClr val="accent2"/>
        </a:buClr>
        <a:buFont typeface="Wingdings 2" charset="2"/>
        <a:buChar char=""/>
        <a:defRPr kern="1200">
          <a:solidFill>
            <a:schemeClr val="tx1"/>
          </a:solidFill>
          <a:latin typeface="+mn-lt"/>
          <a:ea typeface="+mn-ea"/>
          <a:cs typeface="黑体"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ib.csdn.net/base/python" TargetMode="External"/><Relationship Id="rId2" Type="http://schemas.openxmlformats.org/officeDocument/2006/relationships/hyperlink" Target="http://lib.csdn.net/base/deeplear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tensorflow/tensorflo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fchollet/kera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fchollet/kera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Comparison_of_deep_learning_softwa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log.csdn.net/m0_37744293/article/details/7888123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var/folders/1f/ny_pm3417zg__b9krwwx54_w0000gn/T/com.microsoft.Word/WebArchiveCopyPasteTempFiles/984577-20160916100944180-165787821.p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file:////var/folders/1f/ny_pm3417zg__b9krwwx54_w0000gn/T/com.microsoft.Word/WebArchiveCopyPasteTempFiles/Screen-Shot-2015-11-06-at-8.03.47-AM-1024x413.png"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arxiv.org/abs/1408.588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tif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www.wildml.com/2015/09/recurrent-neural-networks-tutorial-part-1-introduction-to-rnns/" TargetMode="External"/><Relationship Id="rId4" Type="http://schemas.openxmlformats.org/officeDocument/2006/relationships/image" Target="file:////var/folders/1f/ny_pm3417zg__b9krwwx54_w0000gn/T/com.microsoft.Word/WebArchiveCopyPasteTempFiles/Illustration-of-our-LSTM-model-for-sentiment-classification-Each-word-is-transfered-to-a.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file:////var/folders/1f/ny_pm3417zg__b9krwwx54_w0000gn/T/com.microsoft.Word/WebArchiveCopyPasteTempFiles/626955-20161102210603330-533056336.jpg" TargetMode="Externa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file:////var/folders/1f/ny_pm3417zg__b9krwwx54_w0000gn/T/com.microsoft.Word/WebArchiveCopyPasteTempFiles/14ce36d3d539b600a48289a4e350352ac65cb751.jpg"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soft" dir="t"/>
            </a:scene3d>
          </a:bodyPr>
          <a:lstStyle/>
          <a:p>
            <a:pPr eaLnBrk="1" fontAlgn="auto" hangingPunct="1">
              <a:spcAft>
                <a:spcPts val="0"/>
              </a:spcAft>
              <a:defRPr/>
            </a:pPr>
            <a:r>
              <a:rPr lang="zh-CN" altLang="en-US" dirty="0">
                <a:cs typeface="+mj-cs"/>
              </a:rPr>
              <a:t>人工智能导论大作业介绍</a:t>
            </a:r>
          </a:p>
        </p:txBody>
      </p:sp>
      <p:sp>
        <p:nvSpPr>
          <p:cNvPr id="14338" name="副标题 2"/>
          <p:cNvSpPr>
            <a:spLocks noGrp="1"/>
          </p:cNvSpPr>
          <p:nvPr>
            <p:ph type="subTitle" idx="1"/>
          </p:nvPr>
        </p:nvSpPr>
        <p:spPr>
          <a:xfrm>
            <a:off x="685800" y="3611563"/>
            <a:ext cx="7772400" cy="1200150"/>
          </a:xfrm>
        </p:spPr>
        <p:txBody>
          <a:bodyPr/>
          <a:lstStyle/>
          <a:p>
            <a:pPr marR="0" eaLnBrk="1" hangingPunct="1"/>
            <a:r>
              <a:rPr lang="zh-CN" altLang="en-US" dirty="0"/>
              <a:t>基于深度学习的情感分类任务</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2BED865-5DF4-434F-A79D-4EF258969466}"/>
              </a:ext>
            </a:extLst>
          </p:cNvPr>
          <p:cNvSpPr>
            <a:spLocks noGrp="1"/>
          </p:cNvSpPr>
          <p:nvPr>
            <p:ph idx="1"/>
          </p:nvPr>
        </p:nvSpPr>
        <p:spPr/>
        <p:txBody>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Caffe</a:t>
            </a: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Theano</a:t>
            </a:r>
          </a:p>
          <a:p>
            <a:pPr fontAlgn="auto">
              <a:spcAft>
                <a:spcPts val="0"/>
              </a:spcAft>
              <a:buFont typeface="Wingdings 3" charset="2"/>
              <a:buChar char=""/>
              <a:defRPr/>
            </a:pP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rPr>
              <a:t>MXNet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auto">
              <a:spcAft>
                <a:spcPts val="0"/>
              </a:spcAft>
              <a:buFont typeface="Wingdings 3" charset="2"/>
              <a:buChar char=""/>
              <a:defRPr/>
            </a:pPr>
            <a:r>
              <a:rPr lang="en-US" altLang="zh-CN" sz="2800" b="1" u="sng" dirty="0" err="1">
                <a:solidFill>
                  <a:schemeClr val="tx1">
                    <a:lumMod val="75000"/>
                    <a:lumOff val="25000"/>
                  </a:schemeClr>
                </a:solidFill>
                <a:latin typeface="微软雅黑" panose="020B0503020204020204" pitchFamily="34" charset="-122"/>
                <a:ea typeface="微软雅黑" panose="020B0503020204020204" pitchFamily="34" charset="-122"/>
              </a:rPr>
              <a:t>Tensorflow</a:t>
            </a:r>
            <a:endParaRPr lang="en-US" altLang="zh-CN" sz="2800" b="1" u="sng"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auto">
              <a:spcAft>
                <a:spcPts val="0"/>
              </a:spcAft>
              <a:buFont typeface="Wingdings 3" charset="2"/>
              <a:buChar char=""/>
              <a:defRPr/>
            </a:pPr>
            <a:r>
              <a:rPr lang="en-US" altLang="zh-CN" sz="2800" b="1" u="sng" dirty="0" err="1">
                <a:solidFill>
                  <a:schemeClr val="tx1">
                    <a:lumMod val="75000"/>
                    <a:lumOff val="25000"/>
                  </a:schemeClr>
                </a:solidFill>
                <a:latin typeface="微软雅黑" panose="020B0503020204020204" pitchFamily="34" charset="-122"/>
                <a:ea typeface="微软雅黑" panose="020B0503020204020204" pitchFamily="34" charset="-122"/>
              </a:rPr>
              <a:t>Keras</a:t>
            </a:r>
            <a:endParaRPr lang="en-US" altLang="zh-CN" sz="2800" b="1" u="sng"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auto">
              <a:spcAft>
                <a:spcPts val="0"/>
              </a:spcAft>
              <a:buFont typeface="Wingdings 3" charset="2"/>
              <a:buChar char=""/>
              <a:defRPr/>
            </a:pPr>
            <a:r>
              <a:rPr lang="en-US" altLang="zh-CN" sz="2800" b="1" u="sng" dirty="0" err="1">
                <a:solidFill>
                  <a:schemeClr val="tx1">
                    <a:lumMod val="75000"/>
                    <a:lumOff val="25000"/>
                  </a:schemeClr>
                </a:solidFill>
              </a:rPr>
              <a:t>Pytorch</a:t>
            </a:r>
            <a:endParaRPr lang="zh-CN" altLang="en-US" sz="2800" b="1" u="sng" dirty="0">
              <a:solidFill>
                <a:schemeClr val="tx1">
                  <a:lumMod val="75000"/>
                  <a:lumOff val="25000"/>
                </a:schemeClr>
              </a:solidFill>
            </a:endParaRPr>
          </a:p>
          <a:p>
            <a:endParaRPr kumimoji="1" lang="zh-CN" altLang="en-US" dirty="0"/>
          </a:p>
        </p:txBody>
      </p:sp>
      <p:sp>
        <p:nvSpPr>
          <p:cNvPr id="3" name="标题 2">
            <a:extLst>
              <a:ext uri="{FF2B5EF4-FFF2-40B4-BE49-F238E27FC236}">
                <a16:creationId xmlns:a16="http://schemas.microsoft.com/office/drawing/2014/main" id="{41F8F75A-BC47-8240-A25B-FDAC2E36FB65}"/>
              </a:ext>
            </a:extLst>
          </p:cNvPr>
          <p:cNvSpPr>
            <a:spLocks noGrp="1"/>
          </p:cNvSpPr>
          <p:nvPr>
            <p:ph type="title"/>
          </p:nvPr>
        </p:nvSpPr>
        <p:spPr/>
        <p:txBody>
          <a:bodyPr/>
          <a:lstStyle/>
          <a:p>
            <a:r>
              <a:rPr kumimoji="1" lang="zh-CN" altLang="en-US" dirty="0"/>
              <a:t>深度学习框架</a:t>
            </a:r>
          </a:p>
        </p:txBody>
      </p:sp>
      <p:sp>
        <p:nvSpPr>
          <p:cNvPr id="4" name="文本框 3">
            <a:extLst>
              <a:ext uri="{FF2B5EF4-FFF2-40B4-BE49-F238E27FC236}">
                <a16:creationId xmlns:a16="http://schemas.microsoft.com/office/drawing/2014/main" id="{6DD090A9-1E97-8349-9D60-D12321F54926}"/>
              </a:ext>
            </a:extLst>
          </p:cNvPr>
          <p:cNvSpPr txBox="1"/>
          <p:nvPr/>
        </p:nvSpPr>
        <p:spPr>
          <a:xfrm>
            <a:off x="4427984" y="3356992"/>
            <a:ext cx="1261884" cy="523220"/>
          </a:xfrm>
          <a:prstGeom prst="rect">
            <a:avLst/>
          </a:prstGeom>
          <a:noFill/>
        </p:spPr>
        <p:txBody>
          <a:bodyPr wrap="none" rtlCol="0">
            <a:spAutoFit/>
          </a:bodyPr>
          <a:lstStyle/>
          <a:p>
            <a:r>
              <a:rPr kumimoji="1" lang="zh-CN" altLang="en-US" sz="2800" dirty="0"/>
              <a:t>推荐！</a:t>
            </a:r>
          </a:p>
        </p:txBody>
      </p:sp>
      <p:sp>
        <p:nvSpPr>
          <p:cNvPr id="6" name="右大括号 5">
            <a:extLst>
              <a:ext uri="{FF2B5EF4-FFF2-40B4-BE49-F238E27FC236}">
                <a16:creationId xmlns:a16="http://schemas.microsoft.com/office/drawing/2014/main" id="{7F8A2121-DD10-C24C-B4EE-3CBC92F22719}"/>
              </a:ext>
            </a:extLst>
          </p:cNvPr>
          <p:cNvSpPr/>
          <p:nvPr/>
        </p:nvSpPr>
        <p:spPr>
          <a:xfrm>
            <a:off x="3563888" y="3006534"/>
            <a:ext cx="792088" cy="1224136"/>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05230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6F54E1C2-F29E-C04E-A80C-7328F50B1FDF}"/>
              </a:ext>
            </a:extLst>
          </p:cNvPr>
          <p:cNvSpPr>
            <a:spLocks noGrp="1"/>
          </p:cNvSpPr>
          <p:nvPr>
            <p:ph type="title"/>
          </p:nvPr>
        </p:nvSpPr>
        <p:spPr>
          <a:xfrm>
            <a:off x="919705" y="581025"/>
            <a:ext cx="6684169" cy="960834"/>
          </a:xfrm>
        </p:spPr>
        <p:txBody>
          <a:bodyPr/>
          <a:lstStyle/>
          <a:p>
            <a:r>
              <a:rPr lang="en-US" altLang="zh-CN" dirty="0">
                <a:latin typeface="微软雅黑" panose="020B0503020204020204" pitchFamily="34" charset="-122"/>
                <a:ea typeface="微软雅黑" panose="020B0503020204020204" pitchFamily="34" charset="-122"/>
              </a:rPr>
              <a:t>Caffe</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2101655-DC86-204F-8605-78448272327D}"/>
              </a:ext>
            </a:extLst>
          </p:cNvPr>
          <p:cNvSpPr>
            <a:spLocks noGrp="1"/>
          </p:cNvSpPr>
          <p:nvPr>
            <p:ph idx="1"/>
          </p:nvPr>
        </p:nvSpPr>
        <p:spPr>
          <a:xfrm>
            <a:off x="939404" y="2593181"/>
            <a:ext cx="6686550" cy="2833688"/>
          </a:xfrm>
        </p:spPr>
        <p:txBody>
          <a:bodyPr>
            <a:normAutofit fontScale="62500" lnSpcReduction="20000"/>
          </a:bodyPr>
          <a:lstStyle/>
          <a:p>
            <a:pPr marL="0" indent="0">
              <a:buNone/>
            </a:pPr>
            <a:r>
              <a:rPr lang="zh-CN" altLang="en-US" b="1" dirty="0">
                <a:latin typeface="微软雅黑" panose="020B0503020204020204" pitchFamily="34" charset="-122"/>
                <a:ea typeface="微软雅黑" panose="020B0503020204020204" pitchFamily="34" charset="-122"/>
              </a:rPr>
              <a:t>优点</a:t>
            </a:r>
            <a:r>
              <a:rPr lang="en-US" altLang="zh-CN" dirty="0">
                <a:latin typeface="微软雅黑" panose="020B0503020204020204" pitchFamily="34" charset="-122"/>
                <a:ea typeface="微软雅黑" panose="020B0503020204020204" pitchFamily="34" charset="-122"/>
              </a:rPr>
              <a:t>:</a:t>
            </a:r>
          </a:p>
          <a:p>
            <a:pPr marL="0" indent="0"/>
            <a:r>
              <a:rPr lang="zh-CN" altLang="en-US" dirty="0">
                <a:latin typeface="微软雅黑" panose="020B0503020204020204" pitchFamily="34" charset="-122"/>
                <a:ea typeface="微软雅黑" panose="020B0503020204020204" pitchFamily="34" charset="-122"/>
              </a:rPr>
              <a:t>第一个主流的工业级深度学习工具。</a:t>
            </a:r>
          </a:p>
          <a:p>
            <a:pPr marL="0" indent="0"/>
            <a:r>
              <a:rPr lang="zh-CN" altLang="en-US" dirty="0">
                <a:latin typeface="微软雅黑" panose="020B0503020204020204" pitchFamily="34" charset="-122"/>
                <a:ea typeface="微软雅黑" panose="020B0503020204020204" pitchFamily="34" charset="-122"/>
              </a:rPr>
              <a:t>在计算机视觉领域</a:t>
            </a:r>
            <a:r>
              <a:rPr lang="en-US" altLang="zh-CN" dirty="0">
                <a:latin typeface="微软雅黑" panose="020B0503020204020204" pitchFamily="34" charset="-122"/>
                <a:ea typeface="微软雅黑" panose="020B0503020204020204" pitchFamily="34" charset="-122"/>
              </a:rPr>
              <a:t>Caffe</a:t>
            </a:r>
            <a:r>
              <a:rPr lang="zh-CN" altLang="en-US" dirty="0">
                <a:latin typeface="微软雅黑" panose="020B0503020204020204" pitchFamily="34" charset="-122"/>
                <a:ea typeface="微软雅黑" panose="020B0503020204020204" pitchFamily="34" charset="-122"/>
              </a:rPr>
              <a:t>依然是最流行的工具包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很多常用论文的网络拥有</a:t>
            </a:r>
            <a:r>
              <a:rPr lang="en-US" altLang="zh-CN" dirty="0" err="1">
                <a:latin typeface="微软雅黑" panose="020B0503020204020204" pitchFamily="34" charset="-122"/>
                <a:ea typeface="微软雅黑" panose="020B0503020204020204" pitchFamily="34" charset="-122"/>
              </a:rPr>
              <a:t>caffe</a:t>
            </a:r>
            <a:r>
              <a:rPr lang="zh-CN" altLang="en-US" dirty="0">
                <a:latin typeface="微软雅黑" panose="020B0503020204020204" pitchFamily="34" charset="-122"/>
                <a:ea typeface="微软雅黑" panose="020B0503020204020204" pitchFamily="34" charset="-122"/>
              </a:rPr>
              <a:t>实现</a:t>
            </a:r>
          </a:p>
          <a:p>
            <a:pPr marL="0" indent="0"/>
            <a:r>
              <a:rPr lang="zh-CN" altLang="en-US" dirty="0">
                <a:latin typeface="微软雅黑" panose="020B0503020204020204" pitchFamily="34" charset="-122"/>
                <a:ea typeface="微软雅黑" panose="020B0503020204020204" pitchFamily="34" charset="-122"/>
              </a:rPr>
              <a:t>网络结构定义简单，网络则使用</a:t>
            </a:r>
            <a:r>
              <a:rPr lang="en-US" altLang="zh-CN" dirty="0" err="1">
                <a:latin typeface="微软雅黑" panose="020B0503020204020204" pitchFamily="34" charset="-122"/>
                <a:ea typeface="微软雅黑" panose="020B0503020204020204" pitchFamily="34" charset="-122"/>
              </a:rPr>
              <a:t>Protobuf</a:t>
            </a:r>
            <a:r>
              <a:rPr lang="zh-CN" altLang="en-US" dirty="0">
                <a:latin typeface="微软雅黑" panose="020B0503020204020204" pitchFamily="34" charset="-122"/>
                <a:ea typeface="微软雅黑" panose="020B0503020204020204" pitchFamily="34" charset="-122"/>
              </a:rPr>
              <a:t>定义</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rPr>
              <a:t>缺点</a:t>
            </a:r>
            <a:r>
              <a:rPr lang="zh-CN" altLang="en-US" dirty="0">
                <a:latin typeface="微软雅黑" panose="020B0503020204020204" pitchFamily="34" charset="-122"/>
                <a:ea typeface="微软雅黑" panose="020B0503020204020204" pitchFamily="34" charset="-122"/>
              </a:rPr>
              <a:t>：    </a:t>
            </a:r>
          </a:p>
          <a:p>
            <a:pPr marL="0" indent="0"/>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）它有很多扩展，但是由于一些遗留的架构问题，不够灵活且对递归网络和语言建模的支持很差。</a:t>
            </a:r>
          </a:p>
          <a:p>
            <a:pPr marL="0" indent="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）基于层的网络结构，其扩展性不好，对于新增加的层，需要自己实现（</a:t>
            </a:r>
            <a:r>
              <a:rPr lang="en-US" altLang="zh-CN" dirty="0">
                <a:latin typeface="微软雅黑" panose="020B0503020204020204" pitchFamily="34" charset="-122"/>
                <a:ea typeface="微软雅黑" panose="020B0503020204020204" pitchFamily="34" charset="-122"/>
              </a:rPr>
              <a:t>forward, backward and gradient update</a:t>
            </a:r>
            <a:r>
              <a:rPr lang="zh-CN" altLang="en-US" dirty="0">
                <a:latin typeface="微软雅黑" panose="020B0503020204020204" pitchFamily="34" charset="-122"/>
                <a:ea typeface="微软雅黑" panose="020B0503020204020204" pitchFamily="34" charset="-122"/>
              </a:rPr>
              <a:t>）</a:t>
            </a:r>
          </a:p>
        </p:txBody>
      </p:sp>
      <p:sp>
        <p:nvSpPr>
          <p:cNvPr id="20484" name="文本框 3">
            <a:extLst>
              <a:ext uri="{FF2B5EF4-FFF2-40B4-BE49-F238E27FC236}">
                <a16:creationId xmlns:a16="http://schemas.microsoft.com/office/drawing/2014/main" id="{10D2C7EA-43A2-8A4D-A19F-BF7FD35FC503}"/>
              </a:ext>
            </a:extLst>
          </p:cNvPr>
          <p:cNvSpPr txBox="1">
            <a:spLocks noChangeArrowheads="1"/>
          </p:cNvSpPr>
          <p:nvPr/>
        </p:nvSpPr>
        <p:spPr bwMode="auto">
          <a:xfrm>
            <a:off x="941607" y="1736228"/>
            <a:ext cx="69734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1200" b="1" dirty="0">
                <a:latin typeface="微软雅黑" panose="020B0503020204020204" pitchFamily="34" charset="-122"/>
                <a:ea typeface="微软雅黑" panose="020B0503020204020204" pitchFamily="34" charset="-122"/>
              </a:rPr>
              <a:t>Caffe</a:t>
            </a:r>
            <a:r>
              <a:rPr lang="zh-CN" altLang="en-US" sz="1200" dirty="0">
                <a:latin typeface="微软雅黑" panose="020B0503020204020204" pitchFamily="34" charset="-122"/>
                <a:ea typeface="微软雅黑" panose="020B0503020204020204" pitchFamily="34" charset="-122"/>
              </a:rPr>
              <a:t>的全称应该是</a:t>
            </a:r>
            <a:r>
              <a:rPr lang="en-US" altLang="zh-CN" sz="1200" dirty="0">
                <a:latin typeface="微软雅黑" panose="020B0503020204020204" pitchFamily="34" charset="-122"/>
                <a:ea typeface="微软雅黑" panose="020B0503020204020204" pitchFamily="34" charset="-122"/>
              </a:rPr>
              <a:t>Convolutional Architecture for Fast Feature Embedding</a:t>
            </a:r>
            <a:r>
              <a:rPr lang="zh-CN" altLang="en-US" sz="1200" dirty="0">
                <a:latin typeface="微软雅黑" panose="020B0503020204020204" pitchFamily="34" charset="-122"/>
                <a:ea typeface="微软雅黑" panose="020B0503020204020204" pitchFamily="34" charset="-122"/>
              </a:rPr>
              <a:t>，它是一个清晰、高效的</a:t>
            </a:r>
            <a:r>
              <a:rPr lang="zh-CN" altLang="en-US" sz="1200" b="1" dirty="0">
                <a:latin typeface="微软雅黑" panose="020B0503020204020204" pitchFamily="34" charset="-122"/>
                <a:ea typeface="微软雅黑" panose="020B0503020204020204" pitchFamily="34" charset="-122"/>
                <a:hlinkClick r:id="rId2" tooltip="深度学习知识库"/>
              </a:rPr>
              <a:t>深度学习</a:t>
            </a:r>
            <a:r>
              <a:rPr lang="zh-CN" altLang="en-US" sz="1200" dirty="0">
                <a:latin typeface="微软雅黑" panose="020B0503020204020204" pitchFamily="34" charset="-122"/>
                <a:ea typeface="微软雅黑" panose="020B0503020204020204" pitchFamily="34" charset="-122"/>
              </a:rPr>
              <a:t>框架，它是开源的，核心语言是</a:t>
            </a:r>
            <a:r>
              <a:rPr lang="en-US" altLang="zh-CN" sz="1200" dirty="0">
                <a:latin typeface="微软雅黑" panose="020B0503020204020204" pitchFamily="34" charset="-122"/>
                <a:ea typeface="微软雅黑" panose="020B0503020204020204" pitchFamily="34" charset="-122"/>
              </a:rPr>
              <a:t>C++</a:t>
            </a:r>
            <a:r>
              <a:rPr lang="zh-CN" altLang="en-US" sz="1200" dirty="0">
                <a:latin typeface="微软雅黑" panose="020B0503020204020204" pitchFamily="34" charset="-122"/>
                <a:ea typeface="微软雅黑" panose="020B0503020204020204" pitchFamily="34" charset="-122"/>
              </a:rPr>
              <a:t>，它支持命令行、</a:t>
            </a:r>
            <a:r>
              <a:rPr lang="en-US" altLang="zh-CN" sz="1200" b="1" dirty="0">
                <a:latin typeface="微软雅黑" panose="020B0503020204020204" pitchFamily="34" charset="-122"/>
                <a:ea typeface="微软雅黑" panose="020B0503020204020204" pitchFamily="34" charset="-122"/>
                <a:hlinkClick r:id="rId3" tooltip="Python知识库"/>
              </a:rPr>
              <a:t>Python</a:t>
            </a:r>
            <a:r>
              <a:rPr lang="zh-CN" altLang="en-US" sz="1200" dirty="0">
                <a:latin typeface="微软雅黑" panose="020B0503020204020204" pitchFamily="34" charset="-122"/>
                <a:ea typeface="微软雅黑" panose="020B0503020204020204" pitchFamily="34" charset="-122"/>
              </a:rPr>
              <a:t>和</a:t>
            </a:r>
            <a:r>
              <a:rPr lang="en-US" altLang="zh-CN" sz="1200" dirty="0" err="1">
                <a:latin typeface="微软雅黑" panose="020B0503020204020204" pitchFamily="34" charset="-122"/>
                <a:ea typeface="微软雅黑" panose="020B0503020204020204" pitchFamily="34" charset="-122"/>
              </a:rPr>
              <a:t>Matlab</a:t>
            </a:r>
            <a:r>
              <a:rPr lang="zh-CN" altLang="en-US" sz="1200" dirty="0">
                <a:latin typeface="微软雅黑" panose="020B0503020204020204" pitchFamily="34" charset="-122"/>
                <a:ea typeface="微软雅黑" panose="020B0503020204020204" pitchFamily="34" charset="-122"/>
              </a:rPr>
              <a:t>接口，它既可以在</a:t>
            </a:r>
            <a:r>
              <a:rPr lang="en-US" altLang="zh-CN" sz="1200" dirty="0">
                <a:latin typeface="微软雅黑" panose="020B0503020204020204" pitchFamily="34" charset="-122"/>
                <a:ea typeface="微软雅黑" panose="020B0503020204020204" pitchFamily="34" charset="-122"/>
              </a:rPr>
              <a:t>CPU</a:t>
            </a:r>
            <a:r>
              <a:rPr lang="zh-CN" altLang="en-US" sz="1200" dirty="0">
                <a:latin typeface="微软雅黑" panose="020B0503020204020204" pitchFamily="34" charset="-122"/>
                <a:ea typeface="微软雅黑" panose="020B0503020204020204" pitchFamily="34" charset="-122"/>
              </a:rPr>
              <a:t>上运行也可以在</a:t>
            </a:r>
            <a:r>
              <a:rPr lang="en-US" altLang="zh-CN" sz="1200" dirty="0">
                <a:latin typeface="微软雅黑" panose="020B0503020204020204" pitchFamily="34" charset="-122"/>
                <a:ea typeface="微软雅黑" panose="020B0503020204020204" pitchFamily="34" charset="-122"/>
              </a:rPr>
              <a:t>GPU</a:t>
            </a:r>
            <a:r>
              <a:rPr lang="zh-CN" altLang="en-US" sz="1200" dirty="0">
                <a:latin typeface="微软雅黑" panose="020B0503020204020204" pitchFamily="34" charset="-122"/>
                <a:ea typeface="微软雅黑" panose="020B0503020204020204" pitchFamily="34" charset="-122"/>
              </a:rPr>
              <a:t>上运行。实现模块化。</a:t>
            </a:r>
          </a:p>
        </p:txBody>
      </p:sp>
    </p:spTree>
    <p:extLst>
      <p:ext uri="{BB962C8B-B14F-4D97-AF65-F5344CB8AC3E}">
        <p14:creationId xmlns:p14="http://schemas.microsoft.com/office/powerpoint/2010/main" val="184034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52A727DF-2A48-834D-A559-DFCF5F3EFCDA}"/>
              </a:ext>
            </a:extLst>
          </p:cNvPr>
          <p:cNvSpPr>
            <a:spLocks noGrp="1"/>
          </p:cNvSpPr>
          <p:nvPr>
            <p:ph type="title"/>
          </p:nvPr>
        </p:nvSpPr>
        <p:spPr>
          <a:xfrm>
            <a:off x="659606" y="836712"/>
            <a:ext cx="6684169" cy="481013"/>
          </a:xfrm>
        </p:spPr>
        <p:txBody>
          <a:bodyPr>
            <a:normAutofit fontScale="90000"/>
          </a:bodyPr>
          <a:lstStyle/>
          <a:p>
            <a:r>
              <a:rPr lang="en-US" altLang="zh-CN" dirty="0">
                <a:latin typeface="微软雅黑" panose="020B0503020204020204" pitchFamily="34" charset="-122"/>
                <a:ea typeface="微软雅黑" panose="020B0503020204020204" pitchFamily="34" charset="-122"/>
              </a:rPr>
              <a:t>Theano</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D48E70E1-FC90-3749-AFB1-61687DB8C3EC}"/>
              </a:ext>
            </a:extLst>
          </p:cNvPr>
          <p:cNvSpPr>
            <a:spLocks noGrp="1"/>
          </p:cNvSpPr>
          <p:nvPr>
            <p:ph idx="1"/>
          </p:nvPr>
        </p:nvSpPr>
        <p:spPr>
          <a:xfrm>
            <a:off x="659606" y="3234929"/>
            <a:ext cx="7654529" cy="2153840"/>
          </a:xfrm>
        </p:spPr>
        <p:txBody>
          <a:bodyPr>
            <a:normAutofit fontScale="55000" lnSpcReduction="20000"/>
          </a:bodyPr>
          <a:lstStyle/>
          <a:p>
            <a:pPr marL="0" indent="0">
              <a:buNone/>
            </a:pPr>
            <a:r>
              <a:rPr lang="zh-CN" altLang="en-US" b="1" dirty="0">
                <a:latin typeface="微软雅黑" panose="020B0503020204020204" pitchFamily="34" charset="-122"/>
                <a:ea typeface="微软雅黑" panose="020B0503020204020204" pitchFamily="34" charset="-122"/>
              </a:rPr>
              <a:t>优点</a:t>
            </a:r>
            <a:r>
              <a:rPr lang="en-US" altLang="zh-CN" b="1" dirty="0">
                <a:latin typeface="微软雅黑" panose="020B0503020204020204" pitchFamily="34" charset="-122"/>
                <a:ea typeface="微软雅黑" panose="020B0503020204020204" pitchFamily="34" charset="-122"/>
              </a:rPr>
              <a:t>:</a:t>
            </a:r>
          </a:p>
          <a:p>
            <a:pPr marL="0" indent="0"/>
            <a:r>
              <a:rPr lang="zh-CN" altLang="en-US" dirty="0">
                <a:latin typeface="微软雅黑" panose="020B0503020204020204" pitchFamily="34" charset="-122"/>
                <a:ea typeface="微软雅黑" panose="020B0503020204020204" pitchFamily="34" charset="-122"/>
              </a:rPr>
              <a:t>相对灵活</a:t>
            </a:r>
          </a:p>
          <a:p>
            <a:pPr marL="0" indent="0"/>
            <a:r>
              <a:rPr lang="zh-CN" altLang="en-US" dirty="0">
                <a:latin typeface="微软雅黑" panose="020B0503020204020204" pitchFamily="34" charset="-122"/>
                <a:ea typeface="微软雅黑" panose="020B0503020204020204" pitchFamily="34" charset="-122"/>
              </a:rPr>
              <a:t>正确使用的话性能较好</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rPr>
              <a:t>缺点</a:t>
            </a:r>
            <a:r>
              <a:rPr lang="en-US" altLang="zh-CN" b="1" dirty="0">
                <a:latin typeface="微软雅黑" panose="020B0503020204020204" pitchFamily="34" charset="-122"/>
                <a:ea typeface="微软雅黑" panose="020B0503020204020204" pitchFamily="34" charset="-122"/>
              </a:rPr>
              <a:t>:</a:t>
            </a:r>
          </a:p>
          <a:p>
            <a:pPr marL="0" indent="0"/>
            <a:r>
              <a:rPr lang="zh-CN" altLang="en-US" dirty="0">
                <a:latin typeface="微软雅黑" panose="020B0503020204020204" pitchFamily="34" charset="-122"/>
                <a:ea typeface="微软雅黑" panose="020B0503020204020204" pitchFamily="34" charset="-122"/>
              </a:rPr>
              <a:t>陡峭的学习曲线</a:t>
            </a:r>
          </a:p>
          <a:p>
            <a:pPr marL="0" indent="0"/>
            <a:r>
              <a:rPr lang="zh-CN" altLang="en-US" dirty="0">
                <a:latin typeface="微软雅黑" panose="020B0503020204020204" pitchFamily="34" charset="-122"/>
                <a:ea typeface="微软雅黑" panose="020B0503020204020204" pitchFamily="34" charset="-122"/>
              </a:rPr>
              <a:t>大量的底层 </a:t>
            </a:r>
            <a:r>
              <a:rPr lang="en-US" altLang="zh-CN" dirty="0">
                <a:latin typeface="微软雅黑" panose="020B0503020204020204" pitchFamily="34" charset="-122"/>
                <a:ea typeface="微软雅黑" panose="020B0503020204020204" pitchFamily="34" charset="-122"/>
              </a:rPr>
              <a:t>API</a:t>
            </a:r>
          </a:p>
          <a:p>
            <a:pPr marL="0" indent="0"/>
            <a:r>
              <a:rPr lang="zh-CN" altLang="en-US" dirty="0">
                <a:latin typeface="微软雅黑" panose="020B0503020204020204" pitchFamily="34" charset="-122"/>
                <a:ea typeface="微软雅黑" panose="020B0503020204020204" pitchFamily="34" charset="-122"/>
              </a:rPr>
              <a:t>编写大结构框架时，代码量大而复杂</a:t>
            </a:r>
            <a:endParaRPr lang="en-US" altLang="zh-CN" dirty="0">
              <a:latin typeface="微软雅黑" panose="020B0503020204020204" pitchFamily="34" charset="-122"/>
              <a:ea typeface="微软雅黑" panose="020B0503020204020204" pitchFamily="34" charset="-122"/>
            </a:endParaRPr>
          </a:p>
          <a:p>
            <a:pPr marL="0" indent="0"/>
            <a:r>
              <a:rPr lang="zh-CN" altLang="en-US" dirty="0">
                <a:latin typeface="微软雅黑" panose="020B0503020204020204" pitchFamily="34" charset="-122"/>
                <a:ea typeface="微软雅黑" panose="020B0503020204020204" pitchFamily="34" charset="-122"/>
              </a:rPr>
              <a:t>编译复杂符号图的时候可能会很慢</a:t>
            </a:r>
          </a:p>
        </p:txBody>
      </p:sp>
      <p:sp>
        <p:nvSpPr>
          <p:cNvPr id="21508" name="文本框 3">
            <a:extLst>
              <a:ext uri="{FF2B5EF4-FFF2-40B4-BE49-F238E27FC236}">
                <a16:creationId xmlns:a16="http://schemas.microsoft.com/office/drawing/2014/main" id="{8179D65A-7CD7-6C40-8511-BE5119366756}"/>
              </a:ext>
            </a:extLst>
          </p:cNvPr>
          <p:cNvSpPr txBox="1">
            <a:spLocks noChangeArrowheads="1"/>
          </p:cNvSpPr>
          <p:nvPr/>
        </p:nvSpPr>
        <p:spPr bwMode="auto">
          <a:xfrm>
            <a:off x="659606" y="1991916"/>
            <a:ext cx="697349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不仅仅是一个可以独立使用的库，它还是我们下面介绍的很多框架的底层数值计算引擎；它来自蒙特利尔大学 </a:t>
            </a:r>
            <a:r>
              <a:rPr lang="en-US" altLang="zh-CN" sz="1200" dirty="0">
                <a:latin typeface="微软雅黑" panose="020B0503020204020204" pitchFamily="34" charset="-122"/>
                <a:ea typeface="微软雅黑" panose="020B0503020204020204" pitchFamily="34" charset="-122"/>
              </a:rPr>
              <a:t>MILA </a:t>
            </a:r>
            <a:r>
              <a:rPr lang="zh-CN" altLang="en-US" sz="1200" dirty="0">
                <a:latin typeface="微软雅黑" panose="020B0503020204020204" pitchFamily="34" charset="-122"/>
                <a:ea typeface="微软雅黑" panose="020B0503020204020204" pitchFamily="34" charset="-122"/>
              </a:rPr>
              <a:t>实验室，由 </a:t>
            </a:r>
            <a:r>
              <a:rPr lang="en-US" altLang="zh-CN" sz="1200" dirty="0">
                <a:latin typeface="微软雅黑" panose="020B0503020204020204" pitchFamily="34" charset="-122"/>
                <a:ea typeface="微软雅黑" panose="020B0503020204020204" pitchFamily="34" charset="-122"/>
              </a:rPr>
              <a:t>Frédéric Bastien </a:t>
            </a:r>
            <a:r>
              <a:rPr lang="zh-CN" altLang="en-US" sz="1200" dirty="0">
                <a:latin typeface="微软雅黑" panose="020B0503020204020204" pitchFamily="34" charset="-122"/>
                <a:ea typeface="微软雅黑" panose="020B0503020204020204" pitchFamily="34" charset="-122"/>
              </a:rPr>
              <a:t>最早创建。</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提供的 </a:t>
            </a:r>
            <a:r>
              <a:rPr lang="en-US" altLang="zh-CN" sz="1200" dirty="0">
                <a:latin typeface="微软雅黑" panose="020B0503020204020204" pitchFamily="34" charset="-122"/>
                <a:ea typeface="微软雅黑" panose="020B0503020204020204" pitchFamily="34" charset="-122"/>
              </a:rPr>
              <a:t>API </a:t>
            </a:r>
            <a:r>
              <a:rPr lang="zh-CN" altLang="en-US" sz="1200" dirty="0">
                <a:latin typeface="微软雅黑" panose="020B0503020204020204" pitchFamily="34" charset="-122"/>
                <a:ea typeface="微软雅黑" panose="020B0503020204020204" pitchFamily="34" charset="-122"/>
              </a:rPr>
              <a:t>相对底层，因此如果你希望高效运行 </a:t>
            </a:r>
            <a:r>
              <a:rPr lang="en-US" altLang="zh-CN" sz="1200" dirty="0">
                <a:latin typeface="微软雅黑" panose="020B0503020204020204" pitchFamily="34" charset="-122"/>
                <a:ea typeface="微软雅黑" panose="020B0503020204020204" pitchFamily="34" charset="-122"/>
              </a:rPr>
              <a:t>Theano</a:t>
            </a:r>
            <a:r>
              <a:rPr lang="zh-CN" altLang="en-US" sz="1200" dirty="0">
                <a:latin typeface="微软雅黑" panose="020B0503020204020204" pitchFamily="34" charset="-122"/>
                <a:ea typeface="微软雅黑" panose="020B0503020204020204" pitchFamily="34" charset="-122"/>
              </a:rPr>
              <a:t>， 你必须对它的底层算法非常熟悉。如果你拥有丰富的机器学习理论知识与经验，并且你希望对于自己的模型有细粒度的控制或者自己动手创建新的模型，那么 </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是个不错的选择。总结而言，</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最大的优势就是其灵活性。</a:t>
            </a:r>
          </a:p>
        </p:txBody>
      </p:sp>
    </p:spTree>
    <p:extLst>
      <p:ext uri="{BB962C8B-B14F-4D97-AF65-F5344CB8AC3E}">
        <p14:creationId xmlns:p14="http://schemas.microsoft.com/office/powerpoint/2010/main" val="403844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47E753F9-5CE6-9E4C-BF7A-EB40832D5906}"/>
              </a:ext>
            </a:extLst>
          </p:cNvPr>
          <p:cNvSpPr>
            <a:spLocks noGrp="1"/>
          </p:cNvSpPr>
          <p:nvPr>
            <p:ph type="title"/>
          </p:nvPr>
        </p:nvSpPr>
        <p:spPr>
          <a:xfrm>
            <a:off x="678820" y="755642"/>
            <a:ext cx="6684169" cy="481013"/>
          </a:xfrm>
        </p:spPr>
        <p:txBody>
          <a:bodyPr>
            <a:normAutofit fontScale="90000"/>
          </a:bodyPr>
          <a:lstStyle/>
          <a:p>
            <a:r>
              <a:rPr lang="en-US" altLang="zh-CN" b="0" dirty="0" err="1">
                <a:solidFill>
                  <a:schemeClr val="tx1"/>
                </a:solidFill>
                <a:latin typeface="微软雅黑" panose="020B0503020204020204" pitchFamily="34" charset="-122"/>
                <a:ea typeface="微软雅黑" panose="020B0503020204020204" pitchFamily="34" charset="-122"/>
              </a:rPr>
              <a:t>MXNet</a:t>
            </a:r>
            <a:endParaRPr lang="en-US" altLang="zh-CN"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C48E4CCB-18B2-7049-B9A3-861E8D7C79C4}"/>
              </a:ext>
            </a:extLst>
          </p:cNvPr>
          <p:cNvSpPr>
            <a:spLocks noGrp="1"/>
          </p:cNvSpPr>
          <p:nvPr>
            <p:ph idx="1"/>
          </p:nvPr>
        </p:nvSpPr>
        <p:spPr>
          <a:xfrm>
            <a:off x="659606" y="3234929"/>
            <a:ext cx="7654529" cy="2153840"/>
          </a:xfrm>
        </p:spPr>
        <p:txBody>
          <a:bodyPr>
            <a:normAutofit/>
          </a:bodyPr>
          <a:lstStyle/>
          <a:p>
            <a:pPr marL="0" indent="0">
              <a:buNone/>
            </a:pPr>
            <a:r>
              <a:rPr lang="zh-CN" altLang="en-US" sz="1500" b="1" dirty="0">
                <a:latin typeface="微软雅黑" panose="020B0503020204020204" pitchFamily="34" charset="-122"/>
                <a:ea typeface="微软雅黑" panose="020B0503020204020204" pitchFamily="34" charset="-122"/>
              </a:rPr>
              <a:t>优点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r>
              <a:rPr lang="zh-CN" altLang="en-US" sz="1500" dirty="0">
                <a:latin typeface="微软雅黑" panose="020B0503020204020204" pitchFamily="34" charset="-122"/>
                <a:ea typeface="微软雅黑" panose="020B0503020204020204" pitchFamily="34" charset="-122"/>
              </a:rPr>
              <a:t>相当快的评测结果</a:t>
            </a:r>
          </a:p>
          <a:p>
            <a:pPr marL="0" indent="0"/>
            <a:r>
              <a:rPr lang="zh-CN" altLang="en-US" sz="1500" dirty="0">
                <a:latin typeface="微软雅黑" panose="020B0503020204020204" pitchFamily="34" charset="-122"/>
                <a:ea typeface="微软雅黑" panose="020B0503020204020204" pitchFamily="34" charset="-122"/>
              </a:rPr>
              <a:t>彻底的灵活性</a:t>
            </a:r>
          </a:p>
          <a:p>
            <a:pPr marL="0" indent="0">
              <a:buNone/>
            </a:pPr>
            <a:endParaRPr lang="en-US" altLang="zh-CN" sz="1500" dirty="0">
              <a:latin typeface="微软雅黑" panose="020B0503020204020204" pitchFamily="34" charset="-122"/>
              <a:ea typeface="微软雅黑" panose="020B0503020204020204" pitchFamily="34" charset="-122"/>
            </a:endParaRPr>
          </a:p>
          <a:p>
            <a:pPr marL="0" indent="0">
              <a:buNone/>
            </a:pPr>
            <a:r>
              <a:rPr lang="zh-CN" altLang="en-US" sz="1500" b="1" dirty="0">
                <a:latin typeface="微软雅黑" panose="020B0503020204020204" pitchFamily="34" charset="-122"/>
                <a:ea typeface="微软雅黑" panose="020B0503020204020204" pitchFamily="34" charset="-122"/>
              </a:rPr>
              <a:t>缺点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r>
              <a:rPr lang="zh-CN" altLang="en-US" sz="1500" dirty="0">
                <a:latin typeface="微软雅黑" panose="020B0503020204020204" pitchFamily="34" charset="-122"/>
                <a:ea typeface="微软雅黑" panose="020B0503020204020204" pitchFamily="34" charset="-122"/>
              </a:rPr>
              <a:t>社区比较小</a:t>
            </a:r>
          </a:p>
          <a:p>
            <a:pPr marL="0" indent="0"/>
            <a:r>
              <a:rPr lang="zh-CN" altLang="en-US" sz="1500" dirty="0">
                <a:latin typeface="微软雅黑" panose="020B0503020204020204" pitchFamily="34" charset="-122"/>
                <a:ea typeface="微软雅黑" panose="020B0503020204020204" pitchFamily="34" charset="-122"/>
              </a:rPr>
              <a:t>比 </a:t>
            </a:r>
            <a:r>
              <a:rPr lang="en-US" altLang="zh-CN" sz="1500" dirty="0">
                <a:latin typeface="微软雅黑" panose="020B0503020204020204" pitchFamily="34" charset="-122"/>
                <a:ea typeface="微软雅黑" panose="020B0503020204020204" pitchFamily="34" charset="-122"/>
              </a:rPr>
              <a:t>Theano </a:t>
            </a:r>
            <a:r>
              <a:rPr lang="zh-CN" altLang="en-US" sz="1500" dirty="0">
                <a:latin typeface="微软雅黑" panose="020B0503020204020204" pitchFamily="34" charset="-122"/>
                <a:ea typeface="微软雅黑" panose="020B0503020204020204" pitchFamily="34" charset="-122"/>
              </a:rPr>
              <a:t>更陡峭的学习曲线</a:t>
            </a:r>
          </a:p>
          <a:p>
            <a:pPr marL="0" indent="0">
              <a:buNone/>
            </a:pPr>
            <a:endParaRPr lang="zh-CN" altLang="en-US" sz="1500" dirty="0">
              <a:latin typeface="微软雅黑" panose="020B0503020204020204" pitchFamily="34" charset="-122"/>
              <a:ea typeface="微软雅黑" panose="020B0503020204020204" pitchFamily="34" charset="-122"/>
            </a:endParaRPr>
          </a:p>
        </p:txBody>
      </p:sp>
      <p:sp>
        <p:nvSpPr>
          <p:cNvPr id="25604" name="文本框 3">
            <a:extLst>
              <a:ext uri="{FF2B5EF4-FFF2-40B4-BE49-F238E27FC236}">
                <a16:creationId xmlns:a16="http://schemas.microsoft.com/office/drawing/2014/main" id="{ADD34358-1D4D-2A4E-8F01-57A4F6B9B858}"/>
              </a:ext>
            </a:extLst>
          </p:cNvPr>
          <p:cNvSpPr txBox="1">
            <a:spLocks noChangeArrowheads="1"/>
          </p:cNvSpPr>
          <p:nvPr/>
        </p:nvSpPr>
        <p:spPr bwMode="auto">
          <a:xfrm>
            <a:off x="659606" y="1556792"/>
            <a:ext cx="7524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致力于提供兼顾性能与灵活性的深度学习框架。作为 </a:t>
            </a:r>
            <a:r>
              <a:rPr lang="en-US" altLang="zh-CN" sz="1200" dirty="0">
                <a:latin typeface="微软雅黑" panose="020B0503020204020204" pitchFamily="34" charset="-122"/>
                <a:ea typeface="微软雅黑" panose="020B0503020204020204" pitchFamily="34" charset="-122"/>
              </a:rPr>
              <a:t>Amazon </a:t>
            </a:r>
            <a:r>
              <a:rPr lang="zh-CN" altLang="en-US" sz="1200" dirty="0">
                <a:latin typeface="微软雅黑" panose="020B0503020204020204" pitchFamily="34" charset="-122"/>
                <a:ea typeface="微软雅黑" panose="020B0503020204020204" pitchFamily="34" charset="-122"/>
              </a:rPr>
              <a:t>的钦定深度学习框架，</a:t>
            </a:r>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也算是性能最好的深度学习框架之一了。它提供了类似于 </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与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的数据流图，并且支持多 </a:t>
            </a:r>
            <a:r>
              <a:rPr lang="en-US" altLang="zh-CN" sz="1200" dirty="0">
                <a:latin typeface="微软雅黑" panose="020B0503020204020204" pitchFamily="34" charset="-122"/>
                <a:ea typeface="微软雅黑" panose="020B0503020204020204" pitchFamily="34" charset="-122"/>
              </a:rPr>
              <a:t>GPU </a:t>
            </a:r>
            <a:r>
              <a:rPr lang="zh-CN" altLang="en-US" sz="1200" dirty="0">
                <a:latin typeface="微软雅黑" panose="020B0503020204020204" pitchFamily="34" charset="-122"/>
                <a:ea typeface="微软雅黑" panose="020B0503020204020204" pitchFamily="34" charset="-122"/>
              </a:rPr>
              <a:t>配置 ，提供了类似于 </a:t>
            </a:r>
            <a:r>
              <a:rPr lang="en-US" altLang="zh-CN" sz="1200" dirty="0" err="1">
                <a:latin typeface="微软雅黑" panose="020B0503020204020204" pitchFamily="34" charset="-122"/>
                <a:ea typeface="微软雅黑" panose="020B0503020204020204" pitchFamily="34" charset="-122"/>
              </a:rPr>
              <a:t>Lasagne</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与 </a:t>
            </a:r>
            <a:r>
              <a:rPr lang="en-US" altLang="zh-CN" sz="1200" dirty="0">
                <a:latin typeface="微软雅黑" panose="020B0503020204020204" pitchFamily="34" charset="-122"/>
                <a:ea typeface="微软雅黑" panose="020B0503020204020204" pitchFamily="34" charset="-122"/>
              </a:rPr>
              <a:t>Blocks </a:t>
            </a:r>
            <a:r>
              <a:rPr lang="zh-CN" altLang="en-US" sz="1200" dirty="0">
                <a:latin typeface="微软雅黑" panose="020B0503020204020204" pitchFamily="34" charset="-122"/>
                <a:ea typeface="微软雅黑" panose="020B0503020204020204" pitchFamily="34" charset="-122"/>
              </a:rPr>
              <a:t>的相对高阶的模型构建块，还能运行在多种硬件设备上（包括移动设备）。</a:t>
            </a:r>
            <a:r>
              <a:rPr lang="en-US" altLang="zh-CN" sz="1200" dirty="0">
                <a:latin typeface="微软雅黑" panose="020B0503020204020204" pitchFamily="34" charset="-122"/>
                <a:ea typeface="微软雅黑" panose="020B0503020204020204" pitchFamily="34" charset="-122"/>
              </a:rPr>
              <a:t>Python </a:t>
            </a:r>
            <a:r>
              <a:rPr lang="zh-CN" altLang="en-US" sz="1200" dirty="0">
                <a:latin typeface="微软雅黑" panose="020B0503020204020204" pitchFamily="34" charset="-122"/>
                <a:ea typeface="微软雅黑" panose="020B0503020204020204" pitchFamily="34" charset="-122"/>
              </a:rPr>
              <a:t>只是 </a:t>
            </a:r>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支持的多种语言之一，它还提供了基于 </a:t>
            </a:r>
            <a:r>
              <a:rPr lang="en-US" altLang="zh-CN" sz="1200" dirty="0">
                <a:latin typeface="微软雅黑" panose="020B0503020204020204" pitchFamily="34" charset="-122"/>
                <a:ea typeface="微软雅黑" panose="020B0503020204020204" pitchFamily="34" charset="-122"/>
              </a:rPr>
              <a:t>R, Julia, C++, Scala, </a:t>
            </a:r>
            <a:r>
              <a:rPr lang="en-US" altLang="zh-CN" sz="1200" dirty="0" err="1">
                <a:latin typeface="微软雅黑" panose="020B0503020204020204" pitchFamily="34" charset="-122"/>
                <a:ea typeface="微软雅黑" panose="020B0503020204020204" pitchFamily="34" charset="-122"/>
              </a:rPr>
              <a:t>Matlab</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以及 </a:t>
            </a:r>
            <a:r>
              <a:rPr lang="en-US" altLang="zh-CN" sz="1200" dirty="0">
                <a:latin typeface="微软雅黑" panose="020B0503020204020204" pitchFamily="34" charset="-122"/>
                <a:ea typeface="微软雅黑" panose="020B0503020204020204" pitchFamily="34" charset="-122"/>
              </a:rPr>
              <a:t>JavaScript </a:t>
            </a:r>
            <a:r>
              <a:rPr lang="zh-CN" altLang="en-US" sz="1200" dirty="0">
                <a:latin typeface="微软雅黑" panose="020B0503020204020204" pitchFamily="34" charset="-122"/>
                <a:ea typeface="微软雅黑" panose="020B0503020204020204" pitchFamily="34" charset="-122"/>
              </a:rPr>
              <a:t>的多种接口。如果你专注于效率，那么 </a:t>
            </a:r>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是个不二选择，不过你可能会要让自己习惯 </a:t>
            </a:r>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中很多的奇怪设定。</a:t>
            </a:r>
          </a:p>
        </p:txBody>
      </p:sp>
      <p:pic>
        <p:nvPicPr>
          <p:cNvPr id="25605" name="图片 6">
            <a:extLst>
              <a:ext uri="{FF2B5EF4-FFF2-40B4-BE49-F238E27FC236}">
                <a16:creationId xmlns:a16="http://schemas.microsoft.com/office/drawing/2014/main" id="{5AE57ACC-9C1B-9D46-A0A4-10AF3D30E7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797152"/>
            <a:ext cx="3743325" cy="37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611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98DE7749-569E-DE45-8496-E5EB107486DC}"/>
              </a:ext>
            </a:extLst>
          </p:cNvPr>
          <p:cNvSpPr>
            <a:spLocks noGrp="1"/>
          </p:cNvSpPr>
          <p:nvPr>
            <p:ph type="title"/>
          </p:nvPr>
        </p:nvSpPr>
        <p:spPr>
          <a:xfrm>
            <a:off x="659606" y="696483"/>
            <a:ext cx="6684169" cy="481013"/>
          </a:xfrm>
        </p:spPr>
        <p:txBody>
          <a:bodyPr>
            <a:normAutofit fontScale="90000"/>
          </a:bodyPr>
          <a:lstStyle/>
          <a:p>
            <a:r>
              <a:rPr lang="en-US" altLang="zh-CN" b="0" dirty="0">
                <a:latin typeface="微软雅黑" panose="020B0503020204020204" pitchFamily="34" charset="-122"/>
                <a:ea typeface="微软雅黑" panose="020B0503020204020204" pitchFamily="34" charset="-122"/>
                <a:hlinkClick r:id="rId2"/>
              </a:rPr>
              <a:t>TensorFlow</a:t>
            </a:r>
            <a:endParaRPr lang="en-US" altLang="zh-CN"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177F8D8-795B-9B43-85E6-C69DB0A3B8A3}"/>
              </a:ext>
            </a:extLst>
          </p:cNvPr>
          <p:cNvSpPr>
            <a:spLocks noGrp="1"/>
          </p:cNvSpPr>
          <p:nvPr>
            <p:ph idx="1"/>
          </p:nvPr>
        </p:nvSpPr>
        <p:spPr>
          <a:xfrm>
            <a:off x="659606" y="3353991"/>
            <a:ext cx="7654529" cy="2152650"/>
          </a:xfrm>
        </p:spPr>
        <p:txBody>
          <a:bodyPr>
            <a:normAutofit/>
          </a:bodyPr>
          <a:lstStyle/>
          <a:p>
            <a:pPr marL="0" indent="0">
              <a:lnSpc>
                <a:spcPct val="80000"/>
              </a:lnSpc>
              <a:buNone/>
            </a:pPr>
            <a:r>
              <a:rPr lang="zh-CN" altLang="en-US" sz="1500" b="1" dirty="0">
                <a:latin typeface="微软雅黑" panose="020B0503020204020204" pitchFamily="34" charset="-122"/>
                <a:ea typeface="微软雅黑" panose="020B0503020204020204" pitchFamily="34" charset="-122"/>
              </a:rPr>
              <a:t>优点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r>
              <a:rPr lang="zh-CN" altLang="en-US" sz="1500" dirty="0">
                <a:latin typeface="微软雅黑" panose="020B0503020204020204" pitchFamily="34" charset="-122"/>
                <a:ea typeface="微软雅黑" panose="020B0503020204020204" pitchFamily="34" charset="-122"/>
              </a:rPr>
              <a:t>由 </a:t>
            </a:r>
            <a:r>
              <a:rPr lang="en-US" altLang="zh-CN" sz="1500" dirty="0">
                <a:latin typeface="微软雅黑" panose="020B0503020204020204" pitchFamily="34" charset="-122"/>
                <a:ea typeface="微软雅黑" panose="020B0503020204020204" pitchFamily="34" charset="-122"/>
              </a:rPr>
              <a:t>Google </a:t>
            </a:r>
            <a:r>
              <a:rPr lang="zh-CN" altLang="en-US" sz="1500" dirty="0">
                <a:latin typeface="微软雅黑" panose="020B0503020204020204" pitchFamily="34" charset="-122"/>
                <a:ea typeface="微软雅黑" panose="020B0503020204020204" pitchFamily="34" charset="-122"/>
              </a:rPr>
              <a:t>支持</a:t>
            </a: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r>
              <a:rPr lang="zh-CN" altLang="en-US" sz="1500" dirty="0">
                <a:latin typeface="微软雅黑" panose="020B0503020204020204" pitchFamily="34" charset="-122"/>
                <a:ea typeface="微软雅黑" panose="020B0503020204020204" pitchFamily="34" charset="-122"/>
              </a:rPr>
              <a:t>社区很繁荣</a:t>
            </a:r>
          </a:p>
          <a:p>
            <a:pPr marL="0" indent="0">
              <a:lnSpc>
                <a:spcPct val="80000"/>
              </a:lnSpc>
            </a:pPr>
            <a:r>
              <a:rPr lang="zh-CN" altLang="en-US" sz="1500" dirty="0">
                <a:latin typeface="微软雅黑" panose="020B0503020204020204" pitchFamily="34" charset="-122"/>
                <a:ea typeface="微软雅黑" panose="020B0503020204020204" pitchFamily="34" charset="-122"/>
              </a:rPr>
              <a:t>同时提供了底层与高层的网络训练接口，还要</a:t>
            </a:r>
            <a:r>
              <a:rPr lang="en-US" altLang="zh-CN" sz="1500" dirty="0" err="1">
                <a:latin typeface="微软雅黑" panose="020B0503020204020204" pitchFamily="34" charset="-122"/>
                <a:ea typeface="微软雅黑" panose="020B0503020204020204" pitchFamily="34" charset="-122"/>
              </a:rPr>
              <a:t>tflearn,tfslim</a:t>
            </a:r>
            <a:r>
              <a:rPr lang="zh-CN" altLang="en-US" sz="1500" dirty="0">
                <a:latin typeface="微软雅黑" panose="020B0503020204020204" pitchFamily="34" charset="-122"/>
                <a:ea typeface="微软雅黑" panose="020B0503020204020204" pitchFamily="34" charset="-122"/>
              </a:rPr>
              <a:t>上层接口</a:t>
            </a:r>
          </a:p>
          <a:p>
            <a:pPr marL="0" indent="0">
              <a:lnSpc>
                <a:spcPct val="80000"/>
              </a:lnSpc>
            </a:pPr>
            <a:r>
              <a:rPr lang="zh-CN" altLang="en-US" sz="1500" dirty="0">
                <a:latin typeface="微软雅黑" panose="020B0503020204020204" pitchFamily="34" charset="-122"/>
                <a:ea typeface="微软雅黑" panose="020B0503020204020204" pitchFamily="34" charset="-122"/>
              </a:rPr>
              <a:t>比 </a:t>
            </a:r>
            <a:r>
              <a:rPr lang="en-US" altLang="zh-CN" sz="1500" dirty="0">
                <a:latin typeface="微软雅黑" panose="020B0503020204020204" pitchFamily="34" charset="-122"/>
                <a:ea typeface="微软雅黑" panose="020B0503020204020204" pitchFamily="34" charset="-122"/>
              </a:rPr>
              <a:t>Theano </a:t>
            </a:r>
            <a:r>
              <a:rPr lang="zh-CN" altLang="en-US" sz="1500" dirty="0">
                <a:latin typeface="微软雅黑" panose="020B0503020204020204" pitchFamily="34" charset="-122"/>
                <a:ea typeface="微软雅黑" panose="020B0503020204020204" pitchFamily="34" charset="-122"/>
              </a:rPr>
              <a:t>提供了更高层的抽象接口</a:t>
            </a: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r>
              <a:rPr lang="zh-CN" altLang="en-US" sz="1500" dirty="0">
                <a:latin typeface="微软雅黑" panose="020B0503020204020204" pitchFamily="34" charset="-122"/>
                <a:ea typeface="微软雅黑" panose="020B0503020204020204" pitchFamily="34" charset="-122"/>
              </a:rPr>
              <a:t>比 </a:t>
            </a:r>
            <a:r>
              <a:rPr lang="en-US" altLang="zh-CN" sz="1500" dirty="0">
                <a:latin typeface="微软雅黑" panose="020B0503020204020204" pitchFamily="34" charset="-122"/>
                <a:ea typeface="微软雅黑" panose="020B0503020204020204" pitchFamily="34" charset="-122"/>
              </a:rPr>
              <a:t>Theano </a:t>
            </a:r>
            <a:r>
              <a:rPr lang="zh-CN" altLang="en-US" sz="1500" dirty="0">
                <a:latin typeface="微软雅黑" panose="020B0503020204020204" pitchFamily="34" charset="-122"/>
                <a:ea typeface="微软雅黑" panose="020B0503020204020204" pitchFamily="34" charset="-122"/>
              </a:rPr>
              <a:t>能够更快地训练模型</a:t>
            </a:r>
          </a:p>
          <a:p>
            <a:pPr marL="0" indent="0">
              <a:lnSpc>
                <a:spcPct val="80000"/>
              </a:lnSpc>
              <a:buNone/>
            </a:pPr>
            <a:endParaRPr lang="en-US" altLang="zh-CN" sz="1500" dirty="0">
              <a:latin typeface="微软雅黑" panose="020B0503020204020204" pitchFamily="34" charset="-122"/>
              <a:ea typeface="微软雅黑" panose="020B0503020204020204" pitchFamily="34" charset="-122"/>
            </a:endParaRPr>
          </a:p>
          <a:p>
            <a:pPr marL="0" indent="0">
              <a:lnSpc>
                <a:spcPct val="80000"/>
              </a:lnSpc>
              <a:buNone/>
            </a:pPr>
            <a:r>
              <a:rPr lang="zh-CN" altLang="en-US" sz="1500" b="1" dirty="0">
                <a:latin typeface="微软雅黑" panose="020B0503020204020204" pitchFamily="34" charset="-122"/>
                <a:ea typeface="微软雅黑" panose="020B0503020204020204" pitchFamily="34" charset="-122"/>
              </a:rPr>
              <a:t>缺点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r>
              <a:rPr lang="zh-CN" altLang="en-US" sz="1500" dirty="0">
                <a:latin typeface="微软雅黑" panose="020B0503020204020204" pitchFamily="34" charset="-122"/>
                <a:ea typeface="微软雅黑" panose="020B0503020204020204" pitchFamily="34" charset="-122"/>
              </a:rPr>
              <a:t>一开始的时候性能不是很好，但已经有所改进</a:t>
            </a:r>
          </a:p>
          <a:p>
            <a:pPr marL="0" indent="0">
              <a:lnSpc>
                <a:spcPct val="80000"/>
              </a:lnSpc>
            </a:pP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endParaRPr lang="en-US" altLang="zh-CN" sz="1500" dirty="0">
              <a:latin typeface="微软雅黑" panose="020B0503020204020204" pitchFamily="34" charset="-122"/>
              <a:ea typeface="微软雅黑" panose="020B0503020204020204" pitchFamily="34" charset="-122"/>
            </a:endParaRPr>
          </a:p>
        </p:txBody>
      </p:sp>
      <p:sp>
        <p:nvSpPr>
          <p:cNvPr id="23556" name="文本框 3">
            <a:extLst>
              <a:ext uri="{FF2B5EF4-FFF2-40B4-BE49-F238E27FC236}">
                <a16:creationId xmlns:a16="http://schemas.microsoft.com/office/drawing/2014/main" id="{8689927B-1286-DF41-9435-15B745021B69}"/>
              </a:ext>
            </a:extLst>
          </p:cNvPr>
          <p:cNvSpPr txBox="1">
            <a:spLocks noChangeArrowheads="1"/>
          </p:cNvSpPr>
          <p:nvPr/>
        </p:nvSpPr>
        <p:spPr bwMode="auto">
          <a:xfrm>
            <a:off x="659606" y="1573246"/>
            <a:ext cx="697349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1200" dirty="0">
                <a:latin typeface="微软雅黑" panose="020B0503020204020204" pitchFamily="34" charset="-122"/>
                <a:ea typeface="微软雅黑" panose="020B0503020204020204" pitchFamily="34" charset="-122"/>
              </a:rPr>
              <a:t>使用数据流图进行数值计算的开源软件库。</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集成了类似于 </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这样底层的符号计算功能，也包含了类似于 </a:t>
            </a:r>
            <a:r>
              <a:rPr lang="en-US" altLang="zh-CN" sz="1200" dirty="0">
                <a:latin typeface="微软雅黑" panose="020B0503020204020204" pitchFamily="34" charset="-122"/>
                <a:ea typeface="微软雅黑" panose="020B0503020204020204" pitchFamily="34" charset="-122"/>
              </a:rPr>
              <a:t>Blocks </a:t>
            </a:r>
            <a:r>
              <a:rPr lang="zh-CN" altLang="en-US" sz="1200" dirty="0">
                <a:latin typeface="微软雅黑" panose="020B0503020204020204" pitchFamily="34" charset="-122"/>
                <a:ea typeface="微软雅黑" panose="020B0503020204020204" pitchFamily="34" charset="-122"/>
              </a:rPr>
              <a:t>或者 </a:t>
            </a:r>
            <a:r>
              <a:rPr lang="en-US" altLang="zh-CN" sz="1200" dirty="0" err="1">
                <a:latin typeface="微软雅黑" panose="020B0503020204020204" pitchFamily="34" charset="-122"/>
                <a:ea typeface="微软雅黑" panose="020B0503020204020204" pitchFamily="34" charset="-122"/>
              </a:rPr>
              <a:t>Lasagne</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这样的高层 </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。尽管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登上 </a:t>
            </a:r>
            <a:r>
              <a:rPr lang="en-US" altLang="zh-CN" sz="1200" dirty="0">
                <a:latin typeface="微软雅黑" panose="020B0503020204020204" pitchFamily="34" charset="-122"/>
                <a:ea typeface="微软雅黑" panose="020B0503020204020204" pitchFamily="34" charset="-122"/>
              </a:rPr>
              <a:t>Python </a:t>
            </a:r>
            <a:r>
              <a:rPr lang="zh-CN" altLang="en-US" sz="1200" dirty="0">
                <a:latin typeface="微软雅黑" panose="020B0503020204020204" pitchFamily="34" charset="-122"/>
                <a:ea typeface="微软雅黑" panose="020B0503020204020204" pitchFamily="34" charset="-122"/>
              </a:rPr>
              <a:t>深度学习库的时间尚短，但是它已经成为了最受瞩目、社区最为庞大的工具。</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由 </a:t>
            </a:r>
            <a:r>
              <a:rPr lang="en-US" altLang="zh-CN" sz="1200" dirty="0">
                <a:latin typeface="微软雅黑" panose="020B0503020204020204" pitchFamily="34" charset="-122"/>
                <a:ea typeface="微软雅黑" panose="020B0503020204020204" pitchFamily="34" charset="-122"/>
              </a:rPr>
              <a:t>Google </a:t>
            </a:r>
            <a:r>
              <a:rPr lang="zh-CN" altLang="en-US" sz="1200" dirty="0">
                <a:latin typeface="微软雅黑" panose="020B0503020204020204" pitchFamily="34" charset="-122"/>
                <a:ea typeface="微软雅黑" panose="020B0503020204020204" pitchFamily="34" charset="-122"/>
              </a:rPr>
              <a:t>大脑团队发布并且维护，它支持多 </a:t>
            </a:r>
            <a:r>
              <a:rPr lang="en-US" altLang="zh-CN" sz="1200" dirty="0">
                <a:latin typeface="微软雅黑" panose="020B0503020204020204" pitchFamily="34" charset="-122"/>
                <a:ea typeface="微软雅黑" panose="020B0503020204020204" pitchFamily="34" charset="-122"/>
              </a:rPr>
              <a:t>GPU </a:t>
            </a:r>
            <a:r>
              <a:rPr lang="zh-CN" altLang="en-US" sz="1200" dirty="0">
                <a:latin typeface="微软雅黑" panose="020B0503020204020204" pitchFamily="34" charset="-122"/>
                <a:ea typeface="微软雅黑" panose="020B0503020204020204" pitchFamily="34" charset="-122"/>
              </a:rPr>
              <a:t>的机器学习模型，提供了高效的数据管道以及内建的用于审视、可视化以及序列化模型的功能。最近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团队决定添加对于 </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的内建支持，使得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具备更好的可用性。尽管社区都认同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是有缺陷的，但是因为其社区的庞大与项目背后支持力量，学习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会是个不错的选择；。</a:t>
            </a:r>
          </a:p>
        </p:txBody>
      </p:sp>
      <p:pic>
        <p:nvPicPr>
          <p:cNvPr id="23557" name="图片 4">
            <a:extLst>
              <a:ext uri="{FF2B5EF4-FFF2-40B4-BE49-F238E27FC236}">
                <a16:creationId xmlns:a16="http://schemas.microsoft.com/office/drawing/2014/main" id="{E2AE30D7-2A15-C04C-BE45-423546BD52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353991"/>
            <a:ext cx="1870472" cy="279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029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267E9086-D108-E54A-B4F0-F178CF9AAD35}"/>
              </a:ext>
            </a:extLst>
          </p:cNvPr>
          <p:cNvSpPr>
            <a:spLocks noGrp="1"/>
          </p:cNvSpPr>
          <p:nvPr>
            <p:ph type="title"/>
          </p:nvPr>
        </p:nvSpPr>
        <p:spPr>
          <a:xfrm>
            <a:off x="659606" y="723901"/>
            <a:ext cx="6684169" cy="481013"/>
          </a:xfrm>
        </p:spPr>
        <p:txBody>
          <a:bodyPr>
            <a:normAutofit fontScale="90000"/>
          </a:bodyPr>
          <a:lstStyle/>
          <a:p>
            <a:r>
              <a:rPr lang="en-US" altLang="zh-CN" b="1" dirty="0">
                <a:hlinkClick r:id="rId2"/>
              </a:rPr>
              <a:t>Keras</a:t>
            </a:r>
            <a:endParaRPr lang="en-US" altLang="zh-CN" b="1" dirty="0"/>
          </a:p>
        </p:txBody>
      </p:sp>
      <p:sp>
        <p:nvSpPr>
          <p:cNvPr id="3" name="内容占位符 2">
            <a:extLst>
              <a:ext uri="{FF2B5EF4-FFF2-40B4-BE49-F238E27FC236}">
                <a16:creationId xmlns:a16="http://schemas.microsoft.com/office/drawing/2014/main" id="{3E185BFF-1A6F-B94C-9F21-7F5052CA34C5}"/>
              </a:ext>
            </a:extLst>
          </p:cNvPr>
          <p:cNvSpPr>
            <a:spLocks noGrp="1"/>
          </p:cNvSpPr>
          <p:nvPr>
            <p:ph idx="1"/>
          </p:nvPr>
        </p:nvSpPr>
        <p:spPr>
          <a:xfrm>
            <a:off x="659606" y="2852936"/>
            <a:ext cx="7654529" cy="2153840"/>
          </a:xfrm>
        </p:spPr>
        <p:txBody>
          <a:bodyPr>
            <a:normAutofit/>
          </a:bodyPr>
          <a:lstStyle/>
          <a:p>
            <a:pPr marL="0" indent="0">
              <a:buNone/>
            </a:pPr>
            <a:r>
              <a:rPr lang="zh-CN" altLang="en-US" sz="1500" b="1" dirty="0"/>
              <a:t>优点</a:t>
            </a:r>
            <a:r>
              <a:rPr lang="en-US" altLang="zh-CN" sz="1500" dirty="0"/>
              <a:t>:</a:t>
            </a:r>
          </a:p>
          <a:p>
            <a:pPr marL="0" indent="0"/>
            <a:r>
              <a:rPr lang="zh-CN" altLang="en-US" sz="1500" dirty="0"/>
              <a:t>可自由选择使用 </a:t>
            </a:r>
            <a:r>
              <a:rPr lang="en-US" altLang="zh-CN" sz="1500" dirty="0"/>
              <a:t>Theano </a:t>
            </a:r>
            <a:r>
              <a:rPr lang="zh-CN" altLang="en-US" sz="1500" dirty="0"/>
              <a:t>或者 </a:t>
            </a:r>
            <a:r>
              <a:rPr lang="en-US" altLang="zh-CN" sz="1500" dirty="0"/>
              <a:t>TensorFlow</a:t>
            </a:r>
          </a:p>
          <a:p>
            <a:pPr marL="0" indent="0"/>
            <a:r>
              <a:rPr lang="zh-CN" altLang="en-US" sz="1500" dirty="0"/>
              <a:t>直观，高级的接口</a:t>
            </a:r>
          </a:p>
          <a:p>
            <a:pPr marL="0" indent="0"/>
            <a:r>
              <a:rPr lang="zh-CN" altLang="en-US" sz="1500" dirty="0"/>
              <a:t>相对简单的学习曲线</a:t>
            </a:r>
          </a:p>
          <a:p>
            <a:pPr marL="0" indent="0">
              <a:buNone/>
            </a:pPr>
            <a:endParaRPr lang="en-US" altLang="zh-CN" sz="1500" dirty="0"/>
          </a:p>
          <a:p>
            <a:pPr marL="0" indent="0">
              <a:buNone/>
            </a:pPr>
            <a:r>
              <a:rPr lang="zh-CN" altLang="en-US" sz="1500" b="1" dirty="0"/>
              <a:t>缺点</a:t>
            </a:r>
            <a:r>
              <a:rPr lang="en-US" altLang="zh-CN" sz="1500" dirty="0"/>
              <a:t>:</a:t>
            </a:r>
          </a:p>
          <a:p>
            <a:pPr marL="0" indent="0"/>
            <a:r>
              <a:rPr lang="zh-CN" altLang="en-US" sz="1500" dirty="0"/>
              <a:t>与其他相比灵活性略差</a:t>
            </a:r>
          </a:p>
          <a:p>
            <a:pPr marL="0" indent="0"/>
            <a:endParaRPr lang="zh-CN" altLang="en-US" sz="1500" dirty="0"/>
          </a:p>
        </p:txBody>
      </p:sp>
      <p:sp>
        <p:nvSpPr>
          <p:cNvPr id="24580" name="文本框 3">
            <a:extLst>
              <a:ext uri="{FF2B5EF4-FFF2-40B4-BE49-F238E27FC236}">
                <a16:creationId xmlns:a16="http://schemas.microsoft.com/office/drawing/2014/main" id="{B2291273-1CD3-9245-8413-A4F2C596B851}"/>
              </a:ext>
            </a:extLst>
          </p:cNvPr>
          <p:cNvSpPr txBox="1">
            <a:spLocks noChangeArrowheads="1"/>
          </p:cNvSpPr>
          <p:nvPr/>
        </p:nvSpPr>
        <p:spPr bwMode="auto">
          <a:xfrm>
            <a:off x="659606" y="1354933"/>
            <a:ext cx="7524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1200" dirty="0"/>
              <a:t>支持卷积神经网络，循环神经网络的 </a:t>
            </a:r>
            <a:r>
              <a:rPr lang="en-US" altLang="zh-CN" sz="1200" dirty="0"/>
              <a:t>Python </a:t>
            </a:r>
            <a:r>
              <a:rPr lang="zh-CN" altLang="en-US" sz="1200" dirty="0"/>
              <a:t>深度学习库，能够运行在 </a:t>
            </a:r>
            <a:r>
              <a:rPr lang="en-US" altLang="zh-CN" sz="1200" dirty="0"/>
              <a:t>Theano </a:t>
            </a:r>
            <a:r>
              <a:rPr lang="zh-CN" altLang="en-US" sz="1200" dirty="0"/>
              <a:t>或者 </a:t>
            </a:r>
            <a:r>
              <a:rPr lang="en-US" altLang="zh-CN" sz="1200" dirty="0"/>
              <a:t>TensorFlow </a:t>
            </a:r>
            <a:r>
              <a:rPr lang="zh-CN" altLang="en-US" sz="1200" dirty="0"/>
              <a:t>之上。</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算是这个列表中提供了最高层接口、用户使用最友好的深度学习库了。它由 </a:t>
            </a:r>
            <a:r>
              <a:rPr lang="en-US" altLang="zh-CN" sz="1200" dirty="0">
                <a:latin typeface="微软雅黑" panose="020B0503020204020204" pitchFamily="34" charset="-122"/>
                <a:ea typeface="微软雅黑" panose="020B0503020204020204" pitchFamily="34" charset="-122"/>
              </a:rPr>
              <a:t>Google </a:t>
            </a:r>
            <a:r>
              <a:rPr lang="zh-CN" altLang="en-US" sz="1200" dirty="0">
                <a:latin typeface="微软雅黑" panose="020B0503020204020204" pitchFamily="34" charset="-122"/>
                <a:ea typeface="微软雅黑" panose="020B0503020204020204" pitchFamily="34" charset="-122"/>
              </a:rPr>
              <a:t>大脑团队的 </a:t>
            </a:r>
            <a:r>
              <a:rPr lang="en-US" altLang="zh-CN" sz="1200" dirty="0">
                <a:latin typeface="微软雅黑" panose="020B0503020204020204" pitchFamily="34" charset="-122"/>
                <a:ea typeface="微软雅黑" panose="020B0503020204020204" pitchFamily="34" charset="-122"/>
              </a:rPr>
              <a:t>Francis </a:t>
            </a:r>
            <a:r>
              <a:rPr lang="en-US" altLang="zh-CN" sz="1200" dirty="0" err="1">
                <a:latin typeface="微软雅黑" panose="020B0503020204020204" pitchFamily="34" charset="-122"/>
                <a:ea typeface="微软雅黑" panose="020B0503020204020204" pitchFamily="34" charset="-122"/>
              </a:rPr>
              <a:t>Chollet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创建与维护；它允许用户自由选择底层模型构建框架，可以是 </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或者 </a:t>
            </a:r>
            <a:r>
              <a:rPr lang="en-US" altLang="zh-CN" sz="1200" dirty="0">
                <a:latin typeface="微软雅黑" panose="020B0503020204020204" pitchFamily="34" charset="-122"/>
                <a:ea typeface="微软雅黑" panose="020B0503020204020204" pitchFamily="34" charset="-122"/>
              </a:rPr>
              <a:t>TensorFlow</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的用户交互借鉴了 </a:t>
            </a:r>
            <a:r>
              <a:rPr lang="en-US" altLang="zh-CN" sz="1200" dirty="0">
                <a:latin typeface="微软雅黑" panose="020B0503020204020204" pitchFamily="34" charset="-122"/>
                <a:ea typeface="微软雅黑" panose="020B0503020204020204" pitchFamily="34" charset="-122"/>
              </a:rPr>
              <a:t>Torch</a:t>
            </a:r>
            <a:r>
              <a:rPr lang="zh-CN" altLang="en-US" sz="1200" dirty="0">
                <a:latin typeface="微软雅黑" panose="020B0503020204020204" pitchFamily="34" charset="-122"/>
                <a:ea typeface="微软雅黑" panose="020B0503020204020204" pitchFamily="34" charset="-122"/>
              </a:rPr>
              <a:t>，如果你有基于 </a:t>
            </a:r>
            <a:r>
              <a:rPr lang="en-US" altLang="zh-CN" sz="1200" dirty="0">
                <a:latin typeface="微软雅黑" panose="020B0503020204020204" pitchFamily="34" charset="-122"/>
                <a:ea typeface="微软雅黑" panose="020B0503020204020204" pitchFamily="34" charset="-122"/>
              </a:rPr>
              <a:t>Lua </a:t>
            </a:r>
            <a:r>
              <a:rPr lang="zh-CN" altLang="en-US" sz="1200" dirty="0">
                <a:latin typeface="微软雅黑" panose="020B0503020204020204" pitchFamily="34" charset="-122"/>
                <a:ea typeface="微软雅黑" panose="020B0503020204020204" pitchFamily="34" charset="-122"/>
              </a:rPr>
              <a:t>进行机器学习的经验，</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会是很值得一试的工具。因为 </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完善的文档与简单易用的接口，</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的社区非常繁荣与活跃。最近，</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团队宣布计划将内建支持 </a:t>
            </a:r>
            <a:r>
              <a:rPr lang="en-US" altLang="zh-CN" sz="1200" dirty="0" err="1">
                <a:latin typeface="微软雅黑" panose="020B0503020204020204" pitchFamily="34" charset="-122"/>
                <a:ea typeface="微软雅黑" panose="020B0503020204020204" pitchFamily="34" charset="-122"/>
              </a:rPr>
              <a:t>Keras</a:t>
            </a:r>
            <a:r>
              <a:rPr lang="zh-CN" altLang="en-US" sz="1200" dirty="0">
                <a:latin typeface="微软雅黑" panose="020B0503020204020204" pitchFamily="34" charset="-122"/>
                <a:ea typeface="微软雅黑" panose="020B0503020204020204" pitchFamily="34" charset="-122"/>
              </a:rPr>
              <a:t>，因此不久的将来 </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会是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项目的子集了吧。</a:t>
            </a:r>
          </a:p>
        </p:txBody>
      </p:sp>
    </p:spTree>
    <p:extLst>
      <p:ext uri="{BB962C8B-B14F-4D97-AF65-F5344CB8AC3E}">
        <p14:creationId xmlns:p14="http://schemas.microsoft.com/office/powerpoint/2010/main" val="151702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A81905-AF10-1140-9E8C-A5DF361651FB}"/>
              </a:ext>
            </a:extLst>
          </p:cNvPr>
          <p:cNvSpPr>
            <a:spLocks noGrp="1"/>
          </p:cNvSpPr>
          <p:nvPr>
            <p:ph idx="1"/>
          </p:nvPr>
        </p:nvSpPr>
        <p:spPr>
          <a:xfrm>
            <a:off x="659606" y="3234929"/>
            <a:ext cx="7654529" cy="2153840"/>
          </a:xfrm>
        </p:spPr>
        <p:txBody>
          <a:bodyPr>
            <a:normAutofit lnSpcReduction="10000"/>
          </a:bodyPr>
          <a:lstStyle/>
          <a:p>
            <a:pPr marL="0" indent="0">
              <a:lnSpc>
                <a:spcPct val="90000"/>
              </a:lnSpc>
              <a:buNone/>
            </a:pPr>
            <a:r>
              <a:rPr lang="zh-CN" altLang="en-US" sz="1500" b="1" dirty="0">
                <a:latin typeface="微软雅黑" panose="020B0503020204020204" pitchFamily="34" charset="-122"/>
                <a:ea typeface="微软雅黑" panose="020B0503020204020204" pitchFamily="34" charset="-122"/>
              </a:rPr>
              <a:t>优点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lnSpc>
                <a:spcPct val="90000"/>
              </a:lnSpc>
            </a:pPr>
            <a:r>
              <a:rPr lang="zh-CN" altLang="en-US" sz="1500" dirty="0">
                <a:latin typeface="微软雅黑" panose="020B0503020204020204" pitchFamily="34" charset="-122"/>
                <a:ea typeface="微软雅黑" panose="020B0503020204020204" pitchFamily="34" charset="-122"/>
              </a:rPr>
              <a:t>由 </a:t>
            </a:r>
            <a:r>
              <a:rPr lang="en-US" altLang="zh-CN" sz="1500" dirty="0">
                <a:latin typeface="微软雅黑" panose="020B0503020204020204" pitchFamily="34" charset="-122"/>
                <a:ea typeface="微软雅黑" panose="020B0503020204020204" pitchFamily="34" charset="-122"/>
              </a:rPr>
              <a:t>Facebook </a:t>
            </a:r>
            <a:r>
              <a:rPr lang="zh-CN" altLang="en-US" sz="1500" dirty="0">
                <a:latin typeface="微软雅黑" panose="020B0503020204020204" pitchFamily="34" charset="-122"/>
                <a:ea typeface="微软雅黑" panose="020B0503020204020204" pitchFamily="34" charset="-122"/>
              </a:rPr>
              <a:t>支持与维护</a:t>
            </a:r>
          </a:p>
          <a:p>
            <a:pPr marL="0" indent="0">
              <a:lnSpc>
                <a:spcPct val="90000"/>
              </a:lnSpc>
            </a:pPr>
            <a:r>
              <a:rPr lang="zh-CN" altLang="en-US" sz="1500" dirty="0">
                <a:latin typeface="微软雅黑" panose="020B0503020204020204" pitchFamily="34" charset="-122"/>
                <a:ea typeface="微软雅黑" panose="020B0503020204020204" pitchFamily="34" charset="-122"/>
              </a:rPr>
              <a:t>支持动态图计算，</a:t>
            </a:r>
            <a:r>
              <a:rPr lang="en-US" altLang="zh-CN" sz="1500" dirty="0">
                <a:latin typeface="微软雅黑" panose="020B0503020204020204" pitchFamily="34" charset="-122"/>
                <a:ea typeface="微软雅黑" panose="020B0503020204020204" pitchFamily="34" charset="-122"/>
              </a:rPr>
              <a:t>debug</a:t>
            </a:r>
            <a:r>
              <a:rPr lang="zh-CN" altLang="en-US" sz="1500" dirty="0">
                <a:latin typeface="微软雅黑" panose="020B0503020204020204" pitchFamily="34" charset="-122"/>
                <a:ea typeface="微软雅黑" panose="020B0503020204020204" pitchFamily="34" charset="-122"/>
              </a:rPr>
              <a:t>非常方便</a:t>
            </a:r>
          </a:p>
          <a:p>
            <a:pPr marL="0" indent="0">
              <a:lnSpc>
                <a:spcPct val="90000"/>
              </a:lnSpc>
            </a:pPr>
            <a:r>
              <a:rPr lang="zh-CN" altLang="en-US" sz="1500" dirty="0">
                <a:latin typeface="微软雅黑" panose="020B0503020204020204" pitchFamily="34" charset="-122"/>
                <a:ea typeface="微软雅黑" panose="020B0503020204020204" pitchFamily="34" charset="-122"/>
              </a:rPr>
              <a:t>同时提供了高层接口与底层接口</a:t>
            </a:r>
            <a:endParaRPr lang="en-US" altLang="zh-CN" sz="1500" dirty="0">
              <a:latin typeface="微软雅黑" panose="020B0503020204020204" pitchFamily="34" charset="-122"/>
              <a:ea typeface="微软雅黑" panose="020B0503020204020204" pitchFamily="34" charset="-122"/>
            </a:endParaRPr>
          </a:p>
          <a:p>
            <a:pPr marL="0" indent="0">
              <a:lnSpc>
                <a:spcPct val="90000"/>
              </a:lnSpc>
            </a:pPr>
            <a:r>
              <a:rPr lang="zh-CN" altLang="en-US" sz="1500" dirty="0">
                <a:latin typeface="微软雅黑" panose="020B0503020204020204" pitchFamily="34" charset="-122"/>
                <a:ea typeface="微软雅黑" panose="020B0503020204020204" pitchFamily="34" charset="-122"/>
              </a:rPr>
              <a:t>代码逻辑很</a:t>
            </a:r>
            <a:r>
              <a:rPr lang="en-US" altLang="zh-CN" sz="1500" dirty="0">
                <a:latin typeface="微软雅黑" panose="020B0503020204020204" pitchFamily="34" charset="-122"/>
                <a:ea typeface="微软雅黑" panose="020B0503020204020204" pitchFamily="34" charset="-122"/>
              </a:rPr>
              <a:t>PYTHON</a:t>
            </a:r>
            <a:endParaRPr lang="zh-CN" altLang="en-US" sz="1500" dirty="0">
              <a:latin typeface="微软雅黑" panose="020B0503020204020204" pitchFamily="34" charset="-122"/>
              <a:ea typeface="微软雅黑" panose="020B0503020204020204" pitchFamily="34" charset="-122"/>
            </a:endParaRPr>
          </a:p>
          <a:p>
            <a:pPr marL="0" indent="0">
              <a:lnSpc>
                <a:spcPct val="90000"/>
              </a:lnSpc>
              <a:buNone/>
            </a:pPr>
            <a:endParaRPr lang="en-US" altLang="zh-CN" sz="1500" dirty="0">
              <a:latin typeface="微软雅黑" panose="020B0503020204020204" pitchFamily="34" charset="-122"/>
              <a:ea typeface="微软雅黑" panose="020B0503020204020204" pitchFamily="34" charset="-122"/>
            </a:endParaRPr>
          </a:p>
          <a:p>
            <a:pPr marL="0" indent="0">
              <a:lnSpc>
                <a:spcPct val="90000"/>
              </a:lnSpc>
              <a:buNone/>
            </a:pPr>
            <a:r>
              <a:rPr lang="zh-CN" altLang="en-US" sz="1500" b="1" dirty="0">
                <a:latin typeface="微软雅黑" panose="020B0503020204020204" pitchFamily="34" charset="-122"/>
                <a:ea typeface="微软雅黑" panose="020B0503020204020204" pitchFamily="34" charset="-122"/>
              </a:rPr>
              <a:t>缺点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lnSpc>
                <a:spcPct val="90000"/>
              </a:lnSpc>
            </a:pPr>
            <a:r>
              <a:rPr lang="zh-CN" altLang="en-US" sz="1500" dirty="0">
                <a:latin typeface="微软雅黑" panose="020B0503020204020204" pitchFamily="34" charset="-122"/>
                <a:ea typeface="微软雅黑" panose="020B0503020204020204" pitchFamily="34" charset="-122"/>
              </a:rPr>
              <a:t>与竞争者相比还不成熟，但已逐渐成为主流</a:t>
            </a:r>
          </a:p>
          <a:p>
            <a:pPr marL="0" indent="0">
              <a:lnSpc>
                <a:spcPct val="90000"/>
              </a:lnSpc>
            </a:pPr>
            <a:r>
              <a:rPr lang="zh-CN" altLang="en-US" sz="1500" dirty="0">
                <a:latin typeface="微软雅黑" panose="020B0503020204020204" pitchFamily="34" charset="-122"/>
                <a:ea typeface="微软雅黑" panose="020B0503020204020204" pitchFamily="34" charset="-122"/>
              </a:rPr>
              <a:t>除了官方文档之外的相关资料尚处于短缺</a:t>
            </a:r>
          </a:p>
          <a:p>
            <a:pPr marL="0" indent="0">
              <a:lnSpc>
                <a:spcPct val="90000"/>
              </a:lnSpc>
            </a:pPr>
            <a:endParaRPr lang="zh-CN" altLang="en-US" sz="1500" dirty="0">
              <a:latin typeface="微软雅黑" panose="020B0503020204020204" pitchFamily="34" charset="-122"/>
              <a:ea typeface="微软雅黑" panose="020B0503020204020204" pitchFamily="34" charset="-122"/>
            </a:endParaRPr>
          </a:p>
        </p:txBody>
      </p:sp>
      <p:sp>
        <p:nvSpPr>
          <p:cNvPr id="26628" name="文本框 3">
            <a:extLst>
              <a:ext uri="{FF2B5EF4-FFF2-40B4-BE49-F238E27FC236}">
                <a16:creationId xmlns:a16="http://schemas.microsoft.com/office/drawing/2014/main" id="{6B950A56-94CB-5647-9EC4-166FDE13338B}"/>
              </a:ext>
            </a:extLst>
          </p:cNvPr>
          <p:cNvSpPr txBox="1">
            <a:spLocks noChangeArrowheads="1"/>
          </p:cNvSpPr>
          <p:nvPr/>
        </p:nvSpPr>
        <p:spPr bwMode="auto">
          <a:xfrm>
            <a:off x="659606" y="1650090"/>
            <a:ext cx="75247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1200" dirty="0">
                <a:latin typeface="微软雅黑" panose="020B0503020204020204" pitchFamily="34" charset="-122"/>
                <a:ea typeface="微软雅黑" panose="020B0503020204020204" pitchFamily="34" charset="-122"/>
              </a:rPr>
              <a:t>支持强力 </a:t>
            </a:r>
            <a:r>
              <a:rPr lang="en-US" altLang="zh-CN" sz="1200" dirty="0">
                <a:latin typeface="微软雅黑" panose="020B0503020204020204" pitchFamily="34" charset="-122"/>
                <a:ea typeface="微软雅黑" panose="020B0503020204020204" pitchFamily="34" charset="-122"/>
              </a:rPr>
              <a:t>GPU </a:t>
            </a:r>
            <a:r>
              <a:rPr lang="zh-CN" altLang="en-US" sz="1200" dirty="0">
                <a:latin typeface="微软雅黑" panose="020B0503020204020204" pitchFamily="34" charset="-122"/>
                <a:ea typeface="微软雅黑" panose="020B0503020204020204" pitchFamily="34" charset="-122"/>
              </a:rPr>
              <a:t>加速的 </a:t>
            </a:r>
            <a:r>
              <a:rPr lang="en-US" altLang="zh-CN" sz="1200" dirty="0">
                <a:latin typeface="微软雅黑" panose="020B0503020204020204" pitchFamily="34" charset="-122"/>
                <a:ea typeface="微软雅黑" panose="020B0503020204020204" pitchFamily="34" charset="-122"/>
              </a:rPr>
              <a:t>Python Tensor </a:t>
            </a:r>
            <a:r>
              <a:rPr lang="zh-CN" altLang="en-US" sz="1200" dirty="0">
                <a:latin typeface="微软雅黑" panose="020B0503020204020204" pitchFamily="34" charset="-122"/>
                <a:ea typeface="微软雅黑" panose="020B0503020204020204" pitchFamily="34" charset="-122"/>
              </a:rPr>
              <a:t>与 动态神经网络库。</a:t>
            </a:r>
            <a:r>
              <a:rPr lang="en-US" altLang="zh-CN" sz="1200" dirty="0" err="1">
                <a:latin typeface="微软雅黑" panose="020B0503020204020204" pitchFamily="34" charset="-122"/>
                <a:ea typeface="微软雅黑" panose="020B0503020204020204" pitchFamily="34" charset="-122"/>
              </a:rPr>
              <a:t>PyTorch</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问世不过数周，在我们的深度学习框架列表中尚属新生儿。虽然 </a:t>
            </a:r>
            <a:r>
              <a:rPr lang="en-US" altLang="zh-CN" sz="1200" dirty="0" err="1">
                <a:latin typeface="微软雅黑" panose="020B0503020204020204" pitchFamily="34" charset="-122"/>
                <a:ea typeface="微软雅黑" panose="020B0503020204020204" pitchFamily="34" charset="-122"/>
              </a:rPr>
              <a:t>PyTorch</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主要基于 </a:t>
            </a:r>
            <a:r>
              <a:rPr lang="en-US" altLang="zh-CN" sz="1200" dirty="0">
                <a:latin typeface="微软雅黑" panose="020B0503020204020204" pitchFamily="34" charset="-122"/>
                <a:ea typeface="微软雅黑" panose="020B0503020204020204" pitchFamily="34" charset="-122"/>
              </a:rPr>
              <a:t>Lua Torch</a:t>
            </a:r>
            <a:r>
              <a:rPr lang="zh-CN" altLang="en-US" sz="1200" dirty="0">
                <a:latin typeface="微软雅黑" panose="020B0503020204020204" pitchFamily="34" charset="-122"/>
                <a:ea typeface="微软雅黑" panose="020B0503020204020204" pitchFamily="34" charset="-122"/>
              </a:rPr>
              <a:t>， 但是它是由 </a:t>
            </a:r>
            <a:r>
              <a:rPr lang="en-US" altLang="zh-CN" sz="1200" dirty="0">
                <a:latin typeface="微软雅黑" panose="020B0503020204020204" pitchFamily="34" charset="-122"/>
                <a:ea typeface="微软雅黑" panose="020B0503020204020204" pitchFamily="34" charset="-122"/>
              </a:rPr>
              <a:t>Facebook </a:t>
            </a:r>
            <a:r>
              <a:rPr lang="zh-CN" altLang="en-US" sz="1200" dirty="0">
                <a:latin typeface="微软雅黑" panose="020B0503020204020204" pitchFamily="34" charset="-122"/>
                <a:ea typeface="微软雅黑" panose="020B0503020204020204" pitchFamily="34" charset="-122"/>
              </a:rPr>
              <a:t>人工智能研究团队（</a:t>
            </a:r>
            <a:r>
              <a:rPr lang="en-US" altLang="zh-CN" sz="1200" dirty="0">
                <a:latin typeface="微软雅黑" panose="020B0503020204020204" pitchFamily="34" charset="-122"/>
                <a:ea typeface="微软雅黑" panose="020B0503020204020204" pitchFamily="34" charset="-122"/>
              </a:rPr>
              <a:t>FAIR</a:t>
            </a:r>
            <a:r>
              <a:rPr lang="zh-CN" altLang="en-US" sz="1200" dirty="0">
                <a:latin typeface="微软雅黑" panose="020B0503020204020204" pitchFamily="34" charset="-122"/>
                <a:ea typeface="微软雅黑" panose="020B0503020204020204" pitchFamily="34" charset="-122"/>
              </a:rPr>
              <a:t>）支持的，并且它设计初衷就是用来处理动态计算图问题，这个特性也是其他的 </a:t>
            </a:r>
            <a:r>
              <a:rPr lang="en-US" altLang="zh-CN" sz="1200" dirty="0">
                <a:latin typeface="微软雅黑" panose="020B0503020204020204" pitchFamily="34" charset="-122"/>
                <a:ea typeface="微软雅黑" panose="020B0503020204020204" pitchFamily="34" charset="-122"/>
              </a:rPr>
              <a:t>Theano</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TensorFlow</a:t>
            </a:r>
            <a:r>
              <a:rPr lang="zh-CN" altLang="en-US" sz="1200" dirty="0">
                <a:latin typeface="微软雅黑" panose="020B0503020204020204" pitchFamily="34" charset="-122"/>
                <a:ea typeface="微软雅黑" panose="020B0503020204020204" pitchFamily="34" charset="-122"/>
              </a:rPr>
              <a:t>，以及其他扩展框架所没有的。虽然 </a:t>
            </a:r>
            <a:r>
              <a:rPr lang="en-US" altLang="zh-CN" sz="1200" dirty="0" err="1">
                <a:latin typeface="微软雅黑" panose="020B0503020204020204" pitchFamily="34" charset="-122"/>
                <a:ea typeface="微软雅黑" panose="020B0503020204020204" pitchFamily="34" charset="-122"/>
              </a:rPr>
              <a:t>PyTorch</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尚未成熟，但是因为它这一特性我们相信它会在未来的 </a:t>
            </a:r>
            <a:r>
              <a:rPr lang="en-US" altLang="zh-CN" sz="1200" dirty="0">
                <a:latin typeface="微软雅黑" panose="020B0503020204020204" pitchFamily="34" charset="-122"/>
                <a:ea typeface="微软雅黑" panose="020B0503020204020204" pitchFamily="34" charset="-122"/>
              </a:rPr>
              <a:t>Python </a:t>
            </a:r>
            <a:r>
              <a:rPr lang="zh-CN" altLang="en-US" sz="1200" dirty="0">
                <a:latin typeface="微软雅黑" panose="020B0503020204020204" pitchFamily="34" charset="-122"/>
                <a:ea typeface="微软雅黑" panose="020B0503020204020204" pitchFamily="34" charset="-122"/>
              </a:rPr>
              <a:t>深度学习生态系统中占据一席之地，并且我们认为它是个非常不错的选项。</a:t>
            </a:r>
            <a:endParaRPr lang="en-US" altLang="zh-CN" sz="1200" dirty="0">
              <a:latin typeface="微软雅黑" panose="020B0503020204020204" pitchFamily="34" charset="-122"/>
              <a:ea typeface="微软雅黑" panose="020B0503020204020204" pitchFamily="34" charset="-122"/>
            </a:endParaRPr>
          </a:p>
        </p:txBody>
      </p:sp>
      <p:pic>
        <p:nvPicPr>
          <p:cNvPr id="26629" name="图片 4">
            <a:extLst>
              <a:ext uri="{FF2B5EF4-FFF2-40B4-BE49-F238E27FC236}">
                <a16:creationId xmlns:a16="http://schemas.microsoft.com/office/drawing/2014/main" id="{AEC29166-886B-F74E-A401-95D0109EBF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422921"/>
            <a:ext cx="2538413" cy="443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a:extLst>
              <a:ext uri="{FF2B5EF4-FFF2-40B4-BE49-F238E27FC236}">
                <a16:creationId xmlns:a16="http://schemas.microsoft.com/office/drawing/2014/main" id="{3DB38373-112D-F142-86B6-484223D3C8F2}"/>
              </a:ext>
            </a:extLst>
          </p:cNvPr>
          <p:cNvSpPr txBox="1">
            <a:spLocks/>
          </p:cNvSpPr>
          <p:nvPr/>
        </p:nvSpPr>
        <p:spPr>
          <a:xfrm>
            <a:off x="659606" y="723901"/>
            <a:ext cx="6684169" cy="481013"/>
          </a:xfrm>
          <a:prstGeom prst="rect">
            <a:avLst/>
          </a:prstGeom>
        </p:spPr>
        <p:txBody>
          <a:bodyPr vert="horz" wrap="square" lIns="91440" tIns="45720" rIns="91440" bIns="45720" numCol="1" rtlCol="0" anchor="ctr" anchorCtr="0" compatLnSpc="1">
            <a:prstTxWarp prst="textNoShape">
              <a:avLst/>
            </a:prstTxWarp>
            <a:noAutofit/>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黑体" charset="0"/>
              </a:defRPr>
            </a:lvl1pPr>
            <a:lvl2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2pPr>
            <a:lvl3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3pPr>
            <a:lvl4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4pPr>
            <a:lvl5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5pPr>
            <a:lvl6pPr marL="4572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6pPr>
            <a:lvl7pPr marL="9144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7pPr>
            <a:lvl8pPr marL="13716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8pPr>
            <a:lvl9pPr marL="18288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9pPr>
            <a:extLst/>
          </a:lstStyle>
          <a:p>
            <a:r>
              <a:rPr lang="en-US" altLang="zh-CN" sz="3700" dirty="0">
                <a:hlinkClick r:id="rId3"/>
              </a:rPr>
              <a:t>Pytorch</a:t>
            </a:r>
            <a:endParaRPr lang="en-US" altLang="zh-CN" sz="3700" dirty="0"/>
          </a:p>
        </p:txBody>
      </p:sp>
    </p:spTree>
    <p:extLst>
      <p:ext uri="{BB962C8B-B14F-4D97-AF65-F5344CB8AC3E}">
        <p14:creationId xmlns:p14="http://schemas.microsoft.com/office/powerpoint/2010/main" val="1943860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9A5CDD0E-B798-2644-B8C4-F4032E93EFF5}"/>
              </a:ext>
            </a:extLst>
          </p:cNvPr>
          <p:cNvSpPr>
            <a:spLocks noGrp="1"/>
          </p:cNvSpPr>
          <p:nvPr>
            <p:ph type="title"/>
          </p:nvPr>
        </p:nvSpPr>
        <p:spPr>
          <a:xfrm>
            <a:off x="539552" y="476672"/>
            <a:ext cx="6684169" cy="960834"/>
          </a:xfrm>
        </p:spPr>
        <p:txBody>
          <a:bodyPr/>
          <a:lstStyle/>
          <a:p>
            <a:r>
              <a:rPr lang="zh-CN" altLang="en-US" dirty="0">
                <a:latin typeface="微软雅黑" panose="020B0503020204020204" pitchFamily="34" charset="-122"/>
                <a:ea typeface="微软雅黑" panose="020B0503020204020204" pitchFamily="34" charset="-122"/>
              </a:rPr>
              <a:t>详细比较表</a:t>
            </a:r>
          </a:p>
        </p:txBody>
      </p:sp>
      <p:sp>
        <p:nvSpPr>
          <p:cNvPr id="2" name="矩形 1">
            <a:extLst>
              <a:ext uri="{FF2B5EF4-FFF2-40B4-BE49-F238E27FC236}">
                <a16:creationId xmlns:a16="http://schemas.microsoft.com/office/drawing/2014/main" id="{EE09FB2B-7FB7-494D-9AF9-367EABA911CB}"/>
              </a:ext>
            </a:extLst>
          </p:cNvPr>
          <p:cNvSpPr/>
          <p:nvPr/>
        </p:nvSpPr>
        <p:spPr>
          <a:xfrm>
            <a:off x="755576" y="2132856"/>
            <a:ext cx="7416824" cy="369332"/>
          </a:xfrm>
          <a:prstGeom prst="rect">
            <a:avLst/>
          </a:prstGeom>
        </p:spPr>
        <p:txBody>
          <a:bodyPr wrap="square">
            <a:spAutoFit/>
          </a:bodyPr>
          <a:lstStyle/>
          <a:p>
            <a:r>
              <a:rPr lang="zh-CN" altLang="en-US" dirty="0">
                <a:hlinkClick r:id="rId2"/>
              </a:rPr>
              <a:t>https://en.wikipedia.org/wiki/Comparison_of_deep_learning_software</a:t>
            </a:r>
            <a:endParaRPr lang="zh-CN" altLang="en-US" dirty="0"/>
          </a:p>
        </p:txBody>
      </p:sp>
    </p:spTree>
    <p:extLst>
      <p:ext uri="{BB962C8B-B14F-4D97-AF65-F5344CB8AC3E}">
        <p14:creationId xmlns:p14="http://schemas.microsoft.com/office/powerpoint/2010/main" val="333780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lvl="1" eaLnBrk="1" hangingPunct="1"/>
            <a:r>
              <a:rPr lang="zh-CN" altLang="en-US" sz="2400" dirty="0"/>
              <a:t>程序结果与代码：</a:t>
            </a:r>
            <a:r>
              <a:rPr lang="en-US" altLang="zh-CN" sz="2400" dirty="0"/>
              <a:t>60%</a:t>
            </a:r>
          </a:p>
          <a:p>
            <a:pPr lvl="1" eaLnBrk="1" hangingPunct="1"/>
            <a:r>
              <a:rPr lang="zh-CN" altLang="en-US" sz="2400" dirty="0"/>
              <a:t>实验报告：</a:t>
            </a:r>
            <a:r>
              <a:rPr lang="en-US" altLang="zh-CN" sz="2400" dirty="0"/>
              <a:t>4</a:t>
            </a:r>
            <a:r>
              <a:rPr lang="en-US" altLang="zh-CN" sz="2400"/>
              <a:t>0</a:t>
            </a:r>
            <a:r>
              <a:rPr lang="en-US" altLang="zh-CN" sz="2400" dirty="0"/>
              <a:t>%</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实验分数设置</a:t>
            </a:r>
          </a:p>
        </p:txBody>
      </p:sp>
      <p:sp>
        <p:nvSpPr>
          <p:cNvPr id="2" name="矩形 1"/>
          <p:cNvSpPr/>
          <p:nvPr/>
        </p:nvSpPr>
        <p:spPr>
          <a:xfrm>
            <a:off x="2411760" y="2492896"/>
            <a:ext cx="5262979" cy="769441"/>
          </a:xfrm>
          <a:prstGeom prst="rect">
            <a:avLst/>
          </a:prstGeom>
          <a:noFill/>
        </p:spPr>
        <p:txBody>
          <a:bodyPr wrap="none" lIns="91440" tIns="45720" rIns="91440" bIns="45720">
            <a:spAutoFit/>
          </a:bodyPr>
          <a:lstStyle/>
          <a:p>
            <a:pPr algn="ctr"/>
            <a:r>
              <a:rPr lang="zh-CN" altLang="en-US" sz="4400" b="0" cap="none" spc="0" dirty="0">
                <a:ln w="0"/>
                <a:solidFill>
                  <a:schemeClr val="accent1"/>
                </a:solidFill>
                <a:effectLst>
                  <a:outerShdw blurRad="38100" dist="25400" dir="5400000" algn="ctr" rotWithShape="0">
                    <a:srgbClr val="6E747A">
                      <a:alpha val="43000"/>
                    </a:srgbClr>
                  </a:outerShdw>
                </a:effectLst>
                <a:latin typeface="Baoli SC" charset="-122"/>
                <a:ea typeface="Baoli SC" charset="-122"/>
                <a:cs typeface="Baoli SC" charset="-122"/>
              </a:rPr>
              <a:t>要</a:t>
            </a:r>
            <a:r>
              <a:rPr lang="zh-CN" altLang="en-US" sz="4400" dirty="0">
                <a:ln w="0"/>
                <a:solidFill>
                  <a:schemeClr val="accent1"/>
                </a:solidFill>
                <a:effectLst>
                  <a:outerShdw blurRad="38100" dist="25400" dir="5400000" algn="ctr" rotWithShape="0">
                    <a:srgbClr val="6E747A">
                      <a:alpha val="43000"/>
                    </a:srgbClr>
                  </a:outerShdw>
                </a:effectLst>
                <a:latin typeface="Baoli SC" charset="-122"/>
                <a:ea typeface="Baoli SC" charset="-122"/>
                <a:cs typeface="Baoli SC" charset="-122"/>
              </a:rPr>
              <a:t>认真整理实验思路</a:t>
            </a:r>
            <a:endParaRPr lang="zh-CN" altLang="en-US" sz="4400" b="0" cap="none" spc="0" dirty="0">
              <a:ln w="0"/>
              <a:solidFill>
                <a:schemeClr val="accent1"/>
              </a:solidFill>
              <a:effectLst>
                <a:outerShdw blurRad="38100" dist="25400" dir="5400000" algn="ctr" rotWithShape="0">
                  <a:srgbClr val="6E747A">
                    <a:alpha val="43000"/>
                  </a:srgbClr>
                </a:outerShdw>
              </a:effectLst>
              <a:latin typeface="Baoli SC" charset="-122"/>
              <a:ea typeface="Baoli SC" charset="-122"/>
              <a:cs typeface="Baoli SC" charset="-122"/>
            </a:endParaRPr>
          </a:p>
        </p:txBody>
      </p:sp>
    </p:spTree>
    <p:extLst>
      <p:ext uri="{BB962C8B-B14F-4D97-AF65-F5344CB8AC3E}">
        <p14:creationId xmlns:p14="http://schemas.microsoft.com/office/powerpoint/2010/main" val="90594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endParaRPr lang="en-US" altLang="zh-CN" dirty="0"/>
          </a:p>
          <a:p>
            <a:pPr lvl="1"/>
            <a:r>
              <a:rPr lang="zh-CN" altLang="en-US" dirty="0"/>
              <a:t>模型的结构图，以及流程分析。</a:t>
            </a:r>
          </a:p>
          <a:p>
            <a:pPr lvl="1"/>
            <a:r>
              <a:rPr lang="zh-CN" altLang="en-US" dirty="0"/>
              <a:t>实验结果，准确率，</a:t>
            </a:r>
            <a:r>
              <a:rPr lang="en" altLang="zh-CN" dirty="0"/>
              <a:t>F-score</a:t>
            </a:r>
            <a:r>
              <a:rPr lang="zh-CN" altLang="en" dirty="0"/>
              <a:t>，</a:t>
            </a:r>
            <a:r>
              <a:rPr lang="zh-CN" altLang="en-US" dirty="0"/>
              <a:t>相关系数三个指标的实验效果。</a:t>
            </a:r>
            <a:endParaRPr lang="en-US" altLang="zh-CN" dirty="0"/>
          </a:p>
          <a:p>
            <a:pPr lvl="1"/>
            <a:r>
              <a:rPr lang="zh-CN" altLang="en-US" dirty="0"/>
              <a:t>试简要地比较实验中使用的不同参数效果，并分析原因。</a:t>
            </a:r>
          </a:p>
          <a:p>
            <a:pPr lvl="1"/>
            <a:r>
              <a:rPr lang="zh-CN" altLang="en-US" dirty="0"/>
              <a:t>比较</a:t>
            </a:r>
            <a:r>
              <a:rPr lang="en" altLang="zh-CN" dirty="0"/>
              <a:t>baseline</a:t>
            </a:r>
            <a:r>
              <a:rPr lang="zh-CN" altLang="en-US" dirty="0"/>
              <a:t>模型与</a:t>
            </a:r>
            <a:r>
              <a:rPr lang="en" altLang="zh-CN" dirty="0"/>
              <a:t>CNN</a:t>
            </a:r>
            <a:r>
              <a:rPr lang="zh-CN" altLang="en" dirty="0"/>
              <a:t>，</a:t>
            </a:r>
            <a:r>
              <a:rPr lang="en" altLang="zh-CN" dirty="0"/>
              <a:t>RNN</a:t>
            </a:r>
            <a:r>
              <a:rPr lang="zh-CN" altLang="en-US" dirty="0"/>
              <a:t>模型的效果差异。（如果有实现）</a:t>
            </a:r>
          </a:p>
          <a:p>
            <a:pPr lvl="1"/>
            <a:r>
              <a:rPr lang="zh-CN" altLang="en-US" dirty="0"/>
              <a:t>问题思考</a:t>
            </a:r>
          </a:p>
          <a:p>
            <a:pPr lvl="1"/>
            <a:r>
              <a:rPr lang="zh-CN" altLang="en-US" dirty="0"/>
              <a:t>心得体会</a:t>
            </a:r>
          </a:p>
          <a:p>
            <a:pPr lvl="1"/>
            <a:endParaRPr lang="zh-CN" altLang="en-US" dirty="0"/>
          </a:p>
          <a:p>
            <a:pPr lvl="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实验报告内容</a:t>
            </a:r>
          </a:p>
        </p:txBody>
      </p:sp>
    </p:spTree>
    <p:extLst>
      <p:ext uri="{BB962C8B-B14F-4D97-AF65-F5344CB8AC3E}">
        <p14:creationId xmlns:p14="http://schemas.microsoft.com/office/powerpoint/2010/main" val="59197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1"/>
          <p:cNvSpPr>
            <a:spLocks noGrp="1"/>
          </p:cNvSpPr>
          <p:nvPr>
            <p:ph idx="1"/>
          </p:nvPr>
        </p:nvSpPr>
        <p:spPr/>
        <p:txBody>
          <a:bodyPr/>
          <a:lstStyle/>
          <a:p>
            <a:pPr eaLnBrk="1" hangingPunct="1"/>
            <a:r>
              <a:rPr lang="zh-CN" altLang="en-US" b="1" dirty="0"/>
              <a:t>情感分类问题</a:t>
            </a:r>
            <a:endParaRPr lang="en-US" altLang="zh-CN" b="1" dirty="0"/>
          </a:p>
          <a:p>
            <a:pPr lvl="1"/>
            <a:r>
              <a:rPr lang="en-US" altLang="zh-CN" dirty="0"/>
              <a:t>NLP</a:t>
            </a:r>
            <a:r>
              <a:rPr lang="zh-CN" altLang="en-US" dirty="0"/>
              <a:t>领域一个经典的问题</a:t>
            </a:r>
            <a:endParaRPr lang="en-US" altLang="zh-CN" dirty="0"/>
          </a:p>
          <a:p>
            <a:pPr lvl="1"/>
            <a:r>
              <a:rPr lang="zh-CN" altLang="en-US" dirty="0"/>
              <a:t>以基本的文本处理为基础</a:t>
            </a:r>
            <a:endParaRPr lang="en-US" altLang="zh-CN" dirty="0"/>
          </a:p>
          <a:p>
            <a:pPr lvl="1"/>
            <a:r>
              <a:rPr lang="zh-CN" altLang="en-US" dirty="0"/>
              <a:t>可当做分类任务直接做</a:t>
            </a:r>
            <a:endParaRPr lang="en-US" altLang="zh-CN" dirty="0"/>
          </a:p>
          <a:p>
            <a:pPr lvl="1"/>
            <a:r>
              <a:rPr lang="zh-CN" altLang="en-US" dirty="0"/>
              <a:t>评价方式简单</a:t>
            </a:r>
          </a:p>
          <a:p>
            <a:pPr lvl="1" eaLnBrk="1" hangingPunct="1"/>
            <a:endParaRPr lang="en-US" altLang="zh-CN" dirty="0"/>
          </a:p>
          <a:p>
            <a:pPr eaLnBrk="1" hangingPunct="1"/>
            <a:r>
              <a:rPr lang="en-US" altLang="zh-CN" b="1" dirty="0" err="1"/>
              <a:t>Sinanews</a:t>
            </a:r>
            <a:r>
              <a:rPr lang="zh-CN" altLang="en-US" b="1" dirty="0"/>
              <a:t>数据集</a:t>
            </a:r>
            <a:endParaRPr lang="en-US" altLang="zh-CN" b="1" dirty="0"/>
          </a:p>
          <a:p>
            <a:pPr lvl="1" eaLnBrk="1" hangingPunct="1"/>
            <a:r>
              <a:rPr lang="zh-CN" altLang="en-US" dirty="0"/>
              <a:t>规模适中</a:t>
            </a:r>
            <a:endParaRPr lang="en-US" altLang="zh-CN" dirty="0"/>
          </a:p>
          <a:p>
            <a:pPr lvl="1" eaLnBrk="1" hangingPunct="1"/>
            <a:r>
              <a:rPr lang="zh-CN" altLang="en-US" dirty="0"/>
              <a:t>数据容易处理</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项目背景</a:t>
            </a:r>
          </a:p>
        </p:txBody>
      </p:sp>
      <p:pic>
        <p:nvPicPr>
          <p:cNvPr id="4" name="图片 3">
            <a:extLst>
              <a:ext uri="{FF2B5EF4-FFF2-40B4-BE49-F238E27FC236}">
                <a16:creationId xmlns:a16="http://schemas.microsoft.com/office/drawing/2014/main" id="{1BEC2FE1-53A1-9547-A3AF-2FF44CA2D032}"/>
              </a:ext>
            </a:extLst>
          </p:cNvPr>
          <p:cNvPicPr/>
          <p:nvPr/>
        </p:nvPicPr>
        <p:blipFill>
          <a:blip r:embed="rId3"/>
          <a:stretch>
            <a:fillRect/>
          </a:stretch>
        </p:blipFill>
        <p:spPr>
          <a:xfrm>
            <a:off x="4283968" y="3744119"/>
            <a:ext cx="3911124" cy="14390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marL="623887" lvl="0" indent="-514350">
              <a:buFont typeface="+mj-lt"/>
              <a:buAutoNum type="arabicPeriod"/>
            </a:pPr>
            <a:r>
              <a:rPr lang="zh-CN" altLang="zh-CN" sz="2800" dirty="0"/>
              <a:t>实验训练什么时候停止是最合适的？简要陈述你的</a:t>
            </a:r>
            <a:r>
              <a:rPr lang="zh-CN" altLang="en-US" sz="2800" dirty="0"/>
              <a:t>实现方式</a:t>
            </a:r>
            <a:r>
              <a:rPr lang="zh-CN" altLang="zh-CN" sz="2800" dirty="0"/>
              <a:t>，并试分析固定迭代次数与通过验证集调整等方法的优缺点。</a:t>
            </a:r>
            <a:endParaRPr lang="en-US" altLang="zh-CN" sz="2800" dirty="0"/>
          </a:p>
          <a:p>
            <a:pPr marL="623887" lvl="0" indent="-514350">
              <a:buFont typeface="+mj-lt"/>
              <a:buAutoNum type="arabicPeriod"/>
            </a:pPr>
            <a:r>
              <a:rPr lang="zh-CN" altLang="zh-CN" sz="2800" dirty="0"/>
              <a:t>实验参数的初始化是怎么做的？不同的方法适合哪些地方？（常见初始化方法为零均值初始化，高斯分布初始化，正交初始化等）。</a:t>
            </a:r>
          </a:p>
          <a:p>
            <a:pPr marL="623887" indent="-514350">
              <a:buFont typeface="+mj-lt"/>
              <a:buAutoNum type="arabicPeriod"/>
            </a:pPr>
            <a:r>
              <a:rPr lang="zh-CN" altLang="zh-CN" sz="2800" dirty="0"/>
              <a:t>过拟合是深度学习常见的问题，有什么方法可以防止训练过程陷入过拟合。</a:t>
            </a:r>
          </a:p>
          <a:p>
            <a:pPr marL="623887" indent="-514350">
              <a:buFont typeface="+mj-lt"/>
              <a:buAutoNum type="arabicPeriod"/>
            </a:pPr>
            <a:r>
              <a:rPr lang="zh-CN" altLang="zh-CN" sz="2800" dirty="0"/>
              <a:t>试分析</a:t>
            </a:r>
            <a:r>
              <a:rPr lang="en-US" altLang="zh-CN" sz="2800" dirty="0"/>
              <a:t>CNN,RNN</a:t>
            </a:r>
            <a:r>
              <a:rPr lang="zh-CN" altLang="zh-CN" sz="2800" dirty="0"/>
              <a:t>相对于全连接神经网络的优点 。</a:t>
            </a:r>
          </a:p>
          <a:p>
            <a:pPr lvl="0"/>
            <a:endParaRPr lang="zh-CN" altLang="zh-CN" sz="2800" dirty="0"/>
          </a:p>
          <a:p>
            <a:pPr lvl="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问题思考</a:t>
            </a:r>
          </a:p>
        </p:txBody>
      </p:sp>
    </p:spTree>
    <p:extLst>
      <p:ext uri="{BB962C8B-B14F-4D97-AF65-F5344CB8AC3E}">
        <p14:creationId xmlns:p14="http://schemas.microsoft.com/office/powerpoint/2010/main" val="1586726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1"/>
          <p:cNvSpPr>
            <a:spLocks noGrp="1"/>
          </p:cNvSpPr>
          <p:nvPr>
            <p:ph idx="1"/>
          </p:nvPr>
        </p:nvSpPr>
        <p:spPr>
          <a:xfrm>
            <a:off x="451480" y="1268760"/>
            <a:ext cx="8229600" cy="4525962"/>
          </a:xfrm>
        </p:spPr>
        <p:txBody>
          <a:bodyPr/>
          <a:lstStyle/>
          <a:p>
            <a:pPr eaLnBrk="1" hangingPunct="1"/>
            <a:r>
              <a:rPr lang="zh-CN" altLang="en-US" dirty="0"/>
              <a:t>先掌握好理论知识，知道两个模型的原理，再进行代码实现。</a:t>
            </a:r>
            <a:endParaRPr lang="en-US" altLang="zh-CN" dirty="0"/>
          </a:p>
          <a:p>
            <a:pPr eaLnBrk="1" hangingPunct="1"/>
            <a:endParaRPr lang="en-US" altLang="zh-CN" dirty="0"/>
          </a:p>
          <a:p>
            <a:pPr eaLnBrk="1" hangingPunct="1"/>
            <a:r>
              <a:rPr lang="zh-CN" altLang="en-US" dirty="0"/>
              <a:t>尽量多思考细节问题，可在报告中补充（不局限于问题思考部分）。</a:t>
            </a:r>
            <a:endParaRPr lang="en-US" altLang="zh-CN" dirty="0"/>
          </a:p>
          <a:p>
            <a:pPr eaLnBrk="1" hangingPunct="1"/>
            <a:endParaRPr lang="en-US" altLang="zh-CN" dirty="0"/>
          </a:p>
          <a:p>
            <a:pPr eaLnBrk="1" hangingPunct="1"/>
            <a:r>
              <a:rPr lang="zh-CN" altLang="en-US" dirty="0"/>
              <a:t>网上代码参考多，决不允许抄袭。若经发现，直接零分。</a:t>
            </a:r>
            <a:endParaRPr lang="en-US" altLang="zh-CN" dirty="0"/>
          </a:p>
          <a:p>
            <a:pPr lvl="1" indent="-255588" eaLnBrk="1" hangingPunct="1">
              <a:buFont typeface="Wingdings 3" charset="2"/>
              <a:buChar char=""/>
            </a:pPr>
            <a:endParaRPr lang="en-US" altLang="zh-CN" dirty="0"/>
          </a:p>
          <a:p>
            <a:pPr eaLnBrk="1" hangingPunct="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说明 </a:t>
            </a:r>
            <a:r>
              <a:rPr lang="en-US" altLang="zh-CN" dirty="0">
                <a:cs typeface="+mj-cs"/>
              </a:rPr>
              <a:t>(cont.)</a:t>
            </a:r>
            <a:endParaRPr lang="zh-CN" altLang="en-US" dirty="0">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0" y="1600200"/>
            <a:ext cx="4756274" cy="1323439"/>
          </a:xfrm>
          <a:prstGeom prst="rect">
            <a:avLst/>
          </a:prstGeom>
          <a:noFill/>
        </p:spPr>
        <p:txBody>
          <a:bodyPr>
            <a:spAutoFit/>
          </a:bodyPr>
          <a:lstStyle/>
          <a:p>
            <a:pPr algn="ctr" eaLnBrk="1" fontAlgn="auto" hangingPunct="1">
              <a:spcBef>
                <a:spcPts val="0"/>
              </a:spcBef>
              <a:spcAft>
                <a:spcPts val="0"/>
              </a:spcAft>
              <a:defRPr/>
            </a:pPr>
            <a:r>
              <a:rPr lang="en-US" altLang="zh-CN"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rPr>
              <a:t>Thanks!</a:t>
            </a:r>
            <a:endParaRPr lang="zh-CN" altLang="en-US"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endParaRPr>
          </a:p>
        </p:txBody>
      </p:sp>
      <p:sp>
        <p:nvSpPr>
          <p:cNvPr id="3" name="矩形​​ 2"/>
          <p:cNvSpPr/>
          <p:nvPr/>
        </p:nvSpPr>
        <p:spPr>
          <a:xfrm>
            <a:off x="3386993" y="3446912"/>
            <a:ext cx="2315057" cy="923330"/>
          </a:xfrm>
          <a:prstGeom prst="rect">
            <a:avLst/>
          </a:prstGeom>
          <a:noFill/>
        </p:spPr>
        <p:txBody>
          <a:bodyPr wrap="none">
            <a:spAutoFit/>
          </a:bodyPr>
          <a:lstStyle/>
          <a:p>
            <a:pPr algn="ctr" eaLnBrk="1" fontAlgn="auto" hangingPunct="1">
              <a:spcBef>
                <a:spcPts val="0"/>
              </a:spcBef>
              <a:spcAft>
                <a:spcPts val="0"/>
              </a:spcAft>
              <a:defRPr/>
            </a:pPr>
            <a:r>
              <a:rPr lang="en-US" altLang="zh-CN"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rPr>
              <a:t>Q &amp; A</a:t>
            </a:r>
            <a:endParaRPr lang="zh-CN" alt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r>
              <a:rPr lang="zh-CN" altLang="en-US" dirty="0"/>
              <a:t>数据简介</a:t>
            </a:r>
            <a:endParaRPr lang="en-US" altLang="zh-CN" dirty="0"/>
          </a:p>
          <a:p>
            <a:pPr lvl="1" eaLnBrk="1" hangingPunct="1"/>
            <a:r>
              <a:rPr lang="zh-CN" altLang="en-US" dirty="0"/>
              <a:t>新闻经过分词处理，平均长度</a:t>
            </a:r>
            <a:r>
              <a:rPr lang="en-US" altLang="zh-CN" dirty="0"/>
              <a:t>120</a:t>
            </a:r>
            <a:r>
              <a:rPr lang="zh-CN" altLang="en-US" dirty="0"/>
              <a:t>词左右</a:t>
            </a:r>
            <a:endParaRPr lang="en-US" altLang="zh-CN" dirty="0"/>
          </a:p>
          <a:p>
            <a:pPr lvl="1" eaLnBrk="1" hangingPunct="1"/>
            <a:r>
              <a:rPr lang="zh-CN" altLang="en-US" dirty="0"/>
              <a:t>每条新闻有</a:t>
            </a:r>
            <a:r>
              <a:rPr lang="en-US" altLang="zh-CN" dirty="0"/>
              <a:t>8</a:t>
            </a:r>
            <a:r>
              <a:rPr lang="zh-CN" altLang="en-US" dirty="0"/>
              <a:t>种情感投票</a:t>
            </a:r>
            <a:endParaRPr lang="en-US" altLang="zh-CN" dirty="0"/>
          </a:p>
          <a:p>
            <a:pPr lvl="1"/>
            <a:r>
              <a:rPr lang="zh-CN" altLang="en-US" dirty="0"/>
              <a:t>数据规模：训练集</a:t>
            </a:r>
            <a:r>
              <a:rPr lang="en-US" altLang="zh-CN" dirty="0"/>
              <a:t>: 2342</a:t>
            </a:r>
            <a:r>
              <a:rPr lang="zh-CN" altLang="en-US" dirty="0"/>
              <a:t>篇</a:t>
            </a:r>
            <a:r>
              <a:rPr lang="en-US" altLang="zh-CN" dirty="0"/>
              <a:t>;</a:t>
            </a:r>
            <a:r>
              <a:rPr lang="zh-CN" altLang="en-US" dirty="0"/>
              <a:t>测试集</a:t>
            </a:r>
            <a:r>
              <a:rPr lang="en-US" altLang="zh-CN" dirty="0"/>
              <a:t>:2228</a:t>
            </a:r>
            <a:r>
              <a:rPr lang="zh-CN" altLang="en-US" dirty="0"/>
              <a:t>篇</a:t>
            </a:r>
            <a:endParaRPr lang="en-US" altLang="zh-CN" dirty="0"/>
          </a:p>
          <a:p>
            <a:pPr lvl="1" eaLnBrk="1" hangingPunct="1"/>
            <a:endParaRPr lang="en-US" altLang="zh-CN" dirty="0"/>
          </a:p>
          <a:p>
            <a:pPr lvl="1" eaLnBrk="1" hangingPunct="1">
              <a:buFont typeface="Verdana" charset="0"/>
              <a:buNone/>
            </a:pPr>
            <a:r>
              <a:rPr lang="zh-CN" altLang="en-US" dirty="0"/>
              <a:t>   </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任务简介</a:t>
            </a:r>
          </a:p>
        </p:txBody>
      </p:sp>
      <p:sp>
        <p:nvSpPr>
          <p:cNvPr id="4" name="Rectangle 2">
            <a:extLst>
              <a:ext uri="{FF2B5EF4-FFF2-40B4-BE49-F238E27FC236}">
                <a16:creationId xmlns:a16="http://schemas.microsoft.com/office/drawing/2014/main" id="{C1C6F2C7-450D-C942-AE6B-0392164593FA}"/>
              </a:ext>
            </a:extLst>
          </p:cNvPr>
          <p:cNvSpPr>
            <a:spLocks noChangeArrowheads="1"/>
          </p:cNvSpPr>
          <p:nvPr/>
        </p:nvSpPr>
        <p:spPr bwMode="auto">
          <a:xfrm>
            <a:off x="251520" y="36198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2">
            <a:extLst>
              <a:ext uri="{FF2B5EF4-FFF2-40B4-BE49-F238E27FC236}">
                <a16:creationId xmlns:a16="http://schemas.microsoft.com/office/drawing/2014/main" id="{5BEF52BE-F44F-DC40-996E-59B56EEC9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3" y="4032809"/>
            <a:ext cx="8990853" cy="1104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5AAD0AE-CDD1-D048-8D17-92E5E4D083E4}"/>
              </a:ext>
            </a:extLst>
          </p:cNvPr>
          <p:cNvSpPr>
            <a:spLocks noChangeArrowheads="1"/>
          </p:cNvSpPr>
          <p:nvPr/>
        </p:nvSpPr>
        <p:spPr bwMode="auto">
          <a:xfrm>
            <a:off x="-252536" y="53732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图</a:t>
            </a:r>
            <a:r>
              <a:rPr kumimoji="0" lang="zh-CN" altLang="zh-CN" sz="1100" b="0" i="0" u="none" strike="noStrike" cap="none" normalizeH="0" baseline="0" dirty="0">
                <a:ln>
                  <a:noFill/>
                </a:ln>
                <a:solidFill>
                  <a:schemeClr val="tx1"/>
                </a:solidFill>
                <a:effectLst/>
                <a:ea typeface="Times New Roman" panose="02020603050405020304" pitchFamily="18" charset="0"/>
                <a:cs typeface="宋体" panose="02010600030101010101" pitchFamily="2" charset="-122"/>
              </a:rPr>
              <a:t>2</a:t>
            </a:r>
            <a:r>
              <a:rPr kumimoji="0" lang="zh-CN" altLang="zh-CN"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：数据集样例</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r>
              <a:rPr lang="zh-CN" altLang="en-US" dirty="0"/>
              <a:t>情感分类任务</a:t>
            </a:r>
            <a:endParaRPr lang="en-US" altLang="zh-CN" dirty="0"/>
          </a:p>
          <a:p>
            <a:pPr lvl="1" eaLnBrk="1" hangingPunct="1"/>
            <a:r>
              <a:rPr lang="zh-CN" altLang="en-US" dirty="0"/>
              <a:t>实现</a:t>
            </a:r>
            <a:r>
              <a:rPr lang="en-US" altLang="zh-CN" b="1" dirty="0"/>
              <a:t>CNN</a:t>
            </a:r>
            <a:r>
              <a:rPr lang="zh-CN" altLang="en-US" b="1" dirty="0"/>
              <a:t>（卷积神经网络），</a:t>
            </a:r>
            <a:r>
              <a:rPr lang="en-US" altLang="zh-CN" b="1" dirty="0"/>
              <a:t>RNN</a:t>
            </a:r>
            <a:r>
              <a:rPr lang="zh-CN" altLang="en-US" b="1" dirty="0"/>
              <a:t>（循环神经网络）两个模型</a:t>
            </a:r>
            <a:endParaRPr lang="en-US" altLang="zh-CN" b="1" dirty="0"/>
          </a:p>
          <a:p>
            <a:pPr lvl="1" eaLnBrk="1" hangingPunct="1"/>
            <a:r>
              <a:rPr lang="zh-CN" altLang="en-US" dirty="0"/>
              <a:t>其他模型（</a:t>
            </a:r>
            <a:r>
              <a:rPr lang="en-US" altLang="zh-CN" dirty="0"/>
              <a:t>MLP</a:t>
            </a:r>
            <a:r>
              <a:rPr lang="zh-CN" altLang="en-US" dirty="0"/>
              <a:t>）选做，可作为</a:t>
            </a:r>
            <a:r>
              <a:rPr lang="en-US" altLang="zh-CN" dirty="0"/>
              <a:t>baseline</a:t>
            </a:r>
            <a:r>
              <a:rPr lang="zh-CN" altLang="en-US" dirty="0"/>
              <a:t>对比</a:t>
            </a:r>
            <a:endParaRPr lang="en-US" altLang="zh-CN" dirty="0"/>
          </a:p>
          <a:p>
            <a:pPr lvl="1" eaLnBrk="1" hangingPunct="1"/>
            <a:r>
              <a:rPr lang="zh-CN" altLang="en-US" dirty="0"/>
              <a:t>可借助深度学习框架（</a:t>
            </a:r>
            <a:r>
              <a:rPr lang="en-US" altLang="zh-CN" dirty="0"/>
              <a:t>TensorFlow</a:t>
            </a:r>
            <a:r>
              <a:rPr lang="zh-CN" altLang="en-US" dirty="0"/>
              <a:t>，</a:t>
            </a:r>
            <a:r>
              <a:rPr lang="en-US" altLang="zh-CN" dirty="0" err="1"/>
              <a:t>Keras</a:t>
            </a:r>
            <a:r>
              <a:rPr lang="zh-CN" altLang="en-US" dirty="0"/>
              <a:t>，</a:t>
            </a:r>
            <a:r>
              <a:rPr lang="en-US" altLang="zh-CN" dirty="0" err="1"/>
              <a:t>Pytorch</a:t>
            </a:r>
            <a:r>
              <a:rPr lang="zh-CN" altLang="en-US" dirty="0"/>
              <a:t>等）</a:t>
            </a:r>
            <a:endParaRPr lang="en-US" altLang="zh-CN" dirty="0"/>
          </a:p>
          <a:p>
            <a:pPr lvl="1" eaLnBrk="1" hangingPunct="1"/>
            <a:r>
              <a:rPr lang="zh-CN" altLang="en-US" dirty="0"/>
              <a:t>评价方式：准确率（</a:t>
            </a:r>
            <a:r>
              <a:rPr lang="en-US" altLang="zh-CN" dirty="0"/>
              <a:t>Accuracy</a:t>
            </a:r>
            <a:r>
              <a:rPr lang="zh-CN" altLang="en-US" dirty="0"/>
              <a:t>），</a:t>
            </a:r>
            <a:r>
              <a:rPr lang="en-US" altLang="zh-CN" dirty="0"/>
              <a:t>F-score,</a:t>
            </a:r>
            <a:r>
              <a:rPr lang="zh-CN" altLang="en-US" dirty="0"/>
              <a:t> 相关系数</a:t>
            </a:r>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任务简介</a:t>
            </a:r>
          </a:p>
        </p:txBody>
      </p:sp>
    </p:spTree>
    <p:extLst>
      <p:ext uri="{BB962C8B-B14F-4D97-AF65-F5344CB8AC3E}">
        <p14:creationId xmlns:p14="http://schemas.microsoft.com/office/powerpoint/2010/main" val="9184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5D36BD-D253-CB4B-A120-71FE9EF3FC55}"/>
              </a:ext>
            </a:extLst>
          </p:cNvPr>
          <p:cNvSpPr>
            <a:spLocks noGrp="1"/>
          </p:cNvSpPr>
          <p:nvPr>
            <p:ph idx="1"/>
          </p:nvPr>
        </p:nvSpPr>
        <p:spPr/>
        <p:txBody>
          <a:bodyPr/>
          <a:lstStyle/>
          <a:p>
            <a:r>
              <a:rPr kumimoji="1" lang="en-US" altLang="zh-CN" dirty="0"/>
              <a:t>Bags-of-words</a:t>
            </a:r>
            <a:r>
              <a:rPr kumimoji="1" lang="zh-CN" altLang="en-US" dirty="0"/>
              <a:t>：</a:t>
            </a:r>
            <a:endParaRPr kumimoji="1" lang="en-US" altLang="zh-CN" dirty="0"/>
          </a:p>
          <a:p>
            <a:pPr lvl="1"/>
            <a:r>
              <a:rPr kumimoji="1" lang="zh-CN" altLang="en-US" dirty="0"/>
              <a:t>向量长度为整个数据集的词汇量</a:t>
            </a:r>
            <a:endParaRPr kumimoji="1" lang="en-US" altLang="zh-CN" dirty="0"/>
          </a:p>
          <a:p>
            <a:pPr lvl="1"/>
            <a:r>
              <a:rPr kumimoji="1" lang="zh-CN" altLang="en-US" dirty="0"/>
              <a:t>用词频率表示一个文本</a:t>
            </a:r>
            <a:endParaRPr kumimoji="1" lang="en-US" altLang="zh-CN" dirty="0"/>
          </a:p>
          <a:p>
            <a:r>
              <a:rPr kumimoji="1" lang="en-US" altLang="zh-CN" dirty="0"/>
              <a:t>TF-IDF</a:t>
            </a:r>
            <a:r>
              <a:rPr kumimoji="1" lang="zh-CN" altLang="en-US" dirty="0"/>
              <a:t>：</a:t>
            </a:r>
            <a:endParaRPr kumimoji="1" lang="en-US" altLang="zh-CN" dirty="0"/>
          </a:p>
          <a:p>
            <a:pPr lvl="1"/>
            <a:r>
              <a:rPr kumimoji="1" lang="en-US" altLang="zh-CN" sz="2000" dirty="0" err="1"/>
              <a:t>tf</a:t>
            </a:r>
            <a:r>
              <a:rPr kumimoji="1" lang="en-US" altLang="zh-CN" sz="2000" dirty="0"/>
              <a:t>(</a:t>
            </a:r>
            <a:r>
              <a:rPr kumimoji="1" lang="en-US" altLang="zh-CN" sz="2000" dirty="0" err="1"/>
              <a:t>w,d</a:t>
            </a:r>
            <a:r>
              <a:rPr kumimoji="1" lang="en-US" altLang="zh-CN" sz="2000" dirty="0"/>
              <a:t>) = count(w, d) / size(d) </a:t>
            </a:r>
          </a:p>
          <a:p>
            <a:pPr lvl="1"/>
            <a:r>
              <a:rPr kumimoji="1" lang="en-US" altLang="zh-CN" sz="2000" dirty="0" err="1"/>
              <a:t>idf</a:t>
            </a:r>
            <a:r>
              <a:rPr kumimoji="1" lang="en-US" altLang="zh-CN" sz="2000" dirty="0"/>
              <a:t> = log(n / docs(w, D))</a:t>
            </a:r>
          </a:p>
          <a:p>
            <a:r>
              <a:rPr kumimoji="1" lang="en-US" altLang="zh-CN" dirty="0"/>
              <a:t>Word-embedding</a:t>
            </a:r>
            <a:r>
              <a:rPr kumimoji="1" lang="zh-CN" altLang="en-US" dirty="0"/>
              <a:t>：</a:t>
            </a:r>
            <a:endParaRPr kumimoji="1" lang="en-US" altLang="zh-CN" dirty="0"/>
          </a:p>
          <a:p>
            <a:pPr lvl="1"/>
            <a:r>
              <a:rPr kumimoji="1" lang="zh-CN" altLang="en-US" dirty="0"/>
              <a:t>分布式词向量表示方法</a:t>
            </a:r>
          </a:p>
        </p:txBody>
      </p:sp>
      <p:sp>
        <p:nvSpPr>
          <p:cNvPr id="3" name="标题 2">
            <a:extLst>
              <a:ext uri="{FF2B5EF4-FFF2-40B4-BE49-F238E27FC236}">
                <a16:creationId xmlns:a16="http://schemas.microsoft.com/office/drawing/2014/main" id="{E754B754-3163-A540-A7BE-88B9E192BCF0}"/>
              </a:ext>
            </a:extLst>
          </p:cNvPr>
          <p:cNvSpPr>
            <a:spLocks noGrp="1"/>
          </p:cNvSpPr>
          <p:nvPr>
            <p:ph type="title"/>
          </p:nvPr>
        </p:nvSpPr>
        <p:spPr/>
        <p:txBody>
          <a:bodyPr/>
          <a:lstStyle/>
          <a:p>
            <a:r>
              <a:rPr kumimoji="1" lang="zh-CN" altLang="en-US" dirty="0"/>
              <a:t>文本表示方法</a:t>
            </a:r>
          </a:p>
        </p:txBody>
      </p:sp>
      <p:sp>
        <p:nvSpPr>
          <p:cNvPr id="4" name="文本框 3">
            <a:extLst>
              <a:ext uri="{FF2B5EF4-FFF2-40B4-BE49-F238E27FC236}">
                <a16:creationId xmlns:a16="http://schemas.microsoft.com/office/drawing/2014/main" id="{64843BD8-41C5-8E4B-8896-A20D16C1F340}"/>
              </a:ext>
            </a:extLst>
          </p:cNvPr>
          <p:cNvSpPr txBox="1"/>
          <p:nvPr/>
        </p:nvSpPr>
        <p:spPr>
          <a:xfrm>
            <a:off x="5148064" y="3068960"/>
            <a:ext cx="3768980" cy="92333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w</a:t>
            </a:r>
            <a:r>
              <a:rPr kumimoji="1" lang="zh-CN" altLang="en-US" dirty="0"/>
              <a:t>代表词</a:t>
            </a:r>
            <a:endParaRPr kumimoji="1" lang="en-US" altLang="zh-CN" dirty="0"/>
          </a:p>
          <a:p>
            <a:pPr marL="285750" indent="-285750">
              <a:buFont typeface="Arial" panose="020B0604020202020204" pitchFamily="34" charset="0"/>
              <a:buChar char="•"/>
            </a:pPr>
            <a:r>
              <a:rPr kumimoji="1" lang="en-US" altLang="zh-CN" dirty="0"/>
              <a:t>d</a:t>
            </a:r>
            <a:r>
              <a:rPr kumimoji="1" lang="zh-CN" altLang="en-US" dirty="0"/>
              <a:t>代表所在文档</a:t>
            </a:r>
            <a:endParaRPr kumimoji="1" lang="en-US" altLang="zh-CN" dirty="0"/>
          </a:p>
          <a:p>
            <a:pPr marL="285750" indent="-285750">
              <a:buFont typeface="Arial" panose="020B0604020202020204" pitchFamily="34" charset="0"/>
              <a:buChar char="•"/>
            </a:pPr>
            <a:r>
              <a:rPr kumimoji="1" lang="en-US" altLang="zh-CN" dirty="0"/>
              <a:t>D</a:t>
            </a:r>
            <a:r>
              <a:rPr kumimoji="1" lang="zh-CN" altLang="en-US" dirty="0"/>
              <a:t>代表所有</a:t>
            </a:r>
            <a:r>
              <a:rPr kumimoji="1" lang="en-US" altLang="zh-CN" dirty="0"/>
              <a:t>d</a:t>
            </a:r>
            <a:r>
              <a:rPr kumimoji="1" lang="zh-CN" altLang="en-US" dirty="0"/>
              <a:t>集合，即整个数据集</a:t>
            </a:r>
          </a:p>
        </p:txBody>
      </p:sp>
      <p:sp>
        <p:nvSpPr>
          <p:cNvPr id="6" name="文本框 5">
            <a:extLst>
              <a:ext uri="{FF2B5EF4-FFF2-40B4-BE49-F238E27FC236}">
                <a16:creationId xmlns:a16="http://schemas.microsoft.com/office/drawing/2014/main" id="{43424A98-7C21-BE41-B291-30473C57E390}"/>
              </a:ext>
            </a:extLst>
          </p:cNvPr>
          <p:cNvSpPr txBox="1"/>
          <p:nvPr/>
        </p:nvSpPr>
        <p:spPr>
          <a:xfrm>
            <a:off x="1245501" y="5210780"/>
            <a:ext cx="7443063" cy="369332"/>
          </a:xfrm>
          <a:prstGeom prst="rect">
            <a:avLst/>
          </a:prstGeom>
          <a:noFill/>
        </p:spPr>
        <p:txBody>
          <a:bodyPr wrap="none" rtlCol="0">
            <a:spAutoFit/>
          </a:bodyPr>
          <a:lstStyle/>
          <a:p>
            <a:r>
              <a:rPr kumimoji="1" lang="zh-CN" altLang="en-US" dirty="0">
                <a:hlinkClick r:id="rId2"/>
              </a:rPr>
              <a:t>参考博客：</a:t>
            </a:r>
            <a:r>
              <a:rPr kumimoji="1" lang="en" altLang="zh-CN" dirty="0">
                <a:hlinkClick r:id="rId2"/>
              </a:rPr>
              <a:t>https://blog.csdn.net/m0_37744293/article/details/78881231</a:t>
            </a:r>
            <a:endParaRPr kumimoji="1" lang="zh-CN" altLang="en-US" dirty="0"/>
          </a:p>
        </p:txBody>
      </p:sp>
    </p:spTree>
    <p:extLst>
      <p:ext uri="{BB962C8B-B14F-4D97-AF65-F5344CB8AC3E}">
        <p14:creationId xmlns:p14="http://schemas.microsoft.com/office/powerpoint/2010/main" val="381313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D1FC9D-D5F7-A54B-9238-047FA6FEE242}"/>
              </a:ext>
            </a:extLst>
          </p:cNvPr>
          <p:cNvSpPr>
            <a:spLocks noGrp="1"/>
          </p:cNvSpPr>
          <p:nvPr>
            <p:ph idx="1"/>
          </p:nvPr>
        </p:nvSpPr>
        <p:spPr>
          <a:xfrm>
            <a:off x="457200" y="1481138"/>
            <a:ext cx="8229600" cy="4525962"/>
          </a:xfrm>
        </p:spPr>
        <p:txBody>
          <a:bodyPr/>
          <a:lstStyle/>
          <a:p>
            <a:r>
              <a:rPr kumimoji="1" lang="zh-CN" altLang="en-US" dirty="0"/>
              <a:t>最大值转为单标签预测（分类问题）：</a:t>
            </a:r>
          </a:p>
          <a:p>
            <a:pPr lvl="1"/>
            <a:r>
              <a:rPr kumimoji="1" lang="zh-CN" altLang="en-US" dirty="0"/>
              <a:t>取图</a:t>
            </a:r>
            <a:r>
              <a:rPr kumimoji="1" lang="en-US" altLang="zh-CN" dirty="0"/>
              <a:t>2</a:t>
            </a:r>
            <a:r>
              <a:rPr kumimoji="1" lang="zh-CN" altLang="en-US" dirty="0"/>
              <a:t>中例子，标签分布为</a:t>
            </a:r>
            <a:r>
              <a:rPr kumimoji="1" lang="en-US" altLang="zh-CN" dirty="0"/>
              <a:t>[0,3,0,0,0,5,1,0],</a:t>
            </a:r>
            <a:r>
              <a:rPr kumimoji="1" lang="zh-CN" altLang="en-US" dirty="0"/>
              <a:t>最大值为</a:t>
            </a:r>
            <a:r>
              <a:rPr kumimoji="1" lang="en-US" altLang="zh-CN" dirty="0"/>
              <a:t>5</a:t>
            </a:r>
            <a:r>
              <a:rPr kumimoji="1" lang="zh-CN" altLang="en-US" dirty="0"/>
              <a:t>，因此最终标签转为</a:t>
            </a:r>
            <a:r>
              <a:rPr kumimoji="1" lang="en-US" altLang="zh-CN" dirty="0"/>
              <a:t>[0,0,0,0,0,1,0,0]</a:t>
            </a:r>
            <a:r>
              <a:rPr kumimoji="1" lang="zh-CN" altLang="en-US" dirty="0"/>
              <a:t>。目标函数为交叉熵：</a:t>
            </a:r>
          </a:p>
          <a:p>
            <a:endParaRPr kumimoji="1" lang="zh-CN" altLang="en-US" dirty="0"/>
          </a:p>
          <a:p>
            <a:endParaRPr kumimoji="1" lang="en-US" altLang="zh-CN" dirty="0"/>
          </a:p>
          <a:p>
            <a:r>
              <a:rPr kumimoji="1" lang="zh-CN" altLang="en-US" dirty="0"/>
              <a:t>归一化情感分布（回归问题）：</a:t>
            </a:r>
            <a:endParaRPr kumimoji="1" lang="en-US" altLang="zh-CN" dirty="0"/>
          </a:p>
          <a:p>
            <a:pPr lvl="1"/>
            <a:r>
              <a:rPr kumimoji="1" lang="zh-CN" altLang="en-US" dirty="0"/>
              <a:t>取图</a:t>
            </a:r>
            <a:r>
              <a:rPr kumimoji="1" lang="en-US" altLang="zh-CN" dirty="0"/>
              <a:t>2</a:t>
            </a:r>
            <a:r>
              <a:rPr kumimoji="1" lang="zh-CN" altLang="en-US" dirty="0"/>
              <a:t>中例子，标签分布为</a:t>
            </a:r>
            <a:r>
              <a:rPr kumimoji="1" lang="en-US" altLang="zh-CN" dirty="0"/>
              <a:t>[0,3,0,0,0,5,1,0], </a:t>
            </a:r>
            <a:r>
              <a:rPr kumimoji="1" lang="zh-CN" altLang="en-US" dirty="0"/>
              <a:t>归一化分母为</a:t>
            </a:r>
            <a:r>
              <a:rPr kumimoji="1" lang="en-US" altLang="zh-CN" dirty="0"/>
              <a:t>3+5+1=9</a:t>
            </a:r>
            <a:r>
              <a:rPr kumimoji="1" lang="zh-CN" altLang="en-US" dirty="0"/>
              <a:t>，因此最终标签转为</a:t>
            </a:r>
            <a:r>
              <a:rPr kumimoji="1" lang="en-US" altLang="zh-CN" dirty="0"/>
              <a:t>[0,3/9,0,0,0,5/9,1/9,0]</a:t>
            </a:r>
            <a:r>
              <a:rPr kumimoji="1" lang="zh-CN" altLang="en-US" dirty="0"/>
              <a:t>。目标函数为均方误差：</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45C8A859-A792-DE4B-A1CE-D50044043A51}"/>
              </a:ext>
            </a:extLst>
          </p:cNvPr>
          <p:cNvSpPr>
            <a:spLocks noGrp="1"/>
          </p:cNvSpPr>
          <p:nvPr>
            <p:ph type="title"/>
          </p:nvPr>
        </p:nvSpPr>
        <p:spPr/>
        <p:txBody>
          <a:bodyPr/>
          <a:lstStyle/>
          <a:p>
            <a:r>
              <a:rPr kumimoji="1" lang="zh-CN" altLang="en-US" dirty="0"/>
              <a:t>标签表示方法</a:t>
            </a:r>
          </a:p>
        </p:txBody>
      </p:sp>
      <p:sp>
        <p:nvSpPr>
          <p:cNvPr id="6" name="Rectangle 5">
            <a:extLst>
              <a:ext uri="{FF2B5EF4-FFF2-40B4-BE49-F238E27FC236}">
                <a16:creationId xmlns:a16="http://schemas.microsoft.com/office/drawing/2014/main" id="{4994AF19-D865-4742-A19B-F445FFE8E47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6" name="图片 6" descr="/var/folders/1f/ny_pm3417zg__b9krwwx54_w0000gn/T/com.microsoft.Word/WebArchiveCopyPasteTempFiles/984577-20160916100944180-165787821.png">
            <a:extLst>
              <a:ext uri="{FF2B5EF4-FFF2-40B4-BE49-F238E27FC236}">
                <a16:creationId xmlns:a16="http://schemas.microsoft.com/office/drawing/2014/main" id="{D53565F9-96C1-D24C-A2E1-A3187E07B3B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275856" y="5229200"/>
            <a:ext cx="2088232" cy="658596"/>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FAD499B7-E0FE-AE41-B892-ED77E3A8FC14}"/>
              </a:ext>
            </a:extLst>
          </p:cNvPr>
          <p:cNvPicPr>
            <a:picLocks noChangeAspect="1"/>
          </p:cNvPicPr>
          <p:nvPr/>
        </p:nvPicPr>
        <p:blipFill>
          <a:blip r:embed="rId4"/>
          <a:stretch>
            <a:fillRect/>
          </a:stretch>
        </p:blipFill>
        <p:spPr>
          <a:xfrm>
            <a:off x="3441874" y="2780928"/>
            <a:ext cx="2260251" cy="720080"/>
          </a:xfrm>
          <a:prstGeom prst="rect">
            <a:avLst/>
          </a:prstGeom>
        </p:spPr>
      </p:pic>
    </p:spTree>
    <p:extLst>
      <p:ext uri="{BB962C8B-B14F-4D97-AF65-F5344CB8AC3E}">
        <p14:creationId xmlns:p14="http://schemas.microsoft.com/office/powerpoint/2010/main" val="153991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图片 3" descr="Kim, Y. (2014). Convolutional Neural Networks for Sentence Classification">
            <a:extLst>
              <a:ext uri="{FF2B5EF4-FFF2-40B4-BE49-F238E27FC236}">
                <a16:creationId xmlns:a16="http://schemas.microsoft.com/office/drawing/2014/main" id="{0C1EADA1-A6A4-FE48-8C26-78D25C1B481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475656" y="2570132"/>
            <a:ext cx="5905715" cy="2376264"/>
          </a:xfrm>
          <a:prstGeom prst="rect">
            <a:avLst/>
          </a:prstGeom>
          <a:noFill/>
          <a:extLst>
            <a:ext uri="{909E8E84-426E-40DD-AFC4-6F175D3DCCD1}">
              <a14:hiddenFill xmlns:a14="http://schemas.microsoft.com/office/drawing/2010/main">
                <a:solidFill>
                  <a:srgbClr val="FFFFFF"/>
                </a:solidFill>
              </a14:hiddenFill>
            </a:ext>
          </a:extLst>
        </p:spPr>
      </p:pic>
      <p:sp>
        <p:nvSpPr>
          <p:cNvPr id="2" name="内容占位符 1">
            <a:extLst>
              <a:ext uri="{FF2B5EF4-FFF2-40B4-BE49-F238E27FC236}">
                <a16:creationId xmlns:a16="http://schemas.microsoft.com/office/drawing/2014/main" id="{C2FBD068-9331-FF40-B7B7-5F6A75A53800}"/>
              </a:ext>
            </a:extLst>
          </p:cNvPr>
          <p:cNvSpPr>
            <a:spLocks noGrp="1"/>
          </p:cNvSpPr>
          <p:nvPr>
            <p:ph idx="1"/>
          </p:nvPr>
        </p:nvSpPr>
        <p:spPr/>
        <p:txBody>
          <a:bodyPr/>
          <a:lstStyle/>
          <a:p>
            <a:r>
              <a:rPr kumimoji="1" lang="zh-CN" altLang="en-US" dirty="0"/>
              <a:t>主要成分：</a:t>
            </a:r>
            <a:endParaRPr kumimoji="1" lang="en-US" altLang="zh-CN" dirty="0"/>
          </a:p>
          <a:p>
            <a:pPr lvl="1"/>
            <a:r>
              <a:rPr kumimoji="1" lang="zh-CN" altLang="en-US" dirty="0"/>
              <a:t>卷积层</a:t>
            </a:r>
            <a:endParaRPr kumimoji="1" lang="en-US" altLang="zh-CN" dirty="0"/>
          </a:p>
          <a:p>
            <a:pPr lvl="1"/>
            <a:r>
              <a:rPr kumimoji="1" lang="zh-CN" altLang="en-US" dirty="0"/>
              <a:t>池化层</a:t>
            </a:r>
          </a:p>
        </p:txBody>
      </p:sp>
      <p:sp>
        <p:nvSpPr>
          <p:cNvPr id="3" name="标题 2">
            <a:extLst>
              <a:ext uri="{FF2B5EF4-FFF2-40B4-BE49-F238E27FC236}">
                <a16:creationId xmlns:a16="http://schemas.microsoft.com/office/drawing/2014/main" id="{257AD4B9-20AC-D342-8A25-B4E8359E44AB}"/>
              </a:ext>
            </a:extLst>
          </p:cNvPr>
          <p:cNvSpPr>
            <a:spLocks noGrp="1"/>
          </p:cNvSpPr>
          <p:nvPr>
            <p:ph type="title"/>
          </p:nvPr>
        </p:nvSpPr>
        <p:spPr/>
        <p:txBody>
          <a:bodyPr/>
          <a:lstStyle/>
          <a:p>
            <a:r>
              <a:rPr lang="zh-CN" altLang="zh-CN" dirty="0">
                <a:effectLst/>
              </a:rPr>
              <a:t>卷积神经网络（</a:t>
            </a:r>
            <a:r>
              <a:rPr lang="en-US" altLang="zh-CN" dirty="0">
                <a:effectLst/>
              </a:rPr>
              <a:t>CNN</a:t>
            </a:r>
            <a:r>
              <a:rPr lang="zh-CN" altLang="zh-CN" dirty="0">
                <a:effectLst/>
              </a:rPr>
              <a:t>）</a:t>
            </a:r>
            <a:endParaRPr kumimoji="1" lang="zh-CN" altLang="en-US" dirty="0"/>
          </a:p>
        </p:txBody>
      </p:sp>
      <p:sp>
        <p:nvSpPr>
          <p:cNvPr id="4" name="Rectangle 2">
            <a:extLst>
              <a:ext uri="{FF2B5EF4-FFF2-40B4-BE49-F238E27FC236}">
                <a16:creationId xmlns:a16="http://schemas.microsoft.com/office/drawing/2014/main" id="{547767DD-200D-C344-B300-6038BC05FBFB}"/>
              </a:ext>
            </a:extLst>
          </p:cNvPr>
          <p:cNvSpPr>
            <a:spLocks noChangeArrowheads="1"/>
          </p:cNvSpPr>
          <p:nvPr/>
        </p:nvSpPr>
        <p:spPr bwMode="auto">
          <a:xfrm>
            <a:off x="2123728" y="2276871"/>
            <a:ext cx="108906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302E331C-4098-6B4E-8152-1C74C3B24859}"/>
              </a:ext>
            </a:extLst>
          </p:cNvPr>
          <p:cNvSpPr/>
          <p:nvPr/>
        </p:nvSpPr>
        <p:spPr>
          <a:xfrm>
            <a:off x="813623" y="5193938"/>
            <a:ext cx="7875748" cy="784830"/>
          </a:xfrm>
          <a:prstGeom prst="rect">
            <a:avLst/>
          </a:prstGeom>
        </p:spPr>
        <p:txBody>
          <a:bodyPr wrap="square">
            <a:spAutoFit/>
          </a:bodyPr>
          <a:lstStyle/>
          <a:p>
            <a:pPr>
              <a:lnSpc>
                <a:spcPts val="1800"/>
              </a:lnSpc>
              <a:spcAft>
                <a:spcPts val="0"/>
              </a:spcAft>
            </a:pPr>
            <a:r>
              <a:rPr lang="zh-CN" altLang="zh-CN" sz="1600" dirty="0">
                <a:latin typeface="宋体" panose="02010600030101010101" pitchFamily="2" charset="-122"/>
                <a:ea typeface="宋体" panose="02010600030101010101" pitchFamily="2" charset="-122"/>
                <a:cs typeface="宋体" panose="02010600030101010101" pitchFamily="2" charset="-122"/>
              </a:rPr>
              <a:t>参考论文：</a:t>
            </a:r>
            <a:r>
              <a:rPr lang="en-US" altLang="zh-CN" u="sng" dirty="0">
                <a:solidFill>
                  <a:srgbClr val="000000"/>
                </a:solidFill>
                <a:latin typeface="Times New Roman" panose="02020603050405020304" pitchFamily="18" charset="0"/>
                <a:ea typeface="宋体" panose="02010600030101010101" pitchFamily="2" charset="-122"/>
                <a:cs typeface="宋体" panose="02010600030101010101" pitchFamily="2" charset="-122"/>
                <a:hlinkClick r:id="rId4"/>
              </a:rPr>
              <a:t>Kim, Y. (2014). Convolutional Neural Networks for Sentence Classification. Proceedings of the 2014 Conference on Empirical Methods in Natural Language Processing (EMNLP 2014), 1746–1751.</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14041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C5E640-3EC5-7A49-BD2B-6246C9CE8DB8}"/>
              </a:ext>
            </a:extLst>
          </p:cNvPr>
          <p:cNvSpPr>
            <a:spLocks noGrp="1"/>
          </p:cNvSpPr>
          <p:nvPr>
            <p:ph idx="1"/>
          </p:nvPr>
        </p:nvSpPr>
        <p:spPr/>
        <p:txBody>
          <a:bodyPr/>
          <a:lstStyle/>
          <a:p>
            <a:r>
              <a:rPr kumimoji="1" lang="zh-CN" altLang="en-US" dirty="0"/>
              <a:t>时间上传递的神经网络</a:t>
            </a:r>
          </a:p>
        </p:txBody>
      </p:sp>
      <p:sp>
        <p:nvSpPr>
          <p:cNvPr id="3" name="标题 2">
            <a:extLst>
              <a:ext uri="{FF2B5EF4-FFF2-40B4-BE49-F238E27FC236}">
                <a16:creationId xmlns:a16="http://schemas.microsoft.com/office/drawing/2014/main" id="{F6F552BA-295A-FF4E-8AC7-68CF2FCB859D}"/>
              </a:ext>
            </a:extLst>
          </p:cNvPr>
          <p:cNvSpPr>
            <a:spLocks noGrp="1"/>
          </p:cNvSpPr>
          <p:nvPr>
            <p:ph type="title"/>
          </p:nvPr>
        </p:nvSpPr>
        <p:spPr/>
        <p:txBody>
          <a:bodyPr/>
          <a:lstStyle/>
          <a:p>
            <a:r>
              <a:rPr lang="zh-CN" altLang="zh-CN" dirty="0">
                <a:effectLst/>
              </a:rPr>
              <a:t>循环神经网络（</a:t>
            </a:r>
            <a:r>
              <a:rPr lang="en-US" altLang="zh-CN" dirty="0">
                <a:effectLst/>
              </a:rPr>
              <a:t>RNN</a:t>
            </a:r>
            <a:r>
              <a:rPr lang="zh-CN" altLang="zh-CN" dirty="0">
                <a:effectLst/>
              </a:rPr>
              <a:t>）</a:t>
            </a:r>
            <a:endParaRPr kumimoji="1" lang="zh-CN" altLang="en-US" dirty="0"/>
          </a:p>
        </p:txBody>
      </p:sp>
      <p:pic>
        <p:nvPicPr>
          <p:cNvPr id="4" name="图片 3">
            <a:extLst>
              <a:ext uri="{FF2B5EF4-FFF2-40B4-BE49-F238E27FC236}">
                <a16:creationId xmlns:a16="http://schemas.microsoft.com/office/drawing/2014/main" id="{C050FA30-FAEB-AC48-AE30-E4E7FE472BCD}"/>
              </a:ext>
            </a:extLst>
          </p:cNvPr>
          <p:cNvPicPr>
            <a:picLocks noChangeAspect="1"/>
          </p:cNvPicPr>
          <p:nvPr/>
        </p:nvPicPr>
        <p:blipFill>
          <a:blip r:embed="rId2"/>
          <a:stretch>
            <a:fillRect/>
          </a:stretch>
        </p:blipFill>
        <p:spPr>
          <a:xfrm>
            <a:off x="394179" y="2420888"/>
            <a:ext cx="4300616" cy="1728192"/>
          </a:xfrm>
          <a:prstGeom prst="rect">
            <a:avLst/>
          </a:prstGeom>
        </p:spPr>
      </p:pic>
      <p:sp>
        <p:nvSpPr>
          <p:cNvPr id="5" name="Rectangle 2">
            <a:extLst>
              <a:ext uri="{FF2B5EF4-FFF2-40B4-BE49-F238E27FC236}">
                <a16:creationId xmlns:a16="http://schemas.microsoft.com/office/drawing/2014/main" id="{23182C0C-1E6F-9941-95A1-FE603D2188AE}"/>
              </a:ext>
            </a:extLst>
          </p:cNvPr>
          <p:cNvSpPr>
            <a:spLocks noChangeArrowheads="1"/>
          </p:cNvSpPr>
          <p:nvPr/>
        </p:nvSpPr>
        <p:spPr bwMode="auto">
          <a:xfrm>
            <a:off x="4843816" y="1772815"/>
            <a:ext cx="115289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21" name="图片 4" descr="Illustration of our LSTM model for sentiment classification. Each word is transfered to a 4 dimension vector and then fed to LSTM model. ">
            <a:extLst>
              <a:ext uri="{FF2B5EF4-FFF2-40B4-BE49-F238E27FC236}">
                <a16:creationId xmlns:a16="http://schemas.microsoft.com/office/drawing/2014/main" id="{512BE86D-8C60-EA48-8E8F-1CFF0FC6B60A}"/>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843815" y="1772816"/>
            <a:ext cx="3923943" cy="388843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7F06C74B-8A1A-1D4E-97CD-8AB5289AC42E}"/>
              </a:ext>
            </a:extLst>
          </p:cNvPr>
          <p:cNvSpPr/>
          <p:nvPr/>
        </p:nvSpPr>
        <p:spPr>
          <a:xfrm>
            <a:off x="908720" y="5856861"/>
            <a:ext cx="8055768" cy="646331"/>
          </a:xfrm>
          <a:prstGeom prst="rect">
            <a:avLst/>
          </a:prstGeom>
        </p:spPr>
        <p:txBody>
          <a:bodyPr wrap="square">
            <a:spAutoFit/>
          </a:bodyPr>
          <a:lstStyle/>
          <a:p>
            <a:r>
              <a:rPr lang="zh-CN" altLang="en-US" dirty="0">
                <a:hlinkClick r:id="rId5"/>
              </a:rPr>
              <a:t>http://www.wildml.com/2015/09/recurrent-neural-networks-tutorial-part-1-introduction-to-rnns/</a:t>
            </a:r>
            <a:endParaRPr lang="zh-CN" altLang="en-US" dirty="0"/>
          </a:p>
        </p:txBody>
      </p:sp>
      <p:sp>
        <p:nvSpPr>
          <p:cNvPr id="7" name="文本框 6">
            <a:extLst>
              <a:ext uri="{FF2B5EF4-FFF2-40B4-BE49-F238E27FC236}">
                <a16:creationId xmlns:a16="http://schemas.microsoft.com/office/drawing/2014/main" id="{94F51C81-CAB2-574E-8ADB-E401280633ED}"/>
              </a:ext>
            </a:extLst>
          </p:cNvPr>
          <p:cNvSpPr txBox="1"/>
          <p:nvPr/>
        </p:nvSpPr>
        <p:spPr>
          <a:xfrm>
            <a:off x="457199" y="4529737"/>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en" altLang="zh-CN" i="1" dirty="0" err="1">
                <a:latin typeface="Times New Roman" panose="02020603050405020304" pitchFamily="18" charset="0"/>
                <a:cs typeface="Times New Roman" panose="02020603050405020304" pitchFamily="18" charset="0"/>
              </a:rPr>
              <a:t>x</a:t>
            </a:r>
            <a:r>
              <a:rPr kumimoji="1" lang="en" altLang="zh-CN" baseline="-25000" dirty="0" err="1">
                <a:latin typeface="Times New Roman" panose="02020603050405020304" pitchFamily="18" charset="0"/>
                <a:cs typeface="Times New Roman" panose="02020603050405020304" pitchFamily="18" charset="0"/>
              </a:rPr>
              <a:t>t</a:t>
            </a:r>
            <a:r>
              <a:rPr kumimoji="1" lang="en" altLang="zh-CN" dirty="0">
                <a:latin typeface="Times New Roman" panose="02020603050405020304" pitchFamily="18" charset="0"/>
                <a:cs typeface="Times New Roman" panose="02020603050405020304" pitchFamily="18" charset="0"/>
              </a:rPr>
              <a:t> is the input at time step </a:t>
            </a:r>
            <a:r>
              <a:rPr kumimoji="1" lang="en" altLang="zh-CN" i="1" dirty="0">
                <a:latin typeface="Times New Roman" panose="02020603050405020304" pitchFamily="18" charset="0"/>
                <a:cs typeface="Times New Roman" panose="02020603050405020304" pitchFamily="18" charset="0"/>
              </a:rPr>
              <a:t>t</a:t>
            </a:r>
          </a:p>
          <a:p>
            <a:pPr marL="285750" indent="-285750">
              <a:buFont typeface="Arial" panose="020B0604020202020204" pitchFamily="34" charset="0"/>
              <a:buChar char="•"/>
            </a:pPr>
            <a:r>
              <a:rPr kumimoji="1" lang="en" altLang="zh-CN" i="1" dirty="0" err="1">
                <a:latin typeface="Times New Roman" panose="02020603050405020304" pitchFamily="18" charset="0"/>
                <a:cs typeface="Times New Roman" panose="02020603050405020304" pitchFamily="18" charset="0"/>
              </a:rPr>
              <a:t>s</a:t>
            </a:r>
            <a:r>
              <a:rPr kumimoji="1" lang="en" altLang="zh-CN" baseline="-25000" dirty="0" err="1">
                <a:latin typeface="Times New Roman" panose="02020603050405020304" pitchFamily="18" charset="0"/>
                <a:cs typeface="Times New Roman" panose="02020603050405020304" pitchFamily="18" charset="0"/>
              </a:rPr>
              <a:t>t</a:t>
            </a:r>
            <a:r>
              <a:rPr kumimoji="1" lang="en" altLang="zh-CN" dirty="0">
                <a:latin typeface="Times New Roman" panose="02020603050405020304" pitchFamily="18" charset="0"/>
                <a:cs typeface="Times New Roman" panose="02020603050405020304" pitchFamily="18" charset="0"/>
              </a:rPr>
              <a:t> is the hidden state at time step </a:t>
            </a:r>
            <a:r>
              <a:rPr kumimoji="1" lang="en" altLang="zh-CN" i="1" dirty="0">
                <a:latin typeface="Times New Roman" panose="02020603050405020304" pitchFamily="18" charset="0"/>
                <a:cs typeface="Times New Roman" panose="02020603050405020304" pitchFamily="18" charset="0"/>
              </a:rPr>
              <a:t>t</a:t>
            </a:r>
          </a:p>
          <a:p>
            <a:pPr marL="285750" indent="-285750">
              <a:buFont typeface="Arial" panose="020B0604020202020204" pitchFamily="34" charset="0"/>
              <a:buChar char="•"/>
            </a:pPr>
            <a:r>
              <a:rPr kumimoji="1" lang="en" altLang="zh-CN" i="1" dirty="0" err="1">
                <a:latin typeface="Times New Roman" panose="02020603050405020304" pitchFamily="18" charset="0"/>
                <a:cs typeface="Times New Roman" panose="02020603050405020304" pitchFamily="18" charset="0"/>
              </a:rPr>
              <a:t>o</a:t>
            </a:r>
            <a:r>
              <a:rPr kumimoji="1" lang="en" altLang="zh-CN" baseline="-25000" dirty="0" err="1">
                <a:latin typeface="Times New Roman" panose="02020603050405020304" pitchFamily="18" charset="0"/>
                <a:cs typeface="Times New Roman" panose="02020603050405020304" pitchFamily="18" charset="0"/>
              </a:rPr>
              <a:t>t</a:t>
            </a:r>
            <a:r>
              <a:rPr kumimoji="1" lang="en" altLang="zh-CN" dirty="0">
                <a:latin typeface="Times New Roman" panose="02020603050405020304" pitchFamily="18" charset="0"/>
                <a:cs typeface="Times New Roman" panose="02020603050405020304" pitchFamily="18" charset="0"/>
              </a:rPr>
              <a:t> is the output at step </a:t>
            </a:r>
            <a:r>
              <a:rPr kumimoji="1" lang="en" altLang="zh-CN" i="1" dirty="0">
                <a:latin typeface="Times New Roman" panose="02020603050405020304" pitchFamily="18" charset="0"/>
                <a:cs typeface="Times New Roman" panose="02020603050405020304" pitchFamily="18" charset="0"/>
              </a:rPr>
              <a:t>t</a:t>
            </a:r>
            <a:endParaRPr kumimoji="1" lang="zh-CN" altLang="en-US" i="1"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D4694BC4-063F-4F4A-A93F-CADE2844E817}"/>
              </a:ext>
            </a:extLst>
          </p:cNvPr>
          <p:cNvSpPr>
            <a:spLocks noChangeArrowheads="1"/>
          </p:cNvSpPr>
          <p:nvPr/>
        </p:nvSpPr>
        <p:spPr bwMode="auto">
          <a:xfrm>
            <a:off x="-3915717" y="-16441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r>
              <a:rPr kumimoji="0" lang="zh-CN" altLang="zh-CN" sz="800" b="0" i="0" u="none" strike="noStrike" cap="none" normalizeH="0" baseline="0">
                <a:ln>
                  <a:noFill/>
                </a:ln>
                <a:solidFill>
                  <a:srgbClr val="333333"/>
                </a:solidFill>
                <a:effectLst/>
                <a:latin typeface="Arial" panose="020B0604020202020204" pitchFamily="34" charset="0"/>
                <a:ea typeface="Lora"/>
              </a:rPr>
              <a:t> </a:t>
            </a:r>
            <a:r>
              <a:rPr kumimoji="0" lang="zh-CN" altLang="zh-CN" sz="1200" b="0" i="0" u="none" strike="noStrike" cap="none" normalizeH="0" baseline="0">
                <a:ln>
                  <a:noFill/>
                </a:ln>
                <a:solidFill>
                  <a:srgbClr val="333333"/>
                </a:solidFill>
                <a:effectLst/>
                <a:latin typeface="Arial" panose="020B0604020202020204" pitchFamily="34" charset="0"/>
                <a:ea typeface="Lora"/>
              </a:rPr>
              <a:t>is the input at time step </a:t>
            </a:r>
            <a:r>
              <a:rPr kumimoji="0" lang="zh-CN" altLang="zh-CN" sz="800" b="0" i="0" u="none" strike="noStrike" cap="none" normalizeH="0" baseline="0">
                <a:ln>
                  <a:noFill/>
                </a:ln>
                <a:solidFill>
                  <a:schemeClr val="tx1"/>
                </a:solidFill>
                <a:effectLst/>
                <a:latin typeface="Arial" panose="020B0604020202020204" pitchFamily="34" charset="0"/>
              </a:rPr>
              <a:t>  </a:t>
            </a:r>
          </a:p>
        </p:txBody>
      </p:sp>
      <p:pic>
        <p:nvPicPr>
          <p:cNvPr id="5124" name="Picture 4" descr="x_t">
            <a:extLst>
              <a:ext uri="{FF2B5EF4-FFF2-40B4-BE49-F238E27FC236}">
                <a16:creationId xmlns:a16="http://schemas.microsoft.com/office/drawing/2014/main" id="{EFB667D5-C9C8-7548-86B3-EC0C00A20F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5717" y="-1704466"/>
            <a:ext cx="1651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t">
            <a:extLst>
              <a:ext uri="{FF2B5EF4-FFF2-40B4-BE49-F238E27FC236}">
                <a16:creationId xmlns:a16="http://schemas.microsoft.com/office/drawing/2014/main" id="{89D87FFB-4441-8544-994B-1CA82E79BC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5717" y="-1704466"/>
            <a:ext cx="76200" cy="12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3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543107-5A6D-144F-986E-C01E7FAF3965}"/>
              </a:ext>
            </a:extLst>
          </p:cNvPr>
          <p:cNvSpPr>
            <a:spLocks noGrp="1"/>
          </p:cNvSpPr>
          <p:nvPr>
            <p:ph idx="1"/>
          </p:nvPr>
        </p:nvSpPr>
        <p:spPr/>
        <p:txBody>
          <a:bodyPr/>
          <a:lstStyle/>
          <a:p>
            <a:r>
              <a:rPr kumimoji="1" lang="zh-CN" altLang="en-US" dirty="0"/>
              <a:t>准确率：</a:t>
            </a:r>
            <a:endParaRPr kumimoji="1" lang="en-US" altLang="zh-CN" dirty="0"/>
          </a:p>
          <a:p>
            <a:pPr lvl="1"/>
            <a:r>
              <a:rPr kumimoji="1" lang="zh-CN" altLang="en-US" sz="1600" dirty="0"/>
              <a:t>取情感标签中最大值为</a:t>
            </a:r>
            <a:r>
              <a:rPr kumimoji="1" lang="en" altLang="zh-CN" sz="1600" dirty="0"/>
              <a:t>ground truth</a:t>
            </a:r>
            <a:r>
              <a:rPr kumimoji="1" lang="zh-CN" altLang="en" sz="1600" dirty="0"/>
              <a:t>，</a:t>
            </a:r>
            <a:r>
              <a:rPr kumimoji="1" lang="zh-CN" altLang="en-US" sz="1600" dirty="0"/>
              <a:t>预测的最大概率标签为预测值，求整个测试集中的分类准确率。</a:t>
            </a:r>
            <a:endParaRPr kumimoji="1" lang="en-US" altLang="zh-CN" sz="1600" dirty="0"/>
          </a:p>
          <a:p>
            <a:r>
              <a:rPr kumimoji="1" lang="en-US" altLang="zh-CN" dirty="0"/>
              <a:t>F-score</a:t>
            </a:r>
            <a:r>
              <a:rPr kumimoji="1" lang="zh-CN" altLang="en-US" dirty="0"/>
              <a:t>：</a:t>
            </a:r>
            <a:endParaRPr kumimoji="1" lang="en-US" altLang="zh-CN" dirty="0"/>
          </a:p>
          <a:p>
            <a:pPr lvl="1"/>
            <a:r>
              <a:rPr kumimoji="1" lang="en-US" altLang="zh-CN" sz="1800" dirty="0"/>
              <a:t>F-score=2/(1/precision</a:t>
            </a:r>
            <a:r>
              <a:rPr kumimoji="1" lang="zh-CN" altLang="en-US" sz="1800" dirty="0"/>
              <a:t> </a:t>
            </a:r>
            <a:endParaRPr kumimoji="1" lang="en-US" altLang="zh-CN" sz="1800" dirty="0"/>
          </a:p>
          <a:p>
            <a:pPr marL="392113" lvl="1" indent="0">
              <a:buNone/>
            </a:pPr>
            <a:r>
              <a:rPr kumimoji="1" lang="en-US" altLang="zh-CN" sz="1800" dirty="0"/>
              <a:t>+</a:t>
            </a:r>
            <a:r>
              <a:rPr kumimoji="1" lang="zh-CN" altLang="en-US" sz="1800" dirty="0"/>
              <a:t> </a:t>
            </a:r>
            <a:r>
              <a:rPr kumimoji="1" lang="en-US" altLang="zh-CN" sz="1800" dirty="0"/>
              <a:t>1/recall)</a:t>
            </a:r>
          </a:p>
          <a:p>
            <a:pPr marL="392113" lvl="1" indent="0">
              <a:buNone/>
            </a:pPr>
            <a:endParaRPr kumimoji="1" lang="en-US" altLang="zh-CN" dirty="0"/>
          </a:p>
          <a:p>
            <a:r>
              <a:rPr kumimoji="1" lang="zh-CN" altLang="en-US" dirty="0"/>
              <a:t>相关系数</a:t>
            </a:r>
            <a:endParaRPr kumimoji="1" lang="en-US" altLang="zh-CN" dirty="0"/>
          </a:p>
          <a:p>
            <a:pPr lvl="1"/>
            <a:r>
              <a:rPr kumimoji="1" lang="zh-CN" altLang="en-US" sz="1600" dirty="0"/>
              <a:t>衡量预测分布与真实分布的接近程度。</a:t>
            </a:r>
            <a:endParaRPr kumimoji="1" lang="en-US" altLang="zh-CN" sz="1600" dirty="0"/>
          </a:p>
          <a:p>
            <a:pPr lvl="1"/>
            <a:endParaRPr kumimoji="1" lang="zh-CN" altLang="en-US" dirty="0"/>
          </a:p>
        </p:txBody>
      </p:sp>
      <p:sp>
        <p:nvSpPr>
          <p:cNvPr id="3" name="标题 2">
            <a:extLst>
              <a:ext uri="{FF2B5EF4-FFF2-40B4-BE49-F238E27FC236}">
                <a16:creationId xmlns:a16="http://schemas.microsoft.com/office/drawing/2014/main" id="{A0599842-569E-AB4B-B0C4-D295745086EE}"/>
              </a:ext>
            </a:extLst>
          </p:cNvPr>
          <p:cNvSpPr>
            <a:spLocks noGrp="1"/>
          </p:cNvSpPr>
          <p:nvPr>
            <p:ph type="title"/>
          </p:nvPr>
        </p:nvSpPr>
        <p:spPr/>
        <p:txBody>
          <a:bodyPr/>
          <a:lstStyle/>
          <a:p>
            <a:r>
              <a:rPr kumimoji="1" lang="zh-CN" altLang="en-US" dirty="0"/>
              <a:t>评价方法</a:t>
            </a:r>
          </a:p>
        </p:txBody>
      </p:sp>
      <p:sp>
        <p:nvSpPr>
          <p:cNvPr id="4" name="Rectangle 2">
            <a:extLst>
              <a:ext uri="{FF2B5EF4-FFF2-40B4-BE49-F238E27FC236}">
                <a16:creationId xmlns:a16="http://schemas.microsoft.com/office/drawing/2014/main" id="{491596FB-5EA1-984C-900D-80A048A8A98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图片 7" descr="/var/folders/1f/ny_pm3417zg__b9krwwx54_w0000gn/T/com.microsoft.Word/WebArchiveCopyPasteTempFiles/626955-20161102210603330-533056336.jpg">
            <a:extLst>
              <a:ext uri="{FF2B5EF4-FFF2-40B4-BE49-F238E27FC236}">
                <a16:creationId xmlns:a16="http://schemas.microsoft.com/office/drawing/2014/main" id="{0F6D8363-F921-FE4D-8BC1-97185272DA2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788024" y="2492896"/>
            <a:ext cx="4045626" cy="20162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11BD1FD-15FB-934F-85A9-7BB29963C370}"/>
              </a:ext>
            </a:extLst>
          </p:cNvPr>
          <p:cNvSpPr>
            <a:spLocks noChangeArrowheads="1"/>
          </p:cNvSpPr>
          <p:nvPr/>
        </p:nvSpPr>
        <p:spPr bwMode="auto">
          <a:xfrm>
            <a:off x="1619672" y="48691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7" name="图片 8" descr="/var/folders/1f/ny_pm3417zg__b9krwwx54_w0000gn/T/com.microsoft.Word/WebArchiveCopyPasteTempFiles/14ce36d3d539b600a48289a4e350352ac65cb751.jpg">
            <a:extLst>
              <a:ext uri="{FF2B5EF4-FFF2-40B4-BE49-F238E27FC236}">
                <a16:creationId xmlns:a16="http://schemas.microsoft.com/office/drawing/2014/main" id="{024C377C-4182-5343-9249-D2749837FB62}"/>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907704" y="4987901"/>
            <a:ext cx="2108200"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42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exp" id="{CAE420C5-1164-1941-A718-E393D954ED83}" vid="{3BDB0321-824E-A64C-AF3B-CC1B52DF6C8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exp1</Template>
  <TotalTime>239</TotalTime>
  <Words>1759</Words>
  <Application>Microsoft Office PowerPoint</Application>
  <PresentationFormat>全屏显示(4:3)</PresentationFormat>
  <Paragraphs>172</Paragraphs>
  <Slides>22</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Baoli SC</vt:lpstr>
      <vt:lpstr>Lora</vt:lpstr>
      <vt:lpstr>黑体</vt:lpstr>
      <vt:lpstr>宋体</vt:lpstr>
      <vt:lpstr>微软雅黑</vt:lpstr>
      <vt:lpstr>Arial</vt:lpstr>
      <vt:lpstr>Calibri</vt:lpstr>
      <vt:lpstr>Century Gothic</vt:lpstr>
      <vt:lpstr>Lucida Sans Unicode</vt:lpstr>
      <vt:lpstr>Times New Roman</vt:lpstr>
      <vt:lpstr>Verdana</vt:lpstr>
      <vt:lpstr>Wingdings 2</vt:lpstr>
      <vt:lpstr>Wingdings 3</vt:lpstr>
      <vt:lpstr>聚合</vt:lpstr>
      <vt:lpstr>人工智能导论大作业介绍</vt:lpstr>
      <vt:lpstr>项目背景</vt:lpstr>
      <vt:lpstr>任务简介</vt:lpstr>
      <vt:lpstr>任务简介</vt:lpstr>
      <vt:lpstr>文本表示方法</vt:lpstr>
      <vt:lpstr>标签表示方法</vt:lpstr>
      <vt:lpstr>卷积神经网络（CNN）</vt:lpstr>
      <vt:lpstr>循环神经网络（RNN）</vt:lpstr>
      <vt:lpstr>评价方法</vt:lpstr>
      <vt:lpstr>深度学习框架</vt:lpstr>
      <vt:lpstr>Caffe</vt:lpstr>
      <vt:lpstr>Theano</vt:lpstr>
      <vt:lpstr>MXNet</vt:lpstr>
      <vt:lpstr>TensorFlow</vt:lpstr>
      <vt:lpstr>Keras</vt:lpstr>
      <vt:lpstr>PowerPoint 演示文稿</vt:lpstr>
      <vt:lpstr>详细比较表</vt:lpstr>
      <vt:lpstr>实验分数设置</vt:lpstr>
      <vt:lpstr>实验报告内容</vt:lpstr>
      <vt:lpstr>问题思考</vt:lpstr>
      <vt:lpstr>说明 (cont.)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人工智能导论大作业介绍</dc:title>
  <dc:creator>xs Li</dc:creator>
  <cp:lastModifiedBy>Windows 用户</cp:lastModifiedBy>
  <cp:revision>255</cp:revision>
  <dcterms:created xsi:type="dcterms:W3CDTF">2017-11-26T12:28:31Z</dcterms:created>
  <dcterms:modified xsi:type="dcterms:W3CDTF">2019-06-18T03:13:14Z</dcterms:modified>
</cp:coreProperties>
</file>