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8" r:id="rId2"/>
    <p:sldId id="375" r:id="rId3"/>
    <p:sldId id="261" r:id="rId4"/>
    <p:sldId id="374" r:id="rId5"/>
    <p:sldId id="307" r:id="rId6"/>
    <p:sldId id="310" r:id="rId7"/>
    <p:sldId id="373" r:id="rId8"/>
    <p:sldId id="312" r:id="rId9"/>
    <p:sldId id="325" r:id="rId10"/>
    <p:sldId id="313" r:id="rId11"/>
    <p:sldId id="326" r:id="rId12"/>
    <p:sldId id="314" r:id="rId13"/>
    <p:sldId id="315" r:id="rId14"/>
    <p:sldId id="328" r:id="rId15"/>
    <p:sldId id="329" r:id="rId16"/>
    <p:sldId id="344" r:id="rId17"/>
    <p:sldId id="316" r:id="rId18"/>
    <p:sldId id="372" r:id="rId19"/>
    <p:sldId id="318" r:id="rId20"/>
    <p:sldId id="371" r:id="rId21"/>
    <p:sldId id="366" r:id="rId22"/>
    <p:sldId id="363" r:id="rId23"/>
    <p:sldId id="368" r:id="rId24"/>
    <p:sldId id="369" r:id="rId25"/>
    <p:sldId id="370" r:id="rId26"/>
    <p:sldId id="30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8" autoAdjust="0"/>
    <p:restoredTop sz="94660"/>
  </p:normalViewPr>
  <p:slideViewPr>
    <p:cSldViewPr snapToGrid="0">
      <p:cViewPr varScale="1">
        <p:scale>
          <a:sx n="76" d="100"/>
          <a:sy n="76" d="100"/>
        </p:scale>
        <p:origin x="834" y="90"/>
      </p:cViewPr>
      <p:guideLst/>
    </p:cSldViewPr>
  </p:slideViewPr>
  <p:notesTextViewPr>
    <p:cViewPr>
      <p:scale>
        <a:sx n="1" d="1"/>
        <a:sy n="1" d="1"/>
      </p:scale>
      <p:origin x="0" y="0"/>
    </p:cViewPr>
  </p:notesTextViewPr>
  <p:notesViewPr>
    <p:cSldViewPr snapToGrid="0">
      <p:cViewPr varScale="1">
        <p:scale>
          <a:sx n="63" d="100"/>
          <a:sy n="63" d="100"/>
        </p:scale>
        <p:origin x="228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9BA54BB-69C1-44ED-83AD-94F373BCE4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7EA0841-0A51-496C-A205-29DDF5A338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19DA7E-313A-4FE0-8597-FE96F9F836D9}" type="datetimeFigureOut">
              <a:rPr lang="zh-CN" altLang="en-US" smtClean="0"/>
              <a:t>2020/11/24</a:t>
            </a:fld>
            <a:endParaRPr lang="zh-CN" altLang="en-US"/>
          </a:p>
        </p:txBody>
      </p:sp>
      <p:sp>
        <p:nvSpPr>
          <p:cNvPr id="4" name="页脚占位符 3">
            <a:extLst>
              <a:ext uri="{FF2B5EF4-FFF2-40B4-BE49-F238E27FC236}">
                <a16:creationId xmlns:a16="http://schemas.microsoft.com/office/drawing/2014/main" id="{6653557C-7210-4A89-B358-751274152B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武汉达译自动化工程有限公司</a:t>
            </a:r>
            <a:r>
              <a:rPr lang="en-US" altLang="zh-CN"/>
              <a:t>-</a:t>
            </a:r>
            <a:r>
              <a:rPr lang="zh-CN" altLang="en-US"/>
              <a:t>刘紫阳</a:t>
            </a:r>
          </a:p>
        </p:txBody>
      </p:sp>
      <p:sp>
        <p:nvSpPr>
          <p:cNvPr id="5" name="灯片编号占位符 4">
            <a:extLst>
              <a:ext uri="{FF2B5EF4-FFF2-40B4-BE49-F238E27FC236}">
                <a16:creationId xmlns:a16="http://schemas.microsoft.com/office/drawing/2014/main" id="{18AD5474-B43B-4353-BB53-08D0118AB8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B91593-A189-4BF7-84B3-618816BF3931}" type="slidenum">
              <a:rPr lang="zh-CN" altLang="en-US" smtClean="0"/>
              <a:t>‹#›</a:t>
            </a:fld>
            <a:endParaRPr lang="zh-CN" altLang="en-US"/>
          </a:p>
        </p:txBody>
      </p:sp>
    </p:spTree>
    <p:extLst>
      <p:ext uri="{BB962C8B-B14F-4D97-AF65-F5344CB8AC3E}">
        <p14:creationId xmlns:p14="http://schemas.microsoft.com/office/powerpoint/2010/main" val="17668699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A483F-89E2-4566-892A-840614102E53}" type="datetimeFigureOut">
              <a:rPr lang="zh-CN" altLang="en-US" smtClean="0"/>
              <a:t>2020/11/24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武汉达译自动化工程有限公司</a:t>
            </a:r>
            <a:r>
              <a:rPr lang="en-US" altLang="zh-CN"/>
              <a:t>-</a:t>
            </a:r>
            <a:r>
              <a:rPr lang="zh-CN" altLang="en-US"/>
              <a:t>刘紫阳</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22B56-FE21-4E89-80C8-F1ED43BAACCD}" type="slidenum">
              <a:rPr lang="zh-CN" altLang="en-US" smtClean="0"/>
              <a:t>‹#›</a:t>
            </a:fld>
            <a:endParaRPr lang="zh-CN" altLang="en-US"/>
          </a:p>
        </p:txBody>
      </p:sp>
    </p:spTree>
    <p:extLst>
      <p:ext uri="{BB962C8B-B14F-4D97-AF65-F5344CB8AC3E}">
        <p14:creationId xmlns:p14="http://schemas.microsoft.com/office/powerpoint/2010/main" val="41547415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37144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6809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29882D7-DAD3-4F7D-A43B-CA265E783031}" type="datetime1">
              <a:rPr lang="zh-CN" altLang="en-US" smtClean="0"/>
              <a:t>2020/11/24</a:t>
            </a:fld>
            <a:endParaRPr lang="zh-CN" alt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zh-CN" altLang="en-US"/>
              <a:t>武汉达译自动化工有限公司</a:t>
            </a:r>
            <a:endParaRPr lang="zh-CN" alt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endParaRPr lang="zh-CN"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62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466FC87-E9A6-4DA3-9E9C-3482DF17C277}" type="datetime1">
              <a:rPr lang="zh-CN" altLang="en-US" smtClean="0"/>
              <a:t>2020/11/24</a:t>
            </a:fld>
            <a:endParaRPr lang="zh-CN" alt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zh-CN" altLang="en-US"/>
              <a:t>武汉达译自动化工有限公司</a:t>
            </a:r>
            <a:endParaRPr lang="zh-CN" alt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9AE70B2-8BF9-45C0-BB95-33D1B9D3A854}" type="slidenum">
              <a:rPr lang="zh-CN" altLang="en-US" smtClean="0"/>
              <a:pPr/>
              <a:t>‹#›</a:t>
            </a:fld>
            <a:endParaRPr lang="zh-CN" altLang="en-US" dirty="0"/>
          </a:p>
        </p:txBody>
      </p:sp>
    </p:spTree>
    <p:extLst>
      <p:ext uri="{BB962C8B-B14F-4D97-AF65-F5344CB8AC3E}">
        <p14:creationId xmlns:p14="http://schemas.microsoft.com/office/powerpoint/2010/main" val="46088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5DA116F-E90F-409B-99BB-D498CFABA90E}" type="datetime1">
              <a:rPr lang="zh-CN" altLang="en-US" smtClean="0"/>
              <a:t>2020/11/24</a:t>
            </a:fld>
            <a:endParaRPr lang="zh-CN" alt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zh-CN" altLang="en-US"/>
              <a:t>武汉达译自动化工有限公司</a:t>
            </a:r>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3632990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1097280" y="6459785"/>
            <a:ext cx="2472271" cy="365125"/>
          </a:xfrm>
          <a:prstGeom prst="rect">
            <a:avLst/>
          </a:prstGeom>
        </p:spPr>
        <p:txBody>
          <a:bodyPr/>
          <a:lstStyle/>
          <a:p>
            <a:fld id="{C4698A89-821C-4029-AC49-E079A1CA282D}" type="datetime1">
              <a:rPr lang="zh-CN" altLang="en-US" smtClean="0"/>
              <a:t>2020/11/24</a:t>
            </a:fld>
            <a:endParaRPr lang="zh-CN" altLang="en-US" dirty="0"/>
          </a:p>
        </p:txBody>
      </p:sp>
      <p:sp>
        <p:nvSpPr>
          <p:cNvPr id="6" name="页脚占位符 5"/>
          <p:cNvSpPr>
            <a:spLocks noGrp="1"/>
          </p:cNvSpPr>
          <p:nvPr>
            <p:ph type="ftr" sz="quarter" idx="11"/>
            <p:custDataLst>
              <p:tags r:id="rId4"/>
            </p:custDataLst>
          </p:nvPr>
        </p:nvSpPr>
        <p:spPr>
          <a:xfrm>
            <a:off x="3686185" y="6459785"/>
            <a:ext cx="4822804" cy="365125"/>
          </a:xfrm>
          <a:prstGeom prst="rect">
            <a:avLst/>
          </a:prstGeom>
        </p:spPr>
        <p:txBody>
          <a:bodyPr/>
          <a:lstStyle/>
          <a:p>
            <a:r>
              <a:rPr lang="zh-CN" altLang="en-US"/>
              <a:t>武汉达译自动化工有限公司</a:t>
            </a:r>
            <a:endParaRPr lang="zh-CN" altLang="en-US" dirty="0"/>
          </a:p>
        </p:txBody>
      </p:sp>
      <p:sp>
        <p:nvSpPr>
          <p:cNvPr id="7" name="灯片编号占位符 6"/>
          <p:cNvSpPr>
            <a:spLocks noGrp="1"/>
          </p:cNvSpPr>
          <p:nvPr>
            <p:ph type="sldNum" sz="quarter" idx="12"/>
            <p:custDataLst>
              <p:tags r:id="rId5"/>
            </p:custDataLst>
          </p:nvPr>
        </p:nvSpPr>
        <p:spPr>
          <a:xfrm>
            <a:off x="9900458" y="6459785"/>
            <a:ext cx="1312025" cy="365125"/>
          </a:xfrm>
          <a:prstGeom prst="rect">
            <a:avLst/>
          </a:prstGeom>
        </p:spPr>
        <p:txBody>
          <a:bodyPr/>
          <a:lstStyle/>
          <a:p>
            <a:fld id="{FABC47A4-756D-490B-A52F-7D9E2C9FC05F}" type="slidenum">
              <a:rPr lang="zh-CN" altLang="en-US" smtClean="0"/>
              <a:pPr/>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725105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1097280" y="6459785"/>
            <a:ext cx="2472271" cy="365125"/>
          </a:xfrm>
          <a:prstGeom prst="rect">
            <a:avLst/>
          </a:prstGeom>
        </p:spPr>
        <p:txBody>
          <a:bodyPr/>
          <a:lstStyle/>
          <a:p>
            <a:fld id="{093F2579-09DC-42A2-BB59-3A9A48F6E6FA}" type="datetime1">
              <a:rPr lang="zh-CN" altLang="en-US" smtClean="0"/>
              <a:t>2020/11/24</a:t>
            </a:fld>
            <a:endParaRPr lang="zh-CN" altLang="en-US"/>
          </a:p>
        </p:txBody>
      </p:sp>
      <p:sp>
        <p:nvSpPr>
          <p:cNvPr id="4" name="页脚占位符 3"/>
          <p:cNvSpPr>
            <a:spLocks noGrp="1"/>
          </p:cNvSpPr>
          <p:nvPr>
            <p:ph type="ftr" sz="quarter" idx="11"/>
            <p:custDataLst>
              <p:tags r:id="rId2"/>
            </p:custDataLst>
          </p:nvPr>
        </p:nvSpPr>
        <p:spPr>
          <a:xfrm>
            <a:off x="3686185" y="6459785"/>
            <a:ext cx="4822804" cy="365125"/>
          </a:xfrm>
          <a:prstGeom prst="rect">
            <a:avLst/>
          </a:prstGeom>
        </p:spPr>
        <p:txBody>
          <a:bodyPr/>
          <a:lstStyle/>
          <a:p>
            <a:r>
              <a:rPr lang="zh-CN" altLang="en-US"/>
              <a:t>武汉达译自动化工有限公司</a:t>
            </a:r>
          </a:p>
        </p:txBody>
      </p:sp>
      <p:sp>
        <p:nvSpPr>
          <p:cNvPr id="5" name="灯片编号占位符 4"/>
          <p:cNvSpPr>
            <a:spLocks noGrp="1"/>
          </p:cNvSpPr>
          <p:nvPr>
            <p:ph type="sldNum" sz="quarter" idx="12"/>
            <p:custDataLst>
              <p:tags r:id="rId3"/>
            </p:custDataLst>
          </p:nvPr>
        </p:nvSpPr>
        <p:spPr>
          <a:xfrm>
            <a:off x="9900458" y="6459785"/>
            <a:ext cx="1312025" cy="365125"/>
          </a:xfrm>
          <a:prstGeom prst="rect">
            <a:avLst/>
          </a:prstGeom>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86327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1097280" y="6459785"/>
            <a:ext cx="2472271" cy="365125"/>
          </a:xfrm>
          <a:prstGeom prst="rect">
            <a:avLst/>
          </a:prstGeom>
        </p:spPr>
        <p:txBody>
          <a:bodyPr/>
          <a:lstStyle/>
          <a:p>
            <a:fld id="{7B52E097-3BD6-449A-B1D0-D74AC6F1D2DF}" type="datetime1">
              <a:rPr lang="zh-CN" altLang="en-US" smtClean="0"/>
              <a:t>2020/11/24</a:t>
            </a:fld>
            <a:endParaRPr lang="zh-CN" altLang="en-US"/>
          </a:p>
        </p:txBody>
      </p:sp>
      <p:sp>
        <p:nvSpPr>
          <p:cNvPr id="4" name="页脚占位符 3"/>
          <p:cNvSpPr>
            <a:spLocks noGrp="1"/>
          </p:cNvSpPr>
          <p:nvPr>
            <p:ph type="ftr" sz="quarter" idx="11"/>
            <p:custDataLst>
              <p:tags r:id="rId2"/>
            </p:custDataLst>
          </p:nvPr>
        </p:nvSpPr>
        <p:spPr>
          <a:xfrm>
            <a:off x="3686185" y="6459785"/>
            <a:ext cx="4822804" cy="365125"/>
          </a:xfrm>
          <a:prstGeom prst="rect">
            <a:avLst/>
          </a:prstGeom>
        </p:spPr>
        <p:txBody>
          <a:bodyPr/>
          <a:lstStyle/>
          <a:p>
            <a:r>
              <a:rPr lang="zh-CN" altLang="en-US"/>
              <a:t>武汉达译自动化工有限公司</a:t>
            </a:r>
          </a:p>
        </p:txBody>
      </p:sp>
      <p:sp>
        <p:nvSpPr>
          <p:cNvPr id="5" name="灯片编号占位符 4"/>
          <p:cNvSpPr>
            <a:spLocks noGrp="1"/>
          </p:cNvSpPr>
          <p:nvPr>
            <p:ph type="sldNum" sz="quarter" idx="12"/>
            <p:custDataLst>
              <p:tags r:id="rId3"/>
            </p:custDataLst>
          </p:nvPr>
        </p:nvSpPr>
        <p:spPr>
          <a:xfrm>
            <a:off x="9900458" y="6459785"/>
            <a:ext cx="1312025" cy="365125"/>
          </a:xfrm>
          <a:prstGeom prst="rect">
            <a:avLst/>
          </a:prstGeom>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280405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58020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7877D957-6BB2-4260-8CFE-5005E03FB632}" type="datetime1">
              <a:rPr lang="zh-CN" altLang="en-US" smtClean="0"/>
              <a:t>2020/11/24</a:t>
            </a:fld>
            <a:endParaRPr lang="zh-CN" alt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zh-CN" altLang="en-US"/>
              <a:t>武汉达译自动化工有限公司</a:t>
            </a:r>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9AE70B2-8BF9-45C0-BB95-33D1B9D3A854}" type="slidenum">
              <a:rPr lang="zh-CN" altLang="en-US" smtClean="0"/>
              <a:pPr/>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3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E6764D65-A094-4761-A066-F9554A2145AD}" type="datetime1">
              <a:rPr lang="zh-CN" altLang="en-US" smtClean="0"/>
              <a:t>2020/11/24</a:t>
            </a:fld>
            <a:endParaRPr lang="zh-CN" alt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r>
              <a:rPr lang="zh-CN" altLang="en-US"/>
              <a:t>武汉达译自动化工有限公司</a:t>
            </a:r>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100276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AE5E6593-8ADA-4D2C-AB19-3D609E8E9666}" type="datetime1">
              <a:rPr lang="zh-CN" altLang="en-US" smtClean="0"/>
              <a:t>2020/11/24</a:t>
            </a:fld>
            <a:endParaRPr lang="zh-CN" alt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r>
              <a:rPr lang="zh-CN" altLang="en-US"/>
              <a:t>武汉达译自动化工有限公司</a:t>
            </a:r>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235992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3B399F46-0F5E-4395-9DBD-96752BB34982}" type="datetime1">
              <a:rPr lang="zh-CN" altLang="en-US" smtClean="0"/>
              <a:t>2020/11/24</a:t>
            </a:fld>
            <a:endParaRPr lang="zh-CN" alt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r>
              <a:rPr lang="zh-CN" altLang="en-US"/>
              <a:t>武汉达译自动化工有限公司</a:t>
            </a:r>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308556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6" name="Rectangle 5"/>
          <p:cNvSpPr/>
          <p:nvPr/>
        </p:nvSpPr>
        <p:spPr>
          <a:xfrm>
            <a:off x="15" y="6782187"/>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409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B2DD5C3E-D384-41DD-8DEA-B9810F701E46}" type="datetime1">
              <a:rPr lang="zh-CN" altLang="en-US" smtClean="0"/>
              <a:t>2020/11/24</a:t>
            </a:fld>
            <a:endParaRPr lang="zh-CN" altLang="en-US"/>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r>
              <a:rPr lang="zh-CN" altLang="en-US">
                <a:solidFill>
                  <a:srgbClr val="637052"/>
                </a:solidFill>
              </a:rPr>
              <a:t>武汉达译自动化工有限公司</a:t>
            </a:r>
            <a:endParaRPr lang="zh-CN" altLang="en-US" dirty="0">
              <a:solidFill>
                <a:srgbClr val="637052"/>
              </a:solidFill>
            </a:endParaRPr>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9AE70B2-8BF9-45C0-BB95-33D1B9D3A854}" type="slidenum">
              <a:rPr lang="zh-CN" altLang="en-US" smtClean="0">
                <a:solidFill>
                  <a:srgbClr val="637052"/>
                </a:solidFill>
              </a:rPr>
              <a:pPr/>
              <a:t>‹#›</a:t>
            </a:fld>
            <a:endParaRPr lang="zh-CN" altLang="en-US" dirty="0">
              <a:solidFill>
                <a:srgbClr val="637052"/>
              </a:solidFill>
            </a:endParaRPr>
          </a:p>
        </p:txBody>
      </p:sp>
    </p:spTree>
    <p:extLst>
      <p:ext uri="{BB962C8B-B14F-4D97-AF65-F5344CB8AC3E}">
        <p14:creationId xmlns:p14="http://schemas.microsoft.com/office/powerpoint/2010/main" val="110824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847422A4-E46D-443E-A98E-2B92057AEA4A}" type="datetime1">
              <a:rPr lang="zh-CN" altLang="en-US" smtClean="0"/>
              <a:t>2020/11/24</a:t>
            </a:fld>
            <a:endParaRPr lang="zh-CN" alt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r>
              <a:rPr lang="zh-CN" altLang="en-US"/>
              <a:t>武汉达译自动化工有限公司</a:t>
            </a:r>
            <a:endParaRPr lang="zh-CN" alt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FABC47A4-756D-490B-A52F-7D9E2C9FC05F}" type="slidenum">
              <a:rPr lang="zh-CN" altLang="en-US" smtClean="0"/>
              <a:pPr/>
              <a:t>‹#›</a:t>
            </a:fld>
            <a:endParaRPr lang="zh-CN" altLang="en-US"/>
          </a:p>
        </p:txBody>
      </p:sp>
    </p:spTree>
    <p:extLst>
      <p:ext uri="{BB962C8B-B14F-4D97-AF65-F5344CB8AC3E}">
        <p14:creationId xmlns:p14="http://schemas.microsoft.com/office/powerpoint/2010/main" val="231709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803960"/>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53808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hyperlink" Target="mailto:ziyang.liu@keytech-engineering.com" TargetMode="Externa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053273" y="2979416"/>
            <a:ext cx="5703531" cy="899167"/>
          </a:xfrm>
        </p:spPr>
        <p:txBody>
          <a:bodyPr>
            <a:normAutofit fontScale="90000"/>
          </a:bodyPr>
          <a:lstStyle/>
          <a:p>
            <a:r>
              <a:rPr lang="zh-CN" altLang="en-US" b="1" dirty="0"/>
              <a:t>时序操作介绍</a:t>
            </a:r>
          </a:p>
        </p:txBody>
      </p:sp>
      <p:pic>
        <p:nvPicPr>
          <p:cNvPr id="4" name="图片 3" descr="keytech logo 702-180"/>
          <p:cNvPicPr>
            <a:picLocks noChangeAspect="1"/>
          </p:cNvPicPr>
          <p:nvPr/>
        </p:nvPicPr>
        <p:blipFill>
          <a:blip r:embed="rId5"/>
          <a:stretch>
            <a:fillRect/>
          </a:stretch>
        </p:blipFill>
        <p:spPr>
          <a:xfrm>
            <a:off x="9453245" y="637540"/>
            <a:ext cx="2068830" cy="583565"/>
          </a:xfrm>
          <a:prstGeom prst="rect">
            <a:avLst/>
          </a:prstGeom>
        </p:spPr>
      </p:pic>
      <p:sp>
        <p:nvSpPr>
          <p:cNvPr id="3" name="日期占位符 2">
            <a:extLst>
              <a:ext uri="{FF2B5EF4-FFF2-40B4-BE49-F238E27FC236}">
                <a16:creationId xmlns:a16="http://schemas.microsoft.com/office/drawing/2014/main" id="{13D1A8EE-1E6E-4FD1-B3E5-183A512898D5}"/>
              </a:ext>
            </a:extLst>
          </p:cNvPr>
          <p:cNvSpPr>
            <a:spLocks noGrp="1"/>
          </p:cNvSpPr>
          <p:nvPr>
            <p:ph type="dt" sz="half" idx="10"/>
          </p:nvPr>
        </p:nvSpPr>
        <p:spPr/>
        <p:txBody>
          <a:bodyPr/>
          <a:lstStyle/>
          <a:p>
            <a:r>
              <a:rPr lang="en-US" altLang="zh-CN" dirty="0">
                <a:latin typeface="微软雅黑" panose="020B0503020204020204" pitchFamily="34" charset="-122"/>
                <a:ea typeface="微软雅黑" panose="020B0503020204020204" pitchFamily="34" charset="-122"/>
              </a:rPr>
              <a:t>2020/10/20</a:t>
            </a:r>
            <a:endParaRPr lang="zh-CN" altLang="en-US" dirty="0">
              <a:latin typeface="微软雅黑" panose="020B0503020204020204" pitchFamily="34" charset="-122"/>
              <a:ea typeface="微软雅黑" panose="020B0503020204020204" pitchFamily="34" charset="-122"/>
            </a:endParaRPr>
          </a:p>
        </p:txBody>
      </p:sp>
      <p:sp>
        <p:nvSpPr>
          <p:cNvPr id="5" name="页脚占位符 4">
            <a:extLst>
              <a:ext uri="{FF2B5EF4-FFF2-40B4-BE49-F238E27FC236}">
                <a16:creationId xmlns:a16="http://schemas.microsoft.com/office/drawing/2014/main" id="{4E731154-A914-4899-8C74-EB953D7588CC}"/>
              </a:ext>
            </a:extLst>
          </p:cNvPr>
          <p:cNvSpPr>
            <a:spLocks noGrp="1"/>
          </p:cNvSpPr>
          <p:nvPr>
            <p:ph type="ftr" sz="quarter" idx="11"/>
          </p:nvPr>
        </p:nvSpPr>
        <p:spPr>
          <a:xfrm>
            <a:off x="3684598" y="6447650"/>
            <a:ext cx="4822804" cy="365125"/>
          </a:xfrm>
        </p:spPr>
        <p:txBody>
          <a:bodyPr/>
          <a:lstStyle/>
          <a:p>
            <a:r>
              <a:rPr lang="zh-CN" altLang="en-US" dirty="0">
                <a:latin typeface="微软雅黑" panose="020B0503020204020204" pitchFamily="34" charset="-122"/>
                <a:ea typeface="微软雅黑" panose="020B0503020204020204" pitchFamily="34" charset="-122"/>
              </a:rPr>
              <a:t>武汉达译自动化工程有限公司</a:t>
            </a:r>
          </a:p>
        </p:txBody>
      </p:sp>
      <p:sp>
        <p:nvSpPr>
          <p:cNvPr id="6" name="日期占位符 2">
            <a:extLst>
              <a:ext uri="{FF2B5EF4-FFF2-40B4-BE49-F238E27FC236}">
                <a16:creationId xmlns:a16="http://schemas.microsoft.com/office/drawing/2014/main" id="{D110A350-640D-4BCB-815F-6404529885F0}"/>
              </a:ext>
            </a:extLst>
          </p:cNvPr>
          <p:cNvSpPr txBox="1">
            <a:spLocks/>
          </p:cNvSpPr>
          <p:nvPr/>
        </p:nvSpPr>
        <p:spPr>
          <a:xfrm>
            <a:off x="9453245" y="6459785"/>
            <a:ext cx="2472271"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刘紫阳</a:t>
            </a:r>
          </a:p>
        </p:txBody>
      </p:sp>
    </p:spTree>
    <p:custDataLst>
      <p:tags r:id="rId1"/>
    </p:custDataLst>
    <p:extLst>
      <p:ext uri="{BB962C8B-B14F-4D97-AF65-F5344CB8AC3E}">
        <p14:creationId xmlns:p14="http://schemas.microsoft.com/office/powerpoint/2010/main" val="53495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79650" y="147171"/>
            <a:ext cx="39793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班长界面</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已审核</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36EC839-88B1-435A-91FF-BD244F7F8844}"/>
              </a:ext>
            </a:extLst>
          </p:cNvPr>
          <p:cNvPicPr>
            <a:picLocks/>
          </p:cNvPicPr>
          <p:nvPr/>
        </p:nvPicPr>
        <p:blipFill>
          <a:blip r:embed="rId2"/>
          <a:stretch>
            <a:fillRect/>
          </a:stretch>
        </p:blipFill>
        <p:spPr>
          <a:xfrm>
            <a:off x="684000" y="828000"/>
            <a:ext cx="2520000" cy="4500000"/>
          </a:xfrm>
          <a:prstGeom prst="rect">
            <a:avLst/>
          </a:prstGeom>
          <a:ln w="63500">
            <a:solidFill>
              <a:schemeClr val="bg1">
                <a:alpha val="90000"/>
              </a:schemeClr>
            </a:solidFill>
          </a:ln>
          <a:effectLst>
            <a:glow rad="38100">
              <a:schemeClr val="tx1">
                <a:alpha val="40000"/>
              </a:schemeClr>
            </a:glow>
          </a:effectLst>
        </p:spPr>
      </p:pic>
      <p:pic>
        <p:nvPicPr>
          <p:cNvPr id="3" name="图片 2">
            <a:extLst>
              <a:ext uri="{FF2B5EF4-FFF2-40B4-BE49-F238E27FC236}">
                <a16:creationId xmlns:a16="http://schemas.microsoft.com/office/drawing/2014/main" id="{0A66C60D-DFF9-4381-AC8C-91DCC9EEDB7B}"/>
              </a:ext>
            </a:extLst>
          </p:cNvPr>
          <p:cNvPicPr>
            <a:picLocks/>
          </p:cNvPicPr>
          <p:nvPr/>
        </p:nvPicPr>
        <p:blipFill>
          <a:blip r:embed="rId3"/>
          <a:stretch>
            <a:fillRect/>
          </a:stretch>
        </p:blipFill>
        <p:spPr>
          <a:xfrm>
            <a:off x="6372000" y="828000"/>
            <a:ext cx="2520000" cy="4500000"/>
          </a:xfrm>
          <a:prstGeom prst="rect">
            <a:avLst/>
          </a:prstGeom>
          <a:ln w="63500">
            <a:solidFill>
              <a:schemeClr val="bg1">
                <a:alpha val="90000"/>
              </a:schemeClr>
            </a:solidFill>
          </a:ln>
          <a:effectLst>
            <a:glow rad="38100">
              <a:schemeClr val="tx1">
                <a:alpha val="40000"/>
              </a:schemeClr>
            </a:glow>
          </a:effectLst>
        </p:spPr>
      </p:pic>
      <p:pic>
        <p:nvPicPr>
          <p:cNvPr id="8" name="图片 7">
            <a:extLst>
              <a:ext uri="{FF2B5EF4-FFF2-40B4-BE49-F238E27FC236}">
                <a16:creationId xmlns:a16="http://schemas.microsoft.com/office/drawing/2014/main" id="{47137BED-B7EF-47C1-A7F8-EF2E1CB1396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9" name="椭圆 8">
            <a:extLst>
              <a:ext uri="{FF2B5EF4-FFF2-40B4-BE49-F238E27FC236}">
                <a16:creationId xmlns:a16="http://schemas.microsoft.com/office/drawing/2014/main" id="{967F48F4-E470-4F75-B20C-F9355F3E0DA1}"/>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1" name="文本框 10">
            <a:extLst>
              <a:ext uri="{FF2B5EF4-FFF2-40B4-BE49-F238E27FC236}">
                <a16:creationId xmlns:a16="http://schemas.microsoft.com/office/drawing/2014/main" id="{990DE292-F5D5-45A4-B4BA-F723BEB17EF6}"/>
              </a:ext>
            </a:extLst>
          </p:cNvPr>
          <p:cNvSpPr txBox="1"/>
          <p:nvPr/>
        </p:nvSpPr>
        <p:spPr>
          <a:xfrm>
            <a:off x="873459" y="5892578"/>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点击任务</a:t>
            </a:r>
            <a:endParaRPr lang="en-US" altLang="zh-CN" sz="16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5AC0E361-5118-4A19-B022-5DEBF619CA6F}"/>
              </a:ext>
            </a:extLst>
          </p:cNvPr>
          <p:cNvSpPr/>
          <p:nvPr/>
        </p:nvSpPr>
        <p:spPr>
          <a:xfrm>
            <a:off x="644822" y="5947407"/>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5" name="文本框 14">
            <a:extLst>
              <a:ext uri="{FF2B5EF4-FFF2-40B4-BE49-F238E27FC236}">
                <a16:creationId xmlns:a16="http://schemas.microsoft.com/office/drawing/2014/main" id="{0C9A821D-4F18-4B28-8536-F7CC71B7280A}"/>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点击已审核</a:t>
            </a:r>
            <a:endParaRPr lang="en-US" altLang="zh-CN" sz="1600" dirty="0">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EE21C878-A7DA-49D6-A37F-6711DCE85C1E}"/>
              </a:ext>
            </a:extLst>
          </p:cNvPr>
          <p:cNvSpPr/>
          <p:nvPr/>
        </p:nvSpPr>
        <p:spPr>
          <a:xfrm>
            <a:off x="2373443" y="153000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9" name="矩形: 圆角 18">
            <a:extLst>
              <a:ext uri="{FF2B5EF4-FFF2-40B4-BE49-F238E27FC236}">
                <a16:creationId xmlns:a16="http://schemas.microsoft.com/office/drawing/2014/main" id="{F512A554-12EA-40F3-BC8A-DD649B0FEE49}"/>
              </a:ext>
            </a:extLst>
          </p:cNvPr>
          <p:cNvSpPr/>
          <p:nvPr/>
        </p:nvSpPr>
        <p:spPr>
          <a:xfrm>
            <a:off x="659865" y="1463040"/>
            <a:ext cx="2520000" cy="66713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7083937-9789-473D-AFA8-2D7B470191F0}"/>
              </a:ext>
            </a:extLst>
          </p:cNvPr>
          <p:cNvSpPr/>
          <p:nvPr/>
        </p:nvSpPr>
        <p:spPr>
          <a:xfrm>
            <a:off x="1561812" y="118800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21" name="文本框 20">
            <a:extLst>
              <a:ext uri="{FF2B5EF4-FFF2-40B4-BE49-F238E27FC236}">
                <a16:creationId xmlns:a16="http://schemas.microsoft.com/office/drawing/2014/main" id="{4825AB5A-9927-48C4-AA86-E31C730BBBF7}"/>
              </a:ext>
            </a:extLst>
          </p:cNvPr>
          <p:cNvSpPr txBox="1"/>
          <p:nvPr/>
        </p:nvSpPr>
        <p:spPr>
          <a:xfrm>
            <a:off x="3301255" y="754889"/>
            <a:ext cx="2967465" cy="3785652"/>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已审核：由班长从待审核工单中提交审核，则为已审核工单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2.20:30 </a:t>
            </a:r>
            <a:r>
              <a:rPr lang="zh-CN" altLang="en-US" sz="1600" spc="300" dirty="0">
                <a:latin typeface="微软雅黑" panose="020B0503020204020204" pitchFamily="34" charset="-122"/>
                <a:ea typeface="微软雅黑" panose="020B0503020204020204" pitchFamily="34" charset="-122"/>
              </a:rPr>
              <a:t>：操作人员任务开始时间</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贴标岗位</a:t>
            </a:r>
            <a:r>
              <a:rPr lang="en-US" altLang="zh-CN" sz="1600" spc="300" dirty="0">
                <a:latin typeface="微软雅黑" panose="020B0503020204020204" pitchFamily="34" charset="-122"/>
                <a:ea typeface="微软雅黑" panose="020B0503020204020204" pitchFamily="34" charset="-122"/>
              </a:rPr>
              <a:t>OQI</a:t>
            </a:r>
            <a:r>
              <a:rPr lang="zh-CN" altLang="en-US" sz="1600" spc="300" dirty="0">
                <a:latin typeface="微软雅黑" panose="020B0503020204020204" pitchFamily="34" charset="-122"/>
                <a:ea typeface="微软雅黑" panose="020B0503020204020204" pitchFamily="34" charset="-122"/>
              </a:rPr>
              <a:t>检查（半小时）：显示为任务名称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4.BL01-1229-</a:t>
            </a:r>
            <a:r>
              <a:rPr lang="zh-CN" altLang="en-US" sz="1600" spc="300" dirty="0">
                <a:latin typeface="微软雅黑" panose="020B0503020204020204" pitchFamily="34" charset="-122"/>
                <a:ea typeface="微软雅黑" panose="020B0503020204020204" pitchFamily="34" charset="-122"/>
              </a:rPr>
              <a:t>生产：生产计划名称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待做贴标机操作工：贴标机待做任务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a:t>
            </a:r>
            <a:r>
              <a:rPr lang="zh-CN" altLang="en-US" sz="1600" spc="300" dirty="0">
                <a:latin typeface="微软雅黑" panose="020B0503020204020204" pitchFamily="34" charset="-122"/>
                <a:ea typeface="微软雅黑" panose="020B0503020204020204" pitchFamily="34" charset="-122"/>
              </a:rPr>
              <a:t>包装</a:t>
            </a:r>
            <a:r>
              <a:rPr lang="en-US" altLang="zh-CN" sz="1600" spc="300" dirty="0">
                <a:latin typeface="微软雅黑" panose="020B0503020204020204" pitchFamily="34" charset="-122"/>
                <a:ea typeface="微软雅黑" panose="020B0503020204020204" pitchFamily="34" charset="-122"/>
              </a:rPr>
              <a:t>-BL01</a:t>
            </a:r>
            <a:r>
              <a:rPr lang="zh-CN" altLang="en-US" sz="1600" spc="300" dirty="0">
                <a:latin typeface="微软雅黑" panose="020B0503020204020204" pitchFamily="34" charset="-122"/>
                <a:ea typeface="微软雅黑" panose="020B0503020204020204" pitchFamily="34" charset="-122"/>
              </a:rPr>
              <a:t>生产</a:t>
            </a:r>
            <a:r>
              <a:rPr lang="en-US" altLang="zh-CN" sz="1600" spc="300" dirty="0">
                <a:latin typeface="微软雅黑" panose="020B0503020204020204" pitchFamily="34" charset="-122"/>
                <a:ea typeface="微软雅黑" panose="020B0503020204020204" pitchFamily="34" charset="-122"/>
              </a:rPr>
              <a:t>2019-12-29</a:t>
            </a:r>
            <a:r>
              <a:rPr lang="zh-CN" altLang="en-US" sz="1600" spc="300" dirty="0">
                <a:latin typeface="微软雅黑" panose="020B0503020204020204" pitchFamily="34" charset="-122"/>
                <a:ea typeface="微软雅黑" panose="020B0503020204020204" pitchFamily="34" charset="-122"/>
              </a:rPr>
              <a:t>：包装瓶一线任务日期</a:t>
            </a:r>
            <a:r>
              <a:rPr lang="en-US" altLang="zh-CN" sz="1600" spc="300" dirty="0">
                <a:latin typeface="微软雅黑" panose="020B0503020204020204" pitchFamily="34" charset="-122"/>
                <a:ea typeface="微软雅黑" panose="020B0503020204020204" pitchFamily="34" charset="-122"/>
              </a:rPr>
              <a:t>2019</a:t>
            </a:r>
            <a:r>
              <a:rPr lang="zh-CN" altLang="en-US" sz="1600" spc="300" dirty="0">
                <a:latin typeface="微软雅黑" panose="020B0503020204020204" pitchFamily="34" charset="-122"/>
                <a:ea typeface="微软雅黑" panose="020B0503020204020204" pitchFamily="34" charset="-122"/>
              </a:rPr>
              <a:t>年</a:t>
            </a:r>
            <a:r>
              <a:rPr lang="en-US" altLang="zh-CN" sz="1600" spc="300" dirty="0">
                <a:latin typeface="微软雅黑" panose="020B0503020204020204" pitchFamily="34" charset="-122"/>
                <a:ea typeface="微软雅黑" panose="020B0503020204020204" pitchFamily="34" charset="-122"/>
              </a:rPr>
              <a:t>12</a:t>
            </a:r>
            <a:r>
              <a:rPr lang="zh-CN" altLang="en-US" sz="1600" spc="300" dirty="0">
                <a:latin typeface="微软雅黑" panose="020B0503020204020204" pitchFamily="34" charset="-122"/>
                <a:ea typeface="微软雅黑" panose="020B0503020204020204" pitchFamily="34" charset="-122"/>
              </a:rPr>
              <a:t>月</a:t>
            </a:r>
            <a:r>
              <a:rPr lang="en-US" altLang="zh-CN" sz="1600" spc="300" dirty="0">
                <a:latin typeface="微软雅黑" panose="020B0503020204020204" pitchFamily="34" charset="-122"/>
                <a:ea typeface="微软雅黑" panose="020B0503020204020204" pitchFamily="34" charset="-122"/>
              </a:rPr>
              <a:t>29</a:t>
            </a:r>
            <a:r>
              <a:rPr lang="zh-CN" altLang="en-US" sz="1600" spc="300" dirty="0">
                <a:latin typeface="微软雅黑" panose="020B0503020204020204" pitchFamily="34" charset="-122"/>
                <a:ea typeface="微软雅黑" panose="020B0503020204020204" pitchFamily="34" charset="-122"/>
              </a:rPr>
              <a:t>日陈工提交</a:t>
            </a:r>
          </a:p>
        </p:txBody>
      </p:sp>
      <p:sp>
        <p:nvSpPr>
          <p:cNvPr id="22" name="椭圆 21">
            <a:extLst>
              <a:ext uri="{FF2B5EF4-FFF2-40B4-BE49-F238E27FC236}">
                <a16:creationId xmlns:a16="http://schemas.microsoft.com/office/drawing/2014/main" id="{B92A677B-9461-49C0-AFA9-D0AB0C238D7D}"/>
              </a:ext>
            </a:extLst>
          </p:cNvPr>
          <p:cNvSpPr/>
          <p:nvPr/>
        </p:nvSpPr>
        <p:spPr>
          <a:xfrm>
            <a:off x="6536011" y="903687"/>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pic>
        <p:nvPicPr>
          <p:cNvPr id="23" name="图片 22">
            <a:extLst>
              <a:ext uri="{FF2B5EF4-FFF2-40B4-BE49-F238E27FC236}">
                <a16:creationId xmlns:a16="http://schemas.microsoft.com/office/drawing/2014/main" id="{A991F0D1-FCA1-4928-9D64-B96D888184C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24" name="椭圆 23">
            <a:extLst>
              <a:ext uri="{FF2B5EF4-FFF2-40B4-BE49-F238E27FC236}">
                <a16:creationId xmlns:a16="http://schemas.microsoft.com/office/drawing/2014/main" id="{E1DC0624-82CD-443A-890C-A408CFB330EF}"/>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5" name="文本框 24">
            <a:extLst>
              <a:ext uri="{FF2B5EF4-FFF2-40B4-BE49-F238E27FC236}">
                <a16:creationId xmlns:a16="http://schemas.microsoft.com/office/drawing/2014/main" id="{A982EDF7-1D79-4C4D-91AA-7E8CCF6144F8}"/>
              </a:ext>
            </a:extLst>
          </p:cNvPr>
          <p:cNvSpPr txBox="1"/>
          <p:nvPr/>
        </p:nvSpPr>
        <p:spPr>
          <a:xfrm>
            <a:off x="6704434" y="5528797"/>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点击返回任务界面</a:t>
            </a:r>
            <a:endParaRPr lang="en-US" altLang="zh-CN" sz="1600"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FF3F39A4-9706-4895-B267-C62B73864B88}"/>
              </a:ext>
            </a:extLst>
          </p:cNvPr>
          <p:cNvSpPr txBox="1"/>
          <p:nvPr/>
        </p:nvSpPr>
        <p:spPr>
          <a:xfrm>
            <a:off x="9031702" y="754888"/>
            <a:ext cx="2967465" cy="2062103"/>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贴标岗位</a:t>
            </a:r>
            <a:r>
              <a:rPr lang="en-US" altLang="zh-CN" sz="1600" spc="300" dirty="0">
                <a:latin typeface="微软雅黑" panose="020B0503020204020204" pitchFamily="34" charset="-122"/>
                <a:ea typeface="微软雅黑" panose="020B0503020204020204" pitchFamily="34" charset="-122"/>
              </a:rPr>
              <a:t>OQI</a:t>
            </a:r>
            <a:r>
              <a:rPr lang="zh-CN" altLang="en-US" sz="1600" spc="300" dirty="0">
                <a:latin typeface="微软雅黑" panose="020B0503020204020204" pitchFamily="34" charset="-122"/>
                <a:ea typeface="微软雅黑" panose="020B0503020204020204" pitchFamily="34" charset="-122"/>
              </a:rPr>
              <a:t>检查（半小时）：任务名称和点检项</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异常工单：查看此工单任务有无异常</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补充说明：在做工单任务操作人员在工单上添加补充说明</a:t>
            </a:r>
            <a:endParaRPr lang="en-US" altLang="zh-CN" sz="1600" spc="300" dirty="0">
              <a:latin typeface="微软雅黑" panose="020B0503020204020204" pitchFamily="34" charset="-122"/>
              <a:ea typeface="微软雅黑" panose="020B0503020204020204" pitchFamily="34" charset="-122"/>
            </a:endParaRPr>
          </a:p>
        </p:txBody>
      </p:sp>
      <p:sp>
        <p:nvSpPr>
          <p:cNvPr id="27" name="矩形: 圆角 26">
            <a:extLst>
              <a:ext uri="{FF2B5EF4-FFF2-40B4-BE49-F238E27FC236}">
                <a16:creationId xmlns:a16="http://schemas.microsoft.com/office/drawing/2014/main" id="{2BEE4A6D-1E32-4D02-98E9-9154DD7AF223}"/>
              </a:ext>
            </a:extLst>
          </p:cNvPr>
          <p:cNvSpPr/>
          <p:nvPr/>
        </p:nvSpPr>
        <p:spPr>
          <a:xfrm>
            <a:off x="6372000" y="1188720"/>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D7725B59-FB00-4581-898F-EF1CE8AFA0A9}"/>
              </a:ext>
            </a:extLst>
          </p:cNvPr>
          <p:cNvSpPr/>
          <p:nvPr/>
        </p:nvSpPr>
        <p:spPr>
          <a:xfrm>
            <a:off x="6372000" y="1549440"/>
            <a:ext cx="2520000" cy="217483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FF45BB7-0403-4B78-94C1-02AD2328D17D}"/>
              </a:ext>
            </a:extLst>
          </p:cNvPr>
          <p:cNvSpPr/>
          <p:nvPr/>
        </p:nvSpPr>
        <p:spPr>
          <a:xfrm>
            <a:off x="6372000" y="3787913"/>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0467A151-0283-4D6D-B0AD-3004C2ED39B9}"/>
              </a:ext>
            </a:extLst>
          </p:cNvPr>
          <p:cNvSpPr/>
          <p:nvPr/>
        </p:nvSpPr>
        <p:spPr>
          <a:xfrm>
            <a:off x="6372000" y="4117263"/>
            <a:ext cx="2520000" cy="112613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404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79650" y="147171"/>
            <a:ext cx="39793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班长界面</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已关闭</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634B7896-0FBB-407F-8FE5-2E8402D01BEB}"/>
              </a:ext>
            </a:extLst>
          </p:cNvPr>
          <p:cNvPicPr>
            <a:picLocks/>
          </p:cNvPicPr>
          <p:nvPr/>
        </p:nvPicPr>
        <p:blipFill>
          <a:blip r:embed="rId2"/>
          <a:stretch>
            <a:fillRect/>
          </a:stretch>
        </p:blipFill>
        <p:spPr>
          <a:xfrm>
            <a:off x="684000" y="828000"/>
            <a:ext cx="2520000" cy="4500000"/>
          </a:xfrm>
          <a:prstGeom prst="rect">
            <a:avLst/>
          </a:prstGeom>
          <a:ln w="63500">
            <a:solidFill>
              <a:schemeClr val="bg1">
                <a:alpha val="90000"/>
              </a:schemeClr>
            </a:solidFill>
          </a:ln>
          <a:effectLst>
            <a:glow rad="38100">
              <a:schemeClr val="tx1">
                <a:alpha val="40000"/>
              </a:schemeClr>
            </a:glow>
          </a:effectLst>
        </p:spPr>
      </p:pic>
      <p:pic>
        <p:nvPicPr>
          <p:cNvPr id="4" name="图片 3">
            <a:extLst>
              <a:ext uri="{FF2B5EF4-FFF2-40B4-BE49-F238E27FC236}">
                <a16:creationId xmlns:a16="http://schemas.microsoft.com/office/drawing/2014/main" id="{13074576-2DCE-4B2D-9ADE-EF88A0594947}"/>
              </a:ext>
            </a:extLst>
          </p:cNvPr>
          <p:cNvPicPr>
            <a:picLocks/>
          </p:cNvPicPr>
          <p:nvPr/>
        </p:nvPicPr>
        <p:blipFill>
          <a:blip r:embed="rId3"/>
          <a:stretch>
            <a:fillRect/>
          </a:stretch>
        </p:blipFill>
        <p:spPr>
          <a:xfrm>
            <a:off x="6372000" y="828000"/>
            <a:ext cx="2520000" cy="4500000"/>
          </a:xfrm>
          <a:prstGeom prst="rect">
            <a:avLst/>
          </a:prstGeom>
          <a:ln w="63500">
            <a:solidFill>
              <a:schemeClr val="bg1">
                <a:alpha val="90000"/>
              </a:schemeClr>
            </a:solidFill>
          </a:ln>
          <a:effectLst>
            <a:glow rad="38100">
              <a:schemeClr val="tx1">
                <a:alpha val="40000"/>
              </a:schemeClr>
            </a:glow>
          </a:effectLst>
        </p:spPr>
      </p:pic>
      <p:sp>
        <p:nvSpPr>
          <p:cNvPr id="9" name="椭圆 8">
            <a:extLst>
              <a:ext uri="{FF2B5EF4-FFF2-40B4-BE49-F238E27FC236}">
                <a16:creationId xmlns:a16="http://schemas.microsoft.com/office/drawing/2014/main" id="{F3045028-0A13-4247-9A79-985922B92C0C}"/>
              </a:ext>
            </a:extLst>
          </p:cNvPr>
          <p:cNvSpPr/>
          <p:nvPr/>
        </p:nvSpPr>
        <p:spPr>
          <a:xfrm>
            <a:off x="2373443" y="152489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0" name="椭圆 9">
            <a:extLst>
              <a:ext uri="{FF2B5EF4-FFF2-40B4-BE49-F238E27FC236}">
                <a16:creationId xmlns:a16="http://schemas.microsoft.com/office/drawing/2014/main" id="{131F42F6-4FBC-4250-9812-7D41E5E04F17}"/>
              </a:ext>
            </a:extLst>
          </p:cNvPr>
          <p:cNvSpPr/>
          <p:nvPr/>
        </p:nvSpPr>
        <p:spPr>
          <a:xfrm>
            <a:off x="2085687" y="1178475"/>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1" name="矩形: 圆角 10">
            <a:extLst>
              <a:ext uri="{FF2B5EF4-FFF2-40B4-BE49-F238E27FC236}">
                <a16:creationId xmlns:a16="http://schemas.microsoft.com/office/drawing/2014/main" id="{1C1A11FA-79B9-4254-B620-7CC5B94753C5}"/>
              </a:ext>
            </a:extLst>
          </p:cNvPr>
          <p:cNvSpPr/>
          <p:nvPr/>
        </p:nvSpPr>
        <p:spPr>
          <a:xfrm>
            <a:off x="659865" y="1463040"/>
            <a:ext cx="2520000" cy="66713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57568DC8-BF47-427E-8C9A-88050841D2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15" name="椭圆 14">
            <a:extLst>
              <a:ext uri="{FF2B5EF4-FFF2-40B4-BE49-F238E27FC236}">
                <a16:creationId xmlns:a16="http://schemas.microsoft.com/office/drawing/2014/main" id="{81574552-26FF-4FC0-A944-064379C038ED}"/>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6" name="文本框 15">
            <a:extLst>
              <a:ext uri="{FF2B5EF4-FFF2-40B4-BE49-F238E27FC236}">
                <a16:creationId xmlns:a16="http://schemas.microsoft.com/office/drawing/2014/main" id="{A3B97841-8537-4F6E-B4E3-B8AE18ED392C}"/>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点击已关闭</a:t>
            </a:r>
            <a:endParaRPr lang="en-US" altLang="zh-CN" sz="1600" dirty="0">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F0C4E643-F957-45FD-9B30-95DFECE51E3D}"/>
              </a:ext>
            </a:extLst>
          </p:cNvPr>
          <p:cNvSpPr/>
          <p:nvPr/>
        </p:nvSpPr>
        <p:spPr>
          <a:xfrm>
            <a:off x="644822" y="5947407"/>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8" name="文本框 17">
            <a:extLst>
              <a:ext uri="{FF2B5EF4-FFF2-40B4-BE49-F238E27FC236}">
                <a16:creationId xmlns:a16="http://schemas.microsoft.com/office/drawing/2014/main" id="{D3F5D76A-45DE-41B0-A649-A51568F27BCE}"/>
              </a:ext>
            </a:extLst>
          </p:cNvPr>
          <p:cNvSpPr txBox="1"/>
          <p:nvPr/>
        </p:nvSpPr>
        <p:spPr>
          <a:xfrm>
            <a:off x="873459" y="5892578"/>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点击任务</a:t>
            </a:r>
            <a:endParaRPr lang="en-US" altLang="zh-CN" sz="1600" dirty="0">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C600DF47-7B26-4295-9239-49C2B937033F}"/>
              </a:ext>
            </a:extLst>
          </p:cNvPr>
          <p:cNvSpPr/>
          <p:nvPr/>
        </p:nvSpPr>
        <p:spPr>
          <a:xfrm>
            <a:off x="6536011" y="903687"/>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pic>
        <p:nvPicPr>
          <p:cNvPr id="20" name="图片 19">
            <a:extLst>
              <a:ext uri="{FF2B5EF4-FFF2-40B4-BE49-F238E27FC236}">
                <a16:creationId xmlns:a16="http://schemas.microsoft.com/office/drawing/2014/main" id="{61080B37-E998-4C46-A20A-8462E88105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21" name="椭圆 20">
            <a:extLst>
              <a:ext uri="{FF2B5EF4-FFF2-40B4-BE49-F238E27FC236}">
                <a16:creationId xmlns:a16="http://schemas.microsoft.com/office/drawing/2014/main" id="{3115B40A-B222-4B8E-9B86-67952B98A004}"/>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2" name="文本框 21">
            <a:extLst>
              <a:ext uri="{FF2B5EF4-FFF2-40B4-BE49-F238E27FC236}">
                <a16:creationId xmlns:a16="http://schemas.microsoft.com/office/drawing/2014/main" id="{77F653AA-9AD6-4D58-9328-B8112489AE08}"/>
              </a:ext>
            </a:extLst>
          </p:cNvPr>
          <p:cNvSpPr txBox="1"/>
          <p:nvPr/>
        </p:nvSpPr>
        <p:spPr>
          <a:xfrm>
            <a:off x="6704434" y="5528797"/>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点击返回任务界面</a:t>
            </a:r>
            <a:endParaRPr lang="en-US" altLang="zh-CN" sz="1600" dirty="0">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787700CF-6A46-4359-BA90-BB78FE6C16E8}"/>
              </a:ext>
            </a:extLst>
          </p:cNvPr>
          <p:cNvSpPr/>
          <p:nvPr/>
        </p:nvSpPr>
        <p:spPr>
          <a:xfrm>
            <a:off x="6372000" y="1188720"/>
            <a:ext cx="2520000" cy="51617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A431DDD-9513-4BFD-99E0-38C85EBAE52F}"/>
              </a:ext>
            </a:extLst>
          </p:cNvPr>
          <p:cNvSpPr/>
          <p:nvPr/>
        </p:nvSpPr>
        <p:spPr>
          <a:xfrm>
            <a:off x="6372000" y="1823760"/>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8B46FB93-848A-44F7-8D18-4DED084EC54F}"/>
              </a:ext>
            </a:extLst>
          </p:cNvPr>
          <p:cNvSpPr/>
          <p:nvPr/>
        </p:nvSpPr>
        <p:spPr>
          <a:xfrm>
            <a:off x="6372000" y="2176448"/>
            <a:ext cx="2520000" cy="917391"/>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A2D7B41C-112B-4780-B7CD-4D0154E45E65}"/>
              </a:ext>
            </a:extLst>
          </p:cNvPr>
          <p:cNvSpPr txBox="1"/>
          <p:nvPr/>
        </p:nvSpPr>
        <p:spPr>
          <a:xfrm>
            <a:off x="3301255" y="754889"/>
            <a:ext cx="2967465" cy="3293209"/>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已关闭：由区域待做中关闭的工单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2.11:30 </a:t>
            </a:r>
            <a:r>
              <a:rPr lang="zh-CN" altLang="en-US" sz="1600" spc="300" dirty="0">
                <a:latin typeface="微软雅黑" panose="020B0503020204020204" pitchFamily="34" charset="-122"/>
                <a:ea typeface="微软雅黑" panose="020B0503020204020204" pitchFamily="34" charset="-122"/>
              </a:rPr>
              <a:t>：操作人员任务开始时间</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灌酒机</a:t>
            </a:r>
            <a:r>
              <a:rPr lang="en-US" altLang="zh-CN" sz="1600" spc="300" dirty="0">
                <a:latin typeface="微软雅黑" panose="020B0503020204020204" pitchFamily="34" charset="-122"/>
                <a:ea typeface="微软雅黑" panose="020B0503020204020204" pitchFamily="34" charset="-122"/>
              </a:rPr>
              <a:t>OQI/FBI</a:t>
            </a:r>
            <a:r>
              <a:rPr lang="zh-CN" altLang="en-US" sz="1600" spc="300" dirty="0">
                <a:latin typeface="微软雅黑" panose="020B0503020204020204" pitchFamily="34" charset="-122"/>
                <a:ea typeface="微软雅黑" panose="020B0503020204020204" pitchFamily="34" charset="-122"/>
              </a:rPr>
              <a:t>检查记录：显示为任务名称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4.BL01-1230-</a:t>
            </a:r>
            <a:r>
              <a:rPr lang="zh-CN" altLang="en-US" sz="1600" spc="300" dirty="0">
                <a:latin typeface="微软雅黑" panose="020B0503020204020204" pitchFamily="34" charset="-122"/>
                <a:ea typeface="微软雅黑" panose="020B0503020204020204" pitchFamily="34" charset="-122"/>
              </a:rPr>
              <a:t>生产：生产计划名称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待做灌酒机操作工：灌酒机待做任务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a:t>
            </a:r>
            <a:r>
              <a:rPr lang="zh-CN" altLang="en-US" sz="1600" spc="300" dirty="0">
                <a:latin typeface="微软雅黑" panose="020B0503020204020204" pitchFamily="34" charset="-122"/>
                <a:ea typeface="微软雅黑" panose="020B0503020204020204" pitchFamily="34" charset="-122"/>
              </a:rPr>
              <a:t>包装</a:t>
            </a:r>
            <a:r>
              <a:rPr lang="en-US" altLang="zh-CN" sz="1600" spc="300" dirty="0">
                <a:latin typeface="微软雅黑" panose="020B0503020204020204" pitchFamily="34" charset="-122"/>
                <a:ea typeface="微软雅黑" panose="020B0503020204020204" pitchFamily="34" charset="-122"/>
              </a:rPr>
              <a:t>-BL01</a:t>
            </a:r>
            <a:r>
              <a:rPr lang="zh-CN" altLang="en-US" sz="1600" spc="300" dirty="0">
                <a:latin typeface="微软雅黑" panose="020B0503020204020204" pitchFamily="34" charset="-122"/>
                <a:ea typeface="微软雅黑" panose="020B0503020204020204" pitchFamily="34" charset="-122"/>
              </a:rPr>
              <a:t>生产</a:t>
            </a:r>
            <a:r>
              <a:rPr lang="en-US" altLang="zh-CN" sz="1600" spc="300" dirty="0">
                <a:latin typeface="微软雅黑" panose="020B0503020204020204" pitchFamily="34" charset="-122"/>
                <a:ea typeface="微软雅黑" panose="020B0503020204020204" pitchFamily="34" charset="-122"/>
              </a:rPr>
              <a:t>2019-12-30</a:t>
            </a:r>
            <a:r>
              <a:rPr lang="zh-CN" altLang="en-US" sz="1600" spc="300" dirty="0">
                <a:latin typeface="微软雅黑" panose="020B0503020204020204" pitchFamily="34" charset="-122"/>
                <a:ea typeface="微软雅黑" panose="020B0503020204020204" pitchFamily="34" charset="-122"/>
              </a:rPr>
              <a:t>：包装瓶一线任务日期</a:t>
            </a:r>
            <a:r>
              <a:rPr lang="en-US" altLang="zh-CN" sz="1600" spc="300" dirty="0">
                <a:latin typeface="微软雅黑" panose="020B0503020204020204" pitchFamily="34" charset="-122"/>
                <a:ea typeface="微软雅黑" panose="020B0503020204020204" pitchFamily="34" charset="-122"/>
              </a:rPr>
              <a:t>2019</a:t>
            </a:r>
            <a:r>
              <a:rPr lang="zh-CN" altLang="en-US" sz="1600" spc="300" dirty="0">
                <a:latin typeface="微软雅黑" panose="020B0503020204020204" pitchFamily="34" charset="-122"/>
                <a:ea typeface="微软雅黑" panose="020B0503020204020204" pitchFamily="34" charset="-122"/>
              </a:rPr>
              <a:t>年</a:t>
            </a:r>
            <a:r>
              <a:rPr lang="en-US" altLang="zh-CN" sz="1600" spc="300" dirty="0">
                <a:latin typeface="微软雅黑" panose="020B0503020204020204" pitchFamily="34" charset="-122"/>
                <a:ea typeface="微软雅黑" panose="020B0503020204020204" pitchFamily="34" charset="-122"/>
              </a:rPr>
              <a:t>12</a:t>
            </a:r>
            <a:r>
              <a:rPr lang="zh-CN" altLang="en-US" sz="1600" spc="300" dirty="0">
                <a:latin typeface="微软雅黑" panose="020B0503020204020204" pitchFamily="34" charset="-122"/>
                <a:ea typeface="微软雅黑" panose="020B0503020204020204" pitchFamily="34" charset="-122"/>
              </a:rPr>
              <a:t>月</a:t>
            </a:r>
            <a:r>
              <a:rPr lang="en-US" altLang="zh-CN" sz="1600" spc="300" dirty="0">
                <a:latin typeface="微软雅黑" panose="020B0503020204020204" pitchFamily="34" charset="-122"/>
                <a:ea typeface="微软雅黑" panose="020B0503020204020204" pitchFamily="34" charset="-122"/>
              </a:rPr>
              <a:t>30</a:t>
            </a:r>
            <a:r>
              <a:rPr lang="zh-CN" altLang="en-US" sz="1600" spc="300" dirty="0">
                <a:latin typeface="微软雅黑" panose="020B0503020204020204" pitchFamily="34" charset="-122"/>
                <a:ea typeface="微软雅黑" panose="020B0503020204020204" pitchFamily="34" charset="-122"/>
              </a:rPr>
              <a:t>日</a:t>
            </a:r>
          </a:p>
        </p:txBody>
      </p:sp>
      <p:sp>
        <p:nvSpPr>
          <p:cNvPr id="27" name="文本框 26">
            <a:extLst>
              <a:ext uri="{FF2B5EF4-FFF2-40B4-BE49-F238E27FC236}">
                <a16:creationId xmlns:a16="http://schemas.microsoft.com/office/drawing/2014/main" id="{EB8AD743-C434-4FF2-B4FA-88BF70FDBF4A}"/>
              </a:ext>
            </a:extLst>
          </p:cNvPr>
          <p:cNvSpPr txBox="1"/>
          <p:nvPr/>
        </p:nvSpPr>
        <p:spPr>
          <a:xfrm>
            <a:off x="9031702" y="754888"/>
            <a:ext cx="2967465" cy="2062103"/>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灌装压盖机运行（四小时）（残水，新瓶）：任务名称和点检项</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异常工单：查看此工单任务有无异常</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补充说明：在做工单任务操作人员在工单上添加补充说明</a:t>
            </a:r>
            <a:endParaRPr lang="en-US" altLang="zh-CN" sz="1600"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09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79650" y="147171"/>
            <a:ext cx="39793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班长界面</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已完成</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8A1B4AC9-F49A-49DA-B778-CDBE73FA243A}"/>
              </a:ext>
            </a:extLst>
          </p:cNvPr>
          <p:cNvPicPr>
            <a:picLocks/>
          </p:cNvPicPr>
          <p:nvPr/>
        </p:nvPicPr>
        <p:blipFill>
          <a:blip r:embed="rId2"/>
          <a:stretch>
            <a:fillRect/>
          </a:stretch>
        </p:blipFill>
        <p:spPr>
          <a:xfrm>
            <a:off x="684000" y="828000"/>
            <a:ext cx="2520000" cy="4500000"/>
          </a:xfrm>
          <a:prstGeom prst="rect">
            <a:avLst/>
          </a:prstGeom>
          <a:ln w="63500">
            <a:solidFill>
              <a:schemeClr val="bg1">
                <a:alpha val="90000"/>
              </a:schemeClr>
            </a:solidFill>
          </a:ln>
          <a:effectLst>
            <a:glow rad="38100">
              <a:schemeClr val="tx1">
                <a:alpha val="40000"/>
              </a:schemeClr>
            </a:glow>
          </a:effectLst>
        </p:spPr>
      </p:pic>
      <p:pic>
        <p:nvPicPr>
          <p:cNvPr id="3" name="图片 2">
            <a:extLst>
              <a:ext uri="{FF2B5EF4-FFF2-40B4-BE49-F238E27FC236}">
                <a16:creationId xmlns:a16="http://schemas.microsoft.com/office/drawing/2014/main" id="{DD14BA6D-03BB-4F4E-8E1D-2627EB0A1E9E}"/>
              </a:ext>
            </a:extLst>
          </p:cNvPr>
          <p:cNvPicPr>
            <a:picLocks/>
          </p:cNvPicPr>
          <p:nvPr/>
        </p:nvPicPr>
        <p:blipFill>
          <a:blip r:embed="rId3"/>
          <a:stretch>
            <a:fillRect/>
          </a:stretch>
        </p:blipFill>
        <p:spPr>
          <a:xfrm>
            <a:off x="6372000" y="828000"/>
            <a:ext cx="2520000" cy="4500000"/>
          </a:xfrm>
          <a:prstGeom prst="rect">
            <a:avLst/>
          </a:prstGeom>
          <a:ln w="63500">
            <a:solidFill>
              <a:schemeClr val="bg1">
                <a:alpha val="90000"/>
              </a:schemeClr>
            </a:solidFill>
          </a:ln>
          <a:effectLst>
            <a:glow rad="38100">
              <a:schemeClr val="tx1">
                <a:alpha val="40000"/>
              </a:schemeClr>
            </a:glow>
          </a:effectLst>
        </p:spPr>
      </p:pic>
      <p:sp>
        <p:nvSpPr>
          <p:cNvPr id="6" name="文本框 5">
            <a:extLst>
              <a:ext uri="{FF2B5EF4-FFF2-40B4-BE49-F238E27FC236}">
                <a16:creationId xmlns:a16="http://schemas.microsoft.com/office/drawing/2014/main" id="{3528475A-E9F4-48B8-A1B0-180DF7F0A446}"/>
              </a:ext>
            </a:extLst>
          </p:cNvPr>
          <p:cNvSpPr txBox="1"/>
          <p:nvPr/>
        </p:nvSpPr>
        <p:spPr>
          <a:xfrm>
            <a:off x="3301255" y="754889"/>
            <a:ext cx="2967465" cy="3293209"/>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已完成：由操作人员中已完成工单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2.20:30 </a:t>
            </a:r>
            <a:r>
              <a:rPr lang="zh-CN" altLang="en-US" sz="1600" spc="300" dirty="0">
                <a:latin typeface="微软雅黑" panose="020B0503020204020204" pitchFamily="34" charset="-122"/>
                <a:ea typeface="微软雅黑" panose="020B0503020204020204" pitchFamily="34" charset="-122"/>
              </a:rPr>
              <a:t>：操作人员任务开始时间</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灌酒机</a:t>
            </a:r>
            <a:r>
              <a:rPr lang="en-US" altLang="zh-CN" sz="1600" spc="300" dirty="0">
                <a:latin typeface="微软雅黑" panose="020B0503020204020204" pitchFamily="34" charset="-122"/>
                <a:ea typeface="微软雅黑" panose="020B0503020204020204" pitchFamily="34" charset="-122"/>
              </a:rPr>
              <a:t>OQI/FBI</a:t>
            </a:r>
            <a:r>
              <a:rPr lang="zh-CN" altLang="en-US" sz="1600" spc="300" dirty="0">
                <a:latin typeface="微软雅黑" panose="020B0503020204020204" pitchFamily="34" charset="-122"/>
                <a:ea typeface="微软雅黑" panose="020B0503020204020204" pitchFamily="34" charset="-122"/>
              </a:rPr>
              <a:t>检查记录：显示为任务名称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4.BL01-1229-</a:t>
            </a:r>
            <a:r>
              <a:rPr lang="zh-CN" altLang="en-US" sz="1600" spc="300" dirty="0">
                <a:latin typeface="微软雅黑" panose="020B0503020204020204" pitchFamily="34" charset="-122"/>
                <a:ea typeface="微软雅黑" panose="020B0503020204020204" pitchFamily="34" charset="-122"/>
              </a:rPr>
              <a:t>生产：生产计划名称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待做灌酒机操作工：灌酒机待做任务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a:t>
            </a:r>
            <a:r>
              <a:rPr lang="zh-CN" altLang="en-US" sz="1600" spc="300" dirty="0">
                <a:latin typeface="微软雅黑" panose="020B0503020204020204" pitchFamily="34" charset="-122"/>
                <a:ea typeface="微软雅黑" panose="020B0503020204020204" pitchFamily="34" charset="-122"/>
              </a:rPr>
              <a:t>包装</a:t>
            </a:r>
            <a:r>
              <a:rPr lang="en-US" altLang="zh-CN" sz="1600" spc="300" dirty="0">
                <a:latin typeface="微软雅黑" panose="020B0503020204020204" pitchFamily="34" charset="-122"/>
                <a:ea typeface="微软雅黑" panose="020B0503020204020204" pitchFamily="34" charset="-122"/>
              </a:rPr>
              <a:t>-BL01</a:t>
            </a:r>
            <a:r>
              <a:rPr lang="zh-CN" altLang="en-US" sz="1600" spc="300" dirty="0">
                <a:latin typeface="微软雅黑" panose="020B0503020204020204" pitchFamily="34" charset="-122"/>
                <a:ea typeface="微软雅黑" panose="020B0503020204020204" pitchFamily="34" charset="-122"/>
              </a:rPr>
              <a:t>生产</a:t>
            </a:r>
            <a:r>
              <a:rPr lang="en-US" altLang="zh-CN" sz="1600" spc="300" dirty="0">
                <a:latin typeface="微软雅黑" panose="020B0503020204020204" pitchFamily="34" charset="-122"/>
                <a:ea typeface="微软雅黑" panose="020B0503020204020204" pitchFamily="34" charset="-122"/>
              </a:rPr>
              <a:t>2019-12-29</a:t>
            </a:r>
            <a:r>
              <a:rPr lang="zh-CN" altLang="en-US" sz="1600" spc="300" dirty="0">
                <a:latin typeface="微软雅黑" panose="020B0503020204020204" pitchFamily="34" charset="-122"/>
                <a:ea typeface="微软雅黑" panose="020B0503020204020204" pitchFamily="34" charset="-122"/>
              </a:rPr>
              <a:t>：包装瓶一线任务日期</a:t>
            </a:r>
            <a:r>
              <a:rPr lang="en-US" altLang="zh-CN" sz="1600" spc="300" dirty="0">
                <a:latin typeface="微软雅黑" panose="020B0503020204020204" pitchFamily="34" charset="-122"/>
                <a:ea typeface="微软雅黑" panose="020B0503020204020204" pitchFamily="34" charset="-122"/>
              </a:rPr>
              <a:t>2019</a:t>
            </a:r>
            <a:r>
              <a:rPr lang="zh-CN" altLang="en-US" sz="1600" spc="300" dirty="0">
                <a:latin typeface="微软雅黑" panose="020B0503020204020204" pitchFamily="34" charset="-122"/>
                <a:ea typeface="微软雅黑" panose="020B0503020204020204" pitchFamily="34" charset="-122"/>
              </a:rPr>
              <a:t>年</a:t>
            </a:r>
            <a:r>
              <a:rPr lang="en-US" altLang="zh-CN" sz="1600" spc="300" dirty="0">
                <a:latin typeface="微软雅黑" panose="020B0503020204020204" pitchFamily="34" charset="-122"/>
                <a:ea typeface="微软雅黑" panose="020B0503020204020204" pitchFamily="34" charset="-122"/>
              </a:rPr>
              <a:t>12</a:t>
            </a:r>
            <a:r>
              <a:rPr lang="zh-CN" altLang="en-US" sz="1600" spc="300" dirty="0">
                <a:latin typeface="微软雅黑" panose="020B0503020204020204" pitchFamily="34" charset="-122"/>
                <a:ea typeface="微软雅黑" panose="020B0503020204020204" pitchFamily="34" charset="-122"/>
              </a:rPr>
              <a:t>月</a:t>
            </a:r>
            <a:r>
              <a:rPr lang="en-US" altLang="zh-CN" sz="1600" spc="300" dirty="0">
                <a:latin typeface="微软雅黑" panose="020B0503020204020204" pitchFamily="34" charset="-122"/>
                <a:ea typeface="微软雅黑" panose="020B0503020204020204" pitchFamily="34" charset="-122"/>
              </a:rPr>
              <a:t>29</a:t>
            </a:r>
            <a:r>
              <a:rPr lang="zh-CN" altLang="en-US" sz="1600" spc="300" dirty="0">
                <a:latin typeface="微软雅黑" panose="020B0503020204020204" pitchFamily="34" charset="-122"/>
                <a:ea typeface="微软雅黑" panose="020B0503020204020204" pitchFamily="34" charset="-122"/>
              </a:rPr>
              <a:t>日</a:t>
            </a:r>
          </a:p>
        </p:txBody>
      </p:sp>
      <p:sp>
        <p:nvSpPr>
          <p:cNvPr id="8" name="椭圆 7">
            <a:extLst>
              <a:ext uri="{FF2B5EF4-FFF2-40B4-BE49-F238E27FC236}">
                <a16:creationId xmlns:a16="http://schemas.microsoft.com/office/drawing/2014/main" id="{F5B90D0F-7AB1-46CE-BD74-34922A2AC4C1}"/>
              </a:ext>
            </a:extLst>
          </p:cNvPr>
          <p:cNvSpPr/>
          <p:nvPr/>
        </p:nvSpPr>
        <p:spPr>
          <a:xfrm>
            <a:off x="2373443" y="153000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9" name="椭圆 8">
            <a:extLst>
              <a:ext uri="{FF2B5EF4-FFF2-40B4-BE49-F238E27FC236}">
                <a16:creationId xmlns:a16="http://schemas.microsoft.com/office/drawing/2014/main" id="{27A3D8F9-B21B-4FAA-B3B0-5503B943057A}"/>
              </a:ext>
            </a:extLst>
          </p:cNvPr>
          <p:cNvSpPr/>
          <p:nvPr/>
        </p:nvSpPr>
        <p:spPr>
          <a:xfrm>
            <a:off x="2538297" y="118800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0" name="矩形: 圆角 9">
            <a:extLst>
              <a:ext uri="{FF2B5EF4-FFF2-40B4-BE49-F238E27FC236}">
                <a16:creationId xmlns:a16="http://schemas.microsoft.com/office/drawing/2014/main" id="{4F3CD941-04E9-4BE7-85BB-EC0DA4DB86A9}"/>
              </a:ext>
            </a:extLst>
          </p:cNvPr>
          <p:cNvSpPr/>
          <p:nvPr/>
        </p:nvSpPr>
        <p:spPr>
          <a:xfrm>
            <a:off x="659865" y="1463040"/>
            <a:ext cx="2520000" cy="66713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4610CB9-1245-48D8-A788-B299AC0B227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12" name="椭圆 11">
            <a:extLst>
              <a:ext uri="{FF2B5EF4-FFF2-40B4-BE49-F238E27FC236}">
                <a16:creationId xmlns:a16="http://schemas.microsoft.com/office/drawing/2014/main" id="{287238D7-E800-473B-8D0F-9C20EDEA2DCA}"/>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5" name="文本框 14">
            <a:extLst>
              <a:ext uri="{FF2B5EF4-FFF2-40B4-BE49-F238E27FC236}">
                <a16:creationId xmlns:a16="http://schemas.microsoft.com/office/drawing/2014/main" id="{4DBA7A7F-955C-44F7-89A8-2E589CB6C5CF}"/>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点击已完成</a:t>
            </a:r>
            <a:endParaRPr lang="en-US" altLang="zh-CN" sz="1600" dirty="0">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3C22516B-ED3F-462D-8031-8B4ED60FB5E1}"/>
              </a:ext>
            </a:extLst>
          </p:cNvPr>
          <p:cNvSpPr/>
          <p:nvPr/>
        </p:nvSpPr>
        <p:spPr>
          <a:xfrm>
            <a:off x="644822" y="5947407"/>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7" name="文本框 16">
            <a:extLst>
              <a:ext uri="{FF2B5EF4-FFF2-40B4-BE49-F238E27FC236}">
                <a16:creationId xmlns:a16="http://schemas.microsoft.com/office/drawing/2014/main" id="{02EC19DB-3D1E-4676-A521-E4CCB8786855}"/>
              </a:ext>
            </a:extLst>
          </p:cNvPr>
          <p:cNvSpPr txBox="1"/>
          <p:nvPr/>
        </p:nvSpPr>
        <p:spPr>
          <a:xfrm>
            <a:off x="873459" y="5892578"/>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点击任务</a:t>
            </a:r>
            <a:endParaRPr lang="en-US" altLang="zh-CN" sz="1600" dirty="0">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A14B26F6-5044-440C-BE47-A3CF8294C17B}"/>
              </a:ext>
            </a:extLst>
          </p:cNvPr>
          <p:cNvSpPr/>
          <p:nvPr/>
        </p:nvSpPr>
        <p:spPr>
          <a:xfrm>
            <a:off x="6536011" y="903687"/>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pic>
        <p:nvPicPr>
          <p:cNvPr id="19" name="图片 18">
            <a:extLst>
              <a:ext uri="{FF2B5EF4-FFF2-40B4-BE49-F238E27FC236}">
                <a16:creationId xmlns:a16="http://schemas.microsoft.com/office/drawing/2014/main" id="{CB7814CF-2494-4D75-995F-9481D9D6BD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20" name="椭圆 19">
            <a:extLst>
              <a:ext uri="{FF2B5EF4-FFF2-40B4-BE49-F238E27FC236}">
                <a16:creationId xmlns:a16="http://schemas.microsoft.com/office/drawing/2014/main" id="{6891D31D-3CAB-4D99-A325-729053385D37}"/>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1" name="文本框 20">
            <a:extLst>
              <a:ext uri="{FF2B5EF4-FFF2-40B4-BE49-F238E27FC236}">
                <a16:creationId xmlns:a16="http://schemas.microsoft.com/office/drawing/2014/main" id="{771D63BE-0E1B-41B5-B530-607D8A2E16B6}"/>
              </a:ext>
            </a:extLst>
          </p:cNvPr>
          <p:cNvSpPr txBox="1"/>
          <p:nvPr/>
        </p:nvSpPr>
        <p:spPr>
          <a:xfrm>
            <a:off x="6704434" y="5528797"/>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点击返回任务界面</a:t>
            </a:r>
            <a:endParaRPr lang="en-US" altLang="zh-CN" sz="16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392218AB-C9B7-4A07-B202-A1950E0A5F59}"/>
              </a:ext>
            </a:extLst>
          </p:cNvPr>
          <p:cNvSpPr txBox="1"/>
          <p:nvPr/>
        </p:nvSpPr>
        <p:spPr>
          <a:xfrm>
            <a:off x="9031702" y="754888"/>
            <a:ext cx="2967465" cy="1815882"/>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灌酒机</a:t>
            </a:r>
            <a:r>
              <a:rPr lang="en-US" altLang="zh-CN" sz="1600" spc="300" dirty="0">
                <a:latin typeface="微软雅黑" panose="020B0503020204020204" pitchFamily="34" charset="-122"/>
                <a:ea typeface="微软雅黑" panose="020B0503020204020204" pitchFamily="34" charset="-122"/>
              </a:rPr>
              <a:t>OQI/FBI</a:t>
            </a:r>
            <a:r>
              <a:rPr lang="zh-CN" altLang="en-US" sz="1600" spc="300" dirty="0">
                <a:latin typeface="微软雅黑" panose="020B0503020204020204" pitchFamily="34" charset="-122"/>
                <a:ea typeface="微软雅黑" panose="020B0503020204020204" pitchFamily="34" charset="-122"/>
              </a:rPr>
              <a:t>检查记录：任务名称和点检项</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异常工单：查看此工单任务有无异常</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补充说明：在做工单任务操作人员在工单上添加补充说明</a:t>
            </a:r>
            <a:endParaRPr lang="en-US" altLang="zh-CN" sz="1600" spc="300" dirty="0">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2D00879D-2F35-4879-8624-4E81A490E421}"/>
              </a:ext>
            </a:extLst>
          </p:cNvPr>
          <p:cNvSpPr/>
          <p:nvPr/>
        </p:nvSpPr>
        <p:spPr>
          <a:xfrm>
            <a:off x="6372000" y="1188720"/>
            <a:ext cx="2520000" cy="84963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C68F6F5-DF86-4DF3-B0E7-AAB7A308DEBF}"/>
              </a:ext>
            </a:extLst>
          </p:cNvPr>
          <p:cNvSpPr/>
          <p:nvPr/>
        </p:nvSpPr>
        <p:spPr>
          <a:xfrm>
            <a:off x="6372000" y="2130179"/>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3BDE3984-91C1-4CE0-B5A7-AB5A87978F7E}"/>
              </a:ext>
            </a:extLst>
          </p:cNvPr>
          <p:cNvSpPr/>
          <p:nvPr/>
        </p:nvSpPr>
        <p:spPr>
          <a:xfrm>
            <a:off x="6377337" y="2485267"/>
            <a:ext cx="2520000" cy="98299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40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EBB9D1B-7EBF-4975-9EB6-22BDFA41B6EA}"/>
              </a:ext>
            </a:extLst>
          </p:cNvPr>
          <p:cNvPicPr>
            <a:picLocks noChangeAspect="1"/>
          </p:cNvPicPr>
          <p:nvPr/>
        </p:nvPicPr>
        <p:blipFill>
          <a:blip r:embed="rId2"/>
          <a:stretch>
            <a:fillRect/>
          </a:stretch>
        </p:blipFill>
        <p:spPr>
          <a:xfrm>
            <a:off x="6345524" y="828000"/>
            <a:ext cx="2537171" cy="4551516"/>
          </a:xfrm>
          <a:prstGeom prst="rect">
            <a:avLst/>
          </a:prstGeom>
          <a:ln w="63500">
            <a:solidFill>
              <a:schemeClr val="bg1">
                <a:alpha val="90000"/>
              </a:schemeClr>
            </a:solidFill>
          </a:ln>
          <a:effectLst>
            <a:glow rad="38100">
              <a:schemeClr val="tx1">
                <a:alpha val="40000"/>
              </a:schemeClr>
            </a:glow>
          </a:effectLst>
        </p:spPr>
      </p:pic>
      <p:pic>
        <p:nvPicPr>
          <p:cNvPr id="3" name="图片 2">
            <a:extLst>
              <a:ext uri="{FF2B5EF4-FFF2-40B4-BE49-F238E27FC236}">
                <a16:creationId xmlns:a16="http://schemas.microsoft.com/office/drawing/2014/main" id="{1D440FA4-37BC-4707-BCC4-619BBF381DAB}"/>
              </a:ext>
            </a:extLst>
          </p:cNvPr>
          <p:cNvPicPr>
            <a:picLocks/>
          </p:cNvPicPr>
          <p:nvPr/>
        </p:nvPicPr>
        <p:blipFill>
          <a:blip r:embed="rId3"/>
          <a:stretch>
            <a:fillRect/>
          </a:stretch>
        </p:blipFill>
        <p:spPr>
          <a:xfrm>
            <a:off x="684000" y="828000"/>
            <a:ext cx="2520000" cy="4500000"/>
          </a:xfrm>
          <a:prstGeom prst="rect">
            <a:avLst/>
          </a:prstGeom>
          <a:ln w="63500">
            <a:solidFill>
              <a:schemeClr val="bg1">
                <a:alpha val="90000"/>
              </a:schemeClr>
            </a:solidFill>
          </a:ln>
          <a:effectLst>
            <a:glow rad="38100">
              <a:schemeClr val="tx1">
                <a:alpha val="40000"/>
              </a:schemeClr>
            </a:glow>
          </a:effectLst>
        </p:spPr>
      </p:pic>
      <p:sp>
        <p:nvSpPr>
          <p:cNvPr id="13" name="文本框 12"/>
          <p:cNvSpPr txBox="1"/>
          <p:nvPr/>
        </p:nvSpPr>
        <p:spPr>
          <a:xfrm>
            <a:off x="579650" y="147171"/>
            <a:ext cx="39793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我的任务</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圆角 7">
            <a:extLst>
              <a:ext uri="{FF2B5EF4-FFF2-40B4-BE49-F238E27FC236}">
                <a16:creationId xmlns:a16="http://schemas.microsoft.com/office/drawing/2014/main" id="{57F638BA-AB6E-4B6E-82F4-3ACAA252BC18}"/>
              </a:ext>
            </a:extLst>
          </p:cNvPr>
          <p:cNvSpPr/>
          <p:nvPr/>
        </p:nvSpPr>
        <p:spPr>
          <a:xfrm>
            <a:off x="780897" y="4886960"/>
            <a:ext cx="438303" cy="44104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3590522-3E90-437F-8679-4B46B681A21C}"/>
              </a:ext>
            </a:extLst>
          </p:cNvPr>
          <p:cNvSpPr/>
          <p:nvPr/>
        </p:nvSpPr>
        <p:spPr>
          <a:xfrm>
            <a:off x="561931" y="496380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pic>
        <p:nvPicPr>
          <p:cNvPr id="10" name="图片 9">
            <a:extLst>
              <a:ext uri="{FF2B5EF4-FFF2-40B4-BE49-F238E27FC236}">
                <a16:creationId xmlns:a16="http://schemas.microsoft.com/office/drawing/2014/main" id="{3127D3A4-5F35-42DA-9C11-EDB57BEA7B1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11" name="椭圆 10">
            <a:extLst>
              <a:ext uri="{FF2B5EF4-FFF2-40B4-BE49-F238E27FC236}">
                <a16:creationId xmlns:a16="http://schemas.microsoft.com/office/drawing/2014/main" id="{4DD2D733-14EE-474A-862D-44082E93CC7D}"/>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2" name="文本框 11">
            <a:extLst>
              <a:ext uri="{FF2B5EF4-FFF2-40B4-BE49-F238E27FC236}">
                <a16:creationId xmlns:a16="http://schemas.microsoft.com/office/drawing/2014/main" id="{65A2FFC8-9AF8-4FE8-95AE-0108970B1AD6}"/>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点击任务界面</a:t>
            </a:r>
            <a:endParaRPr lang="en-US" altLang="zh-CN" sz="1600"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55C9D9FF-E2A1-4C11-B186-32AA04C096A0}"/>
              </a:ext>
            </a:extLst>
          </p:cNvPr>
          <p:cNvSpPr/>
          <p:nvPr/>
        </p:nvSpPr>
        <p:spPr>
          <a:xfrm>
            <a:off x="644822" y="5947407"/>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6" name="矩形: 圆角 15">
            <a:extLst>
              <a:ext uri="{FF2B5EF4-FFF2-40B4-BE49-F238E27FC236}">
                <a16:creationId xmlns:a16="http://schemas.microsoft.com/office/drawing/2014/main" id="{BA85F490-8F71-4FE4-84FD-CA887789903A}"/>
              </a:ext>
            </a:extLst>
          </p:cNvPr>
          <p:cNvSpPr/>
          <p:nvPr/>
        </p:nvSpPr>
        <p:spPr>
          <a:xfrm>
            <a:off x="2753254" y="828000"/>
            <a:ext cx="438303" cy="32530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40A5E5BF-F5A7-4A0A-80D8-3BBDE49FD4A3}"/>
              </a:ext>
            </a:extLst>
          </p:cNvPr>
          <p:cNvSpPr/>
          <p:nvPr/>
        </p:nvSpPr>
        <p:spPr>
          <a:xfrm>
            <a:off x="2496352" y="876424"/>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8" name="文本框 17">
            <a:extLst>
              <a:ext uri="{FF2B5EF4-FFF2-40B4-BE49-F238E27FC236}">
                <a16:creationId xmlns:a16="http://schemas.microsoft.com/office/drawing/2014/main" id="{97192533-2FE2-4616-9762-BE103E8584C3}"/>
              </a:ext>
            </a:extLst>
          </p:cNvPr>
          <p:cNvSpPr txBox="1"/>
          <p:nvPr/>
        </p:nvSpPr>
        <p:spPr>
          <a:xfrm>
            <a:off x="876238" y="5905265"/>
            <a:ext cx="2327762"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点右上方我的任务</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我的任务：班长需要去完成的任务工单</a:t>
            </a:r>
            <a:endParaRPr lang="en-US" altLang="zh-CN" sz="1600" dirty="0">
              <a:latin typeface="微软雅黑" panose="020B0503020204020204" pitchFamily="34" charset="-122"/>
              <a:ea typeface="微软雅黑" panose="020B0503020204020204" pitchFamily="34" charset="-122"/>
            </a:endParaRPr>
          </a:p>
        </p:txBody>
      </p:sp>
      <p:sp>
        <p:nvSpPr>
          <p:cNvPr id="19" name="箭头: 右 18">
            <a:extLst>
              <a:ext uri="{FF2B5EF4-FFF2-40B4-BE49-F238E27FC236}">
                <a16:creationId xmlns:a16="http://schemas.microsoft.com/office/drawing/2014/main" id="{85A2C338-7706-4071-9483-D641FF2CE0DF}"/>
              </a:ext>
            </a:extLst>
          </p:cNvPr>
          <p:cNvSpPr/>
          <p:nvPr/>
        </p:nvSpPr>
        <p:spPr>
          <a:xfrm>
            <a:off x="4406370" y="2581274"/>
            <a:ext cx="1127655" cy="606591"/>
          </a:xfrm>
          <a:prstGeom prst="rightArrow">
            <a:avLst/>
          </a:prstGeom>
          <a:solidFill>
            <a:schemeClr val="accent1">
              <a:lumMod val="60000"/>
              <a:lumOff val="40000"/>
            </a:schemeClr>
          </a:solidFill>
          <a:effectLst>
            <a:glow rad="63500">
              <a:schemeClr val="tx2">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C7D7951-17B0-4A4A-B859-60A4316A7D04}"/>
              </a:ext>
            </a:extLst>
          </p:cNvPr>
          <p:cNvSpPr/>
          <p:nvPr/>
        </p:nvSpPr>
        <p:spPr>
          <a:xfrm>
            <a:off x="8444392" y="830934"/>
            <a:ext cx="438303" cy="32530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B732314C-344F-4E61-92EA-369C3FB2B1E5}"/>
              </a:ext>
            </a:extLst>
          </p:cNvPr>
          <p:cNvSpPr/>
          <p:nvPr/>
        </p:nvSpPr>
        <p:spPr>
          <a:xfrm>
            <a:off x="8230223" y="876424"/>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pic>
        <p:nvPicPr>
          <p:cNvPr id="25" name="图片 24">
            <a:extLst>
              <a:ext uri="{FF2B5EF4-FFF2-40B4-BE49-F238E27FC236}">
                <a16:creationId xmlns:a16="http://schemas.microsoft.com/office/drawing/2014/main" id="{5A25CCC2-93D0-4E6B-8155-640C4E47AFA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26" name="椭圆 25">
            <a:extLst>
              <a:ext uri="{FF2B5EF4-FFF2-40B4-BE49-F238E27FC236}">
                <a16:creationId xmlns:a16="http://schemas.microsoft.com/office/drawing/2014/main" id="{B758EDDF-8E0B-46BD-840C-24C9C69ABC25}"/>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7" name="文本框 26">
            <a:extLst>
              <a:ext uri="{FF2B5EF4-FFF2-40B4-BE49-F238E27FC236}">
                <a16:creationId xmlns:a16="http://schemas.microsoft.com/office/drawing/2014/main" id="{1CF1D83B-F935-4665-A08A-CA29979777F1}"/>
              </a:ext>
            </a:extLst>
          </p:cNvPr>
          <p:cNvSpPr txBox="1"/>
          <p:nvPr/>
        </p:nvSpPr>
        <p:spPr>
          <a:xfrm>
            <a:off x="6704434" y="5528797"/>
            <a:ext cx="2092812" cy="1077218"/>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点击审核任务即可返回查看区域待做、待审核、已审核、已完关闭、已完成页面</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171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a:extLst>
              <a:ext uri="{FF2B5EF4-FFF2-40B4-BE49-F238E27FC236}">
                <a16:creationId xmlns:a16="http://schemas.microsoft.com/office/drawing/2014/main" id="{7B934E44-ADB9-4D2D-98EA-DC8F6CF3CB56}"/>
              </a:ext>
            </a:extLst>
          </p:cNvPr>
          <p:cNvPicPr>
            <a:picLocks noChangeAspect="1"/>
          </p:cNvPicPr>
          <p:nvPr/>
        </p:nvPicPr>
        <p:blipFill>
          <a:blip r:embed="rId2"/>
          <a:stretch>
            <a:fillRect/>
          </a:stretch>
        </p:blipFill>
        <p:spPr>
          <a:xfrm>
            <a:off x="6351418" y="820988"/>
            <a:ext cx="2475842" cy="4295807"/>
          </a:xfrm>
          <a:prstGeom prst="rect">
            <a:avLst/>
          </a:prstGeom>
          <a:ln w="63500">
            <a:solidFill>
              <a:schemeClr val="bg1">
                <a:alpha val="90000"/>
              </a:schemeClr>
            </a:solidFill>
          </a:ln>
          <a:effectLst>
            <a:glow rad="38100">
              <a:schemeClr val="tx1">
                <a:alpha val="40000"/>
              </a:schemeClr>
            </a:glow>
          </a:effectLst>
        </p:spPr>
      </p:pic>
      <p:pic>
        <p:nvPicPr>
          <p:cNvPr id="37" name="图片 36">
            <a:extLst>
              <a:ext uri="{FF2B5EF4-FFF2-40B4-BE49-F238E27FC236}">
                <a16:creationId xmlns:a16="http://schemas.microsoft.com/office/drawing/2014/main" id="{7A0E7880-074D-4EB0-9018-B779D200F206}"/>
              </a:ext>
            </a:extLst>
          </p:cNvPr>
          <p:cNvPicPr>
            <a:picLocks noChangeAspect="1"/>
          </p:cNvPicPr>
          <p:nvPr/>
        </p:nvPicPr>
        <p:blipFill>
          <a:blip r:embed="rId3"/>
          <a:stretch>
            <a:fillRect/>
          </a:stretch>
        </p:blipFill>
        <p:spPr>
          <a:xfrm>
            <a:off x="627418" y="820988"/>
            <a:ext cx="2597163" cy="4496614"/>
          </a:xfrm>
          <a:prstGeom prst="rect">
            <a:avLst/>
          </a:prstGeom>
          <a:ln w="63500">
            <a:solidFill>
              <a:schemeClr val="bg1">
                <a:alpha val="90000"/>
              </a:schemeClr>
            </a:solidFill>
          </a:ln>
          <a:effectLst>
            <a:glow rad="38100">
              <a:schemeClr val="tx1">
                <a:alpha val="40000"/>
              </a:schemeClr>
            </a:glow>
          </a:effectLst>
        </p:spPr>
      </p:pic>
      <p:sp>
        <p:nvSpPr>
          <p:cNvPr id="13" name="文本框 12"/>
          <p:cNvSpPr txBox="1"/>
          <p:nvPr/>
        </p:nvSpPr>
        <p:spPr>
          <a:xfrm>
            <a:off x="579650" y="147171"/>
            <a:ext cx="448765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我的任务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待做</a:t>
            </a:r>
          </a:p>
        </p:txBody>
      </p:sp>
      <p:cxnSp>
        <p:nvCxnSpPr>
          <p:cNvPr id="14" name="直接连接符 13"/>
          <p:cNvCxnSpPr/>
          <p:nvPr/>
        </p:nvCxnSpPr>
        <p:spPr>
          <a:xfrm>
            <a:off x="214604" y="679867"/>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501C5483-271C-4E0C-A3F1-2D51055AD6FD}"/>
              </a:ext>
            </a:extLst>
          </p:cNvPr>
          <p:cNvSpPr/>
          <p:nvPr/>
        </p:nvSpPr>
        <p:spPr>
          <a:xfrm>
            <a:off x="666000" y="1387973"/>
            <a:ext cx="2520000" cy="529878"/>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1A37DF4-F43E-4892-8866-E8A6C8C2D5C7}"/>
              </a:ext>
            </a:extLst>
          </p:cNvPr>
          <p:cNvSpPr txBox="1"/>
          <p:nvPr/>
        </p:nvSpPr>
        <p:spPr>
          <a:xfrm>
            <a:off x="3304267" y="729208"/>
            <a:ext cx="2967465" cy="5262979"/>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我的任务：分为待做，超时任务和已提交</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2.21:30~21:36 </a:t>
            </a:r>
            <a:r>
              <a:rPr lang="zh-CN" altLang="en-US" sz="1600" spc="300" dirty="0">
                <a:latin typeface="微软雅黑" panose="020B0503020204020204" pitchFamily="34" charset="-122"/>
                <a:ea typeface="微软雅黑" panose="020B0503020204020204" pitchFamily="34" charset="-122"/>
              </a:rPr>
              <a:t>：任务的限时时间（</a:t>
            </a:r>
            <a:r>
              <a:rPr lang="en-US" altLang="zh-CN" sz="1600" spc="300" dirty="0">
                <a:latin typeface="微软雅黑" panose="020B0503020204020204" pitchFamily="34" charset="-122"/>
                <a:ea typeface="微软雅黑" panose="020B0503020204020204" pitchFamily="34" charset="-122"/>
              </a:rPr>
              <a:t> 21:30~21:36</a:t>
            </a:r>
            <a:r>
              <a:rPr lang="zh-CN" altLang="en-US" sz="1600" spc="300" dirty="0">
                <a:latin typeface="微软雅黑" panose="020B0503020204020204" pitchFamily="34" charset="-122"/>
                <a:ea typeface="微软雅黑" panose="020B0503020204020204" pitchFamily="34" charset="-122"/>
              </a:rPr>
              <a:t>时间段如低于此时间段则显示为黄色，如在此时间段内则无色，如超出此时间段则为灰色，是不可提交工单）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3. 30</a:t>
            </a:r>
            <a:r>
              <a:rPr lang="zh-CN" altLang="en-US" sz="1600" spc="300" dirty="0">
                <a:latin typeface="微软雅黑" panose="020B0503020204020204" pitchFamily="34" charset="-122"/>
                <a:ea typeface="微软雅黑" panose="020B0503020204020204" pitchFamily="34" charset="-122"/>
              </a:rPr>
              <a:t>分钟灌装压盖机</a:t>
            </a:r>
            <a:r>
              <a:rPr lang="en-US" altLang="zh-CN" sz="1600" spc="300" dirty="0">
                <a:latin typeface="微软雅黑" panose="020B0503020204020204" pitchFamily="34" charset="-122"/>
                <a:ea typeface="微软雅黑" panose="020B0503020204020204" pitchFamily="34" charset="-122"/>
              </a:rPr>
              <a:t>OQI</a:t>
            </a:r>
            <a:r>
              <a:rPr lang="zh-CN" altLang="en-US" sz="1600" spc="300" dirty="0">
                <a:latin typeface="微软雅黑" panose="020B0503020204020204" pitchFamily="34" charset="-122"/>
                <a:ea typeface="微软雅黑" panose="020B0503020204020204" pitchFamily="34" charset="-122"/>
              </a:rPr>
              <a:t>运行检查记录：显示为任务名称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4.BL08-1020-</a:t>
            </a:r>
            <a:r>
              <a:rPr lang="zh-CN" altLang="en-US" sz="1600" spc="300" dirty="0">
                <a:latin typeface="微软雅黑" panose="020B0503020204020204" pitchFamily="34" charset="-122"/>
                <a:ea typeface="微软雅黑" panose="020B0503020204020204" pitchFamily="34" charset="-122"/>
              </a:rPr>
              <a:t>生产：生产计划名称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生产</a:t>
            </a:r>
            <a:r>
              <a:rPr lang="en-US" altLang="zh-CN" sz="1600" spc="300" dirty="0">
                <a:latin typeface="微软雅黑" panose="020B0503020204020204" pitchFamily="34" charset="-122"/>
                <a:ea typeface="微软雅黑" panose="020B0503020204020204" pitchFamily="34" charset="-122"/>
              </a:rPr>
              <a:t> 2020-10-20</a:t>
            </a:r>
            <a:r>
              <a:rPr lang="zh-CN" altLang="en-US" sz="1600" spc="300" dirty="0">
                <a:latin typeface="微软雅黑" panose="020B0503020204020204" pitchFamily="34" charset="-122"/>
                <a:ea typeface="微软雅黑" panose="020B0503020204020204" pitchFamily="34" charset="-122"/>
              </a:rPr>
              <a:t>：当天时间</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6.BL08</a:t>
            </a:r>
            <a:r>
              <a:rPr lang="zh-CN" altLang="en-US" sz="1600" spc="300" dirty="0">
                <a:latin typeface="微软雅黑" panose="020B0503020204020204" pitchFamily="34" charset="-122"/>
                <a:ea typeface="微软雅黑" panose="020B0503020204020204" pitchFamily="34" charset="-122"/>
              </a:rPr>
              <a:t>灌酒机岗：该任务属于灌酒机岗任务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7.</a:t>
            </a:r>
            <a:r>
              <a:rPr lang="zh-CN" altLang="en-US" sz="1600" spc="300" dirty="0">
                <a:latin typeface="微软雅黑" panose="020B0503020204020204" pitchFamily="34" charset="-122"/>
                <a:ea typeface="微软雅黑" panose="020B0503020204020204" pitchFamily="34" charset="-122"/>
              </a:rPr>
              <a:t>未提交：还没提交完成的工单任务</a:t>
            </a:r>
            <a:endParaRPr lang="en-US" altLang="zh-CN" sz="1600" spc="300" dirty="0">
              <a:latin typeface="微软雅黑" panose="020B0503020204020204" pitchFamily="34" charset="-122"/>
              <a:ea typeface="微软雅黑" panose="020B0503020204020204" pitchFamily="34" charset="-122"/>
            </a:endParaRPr>
          </a:p>
          <a:p>
            <a:endParaRPr lang="zh-CN" altLang="en-US" sz="1600" spc="3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575C0C61-6822-4D7F-9525-A12760782DD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9" name="椭圆 8">
            <a:extLst>
              <a:ext uri="{FF2B5EF4-FFF2-40B4-BE49-F238E27FC236}">
                <a16:creationId xmlns:a16="http://schemas.microsoft.com/office/drawing/2014/main" id="{9470E774-3E71-427F-B760-812D054B41F0}"/>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0" name="文本框 9">
            <a:extLst>
              <a:ext uri="{FF2B5EF4-FFF2-40B4-BE49-F238E27FC236}">
                <a16:creationId xmlns:a16="http://schemas.microsoft.com/office/drawing/2014/main" id="{F4300301-C301-41C4-993F-F595572CE2EE}"/>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点击该任务</a:t>
            </a:r>
            <a:endParaRPr lang="en-US" altLang="zh-CN" sz="16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997C831A-16A4-45E4-9929-93CA6106555C}"/>
              </a:ext>
            </a:extLst>
          </p:cNvPr>
          <p:cNvSpPr/>
          <p:nvPr/>
        </p:nvSpPr>
        <p:spPr>
          <a:xfrm>
            <a:off x="2451808" y="1437482"/>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5" name="文本框 14">
            <a:extLst>
              <a:ext uri="{FF2B5EF4-FFF2-40B4-BE49-F238E27FC236}">
                <a16:creationId xmlns:a16="http://schemas.microsoft.com/office/drawing/2014/main" id="{9648204E-B4EA-4880-91FB-DEC895CEF718}"/>
              </a:ext>
            </a:extLst>
          </p:cNvPr>
          <p:cNvSpPr txBox="1"/>
          <p:nvPr/>
        </p:nvSpPr>
        <p:spPr>
          <a:xfrm>
            <a:off x="9031702" y="754888"/>
            <a:ext cx="2967465" cy="4031873"/>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 点检项任务包含多个结果项，如</a:t>
            </a:r>
            <a:r>
              <a:rPr lang="en-US" altLang="zh-CN" sz="1600" spc="300" dirty="0">
                <a:latin typeface="微软雅黑" panose="020B0503020204020204" pitchFamily="34" charset="-122"/>
                <a:ea typeface="微软雅黑" panose="020B0503020204020204" pitchFamily="34" charset="-122"/>
              </a:rPr>
              <a:t>NOK/OK</a:t>
            </a:r>
            <a:r>
              <a:rPr lang="zh-CN" altLang="en-US" sz="1600" spc="300" dirty="0">
                <a:latin typeface="微软雅黑" panose="020B0503020204020204" pitchFamily="34" charset="-122"/>
                <a:ea typeface="微软雅黑" panose="020B0503020204020204" pitchFamily="34" charset="-122"/>
              </a:rPr>
              <a:t>、记录、时间、拍照等（切换结果输出需要在后台管理条目管理结果修改）</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异常工单：查看此工单任务有无异常，如有异常则需要选择审核人，同时会发送到审核人进行审核</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补充说明：在做工单任务提交时，如有需要补充的说明可以在手输说明（字数限制</a:t>
            </a:r>
            <a:r>
              <a:rPr lang="en-US" altLang="zh-CN" sz="1600" spc="300" dirty="0">
                <a:latin typeface="微软雅黑" panose="020B0503020204020204" pitchFamily="34" charset="-122"/>
                <a:ea typeface="微软雅黑" panose="020B0503020204020204" pitchFamily="34" charset="-122"/>
              </a:rPr>
              <a:t>100</a:t>
            </a:r>
            <a:r>
              <a:rPr lang="zh-CN" altLang="en-US" sz="1600" spc="300" dirty="0">
                <a:latin typeface="微软雅黑" panose="020B0503020204020204" pitchFamily="34" charset="-122"/>
                <a:ea typeface="微软雅黑" panose="020B0503020204020204" pitchFamily="34" charset="-122"/>
              </a:rPr>
              <a:t>以内），也可以点击选择说明情况，如工单发放不合理或过期工单等</a:t>
            </a:r>
            <a:endParaRPr lang="en-US" altLang="zh-CN" sz="1600" spc="3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F422CBC5-A94C-4821-94C7-40AFB80A6B4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17" name="椭圆 16">
            <a:extLst>
              <a:ext uri="{FF2B5EF4-FFF2-40B4-BE49-F238E27FC236}">
                <a16:creationId xmlns:a16="http://schemas.microsoft.com/office/drawing/2014/main" id="{1F3CA2FC-4452-40C1-9A99-1C9C657110E9}"/>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20" name="椭圆 19">
            <a:extLst>
              <a:ext uri="{FF2B5EF4-FFF2-40B4-BE49-F238E27FC236}">
                <a16:creationId xmlns:a16="http://schemas.microsoft.com/office/drawing/2014/main" id="{38B9E1D1-3DCA-4764-8EFA-EC08AA279875}"/>
              </a:ext>
            </a:extLst>
          </p:cNvPr>
          <p:cNvSpPr/>
          <p:nvPr/>
        </p:nvSpPr>
        <p:spPr>
          <a:xfrm>
            <a:off x="8239081" y="1380565"/>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21" name="椭圆 20">
            <a:extLst>
              <a:ext uri="{FF2B5EF4-FFF2-40B4-BE49-F238E27FC236}">
                <a16:creationId xmlns:a16="http://schemas.microsoft.com/office/drawing/2014/main" id="{677A51A2-6F2E-499B-A4C1-C0DD18E4A421}"/>
              </a:ext>
            </a:extLst>
          </p:cNvPr>
          <p:cNvSpPr/>
          <p:nvPr/>
        </p:nvSpPr>
        <p:spPr>
          <a:xfrm>
            <a:off x="8239081" y="1761565"/>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2" name="椭圆 21">
            <a:extLst>
              <a:ext uri="{FF2B5EF4-FFF2-40B4-BE49-F238E27FC236}">
                <a16:creationId xmlns:a16="http://schemas.microsoft.com/office/drawing/2014/main" id="{4E1043DF-209C-4E5E-AB4D-AAAF01134076}"/>
              </a:ext>
            </a:extLst>
          </p:cNvPr>
          <p:cNvSpPr/>
          <p:nvPr/>
        </p:nvSpPr>
        <p:spPr>
          <a:xfrm>
            <a:off x="8141147" y="2369121"/>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23" name="文本框 22">
            <a:extLst>
              <a:ext uri="{FF2B5EF4-FFF2-40B4-BE49-F238E27FC236}">
                <a16:creationId xmlns:a16="http://schemas.microsoft.com/office/drawing/2014/main" id="{ED3F1739-62EF-4C8F-BC27-4E7F47354F24}"/>
              </a:ext>
            </a:extLst>
          </p:cNvPr>
          <p:cNvSpPr txBox="1"/>
          <p:nvPr/>
        </p:nvSpPr>
        <p:spPr>
          <a:xfrm>
            <a:off x="6628153"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对点检项进行完成</a:t>
            </a:r>
            <a:endParaRPr lang="en-US" altLang="zh-CN" sz="1600" dirty="0">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43A1882E-BDE6-493B-9087-D391B4B6381A}"/>
              </a:ext>
            </a:extLst>
          </p:cNvPr>
          <p:cNvSpPr/>
          <p:nvPr/>
        </p:nvSpPr>
        <p:spPr>
          <a:xfrm>
            <a:off x="6359904" y="5891904"/>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5" name="椭圆 24">
            <a:extLst>
              <a:ext uri="{FF2B5EF4-FFF2-40B4-BE49-F238E27FC236}">
                <a16:creationId xmlns:a16="http://schemas.microsoft.com/office/drawing/2014/main" id="{5E30ADF2-3777-478B-A973-46B85B711F93}"/>
              </a:ext>
            </a:extLst>
          </p:cNvPr>
          <p:cNvSpPr/>
          <p:nvPr/>
        </p:nvSpPr>
        <p:spPr>
          <a:xfrm>
            <a:off x="6359904" y="6438626"/>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26" name="文本框 25">
            <a:extLst>
              <a:ext uri="{FF2B5EF4-FFF2-40B4-BE49-F238E27FC236}">
                <a16:creationId xmlns:a16="http://schemas.microsoft.com/office/drawing/2014/main" id="{05D4ABBE-A05F-4BCB-8497-804D4749A896}"/>
              </a:ext>
            </a:extLst>
          </p:cNvPr>
          <p:cNvSpPr txBox="1"/>
          <p:nvPr/>
        </p:nvSpPr>
        <p:spPr>
          <a:xfrm>
            <a:off x="6640249" y="5845556"/>
            <a:ext cx="2665676"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如此工单有异常则需要点击进行反馈同时选择审核人</a:t>
            </a:r>
            <a:endParaRPr lang="en-US" altLang="zh-CN"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6CFC089-FE44-41C4-BC34-876368A65B81}"/>
              </a:ext>
            </a:extLst>
          </p:cNvPr>
          <p:cNvSpPr txBox="1"/>
          <p:nvPr/>
        </p:nvSpPr>
        <p:spPr>
          <a:xfrm>
            <a:off x="6628152" y="6388104"/>
            <a:ext cx="522094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点击选择说明：可弹出如发放不合理或过期工单</a:t>
            </a:r>
            <a:endParaRPr lang="en-US" altLang="zh-CN" sz="1600" dirty="0">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AD10C32F-F4FB-414A-B76A-BBE1CECA6083}"/>
              </a:ext>
            </a:extLst>
          </p:cNvPr>
          <p:cNvSpPr/>
          <p:nvPr/>
        </p:nvSpPr>
        <p:spPr>
          <a:xfrm>
            <a:off x="9305925"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5</a:t>
            </a:r>
            <a:endParaRPr lang="zh-CN" altLang="en-US" sz="1400" dirty="0">
              <a:solidFill>
                <a:schemeClr val="accent1"/>
              </a:solidFill>
            </a:endParaRPr>
          </a:p>
        </p:txBody>
      </p:sp>
      <p:sp>
        <p:nvSpPr>
          <p:cNvPr id="29" name="椭圆 28">
            <a:extLst>
              <a:ext uri="{FF2B5EF4-FFF2-40B4-BE49-F238E27FC236}">
                <a16:creationId xmlns:a16="http://schemas.microsoft.com/office/drawing/2014/main" id="{666E04E5-DCA6-4CB2-9E6F-183A9E491371}"/>
              </a:ext>
            </a:extLst>
          </p:cNvPr>
          <p:cNvSpPr/>
          <p:nvPr/>
        </p:nvSpPr>
        <p:spPr>
          <a:xfrm>
            <a:off x="6542315" y="904799"/>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5</a:t>
            </a:r>
            <a:endParaRPr lang="zh-CN" altLang="en-US" sz="1400" dirty="0">
              <a:solidFill>
                <a:schemeClr val="accent1"/>
              </a:solidFill>
            </a:endParaRPr>
          </a:p>
        </p:txBody>
      </p:sp>
      <p:sp>
        <p:nvSpPr>
          <p:cNvPr id="30" name="文本框 29">
            <a:extLst>
              <a:ext uri="{FF2B5EF4-FFF2-40B4-BE49-F238E27FC236}">
                <a16:creationId xmlns:a16="http://schemas.microsoft.com/office/drawing/2014/main" id="{13D50A86-A80E-475B-B941-B757D3B43D32}"/>
              </a:ext>
            </a:extLst>
          </p:cNvPr>
          <p:cNvSpPr txBox="1"/>
          <p:nvPr/>
        </p:nvSpPr>
        <p:spPr>
          <a:xfrm>
            <a:off x="9574174" y="5531994"/>
            <a:ext cx="2092812"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点击即可返回为我的任务界面</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41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CE4525A-180F-47C7-9CCB-EE0D1F19E359}"/>
              </a:ext>
            </a:extLst>
          </p:cNvPr>
          <p:cNvPicPr>
            <a:picLocks noChangeAspect="1"/>
          </p:cNvPicPr>
          <p:nvPr/>
        </p:nvPicPr>
        <p:blipFill>
          <a:blip r:embed="rId2"/>
          <a:stretch>
            <a:fillRect/>
          </a:stretch>
        </p:blipFill>
        <p:spPr>
          <a:xfrm>
            <a:off x="531898" y="904859"/>
            <a:ext cx="2719974" cy="4500000"/>
          </a:xfrm>
          <a:prstGeom prst="rect">
            <a:avLst/>
          </a:prstGeom>
          <a:ln w="63500">
            <a:solidFill>
              <a:schemeClr val="bg1">
                <a:alpha val="90000"/>
              </a:schemeClr>
            </a:solidFill>
          </a:ln>
          <a:effectLst>
            <a:glow rad="38100">
              <a:schemeClr val="tx1">
                <a:alpha val="40000"/>
              </a:schemeClr>
            </a:glow>
          </a:effectLst>
        </p:spPr>
      </p:pic>
      <p:sp>
        <p:nvSpPr>
          <p:cNvPr id="13" name="文本框 12"/>
          <p:cNvSpPr txBox="1"/>
          <p:nvPr/>
        </p:nvSpPr>
        <p:spPr>
          <a:xfrm>
            <a:off x="579650" y="147171"/>
            <a:ext cx="422095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我的任务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待做</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A41E51F-C2BD-4D17-A69A-14651C7F0A9C}"/>
              </a:ext>
            </a:extLst>
          </p:cNvPr>
          <p:cNvPicPr>
            <a:picLocks/>
          </p:cNvPicPr>
          <p:nvPr/>
        </p:nvPicPr>
        <p:blipFill>
          <a:blip r:embed="rId3"/>
          <a:stretch>
            <a:fillRect/>
          </a:stretch>
        </p:blipFill>
        <p:spPr>
          <a:xfrm>
            <a:off x="6372000" y="828000"/>
            <a:ext cx="2520000" cy="4500000"/>
          </a:xfrm>
          <a:prstGeom prst="rect">
            <a:avLst/>
          </a:prstGeom>
          <a:ln w="63500">
            <a:solidFill>
              <a:schemeClr val="bg1">
                <a:alpha val="90000"/>
              </a:schemeClr>
            </a:solidFill>
          </a:ln>
          <a:effectLst>
            <a:glow rad="38100">
              <a:schemeClr val="tx1">
                <a:alpha val="40000"/>
              </a:schemeClr>
            </a:glow>
          </a:effectLst>
        </p:spPr>
      </p:pic>
      <p:pic>
        <p:nvPicPr>
          <p:cNvPr id="6" name="图片 5">
            <a:extLst>
              <a:ext uri="{FF2B5EF4-FFF2-40B4-BE49-F238E27FC236}">
                <a16:creationId xmlns:a16="http://schemas.microsoft.com/office/drawing/2014/main" id="{99269E0A-6810-4EAF-9A99-8EC2C53E365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7" name="椭圆 6">
            <a:extLst>
              <a:ext uri="{FF2B5EF4-FFF2-40B4-BE49-F238E27FC236}">
                <a16:creationId xmlns:a16="http://schemas.microsoft.com/office/drawing/2014/main" id="{0953517C-3F03-4DB4-9B95-092DE9ED1A6D}"/>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8" name="文本框 7">
            <a:extLst>
              <a:ext uri="{FF2B5EF4-FFF2-40B4-BE49-F238E27FC236}">
                <a16:creationId xmlns:a16="http://schemas.microsoft.com/office/drawing/2014/main" id="{B5F32EBB-6E04-4C6E-84E2-DAFEBEC28F0C}"/>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选择此项为异常工单</a:t>
            </a:r>
            <a:endParaRPr lang="en-US" altLang="zh-CN" sz="1600"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B3F70398-F630-44AB-8801-F0225EDE2778}"/>
              </a:ext>
            </a:extLst>
          </p:cNvPr>
          <p:cNvSpPr/>
          <p:nvPr/>
        </p:nvSpPr>
        <p:spPr>
          <a:xfrm>
            <a:off x="2471377" y="1763325"/>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0" name="椭圆 9">
            <a:extLst>
              <a:ext uri="{FF2B5EF4-FFF2-40B4-BE49-F238E27FC236}">
                <a16:creationId xmlns:a16="http://schemas.microsoft.com/office/drawing/2014/main" id="{6DDC677A-51DD-431F-B692-2BD9E7193B7F}"/>
              </a:ext>
            </a:extLst>
          </p:cNvPr>
          <p:cNvSpPr/>
          <p:nvPr/>
        </p:nvSpPr>
        <p:spPr>
          <a:xfrm>
            <a:off x="2471377" y="2311467"/>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1" name="椭圆 10">
            <a:extLst>
              <a:ext uri="{FF2B5EF4-FFF2-40B4-BE49-F238E27FC236}">
                <a16:creationId xmlns:a16="http://schemas.microsoft.com/office/drawing/2014/main" id="{C25E000E-4C77-43B7-A4BF-37E0621F2DB7}"/>
              </a:ext>
            </a:extLst>
          </p:cNvPr>
          <p:cNvSpPr/>
          <p:nvPr/>
        </p:nvSpPr>
        <p:spPr>
          <a:xfrm>
            <a:off x="644823" y="5919912"/>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2" name="文本框 11">
            <a:extLst>
              <a:ext uri="{FF2B5EF4-FFF2-40B4-BE49-F238E27FC236}">
                <a16:creationId xmlns:a16="http://schemas.microsoft.com/office/drawing/2014/main" id="{EA36D176-C570-4C8A-B4F2-CEDECF23FCD7}"/>
              </a:ext>
            </a:extLst>
          </p:cNvPr>
          <p:cNvSpPr txBox="1"/>
          <p:nvPr/>
        </p:nvSpPr>
        <p:spPr>
          <a:xfrm>
            <a:off x="875217" y="5877770"/>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选择审核人</a:t>
            </a:r>
            <a:endParaRPr lang="en-US" altLang="zh-CN" sz="16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25B0D8CA-2FB5-4E7A-879A-B2D535A4827E}"/>
              </a:ext>
            </a:extLst>
          </p:cNvPr>
          <p:cNvSpPr txBox="1"/>
          <p:nvPr/>
        </p:nvSpPr>
        <p:spPr>
          <a:xfrm>
            <a:off x="3304267" y="729208"/>
            <a:ext cx="2967465" cy="1323439"/>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异常工单：选择异常工单后需要选择下方的审核人</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审核人：审核人为当前区域其他班长</a:t>
            </a:r>
          </a:p>
        </p:txBody>
      </p:sp>
      <p:sp>
        <p:nvSpPr>
          <p:cNvPr id="18" name="椭圆 17">
            <a:extLst>
              <a:ext uri="{FF2B5EF4-FFF2-40B4-BE49-F238E27FC236}">
                <a16:creationId xmlns:a16="http://schemas.microsoft.com/office/drawing/2014/main" id="{3E760C7B-9DBE-448E-97BC-BD5A8E3BDCD1}"/>
              </a:ext>
            </a:extLst>
          </p:cNvPr>
          <p:cNvSpPr/>
          <p:nvPr/>
        </p:nvSpPr>
        <p:spPr>
          <a:xfrm>
            <a:off x="644823" y="626568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19" name="椭圆 18">
            <a:extLst>
              <a:ext uri="{FF2B5EF4-FFF2-40B4-BE49-F238E27FC236}">
                <a16:creationId xmlns:a16="http://schemas.microsoft.com/office/drawing/2014/main" id="{F6484F12-02EF-4859-AE5E-D1B2427A6148}"/>
              </a:ext>
            </a:extLst>
          </p:cNvPr>
          <p:cNvSpPr/>
          <p:nvPr/>
        </p:nvSpPr>
        <p:spPr>
          <a:xfrm>
            <a:off x="2471377" y="2841046"/>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0" name="文本框 19">
            <a:extLst>
              <a:ext uri="{FF2B5EF4-FFF2-40B4-BE49-F238E27FC236}">
                <a16:creationId xmlns:a16="http://schemas.microsoft.com/office/drawing/2014/main" id="{42C46731-04D4-4259-B386-F25937960167}"/>
              </a:ext>
            </a:extLst>
          </p:cNvPr>
          <p:cNvSpPr txBox="1"/>
          <p:nvPr/>
        </p:nvSpPr>
        <p:spPr>
          <a:xfrm>
            <a:off x="897594" y="6223546"/>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选择说明</a:t>
            </a:r>
            <a:endParaRPr lang="en-US" altLang="zh-CN" sz="16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63CDCDDA-EE83-438C-8865-CB32742AF503}"/>
              </a:ext>
            </a:extLst>
          </p:cNvPr>
          <p:cNvSpPr txBox="1"/>
          <p:nvPr/>
        </p:nvSpPr>
        <p:spPr>
          <a:xfrm>
            <a:off x="9034650" y="729208"/>
            <a:ext cx="2967465" cy="1077218"/>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选择说明：选择说明是为可以直接快速选择说明情况（工单发放不合理、过期工单）</a:t>
            </a:r>
          </a:p>
        </p:txBody>
      </p:sp>
    </p:spTree>
    <p:extLst>
      <p:ext uri="{BB962C8B-B14F-4D97-AF65-F5344CB8AC3E}">
        <p14:creationId xmlns:p14="http://schemas.microsoft.com/office/powerpoint/2010/main" val="331563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1CFCE9C-45A1-45D8-8F38-DDE9098917D6}"/>
              </a:ext>
            </a:extLst>
          </p:cNvPr>
          <p:cNvPicPr>
            <a:picLocks noChangeAspect="1"/>
          </p:cNvPicPr>
          <p:nvPr/>
        </p:nvPicPr>
        <p:blipFill>
          <a:blip r:embed="rId2"/>
          <a:stretch>
            <a:fillRect/>
          </a:stretch>
        </p:blipFill>
        <p:spPr>
          <a:xfrm>
            <a:off x="656129" y="820988"/>
            <a:ext cx="2568452" cy="4372551"/>
          </a:xfrm>
          <a:prstGeom prst="rect">
            <a:avLst/>
          </a:prstGeom>
          <a:ln w="63500">
            <a:solidFill>
              <a:schemeClr val="bg1">
                <a:alpha val="90000"/>
              </a:schemeClr>
            </a:solidFill>
          </a:ln>
          <a:effectLst>
            <a:glow rad="38100">
              <a:schemeClr val="tx1">
                <a:alpha val="40000"/>
              </a:schemeClr>
            </a:glow>
          </a:effectLst>
        </p:spPr>
      </p:pic>
      <p:pic>
        <p:nvPicPr>
          <p:cNvPr id="39" name="图片 38">
            <a:extLst>
              <a:ext uri="{FF2B5EF4-FFF2-40B4-BE49-F238E27FC236}">
                <a16:creationId xmlns:a16="http://schemas.microsoft.com/office/drawing/2014/main" id="{7B934E44-ADB9-4D2D-98EA-DC8F6CF3CB56}"/>
              </a:ext>
            </a:extLst>
          </p:cNvPr>
          <p:cNvPicPr>
            <a:picLocks noChangeAspect="1"/>
          </p:cNvPicPr>
          <p:nvPr/>
        </p:nvPicPr>
        <p:blipFill>
          <a:blip r:embed="rId3"/>
          <a:stretch>
            <a:fillRect/>
          </a:stretch>
        </p:blipFill>
        <p:spPr>
          <a:xfrm>
            <a:off x="6351418" y="820988"/>
            <a:ext cx="2475842" cy="4295807"/>
          </a:xfrm>
          <a:prstGeom prst="rect">
            <a:avLst/>
          </a:prstGeom>
          <a:ln w="63500">
            <a:solidFill>
              <a:schemeClr val="bg1">
                <a:alpha val="90000"/>
              </a:schemeClr>
            </a:solidFill>
          </a:ln>
          <a:effectLst>
            <a:glow rad="38100">
              <a:schemeClr val="tx1">
                <a:alpha val="40000"/>
              </a:schemeClr>
            </a:glow>
          </a:effectLst>
        </p:spPr>
      </p:pic>
      <p:sp>
        <p:nvSpPr>
          <p:cNvPr id="13" name="文本框 12"/>
          <p:cNvSpPr txBox="1"/>
          <p:nvPr/>
        </p:nvSpPr>
        <p:spPr>
          <a:xfrm>
            <a:off x="579649" y="147171"/>
            <a:ext cx="4924857"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我的任务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超时任务</a:t>
            </a:r>
          </a:p>
        </p:txBody>
      </p:sp>
      <p:cxnSp>
        <p:nvCxnSpPr>
          <p:cNvPr id="14" name="直接连接符 13"/>
          <p:cNvCxnSpPr/>
          <p:nvPr/>
        </p:nvCxnSpPr>
        <p:spPr>
          <a:xfrm>
            <a:off x="214604" y="679867"/>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501C5483-271C-4E0C-A3F1-2D51055AD6FD}"/>
              </a:ext>
            </a:extLst>
          </p:cNvPr>
          <p:cNvSpPr/>
          <p:nvPr/>
        </p:nvSpPr>
        <p:spPr>
          <a:xfrm>
            <a:off x="666000" y="1387973"/>
            <a:ext cx="2520000" cy="529878"/>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1A37DF4-F43E-4892-8866-E8A6C8C2D5C7}"/>
              </a:ext>
            </a:extLst>
          </p:cNvPr>
          <p:cNvSpPr txBox="1"/>
          <p:nvPr/>
        </p:nvSpPr>
        <p:spPr>
          <a:xfrm>
            <a:off x="3304267" y="729208"/>
            <a:ext cx="2967465" cy="3785652"/>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我的任务：分为待做，超时任务和已提交</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2.17:00~17:15 </a:t>
            </a:r>
            <a:r>
              <a:rPr lang="zh-CN" altLang="en-US" sz="1600" spc="300" dirty="0">
                <a:latin typeface="微软雅黑" panose="020B0503020204020204" pitchFamily="34" charset="-122"/>
                <a:ea typeface="微软雅黑" panose="020B0503020204020204" pitchFamily="34" charset="-122"/>
              </a:rPr>
              <a:t>：任务的限时时间</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3. 60</a:t>
            </a:r>
            <a:r>
              <a:rPr lang="zh-CN" altLang="en-US" sz="1600" spc="300" dirty="0">
                <a:latin typeface="微软雅黑" panose="020B0503020204020204" pitchFamily="34" charset="-122"/>
                <a:ea typeface="微软雅黑" panose="020B0503020204020204" pitchFamily="34" charset="-122"/>
              </a:rPr>
              <a:t>分钟灌装压盖机</a:t>
            </a:r>
            <a:r>
              <a:rPr lang="en-US" altLang="zh-CN" sz="1600" spc="300" dirty="0">
                <a:latin typeface="微软雅黑" panose="020B0503020204020204" pitchFamily="34" charset="-122"/>
                <a:ea typeface="微软雅黑" panose="020B0503020204020204" pitchFamily="34" charset="-122"/>
              </a:rPr>
              <a:t>OQI</a:t>
            </a:r>
            <a:r>
              <a:rPr lang="zh-CN" altLang="en-US" sz="1600" spc="300" dirty="0">
                <a:latin typeface="微软雅黑" panose="020B0503020204020204" pitchFamily="34" charset="-122"/>
                <a:ea typeface="微软雅黑" panose="020B0503020204020204" pitchFamily="34" charset="-122"/>
              </a:rPr>
              <a:t>运行检查记录：显示为任务名称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4.BL08-1020-</a:t>
            </a:r>
            <a:r>
              <a:rPr lang="zh-CN" altLang="en-US" sz="1600" spc="300" dirty="0">
                <a:latin typeface="微软雅黑" panose="020B0503020204020204" pitchFamily="34" charset="-122"/>
                <a:ea typeface="微软雅黑" panose="020B0503020204020204" pitchFamily="34" charset="-122"/>
              </a:rPr>
              <a:t>生产：生产计划名称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生产</a:t>
            </a:r>
            <a:r>
              <a:rPr lang="en-US" altLang="zh-CN" sz="1600" spc="300" dirty="0">
                <a:latin typeface="微软雅黑" panose="020B0503020204020204" pitchFamily="34" charset="-122"/>
                <a:ea typeface="微软雅黑" panose="020B0503020204020204" pitchFamily="34" charset="-122"/>
              </a:rPr>
              <a:t> 2020-10-20</a:t>
            </a:r>
            <a:r>
              <a:rPr lang="zh-CN" altLang="en-US" sz="1600" spc="300" dirty="0">
                <a:latin typeface="微软雅黑" panose="020B0503020204020204" pitchFamily="34" charset="-122"/>
                <a:ea typeface="微软雅黑" panose="020B0503020204020204" pitchFamily="34" charset="-122"/>
              </a:rPr>
              <a:t>：当天时间</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6.BL08</a:t>
            </a:r>
            <a:r>
              <a:rPr lang="zh-CN" altLang="en-US" sz="1600" spc="300" dirty="0">
                <a:latin typeface="微软雅黑" panose="020B0503020204020204" pitchFamily="34" charset="-122"/>
                <a:ea typeface="微软雅黑" panose="020B0503020204020204" pitchFamily="34" charset="-122"/>
              </a:rPr>
              <a:t>灌酒机岗：该任务属于灌酒机岗任务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7.</a:t>
            </a:r>
            <a:r>
              <a:rPr lang="zh-CN" altLang="en-US" sz="1600" spc="300" dirty="0">
                <a:latin typeface="微软雅黑" panose="020B0503020204020204" pitchFamily="34" charset="-122"/>
                <a:ea typeface="微软雅黑" panose="020B0503020204020204" pitchFamily="34" charset="-122"/>
              </a:rPr>
              <a:t>已超时：该任务已经超过任务限定完成时间</a:t>
            </a:r>
          </a:p>
        </p:txBody>
      </p:sp>
      <p:pic>
        <p:nvPicPr>
          <p:cNvPr id="8" name="图片 7">
            <a:extLst>
              <a:ext uri="{FF2B5EF4-FFF2-40B4-BE49-F238E27FC236}">
                <a16:creationId xmlns:a16="http://schemas.microsoft.com/office/drawing/2014/main" id="{575C0C61-6822-4D7F-9525-A12760782DD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9" name="椭圆 8">
            <a:extLst>
              <a:ext uri="{FF2B5EF4-FFF2-40B4-BE49-F238E27FC236}">
                <a16:creationId xmlns:a16="http://schemas.microsoft.com/office/drawing/2014/main" id="{9470E774-3E71-427F-B760-812D054B41F0}"/>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0" name="文本框 9">
            <a:extLst>
              <a:ext uri="{FF2B5EF4-FFF2-40B4-BE49-F238E27FC236}">
                <a16:creationId xmlns:a16="http://schemas.microsoft.com/office/drawing/2014/main" id="{F4300301-C301-41C4-993F-F595572CE2EE}"/>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点击该任务</a:t>
            </a:r>
            <a:endParaRPr lang="en-US" altLang="zh-CN" sz="16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997C831A-16A4-45E4-9929-93CA6106555C}"/>
              </a:ext>
            </a:extLst>
          </p:cNvPr>
          <p:cNvSpPr/>
          <p:nvPr/>
        </p:nvSpPr>
        <p:spPr>
          <a:xfrm>
            <a:off x="2451808" y="1437482"/>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5" name="文本框 14">
            <a:extLst>
              <a:ext uri="{FF2B5EF4-FFF2-40B4-BE49-F238E27FC236}">
                <a16:creationId xmlns:a16="http://schemas.microsoft.com/office/drawing/2014/main" id="{9648204E-B4EA-4880-91FB-DEC895CEF718}"/>
              </a:ext>
            </a:extLst>
          </p:cNvPr>
          <p:cNvSpPr txBox="1"/>
          <p:nvPr/>
        </p:nvSpPr>
        <p:spPr>
          <a:xfrm>
            <a:off x="9031702" y="754888"/>
            <a:ext cx="2967465" cy="4031873"/>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 点检项任务包含多个结果项，如</a:t>
            </a:r>
            <a:r>
              <a:rPr lang="en-US" altLang="zh-CN" sz="1600" spc="300" dirty="0">
                <a:latin typeface="微软雅黑" panose="020B0503020204020204" pitchFamily="34" charset="-122"/>
                <a:ea typeface="微软雅黑" panose="020B0503020204020204" pitchFamily="34" charset="-122"/>
              </a:rPr>
              <a:t>NOK/OK</a:t>
            </a:r>
            <a:r>
              <a:rPr lang="zh-CN" altLang="en-US" sz="1600" spc="300" dirty="0">
                <a:latin typeface="微软雅黑" panose="020B0503020204020204" pitchFamily="34" charset="-122"/>
                <a:ea typeface="微软雅黑" panose="020B0503020204020204" pitchFamily="34" charset="-122"/>
              </a:rPr>
              <a:t>、记录、时间、拍照等（切换结果输出需要在后台管理条目管理结果修改）</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异常工单：查看此工单任务有无异常，如有异常则需要选择审核人，同时会发送到审核人进行审核</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补充说明：在做工单任务提交时，如有需要补充的说明可以在手输说明（字数限制</a:t>
            </a:r>
            <a:r>
              <a:rPr lang="en-US" altLang="zh-CN" sz="1600" spc="300" dirty="0">
                <a:latin typeface="微软雅黑" panose="020B0503020204020204" pitchFamily="34" charset="-122"/>
                <a:ea typeface="微软雅黑" panose="020B0503020204020204" pitchFamily="34" charset="-122"/>
              </a:rPr>
              <a:t>100</a:t>
            </a:r>
            <a:r>
              <a:rPr lang="zh-CN" altLang="en-US" sz="1600" spc="300" dirty="0">
                <a:latin typeface="微软雅黑" panose="020B0503020204020204" pitchFamily="34" charset="-122"/>
                <a:ea typeface="微软雅黑" panose="020B0503020204020204" pitchFamily="34" charset="-122"/>
              </a:rPr>
              <a:t>以内），也可以点击选择说明情况，如工单发放不合理或过期工单等</a:t>
            </a:r>
            <a:endParaRPr lang="en-US" altLang="zh-CN" sz="1600" spc="3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F422CBC5-A94C-4821-94C7-40AFB80A6B4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17" name="椭圆 16">
            <a:extLst>
              <a:ext uri="{FF2B5EF4-FFF2-40B4-BE49-F238E27FC236}">
                <a16:creationId xmlns:a16="http://schemas.microsoft.com/office/drawing/2014/main" id="{1F3CA2FC-4452-40C1-9A99-1C9C657110E9}"/>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20" name="椭圆 19">
            <a:extLst>
              <a:ext uri="{FF2B5EF4-FFF2-40B4-BE49-F238E27FC236}">
                <a16:creationId xmlns:a16="http://schemas.microsoft.com/office/drawing/2014/main" id="{38B9E1D1-3DCA-4764-8EFA-EC08AA279875}"/>
              </a:ext>
            </a:extLst>
          </p:cNvPr>
          <p:cNvSpPr/>
          <p:nvPr/>
        </p:nvSpPr>
        <p:spPr>
          <a:xfrm>
            <a:off x="8239081" y="1380565"/>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21" name="椭圆 20">
            <a:extLst>
              <a:ext uri="{FF2B5EF4-FFF2-40B4-BE49-F238E27FC236}">
                <a16:creationId xmlns:a16="http://schemas.microsoft.com/office/drawing/2014/main" id="{677A51A2-6F2E-499B-A4C1-C0DD18E4A421}"/>
              </a:ext>
            </a:extLst>
          </p:cNvPr>
          <p:cNvSpPr/>
          <p:nvPr/>
        </p:nvSpPr>
        <p:spPr>
          <a:xfrm>
            <a:off x="8239081" y="1761565"/>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2" name="椭圆 21">
            <a:extLst>
              <a:ext uri="{FF2B5EF4-FFF2-40B4-BE49-F238E27FC236}">
                <a16:creationId xmlns:a16="http://schemas.microsoft.com/office/drawing/2014/main" id="{4E1043DF-209C-4E5E-AB4D-AAAF01134076}"/>
              </a:ext>
            </a:extLst>
          </p:cNvPr>
          <p:cNvSpPr/>
          <p:nvPr/>
        </p:nvSpPr>
        <p:spPr>
          <a:xfrm>
            <a:off x="8141147" y="2369121"/>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23" name="文本框 22">
            <a:extLst>
              <a:ext uri="{FF2B5EF4-FFF2-40B4-BE49-F238E27FC236}">
                <a16:creationId xmlns:a16="http://schemas.microsoft.com/office/drawing/2014/main" id="{ED3F1739-62EF-4C8F-BC27-4E7F47354F24}"/>
              </a:ext>
            </a:extLst>
          </p:cNvPr>
          <p:cNvSpPr txBox="1"/>
          <p:nvPr/>
        </p:nvSpPr>
        <p:spPr>
          <a:xfrm>
            <a:off x="6628153"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对点检项进行完成</a:t>
            </a:r>
            <a:endParaRPr lang="en-US" altLang="zh-CN" sz="1600" dirty="0">
              <a:latin typeface="微软雅黑" panose="020B0503020204020204" pitchFamily="34" charset="-122"/>
              <a:ea typeface="微软雅黑" panose="020B0503020204020204" pitchFamily="34" charset="-122"/>
            </a:endParaRPr>
          </a:p>
        </p:txBody>
      </p:sp>
      <p:sp>
        <p:nvSpPr>
          <p:cNvPr id="24" name="椭圆 23">
            <a:extLst>
              <a:ext uri="{FF2B5EF4-FFF2-40B4-BE49-F238E27FC236}">
                <a16:creationId xmlns:a16="http://schemas.microsoft.com/office/drawing/2014/main" id="{43A1882E-BDE6-493B-9087-D391B4B6381A}"/>
              </a:ext>
            </a:extLst>
          </p:cNvPr>
          <p:cNvSpPr/>
          <p:nvPr/>
        </p:nvSpPr>
        <p:spPr>
          <a:xfrm>
            <a:off x="6359904" y="5891904"/>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5" name="椭圆 24">
            <a:extLst>
              <a:ext uri="{FF2B5EF4-FFF2-40B4-BE49-F238E27FC236}">
                <a16:creationId xmlns:a16="http://schemas.microsoft.com/office/drawing/2014/main" id="{5E30ADF2-3777-478B-A973-46B85B711F93}"/>
              </a:ext>
            </a:extLst>
          </p:cNvPr>
          <p:cNvSpPr/>
          <p:nvPr/>
        </p:nvSpPr>
        <p:spPr>
          <a:xfrm>
            <a:off x="6359904" y="6438626"/>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26" name="文本框 25">
            <a:extLst>
              <a:ext uri="{FF2B5EF4-FFF2-40B4-BE49-F238E27FC236}">
                <a16:creationId xmlns:a16="http://schemas.microsoft.com/office/drawing/2014/main" id="{05D4ABBE-A05F-4BCB-8497-804D4749A896}"/>
              </a:ext>
            </a:extLst>
          </p:cNvPr>
          <p:cNvSpPr txBox="1"/>
          <p:nvPr/>
        </p:nvSpPr>
        <p:spPr>
          <a:xfrm>
            <a:off x="6640249" y="5845556"/>
            <a:ext cx="2665676"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如此工单有异常则需要点击进行反馈同时选择审核人</a:t>
            </a:r>
            <a:endParaRPr lang="en-US" altLang="zh-CN"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6CFC089-FE44-41C4-BC34-876368A65B81}"/>
              </a:ext>
            </a:extLst>
          </p:cNvPr>
          <p:cNvSpPr txBox="1"/>
          <p:nvPr/>
        </p:nvSpPr>
        <p:spPr>
          <a:xfrm>
            <a:off x="6628152" y="6388104"/>
            <a:ext cx="522094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点击选择说明：可弹出如发放不合理或过期工单</a:t>
            </a:r>
            <a:endParaRPr lang="en-US" altLang="zh-CN" sz="1600" dirty="0">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AD10C32F-F4FB-414A-B76A-BBE1CECA6083}"/>
              </a:ext>
            </a:extLst>
          </p:cNvPr>
          <p:cNvSpPr/>
          <p:nvPr/>
        </p:nvSpPr>
        <p:spPr>
          <a:xfrm>
            <a:off x="9305925"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5</a:t>
            </a:r>
            <a:endParaRPr lang="zh-CN" altLang="en-US" sz="1400" dirty="0">
              <a:solidFill>
                <a:schemeClr val="accent1"/>
              </a:solidFill>
            </a:endParaRPr>
          </a:p>
        </p:txBody>
      </p:sp>
      <p:sp>
        <p:nvSpPr>
          <p:cNvPr id="29" name="椭圆 28">
            <a:extLst>
              <a:ext uri="{FF2B5EF4-FFF2-40B4-BE49-F238E27FC236}">
                <a16:creationId xmlns:a16="http://schemas.microsoft.com/office/drawing/2014/main" id="{666E04E5-DCA6-4CB2-9E6F-183A9E491371}"/>
              </a:ext>
            </a:extLst>
          </p:cNvPr>
          <p:cNvSpPr/>
          <p:nvPr/>
        </p:nvSpPr>
        <p:spPr>
          <a:xfrm>
            <a:off x="6542315" y="904799"/>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5</a:t>
            </a:r>
            <a:endParaRPr lang="zh-CN" altLang="en-US" sz="1400" dirty="0">
              <a:solidFill>
                <a:schemeClr val="accent1"/>
              </a:solidFill>
            </a:endParaRPr>
          </a:p>
        </p:txBody>
      </p:sp>
      <p:sp>
        <p:nvSpPr>
          <p:cNvPr id="30" name="文本框 29">
            <a:extLst>
              <a:ext uri="{FF2B5EF4-FFF2-40B4-BE49-F238E27FC236}">
                <a16:creationId xmlns:a16="http://schemas.microsoft.com/office/drawing/2014/main" id="{13D50A86-A80E-475B-B941-B757D3B43D32}"/>
              </a:ext>
            </a:extLst>
          </p:cNvPr>
          <p:cNvSpPr txBox="1"/>
          <p:nvPr/>
        </p:nvSpPr>
        <p:spPr>
          <a:xfrm>
            <a:off x="9574174" y="5531994"/>
            <a:ext cx="2092812"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点击即可返回为我的任务界面</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191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8C4DFBA6-E366-4F38-9A15-5F0B39FCD2F4}"/>
              </a:ext>
            </a:extLst>
          </p:cNvPr>
          <p:cNvPicPr>
            <a:picLocks noChangeAspect="1"/>
          </p:cNvPicPr>
          <p:nvPr/>
        </p:nvPicPr>
        <p:blipFill>
          <a:blip r:embed="rId2"/>
          <a:stretch>
            <a:fillRect/>
          </a:stretch>
        </p:blipFill>
        <p:spPr>
          <a:xfrm>
            <a:off x="6319544" y="810870"/>
            <a:ext cx="2616226" cy="4679785"/>
          </a:xfrm>
          <a:prstGeom prst="rect">
            <a:avLst/>
          </a:prstGeom>
          <a:ln w="63500">
            <a:solidFill>
              <a:schemeClr val="bg1">
                <a:alpha val="90000"/>
              </a:schemeClr>
            </a:solidFill>
          </a:ln>
          <a:effectLst>
            <a:glow rad="38100">
              <a:schemeClr val="tx1">
                <a:alpha val="40000"/>
              </a:schemeClr>
            </a:glow>
          </a:effectLst>
        </p:spPr>
      </p:pic>
      <p:pic>
        <p:nvPicPr>
          <p:cNvPr id="29" name="图片 28">
            <a:extLst>
              <a:ext uri="{FF2B5EF4-FFF2-40B4-BE49-F238E27FC236}">
                <a16:creationId xmlns:a16="http://schemas.microsoft.com/office/drawing/2014/main" id="{0BAD4EF9-4A74-4361-B884-3F11B3D5AFA0}"/>
              </a:ext>
            </a:extLst>
          </p:cNvPr>
          <p:cNvPicPr>
            <a:picLocks noChangeAspect="1"/>
          </p:cNvPicPr>
          <p:nvPr/>
        </p:nvPicPr>
        <p:blipFill>
          <a:blip r:embed="rId3"/>
          <a:stretch>
            <a:fillRect/>
          </a:stretch>
        </p:blipFill>
        <p:spPr>
          <a:xfrm>
            <a:off x="592533" y="852974"/>
            <a:ext cx="2611466" cy="4485812"/>
          </a:xfrm>
          <a:prstGeom prst="rect">
            <a:avLst/>
          </a:prstGeom>
          <a:ln w="63500">
            <a:solidFill>
              <a:schemeClr val="bg1">
                <a:alpha val="90000"/>
              </a:schemeClr>
            </a:solidFill>
          </a:ln>
          <a:effectLst>
            <a:glow rad="38100">
              <a:schemeClr val="tx1">
                <a:alpha val="40000"/>
              </a:schemeClr>
            </a:glow>
          </a:effectLst>
        </p:spPr>
      </p:pic>
      <p:sp>
        <p:nvSpPr>
          <p:cNvPr id="13" name="文本框 12"/>
          <p:cNvSpPr txBox="1"/>
          <p:nvPr/>
        </p:nvSpPr>
        <p:spPr>
          <a:xfrm>
            <a:off x="579650" y="147171"/>
            <a:ext cx="49252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我的任务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已提交</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1C479611-875D-4F64-8CC3-B9D3B60D503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7" name="椭圆 6">
            <a:extLst>
              <a:ext uri="{FF2B5EF4-FFF2-40B4-BE49-F238E27FC236}">
                <a16:creationId xmlns:a16="http://schemas.microsoft.com/office/drawing/2014/main" id="{06981639-390E-4CF3-B088-86C69B2C58B3}"/>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8" name="文本框 7">
            <a:extLst>
              <a:ext uri="{FF2B5EF4-FFF2-40B4-BE49-F238E27FC236}">
                <a16:creationId xmlns:a16="http://schemas.microsoft.com/office/drawing/2014/main" id="{2A0002F2-F6E4-405B-B404-2EEE0983432B}"/>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点击上方已提交</a:t>
            </a:r>
            <a:endParaRPr lang="en-US" altLang="zh-CN" sz="1600"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E6106CEC-07C2-4BC2-B702-AFFB074FB78E}"/>
              </a:ext>
            </a:extLst>
          </p:cNvPr>
          <p:cNvSpPr/>
          <p:nvPr/>
        </p:nvSpPr>
        <p:spPr>
          <a:xfrm>
            <a:off x="2360211" y="1188593"/>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0" name="椭圆 9">
            <a:extLst>
              <a:ext uri="{FF2B5EF4-FFF2-40B4-BE49-F238E27FC236}">
                <a16:creationId xmlns:a16="http://schemas.microsoft.com/office/drawing/2014/main" id="{53C495F2-475C-4609-A7BF-A0277739AFED}"/>
              </a:ext>
            </a:extLst>
          </p:cNvPr>
          <p:cNvSpPr/>
          <p:nvPr/>
        </p:nvSpPr>
        <p:spPr>
          <a:xfrm>
            <a:off x="644822" y="5927461"/>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1" name="文本框 10">
            <a:extLst>
              <a:ext uri="{FF2B5EF4-FFF2-40B4-BE49-F238E27FC236}">
                <a16:creationId xmlns:a16="http://schemas.microsoft.com/office/drawing/2014/main" id="{43FB83E5-2E1D-4231-827C-3D26645EC505}"/>
              </a:ext>
            </a:extLst>
          </p:cNvPr>
          <p:cNvSpPr txBox="1"/>
          <p:nvPr/>
        </p:nvSpPr>
        <p:spPr>
          <a:xfrm>
            <a:off x="879594" y="5875751"/>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点击已提交任务</a:t>
            </a:r>
            <a:endParaRPr lang="en-US" altLang="zh-CN" sz="16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27D873CB-641E-4D1E-BB99-840A416EBD8C}"/>
              </a:ext>
            </a:extLst>
          </p:cNvPr>
          <p:cNvSpPr/>
          <p:nvPr/>
        </p:nvSpPr>
        <p:spPr>
          <a:xfrm>
            <a:off x="2360211" y="2484593"/>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5" name="矩形: 圆角 14">
            <a:extLst>
              <a:ext uri="{FF2B5EF4-FFF2-40B4-BE49-F238E27FC236}">
                <a16:creationId xmlns:a16="http://schemas.microsoft.com/office/drawing/2014/main" id="{33B06818-2DC1-4C3E-B73E-FA6B176E3347}"/>
              </a:ext>
            </a:extLst>
          </p:cNvPr>
          <p:cNvSpPr/>
          <p:nvPr/>
        </p:nvSpPr>
        <p:spPr>
          <a:xfrm>
            <a:off x="618337" y="2427281"/>
            <a:ext cx="2520000" cy="486241"/>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D0BF365-BD44-40AB-BE20-B4055531CEBB}"/>
              </a:ext>
            </a:extLst>
          </p:cNvPr>
          <p:cNvSpPr txBox="1"/>
          <p:nvPr/>
        </p:nvSpPr>
        <p:spPr>
          <a:xfrm>
            <a:off x="9031702" y="754888"/>
            <a:ext cx="2967465" cy="2062103"/>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1.30</a:t>
            </a:r>
            <a:r>
              <a:rPr lang="zh-CN" altLang="en-US" sz="1600" spc="300" dirty="0">
                <a:latin typeface="微软雅黑" panose="020B0503020204020204" pitchFamily="34" charset="-122"/>
                <a:ea typeface="微软雅黑" panose="020B0503020204020204" pitchFamily="34" charset="-122"/>
              </a:rPr>
              <a:t>分钟灌装压盖机</a:t>
            </a:r>
            <a:r>
              <a:rPr lang="en-US" altLang="zh-CN" sz="1600" spc="300" dirty="0">
                <a:latin typeface="微软雅黑" panose="020B0503020204020204" pitchFamily="34" charset="-122"/>
                <a:ea typeface="微软雅黑" panose="020B0503020204020204" pitchFamily="34" charset="-122"/>
              </a:rPr>
              <a:t>OQI</a:t>
            </a:r>
            <a:r>
              <a:rPr lang="zh-CN" altLang="en-US" sz="1600" spc="300" dirty="0">
                <a:latin typeface="微软雅黑" panose="020B0503020204020204" pitchFamily="34" charset="-122"/>
                <a:ea typeface="微软雅黑" panose="020B0503020204020204" pitchFamily="34" charset="-122"/>
              </a:rPr>
              <a:t>运行检查记录：任务名称和点检项（可以查看历史完成项）</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异常工单：查看已完成此工单任务有无异常</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补充说明：查看已完成工单任务补充说明</a:t>
            </a:r>
            <a:endParaRPr lang="en-US" altLang="zh-CN" sz="1600" spc="300"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997255D4-7278-42B5-BEC7-5252D560CE6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19" name="椭圆 18">
            <a:extLst>
              <a:ext uri="{FF2B5EF4-FFF2-40B4-BE49-F238E27FC236}">
                <a16:creationId xmlns:a16="http://schemas.microsoft.com/office/drawing/2014/main" id="{A60C0B3D-5FF7-4CF1-B71A-18A7E8831118}"/>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3" name="椭圆 22">
            <a:extLst>
              <a:ext uri="{FF2B5EF4-FFF2-40B4-BE49-F238E27FC236}">
                <a16:creationId xmlns:a16="http://schemas.microsoft.com/office/drawing/2014/main" id="{4D6A09F1-B17B-41FC-962E-3D3CE73DFED7}"/>
              </a:ext>
            </a:extLst>
          </p:cNvPr>
          <p:cNvSpPr/>
          <p:nvPr/>
        </p:nvSpPr>
        <p:spPr>
          <a:xfrm>
            <a:off x="6542315" y="904799"/>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4" name="文本框 23">
            <a:extLst>
              <a:ext uri="{FF2B5EF4-FFF2-40B4-BE49-F238E27FC236}">
                <a16:creationId xmlns:a16="http://schemas.microsoft.com/office/drawing/2014/main" id="{3A195CAB-42DE-48F4-82BB-598FA26F539C}"/>
              </a:ext>
            </a:extLst>
          </p:cNvPr>
          <p:cNvSpPr txBox="1"/>
          <p:nvPr/>
        </p:nvSpPr>
        <p:spPr>
          <a:xfrm>
            <a:off x="6640249" y="5528797"/>
            <a:ext cx="2092812"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点击即可返回为我的任务界面</a:t>
            </a:r>
            <a:endParaRPr lang="en-US" altLang="zh-CN" sz="16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D42D0812-A4D7-4D58-85D4-996C32362506}"/>
              </a:ext>
            </a:extLst>
          </p:cNvPr>
          <p:cNvSpPr txBox="1"/>
          <p:nvPr/>
        </p:nvSpPr>
        <p:spPr>
          <a:xfrm>
            <a:off x="3278039" y="720119"/>
            <a:ext cx="2967465" cy="4770537"/>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我的任务：分为待做，超时任务和已提交</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2.17:00~17:06 </a:t>
            </a:r>
            <a:r>
              <a:rPr lang="zh-CN" altLang="en-US" sz="1600" spc="300" dirty="0">
                <a:latin typeface="微软雅黑" panose="020B0503020204020204" pitchFamily="34" charset="-122"/>
                <a:ea typeface="微软雅黑" panose="020B0503020204020204" pitchFamily="34" charset="-122"/>
              </a:rPr>
              <a:t>：任务的限时时间（</a:t>
            </a:r>
            <a:r>
              <a:rPr lang="en-US" altLang="zh-CN" sz="1600" spc="300" dirty="0">
                <a:latin typeface="微软雅黑" panose="020B0503020204020204" pitchFamily="34" charset="-122"/>
                <a:ea typeface="微软雅黑" panose="020B0503020204020204" pitchFamily="34" charset="-122"/>
              </a:rPr>
              <a:t> 17:00~17:06</a:t>
            </a:r>
            <a:r>
              <a:rPr lang="zh-CN" altLang="en-US" sz="1600" spc="300" dirty="0">
                <a:latin typeface="微软雅黑" panose="020B0503020204020204" pitchFamily="34" charset="-122"/>
                <a:ea typeface="微软雅黑" panose="020B0503020204020204" pitchFamily="34" charset="-122"/>
              </a:rPr>
              <a:t>时间段如低于此时间段则显示为黄色，如在此时间段内则无色，如超出此时间段则为灰色，是不可提交工单）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3. 30</a:t>
            </a:r>
            <a:r>
              <a:rPr lang="zh-CN" altLang="en-US" sz="1600" spc="300" dirty="0">
                <a:latin typeface="微软雅黑" panose="020B0503020204020204" pitchFamily="34" charset="-122"/>
                <a:ea typeface="微软雅黑" panose="020B0503020204020204" pitchFamily="34" charset="-122"/>
              </a:rPr>
              <a:t>分钟灌装压盖机</a:t>
            </a:r>
            <a:r>
              <a:rPr lang="en-US" altLang="zh-CN" sz="1600" spc="300" dirty="0">
                <a:latin typeface="微软雅黑" panose="020B0503020204020204" pitchFamily="34" charset="-122"/>
                <a:ea typeface="微软雅黑" panose="020B0503020204020204" pitchFamily="34" charset="-122"/>
              </a:rPr>
              <a:t>OQI</a:t>
            </a:r>
            <a:r>
              <a:rPr lang="zh-CN" altLang="en-US" sz="1600" spc="300" dirty="0">
                <a:latin typeface="微软雅黑" panose="020B0503020204020204" pitchFamily="34" charset="-122"/>
                <a:ea typeface="微软雅黑" panose="020B0503020204020204" pitchFamily="34" charset="-122"/>
              </a:rPr>
              <a:t>运行检查记录：显示为任务名称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a:t>
            </a:r>
            <a:r>
              <a:rPr lang="zh-CN" altLang="en-US" sz="1600" spc="300" dirty="0">
                <a:latin typeface="微软雅黑" panose="020B0503020204020204" pitchFamily="34" charset="-122"/>
                <a:ea typeface="微软雅黑" panose="020B0503020204020204" pitchFamily="34" charset="-122"/>
              </a:rPr>
              <a:t>生产</a:t>
            </a:r>
            <a:r>
              <a:rPr lang="en-US" altLang="zh-CN" sz="1600" spc="300" dirty="0">
                <a:latin typeface="微软雅黑" panose="020B0503020204020204" pitchFamily="34" charset="-122"/>
                <a:ea typeface="微软雅黑" panose="020B0503020204020204" pitchFamily="34" charset="-122"/>
              </a:rPr>
              <a:t> 2020-10-20 21:35</a:t>
            </a:r>
            <a:r>
              <a:rPr lang="zh-CN" altLang="en-US" sz="1600" spc="300" dirty="0">
                <a:latin typeface="微软雅黑" panose="020B0503020204020204" pitchFamily="34" charset="-122"/>
                <a:ea typeface="微软雅黑" panose="020B0503020204020204" pitchFamily="34" charset="-122"/>
              </a:rPr>
              <a:t>超时完成：任务提交时间</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6.BL08</a:t>
            </a:r>
            <a:r>
              <a:rPr lang="zh-CN" altLang="en-US" sz="1600" spc="300" dirty="0">
                <a:latin typeface="微软雅黑" panose="020B0503020204020204" pitchFamily="34" charset="-122"/>
                <a:ea typeface="微软雅黑" panose="020B0503020204020204" pitchFamily="34" charset="-122"/>
              </a:rPr>
              <a:t>灌酒机岗：该任务属于灌酒机岗任务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7.</a:t>
            </a:r>
            <a:r>
              <a:rPr lang="zh-CN" altLang="en-US" sz="1600" spc="300" dirty="0">
                <a:latin typeface="微软雅黑" panose="020B0503020204020204" pitchFamily="34" charset="-122"/>
                <a:ea typeface="微软雅黑" panose="020B0503020204020204" pitchFamily="34" charset="-122"/>
              </a:rPr>
              <a:t>无需审核：不用班长管理人员审核任务</a:t>
            </a:r>
          </a:p>
        </p:txBody>
      </p:sp>
    </p:spTree>
    <p:extLst>
      <p:ext uri="{BB962C8B-B14F-4D97-AF65-F5344CB8AC3E}">
        <p14:creationId xmlns:p14="http://schemas.microsoft.com/office/powerpoint/2010/main" val="2723331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8066" y="744330"/>
            <a:ext cx="3979323" cy="707886"/>
          </a:xfrm>
          <a:prstGeom prst="rect">
            <a:avLst/>
          </a:prstGeom>
          <a:noFill/>
        </p:spPr>
        <p:txBody>
          <a:bodyPr wrap="square" rtlCol="0">
            <a:spAutoFit/>
          </a:bodyPr>
          <a:lstStyle/>
          <a:p>
            <a:r>
              <a:rPr lang="zh-CN" altLang="en-US" sz="4000" b="1" dirty="0">
                <a:solidFill>
                  <a:srgbClr val="000000"/>
                </a:solidFill>
                <a:latin typeface="微软雅黑" panose="020B0503020204020204" pitchFamily="34" charset="-122"/>
                <a:ea typeface="微软雅黑" panose="020B0503020204020204" pitchFamily="34" charset="-122"/>
              </a:rPr>
              <a:t>目录</a:t>
            </a:r>
            <a:r>
              <a:rPr lang="en-US" altLang="zh-CN" sz="4000" b="1" dirty="0">
                <a:solidFill>
                  <a:srgbClr val="000000"/>
                </a:solidFill>
                <a:latin typeface="微软雅黑" panose="020B0503020204020204" pitchFamily="34" charset="-122"/>
                <a:ea typeface="微软雅黑" panose="020B0503020204020204" pitchFamily="34" charset="-122"/>
              </a:rPr>
              <a:t>/Contents</a:t>
            </a:r>
            <a:endParaRPr lang="zh-CN" altLang="en-US" sz="4000" b="1"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77779" y="2217426"/>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系统访问登陆</a:t>
            </a:r>
          </a:p>
        </p:txBody>
      </p:sp>
      <p:sp>
        <p:nvSpPr>
          <p:cNvPr id="10" name="文本框 9"/>
          <p:cNvSpPr txBox="1"/>
          <p:nvPr/>
        </p:nvSpPr>
        <p:spPr>
          <a:xfrm>
            <a:off x="2677781" y="2764699"/>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系统上岗离岗</a:t>
            </a:r>
          </a:p>
        </p:txBody>
      </p:sp>
      <p:sp>
        <p:nvSpPr>
          <p:cNvPr id="12" name="文本框 11"/>
          <p:cNvSpPr txBox="1"/>
          <p:nvPr/>
        </p:nvSpPr>
        <p:spPr>
          <a:xfrm>
            <a:off x="2677781" y="3311972"/>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系统任务查看</a:t>
            </a:r>
          </a:p>
        </p:txBody>
      </p:sp>
      <p:cxnSp>
        <p:nvCxnSpPr>
          <p:cNvPr id="6" name="直接连接符 5"/>
          <p:cNvCxnSpPr/>
          <p:nvPr/>
        </p:nvCxnSpPr>
        <p:spPr>
          <a:xfrm>
            <a:off x="1073020" y="1604865"/>
            <a:ext cx="10058400" cy="18662"/>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E1F726C-5A9F-4791-B4CE-3C4967CAFB63}"/>
              </a:ext>
            </a:extLst>
          </p:cNvPr>
          <p:cNvSpPr txBox="1"/>
          <p:nvPr/>
        </p:nvSpPr>
        <p:spPr>
          <a:xfrm>
            <a:off x="2677778" y="3859245"/>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临时任务添加</a:t>
            </a:r>
          </a:p>
        </p:txBody>
      </p:sp>
      <p:sp>
        <p:nvSpPr>
          <p:cNvPr id="3" name="文本框 2">
            <a:extLst>
              <a:ext uri="{FF2B5EF4-FFF2-40B4-BE49-F238E27FC236}">
                <a16:creationId xmlns:a16="http://schemas.microsoft.com/office/drawing/2014/main" id="{1B41D0F5-472A-4024-9792-3E38014BD464}"/>
              </a:ext>
            </a:extLst>
          </p:cNvPr>
          <p:cNvSpPr txBox="1"/>
          <p:nvPr/>
        </p:nvSpPr>
        <p:spPr>
          <a:xfrm>
            <a:off x="2677778" y="4406518"/>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计划查看操作</a:t>
            </a:r>
          </a:p>
        </p:txBody>
      </p:sp>
    </p:spTree>
    <p:custDataLst>
      <p:tags r:id="rId1"/>
    </p:custDataLst>
    <p:extLst>
      <p:ext uri="{BB962C8B-B14F-4D97-AF65-F5344CB8AC3E}">
        <p14:creationId xmlns:p14="http://schemas.microsoft.com/office/powerpoint/2010/main" val="220498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a16="http://schemas.microsoft.com/office/drawing/2014/main" id="{3572EB1C-018A-4173-A46B-F9D255595050}"/>
              </a:ext>
            </a:extLst>
          </p:cNvPr>
          <p:cNvPicPr>
            <a:picLocks noChangeAspect="1"/>
          </p:cNvPicPr>
          <p:nvPr/>
        </p:nvPicPr>
        <p:blipFill>
          <a:blip r:embed="rId2"/>
          <a:stretch>
            <a:fillRect/>
          </a:stretch>
        </p:blipFill>
        <p:spPr>
          <a:xfrm>
            <a:off x="8891663" y="863416"/>
            <a:ext cx="2562060" cy="4486580"/>
          </a:xfrm>
          <a:prstGeom prst="rect">
            <a:avLst/>
          </a:prstGeom>
          <a:ln w="63500">
            <a:solidFill>
              <a:schemeClr val="bg1">
                <a:alpha val="90000"/>
              </a:schemeClr>
            </a:solidFill>
          </a:ln>
          <a:effectLst>
            <a:glow rad="38100">
              <a:schemeClr val="tx1">
                <a:alpha val="40000"/>
              </a:schemeClr>
            </a:glow>
          </a:effectLst>
        </p:spPr>
      </p:pic>
      <p:pic>
        <p:nvPicPr>
          <p:cNvPr id="32" name="图片 31">
            <a:extLst>
              <a:ext uri="{FF2B5EF4-FFF2-40B4-BE49-F238E27FC236}">
                <a16:creationId xmlns:a16="http://schemas.microsoft.com/office/drawing/2014/main" id="{8CB07089-CB7E-4617-BA8E-C94C4C2A35F2}"/>
              </a:ext>
            </a:extLst>
          </p:cNvPr>
          <p:cNvPicPr>
            <a:picLocks noChangeAspect="1"/>
          </p:cNvPicPr>
          <p:nvPr/>
        </p:nvPicPr>
        <p:blipFill>
          <a:blip r:embed="rId3"/>
          <a:stretch>
            <a:fillRect/>
          </a:stretch>
        </p:blipFill>
        <p:spPr>
          <a:xfrm>
            <a:off x="4635846" y="820657"/>
            <a:ext cx="2715011" cy="4486580"/>
          </a:xfrm>
          <a:prstGeom prst="rect">
            <a:avLst/>
          </a:prstGeom>
          <a:ln w="63500">
            <a:solidFill>
              <a:schemeClr val="bg1">
                <a:alpha val="90000"/>
              </a:schemeClr>
            </a:solidFill>
          </a:ln>
          <a:effectLst>
            <a:glow rad="38100">
              <a:schemeClr val="tx1">
                <a:alpha val="40000"/>
              </a:schemeClr>
            </a:glow>
          </a:effectLst>
        </p:spPr>
      </p:pic>
      <p:pic>
        <p:nvPicPr>
          <p:cNvPr id="6" name="图片 5">
            <a:extLst>
              <a:ext uri="{FF2B5EF4-FFF2-40B4-BE49-F238E27FC236}">
                <a16:creationId xmlns:a16="http://schemas.microsoft.com/office/drawing/2014/main" id="{5B725F3B-BC83-47A7-95AD-6078CBDB0AEA}"/>
              </a:ext>
            </a:extLst>
          </p:cNvPr>
          <p:cNvPicPr>
            <a:picLocks noChangeAspect="1"/>
          </p:cNvPicPr>
          <p:nvPr/>
        </p:nvPicPr>
        <p:blipFill>
          <a:blip r:embed="rId4"/>
          <a:stretch>
            <a:fillRect/>
          </a:stretch>
        </p:blipFill>
        <p:spPr>
          <a:xfrm>
            <a:off x="480896" y="820657"/>
            <a:ext cx="2643316" cy="4500001"/>
          </a:xfrm>
          <a:prstGeom prst="rect">
            <a:avLst/>
          </a:prstGeom>
          <a:ln w="63500">
            <a:solidFill>
              <a:schemeClr val="bg1">
                <a:alpha val="90000"/>
              </a:schemeClr>
            </a:solidFill>
          </a:ln>
          <a:effectLst>
            <a:glow rad="38100">
              <a:schemeClr val="tx1">
                <a:alpha val="40000"/>
              </a:schemeClr>
            </a:glow>
          </a:effectLst>
        </p:spPr>
      </p:pic>
      <p:sp>
        <p:nvSpPr>
          <p:cNvPr id="13" name="文本框 12"/>
          <p:cNvSpPr txBox="1"/>
          <p:nvPr/>
        </p:nvSpPr>
        <p:spPr>
          <a:xfrm>
            <a:off x="579650" y="147171"/>
            <a:ext cx="468323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操作人员界面</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添加临时任务</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76D4F2F7-0AE3-4DE0-8BB0-E848B4867B0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8" name="椭圆 7">
            <a:extLst>
              <a:ext uri="{FF2B5EF4-FFF2-40B4-BE49-F238E27FC236}">
                <a16:creationId xmlns:a16="http://schemas.microsoft.com/office/drawing/2014/main" id="{A2A1B43A-FC93-4333-B622-202871A8741E}"/>
              </a:ext>
            </a:extLst>
          </p:cNvPr>
          <p:cNvSpPr/>
          <p:nvPr/>
        </p:nvSpPr>
        <p:spPr>
          <a:xfrm>
            <a:off x="568144" y="5571541"/>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9" name="文本框 8">
            <a:extLst>
              <a:ext uri="{FF2B5EF4-FFF2-40B4-BE49-F238E27FC236}">
                <a16:creationId xmlns:a16="http://schemas.microsoft.com/office/drawing/2014/main" id="{F1E1E091-7D59-4E41-8CE7-C64AA3FEE77F}"/>
              </a:ext>
            </a:extLst>
          </p:cNvPr>
          <p:cNvSpPr txBox="1"/>
          <p:nvPr/>
        </p:nvSpPr>
        <p:spPr>
          <a:xfrm>
            <a:off x="828453" y="5518286"/>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点击任务界面</a:t>
            </a:r>
            <a:endParaRPr lang="en-US" altLang="zh-CN" sz="1600" dirty="0">
              <a:latin typeface="微软雅黑" panose="020B0503020204020204" pitchFamily="34" charset="-122"/>
              <a:ea typeface="微软雅黑" panose="020B0503020204020204" pitchFamily="34" charset="-122"/>
            </a:endParaRPr>
          </a:p>
        </p:txBody>
      </p:sp>
      <p:sp>
        <p:nvSpPr>
          <p:cNvPr id="10" name="矩形: 圆角 9">
            <a:extLst>
              <a:ext uri="{FF2B5EF4-FFF2-40B4-BE49-F238E27FC236}">
                <a16:creationId xmlns:a16="http://schemas.microsoft.com/office/drawing/2014/main" id="{96E3BF0D-F8E8-420D-9C65-D66E93BBCC4F}"/>
              </a:ext>
            </a:extLst>
          </p:cNvPr>
          <p:cNvSpPr/>
          <p:nvPr/>
        </p:nvSpPr>
        <p:spPr>
          <a:xfrm>
            <a:off x="666000" y="4938475"/>
            <a:ext cx="438303" cy="44104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7EB9B580-4E88-4960-ACB2-AADD92367813}"/>
              </a:ext>
            </a:extLst>
          </p:cNvPr>
          <p:cNvSpPr/>
          <p:nvPr/>
        </p:nvSpPr>
        <p:spPr>
          <a:xfrm>
            <a:off x="470132" y="4978995"/>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2" name="矩形: 圆角 11">
            <a:extLst>
              <a:ext uri="{FF2B5EF4-FFF2-40B4-BE49-F238E27FC236}">
                <a16:creationId xmlns:a16="http://schemas.microsoft.com/office/drawing/2014/main" id="{430725AE-4C9D-41EE-9EC4-74305170D7E7}"/>
              </a:ext>
            </a:extLst>
          </p:cNvPr>
          <p:cNvSpPr/>
          <p:nvPr/>
        </p:nvSpPr>
        <p:spPr>
          <a:xfrm>
            <a:off x="2561475" y="863416"/>
            <a:ext cx="538175" cy="28949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2867A2E-B302-4B78-869F-55B500A52191}"/>
              </a:ext>
            </a:extLst>
          </p:cNvPr>
          <p:cNvSpPr/>
          <p:nvPr/>
        </p:nvSpPr>
        <p:spPr>
          <a:xfrm>
            <a:off x="2360075" y="890672"/>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6" name="椭圆 15">
            <a:extLst>
              <a:ext uri="{FF2B5EF4-FFF2-40B4-BE49-F238E27FC236}">
                <a16:creationId xmlns:a16="http://schemas.microsoft.com/office/drawing/2014/main" id="{A2A9440F-8E7A-4453-B92E-1BAE5C0899DD}"/>
              </a:ext>
            </a:extLst>
          </p:cNvPr>
          <p:cNvSpPr/>
          <p:nvPr/>
        </p:nvSpPr>
        <p:spPr>
          <a:xfrm>
            <a:off x="560204" y="5879066"/>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7" name="文本框 16">
            <a:extLst>
              <a:ext uri="{FF2B5EF4-FFF2-40B4-BE49-F238E27FC236}">
                <a16:creationId xmlns:a16="http://schemas.microsoft.com/office/drawing/2014/main" id="{FA38D5B4-D502-4A94-9A2F-7547B432BE8D}"/>
              </a:ext>
            </a:extLst>
          </p:cNvPr>
          <p:cNvSpPr txBox="1"/>
          <p:nvPr/>
        </p:nvSpPr>
        <p:spPr>
          <a:xfrm>
            <a:off x="828453" y="580272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点击添加临时工单</a:t>
            </a:r>
            <a:endParaRPr lang="en-US" altLang="zh-CN" sz="1600" dirty="0">
              <a:latin typeface="微软雅黑" panose="020B0503020204020204" pitchFamily="34" charset="-122"/>
              <a:ea typeface="微软雅黑" panose="020B0503020204020204" pitchFamily="34" charset="-122"/>
            </a:endParaRPr>
          </a:p>
        </p:txBody>
      </p:sp>
      <p:sp>
        <p:nvSpPr>
          <p:cNvPr id="18" name="箭头: 右 17">
            <a:extLst>
              <a:ext uri="{FF2B5EF4-FFF2-40B4-BE49-F238E27FC236}">
                <a16:creationId xmlns:a16="http://schemas.microsoft.com/office/drawing/2014/main" id="{1752DE7C-0829-460F-B560-3368FAADB206}"/>
              </a:ext>
            </a:extLst>
          </p:cNvPr>
          <p:cNvSpPr/>
          <p:nvPr/>
        </p:nvSpPr>
        <p:spPr>
          <a:xfrm>
            <a:off x="3511019" y="2732508"/>
            <a:ext cx="860956" cy="491180"/>
          </a:xfrm>
          <a:prstGeom prst="rightArrow">
            <a:avLst/>
          </a:prstGeom>
          <a:solidFill>
            <a:schemeClr val="accent1">
              <a:lumMod val="60000"/>
              <a:lumOff val="40000"/>
            </a:schemeClr>
          </a:solidFill>
          <a:effectLst>
            <a:glow rad="63500">
              <a:schemeClr val="tx2">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31">
            <a:extLst>
              <a:ext uri="{FF2B5EF4-FFF2-40B4-BE49-F238E27FC236}">
                <a16:creationId xmlns:a16="http://schemas.microsoft.com/office/drawing/2014/main" id="{68FF7345-3CFD-4872-AEFE-7A48ECCDF726}"/>
              </a:ext>
            </a:extLst>
          </p:cNvPr>
          <p:cNvSpPr txBox="1">
            <a:spLocks noChangeArrowheads="1"/>
          </p:cNvSpPr>
          <p:nvPr/>
        </p:nvSpPr>
        <p:spPr bwMode="auto">
          <a:xfrm>
            <a:off x="3498907" y="2109847"/>
            <a:ext cx="710349" cy="86825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7000"/>
              </a:lnSpc>
            </a:pPr>
            <a:r>
              <a:rPr lang="en-US" altLang="zh-CN" sz="4800" kern="0" dirty="0">
                <a:solidFill>
                  <a:schemeClr val="accent1"/>
                </a:solidFill>
                <a:latin typeface="Impact" panose="020B0806030902050204" pitchFamily="34" charset="0"/>
                <a:ea typeface="微软雅黑" panose="020B0503020204020204" pitchFamily="34" charset="-122"/>
              </a:rPr>
              <a:t>1</a:t>
            </a:r>
            <a:endParaRPr lang="zh-CN" altLang="en-US" sz="4800" kern="0" dirty="0">
              <a:solidFill>
                <a:schemeClr val="accent1"/>
              </a:solidFill>
              <a:latin typeface="Impact" panose="020B0806030902050204" pitchFamily="34" charset="0"/>
              <a:ea typeface="微软雅黑" panose="020B0503020204020204" pitchFamily="34" charset="-122"/>
            </a:endParaRPr>
          </a:p>
        </p:txBody>
      </p:sp>
      <p:sp>
        <p:nvSpPr>
          <p:cNvPr id="20" name="箭头: 右 19">
            <a:extLst>
              <a:ext uri="{FF2B5EF4-FFF2-40B4-BE49-F238E27FC236}">
                <a16:creationId xmlns:a16="http://schemas.microsoft.com/office/drawing/2014/main" id="{0AFD50AD-7426-47A3-B995-3B3AE2AC5791}"/>
              </a:ext>
            </a:extLst>
          </p:cNvPr>
          <p:cNvSpPr/>
          <p:nvPr/>
        </p:nvSpPr>
        <p:spPr>
          <a:xfrm>
            <a:off x="7661795" y="2713847"/>
            <a:ext cx="793600" cy="472519"/>
          </a:xfrm>
          <a:prstGeom prst="rightArrow">
            <a:avLst/>
          </a:prstGeom>
          <a:solidFill>
            <a:schemeClr val="accent1">
              <a:lumMod val="60000"/>
              <a:lumOff val="40000"/>
            </a:schemeClr>
          </a:solidFill>
          <a:effectLst>
            <a:glow rad="63500">
              <a:schemeClr val="tx2">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31">
            <a:extLst>
              <a:ext uri="{FF2B5EF4-FFF2-40B4-BE49-F238E27FC236}">
                <a16:creationId xmlns:a16="http://schemas.microsoft.com/office/drawing/2014/main" id="{1DE060B5-D3A8-4D4D-A494-2CAA15F80B18}"/>
              </a:ext>
            </a:extLst>
          </p:cNvPr>
          <p:cNvSpPr txBox="1">
            <a:spLocks noChangeArrowheads="1"/>
          </p:cNvSpPr>
          <p:nvPr/>
        </p:nvSpPr>
        <p:spPr bwMode="auto">
          <a:xfrm>
            <a:off x="7646665" y="2095619"/>
            <a:ext cx="710349" cy="868251"/>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7000"/>
              </a:lnSpc>
            </a:pPr>
            <a:r>
              <a:rPr lang="en-US" altLang="zh-CN" sz="4800" kern="0" dirty="0">
                <a:solidFill>
                  <a:schemeClr val="accent1"/>
                </a:solidFill>
                <a:latin typeface="Impact" panose="020B0806030902050204" pitchFamily="34" charset="0"/>
                <a:ea typeface="微软雅黑" panose="020B0503020204020204" pitchFamily="34" charset="-122"/>
              </a:rPr>
              <a:t>2</a:t>
            </a:r>
            <a:endParaRPr lang="zh-CN" altLang="en-US" sz="4800" kern="0" dirty="0">
              <a:solidFill>
                <a:schemeClr val="accent1"/>
              </a:solidFill>
              <a:latin typeface="Impact" panose="020B0806030902050204" pitchFamily="34" charset="0"/>
              <a:ea typeface="微软雅黑" panose="020B0503020204020204" pitchFamily="34" charset="-122"/>
            </a:endParaRPr>
          </a:p>
        </p:txBody>
      </p:sp>
      <p:sp>
        <p:nvSpPr>
          <p:cNvPr id="22" name="矩形: 圆角 21">
            <a:extLst>
              <a:ext uri="{FF2B5EF4-FFF2-40B4-BE49-F238E27FC236}">
                <a16:creationId xmlns:a16="http://schemas.microsoft.com/office/drawing/2014/main" id="{8574B837-A233-4A5C-AD33-E95633D6DE34}"/>
              </a:ext>
            </a:extLst>
          </p:cNvPr>
          <p:cNvSpPr/>
          <p:nvPr/>
        </p:nvSpPr>
        <p:spPr>
          <a:xfrm>
            <a:off x="4656611" y="2507810"/>
            <a:ext cx="2694246" cy="67855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3073727A-919A-4D93-BF77-3770AA2C57F6}"/>
              </a:ext>
            </a:extLst>
          </p:cNvPr>
          <p:cNvSpPr/>
          <p:nvPr/>
        </p:nvSpPr>
        <p:spPr>
          <a:xfrm>
            <a:off x="6197417" y="2574062"/>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4" name="椭圆 23">
            <a:extLst>
              <a:ext uri="{FF2B5EF4-FFF2-40B4-BE49-F238E27FC236}">
                <a16:creationId xmlns:a16="http://schemas.microsoft.com/office/drawing/2014/main" id="{E1FAEDE0-3627-45FF-9D04-8B5C78FD08DB}"/>
              </a:ext>
            </a:extLst>
          </p:cNvPr>
          <p:cNvSpPr/>
          <p:nvPr/>
        </p:nvSpPr>
        <p:spPr>
          <a:xfrm>
            <a:off x="10436702" y="3016706"/>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pic>
        <p:nvPicPr>
          <p:cNvPr id="25" name="图片 24">
            <a:extLst>
              <a:ext uri="{FF2B5EF4-FFF2-40B4-BE49-F238E27FC236}">
                <a16:creationId xmlns:a16="http://schemas.microsoft.com/office/drawing/2014/main" id="{C7D53B45-CDD1-4B9F-A6CA-BC719A3A6C9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796" t="7313" r="11459" b="5217"/>
          <a:stretch/>
        </p:blipFill>
        <p:spPr>
          <a:xfrm>
            <a:off x="4481370" y="5582204"/>
            <a:ext cx="242699" cy="239827"/>
          </a:xfrm>
          <a:prstGeom prst="rect">
            <a:avLst/>
          </a:prstGeom>
        </p:spPr>
      </p:pic>
      <p:sp>
        <p:nvSpPr>
          <p:cNvPr id="26" name="椭圆 25">
            <a:extLst>
              <a:ext uri="{FF2B5EF4-FFF2-40B4-BE49-F238E27FC236}">
                <a16:creationId xmlns:a16="http://schemas.microsoft.com/office/drawing/2014/main" id="{2D321186-AE46-4EAE-8537-5E2C790EF5FD}"/>
              </a:ext>
            </a:extLst>
          </p:cNvPr>
          <p:cNvSpPr/>
          <p:nvPr/>
        </p:nvSpPr>
        <p:spPr>
          <a:xfrm>
            <a:off x="4756885" y="5571541"/>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7" name="文本框 26">
            <a:extLst>
              <a:ext uri="{FF2B5EF4-FFF2-40B4-BE49-F238E27FC236}">
                <a16:creationId xmlns:a16="http://schemas.microsoft.com/office/drawing/2014/main" id="{6774FDE8-15C3-44C7-8C83-CA4132C8085A}"/>
              </a:ext>
            </a:extLst>
          </p:cNvPr>
          <p:cNvSpPr txBox="1"/>
          <p:nvPr/>
        </p:nvSpPr>
        <p:spPr>
          <a:xfrm>
            <a:off x="5011097" y="5529399"/>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选择需要添加任务</a:t>
            </a:r>
            <a:endParaRPr lang="en-US" altLang="zh-CN" sz="1600" dirty="0">
              <a:latin typeface="微软雅黑" panose="020B0503020204020204" pitchFamily="34" charset="-122"/>
              <a:ea typeface="微软雅黑" panose="020B0503020204020204" pitchFamily="34" charset="-122"/>
            </a:endParaRPr>
          </a:p>
        </p:txBody>
      </p:sp>
      <p:pic>
        <p:nvPicPr>
          <p:cNvPr id="28" name="图片 27">
            <a:extLst>
              <a:ext uri="{FF2B5EF4-FFF2-40B4-BE49-F238E27FC236}">
                <a16:creationId xmlns:a16="http://schemas.microsoft.com/office/drawing/2014/main" id="{91AA15E5-FA34-4DF7-8A58-CCD74AB242D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796" t="7313" r="11459" b="5217"/>
          <a:stretch/>
        </p:blipFill>
        <p:spPr>
          <a:xfrm>
            <a:off x="8582476" y="5567649"/>
            <a:ext cx="242699" cy="239827"/>
          </a:xfrm>
          <a:prstGeom prst="rect">
            <a:avLst/>
          </a:prstGeom>
        </p:spPr>
      </p:pic>
      <p:sp>
        <p:nvSpPr>
          <p:cNvPr id="29" name="椭圆 28">
            <a:extLst>
              <a:ext uri="{FF2B5EF4-FFF2-40B4-BE49-F238E27FC236}">
                <a16:creationId xmlns:a16="http://schemas.microsoft.com/office/drawing/2014/main" id="{D625DC26-4502-42EE-9579-A4BDEEF76685}"/>
              </a:ext>
            </a:extLst>
          </p:cNvPr>
          <p:cNvSpPr/>
          <p:nvPr/>
        </p:nvSpPr>
        <p:spPr>
          <a:xfrm>
            <a:off x="8925492" y="5567649"/>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30" name="文本框 29">
            <a:extLst>
              <a:ext uri="{FF2B5EF4-FFF2-40B4-BE49-F238E27FC236}">
                <a16:creationId xmlns:a16="http://schemas.microsoft.com/office/drawing/2014/main" id="{1DFD2431-F8DF-47AE-8745-9C2BC45E31D9}"/>
              </a:ext>
            </a:extLst>
          </p:cNvPr>
          <p:cNvSpPr txBox="1"/>
          <p:nvPr/>
        </p:nvSpPr>
        <p:spPr>
          <a:xfrm>
            <a:off x="9199261" y="5529399"/>
            <a:ext cx="2092812"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选择任务的开始时间，提交即可添加到我的任务中</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18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8066" y="744330"/>
            <a:ext cx="3979323" cy="707886"/>
          </a:xfrm>
          <a:prstGeom prst="rect">
            <a:avLst/>
          </a:prstGeom>
          <a:noFill/>
        </p:spPr>
        <p:txBody>
          <a:bodyPr wrap="square" rtlCol="0">
            <a:spAutoFit/>
          </a:bodyPr>
          <a:lstStyle/>
          <a:p>
            <a:r>
              <a:rPr lang="zh-CN" altLang="en-US" sz="4000" b="1" dirty="0">
                <a:solidFill>
                  <a:srgbClr val="000000"/>
                </a:solidFill>
                <a:latin typeface="微软雅黑" panose="020B0503020204020204" pitchFamily="34" charset="-122"/>
                <a:ea typeface="微软雅黑" panose="020B0503020204020204" pitchFamily="34" charset="-122"/>
              </a:rPr>
              <a:t>目录</a:t>
            </a:r>
            <a:r>
              <a:rPr lang="en-US" altLang="zh-CN" sz="4000" b="1" dirty="0">
                <a:solidFill>
                  <a:srgbClr val="000000"/>
                </a:solidFill>
                <a:latin typeface="微软雅黑" panose="020B0503020204020204" pitchFamily="34" charset="-122"/>
                <a:ea typeface="微软雅黑" panose="020B0503020204020204" pitchFamily="34" charset="-122"/>
              </a:rPr>
              <a:t>/Contents</a:t>
            </a:r>
            <a:endParaRPr lang="zh-CN" altLang="en-US" sz="4000" b="1"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77779" y="2217426"/>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系统访问登陆</a:t>
            </a:r>
          </a:p>
        </p:txBody>
      </p:sp>
      <p:sp>
        <p:nvSpPr>
          <p:cNvPr id="10" name="文本框 9"/>
          <p:cNvSpPr txBox="1"/>
          <p:nvPr/>
        </p:nvSpPr>
        <p:spPr>
          <a:xfrm>
            <a:off x="2677781" y="2764699"/>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系统上岗离岗</a:t>
            </a:r>
          </a:p>
        </p:txBody>
      </p:sp>
      <p:sp>
        <p:nvSpPr>
          <p:cNvPr id="12" name="文本框 11"/>
          <p:cNvSpPr txBox="1"/>
          <p:nvPr/>
        </p:nvSpPr>
        <p:spPr>
          <a:xfrm>
            <a:off x="2677781" y="3311972"/>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系统任务查看</a:t>
            </a:r>
          </a:p>
        </p:txBody>
      </p:sp>
      <p:cxnSp>
        <p:nvCxnSpPr>
          <p:cNvPr id="6" name="直接连接符 5"/>
          <p:cNvCxnSpPr/>
          <p:nvPr/>
        </p:nvCxnSpPr>
        <p:spPr>
          <a:xfrm>
            <a:off x="1073020" y="1604865"/>
            <a:ext cx="10058400" cy="18662"/>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E1F726C-5A9F-4791-B4CE-3C4967CAFB63}"/>
              </a:ext>
            </a:extLst>
          </p:cNvPr>
          <p:cNvSpPr txBox="1"/>
          <p:nvPr/>
        </p:nvSpPr>
        <p:spPr>
          <a:xfrm>
            <a:off x="2677778" y="3859245"/>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临时任务添加</a:t>
            </a:r>
          </a:p>
        </p:txBody>
      </p:sp>
      <p:sp>
        <p:nvSpPr>
          <p:cNvPr id="3" name="文本框 2">
            <a:extLst>
              <a:ext uri="{FF2B5EF4-FFF2-40B4-BE49-F238E27FC236}">
                <a16:creationId xmlns:a16="http://schemas.microsoft.com/office/drawing/2014/main" id="{1B41D0F5-472A-4024-9792-3E38014BD464}"/>
              </a:ext>
            </a:extLst>
          </p:cNvPr>
          <p:cNvSpPr txBox="1"/>
          <p:nvPr/>
        </p:nvSpPr>
        <p:spPr>
          <a:xfrm>
            <a:off x="2677778" y="4406518"/>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计划查看操作</a:t>
            </a:r>
          </a:p>
        </p:txBody>
      </p:sp>
    </p:spTree>
    <p:custDataLst>
      <p:tags r:id="rId1"/>
    </p:custDataLst>
    <p:extLst>
      <p:ext uri="{BB962C8B-B14F-4D97-AF65-F5344CB8AC3E}">
        <p14:creationId xmlns:p14="http://schemas.microsoft.com/office/powerpoint/2010/main" val="2902177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8066" y="744330"/>
            <a:ext cx="3979323" cy="707886"/>
          </a:xfrm>
          <a:prstGeom prst="rect">
            <a:avLst/>
          </a:prstGeom>
          <a:noFill/>
        </p:spPr>
        <p:txBody>
          <a:bodyPr wrap="square" rtlCol="0">
            <a:spAutoFit/>
          </a:bodyPr>
          <a:lstStyle/>
          <a:p>
            <a:r>
              <a:rPr lang="zh-CN" altLang="en-US" sz="4000" b="1" dirty="0">
                <a:solidFill>
                  <a:srgbClr val="000000"/>
                </a:solidFill>
                <a:latin typeface="微软雅黑" panose="020B0503020204020204" pitchFamily="34" charset="-122"/>
                <a:ea typeface="微软雅黑" panose="020B0503020204020204" pitchFamily="34" charset="-122"/>
              </a:rPr>
              <a:t>目录</a:t>
            </a:r>
            <a:r>
              <a:rPr lang="en-US" altLang="zh-CN" sz="4000" b="1" dirty="0">
                <a:solidFill>
                  <a:srgbClr val="000000"/>
                </a:solidFill>
                <a:latin typeface="微软雅黑" panose="020B0503020204020204" pitchFamily="34" charset="-122"/>
                <a:ea typeface="微软雅黑" panose="020B0503020204020204" pitchFamily="34" charset="-122"/>
              </a:rPr>
              <a:t>/Contents</a:t>
            </a:r>
            <a:endParaRPr lang="zh-CN" altLang="en-US" sz="4000" b="1"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77779" y="2217426"/>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系统访问登陆</a:t>
            </a:r>
          </a:p>
        </p:txBody>
      </p:sp>
      <p:sp>
        <p:nvSpPr>
          <p:cNvPr id="10" name="文本框 9"/>
          <p:cNvSpPr txBox="1"/>
          <p:nvPr/>
        </p:nvSpPr>
        <p:spPr>
          <a:xfrm>
            <a:off x="2677781" y="2764699"/>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系统上岗离岗</a:t>
            </a:r>
          </a:p>
        </p:txBody>
      </p:sp>
      <p:sp>
        <p:nvSpPr>
          <p:cNvPr id="12" name="文本框 11"/>
          <p:cNvSpPr txBox="1"/>
          <p:nvPr/>
        </p:nvSpPr>
        <p:spPr>
          <a:xfrm>
            <a:off x="2677781" y="3311972"/>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系统任务查看</a:t>
            </a:r>
          </a:p>
        </p:txBody>
      </p:sp>
      <p:cxnSp>
        <p:nvCxnSpPr>
          <p:cNvPr id="6" name="直接连接符 5"/>
          <p:cNvCxnSpPr/>
          <p:nvPr/>
        </p:nvCxnSpPr>
        <p:spPr>
          <a:xfrm>
            <a:off x="1073020" y="1604865"/>
            <a:ext cx="10058400" cy="18662"/>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E1F726C-5A9F-4791-B4CE-3C4967CAFB63}"/>
              </a:ext>
            </a:extLst>
          </p:cNvPr>
          <p:cNvSpPr txBox="1"/>
          <p:nvPr/>
        </p:nvSpPr>
        <p:spPr>
          <a:xfrm>
            <a:off x="2677778" y="3859245"/>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临时任务添加</a:t>
            </a:r>
          </a:p>
        </p:txBody>
      </p:sp>
      <p:sp>
        <p:nvSpPr>
          <p:cNvPr id="3" name="文本框 2">
            <a:extLst>
              <a:ext uri="{FF2B5EF4-FFF2-40B4-BE49-F238E27FC236}">
                <a16:creationId xmlns:a16="http://schemas.microsoft.com/office/drawing/2014/main" id="{1B41D0F5-472A-4024-9792-3E38014BD464}"/>
              </a:ext>
            </a:extLst>
          </p:cNvPr>
          <p:cNvSpPr txBox="1"/>
          <p:nvPr/>
        </p:nvSpPr>
        <p:spPr>
          <a:xfrm>
            <a:off x="2677778" y="4406518"/>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计划查看操作</a:t>
            </a:r>
          </a:p>
        </p:txBody>
      </p:sp>
    </p:spTree>
    <p:custDataLst>
      <p:tags r:id="rId1"/>
    </p:custDataLst>
    <p:extLst>
      <p:ext uri="{BB962C8B-B14F-4D97-AF65-F5344CB8AC3E}">
        <p14:creationId xmlns:p14="http://schemas.microsoft.com/office/powerpoint/2010/main" val="1715688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79650" y="147171"/>
            <a:ext cx="506931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计划界面操作方法</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当前计划</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373981" y="5180080"/>
            <a:ext cx="143656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计划界面</a:t>
            </a:r>
          </a:p>
        </p:txBody>
      </p:sp>
      <p:pic>
        <p:nvPicPr>
          <p:cNvPr id="10" name="图片 9">
            <a:extLst>
              <a:ext uri="{FF2B5EF4-FFF2-40B4-BE49-F238E27FC236}">
                <a16:creationId xmlns:a16="http://schemas.microsoft.com/office/drawing/2014/main" id="{103EC1EA-2E65-42D1-A3DF-2D1D01EAB254}"/>
              </a:ext>
            </a:extLst>
          </p:cNvPr>
          <p:cNvPicPr>
            <a:picLocks noChangeAspect="1"/>
          </p:cNvPicPr>
          <p:nvPr/>
        </p:nvPicPr>
        <p:blipFill>
          <a:blip r:embed="rId2"/>
          <a:stretch>
            <a:fillRect/>
          </a:stretch>
        </p:blipFill>
        <p:spPr>
          <a:xfrm>
            <a:off x="882665" y="1121756"/>
            <a:ext cx="2419196" cy="3953475"/>
          </a:xfrm>
          <a:prstGeom prst="rect">
            <a:avLst/>
          </a:prstGeom>
          <a:effectLst>
            <a:glow rad="38100">
              <a:schemeClr val="tx1">
                <a:alpha val="40000"/>
              </a:schemeClr>
            </a:glow>
          </a:effectLst>
        </p:spPr>
      </p:pic>
      <p:sp>
        <p:nvSpPr>
          <p:cNvPr id="11" name="文本框 10">
            <a:extLst>
              <a:ext uri="{FF2B5EF4-FFF2-40B4-BE49-F238E27FC236}">
                <a16:creationId xmlns:a16="http://schemas.microsoft.com/office/drawing/2014/main" id="{3EE060C9-A440-427A-AEBB-A0C4AB68DC51}"/>
              </a:ext>
            </a:extLst>
          </p:cNvPr>
          <p:cNvSpPr txBox="1"/>
          <p:nvPr/>
        </p:nvSpPr>
        <p:spPr>
          <a:xfrm>
            <a:off x="3633672" y="1099973"/>
            <a:ext cx="2738553" cy="332398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点击计划后会显示之间显示当前计划界面。</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当前计划：为班长开启未开始计划后计划变为进行中。</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显示信息：生产线、订单号、</a:t>
            </a:r>
            <a:r>
              <a:rPr lang="en-US" altLang="zh-CN" sz="1400" dirty="0">
                <a:latin typeface="微软雅黑" panose="020B0503020204020204" pitchFamily="34" charset="-122"/>
                <a:ea typeface="微软雅黑" panose="020B0503020204020204" pitchFamily="34" charset="-122"/>
              </a:rPr>
              <a:t>SKU</a:t>
            </a:r>
            <a:r>
              <a:rPr lang="zh-CN" altLang="en-US" sz="1400" dirty="0">
                <a:latin typeface="微软雅黑" panose="020B0503020204020204" pitchFamily="34" charset="-122"/>
                <a:ea typeface="微软雅黑" panose="020B0503020204020204" pitchFamily="34" charset="-122"/>
              </a:rPr>
              <a:t>物料号、物料详细信息、计划开始时间、计划结束时间、计划</a:t>
            </a:r>
            <a:r>
              <a:rPr lang="en-US" altLang="zh-CN" sz="1400" dirty="0">
                <a:latin typeface="微软雅黑" panose="020B0503020204020204" pitchFamily="34" charset="-122"/>
                <a:ea typeface="微软雅黑" panose="020B0503020204020204" pitchFamily="34" charset="-122"/>
              </a:rPr>
              <a:t>HL</a:t>
            </a:r>
            <a:r>
              <a:rPr lang="zh-CN" altLang="en-US" sz="1400" dirty="0">
                <a:latin typeface="微软雅黑" panose="020B0503020204020204" pitchFamily="34" charset="-122"/>
                <a:ea typeface="微软雅黑" panose="020B0503020204020204" pitchFamily="34" charset="-122"/>
              </a:rPr>
              <a:t>。（计划表中导入的信息）</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实际开始时间：根据灌酒机机台点击计划开始时间为实际开始时间。</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7CA44703-4999-46E2-B1CC-33E749F72667}"/>
              </a:ext>
            </a:extLst>
          </p:cNvPr>
          <p:cNvSpPr/>
          <p:nvPr/>
        </p:nvSpPr>
        <p:spPr>
          <a:xfrm>
            <a:off x="1529080" y="4805680"/>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pic>
        <p:nvPicPr>
          <p:cNvPr id="18" name="图片 17">
            <a:extLst>
              <a:ext uri="{FF2B5EF4-FFF2-40B4-BE49-F238E27FC236}">
                <a16:creationId xmlns:a16="http://schemas.microsoft.com/office/drawing/2014/main" id="{F2F94103-67A1-4123-9A7B-949465519C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796" t="7313" r="11459" b="5217"/>
          <a:stretch/>
        </p:blipFill>
        <p:spPr>
          <a:xfrm>
            <a:off x="3390973" y="1121756"/>
            <a:ext cx="242699" cy="239827"/>
          </a:xfrm>
          <a:prstGeom prst="rect">
            <a:avLst/>
          </a:prstGeom>
        </p:spPr>
      </p:pic>
      <p:sp>
        <p:nvSpPr>
          <p:cNvPr id="20" name="矩形 19">
            <a:extLst>
              <a:ext uri="{FF2B5EF4-FFF2-40B4-BE49-F238E27FC236}">
                <a16:creationId xmlns:a16="http://schemas.microsoft.com/office/drawing/2014/main" id="{6F23110B-372B-4ED8-BB81-EA718E54EFE6}"/>
              </a:ext>
            </a:extLst>
          </p:cNvPr>
          <p:cNvSpPr/>
          <p:nvPr/>
        </p:nvSpPr>
        <p:spPr>
          <a:xfrm>
            <a:off x="906226" y="1859280"/>
            <a:ext cx="1685275" cy="660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A68991F-4530-4165-85A2-CD91E52D8AFC}"/>
              </a:ext>
            </a:extLst>
          </p:cNvPr>
          <p:cNvSpPr/>
          <p:nvPr/>
        </p:nvSpPr>
        <p:spPr>
          <a:xfrm>
            <a:off x="1706880" y="1580887"/>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26" name="椭圆 25">
            <a:extLst>
              <a:ext uri="{FF2B5EF4-FFF2-40B4-BE49-F238E27FC236}">
                <a16:creationId xmlns:a16="http://schemas.microsoft.com/office/drawing/2014/main" id="{286F87CC-8CAB-4F0A-ABBA-BD8E4D0802E7}"/>
              </a:ext>
            </a:extLst>
          </p:cNvPr>
          <p:cNvSpPr/>
          <p:nvPr/>
        </p:nvSpPr>
        <p:spPr>
          <a:xfrm>
            <a:off x="2353416" y="1900133"/>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30" name="椭圆 29">
            <a:extLst>
              <a:ext uri="{FF2B5EF4-FFF2-40B4-BE49-F238E27FC236}">
                <a16:creationId xmlns:a16="http://schemas.microsoft.com/office/drawing/2014/main" id="{1EBCCAC9-93F7-4CB1-9198-5AF09D0ED5F0}"/>
              </a:ext>
            </a:extLst>
          </p:cNvPr>
          <p:cNvSpPr/>
          <p:nvPr/>
        </p:nvSpPr>
        <p:spPr>
          <a:xfrm>
            <a:off x="2353416" y="2537757"/>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pic>
        <p:nvPicPr>
          <p:cNvPr id="32" name="图片 31">
            <a:extLst>
              <a:ext uri="{FF2B5EF4-FFF2-40B4-BE49-F238E27FC236}">
                <a16:creationId xmlns:a16="http://schemas.microsoft.com/office/drawing/2014/main" id="{527A90FD-0BEE-4E58-9E59-0D5B5675B1AF}"/>
              </a:ext>
            </a:extLst>
          </p:cNvPr>
          <p:cNvPicPr>
            <a:picLocks noChangeAspect="1"/>
          </p:cNvPicPr>
          <p:nvPr/>
        </p:nvPicPr>
        <p:blipFill>
          <a:blip r:embed="rId2"/>
          <a:stretch>
            <a:fillRect/>
          </a:stretch>
        </p:blipFill>
        <p:spPr>
          <a:xfrm>
            <a:off x="6662060" y="1121756"/>
            <a:ext cx="2419196" cy="3953475"/>
          </a:xfrm>
          <a:prstGeom prst="rect">
            <a:avLst/>
          </a:prstGeom>
          <a:effectLst>
            <a:glow rad="38100">
              <a:schemeClr val="tx1">
                <a:alpha val="40000"/>
              </a:schemeClr>
            </a:glow>
          </a:effectLst>
        </p:spPr>
      </p:pic>
      <p:sp>
        <p:nvSpPr>
          <p:cNvPr id="34" name="文本框 33">
            <a:extLst>
              <a:ext uri="{FF2B5EF4-FFF2-40B4-BE49-F238E27FC236}">
                <a16:creationId xmlns:a16="http://schemas.microsoft.com/office/drawing/2014/main" id="{6581B120-1172-49A8-949C-56699A810C69}"/>
              </a:ext>
            </a:extLst>
          </p:cNvPr>
          <p:cNvSpPr txBox="1"/>
          <p:nvPr/>
        </p:nvSpPr>
        <p:spPr>
          <a:xfrm>
            <a:off x="7073915" y="5180080"/>
            <a:ext cx="143656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计划界面</a:t>
            </a:r>
          </a:p>
        </p:txBody>
      </p:sp>
      <p:pic>
        <p:nvPicPr>
          <p:cNvPr id="36" name="图片 35">
            <a:extLst>
              <a:ext uri="{FF2B5EF4-FFF2-40B4-BE49-F238E27FC236}">
                <a16:creationId xmlns:a16="http://schemas.microsoft.com/office/drawing/2014/main" id="{0A7467ED-87D0-4457-9EB1-2C0AE4F25AD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796" t="7313" r="11459" b="5217"/>
          <a:stretch/>
        </p:blipFill>
        <p:spPr>
          <a:xfrm>
            <a:off x="9223879" y="1099973"/>
            <a:ext cx="242699" cy="239827"/>
          </a:xfrm>
          <a:prstGeom prst="rect">
            <a:avLst/>
          </a:prstGeom>
        </p:spPr>
      </p:pic>
      <p:sp>
        <p:nvSpPr>
          <p:cNvPr id="38" name="文本框 37">
            <a:extLst>
              <a:ext uri="{FF2B5EF4-FFF2-40B4-BE49-F238E27FC236}">
                <a16:creationId xmlns:a16="http://schemas.microsoft.com/office/drawing/2014/main" id="{8E45DBFD-4861-49A3-B855-37149BC82A15}"/>
              </a:ext>
            </a:extLst>
          </p:cNvPr>
          <p:cNvSpPr txBox="1"/>
          <p:nvPr/>
        </p:nvSpPr>
        <p:spPr>
          <a:xfrm>
            <a:off x="9453447" y="1121756"/>
            <a:ext cx="2738553" cy="2677656"/>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点击结束计划会结束掉整条生产线计划（需要等所有机台计划结束后才能结束整条生产计划）</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根据包装计划产量实时根据机台产量进行变动。</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点击展开计划，查看生产线下面机台计划。</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06B64933-F702-4DBC-8642-18A842845186}"/>
              </a:ext>
            </a:extLst>
          </p:cNvPr>
          <p:cNvSpPr/>
          <p:nvPr/>
        </p:nvSpPr>
        <p:spPr>
          <a:xfrm>
            <a:off x="6685280" y="2711301"/>
            <a:ext cx="2373324" cy="3176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CAAD772-8B94-49F5-82B0-5CC2DC119427}"/>
              </a:ext>
            </a:extLst>
          </p:cNvPr>
          <p:cNvSpPr/>
          <p:nvPr/>
        </p:nvSpPr>
        <p:spPr>
          <a:xfrm>
            <a:off x="8421578" y="2821060"/>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6</a:t>
            </a:r>
            <a:endParaRPr lang="zh-CN" altLang="en-US" sz="1400" dirty="0">
              <a:solidFill>
                <a:schemeClr val="accent1"/>
              </a:solidFill>
            </a:endParaRPr>
          </a:p>
        </p:txBody>
      </p:sp>
      <p:sp>
        <p:nvSpPr>
          <p:cNvPr id="44" name="矩形 43">
            <a:extLst>
              <a:ext uri="{FF2B5EF4-FFF2-40B4-BE49-F238E27FC236}">
                <a16:creationId xmlns:a16="http://schemas.microsoft.com/office/drawing/2014/main" id="{8D579B36-CF61-4989-A89B-2C02FBE98F5C}"/>
              </a:ext>
            </a:extLst>
          </p:cNvPr>
          <p:cNvSpPr/>
          <p:nvPr/>
        </p:nvSpPr>
        <p:spPr>
          <a:xfrm>
            <a:off x="8599378" y="1914851"/>
            <a:ext cx="459226" cy="76210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D9500D05-E235-4DA4-9F4E-61FB3439A25B}"/>
              </a:ext>
            </a:extLst>
          </p:cNvPr>
          <p:cNvSpPr/>
          <p:nvPr/>
        </p:nvSpPr>
        <p:spPr>
          <a:xfrm>
            <a:off x="8740091" y="2469063"/>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5</a:t>
            </a:r>
            <a:endParaRPr lang="zh-CN" altLang="en-US" sz="1400" dirty="0">
              <a:solidFill>
                <a:schemeClr val="accent1"/>
              </a:solidFill>
            </a:endParaRPr>
          </a:p>
        </p:txBody>
      </p:sp>
      <p:sp>
        <p:nvSpPr>
          <p:cNvPr id="48" name="矩形 47">
            <a:extLst>
              <a:ext uri="{FF2B5EF4-FFF2-40B4-BE49-F238E27FC236}">
                <a16:creationId xmlns:a16="http://schemas.microsoft.com/office/drawing/2014/main" id="{0628B130-2C04-40C6-BBA0-E559DDC3A8EF}"/>
              </a:ext>
            </a:extLst>
          </p:cNvPr>
          <p:cNvSpPr/>
          <p:nvPr/>
        </p:nvSpPr>
        <p:spPr>
          <a:xfrm>
            <a:off x="6684996" y="3072341"/>
            <a:ext cx="2373324" cy="3176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CB467FD8-8609-43B9-B19D-2F13F5CDC92F}"/>
              </a:ext>
            </a:extLst>
          </p:cNvPr>
          <p:cNvSpPr/>
          <p:nvPr/>
        </p:nvSpPr>
        <p:spPr>
          <a:xfrm>
            <a:off x="8416111" y="3133800"/>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7</a:t>
            </a:r>
            <a:endParaRPr lang="zh-CN" altLang="en-US" sz="1400" dirty="0">
              <a:solidFill>
                <a:schemeClr val="accent1"/>
              </a:solidFill>
            </a:endParaRPr>
          </a:p>
        </p:txBody>
      </p:sp>
    </p:spTree>
    <p:extLst>
      <p:ext uri="{BB962C8B-B14F-4D97-AF65-F5344CB8AC3E}">
        <p14:creationId xmlns:p14="http://schemas.microsoft.com/office/powerpoint/2010/main" val="232250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682FC221-4361-4AE9-8815-0716BA307A3C}"/>
              </a:ext>
            </a:extLst>
          </p:cNvPr>
          <p:cNvPicPr>
            <a:picLocks noChangeAspect="1"/>
          </p:cNvPicPr>
          <p:nvPr/>
        </p:nvPicPr>
        <p:blipFill>
          <a:blip r:embed="rId2"/>
          <a:stretch>
            <a:fillRect/>
          </a:stretch>
        </p:blipFill>
        <p:spPr>
          <a:xfrm>
            <a:off x="943793" y="1155721"/>
            <a:ext cx="2403291" cy="3923019"/>
          </a:xfrm>
          <a:prstGeom prst="rect">
            <a:avLst/>
          </a:prstGeom>
          <a:effectLst>
            <a:glow rad="38100">
              <a:schemeClr val="tx1">
                <a:alpha val="40000"/>
              </a:schemeClr>
            </a:glow>
          </a:effectLst>
        </p:spPr>
      </p:pic>
      <p:sp>
        <p:nvSpPr>
          <p:cNvPr id="8" name="文本框 7">
            <a:extLst>
              <a:ext uri="{FF2B5EF4-FFF2-40B4-BE49-F238E27FC236}">
                <a16:creationId xmlns:a16="http://schemas.microsoft.com/office/drawing/2014/main" id="{42A3848A-1658-45AF-A21B-FEC535CA8A96}"/>
              </a:ext>
            </a:extLst>
          </p:cNvPr>
          <p:cNvSpPr txBox="1"/>
          <p:nvPr/>
        </p:nvSpPr>
        <p:spPr>
          <a:xfrm>
            <a:off x="634491" y="149471"/>
            <a:ext cx="4821429"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计划界面操作方法</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当前计划</a:t>
            </a:r>
          </a:p>
        </p:txBody>
      </p:sp>
      <p:sp>
        <p:nvSpPr>
          <p:cNvPr id="9" name="文本框 8">
            <a:extLst>
              <a:ext uri="{FF2B5EF4-FFF2-40B4-BE49-F238E27FC236}">
                <a16:creationId xmlns:a16="http://schemas.microsoft.com/office/drawing/2014/main" id="{6E6BF972-B8E7-4DCE-B208-7ADF1FF86AC8}"/>
              </a:ext>
            </a:extLst>
          </p:cNvPr>
          <p:cNvSpPr txBox="1"/>
          <p:nvPr/>
        </p:nvSpPr>
        <p:spPr>
          <a:xfrm>
            <a:off x="1602581" y="5217554"/>
            <a:ext cx="143656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展开机台</a:t>
            </a:r>
          </a:p>
        </p:txBody>
      </p:sp>
      <p:sp>
        <p:nvSpPr>
          <p:cNvPr id="17" name="矩形 16">
            <a:extLst>
              <a:ext uri="{FF2B5EF4-FFF2-40B4-BE49-F238E27FC236}">
                <a16:creationId xmlns:a16="http://schemas.microsoft.com/office/drawing/2014/main" id="{4D2158DC-B071-44D2-80E7-2CFDD0B3B6D8}"/>
              </a:ext>
            </a:extLst>
          </p:cNvPr>
          <p:cNvSpPr/>
          <p:nvPr/>
        </p:nvSpPr>
        <p:spPr>
          <a:xfrm>
            <a:off x="991570" y="1834896"/>
            <a:ext cx="2294174" cy="2298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FABB4E6C-6AA8-4398-BDFD-E343DB1BAC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796" t="7313" r="11459" b="5217"/>
          <a:stretch/>
        </p:blipFill>
        <p:spPr>
          <a:xfrm>
            <a:off x="3390973" y="1121756"/>
            <a:ext cx="242699" cy="239827"/>
          </a:xfrm>
          <a:prstGeom prst="rect">
            <a:avLst/>
          </a:prstGeom>
        </p:spPr>
      </p:pic>
      <p:sp>
        <p:nvSpPr>
          <p:cNvPr id="21" name="椭圆 20">
            <a:extLst>
              <a:ext uri="{FF2B5EF4-FFF2-40B4-BE49-F238E27FC236}">
                <a16:creationId xmlns:a16="http://schemas.microsoft.com/office/drawing/2014/main" id="{FF8B120E-4B3A-40D7-9B06-E0CBAA5C9C2F}"/>
              </a:ext>
            </a:extLst>
          </p:cNvPr>
          <p:cNvSpPr/>
          <p:nvPr/>
        </p:nvSpPr>
        <p:spPr>
          <a:xfrm>
            <a:off x="1758012" y="1917700"/>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23" name="文本框 22">
            <a:extLst>
              <a:ext uri="{FF2B5EF4-FFF2-40B4-BE49-F238E27FC236}">
                <a16:creationId xmlns:a16="http://schemas.microsoft.com/office/drawing/2014/main" id="{88CF84D4-B123-4E90-9894-8CCCC87E6066}"/>
              </a:ext>
            </a:extLst>
          </p:cNvPr>
          <p:cNvSpPr txBox="1"/>
          <p:nvPr/>
        </p:nvSpPr>
        <p:spPr>
          <a:xfrm>
            <a:off x="3633672" y="1099973"/>
            <a:ext cx="2738553" cy="1815882"/>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点击展示机台后，会展生产线下面的机台信息，展示机台数量会根据操作人员上的岗位数量来进行展示。</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同时机台计划会根据班长开启计划后会下发到机台上。再点击会查看机台计划进度和详细产量。</a:t>
            </a:r>
            <a:endParaRPr lang="en-US" altLang="zh-CN" sz="1400" dirty="0">
              <a:latin typeface="微软雅黑" panose="020B0503020204020204" pitchFamily="34" charset="-122"/>
              <a:ea typeface="微软雅黑" panose="020B0503020204020204" pitchFamily="34" charset="-122"/>
            </a:endParaRPr>
          </a:p>
        </p:txBody>
      </p:sp>
      <p:pic>
        <p:nvPicPr>
          <p:cNvPr id="25" name="图片 24">
            <a:extLst>
              <a:ext uri="{FF2B5EF4-FFF2-40B4-BE49-F238E27FC236}">
                <a16:creationId xmlns:a16="http://schemas.microsoft.com/office/drawing/2014/main" id="{037C0A8B-823E-4C87-AD27-61F7AB7DC28A}"/>
              </a:ext>
            </a:extLst>
          </p:cNvPr>
          <p:cNvPicPr>
            <a:picLocks noChangeAspect="1"/>
          </p:cNvPicPr>
          <p:nvPr/>
        </p:nvPicPr>
        <p:blipFill>
          <a:blip r:embed="rId4"/>
          <a:stretch>
            <a:fillRect/>
          </a:stretch>
        </p:blipFill>
        <p:spPr>
          <a:xfrm>
            <a:off x="6451472" y="1121756"/>
            <a:ext cx="2485187" cy="3956984"/>
          </a:xfrm>
          <a:prstGeom prst="rect">
            <a:avLst/>
          </a:prstGeom>
          <a:effectLst>
            <a:glow rad="38100">
              <a:schemeClr val="tx1">
                <a:alpha val="40000"/>
              </a:schemeClr>
            </a:glow>
          </a:effectLst>
        </p:spPr>
      </p:pic>
      <p:pic>
        <p:nvPicPr>
          <p:cNvPr id="27" name="图片 26">
            <a:extLst>
              <a:ext uri="{FF2B5EF4-FFF2-40B4-BE49-F238E27FC236}">
                <a16:creationId xmlns:a16="http://schemas.microsoft.com/office/drawing/2014/main" id="{EA7916A0-AFAF-43EE-993C-B5D2694FE00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796" t="7313" r="11459" b="5217"/>
          <a:stretch/>
        </p:blipFill>
        <p:spPr>
          <a:xfrm>
            <a:off x="9002368" y="1121756"/>
            <a:ext cx="242699" cy="239827"/>
          </a:xfrm>
          <a:prstGeom prst="rect">
            <a:avLst/>
          </a:prstGeom>
        </p:spPr>
      </p:pic>
      <p:sp>
        <p:nvSpPr>
          <p:cNvPr id="29" name="文本框 28">
            <a:extLst>
              <a:ext uri="{FF2B5EF4-FFF2-40B4-BE49-F238E27FC236}">
                <a16:creationId xmlns:a16="http://schemas.microsoft.com/office/drawing/2014/main" id="{A004E3D3-733D-4E9B-B103-C0F980F95043}"/>
              </a:ext>
            </a:extLst>
          </p:cNvPr>
          <p:cNvSpPr txBox="1"/>
          <p:nvPr/>
        </p:nvSpPr>
        <p:spPr>
          <a:xfrm>
            <a:off x="9310776" y="1121756"/>
            <a:ext cx="2738553" cy="3108543"/>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查看机台的详细信息，预计开始和结束时间、实际开始和结束时间。</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机台计划瓶数、已完成瓶数、剩余瓶数。同时计划会自动采集产量数据，当无自动采集数据时则可以手动更新产量。（修正产量用于自动采集评率为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个小时进行减少误差操作）</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当机台计划产量快要结束时手动结束机台计划。（提醒功能正在优化中。）</a:t>
            </a:r>
            <a:endParaRPr lang="en-US" altLang="zh-CN" sz="14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A19AD0D0-CE85-4D18-AAE8-C194B0DE53B5}"/>
              </a:ext>
            </a:extLst>
          </p:cNvPr>
          <p:cNvSpPr/>
          <p:nvPr/>
        </p:nvSpPr>
        <p:spPr>
          <a:xfrm>
            <a:off x="6540209" y="2663571"/>
            <a:ext cx="2294174" cy="69430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4ECFB7BF-4746-414E-8074-E2BE212870DD}"/>
              </a:ext>
            </a:extLst>
          </p:cNvPr>
          <p:cNvSpPr/>
          <p:nvPr/>
        </p:nvSpPr>
        <p:spPr>
          <a:xfrm>
            <a:off x="6540209" y="3402397"/>
            <a:ext cx="2294174" cy="5981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F53DE2D2-D4B1-44D3-8748-87EE863EB30F}"/>
              </a:ext>
            </a:extLst>
          </p:cNvPr>
          <p:cNvSpPr/>
          <p:nvPr/>
        </p:nvSpPr>
        <p:spPr>
          <a:xfrm>
            <a:off x="8156907" y="2736754"/>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37" name="椭圆 36">
            <a:extLst>
              <a:ext uri="{FF2B5EF4-FFF2-40B4-BE49-F238E27FC236}">
                <a16:creationId xmlns:a16="http://schemas.microsoft.com/office/drawing/2014/main" id="{B2D6926A-C75B-4562-B2CB-E9205B30C1F4}"/>
              </a:ext>
            </a:extLst>
          </p:cNvPr>
          <p:cNvSpPr/>
          <p:nvPr/>
        </p:nvSpPr>
        <p:spPr>
          <a:xfrm>
            <a:off x="8156907" y="3429000"/>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2A3848A-1658-45AF-A21B-FEC535CA8A96}"/>
              </a:ext>
            </a:extLst>
          </p:cNvPr>
          <p:cNvSpPr txBox="1"/>
          <p:nvPr/>
        </p:nvSpPr>
        <p:spPr>
          <a:xfrm>
            <a:off x="634491" y="149471"/>
            <a:ext cx="4821429"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计划界面操作方法</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当前计划</a:t>
            </a:r>
          </a:p>
        </p:txBody>
      </p:sp>
      <p:sp>
        <p:nvSpPr>
          <p:cNvPr id="9" name="文本框 8">
            <a:extLst>
              <a:ext uri="{FF2B5EF4-FFF2-40B4-BE49-F238E27FC236}">
                <a16:creationId xmlns:a16="http://schemas.microsoft.com/office/drawing/2014/main" id="{6E6BF972-B8E7-4DCE-B208-7ADF1FF86AC8}"/>
              </a:ext>
            </a:extLst>
          </p:cNvPr>
          <p:cNvSpPr txBox="1"/>
          <p:nvPr/>
        </p:nvSpPr>
        <p:spPr>
          <a:xfrm>
            <a:off x="1608642" y="5191037"/>
            <a:ext cx="143656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查看计划</a:t>
            </a:r>
          </a:p>
        </p:txBody>
      </p:sp>
      <p:pic>
        <p:nvPicPr>
          <p:cNvPr id="19" name="图片 18">
            <a:extLst>
              <a:ext uri="{FF2B5EF4-FFF2-40B4-BE49-F238E27FC236}">
                <a16:creationId xmlns:a16="http://schemas.microsoft.com/office/drawing/2014/main" id="{FABB4E6C-6AA8-4398-BDFD-E343DB1BA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796" t="7313" r="11459" b="5217"/>
          <a:stretch/>
        </p:blipFill>
        <p:spPr>
          <a:xfrm>
            <a:off x="3390973" y="1121756"/>
            <a:ext cx="242699" cy="239827"/>
          </a:xfrm>
          <a:prstGeom prst="rect">
            <a:avLst/>
          </a:prstGeom>
        </p:spPr>
      </p:pic>
      <p:sp>
        <p:nvSpPr>
          <p:cNvPr id="23" name="文本框 22">
            <a:extLst>
              <a:ext uri="{FF2B5EF4-FFF2-40B4-BE49-F238E27FC236}">
                <a16:creationId xmlns:a16="http://schemas.microsoft.com/office/drawing/2014/main" id="{88CF84D4-B123-4E90-9894-8CCCC87E6066}"/>
              </a:ext>
            </a:extLst>
          </p:cNvPr>
          <p:cNvSpPr txBox="1"/>
          <p:nvPr/>
        </p:nvSpPr>
        <p:spPr>
          <a:xfrm>
            <a:off x="3633672" y="1099973"/>
            <a:ext cx="2738553" cy="95410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进行切换生产线查看计划。</a:t>
            </a:r>
            <a:endParaRPr lang="en-US" altLang="zh-CN" sz="1400" dirty="0">
              <a:latin typeface="微软雅黑" panose="020B0503020204020204" pitchFamily="34" charset="-122"/>
              <a:ea typeface="微软雅黑" panose="020B0503020204020204" pitchFamily="34" charset="-122"/>
            </a:endParaRPr>
          </a:p>
          <a:p>
            <a:pPr marL="342900" indent="-342900">
              <a:buAutoNum type="arabicPeriod"/>
            </a:pP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默认会根据人员自己生产线计划进行展示（与我相关）</a:t>
            </a:r>
            <a:endParaRPr lang="en-US" altLang="zh-CN" sz="1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780C45F-AD7E-43B6-B3B3-A9E9CAA8C820}"/>
              </a:ext>
            </a:extLst>
          </p:cNvPr>
          <p:cNvPicPr>
            <a:picLocks noChangeAspect="1"/>
          </p:cNvPicPr>
          <p:nvPr/>
        </p:nvPicPr>
        <p:blipFill>
          <a:blip r:embed="rId3"/>
          <a:stretch>
            <a:fillRect/>
          </a:stretch>
        </p:blipFill>
        <p:spPr>
          <a:xfrm>
            <a:off x="879541" y="1126836"/>
            <a:ext cx="2511432" cy="3923020"/>
          </a:xfrm>
          <a:prstGeom prst="rect">
            <a:avLst/>
          </a:prstGeom>
          <a:effectLst>
            <a:glow rad="38100">
              <a:schemeClr val="tx1">
                <a:alpha val="40000"/>
              </a:schemeClr>
            </a:glow>
          </a:effectLst>
        </p:spPr>
      </p:pic>
      <p:sp>
        <p:nvSpPr>
          <p:cNvPr id="4" name="矩形 3">
            <a:extLst>
              <a:ext uri="{FF2B5EF4-FFF2-40B4-BE49-F238E27FC236}">
                <a16:creationId xmlns:a16="http://schemas.microsoft.com/office/drawing/2014/main" id="{A77E6149-6108-427A-8512-4EF8DB202F05}"/>
              </a:ext>
            </a:extLst>
          </p:cNvPr>
          <p:cNvSpPr/>
          <p:nvPr/>
        </p:nvSpPr>
        <p:spPr>
          <a:xfrm>
            <a:off x="910590" y="1359186"/>
            <a:ext cx="2434589" cy="2676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97C5DCA7-74D3-48BE-ABFB-86698309E567}"/>
              </a:ext>
            </a:extLst>
          </p:cNvPr>
          <p:cNvSpPr/>
          <p:nvPr/>
        </p:nvSpPr>
        <p:spPr>
          <a:xfrm>
            <a:off x="3045205" y="1359186"/>
            <a:ext cx="177800" cy="17354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pic>
        <p:nvPicPr>
          <p:cNvPr id="10" name="图片 9">
            <a:extLst>
              <a:ext uri="{FF2B5EF4-FFF2-40B4-BE49-F238E27FC236}">
                <a16:creationId xmlns:a16="http://schemas.microsoft.com/office/drawing/2014/main" id="{27FF77E8-DB12-45CF-98AD-3C66588A1BDD}"/>
              </a:ext>
            </a:extLst>
          </p:cNvPr>
          <p:cNvPicPr>
            <a:picLocks noChangeAspect="1"/>
          </p:cNvPicPr>
          <p:nvPr/>
        </p:nvPicPr>
        <p:blipFill>
          <a:blip r:embed="rId4"/>
          <a:stretch>
            <a:fillRect/>
          </a:stretch>
        </p:blipFill>
        <p:spPr>
          <a:xfrm>
            <a:off x="6289596" y="1099973"/>
            <a:ext cx="2511433" cy="3928100"/>
          </a:xfrm>
          <a:prstGeom prst="rect">
            <a:avLst/>
          </a:prstGeom>
          <a:effectLst>
            <a:glow rad="38100">
              <a:schemeClr val="tx1">
                <a:alpha val="40000"/>
              </a:schemeClr>
            </a:glow>
          </a:effectLst>
        </p:spPr>
      </p:pic>
    </p:spTree>
    <p:extLst>
      <p:ext uri="{BB962C8B-B14F-4D97-AF65-F5344CB8AC3E}">
        <p14:creationId xmlns:p14="http://schemas.microsoft.com/office/powerpoint/2010/main" val="50498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2A3848A-1658-45AF-A21B-FEC535CA8A96}"/>
              </a:ext>
            </a:extLst>
          </p:cNvPr>
          <p:cNvSpPr txBox="1"/>
          <p:nvPr/>
        </p:nvSpPr>
        <p:spPr>
          <a:xfrm>
            <a:off x="634491" y="149471"/>
            <a:ext cx="5461509"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计划界面操作方法</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未开始计划</a:t>
            </a:r>
          </a:p>
        </p:txBody>
      </p:sp>
      <p:pic>
        <p:nvPicPr>
          <p:cNvPr id="19" name="图片 18">
            <a:extLst>
              <a:ext uri="{FF2B5EF4-FFF2-40B4-BE49-F238E27FC236}">
                <a16:creationId xmlns:a16="http://schemas.microsoft.com/office/drawing/2014/main" id="{FABB4E6C-6AA8-4398-BDFD-E343DB1BA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796" t="7313" r="11459" b="5217"/>
          <a:stretch/>
        </p:blipFill>
        <p:spPr>
          <a:xfrm>
            <a:off x="3416701" y="1133947"/>
            <a:ext cx="242699" cy="239827"/>
          </a:xfrm>
          <a:prstGeom prst="rect">
            <a:avLst/>
          </a:prstGeom>
        </p:spPr>
      </p:pic>
      <p:sp>
        <p:nvSpPr>
          <p:cNvPr id="23" name="文本框 22">
            <a:extLst>
              <a:ext uri="{FF2B5EF4-FFF2-40B4-BE49-F238E27FC236}">
                <a16:creationId xmlns:a16="http://schemas.microsoft.com/office/drawing/2014/main" id="{88CF84D4-B123-4E90-9894-8CCCC87E6066}"/>
              </a:ext>
            </a:extLst>
          </p:cNvPr>
          <p:cNvSpPr txBox="1"/>
          <p:nvPr/>
        </p:nvSpPr>
        <p:spPr>
          <a:xfrm>
            <a:off x="3659400" y="1099973"/>
            <a:ext cx="2738553" cy="2677656"/>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在未开始计划中以正序时间排列方式查看所有的未开始计划。</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班长角色人员可在未开始计划中进行计划的下发，当班长角色开启计划后计划会变为进行中，同时会下发到各个队应机台上。</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操作人员角色在未开始计划中是只能查看计划页面。</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计划开启提醒（优化开发中）</a:t>
            </a:r>
            <a:endParaRPr lang="en-US" altLang="zh-CN" sz="1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156FEC8E-0BE1-4D39-AF6F-798642A0763E}"/>
              </a:ext>
            </a:extLst>
          </p:cNvPr>
          <p:cNvPicPr>
            <a:picLocks noChangeAspect="1"/>
          </p:cNvPicPr>
          <p:nvPr/>
        </p:nvPicPr>
        <p:blipFill>
          <a:blip r:embed="rId3"/>
          <a:stretch>
            <a:fillRect/>
          </a:stretch>
        </p:blipFill>
        <p:spPr>
          <a:xfrm>
            <a:off x="853811" y="1099973"/>
            <a:ext cx="2511434" cy="3928100"/>
          </a:xfrm>
          <a:prstGeom prst="rect">
            <a:avLst/>
          </a:prstGeom>
          <a:effectLst>
            <a:glow rad="38100">
              <a:schemeClr val="tx1">
                <a:alpha val="40000"/>
              </a:schemeClr>
            </a:glow>
          </a:effectLst>
        </p:spPr>
      </p:pic>
      <p:pic>
        <p:nvPicPr>
          <p:cNvPr id="11" name="图片 10">
            <a:extLst>
              <a:ext uri="{FF2B5EF4-FFF2-40B4-BE49-F238E27FC236}">
                <a16:creationId xmlns:a16="http://schemas.microsoft.com/office/drawing/2014/main" id="{E6141990-9E0C-47A1-A5E1-0CA56EB92F27}"/>
              </a:ext>
            </a:extLst>
          </p:cNvPr>
          <p:cNvPicPr>
            <a:picLocks noChangeAspect="1"/>
          </p:cNvPicPr>
          <p:nvPr/>
        </p:nvPicPr>
        <p:blipFill>
          <a:blip r:embed="rId4"/>
          <a:stretch>
            <a:fillRect/>
          </a:stretch>
        </p:blipFill>
        <p:spPr>
          <a:xfrm>
            <a:off x="6494712" y="1099974"/>
            <a:ext cx="2511434" cy="3928100"/>
          </a:xfrm>
          <a:prstGeom prst="rect">
            <a:avLst/>
          </a:prstGeom>
          <a:effectLst>
            <a:glow rad="38100">
              <a:schemeClr val="tx1">
                <a:alpha val="40000"/>
              </a:schemeClr>
            </a:glow>
          </a:effectLst>
        </p:spPr>
      </p:pic>
      <p:pic>
        <p:nvPicPr>
          <p:cNvPr id="12" name="图片 11">
            <a:extLst>
              <a:ext uri="{FF2B5EF4-FFF2-40B4-BE49-F238E27FC236}">
                <a16:creationId xmlns:a16="http://schemas.microsoft.com/office/drawing/2014/main" id="{935FC7E9-5929-4132-911C-57371878F3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796" t="7313" r="11459" b="5217"/>
          <a:stretch/>
        </p:blipFill>
        <p:spPr>
          <a:xfrm>
            <a:off x="9110024" y="1133947"/>
            <a:ext cx="242699" cy="239827"/>
          </a:xfrm>
          <a:prstGeom prst="rect">
            <a:avLst/>
          </a:prstGeom>
        </p:spPr>
      </p:pic>
      <p:sp>
        <p:nvSpPr>
          <p:cNvPr id="13" name="文本框 12">
            <a:extLst>
              <a:ext uri="{FF2B5EF4-FFF2-40B4-BE49-F238E27FC236}">
                <a16:creationId xmlns:a16="http://schemas.microsoft.com/office/drawing/2014/main" id="{324BE357-CB58-4517-9983-2AD1B90B8E2D}"/>
              </a:ext>
            </a:extLst>
          </p:cNvPr>
          <p:cNvSpPr txBox="1"/>
          <p:nvPr/>
        </p:nvSpPr>
        <p:spPr>
          <a:xfrm>
            <a:off x="9352723" y="1099973"/>
            <a:ext cx="2189875" cy="523220"/>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分生产线查看未开始计划</a:t>
            </a:r>
          </a:p>
        </p:txBody>
      </p:sp>
    </p:spTree>
    <p:extLst>
      <p:ext uri="{BB962C8B-B14F-4D97-AF65-F5344CB8AC3E}">
        <p14:creationId xmlns:p14="http://schemas.microsoft.com/office/powerpoint/2010/main" val="2699560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2A3848A-1658-45AF-A21B-FEC535CA8A96}"/>
              </a:ext>
            </a:extLst>
          </p:cNvPr>
          <p:cNvSpPr txBox="1"/>
          <p:nvPr/>
        </p:nvSpPr>
        <p:spPr>
          <a:xfrm>
            <a:off x="634491" y="149471"/>
            <a:ext cx="5461509"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计划界面操作方法</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历史计划</a:t>
            </a:r>
          </a:p>
        </p:txBody>
      </p:sp>
      <p:sp>
        <p:nvSpPr>
          <p:cNvPr id="9" name="文本框 8">
            <a:extLst>
              <a:ext uri="{FF2B5EF4-FFF2-40B4-BE49-F238E27FC236}">
                <a16:creationId xmlns:a16="http://schemas.microsoft.com/office/drawing/2014/main" id="{6E6BF972-B8E7-4DCE-B208-7ADF1FF86AC8}"/>
              </a:ext>
            </a:extLst>
          </p:cNvPr>
          <p:cNvSpPr txBox="1"/>
          <p:nvPr/>
        </p:nvSpPr>
        <p:spPr>
          <a:xfrm>
            <a:off x="1486722" y="5274103"/>
            <a:ext cx="143656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查看计划</a:t>
            </a:r>
          </a:p>
        </p:txBody>
      </p:sp>
      <p:pic>
        <p:nvPicPr>
          <p:cNvPr id="19" name="图片 18">
            <a:extLst>
              <a:ext uri="{FF2B5EF4-FFF2-40B4-BE49-F238E27FC236}">
                <a16:creationId xmlns:a16="http://schemas.microsoft.com/office/drawing/2014/main" id="{FABB4E6C-6AA8-4398-BDFD-E343DB1BA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796" t="7313" r="11459" b="5217"/>
          <a:stretch/>
        </p:blipFill>
        <p:spPr>
          <a:xfrm>
            <a:off x="3416701" y="1133947"/>
            <a:ext cx="242699" cy="239827"/>
          </a:xfrm>
          <a:prstGeom prst="rect">
            <a:avLst/>
          </a:prstGeom>
        </p:spPr>
      </p:pic>
      <p:sp>
        <p:nvSpPr>
          <p:cNvPr id="23" name="文本框 22">
            <a:extLst>
              <a:ext uri="{FF2B5EF4-FFF2-40B4-BE49-F238E27FC236}">
                <a16:creationId xmlns:a16="http://schemas.microsoft.com/office/drawing/2014/main" id="{88CF84D4-B123-4E90-9894-8CCCC87E6066}"/>
              </a:ext>
            </a:extLst>
          </p:cNvPr>
          <p:cNvSpPr txBox="1"/>
          <p:nvPr/>
        </p:nvSpPr>
        <p:spPr>
          <a:xfrm>
            <a:off x="3659400" y="1099973"/>
            <a:ext cx="2738553" cy="1815882"/>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在未开始计划中以实际结束时间倒序时间排列方式查看所有的历史计划。</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 点击展示机台或收起机台会查看详细各个机台计划情况。</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935FC7E9-5929-4132-911C-57371878F3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796" t="7313" r="11459" b="5217"/>
          <a:stretch/>
        </p:blipFill>
        <p:spPr>
          <a:xfrm>
            <a:off x="9110024" y="1133947"/>
            <a:ext cx="242699" cy="239827"/>
          </a:xfrm>
          <a:prstGeom prst="rect">
            <a:avLst/>
          </a:prstGeom>
        </p:spPr>
      </p:pic>
      <p:sp>
        <p:nvSpPr>
          <p:cNvPr id="13" name="文本框 12">
            <a:extLst>
              <a:ext uri="{FF2B5EF4-FFF2-40B4-BE49-F238E27FC236}">
                <a16:creationId xmlns:a16="http://schemas.microsoft.com/office/drawing/2014/main" id="{324BE357-CB58-4517-9983-2AD1B90B8E2D}"/>
              </a:ext>
            </a:extLst>
          </p:cNvPr>
          <p:cNvSpPr txBox="1"/>
          <p:nvPr/>
        </p:nvSpPr>
        <p:spPr>
          <a:xfrm>
            <a:off x="9352723" y="1099973"/>
            <a:ext cx="2189875"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分生产线查看历史计划</a:t>
            </a:r>
          </a:p>
        </p:txBody>
      </p:sp>
      <p:pic>
        <p:nvPicPr>
          <p:cNvPr id="5" name="图片 4">
            <a:extLst>
              <a:ext uri="{FF2B5EF4-FFF2-40B4-BE49-F238E27FC236}">
                <a16:creationId xmlns:a16="http://schemas.microsoft.com/office/drawing/2014/main" id="{83F415CE-2AFB-474C-8DC3-1708EC06F39B}"/>
              </a:ext>
            </a:extLst>
          </p:cNvPr>
          <p:cNvPicPr>
            <a:picLocks noChangeAspect="1"/>
          </p:cNvPicPr>
          <p:nvPr/>
        </p:nvPicPr>
        <p:blipFill>
          <a:blip r:embed="rId3"/>
          <a:stretch>
            <a:fillRect/>
          </a:stretch>
        </p:blipFill>
        <p:spPr>
          <a:xfrm>
            <a:off x="788048" y="1131077"/>
            <a:ext cx="2511434" cy="3896997"/>
          </a:xfrm>
          <a:prstGeom prst="rect">
            <a:avLst/>
          </a:prstGeom>
          <a:effectLst>
            <a:glow rad="38100">
              <a:schemeClr val="tx1">
                <a:alpha val="40000"/>
              </a:schemeClr>
            </a:glow>
          </a:effectLst>
        </p:spPr>
      </p:pic>
      <p:pic>
        <p:nvPicPr>
          <p:cNvPr id="16" name="图片 15">
            <a:extLst>
              <a:ext uri="{FF2B5EF4-FFF2-40B4-BE49-F238E27FC236}">
                <a16:creationId xmlns:a16="http://schemas.microsoft.com/office/drawing/2014/main" id="{F7CF0FCF-06F1-4327-9B21-35260903898F}"/>
              </a:ext>
            </a:extLst>
          </p:cNvPr>
          <p:cNvPicPr>
            <a:picLocks noChangeAspect="1"/>
          </p:cNvPicPr>
          <p:nvPr/>
        </p:nvPicPr>
        <p:blipFill>
          <a:blip r:embed="rId4"/>
          <a:stretch>
            <a:fillRect/>
          </a:stretch>
        </p:blipFill>
        <p:spPr>
          <a:xfrm>
            <a:off x="6397953" y="1131076"/>
            <a:ext cx="2494567" cy="3896997"/>
          </a:xfrm>
          <a:prstGeom prst="rect">
            <a:avLst/>
          </a:prstGeom>
          <a:effectLst>
            <a:glow rad="38100">
              <a:schemeClr val="tx1">
                <a:alpha val="40000"/>
              </a:schemeClr>
            </a:glow>
          </a:effectLst>
        </p:spPr>
      </p:pic>
    </p:spTree>
    <p:extLst>
      <p:ext uri="{BB962C8B-B14F-4D97-AF65-F5344CB8AC3E}">
        <p14:creationId xmlns:p14="http://schemas.microsoft.com/office/powerpoint/2010/main" val="2551502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996803" y="2839898"/>
            <a:ext cx="4121961" cy="899167"/>
          </a:xfrm>
        </p:spPr>
        <p:txBody>
          <a:bodyPr>
            <a:normAutofit fontScale="90000"/>
          </a:bodyPr>
          <a:lstStyle/>
          <a:p>
            <a:r>
              <a:rPr lang="zh-CN" altLang="en-US" b="1" dirty="0"/>
              <a:t>谢谢观看</a:t>
            </a:r>
          </a:p>
        </p:txBody>
      </p:sp>
      <p:sp>
        <p:nvSpPr>
          <p:cNvPr id="3" name="日期占位符 2">
            <a:extLst>
              <a:ext uri="{FF2B5EF4-FFF2-40B4-BE49-F238E27FC236}">
                <a16:creationId xmlns:a16="http://schemas.microsoft.com/office/drawing/2014/main" id="{DC05A23E-0D0C-41A8-B2AE-46A42A1EBFF3}"/>
              </a:ext>
            </a:extLst>
          </p:cNvPr>
          <p:cNvSpPr>
            <a:spLocks noGrp="1"/>
          </p:cNvSpPr>
          <p:nvPr>
            <p:ph type="dt" sz="half" idx="10"/>
          </p:nvPr>
        </p:nvSpPr>
        <p:spPr/>
        <p:txBody>
          <a:bodyPr/>
          <a:lstStyle/>
          <a:p>
            <a:r>
              <a:rPr lang="en-US" altLang="zh-CN" dirty="0">
                <a:latin typeface="微软雅黑" panose="020B0503020204020204" pitchFamily="34" charset="-122"/>
                <a:ea typeface="微软雅黑" panose="020B0503020204020204" pitchFamily="34" charset="-122"/>
              </a:rPr>
              <a:t>2020/10/20</a:t>
            </a:r>
            <a:endParaRPr lang="zh-CN" altLang="en-US" dirty="0">
              <a:latin typeface="微软雅黑" panose="020B0503020204020204" pitchFamily="34" charset="-122"/>
              <a:ea typeface="微软雅黑" panose="020B0503020204020204" pitchFamily="34" charset="-122"/>
            </a:endParaRPr>
          </a:p>
        </p:txBody>
      </p:sp>
      <p:sp>
        <p:nvSpPr>
          <p:cNvPr id="4" name="页脚占位符 3">
            <a:extLst>
              <a:ext uri="{FF2B5EF4-FFF2-40B4-BE49-F238E27FC236}">
                <a16:creationId xmlns:a16="http://schemas.microsoft.com/office/drawing/2014/main" id="{C3BE920C-619A-4EA5-961E-0D7C31269698}"/>
              </a:ext>
            </a:extLst>
          </p:cNvPr>
          <p:cNvSpPr>
            <a:spLocks noGrp="1"/>
          </p:cNvSpPr>
          <p:nvPr>
            <p:ph type="ftr" sz="quarter" idx="11"/>
          </p:nvPr>
        </p:nvSpPr>
        <p:spPr/>
        <p:txBody>
          <a:bodyPr/>
          <a:lstStyle/>
          <a:p>
            <a:r>
              <a:rPr lang="zh-CN" altLang="en-US" dirty="0">
                <a:latin typeface="微软雅黑" panose="020B0503020204020204" pitchFamily="34" charset="-122"/>
                <a:ea typeface="微软雅黑" panose="020B0503020204020204" pitchFamily="34" charset="-122"/>
              </a:rPr>
              <a:t>武汉达译自动化工程有限公司</a:t>
            </a:r>
          </a:p>
        </p:txBody>
      </p:sp>
      <p:sp>
        <p:nvSpPr>
          <p:cNvPr id="6" name="文本框 5">
            <a:extLst>
              <a:ext uri="{FF2B5EF4-FFF2-40B4-BE49-F238E27FC236}">
                <a16:creationId xmlns:a16="http://schemas.microsoft.com/office/drawing/2014/main" id="{B49D4D6B-934C-4BC4-B010-FD978A6251F6}"/>
              </a:ext>
            </a:extLst>
          </p:cNvPr>
          <p:cNvSpPr txBox="1"/>
          <p:nvPr/>
        </p:nvSpPr>
        <p:spPr>
          <a:xfrm>
            <a:off x="7910423" y="5964217"/>
            <a:ext cx="4281578" cy="307777"/>
          </a:xfrm>
          <a:prstGeom prst="rect">
            <a:avLst/>
          </a:prstGeom>
          <a:noFill/>
        </p:spPr>
        <p:txBody>
          <a:bodyPr wrap="square" rtlCol="0">
            <a:spAutoFit/>
          </a:bodyPr>
          <a:lstStyle/>
          <a:p>
            <a:r>
              <a:rPr lang="zh-CN" altLang="en-US" sz="1400" dirty="0">
                <a:solidFill>
                  <a:schemeClr val="bg1">
                    <a:lumMod val="75000"/>
                  </a:schemeClr>
                </a:solidFill>
                <a:latin typeface="微软雅黑" panose="020B0503020204020204" pitchFamily="34" charset="-122"/>
                <a:ea typeface="微软雅黑" panose="020B0503020204020204" pitchFamily="34" charset="-122"/>
              </a:rPr>
              <a:t>联系邮箱：</a:t>
            </a:r>
            <a:r>
              <a:rPr lang="en-US" altLang="zh-CN" sz="1400" dirty="0">
                <a:solidFill>
                  <a:schemeClr val="bg1">
                    <a:lumMod val="75000"/>
                  </a:schemeClr>
                </a:solidFill>
                <a:latin typeface="微软雅黑" panose="020B0503020204020204" pitchFamily="34" charset="-122"/>
                <a:ea typeface="微软雅黑" panose="020B0503020204020204" pitchFamily="34" charset="-122"/>
                <a:hlinkClick r:id="rId5">
                  <a:extLst>
                    <a:ext uri="{A12FA001-AC4F-418D-AE19-62706E023703}">
                      <ahyp:hlinkClr xmlns:ahyp="http://schemas.microsoft.com/office/drawing/2018/hyperlinkcolor" val="tx"/>
                    </a:ext>
                  </a:extLst>
                </a:hlinkClick>
              </a:rPr>
              <a:t>ziyang.liu@keytech-engineering.com</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6392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79650" y="147171"/>
            <a:ext cx="39793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系统登录</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F04A0FA0-E6D1-4D96-B0FB-E8CAD5942C80}"/>
              </a:ext>
            </a:extLst>
          </p:cNvPr>
          <p:cNvPicPr>
            <a:picLocks/>
          </p:cNvPicPr>
          <p:nvPr/>
        </p:nvPicPr>
        <p:blipFill>
          <a:blip r:embed="rId2"/>
          <a:stretch>
            <a:fillRect/>
          </a:stretch>
        </p:blipFill>
        <p:spPr>
          <a:xfrm>
            <a:off x="648000" y="900000"/>
            <a:ext cx="2880000" cy="5040000"/>
          </a:xfrm>
          <a:prstGeom prst="rect">
            <a:avLst/>
          </a:prstGeom>
          <a:noFill/>
          <a:ln w="63500">
            <a:solidFill>
              <a:schemeClr val="bg1">
                <a:alpha val="90000"/>
              </a:schemeClr>
            </a:solidFill>
          </a:ln>
          <a:effectLst>
            <a:glow rad="38100">
              <a:schemeClr val="tx1">
                <a:alpha val="40000"/>
              </a:schemeClr>
            </a:glow>
          </a:effectLst>
        </p:spPr>
      </p:pic>
      <p:sp>
        <p:nvSpPr>
          <p:cNvPr id="3" name="文本框 2">
            <a:extLst>
              <a:ext uri="{FF2B5EF4-FFF2-40B4-BE49-F238E27FC236}">
                <a16:creationId xmlns:a16="http://schemas.microsoft.com/office/drawing/2014/main" id="{0D6AF4F2-CCE1-4CB3-860C-DBE65C7967F5}"/>
              </a:ext>
            </a:extLst>
          </p:cNvPr>
          <p:cNvSpPr txBox="1"/>
          <p:nvPr/>
        </p:nvSpPr>
        <p:spPr>
          <a:xfrm>
            <a:off x="5472000" y="1044000"/>
            <a:ext cx="7532800" cy="166199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手机端登录：手机下载</a:t>
            </a:r>
            <a:r>
              <a:rPr lang="en-US" altLang="zh-CN" sz="2000" dirty="0">
                <a:latin typeface="微软雅黑" panose="020B0503020204020204" pitchFamily="34" charset="-122"/>
                <a:ea typeface="微软雅黑" panose="020B0503020204020204" pitchFamily="34" charset="-122"/>
              </a:rPr>
              <a:t>APP</a:t>
            </a:r>
          </a:p>
          <a:p>
            <a:r>
              <a:rPr lang="zh-CN" altLang="en-US" sz="2000" dirty="0">
                <a:latin typeface="微软雅黑" panose="020B0503020204020204" pitchFamily="34" charset="-122"/>
                <a:ea typeface="微软雅黑" panose="020B0503020204020204" pitchFamily="34" charset="-122"/>
              </a:rPr>
              <a:t>   网页端登录：</a:t>
            </a:r>
            <a:r>
              <a:rPr lang="en-US" altLang="zh-CN" sz="2000" dirty="0">
                <a:solidFill>
                  <a:srgbClr val="00B0F0"/>
                </a:solidFill>
                <a:latin typeface="微软雅黑" panose="020B0503020204020204" pitchFamily="34" charset="-122"/>
                <a:ea typeface="微软雅黑" panose="020B0503020204020204" pitchFamily="34" charset="-122"/>
              </a:rPr>
              <a:t>https://timeseqprod.ab-inbev.cn/</a:t>
            </a:r>
            <a:endParaRPr lang="en-US" altLang="zh-CN" dirty="0">
              <a:solidFill>
                <a:srgbClr val="00B0F0"/>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账户：员工二八工号</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密码：统一</a:t>
            </a:r>
            <a:r>
              <a:rPr lang="en-US" altLang="zh-CN" sz="2000" dirty="0">
                <a:latin typeface="微软雅黑" panose="020B0503020204020204" pitchFamily="34" charset="-122"/>
                <a:ea typeface="微软雅黑" panose="020B0503020204020204" pitchFamily="34" charset="-122"/>
              </a:rPr>
              <a:t>123456</a:t>
            </a:r>
            <a:endParaRPr lang="zh-CN" altLang="en-US" sz="2000" dirty="0">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27088CD1-F223-4883-BF92-B2BFD038A734}"/>
              </a:ext>
            </a:extLst>
          </p:cNvPr>
          <p:cNvSpPr/>
          <p:nvPr/>
        </p:nvSpPr>
        <p:spPr>
          <a:xfrm>
            <a:off x="1044000" y="2872116"/>
            <a:ext cx="195868" cy="19526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7" name="椭圆 16">
            <a:extLst>
              <a:ext uri="{FF2B5EF4-FFF2-40B4-BE49-F238E27FC236}">
                <a16:creationId xmlns:a16="http://schemas.microsoft.com/office/drawing/2014/main" id="{67B0B8CE-2D9C-4B94-B593-4F87F50BE8AF}"/>
              </a:ext>
            </a:extLst>
          </p:cNvPr>
          <p:cNvSpPr/>
          <p:nvPr/>
        </p:nvSpPr>
        <p:spPr>
          <a:xfrm>
            <a:off x="1044000" y="3260447"/>
            <a:ext cx="195868" cy="19526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8" name="椭圆 17">
            <a:extLst>
              <a:ext uri="{FF2B5EF4-FFF2-40B4-BE49-F238E27FC236}">
                <a16:creationId xmlns:a16="http://schemas.microsoft.com/office/drawing/2014/main" id="{4373E4CB-2615-4191-ABC1-CF71DAD6B017}"/>
              </a:ext>
            </a:extLst>
          </p:cNvPr>
          <p:cNvSpPr/>
          <p:nvPr/>
        </p:nvSpPr>
        <p:spPr>
          <a:xfrm>
            <a:off x="5471999" y="1977831"/>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9" name="椭圆 18">
            <a:extLst>
              <a:ext uri="{FF2B5EF4-FFF2-40B4-BE49-F238E27FC236}">
                <a16:creationId xmlns:a16="http://schemas.microsoft.com/office/drawing/2014/main" id="{922B2B78-53AF-45CE-9B08-C13DCF6D32B5}"/>
              </a:ext>
            </a:extLst>
          </p:cNvPr>
          <p:cNvSpPr/>
          <p:nvPr/>
        </p:nvSpPr>
        <p:spPr>
          <a:xfrm>
            <a:off x="5492546" y="2305889"/>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pic>
        <p:nvPicPr>
          <p:cNvPr id="20" name="图片 19">
            <a:extLst>
              <a:ext uri="{FF2B5EF4-FFF2-40B4-BE49-F238E27FC236}">
                <a16:creationId xmlns:a16="http://schemas.microsoft.com/office/drawing/2014/main" id="{1D3B0890-D5AD-4A10-BE4F-F8D38F2D7AD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796" t="7313" r="11459" b="5217"/>
          <a:stretch/>
        </p:blipFill>
        <p:spPr>
          <a:xfrm>
            <a:off x="5367514" y="1083472"/>
            <a:ext cx="242699" cy="239827"/>
          </a:xfrm>
          <a:prstGeom prst="rect">
            <a:avLst/>
          </a:prstGeom>
        </p:spPr>
      </p:pic>
    </p:spTree>
    <p:extLst>
      <p:ext uri="{BB962C8B-B14F-4D97-AF65-F5344CB8AC3E}">
        <p14:creationId xmlns:p14="http://schemas.microsoft.com/office/powerpoint/2010/main" val="57505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8066" y="744330"/>
            <a:ext cx="3979323" cy="707886"/>
          </a:xfrm>
          <a:prstGeom prst="rect">
            <a:avLst/>
          </a:prstGeom>
          <a:noFill/>
        </p:spPr>
        <p:txBody>
          <a:bodyPr wrap="square" rtlCol="0">
            <a:spAutoFit/>
          </a:bodyPr>
          <a:lstStyle/>
          <a:p>
            <a:r>
              <a:rPr lang="zh-CN" altLang="en-US" sz="4000" b="1" dirty="0">
                <a:solidFill>
                  <a:srgbClr val="000000"/>
                </a:solidFill>
                <a:latin typeface="微软雅黑" panose="020B0503020204020204" pitchFamily="34" charset="-122"/>
                <a:ea typeface="微软雅黑" panose="020B0503020204020204" pitchFamily="34" charset="-122"/>
              </a:rPr>
              <a:t>目录</a:t>
            </a:r>
            <a:r>
              <a:rPr lang="en-US" altLang="zh-CN" sz="4000" b="1" dirty="0">
                <a:solidFill>
                  <a:srgbClr val="000000"/>
                </a:solidFill>
                <a:latin typeface="微软雅黑" panose="020B0503020204020204" pitchFamily="34" charset="-122"/>
                <a:ea typeface="微软雅黑" panose="020B0503020204020204" pitchFamily="34" charset="-122"/>
              </a:rPr>
              <a:t>/Contents</a:t>
            </a:r>
            <a:endParaRPr lang="zh-CN" altLang="en-US" sz="4000" b="1"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77779" y="2217426"/>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系统访问登陆</a:t>
            </a:r>
          </a:p>
        </p:txBody>
      </p:sp>
      <p:sp>
        <p:nvSpPr>
          <p:cNvPr id="10" name="文本框 9"/>
          <p:cNvSpPr txBox="1"/>
          <p:nvPr/>
        </p:nvSpPr>
        <p:spPr>
          <a:xfrm>
            <a:off x="2677781" y="2764699"/>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系统上岗离岗</a:t>
            </a:r>
          </a:p>
        </p:txBody>
      </p:sp>
      <p:sp>
        <p:nvSpPr>
          <p:cNvPr id="12" name="文本框 11"/>
          <p:cNvSpPr txBox="1"/>
          <p:nvPr/>
        </p:nvSpPr>
        <p:spPr>
          <a:xfrm>
            <a:off x="2677781" y="3311972"/>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系统任务查看</a:t>
            </a:r>
          </a:p>
        </p:txBody>
      </p:sp>
      <p:cxnSp>
        <p:nvCxnSpPr>
          <p:cNvPr id="6" name="直接连接符 5"/>
          <p:cNvCxnSpPr/>
          <p:nvPr/>
        </p:nvCxnSpPr>
        <p:spPr>
          <a:xfrm>
            <a:off x="1073020" y="1604865"/>
            <a:ext cx="10058400" cy="18662"/>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E1F726C-5A9F-4791-B4CE-3C4967CAFB63}"/>
              </a:ext>
            </a:extLst>
          </p:cNvPr>
          <p:cNvSpPr txBox="1"/>
          <p:nvPr/>
        </p:nvSpPr>
        <p:spPr>
          <a:xfrm>
            <a:off x="2677778" y="3859245"/>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临时任务添加</a:t>
            </a:r>
          </a:p>
        </p:txBody>
      </p:sp>
      <p:sp>
        <p:nvSpPr>
          <p:cNvPr id="3" name="文本框 2">
            <a:extLst>
              <a:ext uri="{FF2B5EF4-FFF2-40B4-BE49-F238E27FC236}">
                <a16:creationId xmlns:a16="http://schemas.microsoft.com/office/drawing/2014/main" id="{1B41D0F5-472A-4024-9792-3E38014BD464}"/>
              </a:ext>
            </a:extLst>
          </p:cNvPr>
          <p:cNvSpPr txBox="1"/>
          <p:nvPr/>
        </p:nvSpPr>
        <p:spPr>
          <a:xfrm>
            <a:off x="2677778" y="4406518"/>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计划查看操作</a:t>
            </a:r>
          </a:p>
        </p:txBody>
      </p:sp>
    </p:spTree>
    <p:custDataLst>
      <p:tags r:id="rId1"/>
    </p:custDataLst>
    <p:extLst>
      <p:ext uri="{BB962C8B-B14F-4D97-AF65-F5344CB8AC3E}">
        <p14:creationId xmlns:p14="http://schemas.microsoft.com/office/powerpoint/2010/main" val="52619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ED6FDEC-0014-4AC3-9D16-FC3AE66FA620}"/>
              </a:ext>
            </a:extLst>
          </p:cNvPr>
          <p:cNvPicPr>
            <a:picLocks noChangeAspect="1"/>
          </p:cNvPicPr>
          <p:nvPr/>
        </p:nvPicPr>
        <p:blipFill>
          <a:blip r:embed="rId2"/>
          <a:stretch>
            <a:fillRect/>
          </a:stretch>
        </p:blipFill>
        <p:spPr>
          <a:xfrm>
            <a:off x="4490373" y="829111"/>
            <a:ext cx="2624326" cy="4679025"/>
          </a:xfrm>
          <a:prstGeom prst="rect">
            <a:avLst/>
          </a:prstGeom>
          <a:ln w="63500">
            <a:solidFill>
              <a:schemeClr val="bg1">
                <a:alpha val="90000"/>
              </a:schemeClr>
            </a:solidFill>
          </a:ln>
          <a:effectLst>
            <a:glow rad="38100">
              <a:schemeClr val="tx1">
                <a:alpha val="40000"/>
              </a:schemeClr>
            </a:glow>
          </a:effectLst>
        </p:spPr>
      </p:pic>
      <p:pic>
        <p:nvPicPr>
          <p:cNvPr id="7" name="图片 6">
            <a:extLst>
              <a:ext uri="{FF2B5EF4-FFF2-40B4-BE49-F238E27FC236}">
                <a16:creationId xmlns:a16="http://schemas.microsoft.com/office/drawing/2014/main" id="{1FFC28FF-7C6B-4CF9-A11D-A01A49AAACE3}"/>
              </a:ext>
            </a:extLst>
          </p:cNvPr>
          <p:cNvPicPr>
            <a:picLocks noChangeAspect="1"/>
          </p:cNvPicPr>
          <p:nvPr/>
        </p:nvPicPr>
        <p:blipFill>
          <a:blip r:embed="rId3"/>
          <a:stretch>
            <a:fillRect/>
          </a:stretch>
        </p:blipFill>
        <p:spPr>
          <a:xfrm>
            <a:off x="603355" y="801903"/>
            <a:ext cx="2602573" cy="4668238"/>
          </a:xfrm>
          <a:prstGeom prst="rect">
            <a:avLst/>
          </a:prstGeom>
          <a:ln w="63500">
            <a:solidFill>
              <a:schemeClr val="bg1">
                <a:alpha val="90000"/>
              </a:schemeClr>
            </a:solidFill>
          </a:ln>
          <a:effectLst>
            <a:glow rad="38100">
              <a:schemeClr val="tx1">
                <a:alpha val="40000"/>
              </a:schemeClr>
            </a:glow>
          </a:effectLst>
        </p:spPr>
      </p:pic>
      <p:sp>
        <p:nvSpPr>
          <p:cNvPr id="57" name="文本框 56">
            <a:extLst>
              <a:ext uri="{FF2B5EF4-FFF2-40B4-BE49-F238E27FC236}">
                <a16:creationId xmlns:a16="http://schemas.microsoft.com/office/drawing/2014/main" id="{1C5C048A-5961-4856-8055-281D81AE483A}"/>
              </a:ext>
            </a:extLst>
          </p:cNvPr>
          <p:cNvSpPr txBox="1"/>
          <p:nvPr/>
        </p:nvSpPr>
        <p:spPr>
          <a:xfrm>
            <a:off x="10303864" y="2615791"/>
            <a:ext cx="469545" cy="276999"/>
          </a:xfrm>
          <a:prstGeom prst="rect">
            <a:avLst/>
          </a:prstGeom>
          <a:noFill/>
        </p:spPr>
        <p:txBody>
          <a:bodyPr wrap="square" rtlCol="0">
            <a:spAutoFit/>
          </a:bodyPr>
          <a:lstStyle/>
          <a:p>
            <a:r>
              <a:rPr lang="en-US" altLang="zh-CN" sz="1200" dirty="0">
                <a:solidFill>
                  <a:schemeClr val="accent1"/>
                </a:solidFill>
              </a:rPr>
              <a:t>10</a:t>
            </a:r>
            <a:endParaRPr lang="zh-CN" altLang="en-US" sz="1200" dirty="0">
              <a:solidFill>
                <a:schemeClr val="accent1"/>
              </a:solidFill>
            </a:endParaRPr>
          </a:p>
        </p:txBody>
      </p:sp>
      <p:sp>
        <p:nvSpPr>
          <p:cNvPr id="13" name="文本框 12"/>
          <p:cNvSpPr txBox="1"/>
          <p:nvPr/>
        </p:nvSpPr>
        <p:spPr>
          <a:xfrm>
            <a:off x="579650" y="147171"/>
            <a:ext cx="39793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系统上岗</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38A205CE-BF30-4742-9A44-117F99321F9A}"/>
              </a:ext>
            </a:extLst>
          </p:cNvPr>
          <p:cNvSpPr/>
          <p:nvPr/>
        </p:nvSpPr>
        <p:spPr>
          <a:xfrm>
            <a:off x="2397070" y="2330527"/>
            <a:ext cx="195868" cy="19526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6" name="椭圆 5">
            <a:extLst>
              <a:ext uri="{FF2B5EF4-FFF2-40B4-BE49-F238E27FC236}">
                <a16:creationId xmlns:a16="http://schemas.microsoft.com/office/drawing/2014/main" id="{5622FDA7-D0A9-416C-B122-3965322F68E5}"/>
              </a:ext>
            </a:extLst>
          </p:cNvPr>
          <p:cNvSpPr/>
          <p:nvPr/>
        </p:nvSpPr>
        <p:spPr>
          <a:xfrm>
            <a:off x="1097652" y="3429000"/>
            <a:ext cx="195868" cy="19526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12" name="椭圆 11">
            <a:extLst>
              <a:ext uri="{FF2B5EF4-FFF2-40B4-BE49-F238E27FC236}">
                <a16:creationId xmlns:a16="http://schemas.microsoft.com/office/drawing/2014/main" id="{3504EAFF-CF4E-4255-AFCE-31CF852A3C21}"/>
              </a:ext>
            </a:extLst>
          </p:cNvPr>
          <p:cNvSpPr/>
          <p:nvPr/>
        </p:nvSpPr>
        <p:spPr>
          <a:xfrm>
            <a:off x="2569311" y="5095681"/>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5" name="椭圆 14">
            <a:extLst>
              <a:ext uri="{FF2B5EF4-FFF2-40B4-BE49-F238E27FC236}">
                <a16:creationId xmlns:a16="http://schemas.microsoft.com/office/drawing/2014/main" id="{DFBE1F6A-6A6F-4ADC-BD06-94711F7A26CF}"/>
              </a:ext>
            </a:extLst>
          </p:cNvPr>
          <p:cNvSpPr/>
          <p:nvPr/>
        </p:nvSpPr>
        <p:spPr>
          <a:xfrm>
            <a:off x="514195" y="5634313"/>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6" name="椭圆 15">
            <a:extLst>
              <a:ext uri="{FF2B5EF4-FFF2-40B4-BE49-F238E27FC236}">
                <a16:creationId xmlns:a16="http://schemas.microsoft.com/office/drawing/2014/main" id="{05CE3B4D-CE7A-4FF7-AE59-1ABEF9CD0F03}"/>
              </a:ext>
            </a:extLst>
          </p:cNvPr>
          <p:cNvSpPr/>
          <p:nvPr/>
        </p:nvSpPr>
        <p:spPr>
          <a:xfrm>
            <a:off x="514194" y="5913261"/>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pic>
        <p:nvPicPr>
          <p:cNvPr id="18" name="图片 17">
            <a:extLst>
              <a:ext uri="{FF2B5EF4-FFF2-40B4-BE49-F238E27FC236}">
                <a16:creationId xmlns:a16="http://schemas.microsoft.com/office/drawing/2014/main" id="{E5BC12F5-0463-41C4-9AE3-6275232DE52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14604" y="5629488"/>
            <a:ext cx="242699" cy="239827"/>
          </a:xfrm>
          <a:prstGeom prst="rect">
            <a:avLst/>
          </a:prstGeom>
        </p:spPr>
      </p:pic>
      <p:sp>
        <p:nvSpPr>
          <p:cNvPr id="22" name="箭头: 右 21">
            <a:extLst>
              <a:ext uri="{FF2B5EF4-FFF2-40B4-BE49-F238E27FC236}">
                <a16:creationId xmlns:a16="http://schemas.microsoft.com/office/drawing/2014/main" id="{1BD89D0D-1D91-4FE2-B5A2-0455E062CBAE}"/>
              </a:ext>
            </a:extLst>
          </p:cNvPr>
          <p:cNvSpPr/>
          <p:nvPr/>
        </p:nvSpPr>
        <p:spPr>
          <a:xfrm>
            <a:off x="7483625" y="2775819"/>
            <a:ext cx="794751" cy="429208"/>
          </a:xfrm>
          <a:prstGeom prst="rightArrow">
            <a:avLst/>
          </a:prstGeom>
          <a:solidFill>
            <a:schemeClr val="accent1">
              <a:lumMod val="60000"/>
              <a:lumOff val="40000"/>
            </a:schemeClr>
          </a:solidFill>
          <a:effectLst>
            <a:glow rad="63500">
              <a:schemeClr val="tx2">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B87AD744-6388-4D80-B653-84746F01F3A8}"/>
              </a:ext>
            </a:extLst>
          </p:cNvPr>
          <p:cNvSpPr/>
          <p:nvPr/>
        </p:nvSpPr>
        <p:spPr>
          <a:xfrm>
            <a:off x="3482444" y="2775819"/>
            <a:ext cx="794751" cy="429208"/>
          </a:xfrm>
          <a:prstGeom prst="rightArrow">
            <a:avLst/>
          </a:prstGeom>
          <a:solidFill>
            <a:schemeClr val="accent1">
              <a:lumMod val="60000"/>
              <a:lumOff val="40000"/>
            </a:schemeClr>
          </a:solidFill>
          <a:effectLst>
            <a:glow rad="63500">
              <a:schemeClr val="tx2">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1AA11CDE-FACF-4037-8493-37424B6E9018}"/>
              </a:ext>
            </a:extLst>
          </p:cNvPr>
          <p:cNvSpPr/>
          <p:nvPr/>
        </p:nvSpPr>
        <p:spPr>
          <a:xfrm>
            <a:off x="6325600" y="3526632"/>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5</a:t>
            </a:r>
            <a:endParaRPr lang="zh-CN" altLang="en-US" sz="1400" dirty="0">
              <a:solidFill>
                <a:schemeClr val="accent1"/>
              </a:solidFill>
            </a:endParaRPr>
          </a:p>
        </p:txBody>
      </p:sp>
      <p:sp>
        <p:nvSpPr>
          <p:cNvPr id="25" name="椭圆 24">
            <a:extLst>
              <a:ext uri="{FF2B5EF4-FFF2-40B4-BE49-F238E27FC236}">
                <a16:creationId xmlns:a16="http://schemas.microsoft.com/office/drawing/2014/main" id="{B916B79A-9D32-42FD-9404-4E66FB5AEAE0}"/>
              </a:ext>
            </a:extLst>
          </p:cNvPr>
          <p:cNvSpPr/>
          <p:nvPr/>
        </p:nvSpPr>
        <p:spPr>
          <a:xfrm>
            <a:off x="1955922" y="3436632"/>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26" name="椭圆 25">
            <a:extLst>
              <a:ext uri="{FF2B5EF4-FFF2-40B4-BE49-F238E27FC236}">
                <a16:creationId xmlns:a16="http://schemas.microsoft.com/office/drawing/2014/main" id="{36C9FEF8-5E7C-43C4-AEB3-2CB09B0EFCFA}"/>
              </a:ext>
            </a:extLst>
          </p:cNvPr>
          <p:cNvSpPr/>
          <p:nvPr/>
        </p:nvSpPr>
        <p:spPr>
          <a:xfrm>
            <a:off x="6325600" y="3871343"/>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6</a:t>
            </a:r>
            <a:endParaRPr lang="zh-CN" altLang="en-US" sz="1400" dirty="0">
              <a:solidFill>
                <a:schemeClr val="accent1"/>
              </a:solidFill>
            </a:endParaRPr>
          </a:p>
        </p:txBody>
      </p:sp>
      <p:pic>
        <p:nvPicPr>
          <p:cNvPr id="29" name="图片 28">
            <a:extLst>
              <a:ext uri="{FF2B5EF4-FFF2-40B4-BE49-F238E27FC236}">
                <a16:creationId xmlns:a16="http://schemas.microsoft.com/office/drawing/2014/main" id="{8EE0AF68-B50E-4C65-89C2-9AF34A8347B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4155845" y="5648756"/>
            <a:ext cx="242699" cy="239827"/>
          </a:xfrm>
          <a:prstGeom prst="rect">
            <a:avLst/>
          </a:prstGeom>
        </p:spPr>
      </p:pic>
      <p:sp>
        <p:nvSpPr>
          <p:cNvPr id="32" name="文本框 31">
            <a:extLst>
              <a:ext uri="{FF2B5EF4-FFF2-40B4-BE49-F238E27FC236}">
                <a16:creationId xmlns:a16="http://schemas.microsoft.com/office/drawing/2014/main" id="{EAD67F0D-28E0-4CF6-9E7E-AC69372F4EA7}"/>
              </a:ext>
            </a:extLst>
          </p:cNvPr>
          <p:cNvSpPr txBox="1"/>
          <p:nvPr/>
        </p:nvSpPr>
        <p:spPr>
          <a:xfrm>
            <a:off x="782443" y="5587592"/>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点击个人中心界面</a:t>
            </a:r>
            <a:endParaRPr lang="en-US" altLang="zh-CN" sz="16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DF452AE-60B1-42DF-AEA8-AF67F788BC9B}"/>
              </a:ext>
            </a:extLst>
          </p:cNvPr>
          <p:cNvSpPr txBox="1"/>
          <p:nvPr/>
        </p:nvSpPr>
        <p:spPr>
          <a:xfrm>
            <a:off x="764413" y="5871119"/>
            <a:ext cx="239385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查看是否属于在岗状态</a:t>
            </a:r>
            <a:endParaRPr lang="en-US" altLang="zh-CN" sz="1600" dirty="0">
              <a:latin typeface="微软雅黑" panose="020B0503020204020204" pitchFamily="34" charset="-122"/>
              <a:ea typeface="微软雅黑" panose="020B0503020204020204" pitchFamily="34" charset="-122"/>
            </a:endParaRPr>
          </a:p>
        </p:txBody>
      </p:sp>
      <p:sp>
        <p:nvSpPr>
          <p:cNvPr id="40" name="文本框 31">
            <a:extLst>
              <a:ext uri="{FF2B5EF4-FFF2-40B4-BE49-F238E27FC236}">
                <a16:creationId xmlns:a16="http://schemas.microsoft.com/office/drawing/2014/main" id="{04C3D391-BCAF-4C81-90E0-B095912B5D3E}"/>
              </a:ext>
            </a:extLst>
          </p:cNvPr>
          <p:cNvSpPr txBox="1">
            <a:spLocks noChangeArrowheads="1"/>
          </p:cNvSpPr>
          <p:nvPr/>
        </p:nvSpPr>
        <p:spPr bwMode="auto">
          <a:xfrm>
            <a:off x="7451364" y="2149209"/>
            <a:ext cx="710349" cy="80361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7000"/>
              </a:lnSpc>
            </a:pPr>
            <a:r>
              <a:rPr lang="en-US" altLang="zh-CN" sz="4400" kern="0" dirty="0">
                <a:solidFill>
                  <a:schemeClr val="accent1"/>
                </a:solidFill>
                <a:latin typeface="Impact" panose="020B0806030902050204" pitchFamily="34" charset="0"/>
                <a:ea typeface="微软雅黑" panose="020B0503020204020204" pitchFamily="34" charset="-122"/>
              </a:rPr>
              <a:t>2</a:t>
            </a:r>
            <a:endParaRPr lang="zh-CN" altLang="en-US" sz="4400" kern="0" dirty="0">
              <a:solidFill>
                <a:schemeClr val="accent1"/>
              </a:solidFill>
              <a:latin typeface="Impact" panose="020B0806030902050204" pitchFamily="34" charset="0"/>
              <a:ea typeface="微软雅黑" panose="020B0503020204020204" pitchFamily="34" charset="-122"/>
            </a:endParaRPr>
          </a:p>
        </p:txBody>
      </p:sp>
      <p:sp>
        <p:nvSpPr>
          <p:cNvPr id="41" name="文本框 31">
            <a:extLst>
              <a:ext uri="{FF2B5EF4-FFF2-40B4-BE49-F238E27FC236}">
                <a16:creationId xmlns:a16="http://schemas.microsoft.com/office/drawing/2014/main" id="{E6483C3A-E2FD-40CC-B1CD-A534413C1660}"/>
              </a:ext>
            </a:extLst>
          </p:cNvPr>
          <p:cNvSpPr txBox="1">
            <a:spLocks noChangeArrowheads="1"/>
          </p:cNvSpPr>
          <p:nvPr/>
        </p:nvSpPr>
        <p:spPr bwMode="auto">
          <a:xfrm>
            <a:off x="3443359" y="2149209"/>
            <a:ext cx="710349" cy="80361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7000"/>
              </a:lnSpc>
            </a:pPr>
            <a:r>
              <a:rPr lang="en-US" altLang="zh-CN" sz="4400" kern="0" dirty="0">
                <a:solidFill>
                  <a:schemeClr val="accent1"/>
                </a:solidFill>
                <a:latin typeface="Impact" panose="020B0806030902050204" pitchFamily="34" charset="0"/>
                <a:ea typeface="微软雅黑" panose="020B0503020204020204" pitchFamily="34" charset="-122"/>
              </a:rPr>
              <a:t>1</a:t>
            </a:r>
            <a:endParaRPr lang="zh-CN" altLang="en-US" sz="4400" kern="0" dirty="0">
              <a:solidFill>
                <a:schemeClr val="accent1"/>
              </a:solidFill>
              <a:latin typeface="Impact" panose="020B0806030902050204" pitchFamily="34" charset="0"/>
              <a:ea typeface="微软雅黑" panose="020B0503020204020204" pitchFamily="34" charset="-122"/>
            </a:endParaRPr>
          </a:p>
        </p:txBody>
      </p:sp>
      <p:sp>
        <p:nvSpPr>
          <p:cNvPr id="46" name="文本框 45">
            <a:extLst>
              <a:ext uri="{FF2B5EF4-FFF2-40B4-BE49-F238E27FC236}">
                <a16:creationId xmlns:a16="http://schemas.microsoft.com/office/drawing/2014/main" id="{6BE29E2B-70EC-4D05-9579-9ECC852EE931}"/>
              </a:ext>
            </a:extLst>
          </p:cNvPr>
          <p:cNvSpPr txBox="1"/>
          <p:nvPr/>
        </p:nvSpPr>
        <p:spPr>
          <a:xfrm>
            <a:off x="4725803" y="5587592"/>
            <a:ext cx="331454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选择直接上岗（进入一岗多人模式）</a:t>
            </a:r>
            <a:endParaRPr lang="en-US" altLang="zh-CN" sz="1600" dirty="0">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02B842C7-4539-43EE-B365-A4383DF7C84A}"/>
              </a:ext>
            </a:extLst>
          </p:cNvPr>
          <p:cNvSpPr/>
          <p:nvPr/>
        </p:nvSpPr>
        <p:spPr>
          <a:xfrm>
            <a:off x="4471747" y="5634313"/>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5</a:t>
            </a:r>
            <a:endParaRPr lang="zh-CN" altLang="en-US" sz="1400" dirty="0">
              <a:solidFill>
                <a:schemeClr val="accent1"/>
              </a:solidFill>
            </a:endParaRPr>
          </a:p>
        </p:txBody>
      </p:sp>
      <p:pic>
        <p:nvPicPr>
          <p:cNvPr id="51" name="图片 50">
            <a:extLst>
              <a:ext uri="{FF2B5EF4-FFF2-40B4-BE49-F238E27FC236}">
                <a16:creationId xmlns:a16="http://schemas.microsoft.com/office/drawing/2014/main" id="{6A19EDAA-38D3-4C9F-AB60-B37B70FE2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8337552" y="5682294"/>
            <a:ext cx="242699" cy="239827"/>
          </a:xfrm>
          <a:prstGeom prst="rect">
            <a:avLst/>
          </a:prstGeom>
        </p:spPr>
      </p:pic>
      <p:sp>
        <p:nvSpPr>
          <p:cNvPr id="52" name="文本框 51">
            <a:extLst>
              <a:ext uri="{FF2B5EF4-FFF2-40B4-BE49-F238E27FC236}">
                <a16:creationId xmlns:a16="http://schemas.microsoft.com/office/drawing/2014/main" id="{2449AE1D-47B8-4974-B4FA-3D9C3DA07315}"/>
              </a:ext>
            </a:extLst>
          </p:cNvPr>
          <p:cNvSpPr txBox="1"/>
          <p:nvPr/>
        </p:nvSpPr>
        <p:spPr>
          <a:xfrm>
            <a:off x="8917198" y="5640663"/>
            <a:ext cx="30601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点击直接上岗后则岗位上岗成功</a:t>
            </a:r>
          </a:p>
        </p:txBody>
      </p:sp>
      <p:sp>
        <p:nvSpPr>
          <p:cNvPr id="56" name="椭圆 55">
            <a:extLst>
              <a:ext uri="{FF2B5EF4-FFF2-40B4-BE49-F238E27FC236}">
                <a16:creationId xmlns:a16="http://schemas.microsoft.com/office/drawing/2014/main" id="{CE2EF7D7-CA27-4B13-8CDA-E4936E567184}"/>
              </a:ext>
            </a:extLst>
          </p:cNvPr>
          <p:cNvSpPr/>
          <p:nvPr/>
        </p:nvSpPr>
        <p:spPr>
          <a:xfrm>
            <a:off x="10368000" y="2656659"/>
            <a:ext cx="213920" cy="195264"/>
          </a:xfrm>
          <a:prstGeom prst="ellipse">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3714D60B-BAD0-45DF-9947-3F262D83F128}"/>
              </a:ext>
            </a:extLst>
          </p:cNvPr>
          <p:cNvSpPr/>
          <p:nvPr/>
        </p:nvSpPr>
        <p:spPr>
          <a:xfrm>
            <a:off x="8614600" y="5692741"/>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7</a:t>
            </a:r>
            <a:endParaRPr lang="zh-CN" altLang="en-US" sz="1400" dirty="0">
              <a:solidFill>
                <a:schemeClr val="accent1"/>
              </a:solidFill>
            </a:endParaRPr>
          </a:p>
        </p:txBody>
      </p:sp>
      <p:sp>
        <p:nvSpPr>
          <p:cNvPr id="11" name="文本框 10">
            <a:extLst>
              <a:ext uri="{FF2B5EF4-FFF2-40B4-BE49-F238E27FC236}">
                <a16:creationId xmlns:a16="http://schemas.microsoft.com/office/drawing/2014/main" id="{77F7C6E7-95F9-48CF-A6E1-0354CFEA766B}"/>
              </a:ext>
            </a:extLst>
          </p:cNvPr>
          <p:cNvSpPr txBox="1"/>
          <p:nvPr/>
        </p:nvSpPr>
        <p:spPr>
          <a:xfrm>
            <a:off x="4725803" y="5882930"/>
            <a:ext cx="355842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选择请求交接班（进行交接班）</a:t>
            </a:r>
            <a:endParaRPr lang="en-US" altLang="zh-CN" sz="1600" dirty="0">
              <a:latin typeface="微软雅黑" panose="020B0503020204020204" pitchFamily="34" charset="-122"/>
              <a:ea typeface="微软雅黑" panose="020B0503020204020204" pitchFamily="34" charset="-122"/>
            </a:endParaRPr>
          </a:p>
        </p:txBody>
      </p:sp>
      <p:sp>
        <p:nvSpPr>
          <p:cNvPr id="19" name="椭圆 18">
            <a:extLst>
              <a:ext uri="{FF2B5EF4-FFF2-40B4-BE49-F238E27FC236}">
                <a16:creationId xmlns:a16="http://schemas.microsoft.com/office/drawing/2014/main" id="{9DFDDEB8-202D-425C-9B0D-5271FA4FB2EC}"/>
              </a:ext>
            </a:extLst>
          </p:cNvPr>
          <p:cNvSpPr/>
          <p:nvPr/>
        </p:nvSpPr>
        <p:spPr>
          <a:xfrm>
            <a:off x="4476781" y="5913261"/>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6</a:t>
            </a:r>
            <a:endParaRPr lang="zh-CN" altLang="en-US" sz="1400" dirty="0">
              <a:solidFill>
                <a:schemeClr val="accent1"/>
              </a:solidFill>
            </a:endParaRPr>
          </a:p>
        </p:txBody>
      </p:sp>
      <p:pic>
        <p:nvPicPr>
          <p:cNvPr id="30" name="图片 29">
            <a:extLst>
              <a:ext uri="{FF2B5EF4-FFF2-40B4-BE49-F238E27FC236}">
                <a16:creationId xmlns:a16="http://schemas.microsoft.com/office/drawing/2014/main" id="{3A8A57AD-7BBA-4128-B931-050066FA2EC6}"/>
              </a:ext>
            </a:extLst>
          </p:cNvPr>
          <p:cNvPicPr>
            <a:picLocks noChangeAspect="1"/>
          </p:cNvPicPr>
          <p:nvPr/>
        </p:nvPicPr>
        <p:blipFill>
          <a:blip r:embed="rId5"/>
          <a:stretch>
            <a:fillRect/>
          </a:stretch>
        </p:blipFill>
        <p:spPr>
          <a:xfrm>
            <a:off x="8877455" y="801903"/>
            <a:ext cx="2597954" cy="4679025"/>
          </a:xfrm>
          <a:prstGeom prst="rect">
            <a:avLst/>
          </a:prstGeom>
          <a:ln w="63500">
            <a:solidFill>
              <a:schemeClr val="bg1">
                <a:alpha val="90000"/>
              </a:schemeClr>
            </a:solidFill>
          </a:ln>
          <a:effectLst>
            <a:glow rad="38100">
              <a:schemeClr val="tx1">
                <a:alpha val="40000"/>
              </a:schemeClr>
            </a:glow>
          </a:effectLst>
        </p:spPr>
      </p:pic>
      <p:sp>
        <p:nvSpPr>
          <p:cNvPr id="37" name="文本框 36">
            <a:extLst>
              <a:ext uri="{FF2B5EF4-FFF2-40B4-BE49-F238E27FC236}">
                <a16:creationId xmlns:a16="http://schemas.microsoft.com/office/drawing/2014/main" id="{BF5435CF-089B-4C64-A88D-9FEAD6F22486}"/>
              </a:ext>
            </a:extLst>
          </p:cNvPr>
          <p:cNvSpPr txBox="1"/>
          <p:nvPr/>
        </p:nvSpPr>
        <p:spPr>
          <a:xfrm>
            <a:off x="798460" y="6185387"/>
            <a:ext cx="201501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选择区域生产线</a:t>
            </a:r>
            <a:endParaRPr lang="en-US" altLang="zh-CN" sz="1600" dirty="0">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8DAA0A09-72A1-4149-8159-39BAEF799CD5}"/>
              </a:ext>
            </a:extLst>
          </p:cNvPr>
          <p:cNvSpPr/>
          <p:nvPr/>
        </p:nvSpPr>
        <p:spPr>
          <a:xfrm>
            <a:off x="510110" y="6227529"/>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39" name="文本框 38">
            <a:extLst>
              <a:ext uri="{FF2B5EF4-FFF2-40B4-BE49-F238E27FC236}">
                <a16:creationId xmlns:a16="http://schemas.microsoft.com/office/drawing/2014/main" id="{28E5C0D9-50A8-4D90-93A1-17AF8D0FC552}"/>
              </a:ext>
            </a:extLst>
          </p:cNvPr>
          <p:cNvSpPr txBox="1"/>
          <p:nvPr/>
        </p:nvSpPr>
        <p:spPr>
          <a:xfrm>
            <a:off x="803854" y="6468914"/>
            <a:ext cx="201501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选择自己岗位</a:t>
            </a:r>
            <a:endParaRPr lang="en-US" altLang="zh-CN" sz="1600" dirty="0">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54FC2B48-888D-484D-AAA9-885C60C02425}"/>
              </a:ext>
            </a:extLst>
          </p:cNvPr>
          <p:cNvSpPr/>
          <p:nvPr/>
        </p:nvSpPr>
        <p:spPr>
          <a:xfrm>
            <a:off x="510109" y="6511056"/>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68" name="椭圆 67">
            <a:extLst>
              <a:ext uri="{FF2B5EF4-FFF2-40B4-BE49-F238E27FC236}">
                <a16:creationId xmlns:a16="http://schemas.microsoft.com/office/drawing/2014/main" id="{CACAAFA0-5C51-42A2-9147-71D2329415AE}"/>
              </a:ext>
            </a:extLst>
          </p:cNvPr>
          <p:cNvSpPr/>
          <p:nvPr/>
        </p:nvSpPr>
        <p:spPr>
          <a:xfrm>
            <a:off x="10675475" y="2340672"/>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7</a:t>
            </a:r>
            <a:endParaRPr lang="zh-CN" altLang="en-US" sz="1400" dirty="0">
              <a:solidFill>
                <a:schemeClr val="accent1"/>
              </a:solidFill>
            </a:endParaRPr>
          </a:p>
        </p:txBody>
      </p:sp>
      <p:sp>
        <p:nvSpPr>
          <p:cNvPr id="70" name="椭圆 69">
            <a:extLst>
              <a:ext uri="{FF2B5EF4-FFF2-40B4-BE49-F238E27FC236}">
                <a16:creationId xmlns:a16="http://schemas.microsoft.com/office/drawing/2014/main" id="{58B7306C-7662-4941-AE66-037F817A7F4D}"/>
              </a:ext>
            </a:extLst>
          </p:cNvPr>
          <p:cNvSpPr/>
          <p:nvPr/>
        </p:nvSpPr>
        <p:spPr>
          <a:xfrm>
            <a:off x="10656722" y="382080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8</a:t>
            </a:r>
            <a:endParaRPr lang="zh-CN" altLang="en-US" sz="1400" dirty="0">
              <a:solidFill>
                <a:schemeClr val="accent1"/>
              </a:solidFill>
            </a:endParaRPr>
          </a:p>
        </p:txBody>
      </p:sp>
      <p:sp>
        <p:nvSpPr>
          <p:cNvPr id="72" name="文本框 71">
            <a:extLst>
              <a:ext uri="{FF2B5EF4-FFF2-40B4-BE49-F238E27FC236}">
                <a16:creationId xmlns:a16="http://schemas.microsoft.com/office/drawing/2014/main" id="{20A379AB-DB64-45FE-9870-CD5F238F2F7B}"/>
              </a:ext>
            </a:extLst>
          </p:cNvPr>
          <p:cNvSpPr txBox="1"/>
          <p:nvPr/>
        </p:nvSpPr>
        <p:spPr>
          <a:xfrm>
            <a:off x="8951547" y="5913261"/>
            <a:ext cx="30601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添加备注</a:t>
            </a:r>
          </a:p>
        </p:txBody>
      </p:sp>
      <p:sp>
        <p:nvSpPr>
          <p:cNvPr id="74" name="椭圆 73">
            <a:extLst>
              <a:ext uri="{FF2B5EF4-FFF2-40B4-BE49-F238E27FC236}">
                <a16:creationId xmlns:a16="http://schemas.microsoft.com/office/drawing/2014/main" id="{46EF5076-1F89-4681-9653-1B2D552A23C0}"/>
              </a:ext>
            </a:extLst>
          </p:cNvPr>
          <p:cNvSpPr/>
          <p:nvPr/>
        </p:nvSpPr>
        <p:spPr>
          <a:xfrm>
            <a:off x="8614599" y="5979217"/>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8</a:t>
            </a:r>
            <a:endParaRPr lang="zh-CN" altLang="en-US" sz="1400" dirty="0">
              <a:solidFill>
                <a:schemeClr val="accent1"/>
              </a:solidFill>
            </a:endParaRPr>
          </a:p>
        </p:txBody>
      </p:sp>
      <p:sp>
        <p:nvSpPr>
          <p:cNvPr id="76" name="文本框 75">
            <a:extLst>
              <a:ext uri="{FF2B5EF4-FFF2-40B4-BE49-F238E27FC236}">
                <a16:creationId xmlns:a16="http://schemas.microsoft.com/office/drawing/2014/main" id="{B895C88C-4D3C-430A-950C-238476417D56}"/>
              </a:ext>
            </a:extLst>
          </p:cNvPr>
          <p:cNvSpPr txBox="1"/>
          <p:nvPr/>
        </p:nvSpPr>
        <p:spPr>
          <a:xfrm>
            <a:off x="8951547" y="6185387"/>
            <a:ext cx="338048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添重复以上操作则为一人多岗模式</a:t>
            </a:r>
          </a:p>
        </p:txBody>
      </p:sp>
      <p:sp>
        <p:nvSpPr>
          <p:cNvPr id="78" name="椭圆 77">
            <a:extLst>
              <a:ext uri="{FF2B5EF4-FFF2-40B4-BE49-F238E27FC236}">
                <a16:creationId xmlns:a16="http://schemas.microsoft.com/office/drawing/2014/main" id="{CB2CFFEE-C92C-4A81-883A-3BBCF4479AA4}"/>
              </a:ext>
            </a:extLst>
          </p:cNvPr>
          <p:cNvSpPr/>
          <p:nvPr/>
        </p:nvSpPr>
        <p:spPr>
          <a:xfrm>
            <a:off x="8629099" y="6269671"/>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9</a:t>
            </a:r>
            <a:endParaRPr lang="zh-CN" altLang="en-US" sz="1400" dirty="0">
              <a:solidFill>
                <a:schemeClr val="accent1"/>
              </a:solidFill>
            </a:endParaRPr>
          </a:p>
        </p:txBody>
      </p:sp>
    </p:spTree>
    <p:extLst>
      <p:ext uri="{BB962C8B-B14F-4D97-AF65-F5344CB8AC3E}">
        <p14:creationId xmlns:p14="http://schemas.microsoft.com/office/powerpoint/2010/main" val="296512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a:extLst>
              <a:ext uri="{FF2B5EF4-FFF2-40B4-BE49-F238E27FC236}">
                <a16:creationId xmlns:a16="http://schemas.microsoft.com/office/drawing/2014/main" id="{CCBE121D-1119-489C-A0AC-A429A4637F8D}"/>
              </a:ext>
            </a:extLst>
          </p:cNvPr>
          <p:cNvPicPr>
            <a:picLocks noChangeAspect="1"/>
          </p:cNvPicPr>
          <p:nvPr/>
        </p:nvPicPr>
        <p:blipFill>
          <a:blip r:embed="rId2"/>
          <a:stretch>
            <a:fillRect/>
          </a:stretch>
        </p:blipFill>
        <p:spPr>
          <a:xfrm>
            <a:off x="8610967" y="814266"/>
            <a:ext cx="2596362" cy="4548337"/>
          </a:xfrm>
          <a:prstGeom prst="rect">
            <a:avLst/>
          </a:prstGeom>
          <a:ln w="63500">
            <a:solidFill>
              <a:schemeClr val="bg1">
                <a:alpha val="90000"/>
              </a:schemeClr>
            </a:solidFill>
          </a:ln>
          <a:effectLst>
            <a:glow rad="38100">
              <a:schemeClr val="tx1">
                <a:alpha val="40000"/>
              </a:schemeClr>
            </a:glow>
          </a:effectLst>
        </p:spPr>
      </p:pic>
      <p:pic>
        <p:nvPicPr>
          <p:cNvPr id="38" name="图片 37">
            <a:extLst>
              <a:ext uri="{FF2B5EF4-FFF2-40B4-BE49-F238E27FC236}">
                <a16:creationId xmlns:a16="http://schemas.microsoft.com/office/drawing/2014/main" id="{50FEFA81-90CF-4EC9-B46C-3B7A528FAEBB}"/>
              </a:ext>
            </a:extLst>
          </p:cNvPr>
          <p:cNvPicPr>
            <a:picLocks noChangeAspect="1"/>
          </p:cNvPicPr>
          <p:nvPr/>
        </p:nvPicPr>
        <p:blipFill>
          <a:blip r:embed="rId3"/>
          <a:stretch>
            <a:fillRect/>
          </a:stretch>
        </p:blipFill>
        <p:spPr>
          <a:xfrm>
            <a:off x="4592089" y="844988"/>
            <a:ext cx="2596362" cy="4500002"/>
          </a:xfrm>
          <a:prstGeom prst="rect">
            <a:avLst/>
          </a:prstGeom>
          <a:ln w="63500">
            <a:solidFill>
              <a:schemeClr val="bg1">
                <a:alpha val="90000"/>
              </a:schemeClr>
            </a:solidFill>
          </a:ln>
          <a:effectLst>
            <a:glow rad="38100">
              <a:schemeClr val="tx1">
                <a:alpha val="40000"/>
              </a:schemeClr>
            </a:glow>
          </a:effectLst>
        </p:spPr>
      </p:pic>
      <p:pic>
        <p:nvPicPr>
          <p:cNvPr id="4" name="图片 3">
            <a:extLst>
              <a:ext uri="{FF2B5EF4-FFF2-40B4-BE49-F238E27FC236}">
                <a16:creationId xmlns:a16="http://schemas.microsoft.com/office/drawing/2014/main" id="{ECDCEF75-FFD4-4DF4-83A6-1AC4D659D6AD}"/>
              </a:ext>
            </a:extLst>
          </p:cNvPr>
          <p:cNvPicPr>
            <a:picLocks noChangeAspect="1"/>
          </p:cNvPicPr>
          <p:nvPr/>
        </p:nvPicPr>
        <p:blipFill>
          <a:blip r:embed="rId4"/>
          <a:stretch>
            <a:fillRect/>
          </a:stretch>
        </p:blipFill>
        <p:spPr>
          <a:xfrm>
            <a:off x="682426" y="866996"/>
            <a:ext cx="2487147" cy="4500001"/>
          </a:xfrm>
          <a:prstGeom prst="rect">
            <a:avLst/>
          </a:prstGeom>
          <a:ln w="63500">
            <a:solidFill>
              <a:schemeClr val="bg1">
                <a:alpha val="90000"/>
              </a:schemeClr>
            </a:solidFill>
          </a:ln>
          <a:effectLst>
            <a:glow rad="38100">
              <a:schemeClr val="tx1">
                <a:alpha val="40000"/>
              </a:schemeClr>
            </a:glow>
          </a:effectLst>
        </p:spPr>
      </p:pic>
      <p:sp>
        <p:nvSpPr>
          <p:cNvPr id="13" name="文本框 12"/>
          <p:cNvSpPr txBox="1"/>
          <p:nvPr/>
        </p:nvSpPr>
        <p:spPr>
          <a:xfrm>
            <a:off x="579650" y="147171"/>
            <a:ext cx="39793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系统离岗</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31">
            <a:extLst>
              <a:ext uri="{FF2B5EF4-FFF2-40B4-BE49-F238E27FC236}">
                <a16:creationId xmlns:a16="http://schemas.microsoft.com/office/drawing/2014/main" id="{18213A62-6484-4572-8052-862F465CB0D4}"/>
              </a:ext>
            </a:extLst>
          </p:cNvPr>
          <p:cNvSpPr txBox="1">
            <a:spLocks noChangeArrowheads="1"/>
          </p:cNvSpPr>
          <p:nvPr/>
        </p:nvSpPr>
        <p:spPr bwMode="auto">
          <a:xfrm>
            <a:off x="3443359" y="2149209"/>
            <a:ext cx="710349" cy="80361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7000"/>
              </a:lnSpc>
            </a:pPr>
            <a:r>
              <a:rPr lang="en-US" altLang="zh-CN" sz="4400" kern="0" dirty="0">
                <a:solidFill>
                  <a:schemeClr val="accent1"/>
                </a:solidFill>
                <a:latin typeface="Impact" panose="020B0806030902050204" pitchFamily="34" charset="0"/>
                <a:ea typeface="微软雅黑" panose="020B0503020204020204" pitchFamily="34" charset="-122"/>
              </a:rPr>
              <a:t>1</a:t>
            </a:r>
            <a:endParaRPr lang="zh-CN" altLang="en-US" sz="4400" kern="0" dirty="0">
              <a:solidFill>
                <a:schemeClr val="accent1"/>
              </a:solidFill>
              <a:latin typeface="Impact" panose="020B0806030902050204" pitchFamily="34" charset="0"/>
              <a:ea typeface="微软雅黑" panose="020B0503020204020204" pitchFamily="34" charset="-122"/>
            </a:endParaRPr>
          </a:p>
        </p:txBody>
      </p:sp>
      <p:sp>
        <p:nvSpPr>
          <p:cNvPr id="8" name="箭头: 右 7">
            <a:extLst>
              <a:ext uri="{FF2B5EF4-FFF2-40B4-BE49-F238E27FC236}">
                <a16:creationId xmlns:a16="http://schemas.microsoft.com/office/drawing/2014/main" id="{052A5649-AED5-4E8B-BE53-C8E6B736F8EC}"/>
              </a:ext>
            </a:extLst>
          </p:cNvPr>
          <p:cNvSpPr/>
          <p:nvPr/>
        </p:nvSpPr>
        <p:spPr>
          <a:xfrm>
            <a:off x="3482444" y="2775819"/>
            <a:ext cx="794751" cy="429208"/>
          </a:xfrm>
          <a:prstGeom prst="rightArrow">
            <a:avLst/>
          </a:prstGeom>
          <a:solidFill>
            <a:schemeClr val="accent1">
              <a:lumMod val="60000"/>
              <a:lumOff val="40000"/>
            </a:schemeClr>
          </a:solidFill>
          <a:effectLst>
            <a:glow rad="63500">
              <a:schemeClr val="tx2">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31">
            <a:extLst>
              <a:ext uri="{FF2B5EF4-FFF2-40B4-BE49-F238E27FC236}">
                <a16:creationId xmlns:a16="http://schemas.microsoft.com/office/drawing/2014/main" id="{6503D1A8-EC82-4239-B465-6BB2B04C9BAC}"/>
              </a:ext>
            </a:extLst>
          </p:cNvPr>
          <p:cNvSpPr txBox="1">
            <a:spLocks noChangeArrowheads="1"/>
          </p:cNvSpPr>
          <p:nvPr/>
        </p:nvSpPr>
        <p:spPr bwMode="auto">
          <a:xfrm>
            <a:off x="7451364" y="2149209"/>
            <a:ext cx="710349" cy="80361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17000"/>
              </a:lnSpc>
            </a:pPr>
            <a:r>
              <a:rPr lang="en-US" altLang="zh-CN" sz="4400" kern="0" dirty="0">
                <a:solidFill>
                  <a:schemeClr val="accent1"/>
                </a:solidFill>
                <a:latin typeface="Impact" panose="020B0806030902050204" pitchFamily="34" charset="0"/>
                <a:ea typeface="微软雅黑" panose="020B0503020204020204" pitchFamily="34" charset="-122"/>
              </a:rPr>
              <a:t>2</a:t>
            </a:r>
            <a:endParaRPr lang="zh-CN" altLang="en-US" sz="4400" kern="0" dirty="0">
              <a:solidFill>
                <a:schemeClr val="accent1"/>
              </a:solidFill>
              <a:latin typeface="Impact" panose="020B0806030902050204" pitchFamily="34" charset="0"/>
              <a:ea typeface="微软雅黑" panose="020B0503020204020204" pitchFamily="34" charset="-122"/>
            </a:endParaRPr>
          </a:p>
        </p:txBody>
      </p:sp>
      <p:sp>
        <p:nvSpPr>
          <p:cNvPr id="10" name="箭头: 右 9">
            <a:extLst>
              <a:ext uri="{FF2B5EF4-FFF2-40B4-BE49-F238E27FC236}">
                <a16:creationId xmlns:a16="http://schemas.microsoft.com/office/drawing/2014/main" id="{18462CE9-84CB-46A6-84F4-BC76AB72ACF2}"/>
              </a:ext>
            </a:extLst>
          </p:cNvPr>
          <p:cNvSpPr/>
          <p:nvPr/>
        </p:nvSpPr>
        <p:spPr>
          <a:xfrm>
            <a:off x="7483625" y="2775819"/>
            <a:ext cx="794751" cy="429208"/>
          </a:xfrm>
          <a:prstGeom prst="rightArrow">
            <a:avLst/>
          </a:prstGeom>
          <a:solidFill>
            <a:schemeClr val="accent1">
              <a:lumMod val="60000"/>
              <a:lumOff val="40000"/>
            </a:schemeClr>
          </a:solidFill>
          <a:effectLst>
            <a:glow rad="63500">
              <a:schemeClr val="tx2">
                <a:lumMod val="20000"/>
                <a:lumOff val="8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789A373-C5D6-4112-9B96-55FBF8390925}"/>
              </a:ext>
            </a:extLst>
          </p:cNvPr>
          <p:cNvSpPr/>
          <p:nvPr/>
        </p:nvSpPr>
        <p:spPr>
          <a:xfrm>
            <a:off x="2372596" y="5033131"/>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2" name="椭圆 11">
            <a:extLst>
              <a:ext uri="{FF2B5EF4-FFF2-40B4-BE49-F238E27FC236}">
                <a16:creationId xmlns:a16="http://schemas.microsoft.com/office/drawing/2014/main" id="{2F0096BF-507C-4256-847F-AC26081DA2FF}"/>
              </a:ext>
            </a:extLst>
          </p:cNvPr>
          <p:cNvSpPr/>
          <p:nvPr/>
        </p:nvSpPr>
        <p:spPr>
          <a:xfrm>
            <a:off x="2372596" y="3230065"/>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15" name="椭圆 14">
            <a:extLst>
              <a:ext uri="{FF2B5EF4-FFF2-40B4-BE49-F238E27FC236}">
                <a16:creationId xmlns:a16="http://schemas.microsoft.com/office/drawing/2014/main" id="{D8BE81CC-05FA-4CF3-B42D-1D6B3EF8DB63}"/>
              </a:ext>
            </a:extLst>
          </p:cNvPr>
          <p:cNvSpPr/>
          <p:nvPr/>
        </p:nvSpPr>
        <p:spPr>
          <a:xfrm>
            <a:off x="2471377" y="2284204"/>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19" name="椭圆 18">
            <a:extLst>
              <a:ext uri="{FF2B5EF4-FFF2-40B4-BE49-F238E27FC236}">
                <a16:creationId xmlns:a16="http://schemas.microsoft.com/office/drawing/2014/main" id="{5D9529CD-DDDC-4751-8C72-C28DABF7FE41}"/>
              </a:ext>
            </a:extLst>
          </p:cNvPr>
          <p:cNvSpPr/>
          <p:nvPr/>
        </p:nvSpPr>
        <p:spPr>
          <a:xfrm>
            <a:off x="10400743" y="2959891"/>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7</a:t>
            </a:r>
            <a:endParaRPr lang="zh-CN" altLang="en-US" sz="1400" dirty="0">
              <a:solidFill>
                <a:schemeClr val="accent1"/>
              </a:solidFill>
            </a:endParaRPr>
          </a:p>
        </p:txBody>
      </p:sp>
      <p:pic>
        <p:nvPicPr>
          <p:cNvPr id="20" name="图片 19">
            <a:extLst>
              <a:ext uri="{FF2B5EF4-FFF2-40B4-BE49-F238E27FC236}">
                <a16:creationId xmlns:a16="http://schemas.microsoft.com/office/drawing/2014/main" id="{3737865F-995B-4383-9752-DBE735D3A06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pic>
        <p:nvPicPr>
          <p:cNvPr id="21" name="图片 20">
            <a:extLst>
              <a:ext uri="{FF2B5EF4-FFF2-40B4-BE49-F238E27FC236}">
                <a16:creationId xmlns:a16="http://schemas.microsoft.com/office/drawing/2014/main" id="{A6467351-6CF8-4141-A684-FEA73D191D8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796" t="7313" r="11459" b="5217"/>
          <a:stretch/>
        </p:blipFill>
        <p:spPr>
          <a:xfrm>
            <a:off x="4169479" y="5570652"/>
            <a:ext cx="242699" cy="239827"/>
          </a:xfrm>
          <a:prstGeom prst="rect">
            <a:avLst/>
          </a:prstGeom>
        </p:spPr>
      </p:pic>
      <p:pic>
        <p:nvPicPr>
          <p:cNvPr id="22" name="图片 21">
            <a:extLst>
              <a:ext uri="{FF2B5EF4-FFF2-40B4-BE49-F238E27FC236}">
                <a16:creationId xmlns:a16="http://schemas.microsoft.com/office/drawing/2014/main" id="{CDB82202-647F-41A2-BBB9-58CA3325F9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796" t="7313" r="11459" b="5217"/>
          <a:stretch/>
        </p:blipFill>
        <p:spPr>
          <a:xfrm>
            <a:off x="8325301" y="5581360"/>
            <a:ext cx="242699" cy="239827"/>
          </a:xfrm>
          <a:prstGeom prst="rect">
            <a:avLst/>
          </a:prstGeom>
        </p:spPr>
      </p:pic>
      <p:sp>
        <p:nvSpPr>
          <p:cNvPr id="23" name="椭圆 22">
            <a:extLst>
              <a:ext uri="{FF2B5EF4-FFF2-40B4-BE49-F238E27FC236}">
                <a16:creationId xmlns:a16="http://schemas.microsoft.com/office/drawing/2014/main" id="{88AEC79E-2EA4-4CD0-BB5B-90226445D60D}"/>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24" name="文本框 23">
            <a:extLst>
              <a:ext uri="{FF2B5EF4-FFF2-40B4-BE49-F238E27FC236}">
                <a16:creationId xmlns:a16="http://schemas.microsoft.com/office/drawing/2014/main" id="{E8DF0FCF-5136-4F2B-8BC1-C138A9075E56}"/>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点击个人中心界面</a:t>
            </a:r>
            <a:endParaRPr lang="en-US" altLang="zh-CN"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C390B01-73E4-4028-8217-F1E638E4F77E}"/>
              </a:ext>
            </a:extLst>
          </p:cNvPr>
          <p:cNvSpPr txBox="1"/>
          <p:nvPr/>
        </p:nvSpPr>
        <p:spPr>
          <a:xfrm>
            <a:off x="879594" y="5824723"/>
            <a:ext cx="239385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查看是否属于在岗状态</a:t>
            </a:r>
            <a:endParaRPr lang="en-US" altLang="zh-CN" sz="1600" dirty="0">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9B33D591-F7AC-430D-BD38-08245C776AD1}"/>
              </a:ext>
            </a:extLst>
          </p:cNvPr>
          <p:cNvSpPr/>
          <p:nvPr/>
        </p:nvSpPr>
        <p:spPr>
          <a:xfrm>
            <a:off x="644823" y="5864965"/>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27" name="文本框 26">
            <a:extLst>
              <a:ext uri="{FF2B5EF4-FFF2-40B4-BE49-F238E27FC236}">
                <a16:creationId xmlns:a16="http://schemas.microsoft.com/office/drawing/2014/main" id="{6A7CB753-FDFF-4CDF-BB18-E8B4BA8E2957}"/>
              </a:ext>
            </a:extLst>
          </p:cNvPr>
          <p:cNvSpPr txBox="1"/>
          <p:nvPr/>
        </p:nvSpPr>
        <p:spPr>
          <a:xfrm>
            <a:off x="879594" y="6111000"/>
            <a:ext cx="239385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点击同意</a:t>
            </a:r>
          </a:p>
        </p:txBody>
      </p:sp>
      <p:sp>
        <p:nvSpPr>
          <p:cNvPr id="28" name="椭圆 27">
            <a:extLst>
              <a:ext uri="{FF2B5EF4-FFF2-40B4-BE49-F238E27FC236}">
                <a16:creationId xmlns:a16="http://schemas.microsoft.com/office/drawing/2014/main" id="{AB571173-77BC-4418-A4CF-B91F3803300E}"/>
              </a:ext>
            </a:extLst>
          </p:cNvPr>
          <p:cNvSpPr/>
          <p:nvPr/>
        </p:nvSpPr>
        <p:spPr>
          <a:xfrm>
            <a:off x="644823" y="6156825"/>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30" name="椭圆 29">
            <a:extLst>
              <a:ext uri="{FF2B5EF4-FFF2-40B4-BE49-F238E27FC236}">
                <a16:creationId xmlns:a16="http://schemas.microsoft.com/office/drawing/2014/main" id="{167C9B84-E51D-4D5C-BDC5-58007D0E9730}"/>
              </a:ext>
            </a:extLst>
          </p:cNvPr>
          <p:cNvSpPr/>
          <p:nvPr/>
        </p:nvSpPr>
        <p:spPr>
          <a:xfrm>
            <a:off x="4523212" y="555592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31" name="文本框 30">
            <a:extLst>
              <a:ext uri="{FF2B5EF4-FFF2-40B4-BE49-F238E27FC236}">
                <a16:creationId xmlns:a16="http://schemas.microsoft.com/office/drawing/2014/main" id="{F63E465A-1F1D-4A35-BE64-70B8A13E9078}"/>
              </a:ext>
            </a:extLst>
          </p:cNvPr>
          <p:cNvSpPr txBox="1"/>
          <p:nvPr/>
        </p:nvSpPr>
        <p:spPr>
          <a:xfrm>
            <a:off x="4831433" y="5513786"/>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交接班成功</a:t>
            </a:r>
            <a:endParaRPr lang="en-US" altLang="zh-CN" sz="16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C934AF18-897E-4A5A-BC85-4EA6E4A8938D}"/>
              </a:ext>
            </a:extLst>
          </p:cNvPr>
          <p:cNvSpPr txBox="1"/>
          <p:nvPr/>
        </p:nvSpPr>
        <p:spPr>
          <a:xfrm>
            <a:off x="8976551" y="5521289"/>
            <a:ext cx="244411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直接点击离岗</a:t>
            </a:r>
          </a:p>
        </p:txBody>
      </p:sp>
      <p:sp>
        <p:nvSpPr>
          <p:cNvPr id="36" name="椭圆 35">
            <a:extLst>
              <a:ext uri="{FF2B5EF4-FFF2-40B4-BE49-F238E27FC236}">
                <a16:creationId xmlns:a16="http://schemas.microsoft.com/office/drawing/2014/main" id="{20481B9B-AC80-4951-9B6C-4B8CF28C3423}"/>
              </a:ext>
            </a:extLst>
          </p:cNvPr>
          <p:cNvSpPr/>
          <p:nvPr/>
        </p:nvSpPr>
        <p:spPr>
          <a:xfrm>
            <a:off x="8708302" y="5574840"/>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7</a:t>
            </a:r>
            <a:endParaRPr lang="zh-CN" altLang="en-US" sz="1400" dirty="0">
              <a:solidFill>
                <a:schemeClr val="accent1"/>
              </a:solidFill>
            </a:endParaRPr>
          </a:p>
        </p:txBody>
      </p:sp>
    </p:spTree>
    <p:extLst>
      <p:ext uri="{BB962C8B-B14F-4D97-AF65-F5344CB8AC3E}">
        <p14:creationId xmlns:p14="http://schemas.microsoft.com/office/powerpoint/2010/main" val="404337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8066" y="744330"/>
            <a:ext cx="3979323" cy="707886"/>
          </a:xfrm>
          <a:prstGeom prst="rect">
            <a:avLst/>
          </a:prstGeom>
          <a:noFill/>
        </p:spPr>
        <p:txBody>
          <a:bodyPr wrap="square" rtlCol="0">
            <a:spAutoFit/>
          </a:bodyPr>
          <a:lstStyle/>
          <a:p>
            <a:r>
              <a:rPr lang="zh-CN" altLang="en-US" sz="4000" b="1" dirty="0">
                <a:solidFill>
                  <a:srgbClr val="000000"/>
                </a:solidFill>
                <a:latin typeface="微软雅黑" panose="020B0503020204020204" pitchFamily="34" charset="-122"/>
                <a:ea typeface="微软雅黑" panose="020B0503020204020204" pitchFamily="34" charset="-122"/>
              </a:rPr>
              <a:t>目录</a:t>
            </a:r>
            <a:r>
              <a:rPr lang="en-US" altLang="zh-CN" sz="4000" b="1" dirty="0">
                <a:solidFill>
                  <a:srgbClr val="000000"/>
                </a:solidFill>
                <a:latin typeface="微软雅黑" panose="020B0503020204020204" pitchFamily="34" charset="-122"/>
                <a:ea typeface="微软雅黑" panose="020B0503020204020204" pitchFamily="34" charset="-122"/>
              </a:rPr>
              <a:t>/Contents</a:t>
            </a:r>
            <a:endParaRPr lang="zh-CN" altLang="en-US" sz="4000" b="1"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677779" y="2217426"/>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系统访问登陆</a:t>
            </a:r>
          </a:p>
        </p:txBody>
      </p:sp>
      <p:sp>
        <p:nvSpPr>
          <p:cNvPr id="10" name="文本框 9"/>
          <p:cNvSpPr txBox="1"/>
          <p:nvPr/>
        </p:nvSpPr>
        <p:spPr>
          <a:xfrm>
            <a:off x="2677781" y="2764699"/>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系统上岗离岗</a:t>
            </a:r>
          </a:p>
        </p:txBody>
      </p:sp>
      <p:sp>
        <p:nvSpPr>
          <p:cNvPr id="12" name="文本框 11"/>
          <p:cNvSpPr txBox="1"/>
          <p:nvPr/>
        </p:nvSpPr>
        <p:spPr>
          <a:xfrm>
            <a:off x="2677781" y="3311972"/>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系统任务查看</a:t>
            </a:r>
          </a:p>
        </p:txBody>
      </p:sp>
      <p:cxnSp>
        <p:nvCxnSpPr>
          <p:cNvPr id="6" name="直接连接符 5"/>
          <p:cNvCxnSpPr/>
          <p:nvPr/>
        </p:nvCxnSpPr>
        <p:spPr>
          <a:xfrm>
            <a:off x="1073020" y="1604865"/>
            <a:ext cx="10058400" cy="18662"/>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8E1F726C-5A9F-4791-B4CE-3C4967CAFB63}"/>
              </a:ext>
            </a:extLst>
          </p:cNvPr>
          <p:cNvSpPr txBox="1"/>
          <p:nvPr/>
        </p:nvSpPr>
        <p:spPr>
          <a:xfrm>
            <a:off x="2677778" y="3859245"/>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临时任务添加</a:t>
            </a:r>
          </a:p>
        </p:txBody>
      </p:sp>
      <p:sp>
        <p:nvSpPr>
          <p:cNvPr id="3" name="文本框 2">
            <a:extLst>
              <a:ext uri="{FF2B5EF4-FFF2-40B4-BE49-F238E27FC236}">
                <a16:creationId xmlns:a16="http://schemas.microsoft.com/office/drawing/2014/main" id="{1B41D0F5-472A-4024-9792-3E38014BD464}"/>
              </a:ext>
            </a:extLst>
          </p:cNvPr>
          <p:cNvSpPr txBox="1"/>
          <p:nvPr/>
        </p:nvSpPr>
        <p:spPr>
          <a:xfrm>
            <a:off x="2677778" y="4406518"/>
            <a:ext cx="3062605"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solidFill>
                  <a:schemeClr val="bg1">
                    <a:lumMod val="85000"/>
                  </a:schemeClr>
                </a:solidFill>
                <a:latin typeface="微软雅黑" panose="020B0503020204020204" pitchFamily="34" charset="-122"/>
                <a:ea typeface="微软雅黑" panose="020B0503020204020204" pitchFamily="34" charset="-122"/>
              </a:rPr>
              <a:t>计划查看操作</a:t>
            </a:r>
          </a:p>
        </p:txBody>
      </p:sp>
    </p:spTree>
    <p:custDataLst>
      <p:tags r:id="rId1"/>
    </p:custDataLst>
    <p:extLst>
      <p:ext uri="{BB962C8B-B14F-4D97-AF65-F5344CB8AC3E}">
        <p14:creationId xmlns:p14="http://schemas.microsoft.com/office/powerpoint/2010/main" val="41427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79650" y="147171"/>
            <a:ext cx="4546532"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班长界面</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区域待做</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FF84A589-EB12-446E-AF87-2424E22C6503}"/>
              </a:ext>
            </a:extLst>
          </p:cNvPr>
          <p:cNvPicPr>
            <a:picLocks/>
          </p:cNvPicPr>
          <p:nvPr/>
        </p:nvPicPr>
        <p:blipFill>
          <a:blip r:embed="rId2"/>
          <a:stretch>
            <a:fillRect/>
          </a:stretch>
        </p:blipFill>
        <p:spPr>
          <a:xfrm>
            <a:off x="683321" y="828000"/>
            <a:ext cx="2520000" cy="4500000"/>
          </a:xfrm>
          <a:prstGeom prst="rect">
            <a:avLst/>
          </a:prstGeom>
          <a:ln w="63500">
            <a:solidFill>
              <a:schemeClr val="bg1">
                <a:alpha val="90000"/>
              </a:schemeClr>
            </a:solidFill>
          </a:ln>
          <a:effectLst>
            <a:glow rad="38100">
              <a:schemeClr val="tx1">
                <a:alpha val="40000"/>
              </a:schemeClr>
            </a:glow>
          </a:effectLst>
        </p:spPr>
      </p:pic>
      <p:pic>
        <p:nvPicPr>
          <p:cNvPr id="6" name="图片 5">
            <a:extLst>
              <a:ext uri="{FF2B5EF4-FFF2-40B4-BE49-F238E27FC236}">
                <a16:creationId xmlns:a16="http://schemas.microsoft.com/office/drawing/2014/main" id="{2B09603D-619A-4BE1-885C-834C003F661F}"/>
              </a:ext>
            </a:extLst>
          </p:cNvPr>
          <p:cNvPicPr>
            <a:picLocks/>
          </p:cNvPicPr>
          <p:nvPr/>
        </p:nvPicPr>
        <p:blipFill>
          <a:blip r:embed="rId3"/>
          <a:stretch>
            <a:fillRect/>
          </a:stretch>
        </p:blipFill>
        <p:spPr>
          <a:xfrm>
            <a:off x="6372000" y="828000"/>
            <a:ext cx="2520000" cy="4500000"/>
          </a:xfrm>
          <a:prstGeom prst="rect">
            <a:avLst/>
          </a:prstGeom>
          <a:ln w="38100">
            <a:solidFill>
              <a:schemeClr val="bg1">
                <a:alpha val="90000"/>
              </a:schemeClr>
            </a:solidFill>
          </a:ln>
          <a:effectLst>
            <a:glow rad="38100">
              <a:schemeClr val="tx1">
                <a:alpha val="40000"/>
              </a:schemeClr>
            </a:glow>
          </a:effectLst>
        </p:spPr>
      </p:pic>
      <p:sp>
        <p:nvSpPr>
          <p:cNvPr id="8" name="椭圆 7">
            <a:extLst>
              <a:ext uri="{FF2B5EF4-FFF2-40B4-BE49-F238E27FC236}">
                <a16:creationId xmlns:a16="http://schemas.microsoft.com/office/drawing/2014/main" id="{2EA1EB66-5ACB-435E-A680-D46CE27CE040}"/>
              </a:ext>
            </a:extLst>
          </p:cNvPr>
          <p:cNvSpPr/>
          <p:nvPr/>
        </p:nvSpPr>
        <p:spPr>
          <a:xfrm>
            <a:off x="561931" y="496380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5" name="矩形: 圆角 4">
            <a:extLst>
              <a:ext uri="{FF2B5EF4-FFF2-40B4-BE49-F238E27FC236}">
                <a16:creationId xmlns:a16="http://schemas.microsoft.com/office/drawing/2014/main" id="{827FA1B5-F4D9-463E-908A-07028C5578C2}"/>
              </a:ext>
            </a:extLst>
          </p:cNvPr>
          <p:cNvSpPr/>
          <p:nvPr/>
        </p:nvSpPr>
        <p:spPr>
          <a:xfrm>
            <a:off x="780897" y="4886960"/>
            <a:ext cx="438303" cy="44104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FD5FEE75-FE7B-427B-9C83-1963754F3F6E}"/>
              </a:ext>
            </a:extLst>
          </p:cNvPr>
          <p:cNvSpPr/>
          <p:nvPr/>
        </p:nvSpPr>
        <p:spPr>
          <a:xfrm>
            <a:off x="659865" y="1463040"/>
            <a:ext cx="2520000" cy="66713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2242F268-3F93-4A63-AF3F-A27F24ADE05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18" name="椭圆 17">
            <a:extLst>
              <a:ext uri="{FF2B5EF4-FFF2-40B4-BE49-F238E27FC236}">
                <a16:creationId xmlns:a16="http://schemas.microsoft.com/office/drawing/2014/main" id="{8E3C5E3D-6412-4D71-84E0-017C4A321A8C}"/>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9" name="文本框 18">
            <a:extLst>
              <a:ext uri="{FF2B5EF4-FFF2-40B4-BE49-F238E27FC236}">
                <a16:creationId xmlns:a16="http://schemas.microsoft.com/office/drawing/2014/main" id="{AC9703DC-0434-4BE3-86FC-82E210AFAC42}"/>
              </a:ext>
            </a:extLst>
          </p:cNvPr>
          <p:cNvSpPr txBox="1"/>
          <p:nvPr/>
        </p:nvSpPr>
        <p:spPr>
          <a:xfrm>
            <a:off x="879594" y="5531994"/>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点击任务界面</a:t>
            </a:r>
            <a:endParaRPr lang="en-US" altLang="zh-CN" sz="16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AFBDF8C-BC88-4FBE-B9BC-62A614716A75}"/>
              </a:ext>
            </a:extLst>
          </p:cNvPr>
          <p:cNvSpPr txBox="1"/>
          <p:nvPr/>
        </p:nvSpPr>
        <p:spPr>
          <a:xfrm>
            <a:off x="3301255" y="754889"/>
            <a:ext cx="2967465" cy="4524315"/>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区域待做：当前生产线上每个机台需要去完成任务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2.16:00~16:10 </a:t>
            </a:r>
            <a:r>
              <a:rPr lang="zh-CN" altLang="en-US" sz="1600" spc="300" dirty="0">
                <a:latin typeface="微软雅黑" panose="020B0503020204020204" pitchFamily="34" charset="-122"/>
                <a:ea typeface="微软雅黑" panose="020B0503020204020204" pitchFamily="34" charset="-122"/>
              </a:rPr>
              <a:t>：任务的限时时间（如低于此时间段则显示为黄色，如在此时间段内则无色，如超出此时间段则为灰色，是不可提交工单）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瓶盖品评：显示为任务名称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4.BL01-0516-</a:t>
            </a:r>
            <a:r>
              <a:rPr lang="zh-CN" altLang="en-US" sz="1600" spc="300" dirty="0">
                <a:latin typeface="微软雅黑" panose="020B0503020204020204" pitchFamily="34" charset="-122"/>
                <a:ea typeface="微软雅黑" panose="020B0503020204020204" pitchFamily="34" charset="-122"/>
              </a:rPr>
              <a:t>生产：生产计划 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待做灌酒机操作工：灌酒机待做任务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a:t>
            </a:r>
            <a:r>
              <a:rPr lang="zh-CN" altLang="en-US" sz="1600" spc="300" dirty="0">
                <a:latin typeface="微软雅黑" panose="020B0503020204020204" pitchFamily="34" charset="-122"/>
                <a:ea typeface="微软雅黑" panose="020B0503020204020204" pitchFamily="34" charset="-122"/>
              </a:rPr>
              <a:t>包装</a:t>
            </a:r>
            <a:r>
              <a:rPr lang="en-US" altLang="zh-CN" sz="1600" spc="300" dirty="0">
                <a:latin typeface="微软雅黑" panose="020B0503020204020204" pitchFamily="34" charset="-122"/>
                <a:ea typeface="微软雅黑" panose="020B0503020204020204" pitchFamily="34" charset="-122"/>
              </a:rPr>
              <a:t>-BL01</a:t>
            </a:r>
            <a:r>
              <a:rPr lang="zh-CN" altLang="en-US" sz="1600" spc="300" dirty="0">
                <a:latin typeface="微软雅黑" panose="020B0503020204020204" pitchFamily="34" charset="-122"/>
                <a:ea typeface="微软雅黑" panose="020B0503020204020204" pitchFamily="34" charset="-122"/>
              </a:rPr>
              <a:t>生产</a:t>
            </a:r>
            <a:r>
              <a:rPr lang="en-US" altLang="zh-CN" sz="1600" spc="300" dirty="0">
                <a:latin typeface="微软雅黑" panose="020B0503020204020204" pitchFamily="34" charset="-122"/>
                <a:ea typeface="微软雅黑" panose="020B0503020204020204" pitchFamily="34" charset="-122"/>
              </a:rPr>
              <a:t>2020-05-17</a:t>
            </a:r>
            <a:r>
              <a:rPr lang="zh-CN" altLang="en-US" sz="1600" spc="300" dirty="0">
                <a:latin typeface="微软雅黑" panose="020B0503020204020204" pitchFamily="34" charset="-122"/>
                <a:ea typeface="微软雅黑" panose="020B0503020204020204" pitchFamily="34" charset="-122"/>
              </a:rPr>
              <a:t>：包装瓶一线任务日期</a:t>
            </a:r>
            <a:r>
              <a:rPr lang="en-US" altLang="zh-CN" sz="1600" spc="300" dirty="0">
                <a:latin typeface="微软雅黑" panose="020B0503020204020204" pitchFamily="34" charset="-122"/>
                <a:ea typeface="微软雅黑" panose="020B0503020204020204" pitchFamily="34" charset="-122"/>
              </a:rPr>
              <a:t>2020</a:t>
            </a:r>
            <a:r>
              <a:rPr lang="zh-CN" altLang="en-US" sz="1600" spc="300" dirty="0">
                <a:latin typeface="微软雅黑" panose="020B0503020204020204" pitchFamily="34" charset="-122"/>
                <a:ea typeface="微软雅黑" panose="020B0503020204020204" pitchFamily="34" charset="-122"/>
              </a:rPr>
              <a:t>年</a:t>
            </a:r>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月</a:t>
            </a:r>
            <a:r>
              <a:rPr lang="en-US" altLang="zh-CN" sz="1600" spc="300" dirty="0">
                <a:latin typeface="微软雅黑" panose="020B0503020204020204" pitchFamily="34" charset="-122"/>
                <a:ea typeface="微软雅黑" panose="020B0503020204020204" pitchFamily="34" charset="-122"/>
              </a:rPr>
              <a:t>17</a:t>
            </a:r>
            <a:r>
              <a:rPr lang="zh-CN" altLang="en-US" sz="1600" spc="300" dirty="0">
                <a:latin typeface="微软雅黑" panose="020B0503020204020204" pitchFamily="34" charset="-122"/>
                <a:ea typeface="微软雅黑" panose="020B0503020204020204" pitchFamily="34" charset="-122"/>
              </a:rPr>
              <a:t>日</a:t>
            </a:r>
          </a:p>
        </p:txBody>
      </p:sp>
      <p:sp>
        <p:nvSpPr>
          <p:cNvPr id="22" name="文本框 21">
            <a:extLst>
              <a:ext uri="{FF2B5EF4-FFF2-40B4-BE49-F238E27FC236}">
                <a16:creationId xmlns:a16="http://schemas.microsoft.com/office/drawing/2014/main" id="{E24CB4AC-6042-4625-A8BD-409EB534748E}"/>
              </a:ext>
            </a:extLst>
          </p:cNvPr>
          <p:cNvSpPr txBox="1"/>
          <p:nvPr/>
        </p:nvSpPr>
        <p:spPr>
          <a:xfrm>
            <a:off x="9031702" y="754888"/>
            <a:ext cx="2967465" cy="2800767"/>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激泡水品评：任务名称和点检项</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异常工单：查看此工单任务有无异常</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补充说明：在做工单任务操作人员在工单上添加补充说明</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a:t>
            </a:r>
            <a:r>
              <a:rPr lang="zh-CN" altLang="en-US" sz="1600" spc="300" dirty="0">
                <a:latin typeface="微软雅黑" panose="020B0503020204020204" pitchFamily="34" charset="-122"/>
                <a:ea typeface="微软雅黑" panose="020B0503020204020204" pitchFamily="34" charset="-122"/>
              </a:rPr>
              <a:t>关闭工单：班长可以对此任务工单，进行关闭，关闭后操作人员则会看不见此工单</a:t>
            </a:r>
            <a:endParaRPr lang="en-US" altLang="zh-CN" sz="1600" spc="300" dirty="0">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19D94D47-039B-4849-9CB1-EEBE9B3AF194}"/>
              </a:ext>
            </a:extLst>
          </p:cNvPr>
          <p:cNvSpPr/>
          <p:nvPr/>
        </p:nvSpPr>
        <p:spPr>
          <a:xfrm>
            <a:off x="6536011" y="903687"/>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pic>
        <p:nvPicPr>
          <p:cNvPr id="24" name="图片 23">
            <a:extLst>
              <a:ext uri="{FF2B5EF4-FFF2-40B4-BE49-F238E27FC236}">
                <a16:creationId xmlns:a16="http://schemas.microsoft.com/office/drawing/2014/main" id="{DE6B6DE1-FFDF-4B4C-B9B4-3B131675C1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25" name="椭圆 24">
            <a:extLst>
              <a:ext uri="{FF2B5EF4-FFF2-40B4-BE49-F238E27FC236}">
                <a16:creationId xmlns:a16="http://schemas.microsoft.com/office/drawing/2014/main" id="{BB248590-B1DF-4199-ADDF-C1940702C3B9}"/>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4</a:t>
            </a:r>
            <a:endParaRPr lang="zh-CN" altLang="en-US" sz="1400" dirty="0">
              <a:solidFill>
                <a:schemeClr val="accent1"/>
              </a:solidFill>
            </a:endParaRPr>
          </a:p>
        </p:txBody>
      </p:sp>
      <p:sp>
        <p:nvSpPr>
          <p:cNvPr id="26" name="文本框 25">
            <a:extLst>
              <a:ext uri="{FF2B5EF4-FFF2-40B4-BE49-F238E27FC236}">
                <a16:creationId xmlns:a16="http://schemas.microsoft.com/office/drawing/2014/main" id="{7F9F3511-CF0B-4EEF-995F-4A21FE2349E0}"/>
              </a:ext>
            </a:extLst>
          </p:cNvPr>
          <p:cNvSpPr txBox="1"/>
          <p:nvPr/>
        </p:nvSpPr>
        <p:spPr>
          <a:xfrm>
            <a:off x="6704434" y="5528797"/>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点击返回任务界面</a:t>
            </a:r>
            <a:endParaRPr lang="en-US" altLang="zh-CN" sz="1600" dirty="0">
              <a:latin typeface="微软雅黑" panose="020B0503020204020204" pitchFamily="34" charset="-122"/>
              <a:ea typeface="微软雅黑" panose="020B0503020204020204" pitchFamily="34" charset="-122"/>
            </a:endParaRPr>
          </a:p>
        </p:txBody>
      </p:sp>
      <p:sp>
        <p:nvSpPr>
          <p:cNvPr id="27" name="矩形: 圆角 26">
            <a:extLst>
              <a:ext uri="{FF2B5EF4-FFF2-40B4-BE49-F238E27FC236}">
                <a16:creationId xmlns:a16="http://schemas.microsoft.com/office/drawing/2014/main" id="{33D83BA6-AA57-46BF-9ADD-B15912D5E0D1}"/>
              </a:ext>
            </a:extLst>
          </p:cNvPr>
          <p:cNvSpPr/>
          <p:nvPr/>
        </p:nvSpPr>
        <p:spPr>
          <a:xfrm>
            <a:off x="6372000" y="1188720"/>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C1EB7F77-428C-4EBC-AC0E-20A84F603AEE}"/>
              </a:ext>
            </a:extLst>
          </p:cNvPr>
          <p:cNvSpPr/>
          <p:nvPr/>
        </p:nvSpPr>
        <p:spPr>
          <a:xfrm>
            <a:off x="6372000" y="1796609"/>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8BB4AF2E-0FFB-4366-B90E-BFDB8B4A5640}"/>
              </a:ext>
            </a:extLst>
          </p:cNvPr>
          <p:cNvSpPr/>
          <p:nvPr/>
        </p:nvSpPr>
        <p:spPr>
          <a:xfrm>
            <a:off x="6372000" y="2130179"/>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EDDBACFB-543F-491B-87E2-7E239B89299E}"/>
              </a:ext>
            </a:extLst>
          </p:cNvPr>
          <p:cNvSpPr/>
          <p:nvPr/>
        </p:nvSpPr>
        <p:spPr>
          <a:xfrm>
            <a:off x="6372000" y="3281335"/>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23A2DCB-6B02-4A19-8BFB-998638C2A8F6}"/>
              </a:ext>
            </a:extLst>
          </p:cNvPr>
          <p:cNvSpPr/>
          <p:nvPr/>
        </p:nvSpPr>
        <p:spPr>
          <a:xfrm>
            <a:off x="523269" y="1194899"/>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32" name="椭圆 31">
            <a:extLst>
              <a:ext uri="{FF2B5EF4-FFF2-40B4-BE49-F238E27FC236}">
                <a16:creationId xmlns:a16="http://schemas.microsoft.com/office/drawing/2014/main" id="{C8B42ABC-E730-4027-BD54-7D3D0F4FAA81}"/>
              </a:ext>
            </a:extLst>
          </p:cNvPr>
          <p:cNvSpPr/>
          <p:nvPr/>
        </p:nvSpPr>
        <p:spPr>
          <a:xfrm>
            <a:off x="644822" y="5947407"/>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33" name="文本框 32">
            <a:extLst>
              <a:ext uri="{FF2B5EF4-FFF2-40B4-BE49-F238E27FC236}">
                <a16:creationId xmlns:a16="http://schemas.microsoft.com/office/drawing/2014/main" id="{40054BA5-9F2E-4DFE-B0A6-021F4F67F80A}"/>
              </a:ext>
            </a:extLst>
          </p:cNvPr>
          <p:cNvSpPr txBox="1"/>
          <p:nvPr/>
        </p:nvSpPr>
        <p:spPr>
          <a:xfrm>
            <a:off x="873459" y="5892578"/>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点击区域待做</a:t>
            </a:r>
            <a:endParaRPr lang="en-US" altLang="zh-CN" sz="1600" dirty="0">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7954991B-F93B-4E61-8FF3-0C487CD98DFF}"/>
              </a:ext>
            </a:extLst>
          </p:cNvPr>
          <p:cNvSpPr/>
          <p:nvPr/>
        </p:nvSpPr>
        <p:spPr>
          <a:xfrm>
            <a:off x="644821" y="6265443"/>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35" name="文本框 34">
            <a:extLst>
              <a:ext uri="{FF2B5EF4-FFF2-40B4-BE49-F238E27FC236}">
                <a16:creationId xmlns:a16="http://schemas.microsoft.com/office/drawing/2014/main" id="{001F8307-75EE-4EEA-AE59-3D37BEFF41B8}"/>
              </a:ext>
            </a:extLst>
          </p:cNvPr>
          <p:cNvSpPr txBox="1"/>
          <p:nvPr/>
        </p:nvSpPr>
        <p:spPr>
          <a:xfrm>
            <a:off x="873459" y="6223301"/>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点击任务</a:t>
            </a:r>
            <a:endParaRPr lang="en-US" altLang="zh-CN" sz="1600" dirty="0">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69F1F6A5-3E93-4D77-92C7-420C6BE63A00}"/>
              </a:ext>
            </a:extLst>
          </p:cNvPr>
          <p:cNvSpPr/>
          <p:nvPr/>
        </p:nvSpPr>
        <p:spPr>
          <a:xfrm>
            <a:off x="2085369" y="1530000"/>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Tree>
    <p:extLst>
      <p:ext uri="{BB962C8B-B14F-4D97-AF65-F5344CB8AC3E}">
        <p14:creationId xmlns:p14="http://schemas.microsoft.com/office/powerpoint/2010/main" val="114604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79650" y="147171"/>
            <a:ext cx="3979323"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班长界面</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任务</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待审核</a:t>
            </a:r>
          </a:p>
        </p:txBody>
      </p:sp>
      <p:cxnSp>
        <p:nvCxnSpPr>
          <p:cNvPr id="14" name="直接连接符 13"/>
          <p:cNvCxnSpPr/>
          <p:nvPr/>
        </p:nvCxnSpPr>
        <p:spPr>
          <a:xfrm>
            <a:off x="214604" y="690469"/>
            <a:ext cx="11784563" cy="18661"/>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8D8FBA7-7137-4F02-8075-87D7EF2608DE}"/>
              </a:ext>
            </a:extLst>
          </p:cNvPr>
          <p:cNvPicPr>
            <a:picLocks/>
          </p:cNvPicPr>
          <p:nvPr/>
        </p:nvPicPr>
        <p:blipFill>
          <a:blip r:embed="rId2"/>
          <a:stretch>
            <a:fillRect/>
          </a:stretch>
        </p:blipFill>
        <p:spPr>
          <a:xfrm>
            <a:off x="684000" y="828000"/>
            <a:ext cx="2520000" cy="4500000"/>
          </a:xfrm>
          <a:prstGeom prst="rect">
            <a:avLst/>
          </a:prstGeom>
          <a:ln w="63500">
            <a:solidFill>
              <a:schemeClr val="bg1">
                <a:alpha val="90000"/>
              </a:schemeClr>
            </a:solidFill>
          </a:ln>
          <a:effectLst>
            <a:glow rad="38100">
              <a:schemeClr val="tx1">
                <a:alpha val="40000"/>
              </a:schemeClr>
            </a:glow>
          </a:effectLst>
        </p:spPr>
      </p:pic>
      <p:pic>
        <p:nvPicPr>
          <p:cNvPr id="7" name="图片 6">
            <a:extLst>
              <a:ext uri="{FF2B5EF4-FFF2-40B4-BE49-F238E27FC236}">
                <a16:creationId xmlns:a16="http://schemas.microsoft.com/office/drawing/2014/main" id="{43FD8FFF-7ADE-47E5-AB81-E7D1B815964F}"/>
              </a:ext>
            </a:extLst>
          </p:cNvPr>
          <p:cNvPicPr>
            <a:picLocks/>
          </p:cNvPicPr>
          <p:nvPr/>
        </p:nvPicPr>
        <p:blipFill>
          <a:blip r:embed="rId3"/>
          <a:stretch>
            <a:fillRect/>
          </a:stretch>
        </p:blipFill>
        <p:spPr>
          <a:xfrm>
            <a:off x="6372000" y="828000"/>
            <a:ext cx="2520000" cy="4500000"/>
          </a:xfrm>
          <a:prstGeom prst="rect">
            <a:avLst/>
          </a:prstGeom>
          <a:ln w="63500">
            <a:solidFill>
              <a:schemeClr val="bg1">
                <a:alpha val="90000"/>
              </a:schemeClr>
            </a:solidFill>
          </a:ln>
          <a:effectLst>
            <a:glow rad="38100">
              <a:schemeClr val="tx1">
                <a:alpha val="40000"/>
              </a:schemeClr>
            </a:glow>
          </a:effectLst>
        </p:spPr>
      </p:pic>
      <p:sp>
        <p:nvSpPr>
          <p:cNvPr id="8" name="文本框 7">
            <a:extLst>
              <a:ext uri="{FF2B5EF4-FFF2-40B4-BE49-F238E27FC236}">
                <a16:creationId xmlns:a16="http://schemas.microsoft.com/office/drawing/2014/main" id="{C9813D5B-7D8C-4F17-81D6-699BA6168D9B}"/>
              </a:ext>
            </a:extLst>
          </p:cNvPr>
          <p:cNvSpPr txBox="1"/>
          <p:nvPr/>
        </p:nvSpPr>
        <p:spPr>
          <a:xfrm>
            <a:off x="3301255" y="754889"/>
            <a:ext cx="2967465" cy="3785652"/>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待审核：生产线中，由操作人员选择的需要班长审核的工单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2.09:00 </a:t>
            </a:r>
            <a:r>
              <a:rPr lang="zh-CN" altLang="en-US" sz="1600" spc="300" dirty="0">
                <a:latin typeface="微软雅黑" panose="020B0503020204020204" pitchFamily="34" charset="-122"/>
                <a:ea typeface="微软雅黑" panose="020B0503020204020204" pitchFamily="34" charset="-122"/>
              </a:rPr>
              <a:t>：操作人员任务开始时间</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贴标岗位</a:t>
            </a:r>
            <a:r>
              <a:rPr lang="en-US" altLang="zh-CN" sz="1600" spc="300" dirty="0">
                <a:latin typeface="微软雅黑" panose="020B0503020204020204" pitchFamily="34" charset="-122"/>
                <a:ea typeface="微软雅黑" panose="020B0503020204020204" pitchFamily="34" charset="-122"/>
              </a:rPr>
              <a:t>OQI</a:t>
            </a:r>
            <a:r>
              <a:rPr lang="zh-CN" altLang="en-US" sz="1600" spc="300" dirty="0">
                <a:latin typeface="微软雅黑" panose="020B0503020204020204" pitchFamily="34" charset="-122"/>
                <a:ea typeface="微软雅黑" panose="020B0503020204020204" pitchFamily="34" charset="-122"/>
              </a:rPr>
              <a:t>检查（四小时）：显示为任务名称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4.BL01-0104-</a:t>
            </a:r>
            <a:r>
              <a:rPr lang="zh-CN" altLang="en-US" sz="1600" spc="300" dirty="0">
                <a:latin typeface="微软雅黑" panose="020B0503020204020204" pitchFamily="34" charset="-122"/>
                <a:ea typeface="微软雅黑" panose="020B0503020204020204" pitchFamily="34" charset="-122"/>
              </a:rPr>
              <a:t>生产：生产计划名称</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待做贴标机操作工：贴标机待做任务</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a:t>
            </a:r>
            <a:r>
              <a:rPr lang="zh-CN" altLang="en-US" sz="1600" spc="300" dirty="0">
                <a:latin typeface="微软雅黑" panose="020B0503020204020204" pitchFamily="34" charset="-122"/>
                <a:ea typeface="微软雅黑" panose="020B0503020204020204" pitchFamily="34" charset="-122"/>
              </a:rPr>
              <a:t>包装</a:t>
            </a:r>
            <a:r>
              <a:rPr lang="en-US" altLang="zh-CN" sz="1600" spc="300" dirty="0">
                <a:latin typeface="微软雅黑" panose="020B0503020204020204" pitchFamily="34" charset="-122"/>
                <a:ea typeface="微软雅黑" panose="020B0503020204020204" pitchFamily="34" charset="-122"/>
              </a:rPr>
              <a:t>-BL01</a:t>
            </a:r>
            <a:r>
              <a:rPr lang="zh-CN" altLang="en-US" sz="1600" spc="300" dirty="0">
                <a:latin typeface="微软雅黑" panose="020B0503020204020204" pitchFamily="34" charset="-122"/>
                <a:ea typeface="微软雅黑" panose="020B0503020204020204" pitchFamily="34" charset="-122"/>
              </a:rPr>
              <a:t>生产</a:t>
            </a:r>
            <a:r>
              <a:rPr lang="en-US" altLang="zh-CN" sz="1600" spc="300" dirty="0">
                <a:latin typeface="微软雅黑" panose="020B0503020204020204" pitchFamily="34" charset="-122"/>
                <a:ea typeface="微软雅黑" panose="020B0503020204020204" pitchFamily="34" charset="-122"/>
              </a:rPr>
              <a:t>2020-01-05</a:t>
            </a:r>
            <a:r>
              <a:rPr lang="zh-CN" altLang="en-US" sz="1600" spc="300" dirty="0">
                <a:latin typeface="微软雅黑" panose="020B0503020204020204" pitchFamily="34" charset="-122"/>
                <a:ea typeface="微软雅黑" panose="020B0503020204020204" pitchFamily="34" charset="-122"/>
              </a:rPr>
              <a:t>：包装瓶一线任务日期</a:t>
            </a:r>
            <a:r>
              <a:rPr lang="en-US" altLang="zh-CN" sz="1600" spc="300" dirty="0">
                <a:latin typeface="微软雅黑" panose="020B0503020204020204" pitchFamily="34" charset="-122"/>
                <a:ea typeface="微软雅黑" panose="020B0503020204020204" pitchFamily="34" charset="-122"/>
              </a:rPr>
              <a:t>2020</a:t>
            </a:r>
            <a:r>
              <a:rPr lang="zh-CN" altLang="en-US" sz="1600" spc="300" dirty="0">
                <a:latin typeface="微软雅黑" panose="020B0503020204020204" pitchFamily="34" charset="-122"/>
                <a:ea typeface="微软雅黑" panose="020B0503020204020204" pitchFamily="34" charset="-122"/>
              </a:rPr>
              <a:t>年</a:t>
            </a:r>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月</a:t>
            </a:r>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日普工提交</a:t>
            </a:r>
          </a:p>
        </p:txBody>
      </p:sp>
      <p:pic>
        <p:nvPicPr>
          <p:cNvPr id="10" name="图片 9">
            <a:extLst>
              <a:ext uri="{FF2B5EF4-FFF2-40B4-BE49-F238E27FC236}">
                <a16:creationId xmlns:a16="http://schemas.microsoft.com/office/drawing/2014/main" id="{F53615EF-CA12-4CDA-AFE3-3AC65D574C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282245" y="5581358"/>
            <a:ext cx="242699" cy="239827"/>
          </a:xfrm>
          <a:prstGeom prst="rect">
            <a:avLst/>
          </a:prstGeom>
        </p:spPr>
      </p:pic>
      <p:sp>
        <p:nvSpPr>
          <p:cNvPr id="11" name="椭圆 10">
            <a:extLst>
              <a:ext uri="{FF2B5EF4-FFF2-40B4-BE49-F238E27FC236}">
                <a16:creationId xmlns:a16="http://schemas.microsoft.com/office/drawing/2014/main" id="{D075C2D9-9A56-4210-8196-2B853592FBED}"/>
              </a:ext>
            </a:extLst>
          </p:cNvPr>
          <p:cNvSpPr/>
          <p:nvPr/>
        </p:nvSpPr>
        <p:spPr>
          <a:xfrm>
            <a:off x="644823"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6" name="椭圆 15">
            <a:extLst>
              <a:ext uri="{FF2B5EF4-FFF2-40B4-BE49-F238E27FC236}">
                <a16:creationId xmlns:a16="http://schemas.microsoft.com/office/drawing/2014/main" id="{642F18A9-E4CE-4F5D-ACBA-E5554A31AE61}"/>
              </a:ext>
            </a:extLst>
          </p:cNvPr>
          <p:cNvSpPr/>
          <p:nvPr/>
        </p:nvSpPr>
        <p:spPr>
          <a:xfrm>
            <a:off x="1023332" y="1194899"/>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1</a:t>
            </a:r>
            <a:endParaRPr lang="zh-CN" altLang="en-US" sz="1400" dirty="0">
              <a:solidFill>
                <a:schemeClr val="accent1"/>
              </a:solidFill>
            </a:endParaRPr>
          </a:p>
        </p:txBody>
      </p:sp>
      <p:sp>
        <p:nvSpPr>
          <p:cNvPr id="18" name="矩形: 圆角 17">
            <a:extLst>
              <a:ext uri="{FF2B5EF4-FFF2-40B4-BE49-F238E27FC236}">
                <a16:creationId xmlns:a16="http://schemas.microsoft.com/office/drawing/2014/main" id="{31BD6ABC-253A-4354-85D1-698F30F05513}"/>
              </a:ext>
            </a:extLst>
          </p:cNvPr>
          <p:cNvSpPr/>
          <p:nvPr/>
        </p:nvSpPr>
        <p:spPr>
          <a:xfrm>
            <a:off x="659865" y="1463040"/>
            <a:ext cx="2520000" cy="667139"/>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8DD0CC5-DC4A-414E-9ADA-6198AEE1B053}"/>
              </a:ext>
            </a:extLst>
          </p:cNvPr>
          <p:cNvSpPr txBox="1"/>
          <p:nvPr/>
        </p:nvSpPr>
        <p:spPr>
          <a:xfrm>
            <a:off x="9031702" y="754888"/>
            <a:ext cx="2967465" cy="4031873"/>
          </a:xfrm>
          <a:prstGeom prst="rect">
            <a:avLst/>
          </a:prstGeom>
          <a:noFill/>
        </p:spPr>
        <p:txBody>
          <a:bodyPr wrap="square" rtlCol="0">
            <a:spAutoFit/>
          </a:bodyPr>
          <a:lstStyle/>
          <a:p>
            <a:r>
              <a:rPr lang="en-US" altLang="zh-CN" sz="1600" spc="300" dirty="0">
                <a:latin typeface="微软雅黑" panose="020B0503020204020204" pitchFamily="34" charset="-122"/>
                <a:ea typeface="微软雅黑" panose="020B0503020204020204" pitchFamily="34" charset="-122"/>
              </a:rPr>
              <a:t>1.</a:t>
            </a:r>
            <a:r>
              <a:rPr lang="zh-CN" altLang="en-US" sz="1600" spc="300" dirty="0">
                <a:latin typeface="微软雅黑" panose="020B0503020204020204" pitchFamily="34" charset="-122"/>
                <a:ea typeface="微软雅黑" panose="020B0503020204020204" pitchFamily="34" charset="-122"/>
              </a:rPr>
              <a:t>贴标岗位</a:t>
            </a:r>
            <a:r>
              <a:rPr lang="en-US" altLang="zh-CN" sz="1600" spc="300" dirty="0">
                <a:latin typeface="微软雅黑" panose="020B0503020204020204" pitchFamily="34" charset="-122"/>
                <a:ea typeface="微软雅黑" panose="020B0503020204020204" pitchFamily="34" charset="-122"/>
              </a:rPr>
              <a:t>OQI</a:t>
            </a:r>
            <a:r>
              <a:rPr lang="zh-CN" altLang="en-US" sz="1600" spc="300" dirty="0">
                <a:latin typeface="微软雅黑" panose="020B0503020204020204" pitchFamily="34" charset="-122"/>
                <a:ea typeface="微软雅黑" panose="020B0503020204020204" pitchFamily="34" charset="-122"/>
              </a:rPr>
              <a:t>检查（四小时）：任务名称和点检项</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2.</a:t>
            </a:r>
            <a:r>
              <a:rPr lang="zh-CN" altLang="en-US" sz="1600" spc="300" dirty="0">
                <a:latin typeface="微软雅黑" panose="020B0503020204020204" pitchFamily="34" charset="-122"/>
                <a:ea typeface="微软雅黑" panose="020B0503020204020204" pitchFamily="34" charset="-122"/>
              </a:rPr>
              <a:t>异常工单：查看此工单任务有无异常</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3.</a:t>
            </a:r>
            <a:r>
              <a:rPr lang="zh-CN" altLang="en-US" sz="1600" spc="300" dirty="0">
                <a:latin typeface="微软雅黑" panose="020B0503020204020204" pitchFamily="34" charset="-122"/>
                <a:ea typeface="微软雅黑" panose="020B0503020204020204" pitchFamily="34" charset="-122"/>
              </a:rPr>
              <a:t>补充说明：在做工单任务操作人员在工单上添加补充说明</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4.</a:t>
            </a:r>
            <a:r>
              <a:rPr lang="zh-CN" altLang="en-US" sz="1600" spc="300" dirty="0">
                <a:latin typeface="微软雅黑" panose="020B0503020204020204" pitchFamily="34" charset="-122"/>
                <a:ea typeface="微软雅黑" panose="020B0503020204020204" pitchFamily="34" charset="-122"/>
              </a:rPr>
              <a:t>通过：审核工单完成</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5.</a:t>
            </a:r>
            <a:r>
              <a:rPr lang="zh-CN" altLang="en-US" sz="1600" spc="300" dirty="0">
                <a:latin typeface="微软雅黑" panose="020B0503020204020204" pitchFamily="34" charset="-122"/>
                <a:ea typeface="微软雅黑" panose="020B0503020204020204" pitchFamily="34" charset="-122"/>
              </a:rPr>
              <a:t>关闭工单：班长可以对此任务工单，进行关闭，关闭后操作人员则会看不见此工单</a:t>
            </a:r>
            <a:endParaRPr lang="en-US" altLang="zh-CN" sz="1600" spc="300" dirty="0">
              <a:latin typeface="微软雅黑" panose="020B0503020204020204" pitchFamily="34" charset="-122"/>
              <a:ea typeface="微软雅黑" panose="020B0503020204020204" pitchFamily="34" charset="-122"/>
            </a:endParaRPr>
          </a:p>
          <a:p>
            <a:r>
              <a:rPr lang="en-US" altLang="zh-CN" sz="1600" spc="300" dirty="0">
                <a:latin typeface="微软雅黑" panose="020B0503020204020204" pitchFamily="34" charset="-122"/>
                <a:ea typeface="微软雅黑" panose="020B0503020204020204" pitchFamily="34" charset="-122"/>
              </a:rPr>
              <a:t>6.</a:t>
            </a:r>
            <a:r>
              <a:rPr lang="zh-CN" altLang="en-US" sz="1600" spc="300" dirty="0">
                <a:latin typeface="微软雅黑" panose="020B0503020204020204" pitchFamily="34" charset="-122"/>
                <a:ea typeface="微软雅黑" panose="020B0503020204020204" pitchFamily="34" charset="-122"/>
              </a:rPr>
              <a:t>退回重做：此订单退回到提交人中为新任务工单重新做工单</a:t>
            </a:r>
            <a:endParaRPr lang="en-US" altLang="zh-CN" sz="1600" spc="300" dirty="0">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D60942A7-8460-4711-A634-C97EB5D20DB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96" t="7313" r="11459" b="5217"/>
          <a:stretch/>
        </p:blipFill>
        <p:spPr>
          <a:xfrm>
            <a:off x="6040924" y="5581358"/>
            <a:ext cx="242699" cy="239827"/>
          </a:xfrm>
          <a:prstGeom prst="rect">
            <a:avLst/>
          </a:prstGeom>
        </p:spPr>
      </p:pic>
      <p:sp>
        <p:nvSpPr>
          <p:cNvPr id="21" name="椭圆 20">
            <a:extLst>
              <a:ext uri="{FF2B5EF4-FFF2-40B4-BE49-F238E27FC236}">
                <a16:creationId xmlns:a16="http://schemas.microsoft.com/office/drawing/2014/main" id="{79E498EC-D089-4749-96A5-026915247EA0}"/>
              </a:ext>
            </a:extLst>
          </p:cNvPr>
          <p:cNvSpPr/>
          <p:nvPr/>
        </p:nvSpPr>
        <p:spPr>
          <a:xfrm>
            <a:off x="6359904" y="5581358"/>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3</a:t>
            </a:r>
            <a:endParaRPr lang="zh-CN" altLang="en-US" sz="1400" dirty="0">
              <a:solidFill>
                <a:schemeClr val="accent1"/>
              </a:solidFill>
            </a:endParaRPr>
          </a:p>
        </p:txBody>
      </p:sp>
      <p:sp>
        <p:nvSpPr>
          <p:cNvPr id="22" name="椭圆 21">
            <a:extLst>
              <a:ext uri="{FF2B5EF4-FFF2-40B4-BE49-F238E27FC236}">
                <a16:creationId xmlns:a16="http://schemas.microsoft.com/office/drawing/2014/main" id="{6847AC3E-4F3B-43B9-B487-C68FD9D56516}"/>
              </a:ext>
            </a:extLst>
          </p:cNvPr>
          <p:cNvSpPr/>
          <p:nvPr/>
        </p:nvSpPr>
        <p:spPr>
          <a:xfrm>
            <a:off x="6536011" y="903687"/>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23" name="文本框 22">
            <a:extLst>
              <a:ext uri="{FF2B5EF4-FFF2-40B4-BE49-F238E27FC236}">
                <a16:creationId xmlns:a16="http://schemas.microsoft.com/office/drawing/2014/main" id="{A0BC2D95-A750-43B7-809C-1BC60551B5FF}"/>
              </a:ext>
            </a:extLst>
          </p:cNvPr>
          <p:cNvSpPr txBox="1"/>
          <p:nvPr/>
        </p:nvSpPr>
        <p:spPr>
          <a:xfrm>
            <a:off x="6704434" y="5528797"/>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点击返回任务界面</a:t>
            </a:r>
            <a:endParaRPr lang="en-US" altLang="zh-CN" sz="1600" dirty="0">
              <a:latin typeface="微软雅黑" panose="020B0503020204020204" pitchFamily="34" charset="-122"/>
              <a:ea typeface="微软雅黑" panose="020B0503020204020204" pitchFamily="34" charset="-122"/>
            </a:endParaRPr>
          </a:p>
        </p:txBody>
      </p:sp>
      <p:sp>
        <p:nvSpPr>
          <p:cNvPr id="24" name="矩形: 圆角 23">
            <a:extLst>
              <a:ext uri="{FF2B5EF4-FFF2-40B4-BE49-F238E27FC236}">
                <a16:creationId xmlns:a16="http://schemas.microsoft.com/office/drawing/2014/main" id="{94B9B420-FDEC-40C8-8289-B26D4DB88278}"/>
              </a:ext>
            </a:extLst>
          </p:cNvPr>
          <p:cNvSpPr/>
          <p:nvPr/>
        </p:nvSpPr>
        <p:spPr>
          <a:xfrm>
            <a:off x="6372000" y="1188720"/>
            <a:ext cx="2520000" cy="274320"/>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729D4A85-C960-4167-9E28-3FAAE33C3B19}"/>
              </a:ext>
            </a:extLst>
          </p:cNvPr>
          <p:cNvSpPr/>
          <p:nvPr/>
        </p:nvSpPr>
        <p:spPr>
          <a:xfrm>
            <a:off x="6372000" y="1716398"/>
            <a:ext cx="2520000" cy="843922"/>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E3CEAFE7-2A3E-4973-A6C8-0BC1523CB08E}"/>
              </a:ext>
            </a:extLst>
          </p:cNvPr>
          <p:cNvSpPr/>
          <p:nvPr/>
        </p:nvSpPr>
        <p:spPr>
          <a:xfrm>
            <a:off x="6372000" y="2605863"/>
            <a:ext cx="2520000" cy="31050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B846E1EB-9173-441C-9458-EE44555967EB}"/>
              </a:ext>
            </a:extLst>
          </p:cNvPr>
          <p:cNvSpPr/>
          <p:nvPr/>
        </p:nvSpPr>
        <p:spPr>
          <a:xfrm>
            <a:off x="6372000" y="4002172"/>
            <a:ext cx="2520000" cy="45184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68B7FC8A-CDFC-4D11-B16F-BF9D69C2600B}"/>
              </a:ext>
            </a:extLst>
          </p:cNvPr>
          <p:cNvSpPr/>
          <p:nvPr/>
        </p:nvSpPr>
        <p:spPr>
          <a:xfrm>
            <a:off x="6372000" y="4481453"/>
            <a:ext cx="2520000" cy="40550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93C10A7A-3AFF-4660-8759-CFAD93B41823}"/>
              </a:ext>
            </a:extLst>
          </p:cNvPr>
          <p:cNvSpPr/>
          <p:nvPr/>
        </p:nvSpPr>
        <p:spPr>
          <a:xfrm>
            <a:off x="6372000" y="4930254"/>
            <a:ext cx="2520000" cy="405507"/>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C32AFFE9-8963-4343-8DB3-96AA76D9EE73}"/>
              </a:ext>
            </a:extLst>
          </p:cNvPr>
          <p:cNvSpPr/>
          <p:nvPr/>
        </p:nvSpPr>
        <p:spPr>
          <a:xfrm>
            <a:off x="6372000" y="2982422"/>
            <a:ext cx="2520000" cy="97645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D1B44901-3B93-402B-926E-7B235DB72332}"/>
              </a:ext>
            </a:extLst>
          </p:cNvPr>
          <p:cNvSpPr txBox="1"/>
          <p:nvPr/>
        </p:nvSpPr>
        <p:spPr>
          <a:xfrm>
            <a:off x="897594" y="5539216"/>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点击待审核</a:t>
            </a:r>
            <a:endParaRPr lang="en-US" altLang="zh-CN" sz="1600" dirty="0">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2E6B3448-265E-4073-BC14-50CA531F2AC1}"/>
              </a:ext>
            </a:extLst>
          </p:cNvPr>
          <p:cNvSpPr/>
          <p:nvPr/>
        </p:nvSpPr>
        <p:spPr>
          <a:xfrm>
            <a:off x="644823" y="5919912"/>
            <a:ext cx="268249" cy="25427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35" name="椭圆 34">
            <a:extLst>
              <a:ext uri="{FF2B5EF4-FFF2-40B4-BE49-F238E27FC236}">
                <a16:creationId xmlns:a16="http://schemas.microsoft.com/office/drawing/2014/main" id="{1190B7BD-2E1B-4D3A-B239-14D8C1E66951}"/>
              </a:ext>
            </a:extLst>
          </p:cNvPr>
          <p:cNvSpPr/>
          <p:nvPr/>
        </p:nvSpPr>
        <p:spPr>
          <a:xfrm>
            <a:off x="2356398" y="1543997"/>
            <a:ext cx="195868" cy="1800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accent1"/>
                </a:solidFill>
              </a:rPr>
              <a:t>2</a:t>
            </a:r>
            <a:endParaRPr lang="zh-CN" altLang="en-US" sz="1400" dirty="0">
              <a:solidFill>
                <a:schemeClr val="accent1"/>
              </a:solidFill>
            </a:endParaRPr>
          </a:p>
        </p:txBody>
      </p:sp>
      <p:sp>
        <p:nvSpPr>
          <p:cNvPr id="36" name="文本框 35">
            <a:extLst>
              <a:ext uri="{FF2B5EF4-FFF2-40B4-BE49-F238E27FC236}">
                <a16:creationId xmlns:a16="http://schemas.microsoft.com/office/drawing/2014/main" id="{07CA0D7C-64DF-4361-A96A-66D5CC76E01F}"/>
              </a:ext>
            </a:extLst>
          </p:cNvPr>
          <p:cNvSpPr txBox="1"/>
          <p:nvPr/>
        </p:nvSpPr>
        <p:spPr>
          <a:xfrm>
            <a:off x="876105" y="5877770"/>
            <a:ext cx="209281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点击任务</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3846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8391</TotalTime>
  <Words>2565</Words>
  <Application>Microsoft Office PowerPoint</Application>
  <PresentationFormat>宽屏</PresentationFormat>
  <Paragraphs>364</Paragraphs>
  <Slides>26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微软雅黑</vt:lpstr>
      <vt:lpstr>Arial</vt:lpstr>
      <vt:lpstr>Calibri</vt:lpstr>
      <vt:lpstr>Calibri Light</vt:lpstr>
      <vt:lpstr>Impact</vt:lpstr>
      <vt:lpstr>回顾</vt:lpstr>
      <vt:lpstr>时序操作介绍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EMS系统培训</dc:title>
  <dc:creator>ZengYingKe</dc:creator>
  <cp:lastModifiedBy>富鑫 宋</cp:lastModifiedBy>
  <cp:revision>294</cp:revision>
  <dcterms:created xsi:type="dcterms:W3CDTF">2020-02-26T02:21:20Z</dcterms:created>
  <dcterms:modified xsi:type="dcterms:W3CDTF">2020-11-24T08:44:04Z</dcterms:modified>
</cp:coreProperties>
</file>