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79" r:id="rId6"/>
    <p:sldId id="260" r:id="rId7"/>
    <p:sldId id="261" r:id="rId8"/>
    <p:sldId id="266" r:id="rId9"/>
    <p:sldId id="264" r:id="rId10"/>
    <p:sldId id="272" r:id="rId11"/>
    <p:sldId id="273" r:id="rId12"/>
    <p:sldId id="268" r:id="rId13"/>
    <p:sldId id="269" r:id="rId14"/>
    <p:sldId id="276" r:id="rId15"/>
    <p:sldId id="271" r:id="rId16"/>
    <p:sldId id="274" r:id="rId17"/>
    <p:sldId id="275" r:id="rId18"/>
    <p:sldId id="282" r:id="rId19"/>
    <p:sldId id="285" r:id="rId20"/>
    <p:sldId id="286" r:id="rId21"/>
    <p:sldId id="288" r:id="rId22"/>
    <p:sldId id="289" r:id="rId23"/>
    <p:sldId id="29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1" d="100"/>
          <a:sy n="71" d="100"/>
        </p:scale>
        <p:origin x="69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7BC9-A4E2-4717-AAEF-90EF7DAC759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50CB9D4-3BEB-4C1A-87F5-6CF686F5C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32F2FDD-957D-40EC-9EE9-F91FF4D0F506}"/>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5" name="Footer Placeholder 4">
            <a:extLst>
              <a:ext uri="{FF2B5EF4-FFF2-40B4-BE49-F238E27FC236}">
                <a16:creationId xmlns:a16="http://schemas.microsoft.com/office/drawing/2014/main" id="{8CE648E5-4B23-4D5F-8C82-AD052A2F53C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98F1F52-C814-4CD9-B4F3-BB6C7FD0142D}"/>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65656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0388-FC59-4A68-8A1E-BFB6743B7DAC}"/>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C5D3EB9-0145-4585-9AAC-B72586E4047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8B1C309-27B3-40B9-9DCF-148DC0D05FA9}"/>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5" name="Footer Placeholder 4">
            <a:extLst>
              <a:ext uri="{FF2B5EF4-FFF2-40B4-BE49-F238E27FC236}">
                <a16:creationId xmlns:a16="http://schemas.microsoft.com/office/drawing/2014/main" id="{CEDF7C35-EC16-4B22-A4A3-BEA84398A06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495E49-E113-405F-B7C0-D214093FE511}"/>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416264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80FD3-09A2-4508-B219-0D83A64C8FA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DC97278-EBD7-48E0-9A80-16BA1D01B31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13AF4C4-3BE1-4EDB-9F58-2E4B8BFFB627}"/>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5" name="Footer Placeholder 4">
            <a:extLst>
              <a:ext uri="{FF2B5EF4-FFF2-40B4-BE49-F238E27FC236}">
                <a16:creationId xmlns:a16="http://schemas.microsoft.com/office/drawing/2014/main" id="{8872F7A6-8E8D-4C03-ADE9-D4BFCD970CD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111D819-8FDE-45B5-B56F-CF072F4391F9}"/>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117937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754C-A1E0-4A51-8720-B4E122A84AA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1532076-07D0-4C33-A455-D37D6FB3B14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D31520-B70F-4E66-B6F2-124DB5D66C0D}"/>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5" name="Footer Placeholder 4">
            <a:extLst>
              <a:ext uri="{FF2B5EF4-FFF2-40B4-BE49-F238E27FC236}">
                <a16:creationId xmlns:a16="http://schemas.microsoft.com/office/drawing/2014/main" id="{B901EE36-043E-4F44-9AE1-E42162CEECB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9CCA032-549D-4A3C-9330-7EF04BFB41FD}"/>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296680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CD8E-1CFF-4B2A-82A8-5C802DA614F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034E408-3602-45EE-815E-E743A1DCC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4775B5E8-94E2-4B95-8676-6A8AE34F9D66}"/>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5" name="Footer Placeholder 4">
            <a:extLst>
              <a:ext uri="{FF2B5EF4-FFF2-40B4-BE49-F238E27FC236}">
                <a16:creationId xmlns:a16="http://schemas.microsoft.com/office/drawing/2014/main" id="{A8746C82-D896-4CA9-9E74-FEEDA661A2A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921D2AE-B24D-432D-9898-84E922226411}"/>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220243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9C75-5100-4735-923A-11DF2045ABA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81F30D7-66B1-4772-A52E-8A74B96F30EB}"/>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0757D96-DDBC-4FEE-96FE-456BF177F851}"/>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C8CB081-40F4-4B26-81EF-9C52E6998F5F}"/>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6" name="Footer Placeholder 5">
            <a:extLst>
              <a:ext uri="{FF2B5EF4-FFF2-40B4-BE49-F238E27FC236}">
                <a16:creationId xmlns:a16="http://schemas.microsoft.com/office/drawing/2014/main" id="{BDF2831A-4A04-49AF-9C8E-D1A868009CA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AB70D01-7A2A-4FB4-A8FD-78A4677CA2CA}"/>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2945040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D62E-8985-4070-B47A-7EC620AA911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3658D83-B770-43E6-9544-3F67BA28E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DD0AE30F-9B27-4E56-B7B9-A9DF753A179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10E87F0-6EBB-4D8E-9E50-F871B6C84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3B5AF1F-C835-49E7-BDE6-3E4BAE6DA697}"/>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D837870-C8DC-47DC-A4B7-630DEE994694}"/>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8" name="Footer Placeholder 7">
            <a:extLst>
              <a:ext uri="{FF2B5EF4-FFF2-40B4-BE49-F238E27FC236}">
                <a16:creationId xmlns:a16="http://schemas.microsoft.com/office/drawing/2014/main" id="{7AE9F0F5-4AA7-4F74-BF15-CCD0712D67B4}"/>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EFCFCA3-3588-4C49-98E9-087BF94D2F7E}"/>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142821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675B-19F7-4982-9E34-3C38A4D0618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C50EB2BE-F5B9-4D89-9E96-D51A8E7E9C4B}"/>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4" name="Footer Placeholder 3">
            <a:extLst>
              <a:ext uri="{FF2B5EF4-FFF2-40B4-BE49-F238E27FC236}">
                <a16:creationId xmlns:a16="http://schemas.microsoft.com/office/drawing/2014/main" id="{DBF9DC47-C19B-43F9-AE83-A46C3899601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A4F0FE7-D858-4061-8B8A-9E4FEE99BF81}"/>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119084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8CFBE-E9F8-4098-AD10-D1B9983724C6}"/>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3" name="Footer Placeholder 2">
            <a:extLst>
              <a:ext uri="{FF2B5EF4-FFF2-40B4-BE49-F238E27FC236}">
                <a16:creationId xmlns:a16="http://schemas.microsoft.com/office/drawing/2014/main" id="{71D67631-7AA9-485D-98D9-F716E89DD99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909AB3B-EF9B-4E94-B921-CA23D9C3A6EC}"/>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239326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7BC6-009E-4F49-A730-36D5A33EE92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B9ED3C3-66D8-4A53-9AF8-A29FF72AC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EDD85A42-AB0B-4A80-9240-E6FF001AB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7463E23-74E4-40AD-A108-6892A8211809}"/>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6" name="Footer Placeholder 5">
            <a:extLst>
              <a:ext uri="{FF2B5EF4-FFF2-40B4-BE49-F238E27FC236}">
                <a16:creationId xmlns:a16="http://schemas.microsoft.com/office/drawing/2014/main" id="{5C08E985-0BB6-4E64-A268-1AD842CE8FD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C284411-6B7C-41B7-BEE4-8ED69B404D4C}"/>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98009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758B-4E32-4182-908A-42432C2FA81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2F83F6C6-6455-4182-9207-2FC7D21E7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CD35269-B094-47EB-BA4F-355B17D2E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183B0BA-6E48-4AFC-9B33-4822A05DEA78}"/>
              </a:ext>
            </a:extLst>
          </p:cNvPr>
          <p:cNvSpPr>
            <a:spLocks noGrp="1"/>
          </p:cNvSpPr>
          <p:nvPr>
            <p:ph type="dt" sz="half" idx="10"/>
          </p:nvPr>
        </p:nvSpPr>
        <p:spPr/>
        <p:txBody>
          <a:bodyPr/>
          <a:lstStyle/>
          <a:p>
            <a:fld id="{58F44015-92F5-4CAD-AE47-0E932417C8E1}" type="datetimeFigureOut">
              <a:rPr lang="zh-CN" altLang="en-US" smtClean="0"/>
              <a:t>2020/2/17</a:t>
            </a:fld>
            <a:endParaRPr lang="zh-CN" altLang="en-US"/>
          </a:p>
        </p:txBody>
      </p:sp>
      <p:sp>
        <p:nvSpPr>
          <p:cNvPr id="6" name="Footer Placeholder 5">
            <a:extLst>
              <a:ext uri="{FF2B5EF4-FFF2-40B4-BE49-F238E27FC236}">
                <a16:creationId xmlns:a16="http://schemas.microsoft.com/office/drawing/2014/main" id="{F7501777-97A0-44AE-A459-709F61BA0FD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3B1F7D5-7F36-4A1D-B665-4008836836D3}"/>
              </a:ext>
            </a:extLst>
          </p:cNvPr>
          <p:cNvSpPr>
            <a:spLocks noGrp="1"/>
          </p:cNvSpPr>
          <p:nvPr>
            <p:ph type="sldNum" sz="quarter" idx="12"/>
          </p:nvPr>
        </p:nvSpPr>
        <p:spPr/>
        <p:txBody>
          <a:body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202474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BEDB1-91CA-422C-A3D8-50B7A3A5F0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CDA765E-372F-4774-B2C3-438B9090D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7E69996-F01D-494C-901C-3B7475340E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44015-92F5-4CAD-AE47-0E932417C8E1}" type="datetimeFigureOut">
              <a:rPr lang="zh-CN" altLang="en-US" smtClean="0"/>
              <a:t>2020/2/17</a:t>
            </a:fld>
            <a:endParaRPr lang="zh-CN" altLang="en-US"/>
          </a:p>
        </p:txBody>
      </p:sp>
      <p:sp>
        <p:nvSpPr>
          <p:cNvPr id="5" name="Footer Placeholder 4">
            <a:extLst>
              <a:ext uri="{FF2B5EF4-FFF2-40B4-BE49-F238E27FC236}">
                <a16:creationId xmlns:a16="http://schemas.microsoft.com/office/drawing/2014/main" id="{E5932070-69B7-49A1-B82E-C9A7CAE55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1C04A91-187E-4D3C-BCC1-5A6384ECB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49433-FEF2-44F1-914B-533E37214FCB}" type="slidenum">
              <a:rPr lang="zh-CN" altLang="en-US" smtClean="0"/>
              <a:t>‹#›</a:t>
            </a:fld>
            <a:endParaRPr lang="zh-CN" altLang="en-US"/>
          </a:p>
        </p:txBody>
      </p:sp>
    </p:spTree>
    <p:extLst>
      <p:ext uri="{BB962C8B-B14F-4D97-AF65-F5344CB8AC3E}">
        <p14:creationId xmlns:p14="http://schemas.microsoft.com/office/powerpoint/2010/main" val="3289229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lab.research.google.com/drive/1R1xVlUGS-w_1TKhmEPUZtZZzlresFRyy" TargetMode="External"/><Relationship Id="rId2" Type="http://schemas.openxmlformats.org/officeDocument/2006/relationships/hyperlink" Target="https://colab.research.google.com/drive/1jlzPVjWd33wJTCwTlA4h8ATa61SZ3fj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A7B327-35EE-44E9-8CE4-4DD5744B6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44FF9-CD1E-4BC5-95E8-69351F930BBA}"/>
              </a:ext>
            </a:extLst>
          </p:cNvPr>
          <p:cNvSpPr>
            <a:spLocks noGrp="1"/>
          </p:cNvSpPr>
          <p:nvPr>
            <p:ph type="ctrTitle"/>
          </p:nvPr>
        </p:nvSpPr>
        <p:spPr>
          <a:xfrm>
            <a:off x="838200" y="723013"/>
            <a:ext cx="10515600" cy="3094068"/>
          </a:xfrm>
        </p:spPr>
        <p:txBody>
          <a:bodyPr>
            <a:normAutofit/>
          </a:bodyPr>
          <a:lstStyle/>
          <a:p>
            <a:r>
              <a:rPr lang="en-US" altLang="zh-CN" sz="8000"/>
              <a:t>Product &amp; Client Research</a:t>
            </a:r>
            <a:endParaRPr lang="zh-CN" altLang="en-US" sz="8000"/>
          </a:p>
        </p:txBody>
      </p:sp>
      <p:sp useBgFill="1">
        <p:nvSpPr>
          <p:cNvPr id="10" name="Rectangle 9">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4193001"/>
            <a:ext cx="10515599" cy="822960"/>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C738506-30C0-4EB7-A85A-B13F3FE4A351}"/>
              </a:ext>
            </a:extLst>
          </p:cNvPr>
          <p:cNvSpPr>
            <a:spLocks noGrp="1"/>
          </p:cNvSpPr>
          <p:nvPr>
            <p:ph type="subTitle" idx="1"/>
          </p:nvPr>
        </p:nvSpPr>
        <p:spPr>
          <a:xfrm>
            <a:off x="1220089" y="4315710"/>
            <a:ext cx="9751823" cy="582612"/>
          </a:xfrm>
          <a:noFill/>
        </p:spPr>
        <p:txBody>
          <a:bodyPr anchor="ctr">
            <a:normAutofit/>
          </a:bodyPr>
          <a:lstStyle/>
          <a:p>
            <a:r>
              <a:rPr lang="en-US" altLang="zh-CN" sz="2000"/>
              <a:t>Yan Qin</a:t>
            </a:r>
            <a:endParaRPr lang="zh-CN" altLang="en-US" sz="2000"/>
          </a:p>
        </p:txBody>
      </p:sp>
      <p:sp>
        <p:nvSpPr>
          <p:cNvPr id="12" name="Rectangle 11">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4650963"/>
            <a:ext cx="109728"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99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56A03C-E228-4276-B661-B0689FCEB848}"/>
              </a:ext>
            </a:extLst>
          </p:cNvPr>
          <p:cNvSpPr>
            <a:spLocks noGrp="1"/>
          </p:cNvSpPr>
          <p:nvPr>
            <p:ph type="title"/>
          </p:nvPr>
        </p:nvSpPr>
        <p:spPr>
          <a:xfrm>
            <a:off x="841248" y="510047"/>
            <a:ext cx="3300984" cy="1645920"/>
          </a:xfrm>
        </p:spPr>
        <p:txBody>
          <a:bodyPr>
            <a:normAutofit/>
          </a:bodyPr>
          <a:lstStyle/>
          <a:p>
            <a:r>
              <a:rPr lang="en-US" altLang="zh-CN" sz="2800"/>
              <a:t>Data Visualization</a:t>
            </a:r>
            <a:endParaRPr lang="zh-CN" altLang="en-US" sz="2800"/>
          </a:p>
        </p:txBody>
      </p:sp>
      <p:sp>
        <p:nvSpPr>
          <p:cNvPr id="15" name="Rectangle 1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48DE520-8DE2-4911-9B9F-1F06710B95A9}"/>
              </a:ext>
            </a:extLst>
          </p:cNvPr>
          <p:cNvSpPr>
            <a:spLocks noGrp="1"/>
          </p:cNvSpPr>
          <p:nvPr>
            <p:ph idx="1"/>
          </p:nvPr>
        </p:nvSpPr>
        <p:spPr>
          <a:xfrm>
            <a:off x="4581144" y="510047"/>
            <a:ext cx="6858000" cy="1645920"/>
          </a:xfrm>
        </p:spPr>
        <p:txBody>
          <a:bodyPr anchor="ctr">
            <a:normAutofit/>
          </a:bodyPr>
          <a:lstStyle/>
          <a:p>
            <a:r>
              <a:rPr lang="en-US" altLang="zh-CN" sz="1800" dirty="0"/>
              <a:t>Last Transaction Channel, Repurchase Methods, and External Agent can be used to predict the class of ‘Purchase’.</a:t>
            </a:r>
            <a:endParaRPr lang="zh-CN" altLang="en-US" sz="1800" dirty="0"/>
          </a:p>
        </p:txBody>
      </p:sp>
      <p:pic>
        <p:nvPicPr>
          <p:cNvPr id="4" name="Picture 6">
            <a:extLst>
              <a:ext uri="{FF2B5EF4-FFF2-40B4-BE49-F238E27FC236}">
                <a16:creationId xmlns:a16="http://schemas.microsoft.com/office/drawing/2014/main" id="{806AD641-65BB-4148-A57A-3546D70DC9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416" y="3163111"/>
            <a:ext cx="3697262" cy="32110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8E8371A-79B6-4AEB-A2E8-06AB1CFB94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47599" y="3163111"/>
            <a:ext cx="3584448" cy="25260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744CED42-0E47-4F5D-A7AB-1CFA3AE439A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7415" y="3163111"/>
            <a:ext cx="3584448" cy="252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1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5549E48-55B4-43FA-96F3-A3F777E0F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D37B30-498D-4F6F-866F-8A9A9B6BD82C}"/>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altLang="zh-CN" sz="3600"/>
              <a:t>Data Visualization</a:t>
            </a:r>
          </a:p>
        </p:txBody>
      </p:sp>
      <p:sp>
        <p:nvSpPr>
          <p:cNvPr id="3" name="Content Placeholder 2">
            <a:extLst>
              <a:ext uri="{FF2B5EF4-FFF2-40B4-BE49-F238E27FC236}">
                <a16:creationId xmlns:a16="http://schemas.microsoft.com/office/drawing/2014/main" id="{5B3606FB-53D5-45A2-AB23-7D5C50BD4510}"/>
              </a:ext>
            </a:extLst>
          </p:cNvPr>
          <p:cNvSpPr>
            <a:spLocks noGrp="1"/>
          </p:cNvSpPr>
          <p:nvPr>
            <p:ph idx="1"/>
          </p:nvPr>
        </p:nvSpPr>
        <p:spPr>
          <a:xfrm>
            <a:off x="6382512" y="498698"/>
            <a:ext cx="4940808" cy="1185353"/>
          </a:xfrm>
        </p:spPr>
        <p:txBody>
          <a:bodyPr vert="horz" lIns="91440" tIns="45720" rIns="91440" bIns="45720" rtlCol="0" anchor="ctr">
            <a:normAutofit fontScale="85000" lnSpcReduction="10000"/>
          </a:bodyPr>
          <a:lstStyle/>
          <a:p>
            <a:pPr marL="0" indent="0">
              <a:buNone/>
            </a:pPr>
            <a:r>
              <a:rPr lang="en-US" altLang="zh-CN" sz="2400" dirty="0"/>
              <a:t>Three drugs (from the dataset) that can treat Leishmaniasis are </a:t>
            </a:r>
            <a:r>
              <a:rPr lang="en-US" altLang="zh-CN" sz="2400" dirty="0" err="1"/>
              <a:t>Abisome</a:t>
            </a:r>
            <a:r>
              <a:rPr lang="en-US" altLang="zh-CN" sz="2400" dirty="0"/>
              <a:t>, Pentamidine, and </a:t>
            </a:r>
            <a:r>
              <a:rPr lang="en-US" altLang="zh-CN" sz="2400" dirty="0" err="1"/>
              <a:t>Miltefosine</a:t>
            </a:r>
            <a:r>
              <a:rPr lang="en-US" altLang="zh-CN" sz="2400" dirty="0"/>
              <a:t>. They can be used to predict the class of ‘Purchase’. </a:t>
            </a:r>
          </a:p>
        </p:txBody>
      </p:sp>
      <p:sp>
        <p:nvSpPr>
          <p:cNvPr id="31" name="Rectangle 3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241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screenshot of a cell phone&#10;&#10;Description automatically generated">
            <a:extLst>
              <a:ext uri="{FF2B5EF4-FFF2-40B4-BE49-F238E27FC236}">
                <a16:creationId xmlns:a16="http://schemas.microsoft.com/office/drawing/2014/main" id="{07C7A205-E3C1-4E77-BC40-1D323A92AD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866463"/>
            <a:ext cx="3703320" cy="26097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 screenshot of a cell phone&#10;&#10;Description automatically generated">
            <a:extLst>
              <a:ext uri="{FF2B5EF4-FFF2-40B4-BE49-F238E27FC236}">
                <a16:creationId xmlns:a16="http://schemas.microsoft.com/office/drawing/2014/main" id="{41819546-41B0-4D84-9751-F522CF6E72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44340" y="2861449"/>
            <a:ext cx="3703320" cy="26097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 screenshot of a cell phone&#10;&#10;Description automatically generated">
            <a:extLst>
              <a:ext uri="{FF2B5EF4-FFF2-40B4-BE49-F238E27FC236}">
                <a16:creationId xmlns:a16="http://schemas.microsoft.com/office/drawing/2014/main" id="{BDBBCBFF-F1F2-4D3E-967F-A671B52A983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65592" y="2861449"/>
            <a:ext cx="3703320" cy="260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40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E4F3D-C4EC-43E8-A85D-70A7E9270A12}"/>
              </a:ext>
            </a:extLst>
          </p:cNvPr>
          <p:cNvSpPr>
            <a:spLocks noGrp="1"/>
          </p:cNvSpPr>
          <p:nvPr>
            <p:ph type="title"/>
          </p:nvPr>
        </p:nvSpPr>
        <p:spPr>
          <a:xfrm>
            <a:off x="429768" y="411480"/>
            <a:ext cx="11201400" cy="1106424"/>
          </a:xfrm>
        </p:spPr>
        <p:txBody>
          <a:bodyPr>
            <a:normAutofit/>
          </a:bodyPr>
          <a:lstStyle/>
          <a:p>
            <a:r>
              <a:rPr lang="en-US" altLang="zh-CN" sz="3600"/>
              <a:t>Data Visualization</a:t>
            </a:r>
            <a:endParaRPr lang="zh-CN" altLang="en-US" sz="3600"/>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2">
            <a:extLst>
              <a:ext uri="{FF2B5EF4-FFF2-40B4-BE49-F238E27FC236}">
                <a16:creationId xmlns:a16="http://schemas.microsoft.com/office/drawing/2014/main" id="{DAC20310-8051-4196-968C-A763333D2F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2239586"/>
            <a:ext cx="6702552" cy="3476108"/>
          </a:xfrm>
          <a:prstGeom prst="rect">
            <a:avLst/>
          </a:prstGeom>
          <a:noFill/>
          <a:extLst>
            <a:ext uri="{909E8E84-426E-40DD-AFC4-6F175D3DCCD1}">
              <a14:hiddenFill xmlns:a14="http://schemas.microsoft.com/office/drawing/2010/main">
                <a:solidFill>
                  <a:srgbClr val="FFFFFF"/>
                </a:solidFill>
              </a14:hiddenFill>
            </a:ext>
          </a:extLst>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496FEEE1-1CF0-47A8-89F6-7EE2C303468C}"/>
              </a:ext>
            </a:extLst>
          </p:cNvPr>
          <p:cNvSpPr>
            <a:spLocks noGrp="1"/>
          </p:cNvSpPr>
          <p:nvPr>
            <p:ph idx="1"/>
          </p:nvPr>
        </p:nvSpPr>
        <p:spPr>
          <a:xfrm>
            <a:off x="7938752" y="2020824"/>
            <a:ext cx="3455097" cy="3959352"/>
          </a:xfrm>
        </p:spPr>
        <p:txBody>
          <a:bodyPr anchor="ctr">
            <a:normAutofit/>
          </a:bodyPr>
          <a:lstStyle/>
          <a:p>
            <a:pPr marL="0" indent="0">
              <a:buNone/>
            </a:pPr>
            <a:r>
              <a:rPr lang="en-US" altLang="zh-CN" sz="1800" dirty="0"/>
              <a:t>Majority of the customers sold drugs purchased from this pharma entity to India, Thailand, Netherlands, Egypt, Philippines, Malaysia, Nepal, Indonesia, and Pakistan.</a:t>
            </a:r>
            <a:endParaRPr lang="zh-CN" altLang="en-US" sz="1800" dirty="0"/>
          </a:p>
        </p:txBody>
      </p:sp>
    </p:spTree>
    <p:extLst>
      <p:ext uri="{BB962C8B-B14F-4D97-AF65-F5344CB8AC3E}">
        <p14:creationId xmlns:p14="http://schemas.microsoft.com/office/powerpoint/2010/main" val="178581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0" name="Rectangle 191">
            <a:extLst>
              <a:ext uri="{FF2B5EF4-FFF2-40B4-BE49-F238E27FC236}">
                <a16:creationId xmlns:a16="http://schemas.microsoft.com/office/drawing/2014/main" id="{4E8F40FE-293C-453F-B8A6-427899356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EEBF3-30EC-4D26-9F25-3A4536DFE66B}"/>
              </a:ext>
            </a:extLst>
          </p:cNvPr>
          <p:cNvSpPr>
            <a:spLocks noGrp="1"/>
          </p:cNvSpPr>
          <p:nvPr>
            <p:ph type="title"/>
          </p:nvPr>
        </p:nvSpPr>
        <p:spPr>
          <a:xfrm>
            <a:off x="548640" y="856271"/>
            <a:ext cx="4114800" cy="1645139"/>
          </a:xfrm>
        </p:spPr>
        <p:txBody>
          <a:bodyPr vert="horz" lIns="91440" tIns="45720" rIns="91440" bIns="45720" rtlCol="0" anchor="b">
            <a:normAutofit/>
          </a:bodyPr>
          <a:lstStyle/>
          <a:p>
            <a:r>
              <a:rPr lang="en-US" altLang="zh-CN" sz="3800"/>
              <a:t>Data Visualization	</a:t>
            </a:r>
          </a:p>
        </p:txBody>
      </p:sp>
      <p:sp>
        <p:nvSpPr>
          <p:cNvPr id="8201" name="Rectangle 192">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6384"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3" name="Rectangle 193">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02" name="Content Placeholder 8201">
            <a:extLst>
              <a:ext uri="{FF2B5EF4-FFF2-40B4-BE49-F238E27FC236}">
                <a16:creationId xmlns:a16="http://schemas.microsoft.com/office/drawing/2014/main" id="{3C399BF2-F7DC-4064-97A3-396E56852057}"/>
              </a:ext>
            </a:extLst>
          </p:cNvPr>
          <p:cNvSpPr>
            <a:spLocks noGrp="1"/>
          </p:cNvSpPr>
          <p:nvPr>
            <p:ph idx="1"/>
          </p:nvPr>
        </p:nvSpPr>
        <p:spPr>
          <a:xfrm>
            <a:off x="548640" y="2942520"/>
            <a:ext cx="4114800" cy="3245804"/>
          </a:xfrm>
        </p:spPr>
        <p:txBody>
          <a:bodyPr>
            <a:normAutofit/>
          </a:bodyPr>
          <a:lstStyle/>
          <a:p>
            <a:endParaRPr lang="en-US" sz="1800"/>
          </a:p>
        </p:txBody>
      </p:sp>
      <p:pic>
        <p:nvPicPr>
          <p:cNvPr id="8196" name="Picture 4" descr="A close up of a piece of paper&#10;&#10;Description automatically generated">
            <a:extLst>
              <a:ext uri="{FF2B5EF4-FFF2-40B4-BE49-F238E27FC236}">
                <a16:creationId xmlns:a16="http://schemas.microsoft.com/office/drawing/2014/main" id="{5BC1F944-64B7-4DD1-92A1-6376DADD6E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30109" y="4338237"/>
            <a:ext cx="3246120" cy="2253783"/>
          </a:xfrm>
          <a:prstGeom prst="rect">
            <a:avLst/>
          </a:prstGeom>
          <a:extLst>
            <a:ext uri="{909E8E84-426E-40DD-AFC4-6F175D3DCCD1}">
              <a14:hiddenFill xmlns:a14="http://schemas.microsoft.com/office/drawing/2010/main">
                <a:solidFill>
                  <a:srgbClr val="FFFFFF"/>
                </a:solidFill>
              </a14:hiddenFill>
            </a:ext>
          </a:extLst>
        </p:spPr>
      </p:pic>
      <p:pic>
        <p:nvPicPr>
          <p:cNvPr id="8198" name="Picture 6" descr="A screenshot of a cell phone&#10;&#10;Description automatically generated">
            <a:extLst>
              <a:ext uri="{FF2B5EF4-FFF2-40B4-BE49-F238E27FC236}">
                <a16:creationId xmlns:a16="http://schemas.microsoft.com/office/drawing/2014/main" id="{A3936477-15EB-42A5-B85A-7624089258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10238" y="323089"/>
            <a:ext cx="5403862" cy="3751904"/>
          </a:xfrm>
          <a:prstGeom prst="rect">
            <a:avLst/>
          </a:prstGeom>
          <a:extLst>
            <a:ext uri="{909E8E84-426E-40DD-AFC4-6F175D3DCCD1}">
              <a14:hiddenFill xmlns:a14="http://schemas.microsoft.com/office/drawing/2010/main">
                <a:solidFill>
                  <a:srgbClr val="FFFFFF"/>
                </a:solidFill>
              </a14:hiddenFill>
            </a:ext>
          </a:extLst>
        </p:spPr>
      </p:pic>
      <p:pic>
        <p:nvPicPr>
          <p:cNvPr id="11" name="Picture 10" descr="A screenshot of a cell phone&#10;&#10;Description automatically generated">
            <a:extLst>
              <a:ext uri="{FF2B5EF4-FFF2-40B4-BE49-F238E27FC236}">
                <a16:creationId xmlns:a16="http://schemas.microsoft.com/office/drawing/2014/main" id="{F3835885-8400-4729-BB93-34424A972169}"/>
              </a:ext>
            </a:extLst>
          </p:cNvPr>
          <p:cNvPicPr>
            <a:picLocks noChangeAspect="1"/>
          </p:cNvPicPr>
          <p:nvPr/>
        </p:nvPicPr>
        <p:blipFill>
          <a:blip r:embed="rId4"/>
          <a:stretch>
            <a:fillRect/>
          </a:stretch>
        </p:blipFill>
        <p:spPr>
          <a:xfrm>
            <a:off x="437445" y="2895310"/>
            <a:ext cx="4935349" cy="2585790"/>
          </a:xfrm>
          <a:prstGeom prst="rect">
            <a:avLst/>
          </a:prstGeom>
        </p:spPr>
      </p:pic>
      <p:pic>
        <p:nvPicPr>
          <p:cNvPr id="8194" name="Picture 2" descr="A picture containing clock&#10;&#10;Description automatically generated">
            <a:extLst>
              <a:ext uri="{FF2B5EF4-FFF2-40B4-BE49-F238E27FC236}">
                <a16:creationId xmlns:a16="http://schemas.microsoft.com/office/drawing/2014/main" id="{63B1C7C7-435C-48CE-B67C-562DF54EFE5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483989" y="4321272"/>
            <a:ext cx="3246120" cy="221363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46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5BB3C-25A6-46DF-A529-53AF28381219}"/>
              </a:ext>
            </a:extLst>
          </p:cNvPr>
          <p:cNvSpPr>
            <a:spLocks noGrp="1"/>
          </p:cNvSpPr>
          <p:nvPr>
            <p:ph type="title"/>
          </p:nvPr>
        </p:nvSpPr>
        <p:spPr>
          <a:xfrm>
            <a:off x="429768" y="411480"/>
            <a:ext cx="11201400" cy="1106424"/>
          </a:xfrm>
        </p:spPr>
        <p:txBody>
          <a:bodyPr>
            <a:normAutofit/>
          </a:bodyPr>
          <a:lstStyle/>
          <a:p>
            <a:r>
              <a:rPr lang="en-US" altLang="zh-CN" sz="3600"/>
              <a:t>Data Visualization</a:t>
            </a:r>
            <a:endParaRPr lang="zh-CN" altLang="en-US" sz="3600"/>
          </a:p>
        </p:txBody>
      </p:sp>
      <p:sp>
        <p:nvSpPr>
          <p:cNvPr id="25"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4" descr="A screen shot of a window&#10;&#10;Description automatically generated">
            <a:extLst>
              <a:ext uri="{FF2B5EF4-FFF2-40B4-BE49-F238E27FC236}">
                <a16:creationId xmlns:a16="http://schemas.microsoft.com/office/drawing/2014/main" id="{421A612B-5E43-423D-AF51-CB77ED829E3F}"/>
              </a:ext>
            </a:extLst>
          </p:cNvPr>
          <p:cNvPicPr>
            <a:picLocks noChangeAspect="1"/>
          </p:cNvPicPr>
          <p:nvPr/>
        </p:nvPicPr>
        <p:blipFill rotWithShape="1">
          <a:blip r:embed="rId2">
            <a:extLst>
              <a:ext uri="{28A0092B-C50C-407E-A947-70E740481C1C}">
                <a14:useLocalDpi xmlns:a14="http://schemas.microsoft.com/office/drawing/2010/main" val="0"/>
              </a:ext>
            </a:extLst>
          </a:blip>
          <a:srcRect r="1" b="115"/>
          <a:stretch/>
        </p:blipFill>
        <p:spPr>
          <a:xfrm>
            <a:off x="1104900" y="1369813"/>
            <a:ext cx="5461000" cy="5113851"/>
          </a:xfrm>
          <a:prstGeom prst="rect">
            <a:avLst/>
          </a:prstGeom>
        </p:spPr>
      </p:pic>
      <p:sp useBgFill="1">
        <p:nvSpPr>
          <p:cNvPr id="26"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618443-A44B-48C0-8749-25941F1BFCBE}"/>
              </a:ext>
            </a:extLst>
          </p:cNvPr>
          <p:cNvSpPr>
            <a:spLocks noGrp="1"/>
          </p:cNvSpPr>
          <p:nvPr>
            <p:ph idx="1"/>
          </p:nvPr>
        </p:nvSpPr>
        <p:spPr>
          <a:xfrm>
            <a:off x="7938752" y="2020824"/>
            <a:ext cx="3455097" cy="3959352"/>
          </a:xfrm>
        </p:spPr>
        <p:txBody>
          <a:bodyPr anchor="ctr">
            <a:normAutofit/>
          </a:bodyPr>
          <a:lstStyle/>
          <a:p>
            <a:r>
              <a:rPr lang="en-US" altLang="zh-CN" sz="1800"/>
              <a:t>Information of past transaction, sales volumes, years of being customer are quite different between Customers have ‘Purchase’ = 0  and Customers have ‘Purchase’ = 1.</a:t>
            </a:r>
            <a:endParaRPr lang="zh-CN" altLang="en-US" sz="1800"/>
          </a:p>
        </p:txBody>
      </p:sp>
    </p:spTree>
    <p:extLst>
      <p:ext uri="{BB962C8B-B14F-4D97-AF65-F5344CB8AC3E}">
        <p14:creationId xmlns:p14="http://schemas.microsoft.com/office/powerpoint/2010/main" val="1575744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516BE-E9AF-4893-9837-5897B23A03E4}"/>
              </a:ext>
            </a:extLst>
          </p:cNvPr>
          <p:cNvSpPr>
            <a:spLocks noGrp="1"/>
          </p:cNvSpPr>
          <p:nvPr>
            <p:ph type="title"/>
          </p:nvPr>
        </p:nvSpPr>
        <p:spPr>
          <a:xfrm>
            <a:off x="429768" y="411480"/>
            <a:ext cx="11201400" cy="1106424"/>
          </a:xfrm>
        </p:spPr>
        <p:txBody>
          <a:bodyPr>
            <a:normAutofit/>
          </a:bodyPr>
          <a:lstStyle/>
          <a:p>
            <a:r>
              <a:rPr lang="en-US" altLang="zh-CN" sz="3600"/>
              <a:t>Imbalanced Classes – Create Synthetic Samples</a:t>
            </a:r>
            <a:endParaRPr lang="zh-CN" altLang="en-US" sz="3600"/>
          </a:p>
        </p:txBody>
      </p:sp>
      <p:sp>
        <p:nvSpPr>
          <p:cNvPr id="73" name="Rectangle 7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218" name="Picture 2">
            <a:extLst>
              <a:ext uri="{FF2B5EF4-FFF2-40B4-BE49-F238E27FC236}">
                <a16:creationId xmlns:a16="http://schemas.microsoft.com/office/drawing/2014/main" id="{3E6D74FC-726E-4B2B-BCC6-D04D1AF1AB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748999"/>
            <a:ext cx="6702552" cy="4457281"/>
          </a:xfrm>
          <a:prstGeom prst="rect">
            <a:avLst/>
          </a:prstGeom>
          <a:noFill/>
          <a:extLst>
            <a:ext uri="{909E8E84-426E-40DD-AFC4-6F175D3DCCD1}">
              <a14:hiddenFill xmlns:a14="http://schemas.microsoft.com/office/drawing/2010/main">
                <a:solidFill>
                  <a:srgbClr val="FFFFFF"/>
                </a:solidFill>
              </a14:hiddenFill>
            </a:ext>
          </a:extLst>
        </p:spPr>
      </p:pic>
      <p:sp useBgFill="1">
        <p:nvSpPr>
          <p:cNvPr id="75" name="Rectangle 7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FFBB93-F095-4F0B-9186-C995135E062E}"/>
              </a:ext>
            </a:extLst>
          </p:cNvPr>
          <p:cNvSpPr>
            <a:spLocks noGrp="1"/>
          </p:cNvSpPr>
          <p:nvPr>
            <p:ph idx="1"/>
          </p:nvPr>
        </p:nvSpPr>
        <p:spPr>
          <a:xfrm>
            <a:off x="7543802" y="1748999"/>
            <a:ext cx="4218430" cy="4493483"/>
          </a:xfrm>
        </p:spPr>
        <p:txBody>
          <a:bodyPr anchor="ctr">
            <a:normAutofit/>
          </a:bodyPr>
          <a:lstStyle/>
          <a:p>
            <a:r>
              <a:rPr lang="en-US" altLang="zh-CN" sz="1500" dirty="0"/>
              <a:t>Randomly select 80% of the data as training data, the rest are test data.</a:t>
            </a:r>
          </a:p>
          <a:p>
            <a:r>
              <a:rPr lang="en-US" altLang="zh-CN" sz="1500" dirty="0"/>
              <a:t>Since the data has imbalanced classes, </a:t>
            </a:r>
            <a:r>
              <a:rPr lang="en-US" altLang="zh-CN" sz="1500" b="1" dirty="0"/>
              <a:t>SMOTENC</a:t>
            </a:r>
            <a:r>
              <a:rPr lang="en-US" altLang="zh-CN" sz="1500" dirty="0"/>
              <a:t> (an extension of </a:t>
            </a:r>
            <a:r>
              <a:rPr lang="en-US" altLang="zh-CN" sz="1500" b="1" dirty="0"/>
              <a:t>SMOTE</a:t>
            </a:r>
            <a:r>
              <a:rPr lang="en-US" altLang="zh-CN" sz="1500" dirty="0"/>
              <a:t> as the data has a mix of categorical variables and continuous variables) is adopted to create synthetic samples from minority class, in this case, ‘Purchase’ = 1.</a:t>
            </a:r>
          </a:p>
          <a:p>
            <a:r>
              <a:rPr lang="en-US" altLang="zh-CN" sz="1500" dirty="0"/>
              <a:t>Apply </a:t>
            </a:r>
            <a:r>
              <a:rPr lang="en-US" altLang="zh-CN" sz="1500" b="1" dirty="0"/>
              <a:t>SMOTENC</a:t>
            </a:r>
            <a:r>
              <a:rPr lang="en-US" altLang="zh-CN" sz="1500" dirty="0"/>
              <a:t> technique on training data only.</a:t>
            </a:r>
          </a:p>
          <a:p>
            <a:r>
              <a:rPr lang="en-US" altLang="zh-CN" sz="1500" dirty="0"/>
              <a:t>Oversampled data has  18274 rows.</a:t>
            </a:r>
          </a:p>
          <a:p>
            <a:pPr lvl="1"/>
            <a:r>
              <a:rPr lang="en-US" altLang="zh-CN" sz="1500" dirty="0"/>
              <a:t>Number of no purchase in oversampled data 9137</a:t>
            </a:r>
          </a:p>
          <a:p>
            <a:pPr lvl="1"/>
            <a:r>
              <a:rPr lang="en-US" altLang="zh-CN" sz="1500" dirty="0"/>
              <a:t>Number of purchase 9137</a:t>
            </a:r>
          </a:p>
          <a:p>
            <a:r>
              <a:rPr lang="en-US" altLang="zh-CN" sz="1500" dirty="0"/>
              <a:t>Classes are balanced.</a:t>
            </a:r>
          </a:p>
        </p:txBody>
      </p:sp>
    </p:spTree>
    <p:extLst>
      <p:ext uri="{BB962C8B-B14F-4D97-AF65-F5344CB8AC3E}">
        <p14:creationId xmlns:p14="http://schemas.microsoft.com/office/powerpoint/2010/main" val="2278528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FC1DD0-C34F-4190-BE01-DD60278B3EC6}"/>
              </a:ext>
            </a:extLst>
          </p:cNvPr>
          <p:cNvSpPr>
            <a:spLocks noGrp="1"/>
          </p:cNvSpPr>
          <p:nvPr>
            <p:ph type="title"/>
          </p:nvPr>
        </p:nvSpPr>
        <p:spPr>
          <a:xfrm>
            <a:off x="868680" y="1709928"/>
            <a:ext cx="3103427" cy="3520440"/>
          </a:xfrm>
        </p:spPr>
        <p:txBody>
          <a:bodyPr anchor="t">
            <a:normAutofit/>
          </a:bodyPr>
          <a:lstStyle/>
          <a:p>
            <a:r>
              <a:rPr lang="en-US" altLang="zh-CN" sz="3200"/>
              <a:t>Feature Selection</a:t>
            </a:r>
            <a:endParaRPr lang="zh-CN" altLang="en-US" sz="3200"/>
          </a:p>
        </p:txBody>
      </p:sp>
      <p:sp>
        <p:nvSpPr>
          <p:cNvPr id="12"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773AA08-3809-472B-B899-FF9444C02C61}"/>
              </a:ext>
            </a:extLst>
          </p:cNvPr>
          <p:cNvSpPr>
            <a:spLocks noGrp="1"/>
          </p:cNvSpPr>
          <p:nvPr>
            <p:ph idx="1"/>
          </p:nvPr>
        </p:nvSpPr>
        <p:spPr>
          <a:xfrm>
            <a:off x="4962222" y="1709928"/>
            <a:ext cx="6730944" cy="4095449"/>
          </a:xfrm>
        </p:spPr>
        <p:txBody>
          <a:bodyPr>
            <a:normAutofit/>
          </a:bodyPr>
          <a:lstStyle/>
          <a:p>
            <a:r>
              <a:rPr lang="en-US" altLang="zh-CN" sz="2000" dirty="0"/>
              <a:t>Create dummies for the categorical variables in the data.</a:t>
            </a:r>
          </a:p>
          <a:p>
            <a:pPr lvl="1"/>
            <a:r>
              <a:rPr lang="en-US" altLang="zh-CN" sz="2000" dirty="0"/>
              <a:t>66 variables in the feature space.</a:t>
            </a:r>
          </a:p>
          <a:p>
            <a:r>
              <a:rPr lang="en-US" altLang="zh-CN" sz="2000" dirty="0"/>
              <a:t>Apply </a:t>
            </a:r>
            <a:r>
              <a:rPr lang="en-US" altLang="zh-CN" sz="2000" b="1" dirty="0"/>
              <a:t>Recursive feature elimination </a:t>
            </a:r>
            <a:r>
              <a:rPr lang="en-US" altLang="zh-CN" sz="2000" dirty="0"/>
              <a:t>technique</a:t>
            </a:r>
            <a:r>
              <a:rPr lang="en-US" altLang="zh-CN" sz="2000" b="1" dirty="0"/>
              <a:t> </a:t>
            </a:r>
            <a:r>
              <a:rPr lang="en-US" altLang="zh-CN" sz="2000" dirty="0"/>
              <a:t>to reduce feature space. It is a feature selection method that fits a model and removes the weakest feature (or features) recursively.</a:t>
            </a:r>
          </a:p>
          <a:p>
            <a:pPr lvl="1"/>
            <a:r>
              <a:rPr lang="en-US" altLang="zh-CN" sz="2000" dirty="0"/>
              <a:t>33 features remain in the space.</a:t>
            </a:r>
          </a:p>
          <a:p>
            <a:endParaRPr lang="zh-CN" altLang="en-US" sz="2000" dirty="0"/>
          </a:p>
        </p:txBody>
      </p:sp>
    </p:spTree>
    <p:extLst>
      <p:ext uri="{BB962C8B-B14F-4D97-AF65-F5344CB8AC3E}">
        <p14:creationId xmlns:p14="http://schemas.microsoft.com/office/powerpoint/2010/main" val="324418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6916C-FA6C-426A-828F-1DF99EDDE373}"/>
              </a:ext>
            </a:extLst>
          </p:cNvPr>
          <p:cNvSpPr>
            <a:spLocks noGrp="1"/>
          </p:cNvSpPr>
          <p:nvPr>
            <p:ph type="title"/>
          </p:nvPr>
        </p:nvSpPr>
        <p:spPr>
          <a:xfrm>
            <a:off x="868680" y="1709928"/>
            <a:ext cx="3103427" cy="3520440"/>
          </a:xfrm>
        </p:spPr>
        <p:txBody>
          <a:bodyPr anchor="t">
            <a:normAutofit/>
          </a:bodyPr>
          <a:lstStyle/>
          <a:p>
            <a:r>
              <a:rPr lang="en-US" altLang="zh-CN" sz="3200"/>
              <a:t>Model Implementation</a:t>
            </a:r>
            <a:endParaRPr lang="zh-CN" altLang="en-US" sz="3200"/>
          </a:p>
        </p:txBody>
      </p:sp>
      <p:sp>
        <p:nvSpPr>
          <p:cNvPr id="12"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B700B6C-3E5F-4BE8-BF0C-BC7257D1BEEA}"/>
              </a:ext>
            </a:extLst>
          </p:cNvPr>
          <p:cNvSpPr>
            <a:spLocks noGrp="1"/>
          </p:cNvSpPr>
          <p:nvPr>
            <p:ph idx="1"/>
          </p:nvPr>
        </p:nvSpPr>
        <p:spPr>
          <a:xfrm>
            <a:off x="4962222" y="1709928"/>
            <a:ext cx="6730944" cy="4095449"/>
          </a:xfrm>
        </p:spPr>
        <p:txBody>
          <a:bodyPr>
            <a:normAutofit/>
          </a:bodyPr>
          <a:lstStyle/>
          <a:p>
            <a:r>
              <a:rPr lang="en-US" altLang="zh-CN" sz="2000" dirty="0"/>
              <a:t>Apply logistic regression model on training data.</a:t>
            </a:r>
          </a:p>
          <a:p>
            <a:r>
              <a:rPr lang="en-US" altLang="zh-CN" sz="2000" dirty="0"/>
              <a:t>Values of parameters of the fitted model are:</a:t>
            </a:r>
          </a:p>
          <a:p>
            <a:pPr marL="457200" lvl="1" indent="0">
              <a:buNone/>
            </a:pPr>
            <a:r>
              <a:rPr lang="en-US" altLang="zh-CN" sz="2000" dirty="0"/>
              <a:t>C=1.0, </a:t>
            </a:r>
            <a:r>
              <a:rPr lang="en-US" altLang="zh-CN" sz="2000" dirty="0" err="1"/>
              <a:t>class_weight</a:t>
            </a:r>
            <a:r>
              <a:rPr lang="en-US" altLang="zh-CN" sz="2000" dirty="0"/>
              <a:t>=None, dual=False, </a:t>
            </a:r>
            <a:r>
              <a:rPr lang="en-US" altLang="zh-CN" sz="2000" dirty="0" err="1"/>
              <a:t>fit_intercept</a:t>
            </a:r>
            <a:r>
              <a:rPr lang="en-US" altLang="zh-CN" sz="2000" dirty="0"/>
              <a:t>=True, </a:t>
            </a:r>
            <a:r>
              <a:rPr lang="en-US" altLang="zh-CN" sz="2000" dirty="0" err="1"/>
              <a:t>intercept_scaling</a:t>
            </a:r>
            <a:r>
              <a:rPr lang="en-US" altLang="zh-CN" sz="2000" dirty="0"/>
              <a:t>=1, l1_ratio=None, </a:t>
            </a:r>
            <a:r>
              <a:rPr lang="en-US" altLang="zh-CN" sz="2000" dirty="0" err="1"/>
              <a:t>max_iter</a:t>
            </a:r>
            <a:r>
              <a:rPr lang="en-US" altLang="zh-CN" sz="2000" dirty="0"/>
              <a:t>=100, </a:t>
            </a:r>
            <a:r>
              <a:rPr lang="en-US" altLang="zh-CN" sz="2000" dirty="0" err="1"/>
              <a:t>multi_class</a:t>
            </a:r>
            <a:r>
              <a:rPr lang="en-US" altLang="zh-CN" sz="2000" dirty="0"/>
              <a:t>='auto', </a:t>
            </a:r>
            <a:r>
              <a:rPr lang="en-US" altLang="zh-CN" sz="2000" dirty="0" err="1"/>
              <a:t>n_jobs</a:t>
            </a:r>
            <a:r>
              <a:rPr lang="en-US" altLang="zh-CN" sz="2000" dirty="0"/>
              <a:t>=None, penalty='l2’, </a:t>
            </a:r>
            <a:r>
              <a:rPr lang="en-US" altLang="zh-CN" sz="2000" dirty="0" err="1"/>
              <a:t>random_state</a:t>
            </a:r>
            <a:r>
              <a:rPr lang="en-US" altLang="zh-CN" sz="2000" dirty="0"/>
              <a:t>=None, solver='</a:t>
            </a:r>
            <a:r>
              <a:rPr lang="en-US" altLang="zh-CN" sz="2000" dirty="0" err="1"/>
              <a:t>liblinear</a:t>
            </a:r>
            <a:r>
              <a:rPr lang="en-US" altLang="zh-CN" sz="2000" dirty="0"/>
              <a:t>', </a:t>
            </a:r>
            <a:r>
              <a:rPr lang="en-US" altLang="zh-CN" sz="2000" dirty="0" err="1"/>
              <a:t>tol</a:t>
            </a:r>
            <a:r>
              <a:rPr lang="en-US" altLang="zh-CN" sz="2000" dirty="0"/>
              <a:t>=0.0001, verbose=0, </a:t>
            </a:r>
            <a:r>
              <a:rPr lang="en-US" altLang="zh-CN" sz="2000" dirty="0" err="1"/>
              <a:t>warm_start</a:t>
            </a:r>
            <a:r>
              <a:rPr lang="en-US" altLang="zh-CN" sz="2000" dirty="0"/>
              <a:t>=False</a:t>
            </a:r>
          </a:p>
        </p:txBody>
      </p:sp>
    </p:spTree>
    <p:extLst>
      <p:ext uri="{BB962C8B-B14F-4D97-AF65-F5344CB8AC3E}">
        <p14:creationId xmlns:p14="http://schemas.microsoft.com/office/powerpoint/2010/main" val="447105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640B3DF-3C1C-49A7-8FA7-EE4A21CB0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6916C-FA6C-426A-828F-1DF99EDDE373}"/>
              </a:ext>
            </a:extLst>
          </p:cNvPr>
          <p:cNvSpPr>
            <a:spLocks noGrp="1"/>
          </p:cNvSpPr>
          <p:nvPr>
            <p:ph type="title"/>
          </p:nvPr>
        </p:nvSpPr>
        <p:spPr>
          <a:xfrm>
            <a:off x="868680" y="1709928"/>
            <a:ext cx="3103427" cy="3520440"/>
          </a:xfrm>
        </p:spPr>
        <p:txBody>
          <a:bodyPr anchor="t">
            <a:normAutofit/>
          </a:bodyPr>
          <a:lstStyle/>
          <a:p>
            <a:r>
              <a:rPr lang="en-US" altLang="zh-CN" sz="3200" dirty="0"/>
              <a:t>Model Result</a:t>
            </a:r>
            <a:endParaRPr lang="zh-CN" altLang="en-US" sz="3200" dirty="0"/>
          </a:p>
        </p:txBody>
      </p:sp>
      <p:sp>
        <p:nvSpPr>
          <p:cNvPr id="16" name="Rectangle 11">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B700B6C-3E5F-4BE8-BF0C-BC7257D1BEEA}"/>
              </a:ext>
            </a:extLst>
          </p:cNvPr>
          <p:cNvSpPr>
            <a:spLocks noGrp="1"/>
          </p:cNvSpPr>
          <p:nvPr>
            <p:ph idx="1"/>
          </p:nvPr>
        </p:nvSpPr>
        <p:spPr>
          <a:xfrm>
            <a:off x="4962222" y="1709928"/>
            <a:ext cx="6730944" cy="4095449"/>
          </a:xfrm>
        </p:spPr>
        <p:txBody>
          <a:bodyPr>
            <a:normAutofit/>
          </a:bodyPr>
          <a:lstStyle/>
          <a:p>
            <a:r>
              <a:rPr lang="en-US" altLang="zh-CN" sz="2000" dirty="0"/>
              <a:t>Confusion Matrix </a:t>
            </a:r>
          </a:p>
          <a:p>
            <a:r>
              <a:rPr lang="en-US" altLang="zh-CN" sz="2000" dirty="0"/>
              <a:t>High recall (83.91%), low precision (27.47%) indicates that most of the positive examples (‘Purchase’ = 1) are correctly classified (low false negatives) but there are a lot of false positives.</a:t>
            </a:r>
          </a:p>
        </p:txBody>
      </p:sp>
      <p:graphicFrame>
        <p:nvGraphicFramePr>
          <p:cNvPr id="6" name="Table 6">
            <a:extLst>
              <a:ext uri="{FF2B5EF4-FFF2-40B4-BE49-F238E27FC236}">
                <a16:creationId xmlns:a16="http://schemas.microsoft.com/office/drawing/2014/main" id="{27E20B78-908D-44B7-AD1D-71EE90B87AB3}"/>
              </a:ext>
            </a:extLst>
          </p:cNvPr>
          <p:cNvGraphicFramePr>
            <a:graphicFrameLocks noGrp="1"/>
          </p:cNvGraphicFramePr>
          <p:nvPr>
            <p:extLst>
              <p:ext uri="{D42A27DB-BD31-4B8C-83A1-F6EECF244321}">
                <p14:modId xmlns:p14="http://schemas.microsoft.com/office/powerpoint/2010/main" val="3762799829"/>
              </p:ext>
            </p:extLst>
          </p:nvPr>
        </p:nvGraphicFramePr>
        <p:xfrm>
          <a:off x="5158877" y="3601188"/>
          <a:ext cx="5877423" cy="1820334"/>
        </p:xfrm>
        <a:graphic>
          <a:graphicData uri="http://schemas.openxmlformats.org/drawingml/2006/table">
            <a:tbl>
              <a:tblPr firstRow="1" bandRow="1">
                <a:tableStyleId>{073A0DAA-6AF3-43AB-8588-CEC1D06C72B9}</a:tableStyleId>
              </a:tblPr>
              <a:tblGrid>
                <a:gridCol w="1959141">
                  <a:extLst>
                    <a:ext uri="{9D8B030D-6E8A-4147-A177-3AD203B41FA5}">
                      <a16:colId xmlns:a16="http://schemas.microsoft.com/office/drawing/2014/main" val="1124854142"/>
                    </a:ext>
                  </a:extLst>
                </a:gridCol>
                <a:gridCol w="1959141">
                  <a:extLst>
                    <a:ext uri="{9D8B030D-6E8A-4147-A177-3AD203B41FA5}">
                      <a16:colId xmlns:a16="http://schemas.microsoft.com/office/drawing/2014/main" val="427742373"/>
                    </a:ext>
                  </a:extLst>
                </a:gridCol>
                <a:gridCol w="1959141">
                  <a:extLst>
                    <a:ext uri="{9D8B030D-6E8A-4147-A177-3AD203B41FA5}">
                      <a16:colId xmlns:a16="http://schemas.microsoft.com/office/drawing/2014/main" val="1910581074"/>
                    </a:ext>
                  </a:extLst>
                </a:gridCol>
              </a:tblGrid>
              <a:tr h="606778">
                <a:tc>
                  <a:txBody>
                    <a:bodyPr/>
                    <a:lstStyle/>
                    <a:p>
                      <a:endParaRPr lang="zh-CN" altLang="en-US" dirty="0"/>
                    </a:p>
                  </a:txBody>
                  <a:tcPr/>
                </a:tc>
                <a:tc>
                  <a:txBody>
                    <a:bodyPr/>
                    <a:lstStyle/>
                    <a:p>
                      <a:r>
                        <a:rPr lang="en-US" altLang="zh-CN" dirty="0">
                          <a:solidFill>
                            <a:schemeClr val="bg1"/>
                          </a:solidFill>
                        </a:rPr>
                        <a:t>Predicted: 0</a:t>
                      </a:r>
                      <a:endParaRPr lang="zh-CN" altLang="en-US" dirty="0">
                        <a:solidFill>
                          <a:schemeClr val="bg1"/>
                        </a:solidFill>
                      </a:endParaRPr>
                    </a:p>
                  </a:txBody>
                  <a:tcPr/>
                </a:tc>
                <a:tc>
                  <a:txBody>
                    <a:bodyPr/>
                    <a:lstStyle/>
                    <a:p>
                      <a:r>
                        <a:rPr lang="en-US" altLang="zh-CN" dirty="0"/>
                        <a:t>Predicted: 1</a:t>
                      </a:r>
                      <a:endParaRPr lang="zh-CN" altLang="en-US" dirty="0"/>
                    </a:p>
                  </a:txBody>
                  <a:tcPr/>
                </a:tc>
                <a:extLst>
                  <a:ext uri="{0D108BD9-81ED-4DB2-BD59-A6C34878D82A}">
                    <a16:rowId xmlns:a16="http://schemas.microsoft.com/office/drawing/2014/main" val="3856697772"/>
                  </a:ext>
                </a:extLst>
              </a:tr>
              <a:tr h="606778">
                <a:tc>
                  <a:txBody>
                    <a:bodyPr/>
                    <a:lstStyle/>
                    <a:p>
                      <a:r>
                        <a:rPr lang="en-US" altLang="zh-CN" dirty="0"/>
                        <a:t>Actual: 0</a:t>
                      </a:r>
                      <a:endParaRPr lang="zh-CN" altLang="en-US" dirty="0"/>
                    </a:p>
                  </a:txBody>
                  <a:tcPr/>
                </a:tc>
                <a:tc>
                  <a:txBody>
                    <a:bodyPr/>
                    <a:lstStyle/>
                    <a:p>
                      <a:r>
                        <a:rPr lang="en-US" altLang="zh-CN" dirty="0"/>
                        <a:t>TN = 446</a:t>
                      </a:r>
                      <a:endParaRPr lang="zh-CN" altLang="en-US" dirty="0"/>
                    </a:p>
                  </a:txBody>
                  <a:tcPr/>
                </a:tc>
                <a:tc>
                  <a:txBody>
                    <a:bodyPr/>
                    <a:lstStyle/>
                    <a:p>
                      <a:r>
                        <a:rPr lang="en-US" altLang="zh-CN" dirty="0"/>
                        <a:t>FP = 1859</a:t>
                      </a:r>
                      <a:endParaRPr lang="zh-CN" altLang="en-US" dirty="0"/>
                    </a:p>
                  </a:txBody>
                  <a:tcPr/>
                </a:tc>
                <a:extLst>
                  <a:ext uri="{0D108BD9-81ED-4DB2-BD59-A6C34878D82A}">
                    <a16:rowId xmlns:a16="http://schemas.microsoft.com/office/drawing/2014/main" val="1749507367"/>
                  </a:ext>
                </a:extLst>
              </a:tr>
              <a:tr h="606778">
                <a:tc>
                  <a:txBody>
                    <a:bodyPr/>
                    <a:lstStyle/>
                    <a:p>
                      <a:r>
                        <a:rPr lang="en-US" altLang="zh-CN" dirty="0"/>
                        <a:t>Actual: 1</a:t>
                      </a:r>
                      <a:endParaRPr lang="zh-CN" altLang="en-US" dirty="0"/>
                    </a:p>
                  </a:txBody>
                  <a:tcPr/>
                </a:tc>
                <a:tc>
                  <a:txBody>
                    <a:bodyPr/>
                    <a:lstStyle/>
                    <a:p>
                      <a:r>
                        <a:rPr lang="en-US" altLang="zh-CN" dirty="0"/>
                        <a:t>FN = 135</a:t>
                      </a:r>
                      <a:endParaRPr lang="zh-CN" altLang="en-US" dirty="0"/>
                    </a:p>
                  </a:txBody>
                  <a:tcPr/>
                </a:tc>
                <a:tc>
                  <a:txBody>
                    <a:bodyPr/>
                    <a:lstStyle/>
                    <a:p>
                      <a:r>
                        <a:rPr lang="en-US" altLang="zh-CN" dirty="0"/>
                        <a:t>TP = 704</a:t>
                      </a:r>
                      <a:endParaRPr lang="zh-CN" altLang="en-US" dirty="0"/>
                    </a:p>
                  </a:txBody>
                  <a:tcPr/>
                </a:tc>
                <a:extLst>
                  <a:ext uri="{0D108BD9-81ED-4DB2-BD59-A6C34878D82A}">
                    <a16:rowId xmlns:a16="http://schemas.microsoft.com/office/drawing/2014/main" val="1633623322"/>
                  </a:ext>
                </a:extLst>
              </a:tr>
            </a:tbl>
          </a:graphicData>
        </a:graphic>
      </p:graphicFrame>
    </p:spTree>
    <p:extLst>
      <p:ext uri="{BB962C8B-B14F-4D97-AF65-F5344CB8AC3E}">
        <p14:creationId xmlns:p14="http://schemas.microsoft.com/office/powerpoint/2010/main" val="348149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36916C-FA6C-426A-828F-1DF99EDDE373}"/>
              </a:ext>
            </a:extLst>
          </p:cNvPr>
          <p:cNvSpPr>
            <a:spLocks noGrp="1"/>
          </p:cNvSpPr>
          <p:nvPr>
            <p:ph type="title"/>
          </p:nvPr>
        </p:nvSpPr>
        <p:spPr>
          <a:xfrm>
            <a:off x="841247" y="978619"/>
            <a:ext cx="3410712" cy="1106424"/>
          </a:xfrm>
        </p:spPr>
        <p:txBody>
          <a:bodyPr>
            <a:normAutofit/>
          </a:bodyPr>
          <a:lstStyle/>
          <a:p>
            <a:r>
              <a:rPr lang="en-US" altLang="zh-CN" sz="2800"/>
              <a:t>Model Result</a:t>
            </a:r>
            <a:endParaRPr lang="zh-CN" altLang="en-US" sz="2800"/>
          </a:p>
        </p:txBody>
      </p:sp>
      <p:sp>
        <p:nvSpPr>
          <p:cNvPr id="21" name="Rectangle 2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B700B6C-3E5F-4BE8-BF0C-BC7257D1BEEA}"/>
              </a:ext>
            </a:extLst>
          </p:cNvPr>
          <p:cNvSpPr>
            <a:spLocks noGrp="1"/>
          </p:cNvSpPr>
          <p:nvPr>
            <p:ph idx="1"/>
          </p:nvPr>
        </p:nvSpPr>
        <p:spPr>
          <a:xfrm>
            <a:off x="841248" y="2252870"/>
            <a:ext cx="3412219" cy="3560251"/>
          </a:xfrm>
        </p:spPr>
        <p:txBody>
          <a:bodyPr>
            <a:normAutofit/>
          </a:bodyPr>
          <a:lstStyle/>
          <a:p>
            <a:r>
              <a:rPr lang="en-US" altLang="zh-CN" sz="1700" dirty="0"/>
              <a:t>ROC Curve</a:t>
            </a:r>
          </a:p>
          <a:p>
            <a:r>
              <a:rPr lang="en-US" altLang="zh-CN" sz="1700" dirty="0"/>
              <a:t>Even thought the accuracy score isn’t high, the ROC curve of this model is away from the dotted 45-degree line.</a:t>
            </a:r>
          </a:p>
        </p:txBody>
      </p:sp>
      <p:pic>
        <p:nvPicPr>
          <p:cNvPr id="11" name="Picture 2" descr="A close up of a map&#10;&#10;Description automatically generated">
            <a:extLst>
              <a:ext uri="{FF2B5EF4-FFF2-40B4-BE49-F238E27FC236}">
                <a16:creationId xmlns:a16="http://schemas.microsoft.com/office/drawing/2014/main" id="{BB5A086D-770D-4D9B-8B40-3B96019522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021426"/>
            <a:ext cx="6656832" cy="471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41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BA80C-1BA4-48BB-A880-715AFD801315}"/>
              </a:ext>
            </a:extLst>
          </p:cNvPr>
          <p:cNvSpPr>
            <a:spLocks noGrp="1"/>
          </p:cNvSpPr>
          <p:nvPr>
            <p:ph type="title"/>
          </p:nvPr>
        </p:nvSpPr>
        <p:spPr>
          <a:xfrm>
            <a:off x="841248" y="426720"/>
            <a:ext cx="10506456" cy="1919141"/>
          </a:xfrm>
        </p:spPr>
        <p:txBody>
          <a:bodyPr anchor="b">
            <a:normAutofit/>
          </a:bodyPr>
          <a:lstStyle/>
          <a:p>
            <a:r>
              <a:rPr lang="en-US" altLang="zh-CN" sz="6000"/>
              <a:t>Overview</a:t>
            </a:r>
            <a:endParaRPr lang="zh-CN" alt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1C1C94-515B-46AD-9E16-AF68858BAA68}"/>
              </a:ext>
            </a:extLst>
          </p:cNvPr>
          <p:cNvSpPr>
            <a:spLocks noGrp="1"/>
          </p:cNvSpPr>
          <p:nvPr>
            <p:ph idx="1"/>
          </p:nvPr>
        </p:nvSpPr>
        <p:spPr>
          <a:xfrm>
            <a:off x="841248" y="3337269"/>
            <a:ext cx="10509504" cy="2905686"/>
          </a:xfrm>
        </p:spPr>
        <p:txBody>
          <a:bodyPr>
            <a:normAutofit/>
          </a:bodyPr>
          <a:lstStyle/>
          <a:p>
            <a:r>
              <a:rPr lang="en-US" altLang="zh-CN" sz="2200" dirty="0"/>
              <a:t>About the Research</a:t>
            </a:r>
          </a:p>
          <a:p>
            <a:pPr lvl="1"/>
            <a:r>
              <a:rPr lang="en-US" altLang="zh-CN" sz="2200" dirty="0"/>
              <a:t>Background</a:t>
            </a:r>
          </a:p>
          <a:p>
            <a:pPr lvl="1"/>
            <a:r>
              <a:rPr lang="en-US" altLang="zh-CN" sz="2200" dirty="0"/>
              <a:t>Objective</a:t>
            </a:r>
          </a:p>
          <a:p>
            <a:r>
              <a:rPr lang="en-US" altLang="zh-CN" sz="2200" dirty="0"/>
              <a:t>Methodology </a:t>
            </a:r>
            <a:endParaRPr lang="en-US" altLang="zh-CN" sz="1800" dirty="0"/>
          </a:p>
          <a:p>
            <a:r>
              <a:rPr lang="en-US" altLang="zh-CN" sz="1800" dirty="0"/>
              <a:t>1</a:t>
            </a:r>
            <a:r>
              <a:rPr lang="en-US" altLang="zh-CN" sz="1800" baseline="30000" dirty="0"/>
              <a:t>st</a:t>
            </a:r>
            <a:r>
              <a:rPr lang="en-US" altLang="zh-CN" sz="1800" dirty="0"/>
              <a:t> Model</a:t>
            </a:r>
          </a:p>
          <a:p>
            <a:r>
              <a:rPr lang="en-US" altLang="zh-CN" sz="1800" dirty="0"/>
              <a:t>2</a:t>
            </a:r>
            <a:r>
              <a:rPr lang="en-US" altLang="zh-CN" sz="1800" baseline="30000" dirty="0"/>
              <a:t>nd</a:t>
            </a:r>
            <a:r>
              <a:rPr lang="en-US" altLang="zh-CN" sz="1800" dirty="0"/>
              <a:t> Model</a:t>
            </a:r>
            <a:endParaRPr lang="en-US" altLang="zh-CN" sz="2200" dirty="0"/>
          </a:p>
        </p:txBody>
      </p:sp>
    </p:spTree>
    <p:extLst>
      <p:ext uri="{BB962C8B-B14F-4D97-AF65-F5344CB8AC3E}">
        <p14:creationId xmlns:p14="http://schemas.microsoft.com/office/powerpoint/2010/main" val="232777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1C44FF9-CD1E-4BC5-95E8-69351F930BBA}"/>
              </a:ext>
            </a:extLst>
          </p:cNvPr>
          <p:cNvSpPr>
            <a:spLocks noGrp="1"/>
          </p:cNvSpPr>
          <p:nvPr>
            <p:ph type="ctrTitle"/>
          </p:nvPr>
        </p:nvSpPr>
        <p:spPr>
          <a:xfrm>
            <a:off x="1804988" y="1442172"/>
            <a:ext cx="8582025" cy="2177328"/>
          </a:xfrm>
        </p:spPr>
        <p:txBody>
          <a:bodyPr anchor="ctr">
            <a:normAutofit/>
          </a:bodyPr>
          <a:lstStyle/>
          <a:p>
            <a:r>
              <a:rPr lang="en-US" altLang="zh-CN" sz="6600" dirty="0"/>
              <a:t>2</a:t>
            </a:r>
            <a:r>
              <a:rPr lang="en-US" altLang="zh-CN" sz="6600" baseline="30000" dirty="0"/>
              <a:t>nd</a:t>
            </a:r>
            <a:r>
              <a:rPr lang="en-US" altLang="zh-CN" sz="6600" dirty="0"/>
              <a:t> Model</a:t>
            </a:r>
            <a:endParaRPr lang="zh-CN" altLang="en-US" sz="6600" dirty="0"/>
          </a:p>
        </p:txBody>
      </p:sp>
      <p:sp>
        <p:nvSpPr>
          <p:cNvPr id="13" name="Rectangle: Rounded Corners 1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CFA7781-29B6-46AC-B443-856A3B38F3C2}"/>
              </a:ext>
            </a:extLst>
          </p:cNvPr>
          <p:cNvSpPr>
            <a:spLocks noGrp="1"/>
          </p:cNvSpPr>
          <p:nvPr>
            <p:ph type="subTitle" idx="1"/>
          </p:nvPr>
        </p:nvSpPr>
        <p:spPr>
          <a:xfrm>
            <a:off x="2566988" y="3962400"/>
            <a:ext cx="7058025" cy="581025"/>
          </a:xfrm>
        </p:spPr>
        <p:txBody>
          <a:bodyPr anchor="ctr">
            <a:normAutofit/>
          </a:bodyPr>
          <a:lstStyle/>
          <a:p>
            <a:endParaRPr lang="zh-CN" altLang="en-US" sz="2800" dirty="0">
              <a:solidFill>
                <a:srgbClr val="FFFFFF"/>
              </a:solidFill>
            </a:endParaRPr>
          </a:p>
        </p:txBody>
      </p:sp>
    </p:spTree>
    <p:extLst>
      <p:ext uri="{BB962C8B-B14F-4D97-AF65-F5344CB8AC3E}">
        <p14:creationId xmlns:p14="http://schemas.microsoft.com/office/powerpoint/2010/main" val="87793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FC1DD0-C34F-4190-BE01-DD60278B3EC6}"/>
              </a:ext>
            </a:extLst>
          </p:cNvPr>
          <p:cNvSpPr>
            <a:spLocks noGrp="1"/>
          </p:cNvSpPr>
          <p:nvPr>
            <p:ph type="title"/>
          </p:nvPr>
        </p:nvSpPr>
        <p:spPr>
          <a:xfrm>
            <a:off x="1045029" y="1092857"/>
            <a:ext cx="3669704" cy="4389120"/>
          </a:xfrm>
        </p:spPr>
        <p:txBody>
          <a:bodyPr>
            <a:normAutofit/>
          </a:bodyPr>
          <a:lstStyle/>
          <a:p>
            <a:r>
              <a:rPr lang="en-US" altLang="zh-CN" sz="4000" dirty="0"/>
              <a:t>Model Result</a:t>
            </a:r>
            <a:endParaRPr lang="zh-CN" altLang="en-US" sz="4000" dirty="0"/>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773AA08-3809-472B-B899-FF9444C02C61}"/>
              </a:ext>
            </a:extLst>
          </p:cNvPr>
          <p:cNvSpPr>
            <a:spLocks noGrp="1"/>
          </p:cNvSpPr>
          <p:nvPr>
            <p:ph idx="1"/>
          </p:nvPr>
        </p:nvSpPr>
        <p:spPr>
          <a:xfrm>
            <a:off x="5572679" y="1092857"/>
            <a:ext cx="5670087" cy="4389120"/>
          </a:xfrm>
        </p:spPr>
        <p:txBody>
          <a:bodyPr anchor="ctr">
            <a:normAutofit/>
          </a:bodyPr>
          <a:lstStyle/>
          <a:p>
            <a:pPr marL="285750" indent="-285750"/>
            <a:r>
              <a:rPr lang="en-US" altLang="zh-CN" sz="2000" dirty="0"/>
              <a:t>“Purchase amount during research period” is the predicted variable.</a:t>
            </a:r>
          </a:p>
          <a:p>
            <a:pPr marL="285750" indent="-285750"/>
            <a:r>
              <a:rPr lang="en-US" altLang="zh-CN" sz="2000" dirty="0"/>
              <a:t>Random Forest outperforms others with smaller RMSE = 702.9.</a:t>
            </a:r>
          </a:p>
          <a:p>
            <a:pPr marL="285750" indent="-285750"/>
            <a:endParaRPr lang="zh-CN" altLang="en-US" sz="2000" dirty="0"/>
          </a:p>
          <a:p>
            <a:endParaRPr lang="zh-CN" altLang="en-US" sz="2000" dirty="0"/>
          </a:p>
        </p:txBody>
      </p:sp>
      <p:graphicFrame>
        <p:nvGraphicFramePr>
          <p:cNvPr id="7" name="Table 4">
            <a:extLst>
              <a:ext uri="{FF2B5EF4-FFF2-40B4-BE49-F238E27FC236}">
                <a16:creationId xmlns:a16="http://schemas.microsoft.com/office/drawing/2014/main" id="{1CD5B83C-1C22-46F1-8B91-574132FA48A7}"/>
              </a:ext>
            </a:extLst>
          </p:cNvPr>
          <p:cNvGraphicFramePr>
            <a:graphicFrameLocks/>
          </p:cNvGraphicFramePr>
          <p:nvPr>
            <p:extLst>
              <p:ext uri="{D42A27DB-BD31-4B8C-83A1-F6EECF244321}">
                <p14:modId xmlns:p14="http://schemas.microsoft.com/office/powerpoint/2010/main" val="2671842191"/>
              </p:ext>
            </p:extLst>
          </p:nvPr>
        </p:nvGraphicFramePr>
        <p:xfrm>
          <a:off x="5632053" y="3932577"/>
          <a:ext cx="5670088" cy="1536700"/>
        </p:xfrm>
        <a:graphic>
          <a:graphicData uri="http://schemas.openxmlformats.org/drawingml/2006/table">
            <a:tbl>
              <a:tblPr firstRow="1" bandRow="1">
                <a:tableStyleId>{073A0DAA-6AF3-43AB-8588-CEC1D06C72B9}</a:tableStyleId>
              </a:tblPr>
              <a:tblGrid>
                <a:gridCol w="1417522">
                  <a:extLst>
                    <a:ext uri="{9D8B030D-6E8A-4147-A177-3AD203B41FA5}">
                      <a16:colId xmlns:a16="http://schemas.microsoft.com/office/drawing/2014/main" val="2737232020"/>
                    </a:ext>
                  </a:extLst>
                </a:gridCol>
                <a:gridCol w="1417522">
                  <a:extLst>
                    <a:ext uri="{9D8B030D-6E8A-4147-A177-3AD203B41FA5}">
                      <a16:colId xmlns:a16="http://schemas.microsoft.com/office/drawing/2014/main" val="2483433642"/>
                    </a:ext>
                  </a:extLst>
                </a:gridCol>
                <a:gridCol w="1417522">
                  <a:extLst>
                    <a:ext uri="{9D8B030D-6E8A-4147-A177-3AD203B41FA5}">
                      <a16:colId xmlns:a16="http://schemas.microsoft.com/office/drawing/2014/main" val="1152564989"/>
                    </a:ext>
                  </a:extLst>
                </a:gridCol>
                <a:gridCol w="1417522">
                  <a:extLst>
                    <a:ext uri="{9D8B030D-6E8A-4147-A177-3AD203B41FA5}">
                      <a16:colId xmlns:a16="http://schemas.microsoft.com/office/drawing/2014/main" val="4030285306"/>
                    </a:ext>
                  </a:extLst>
                </a:gridCol>
              </a:tblGrid>
              <a:tr h="784213">
                <a:tc>
                  <a:txBody>
                    <a:bodyPr/>
                    <a:lstStyle/>
                    <a:p>
                      <a:endParaRPr lang="zh-CN" altLang="en-US"/>
                    </a:p>
                  </a:txBody>
                  <a:tcPr/>
                </a:tc>
                <a:tc>
                  <a:txBody>
                    <a:bodyPr/>
                    <a:lstStyle/>
                    <a:p>
                      <a:r>
                        <a:rPr lang="en-US" altLang="zh-CN" dirty="0"/>
                        <a:t>Decision Tree</a:t>
                      </a:r>
                      <a:endParaRPr lang="zh-CN" altLang="en-US" dirty="0"/>
                    </a:p>
                  </a:txBody>
                  <a:tcPr/>
                </a:tc>
                <a:tc>
                  <a:txBody>
                    <a:bodyPr/>
                    <a:lstStyle/>
                    <a:p>
                      <a:r>
                        <a:rPr lang="en-US" altLang="zh-CN" dirty="0"/>
                        <a:t>Random Forest</a:t>
                      </a:r>
                      <a:endParaRPr lang="zh-CN" altLang="en-US" dirty="0"/>
                    </a:p>
                  </a:txBody>
                  <a:tcPr/>
                </a:tc>
                <a:tc>
                  <a:txBody>
                    <a:bodyPr/>
                    <a:lstStyle/>
                    <a:p>
                      <a:r>
                        <a:rPr lang="en-US" altLang="zh-CN" dirty="0" err="1"/>
                        <a:t>Xgboost</a:t>
                      </a:r>
                      <a:endParaRPr lang="zh-CN" altLang="en-US" dirty="0"/>
                    </a:p>
                  </a:txBody>
                  <a:tcPr/>
                </a:tc>
                <a:extLst>
                  <a:ext uri="{0D108BD9-81ED-4DB2-BD59-A6C34878D82A}">
                    <a16:rowId xmlns:a16="http://schemas.microsoft.com/office/drawing/2014/main" val="3422794052"/>
                  </a:ext>
                </a:extLst>
              </a:tr>
              <a:tr h="752487">
                <a:tc>
                  <a:txBody>
                    <a:bodyPr/>
                    <a:lstStyle/>
                    <a:p>
                      <a:r>
                        <a:rPr lang="en-US" altLang="zh-CN" dirty="0"/>
                        <a:t>RMSE</a:t>
                      </a:r>
                      <a:endParaRPr lang="zh-CN" altLang="en-US" dirty="0"/>
                    </a:p>
                  </a:txBody>
                  <a:tcPr/>
                </a:tc>
                <a:tc>
                  <a:txBody>
                    <a:bodyPr/>
                    <a:lstStyle/>
                    <a:p>
                      <a:r>
                        <a:rPr lang="en-US" altLang="zh-CN" dirty="0"/>
                        <a:t>715.3</a:t>
                      </a:r>
                      <a:endParaRPr lang="zh-CN" altLang="en-US" dirty="0"/>
                    </a:p>
                  </a:txBody>
                  <a:tcPr/>
                </a:tc>
                <a:tc>
                  <a:txBody>
                    <a:bodyPr/>
                    <a:lstStyle/>
                    <a:p>
                      <a:r>
                        <a:rPr lang="en-US" altLang="zh-CN" dirty="0"/>
                        <a:t>702.9</a:t>
                      </a:r>
                      <a:endParaRPr lang="zh-CN" altLang="en-US" dirty="0"/>
                    </a:p>
                  </a:txBody>
                  <a:tcPr/>
                </a:tc>
                <a:tc>
                  <a:txBody>
                    <a:bodyPr/>
                    <a:lstStyle/>
                    <a:p>
                      <a:r>
                        <a:rPr lang="en-US" altLang="zh-CN" dirty="0"/>
                        <a:t>709.9</a:t>
                      </a:r>
                      <a:endParaRPr lang="zh-CN" altLang="en-US" dirty="0"/>
                    </a:p>
                  </a:txBody>
                  <a:tcPr/>
                </a:tc>
                <a:extLst>
                  <a:ext uri="{0D108BD9-81ED-4DB2-BD59-A6C34878D82A}">
                    <a16:rowId xmlns:a16="http://schemas.microsoft.com/office/drawing/2014/main" val="1306186484"/>
                  </a:ext>
                </a:extLst>
              </a:tr>
            </a:tbl>
          </a:graphicData>
        </a:graphic>
      </p:graphicFrame>
    </p:spTree>
    <p:extLst>
      <p:ext uri="{BB962C8B-B14F-4D97-AF65-F5344CB8AC3E}">
        <p14:creationId xmlns:p14="http://schemas.microsoft.com/office/powerpoint/2010/main" val="4050582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C01D0E-FB4D-47F6-A9EA-A802D57D281A}"/>
              </a:ext>
            </a:extLst>
          </p:cNvPr>
          <p:cNvSpPr>
            <a:spLocks noGrp="1"/>
          </p:cNvSpPr>
          <p:nvPr>
            <p:ph type="title"/>
          </p:nvPr>
        </p:nvSpPr>
        <p:spPr>
          <a:xfrm>
            <a:off x="1045029" y="1092857"/>
            <a:ext cx="3669704" cy="4389120"/>
          </a:xfrm>
        </p:spPr>
        <p:txBody>
          <a:bodyPr>
            <a:normAutofit/>
          </a:bodyPr>
          <a:lstStyle/>
          <a:p>
            <a:r>
              <a:rPr lang="en-US" altLang="zh-CN" sz="4000"/>
              <a:t>Conclusion</a:t>
            </a:r>
            <a:endParaRPr lang="zh-CN" altLang="en-US" sz="4000"/>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D720D9C-3576-4E26-93B3-AA1B8D767265}"/>
              </a:ext>
            </a:extLst>
          </p:cNvPr>
          <p:cNvSpPr>
            <a:spLocks noGrp="1"/>
          </p:cNvSpPr>
          <p:nvPr>
            <p:ph idx="1"/>
          </p:nvPr>
        </p:nvSpPr>
        <p:spPr>
          <a:xfrm>
            <a:off x="5272942" y="838200"/>
            <a:ext cx="6220557" cy="4889500"/>
          </a:xfrm>
        </p:spPr>
        <p:txBody>
          <a:bodyPr anchor="ctr">
            <a:normAutofit/>
          </a:bodyPr>
          <a:lstStyle/>
          <a:p>
            <a:r>
              <a:rPr lang="en-US" altLang="zh-CN" sz="1400" dirty="0"/>
              <a:t>A logistic regression model can predict if a customer purchase/ will purchase the drugs from the entity or not using their past transaction records, historical sales volume, number of years being customer, external agent assignment, repurchase method, past transaction channel, and the countries they used to sell the drugs to.</a:t>
            </a:r>
          </a:p>
          <a:p>
            <a:r>
              <a:rPr lang="en-US" altLang="zh-CN" sz="1400" dirty="0"/>
              <a:t>Random Forest model is then adopted to predict the purchase amount each client made/ will make from the pharma entity.</a:t>
            </a:r>
          </a:p>
          <a:p>
            <a:r>
              <a:rPr lang="en-US" altLang="zh-CN" sz="1400" dirty="0"/>
              <a:t>More information of clients who purchased drugs can be collected in the future to balance the classes.</a:t>
            </a:r>
          </a:p>
          <a:p>
            <a:r>
              <a:rPr lang="en-US" altLang="zh-CN" sz="1400" dirty="0"/>
              <a:t>Future work: create 4 types of client profiles based on the drugs they purchased in the past.</a:t>
            </a:r>
          </a:p>
          <a:p>
            <a:pPr lvl="1"/>
            <a:r>
              <a:rPr lang="en-US" altLang="zh-CN" sz="1400" dirty="0"/>
              <a:t>1. Clients who purchased at least one type of drugs that can treat Leishmaniasis disease and at least one type of other drugs.</a:t>
            </a:r>
          </a:p>
          <a:p>
            <a:pPr lvl="1"/>
            <a:r>
              <a:rPr lang="en-US" altLang="zh-CN" sz="1400" dirty="0"/>
              <a:t>2. Clients who purchased at least one type of drugs that can treat Leishmaniasis disease and no other drugs.</a:t>
            </a:r>
          </a:p>
          <a:p>
            <a:pPr lvl="1"/>
            <a:r>
              <a:rPr lang="en-US" altLang="zh-CN" sz="1400" dirty="0"/>
              <a:t>3. Clients who purchased no drugs that can treat Leishmaniasis disease and at least one other types of drugs.</a:t>
            </a:r>
          </a:p>
          <a:p>
            <a:pPr lvl="1"/>
            <a:r>
              <a:rPr lang="en-US" altLang="zh-CN" sz="1400" dirty="0"/>
              <a:t>4. Clients who didn’t purchase any drugs prior to the research period.</a:t>
            </a:r>
            <a:endParaRPr lang="zh-CN" altLang="en-US" sz="1400" dirty="0"/>
          </a:p>
        </p:txBody>
      </p:sp>
    </p:spTree>
    <p:extLst>
      <p:ext uri="{BB962C8B-B14F-4D97-AF65-F5344CB8AC3E}">
        <p14:creationId xmlns:p14="http://schemas.microsoft.com/office/powerpoint/2010/main" val="49610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B567FF-1643-4E35-8C53-F7DBCA4B4ADB}"/>
              </a:ext>
            </a:extLst>
          </p:cNvPr>
          <p:cNvSpPr>
            <a:spLocks noGrp="1"/>
          </p:cNvSpPr>
          <p:nvPr>
            <p:ph type="title"/>
          </p:nvPr>
        </p:nvSpPr>
        <p:spPr>
          <a:xfrm>
            <a:off x="1045029" y="1092857"/>
            <a:ext cx="3669704" cy="4389120"/>
          </a:xfrm>
        </p:spPr>
        <p:txBody>
          <a:bodyPr>
            <a:normAutofit/>
          </a:bodyPr>
          <a:lstStyle/>
          <a:p>
            <a:r>
              <a:rPr lang="en-US" altLang="zh-CN" sz="4000"/>
              <a:t>Appendix</a:t>
            </a:r>
            <a:endParaRPr lang="zh-CN" altLang="en-US" sz="4000" dirty="0"/>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1DF037D-44F4-4F66-9E6C-E9F86E2F127D}"/>
              </a:ext>
            </a:extLst>
          </p:cNvPr>
          <p:cNvSpPr>
            <a:spLocks noGrp="1"/>
          </p:cNvSpPr>
          <p:nvPr>
            <p:ph idx="1"/>
          </p:nvPr>
        </p:nvSpPr>
        <p:spPr>
          <a:xfrm>
            <a:off x="5572679" y="1092857"/>
            <a:ext cx="5670087" cy="4389120"/>
          </a:xfrm>
        </p:spPr>
        <p:txBody>
          <a:bodyPr anchor="ctr">
            <a:normAutofit/>
          </a:bodyPr>
          <a:lstStyle/>
          <a:p>
            <a:pPr marL="0" indent="0">
              <a:buNone/>
            </a:pPr>
            <a:r>
              <a:rPr lang="en-US" altLang="zh-CN" sz="2000" dirty="0"/>
              <a:t>Code:</a:t>
            </a:r>
          </a:p>
          <a:p>
            <a:r>
              <a:rPr lang="en-US" altLang="zh-CN" sz="2000" dirty="0">
                <a:hlinkClick r:id="rId2"/>
              </a:rPr>
              <a:t>https://colab.research.google.com/drive/1jlzPVjWd33wJTCwTlA4h8ATa61SZ3fj4</a:t>
            </a:r>
            <a:endParaRPr lang="en-US" altLang="zh-CN" sz="2000" dirty="0"/>
          </a:p>
          <a:p>
            <a:r>
              <a:rPr lang="en-US" altLang="zh-CN" sz="2000" dirty="0">
                <a:hlinkClick r:id="rId3"/>
              </a:rPr>
              <a:t>https://colab.research.google.com/drive/1R1xVlUGS-w_1TKhmEPUZtZZzlresFRyy</a:t>
            </a:r>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210911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D6390-9BF4-4EB8-8153-FE63B07C98E6}"/>
              </a:ext>
            </a:extLst>
          </p:cNvPr>
          <p:cNvSpPr>
            <a:spLocks noGrp="1"/>
          </p:cNvSpPr>
          <p:nvPr>
            <p:ph type="title"/>
          </p:nvPr>
        </p:nvSpPr>
        <p:spPr>
          <a:xfrm>
            <a:off x="841248" y="426720"/>
            <a:ext cx="10506456" cy="1919141"/>
          </a:xfrm>
        </p:spPr>
        <p:txBody>
          <a:bodyPr anchor="b">
            <a:normAutofit/>
          </a:bodyPr>
          <a:lstStyle/>
          <a:p>
            <a:r>
              <a:rPr lang="en-US" altLang="zh-CN" sz="6000"/>
              <a:t>About the Research	</a:t>
            </a:r>
            <a:endParaRPr lang="zh-CN" alt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B7B2197-DE87-4274-A60C-BD545087432A}"/>
              </a:ext>
            </a:extLst>
          </p:cNvPr>
          <p:cNvSpPr>
            <a:spLocks noGrp="1"/>
          </p:cNvSpPr>
          <p:nvPr>
            <p:ph idx="1"/>
          </p:nvPr>
        </p:nvSpPr>
        <p:spPr>
          <a:xfrm>
            <a:off x="841248" y="3337269"/>
            <a:ext cx="10509504" cy="2905686"/>
          </a:xfrm>
        </p:spPr>
        <p:txBody>
          <a:bodyPr>
            <a:normAutofit/>
          </a:bodyPr>
          <a:lstStyle/>
          <a:p>
            <a:r>
              <a:rPr lang="en-US" altLang="zh-CN" sz="1400"/>
              <a:t>Background</a:t>
            </a:r>
          </a:p>
          <a:p>
            <a:pPr lvl="1"/>
            <a:r>
              <a:rPr lang="en-US" altLang="zh-CN" sz="1400"/>
              <a:t>A pharma entity conducted some research on their main products and clients during a certain period. Around 16,000 of their clients were selected during the research period.</a:t>
            </a:r>
          </a:p>
          <a:p>
            <a:pPr lvl="1"/>
            <a:r>
              <a:rPr lang="en-US" altLang="zh-CN" sz="1400"/>
              <a:t>The pharma industry is currently heavily focused on the Leishmaniasis disease and ensuring drugs get to market via their customers in an effective and efficient manner.</a:t>
            </a:r>
          </a:p>
          <a:p>
            <a:endParaRPr lang="en-US" altLang="zh-CN" sz="1400"/>
          </a:p>
          <a:p>
            <a:pPr marL="0" indent="0">
              <a:buNone/>
            </a:pPr>
            <a:endParaRPr lang="en-US" altLang="zh-CN" sz="1400"/>
          </a:p>
          <a:p>
            <a:r>
              <a:rPr lang="en-US" altLang="zh-CN" sz="1400"/>
              <a:t>Objective</a:t>
            </a:r>
          </a:p>
          <a:p>
            <a:pPr lvl="1"/>
            <a:r>
              <a:rPr lang="en-US" altLang="zh-CN" sz="1400"/>
              <a:t>Create customers’ profile to make the pharma entity aware of its typical customer selling their products in markets successfully.</a:t>
            </a:r>
          </a:p>
          <a:p>
            <a:pPr lvl="1"/>
            <a:r>
              <a:rPr lang="en-US" altLang="zh-CN" sz="1400"/>
              <a:t>Develop models that will allow the company to use the results to target new and similar customers in future.</a:t>
            </a:r>
          </a:p>
          <a:p>
            <a:endParaRPr lang="en-US" altLang="zh-CN" sz="1400"/>
          </a:p>
          <a:p>
            <a:endParaRPr lang="en-US" altLang="zh-CN" sz="1400"/>
          </a:p>
          <a:p>
            <a:pPr marL="0" indent="0">
              <a:buNone/>
            </a:pPr>
            <a:endParaRPr lang="zh-CN" altLang="en-US" sz="1400"/>
          </a:p>
        </p:txBody>
      </p:sp>
    </p:spTree>
    <p:extLst>
      <p:ext uri="{BB962C8B-B14F-4D97-AF65-F5344CB8AC3E}">
        <p14:creationId xmlns:p14="http://schemas.microsoft.com/office/powerpoint/2010/main" val="345317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74C6-F943-4BD6-BD02-83068F00AEA5}"/>
              </a:ext>
            </a:extLst>
          </p:cNvPr>
          <p:cNvSpPr>
            <a:spLocks noGrp="1"/>
          </p:cNvSpPr>
          <p:nvPr>
            <p:ph type="title"/>
          </p:nvPr>
        </p:nvSpPr>
        <p:spPr>
          <a:xfrm>
            <a:off x="841248" y="426720"/>
            <a:ext cx="10506456" cy="1919141"/>
          </a:xfrm>
        </p:spPr>
        <p:txBody>
          <a:bodyPr anchor="b">
            <a:normAutofit/>
          </a:bodyPr>
          <a:lstStyle/>
          <a:p>
            <a:r>
              <a:rPr lang="en-US" altLang="zh-CN" sz="6000"/>
              <a:t>Methodology	</a:t>
            </a:r>
            <a:endParaRPr lang="zh-CN" alt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76FA849-C363-4109-BF67-AFBDB049ED3E}"/>
              </a:ext>
            </a:extLst>
          </p:cNvPr>
          <p:cNvSpPr>
            <a:spLocks noGrp="1"/>
          </p:cNvSpPr>
          <p:nvPr>
            <p:ph idx="1"/>
          </p:nvPr>
        </p:nvSpPr>
        <p:spPr>
          <a:xfrm>
            <a:off x="841248" y="3337269"/>
            <a:ext cx="10509504" cy="2905686"/>
          </a:xfrm>
        </p:spPr>
        <p:txBody>
          <a:bodyPr>
            <a:normAutofit/>
          </a:bodyPr>
          <a:lstStyle/>
          <a:p>
            <a:r>
              <a:rPr lang="en-US" altLang="zh-CN" sz="2200" dirty="0"/>
              <a:t>1</a:t>
            </a:r>
            <a:r>
              <a:rPr lang="en-US" altLang="zh-CN" sz="2200" baseline="30000" dirty="0"/>
              <a:t>st</a:t>
            </a:r>
            <a:r>
              <a:rPr lang="en-US" altLang="zh-CN" sz="2200" dirty="0"/>
              <a:t> model: estimate the probability of customers who responded to the research</a:t>
            </a:r>
          </a:p>
          <a:p>
            <a:pPr lvl="1"/>
            <a:r>
              <a:rPr lang="en-US" altLang="zh-CN" sz="2200" dirty="0"/>
              <a:t>Implement a logistic regression model to classify if a customer purchased drugs during the research period.</a:t>
            </a:r>
          </a:p>
          <a:p>
            <a:r>
              <a:rPr lang="en-US" altLang="zh-CN" sz="2200" dirty="0"/>
              <a:t>2</a:t>
            </a:r>
            <a:r>
              <a:rPr lang="en-US" altLang="zh-CN" sz="2200" baseline="30000" dirty="0"/>
              <a:t>nd</a:t>
            </a:r>
            <a:r>
              <a:rPr lang="en-US" altLang="zh-CN" sz="2200" dirty="0"/>
              <a:t> model: estimate the size ($) of the transaction</a:t>
            </a:r>
          </a:p>
          <a:p>
            <a:pPr lvl="1"/>
            <a:r>
              <a:rPr lang="en-US" altLang="zh-CN" sz="2200" dirty="0"/>
              <a:t>Implement decision tree, random forest, and </a:t>
            </a:r>
            <a:r>
              <a:rPr lang="en-US" altLang="zh-CN" sz="2200" dirty="0" err="1"/>
              <a:t>Xgboost</a:t>
            </a:r>
            <a:r>
              <a:rPr lang="en-US" altLang="zh-CN" sz="2200" dirty="0"/>
              <a:t> models to estimate the purchase amount ($) for each customer.</a:t>
            </a:r>
          </a:p>
          <a:p>
            <a:endParaRPr lang="zh-CN" altLang="en-US" sz="2200" dirty="0"/>
          </a:p>
        </p:txBody>
      </p:sp>
    </p:spTree>
    <p:extLst>
      <p:ext uri="{BB962C8B-B14F-4D97-AF65-F5344CB8AC3E}">
        <p14:creationId xmlns:p14="http://schemas.microsoft.com/office/powerpoint/2010/main" val="198593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1C44FF9-CD1E-4BC5-95E8-69351F930BBA}"/>
              </a:ext>
            </a:extLst>
          </p:cNvPr>
          <p:cNvSpPr>
            <a:spLocks noGrp="1"/>
          </p:cNvSpPr>
          <p:nvPr>
            <p:ph type="ctrTitle"/>
          </p:nvPr>
        </p:nvSpPr>
        <p:spPr>
          <a:xfrm>
            <a:off x="1804988" y="1442172"/>
            <a:ext cx="8582025" cy="2177328"/>
          </a:xfrm>
        </p:spPr>
        <p:txBody>
          <a:bodyPr anchor="ctr">
            <a:normAutofit/>
          </a:bodyPr>
          <a:lstStyle/>
          <a:p>
            <a:r>
              <a:rPr lang="en-US" altLang="zh-CN" sz="6600"/>
              <a:t>1</a:t>
            </a:r>
            <a:r>
              <a:rPr lang="en-US" altLang="zh-CN" sz="6600" baseline="30000"/>
              <a:t>st</a:t>
            </a:r>
            <a:r>
              <a:rPr lang="en-US" altLang="zh-CN" sz="6600"/>
              <a:t> Model</a:t>
            </a:r>
            <a:endParaRPr lang="zh-CN" altLang="en-US" sz="6600"/>
          </a:p>
        </p:txBody>
      </p:sp>
      <p:sp>
        <p:nvSpPr>
          <p:cNvPr id="13" name="Rectangle: Rounded Corners 1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CFA7781-29B6-46AC-B443-856A3B38F3C2}"/>
              </a:ext>
            </a:extLst>
          </p:cNvPr>
          <p:cNvSpPr>
            <a:spLocks noGrp="1"/>
          </p:cNvSpPr>
          <p:nvPr>
            <p:ph type="subTitle" idx="1"/>
          </p:nvPr>
        </p:nvSpPr>
        <p:spPr>
          <a:xfrm>
            <a:off x="2566988" y="3962400"/>
            <a:ext cx="7058025" cy="581025"/>
          </a:xfrm>
        </p:spPr>
        <p:txBody>
          <a:bodyPr anchor="ctr">
            <a:normAutofit/>
          </a:bodyPr>
          <a:lstStyle/>
          <a:p>
            <a:endParaRPr lang="zh-CN" altLang="en-US" sz="2800" dirty="0">
              <a:solidFill>
                <a:srgbClr val="FFFFFF"/>
              </a:solidFill>
            </a:endParaRPr>
          </a:p>
        </p:txBody>
      </p:sp>
    </p:spTree>
    <p:extLst>
      <p:ext uri="{BB962C8B-B14F-4D97-AF65-F5344CB8AC3E}">
        <p14:creationId xmlns:p14="http://schemas.microsoft.com/office/powerpoint/2010/main" val="420844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0EE43-E3B2-49A5-B046-E8D34A851224}"/>
              </a:ext>
            </a:extLst>
          </p:cNvPr>
          <p:cNvSpPr>
            <a:spLocks noGrp="1"/>
          </p:cNvSpPr>
          <p:nvPr>
            <p:ph type="title"/>
          </p:nvPr>
        </p:nvSpPr>
        <p:spPr>
          <a:xfrm>
            <a:off x="841248" y="426720"/>
            <a:ext cx="10506456" cy="1919141"/>
          </a:xfrm>
        </p:spPr>
        <p:txBody>
          <a:bodyPr anchor="b">
            <a:normAutofit/>
          </a:bodyPr>
          <a:lstStyle/>
          <a:p>
            <a:r>
              <a:rPr lang="en-US" altLang="zh-CN" sz="6000"/>
              <a:t>Data Exploration </a:t>
            </a:r>
            <a:endParaRPr lang="zh-CN" altLang="en-US"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256386B-C4B0-430A-AAFD-C63CB41CCC92}"/>
              </a:ext>
            </a:extLst>
          </p:cNvPr>
          <p:cNvSpPr>
            <a:spLocks noGrp="1"/>
          </p:cNvSpPr>
          <p:nvPr>
            <p:ph idx="1"/>
          </p:nvPr>
        </p:nvSpPr>
        <p:spPr>
          <a:xfrm>
            <a:off x="841248" y="3337269"/>
            <a:ext cx="10509504" cy="2905686"/>
          </a:xfrm>
        </p:spPr>
        <p:txBody>
          <a:bodyPr>
            <a:normAutofit/>
          </a:bodyPr>
          <a:lstStyle/>
          <a:p>
            <a:r>
              <a:rPr lang="en-US" altLang="zh-CN" sz="2200"/>
              <a:t>This dataset has 18 input variables (information) from 16173 records (customers).</a:t>
            </a:r>
          </a:p>
          <a:p>
            <a:r>
              <a:rPr lang="en-US" altLang="zh-CN" sz="2200"/>
              <a:t>Input variables are:</a:t>
            </a:r>
          </a:p>
          <a:p>
            <a:pPr marL="457200" lvl="1" indent="0">
              <a:buNone/>
            </a:pPr>
            <a:r>
              <a:rPr lang="en-US" altLang="zh-CN" sz="2200"/>
              <a:t>Customer Number, Purchase amount during research period, Historical Sales Volume, Date of First Purchase, Number of Prior Year Transactions, External Agent, Repurchase Method, Last Transaction Channel, Miltefosine, Ambisome, Pentamidine, benznidazole, nifurtimox, dapsone, streptomycin, Malarone, Ribavirin, Ship to country</a:t>
            </a:r>
          </a:p>
          <a:p>
            <a:endParaRPr lang="en-US" altLang="zh-CN" sz="2200"/>
          </a:p>
          <a:p>
            <a:pPr marL="0" indent="0">
              <a:buNone/>
            </a:pPr>
            <a:endParaRPr lang="zh-CN" altLang="en-US" sz="2200"/>
          </a:p>
        </p:txBody>
      </p:sp>
    </p:spTree>
    <p:extLst>
      <p:ext uri="{BB962C8B-B14F-4D97-AF65-F5344CB8AC3E}">
        <p14:creationId xmlns:p14="http://schemas.microsoft.com/office/powerpoint/2010/main" val="378632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36B1B3-9ECA-4A40-95F8-0662915AC034}"/>
              </a:ext>
            </a:extLst>
          </p:cNvPr>
          <p:cNvSpPr>
            <a:spLocks noGrp="1"/>
          </p:cNvSpPr>
          <p:nvPr>
            <p:ph type="title"/>
          </p:nvPr>
        </p:nvSpPr>
        <p:spPr>
          <a:xfrm>
            <a:off x="1115568" y="548640"/>
            <a:ext cx="10168128" cy="1179576"/>
          </a:xfrm>
        </p:spPr>
        <p:txBody>
          <a:bodyPr>
            <a:normAutofit/>
          </a:bodyPr>
          <a:lstStyle/>
          <a:p>
            <a:r>
              <a:rPr lang="en-US" altLang="zh-CN" sz="4000"/>
              <a:t>Data Exploration	</a:t>
            </a:r>
            <a:endParaRPr lang="zh-CN" alt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ED6C1B3-B96C-41D2-9284-C70B65037855}"/>
              </a:ext>
            </a:extLst>
          </p:cNvPr>
          <p:cNvSpPr>
            <a:spLocks noGrp="1"/>
          </p:cNvSpPr>
          <p:nvPr>
            <p:ph idx="1"/>
          </p:nvPr>
        </p:nvSpPr>
        <p:spPr>
          <a:xfrm>
            <a:off x="1115568" y="2481943"/>
            <a:ext cx="10168128" cy="3695020"/>
          </a:xfrm>
        </p:spPr>
        <p:txBody>
          <a:bodyPr>
            <a:normAutofit/>
          </a:bodyPr>
          <a:lstStyle/>
          <a:p>
            <a:r>
              <a:rPr lang="en-US" altLang="zh-CN" sz="2200" dirty="0"/>
              <a:t>Remove records that contain </a:t>
            </a:r>
            <a:r>
              <a:rPr lang="en-US" altLang="zh-CN" sz="2200" dirty="0" err="1"/>
              <a:t>NaNs</a:t>
            </a:r>
            <a:r>
              <a:rPr lang="en-US" altLang="zh-CN" sz="2200" dirty="0"/>
              <a:t>, blank entries, negative purchase amount or sales volume.</a:t>
            </a:r>
          </a:p>
          <a:p>
            <a:r>
              <a:rPr lang="en-US" altLang="zh-CN" sz="2200" dirty="0"/>
              <a:t>Create a new feature called ‘Number of Years Being Customer’ from ‘Date of First Purchase’.</a:t>
            </a:r>
          </a:p>
          <a:p>
            <a:r>
              <a:rPr lang="en-US" altLang="zh-CN" sz="2200" dirty="0"/>
              <a:t>Drop columns of ID, ‘Date of First Purchase’ and drugs that cannot treat Leishmaniasis disease.</a:t>
            </a:r>
          </a:p>
          <a:p>
            <a:r>
              <a:rPr lang="en-US" altLang="zh-CN" sz="2200" dirty="0"/>
              <a:t>Create a predict variable called ‘Purchase’ from ‘Purchase amount during research period’. If ‘Purchase amount during research period’ is greater than 0, ‘Purchase’ = 1, otherwise 0.</a:t>
            </a:r>
          </a:p>
          <a:p>
            <a:endParaRPr lang="en-US" altLang="zh-CN" sz="2200" dirty="0"/>
          </a:p>
          <a:p>
            <a:pPr marL="0" indent="0">
              <a:buNone/>
            </a:pPr>
            <a:endParaRPr lang="en-US" altLang="zh-CN" sz="2200" dirty="0"/>
          </a:p>
          <a:p>
            <a:endParaRPr lang="en-US" altLang="zh-CN" sz="2200" dirty="0"/>
          </a:p>
          <a:p>
            <a:endParaRPr lang="en-US" altLang="zh-CN" sz="2200" dirty="0"/>
          </a:p>
          <a:p>
            <a:endParaRPr lang="en-US" altLang="zh-CN" sz="2200" dirty="0"/>
          </a:p>
          <a:p>
            <a:endParaRPr lang="zh-CN" altLang="en-US" sz="2200" dirty="0"/>
          </a:p>
        </p:txBody>
      </p:sp>
    </p:spTree>
    <p:extLst>
      <p:ext uri="{BB962C8B-B14F-4D97-AF65-F5344CB8AC3E}">
        <p14:creationId xmlns:p14="http://schemas.microsoft.com/office/powerpoint/2010/main" val="55022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C0065-9793-4CEE-8312-9DC1DB57EB71}"/>
              </a:ext>
            </a:extLst>
          </p:cNvPr>
          <p:cNvSpPr>
            <a:spLocks noGrp="1"/>
          </p:cNvSpPr>
          <p:nvPr>
            <p:ph type="title"/>
          </p:nvPr>
        </p:nvSpPr>
        <p:spPr>
          <a:xfrm>
            <a:off x="429768" y="411480"/>
            <a:ext cx="11201400" cy="1106424"/>
          </a:xfrm>
        </p:spPr>
        <p:txBody>
          <a:bodyPr>
            <a:normAutofit/>
          </a:bodyPr>
          <a:lstStyle/>
          <a:p>
            <a:r>
              <a:rPr lang="en-US" altLang="zh-CN" sz="3600"/>
              <a:t>Data Exploration</a:t>
            </a:r>
            <a:endParaRPr lang="zh-CN" altLang="en-US" sz="3600"/>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screenshot of a cell phone&#10;&#10;Description automatically generated">
            <a:extLst>
              <a:ext uri="{FF2B5EF4-FFF2-40B4-BE49-F238E27FC236}">
                <a16:creationId xmlns:a16="http://schemas.microsoft.com/office/drawing/2014/main" id="{90F47CEA-94A8-420D-8D09-2ECAB3FC04FE}"/>
              </a:ext>
            </a:extLst>
          </p:cNvPr>
          <p:cNvPicPr>
            <a:picLocks noChangeAspect="1"/>
          </p:cNvPicPr>
          <p:nvPr/>
        </p:nvPicPr>
        <p:blipFill>
          <a:blip r:embed="rId2"/>
          <a:stretch>
            <a:fillRect/>
          </a:stretch>
        </p:blipFill>
        <p:spPr>
          <a:xfrm>
            <a:off x="596900" y="2714091"/>
            <a:ext cx="6535420" cy="2593420"/>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BF17B0D-153C-4CD4-818B-586DDD218093}"/>
              </a:ext>
            </a:extLst>
          </p:cNvPr>
          <p:cNvSpPr>
            <a:spLocks noGrp="1"/>
          </p:cNvSpPr>
          <p:nvPr>
            <p:ph idx="1"/>
          </p:nvPr>
        </p:nvSpPr>
        <p:spPr>
          <a:xfrm>
            <a:off x="7562088" y="1721922"/>
            <a:ext cx="4218432" cy="4520560"/>
          </a:xfrm>
        </p:spPr>
        <p:txBody>
          <a:bodyPr anchor="ctr">
            <a:normAutofit/>
          </a:bodyPr>
          <a:lstStyle/>
          <a:p>
            <a:pPr marL="0" indent="0">
              <a:buNone/>
            </a:pPr>
            <a:r>
              <a:rPr lang="en-US" altLang="zh-CN" sz="1100" dirty="0"/>
              <a:t> </a:t>
            </a:r>
          </a:p>
          <a:p>
            <a:endParaRPr lang="en-US" altLang="zh-CN" sz="1400" dirty="0"/>
          </a:p>
          <a:p>
            <a:r>
              <a:rPr lang="en-US" altLang="zh-CN" sz="1400" dirty="0"/>
              <a:t>    The average number of purchase amount for customers who purchased drugs during the research period is $ 906.</a:t>
            </a:r>
          </a:p>
          <a:p>
            <a:r>
              <a:rPr lang="en-US" altLang="zh-CN" sz="1400" dirty="0"/>
              <a:t>    The average Historical Sales Volume from the customers who purchased drugs during the research period is lower than that from the customers who didn't. (but no big difference; class is imbalanced, not enough customers from purchased group.)</a:t>
            </a:r>
          </a:p>
          <a:p>
            <a:r>
              <a:rPr lang="en-US" altLang="zh-CN" sz="1400" dirty="0"/>
              <a:t>    The average number of prior year transactions the pharma entity had with the customers who purchased drugs during the research period is higher than that from the customers who didn't.</a:t>
            </a:r>
          </a:p>
          <a:p>
            <a:r>
              <a:rPr lang="en-US" altLang="zh-CN" sz="1400" dirty="0"/>
              <a:t>    Customers who purchased drugs during the research period has longer years of being customers with the pharma entity than customers who didn't.</a:t>
            </a:r>
          </a:p>
          <a:p>
            <a:endParaRPr lang="en-US" altLang="zh-CN" sz="1100" dirty="0"/>
          </a:p>
          <a:p>
            <a:endParaRPr lang="zh-CN" altLang="en-US" sz="1100" dirty="0"/>
          </a:p>
        </p:txBody>
      </p:sp>
    </p:spTree>
    <p:extLst>
      <p:ext uri="{BB962C8B-B14F-4D97-AF65-F5344CB8AC3E}">
        <p14:creationId xmlns:p14="http://schemas.microsoft.com/office/powerpoint/2010/main" val="119323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A1DD4-28D5-410A-B138-27DDB15AEC2B}"/>
              </a:ext>
            </a:extLst>
          </p:cNvPr>
          <p:cNvSpPr>
            <a:spLocks noGrp="1"/>
          </p:cNvSpPr>
          <p:nvPr>
            <p:ph type="title"/>
          </p:nvPr>
        </p:nvSpPr>
        <p:spPr>
          <a:xfrm>
            <a:off x="429768" y="411480"/>
            <a:ext cx="11201400" cy="1106424"/>
          </a:xfrm>
        </p:spPr>
        <p:txBody>
          <a:bodyPr>
            <a:normAutofit/>
          </a:bodyPr>
          <a:lstStyle/>
          <a:p>
            <a:r>
              <a:rPr lang="en-US" altLang="zh-CN" sz="3600"/>
              <a:t>Data Visualization	</a:t>
            </a:r>
            <a:endParaRPr lang="zh-CN" altLang="en-US" sz="3600"/>
          </a:p>
        </p:txBody>
      </p:sp>
      <p:sp>
        <p:nvSpPr>
          <p:cNvPr id="76" name="Rectangle 7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7" name="Picture 5">
            <a:extLst>
              <a:ext uri="{FF2B5EF4-FFF2-40B4-BE49-F238E27FC236}">
                <a16:creationId xmlns:a16="http://schemas.microsoft.com/office/drawing/2014/main" id="{C7B9C445-21FA-4E6D-BF7C-6134E6F4FF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757420"/>
            <a:ext cx="6702552" cy="444044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8" name="Rectangle 7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9E47DC8-3837-4AF6-A5C7-C92B9172DEA4}"/>
              </a:ext>
            </a:extLst>
          </p:cNvPr>
          <p:cNvSpPr>
            <a:spLocks noGrp="1"/>
          </p:cNvSpPr>
          <p:nvPr>
            <p:ph idx="1"/>
          </p:nvPr>
        </p:nvSpPr>
        <p:spPr>
          <a:xfrm>
            <a:off x="7938752" y="2020824"/>
            <a:ext cx="3455097" cy="3959352"/>
          </a:xfrm>
        </p:spPr>
        <p:txBody>
          <a:bodyPr anchor="ctr">
            <a:normAutofit/>
          </a:bodyPr>
          <a:lstStyle/>
          <a:p>
            <a:r>
              <a:rPr lang="en-US" altLang="zh-CN" sz="1800" dirty="0"/>
              <a:t>Percentage of no purchase is 72.79;</a:t>
            </a:r>
          </a:p>
          <a:p>
            <a:r>
              <a:rPr lang="en-US" altLang="zh-CN" sz="1800" dirty="0"/>
              <a:t>Percentage of purchase 27.20.</a:t>
            </a:r>
          </a:p>
          <a:p>
            <a:r>
              <a:rPr lang="en-US" altLang="zh-CN" sz="1800" dirty="0"/>
              <a:t>We have imbalanced data where minority class is ‘Purchase’ = 1, majority class is ‘Purchase’ = 0.</a:t>
            </a:r>
          </a:p>
          <a:p>
            <a:pPr marL="0" indent="0">
              <a:buNone/>
            </a:pPr>
            <a:endParaRPr lang="zh-CN" altLang="en-US" sz="1800" dirty="0"/>
          </a:p>
        </p:txBody>
      </p:sp>
    </p:spTree>
    <p:extLst>
      <p:ext uri="{BB962C8B-B14F-4D97-AF65-F5344CB8AC3E}">
        <p14:creationId xmlns:p14="http://schemas.microsoft.com/office/powerpoint/2010/main" val="3081308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等线</vt:lpstr>
      <vt:lpstr>等线 Light</vt:lpstr>
      <vt:lpstr>Arial</vt:lpstr>
      <vt:lpstr>Calibri</vt:lpstr>
      <vt:lpstr>Office Theme</vt:lpstr>
      <vt:lpstr>Product &amp; Client Research</vt:lpstr>
      <vt:lpstr>Overview</vt:lpstr>
      <vt:lpstr>About the Research </vt:lpstr>
      <vt:lpstr>Methodology </vt:lpstr>
      <vt:lpstr>1st Model</vt:lpstr>
      <vt:lpstr>Data Exploration </vt:lpstr>
      <vt:lpstr>Data Exploration </vt:lpstr>
      <vt:lpstr>Data Exploration</vt:lpstr>
      <vt:lpstr>Data Visualization </vt:lpstr>
      <vt:lpstr>Data Visualization</vt:lpstr>
      <vt:lpstr>Data Visualization</vt:lpstr>
      <vt:lpstr>Data Visualization</vt:lpstr>
      <vt:lpstr>Data Visualization </vt:lpstr>
      <vt:lpstr>Data Visualization</vt:lpstr>
      <vt:lpstr>Imbalanced Classes – Create Synthetic Samples</vt:lpstr>
      <vt:lpstr>Feature Selection</vt:lpstr>
      <vt:lpstr>Model Implementation</vt:lpstr>
      <vt:lpstr>Model Result</vt:lpstr>
      <vt:lpstr>Model Result</vt:lpstr>
      <vt:lpstr>2nd Model</vt:lpstr>
      <vt:lpstr>Model Result</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&amp; Client Research</dc:title>
  <dc:creator>Yan Qin</dc:creator>
  <cp:lastModifiedBy>Yan Qin</cp:lastModifiedBy>
  <cp:revision>2</cp:revision>
  <dcterms:created xsi:type="dcterms:W3CDTF">2020-02-17T15:49:52Z</dcterms:created>
  <dcterms:modified xsi:type="dcterms:W3CDTF">2020-02-17T15:50:34Z</dcterms:modified>
</cp:coreProperties>
</file>