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1" r:id="rId9"/>
    <p:sldId id="262" r:id="rId10"/>
    <p:sldId id="263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Demo2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Demo2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MSE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Task2-1 Results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3CB43-4210-6B1A-2F0D-BAB1BDB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89422"/>
              </p:ext>
            </p:extLst>
          </p:nvPr>
        </p:nvGraphicFramePr>
        <p:xfrm>
          <a:off x="1618270" y="3387092"/>
          <a:ext cx="7337232" cy="2332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744">
                  <a:extLst>
                    <a:ext uri="{9D8B030D-6E8A-4147-A177-3AD203B41FA5}">
                      <a16:colId xmlns:a16="http://schemas.microsoft.com/office/drawing/2014/main" val="91372301"/>
                    </a:ext>
                  </a:extLst>
                </a:gridCol>
                <a:gridCol w="2445744">
                  <a:extLst>
                    <a:ext uri="{9D8B030D-6E8A-4147-A177-3AD203B41FA5}">
                      <a16:colId xmlns:a16="http://schemas.microsoft.com/office/drawing/2014/main" val="1103733630"/>
                    </a:ext>
                  </a:extLst>
                </a:gridCol>
                <a:gridCol w="2445744">
                  <a:extLst>
                    <a:ext uri="{9D8B030D-6E8A-4147-A177-3AD203B41FA5}">
                      <a16:colId xmlns:a16="http://schemas.microsoft.com/office/drawing/2014/main" val="2379113566"/>
                    </a:ext>
                  </a:extLst>
                </a:gridCol>
              </a:tblGrid>
              <a:tr h="29921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Train CE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43062"/>
                  </a:ext>
                </a:extLst>
              </a:tr>
              <a:tr h="78130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Single layer NN with dropout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0.77841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74.7%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819450"/>
                  </a:ext>
                </a:extLst>
              </a:tr>
              <a:tr h="39065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(shallow)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0.39018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86.9%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415310"/>
                  </a:ext>
                </a:extLst>
              </a:tr>
              <a:tr h="47112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MLP (deep)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0.16393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53837"/>
                  </a:ext>
                </a:extLst>
              </a:tr>
              <a:tr h="39065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resnet18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0.000103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90.4%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195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Lr1e-4 - 1e-7 epoch 100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Task2-2 Results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Lr 1e-3 epoch 50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Preprocessing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62360"/>
              </p:ext>
            </p:extLst>
          </p:nvPr>
        </p:nvGraphicFramePr>
        <p:xfrm>
          <a:off x="1152563" y="3990675"/>
          <a:ext cx="7578281" cy="2414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 Val Acc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Single layer NN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1.685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40.7%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Single layer NN with preprocessing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1.7912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39.0%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(shallow)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0.32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50.9%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(shallow) with preprocessing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0.64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60.5%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2488DF-FF52-BBD3-8C31-7225D9B7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209" y="2138660"/>
            <a:ext cx="3796145" cy="15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Task2-3 Results Fashion </a:t>
            </a:r>
            <a:r>
              <a:rPr lang="en-US" altLang="zh-CN" sz="5400" dirty="0" err="1"/>
              <a:t>Mnist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Lr 1e-3 epoch 50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Preprocessing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Dropout = 0.1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F874FA-6FAD-ABDD-B286-B6828935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50957"/>
              </p:ext>
            </p:extLst>
          </p:nvPr>
        </p:nvGraphicFramePr>
        <p:xfrm>
          <a:off x="1568363" y="4003288"/>
          <a:ext cx="7472959" cy="2328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6972">
                  <a:extLst>
                    <a:ext uri="{9D8B030D-6E8A-4147-A177-3AD203B41FA5}">
                      <a16:colId xmlns:a16="http://schemas.microsoft.com/office/drawing/2014/main" val="292539206"/>
                    </a:ext>
                  </a:extLst>
                </a:gridCol>
                <a:gridCol w="2094044">
                  <a:extLst>
                    <a:ext uri="{9D8B030D-6E8A-4147-A177-3AD203B41FA5}">
                      <a16:colId xmlns:a16="http://schemas.microsoft.com/office/drawing/2014/main" val="1741546242"/>
                    </a:ext>
                  </a:extLst>
                </a:gridCol>
                <a:gridCol w="1641943">
                  <a:extLst>
                    <a:ext uri="{9D8B030D-6E8A-4147-A177-3AD203B41FA5}">
                      <a16:colId xmlns:a16="http://schemas.microsoft.com/office/drawing/2014/main" val="1527101944"/>
                    </a:ext>
                  </a:extLst>
                </a:gridCol>
              </a:tblGrid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Train CE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 Val Acc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090313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Single layer NN without dropout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0.4793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82.6%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904754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without dropout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0.00478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90.04%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79033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MLP with dropout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0.0874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90.26%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273537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933164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4475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7EC448A-2AF2-6644-57FE-C867A1F9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165" y="9236"/>
            <a:ext cx="2178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XOR Gate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1. Backbone MLP</a:t>
            </a:r>
          </a:p>
          <a:p>
            <a:r>
              <a:rPr lang="en-US" altLang="zh-CN" sz="2200" dirty="0"/>
              <a:t>2. Customized XOR dataset</a:t>
            </a:r>
          </a:p>
          <a:p>
            <a:r>
              <a:rPr lang="en-US" altLang="zh-CN" sz="2200" dirty="0"/>
              <a:t>3. loss: MSE</a:t>
            </a:r>
          </a:p>
          <a:p>
            <a:endParaRPr lang="en-US" altLang="zh-CN" sz="2200" dirty="0"/>
          </a:p>
          <a:p>
            <a:r>
              <a:rPr lang="en-US" altLang="zh-CN" sz="2200" dirty="0"/>
              <a:t>Single Layer NN cannot handle this problem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FBB0B-6AB7-DC67-EFE3-6A1C19BF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629" y="1406000"/>
            <a:ext cx="6126902" cy="42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4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https://github.com/yanren1/DLFCCP_Demo2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A91-494F-983C-B253-2B54B88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Structure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0C5F-2DF9-2BED-ADA9-C3376BF2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Backbone</a:t>
            </a:r>
          </a:p>
          <a:p>
            <a:r>
              <a:rPr lang="en-US" altLang="zh-CN" sz="2200" dirty="0"/>
              <a:t>Data</a:t>
            </a:r>
          </a:p>
          <a:p>
            <a:r>
              <a:rPr lang="en-US" altLang="zh-CN" sz="2200" dirty="0" err="1"/>
              <a:t>Dataloader</a:t>
            </a:r>
            <a:endParaRPr lang="en-US" altLang="zh-CN" sz="2200" dirty="0"/>
          </a:p>
          <a:p>
            <a:r>
              <a:rPr lang="en-US" altLang="zh-CN" sz="2200" dirty="0"/>
              <a:t>Loss</a:t>
            </a:r>
          </a:p>
          <a:p>
            <a:r>
              <a:rPr lang="en-US" altLang="zh-CN" sz="2200" dirty="0" err="1"/>
              <a:t>Model_saved</a:t>
            </a:r>
            <a:endParaRPr lang="en-US" altLang="zh-CN" sz="2200" dirty="0"/>
          </a:p>
          <a:p>
            <a:r>
              <a:rPr lang="en-US" altLang="zh-CN" sz="2200" dirty="0"/>
              <a:t>Utils</a:t>
            </a:r>
          </a:p>
          <a:p>
            <a:r>
              <a:rPr lang="en-US" altLang="zh-CN" sz="2200" dirty="0"/>
              <a:t>Train.py</a:t>
            </a:r>
            <a:endParaRPr lang="zh-CN" altLang="en-US" sz="22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34F280-B652-5D7F-0AF9-74FC289A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454"/>
          <a:stretch/>
        </p:blipFill>
        <p:spPr>
          <a:xfrm>
            <a:off x="7008146" y="177393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BCFA-432B-3450-1D95-3EBF16B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Train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502-A849-1662-1065-B939E463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Train and Val set</a:t>
            </a:r>
          </a:p>
          <a:p>
            <a:r>
              <a:rPr lang="en-US" altLang="zh-CN" sz="2200" dirty="0"/>
              <a:t>Batch size, shuffle, multi threads ...</a:t>
            </a:r>
          </a:p>
          <a:p>
            <a:r>
              <a:rPr lang="en-US" altLang="zh-CN" sz="2200" dirty="0"/>
              <a:t>Backbone initialization</a:t>
            </a:r>
          </a:p>
          <a:p>
            <a:r>
              <a:rPr lang="en-US" altLang="zh-CN" sz="2200" dirty="0"/>
              <a:t>Training resume</a:t>
            </a:r>
          </a:p>
          <a:p>
            <a:endParaRPr lang="zh-CN" alt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BF75-277D-C936-C5E8-9287F1B3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79" y="399330"/>
            <a:ext cx="5559443" cy="60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6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BAC-4BFD-1BBF-80AF-BB4C3663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D0CA-28E1-F8B8-5A49-11064E15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Hyperperameters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, betas, eps, </a:t>
            </a:r>
            <a:r>
              <a:rPr lang="en-US" altLang="zh-CN" dirty="0" err="1"/>
              <a:t>weight_decay</a:t>
            </a:r>
            <a:r>
              <a:rPr lang="en-US" altLang="zh-CN" dirty="0"/>
              <a:t>, </a:t>
            </a:r>
            <a:r>
              <a:rPr lang="en-US" altLang="zh-CN" dirty="0" err="1"/>
              <a:t>amsgrad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CosineAnnealing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Tensorboard</a:t>
            </a:r>
            <a:r>
              <a:rPr lang="en-US" altLang="zh-CN" dirty="0"/>
              <a:t> initialization</a:t>
            </a:r>
          </a:p>
          <a:p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C81E7-D2F2-8A76-A1FD-0FB6CABD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14" y="175425"/>
            <a:ext cx="8114286" cy="25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9F55-0F5D-0902-6DE3-DAC24A30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02" y="2869887"/>
            <a:ext cx="295238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2E-A107-5E44-FB9D-1269054E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zh-CN" sz="4000"/>
              <a:t>Trainning pipeline 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2429-2E7B-EF35-B006-2FB5472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zh-CN" sz="2000" dirty="0" err="1"/>
              <a:t>Trainning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Valing</a:t>
            </a:r>
            <a:endParaRPr lang="en-US" altLang="zh-CN" sz="2000" dirty="0"/>
          </a:p>
          <a:p>
            <a:r>
              <a:rPr lang="en-US" altLang="zh-CN" sz="2000" dirty="0"/>
              <a:t>Save </a:t>
            </a:r>
            <a:r>
              <a:rPr lang="en-US" altLang="zh-CN" sz="2000" dirty="0" err="1"/>
              <a:t>mse</a:t>
            </a:r>
            <a:r>
              <a:rPr lang="en-US" altLang="zh-CN" sz="2000" dirty="0"/>
              <a:t> loss in </a:t>
            </a:r>
            <a:r>
              <a:rPr lang="en-US" altLang="zh-CN" sz="2000" dirty="0" err="1"/>
              <a:t>Tensorboard</a:t>
            </a:r>
            <a:endParaRPr lang="en-US" altLang="zh-CN" sz="2000" dirty="0"/>
          </a:p>
          <a:p>
            <a:r>
              <a:rPr lang="en-US" altLang="zh-CN" sz="2000" dirty="0"/>
              <a:t>Model saving and </a:t>
            </a:r>
            <a:r>
              <a:rPr lang="en-US" altLang="zh-CN" sz="2000" dirty="0" err="1"/>
              <a:t>onnx</a:t>
            </a:r>
            <a:r>
              <a:rPr lang="en-US" altLang="zh-CN" sz="2000" dirty="0"/>
              <a:t> format support 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6BA25-6F6C-3343-FD61-5785AC26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7" y="1894844"/>
            <a:ext cx="5178959" cy="433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1C83C-836E-F014-46E2-66C61DC1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14" y="2123314"/>
            <a:ext cx="5041606" cy="41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Basic MLP model</a:t>
            </a:r>
          </a:p>
          <a:p>
            <a:r>
              <a:rPr lang="en-US" altLang="zh-CN" sz="2200" dirty="0"/>
              <a:t>Customizable hidden layers</a:t>
            </a:r>
          </a:p>
          <a:p>
            <a:r>
              <a:rPr lang="en-US" sz="2200" dirty="0" err="1"/>
              <a:t>NormLayers</a:t>
            </a:r>
            <a:endParaRPr lang="en-US" sz="2200" dirty="0"/>
          </a:p>
          <a:p>
            <a:r>
              <a:rPr lang="en-US" sz="2200" dirty="0"/>
              <a:t>Activation </a:t>
            </a:r>
            <a:r>
              <a:rPr lang="en-US" altLang="zh-CN" sz="2200" dirty="0"/>
              <a:t>layers</a:t>
            </a:r>
          </a:p>
          <a:p>
            <a:r>
              <a:rPr lang="en-US" sz="2200" dirty="0"/>
              <a:t>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GhostNetv2</a:t>
            </a:r>
          </a:p>
          <a:p>
            <a:r>
              <a:rPr lang="en-US" altLang="zh-CN" sz="2200" dirty="0"/>
              <a:t>Resnet18</a:t>
            </a:r>
          </a:p>
          <a:p>
            <a:r>
              <a:rPr lang="en-US" altLang="zh-CN" sz="2200" dirty="0"/>
              <a:t>3 Layer CNN</a:t>
            </a:r>
          </a:p>
          <a:p>
            <a:endParaRPr lang="en-US" altLang="zh-C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E7298-8409-B7A8-1863-0B2D5770A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7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</a:t>
            </a:r>
            <a:r>
              <a:rPr lang="en-US" altLang="zh-CN" sz="2200" dirty="0" err="1"/>
              <a:t>FashionMnist</a:t>
            </a:r>
            <a:endParaRPr lang="en-US" altLang="zh-CN" sz="2200" dirty="0"/>
          </a:p>
          <a:p>
            <a:r>
              <a:rPr lang="en-US" altLang="zh-CN" sz="2200" dirty="0"/>
              <a:t>2. CIFAR10</a:t>
            </a:r>
          </a:p>
          <a:p>
            <a:r>
              <a:rPr lang="en-US" altLang="zh-CN" sz="2200" dirty="0">
                <a:hlinkClick r:id="rId2"/>
              </a:rPr>
              <a:t>https://www.cs.toronto.edu/~kriz/cifar.html</a:t>
            </a:r>
            <a:r>
              <a:rPr lang="en-US" altLang="zh-CN" sz="2200" dirty="0"/>
              <a:t> </a:t>
            </a:r>
          </a:p>
          <a:p>
            <a:r>
              <a:rPr lang="en-US" altLang="zh-CN" sz="2200" dirty="0"/>
              <a:t>3. Customized XOR dataset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44C88-2454-6F4D-2BCA-9F27AE09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4" y="1043255"/>
            <a:ext cx="6521956" cy="43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356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Times New Roman</vt:lpstr>
      <vt:lpstr>Office Theme</vt:lpstr>
      <vt:lpstr>TIES4911 Deep-Learning for Cognitive Computing for Developers  Demo2</vt:lpstr>
      <vt:lpstr>Intro</vt:lpstr>
      <vt:lpstr>Structure</vt:lpstr>
      <vt:lpstr>Train</vt:lpstr>
      <vt:lpstr>Optimizer</vt:lpstr>
      <vt:lpstr>Trainning pipeline </vt:lpstr>
      <vt:lpstr>Backbone</vt:lpstr>
      <vt:lpstr>Backbone</vt:lpstr>
      <vt:lpstr>Data and Dataloader</vt:lpstr>
      <vt:lpstr>Loss</vt:lpstr>
      <vt:lpstr>Task2-1 Results</vt:lpstr>
      <vt:lpstr>Task2-2 Results CIFAR10</vt:lpstr>
      <vt:lpstr>Task2-3 Results Fashion Mnist</vt:lpstr>
      <vt:lpstr>XOR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6</cp:revision>
  <dcterms:created xsi:type="dcterms:W3CDTF">2024-01-25T06:01:02Z</dcterms:created>
  <dcterms:modified xsi:type="dcterms:W3CDTF">2024-02-02T12:37:59Z</dcterms:modified>
</cp:coreProperties>
</file>