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1" r:id="rId9"/>
    <p:sldId id="262" r:id="rId10"/>
    <p:sldId id="263" r:id="rId11"/>
    <p:sldId id="268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50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78A4-C5A0-7DDE-0255-7B668A05E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77AA2-3C05-66BD-28E4-283866057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C9724-9F7A-4819-E619-B094E129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02B1E-699C-5C3E-8777-C84754E2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E7E5-F4B8-014C-FCB8-739BD771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80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FD6A-17B9-90D5-A8F8-6AD511BD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0895C-8FBF-638F-E021-EB9E3B13D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F6F79-066C-1805-C90D-FA8AA464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B3CE1-0719-9BB7-427D-89099029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CE720-04B0-ACA2-1989-3BD221FB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3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6306F-B3D6-810C-F03F-9F2913BE1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033E0-36D7-8ECE-E117-0BD4EC47E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B7288-79FC-EC40-8EB3-D3DA4360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38A0F-3859-AF8B-E416-A8C4B9AF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5EDBB-F7C6-A9A1-2E71-FA9467CA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8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9F76-88A7-3894-E91F-978F4001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20926-B8D3-3F0D-32E9-09606A942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C72D-E6D9-1A33-BAB5-9D68C475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20A4-EE8D-B77F-45AB-E34037F8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1D04D-1983-12FE-CE43-19063C24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0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BFB5-7969-738E-D288-1C6343F8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BBA-8529-BE7A-2F5A-0E1002005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9AD9E-9D64-6DEA-20FA-B1A9D166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C090B-4612-501C-3BF8-62696B1E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640E6-9941-A35F-20E9-CD03E073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47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B414-4A55-E1F8-7B51-607D2B51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7631-AEFC-8FA9-C2B0-ECDB8CF80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B1A87-A65F-5C3C-42D9-3A1D589EE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54A27-4400-3476-A9B9-A132ADF4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35091-76C1-F35A-5A27-A1085B58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D44E8-0F38-7039-CC9A-78007246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18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1358-4BD5-4074-ADE0-F3CD1F92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C3E41-7DEA-A935-21CF-61D8EFD11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DB37D-4EDC-0865-3073-6BA5BCF7E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9D4F6-830F-C326-A683-9BD1717B2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E2383-20AF-034C-21F8-A6318224E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D30E6-3E6D-481F-43B1-6EF6984C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DEE4E2-ADF3-A090-9BBB-4671BAEA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D94C1-0050-56F6-DCEB-66A306C9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20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314F-D24A-25E9-9D7E-0CC4C9AC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CF7E8-8EB3-E98D-918C-B7A34B41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56E60-F8B3-7DD0-75A2-6C31168F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BCD7E-1F8A-4542-DDF6-2F45EDF6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71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EC53C-4146-2332-336A-34E3D88A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20A2D-535C-8A8E-A8FF-2EA36F81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5CC19-7510-B610-933B-D3F8C879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71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D9EF-957F-1210-1172-8502B18F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0543C-2988-F4C9-C0AE-57F8425C5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E9827-7A50-6E40-ED24-9DC4B56A2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ECFBE-F634-178E-4DB5-186DC07D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208D0-4CF2-2ABA-77D7-EAB7520B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D3BF7-14DE-C616-D362-11CBE2FC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7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75BE-F4BD-E8A1-5E7A-6E7654EE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E1A79-5EEE-2CC6-9227-86670B3B6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C0FA9-16BC-697D-CFA3-6A70FC8FE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29057-2D0A-E02C-B5F0-BB8F2C70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97CCB-FE30-7C83-A936-C4FCA1F7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B6B68-13A8-1C98-CBB3-B6EE85E4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9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44EB2B-B509-3C7A-C741-5BA9E344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15EE4-C3FC-2CD9-865A-D352F6CB0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15B26-D50C-1C59-9E99-50B022337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F8636-80BF-4EE3-BE6D-0B0FE6DA1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7C6A1-51E3-7D5E-89C7-921ED8C32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5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nren1/DLFCCP_Task3" TargetMode="External"/><Relationship Id="rId2" Type="http://schemas.openxmlformats.org/officeDocument/2006/relationships/hyperlink" Target="https://github.com/yanren1/DLFCCP_Demo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toronto.edu/~kriz/cifa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F07C7-0AE1-3869-7B43-30BF394D8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TIES4911 Deep-Learning for Cognitive Computing for Developers</a:t>
            </a:r>
            <a:b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Demo3</a:t>
            </a:r>
            <a:endParaRPr lang="zh-CN" altLang="en-US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64F8D-DF91-5E83-7498-9FF51A140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en-US" altLang="zh-CN" sz="1500"/>
          </a:p>
          <a:p>
            <a:r>
              <a:rPr lang="en-US" altLang="zh-CN" sz="1500"/>
              <a:t>Yanren Qu</a:t>
            </a:r>
            <a:endParaRPr lang="zh-CN" altLang="en-US" sz="15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28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BA1F6-D9AC-3442-D42F-DA2A3AED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/>
              <a:t>Loss</a:t>
            </a:r>
            <a:endParaRPr lang="zh-CN" altLang="en-US" sz="5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A805-2424-DF46-643F-791C9DE0F347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3600" dirty="0" err="1"/>
              <a:t>Softmax</a:t>
            </a:r>
            <a:r>
              <a:rPr lang="en-US" altLang="zh-CN" sz="3600" dirty="0"/>
              <a:t> </a:t>
            </a:r>
            <a:r>
              <a:rPr lang="en-US" altLang="zh-CN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</a:t>
            </a:r>
          </a:p>
        </p:txBody>
      </p:sp>
    </p:spTree>
    <p:extLst>
      <p:ext uri="{BB962C8B-B14F-4D97-AF65-F5344CB8AC3E}">
        <p14:creationId xmlns:p14="http://schemas.microsoft.com/office/powerpoint/2010/main" val="1934478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A1F6-D9AC-3442-D42F-DA2A3AED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Task3-1 Results AE</a:t>
            </a:r>
            <a:endParaRPr lang="zh-CN" alt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A805-2424-DF46-643F-791C9DE0F347}"/>
              </a:ext>
            </a:extLst>
          </p:cNvPr>
          <p:cNvSpPr>
            <a:spLocks/>
          </p:cNvSpPr>
          <p:nvPr/>
        </p:nvSpPr>
        <p:spPr>
          <a:xfrm>
            <a:off x="1324502" y="2218851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33CB43-4210-6B1A-2F0D-BAB1BDB9A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669306"/>
              </p:ext>
            </p:extLst>
          </p:nvPr>
        </p:nvGraphicFramePr>
        <p:xfrm>
          <a:off x="1217031" y="3510861"/>
          <a:ext cx="7807212" cy="3312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2404">
                  <a:extLst>
                    <a:ext uri="{9D8B030D-6E8A-4147-A177-3AD203B41FA5}">
                      <a16:colId xmlns:a16="http://schemas.microsoft.com/office/drawing/2014/main" val="91372301"/>
                    </a:ext>
                  </a:extLst>
                </a:gridCol>
                <a:gridCol w="2602404">
                  <a:extLst>
                    <a:ext uri="{9D8B030D-6E8A-4147-A177-3AD203B41FA5}">
                      <a16:colId xmlns:a16="http://schemas.microsoft.com/office/drawing/2014/main" val="1103733630"/>
                    </a:ext>
                  </a:extLst>
                </a:gridCol>
                <a:gridCol w="2602404">
                  <a:extLst>
                    <a:ext uri="{9D8B030D-6E8A-4147-A177-3AD203B41FA5}">
                      <a16:colId xmlns:a16="http://schemas.microsoft.com/office/drawing/2014/main" val="2379113566"/>
                    </a:ext>
                  </a:extLst>
                </a:gridCol>
              </a:tblGrid>
              <a:tr h="275364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Model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Train CE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 Val Acc </a:t>
                      </a:r>
                      <a:r>
                        <a:rPr lang="en-US" altLang="zh-CN" sz="1200" dirty="0">
                          <a:effectLst/>
                        </a:rPr>
                        <a:t>Top1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7743062"/>
                  </a:ext>
                </a:extLst>
              </a:tr>
              <a:tr h="660097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Vanilla AE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784-128-784-18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7.78e-4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89.4%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2819450"/>
                  </a:ext>
                </a:extLst>
              </a:tr>
              <a:tr h="68397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Deep AE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784-4096-2048-1024-2048-4096-18</a:t>
                      </a:r>
                    </a:p>
                    <a:p>
                      <a:pPr algn="just"/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5.24e-4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90.1%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5415310"/>
                  </a:ext>
                </a:extLst>
              </a:tr>
              <a:tr h="683970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>
                          <a:effectLst/>
                        </a:rPr>
                        <a:t>Vanilla AE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</a:rPr>
                        <a:t>With image augmentation</a:t>
                      </a:r>
                    </a:p>
                    <a:p>
                      <a:pPr algn="just"/>
                      <a:endParaRPr lang="en-US" altLang="zh-CN" sz="1200" dirty="0">
                        <a:effectLst/>
                      </a:endParaRP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784-128-784-18</a:t>
                      </a:r>
                      <a:endParaRPr lang="zh-CN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0.8036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82.3%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2353837"/>
                  </a:ext>
                </a:extLst>
              </a:tr>
              <a:tr h="854962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altLang="zh-CN" sz="1200" dirty="0">
                          <a:effectLst/>
                        </a:rPr>
                        <a:t>Deep AE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With image augmentation</a:t>
                      </a:r>
                    </a:p>
                    <a:p>
                      <a:pPr algn="just"/>
                      <a:endParaRPr lang="en-US" altLang="zh-CN" sz="1200" dirty="0">
                        <a:effectLst/>
                      </a:endParaRP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784-4096-2048-1024-2048-4096-18</a:t>
                      </a:r>
                    </a:p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 0.6258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86.6%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619569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B6783A-03E9-3EC7-CB35-4C9C8E2F188E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1775494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Lr 1e-3 ~ 8e-5, epoch 100, batch size 1024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Adam </a:t>
            </a:r>
            <a:r>
              <a:rPr lang="pt-BR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betas=(0.9, 0.999), eps=1e-08, weight_decay=1e-5</a:t>
            </a: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Loss CE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Image Augmentations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B6EE7A-D204-67DB-40BD-B0AD25FA5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525" y="0"/>
            <a:ext cx="214583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00784E-0DFB-5CC1-C6D1-65DB38618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937" y="2566319"/>
            <a:ext cx="2496415" cy="89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70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A1F6-D9AC-3442-D42F-DA2A3AED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Task3-2 Results CNN</a:t>
            </a:r>
            <a:endParaRPr lang="zh-CN" alt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A805-2424-DF46-643F-791C9DE0F347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B6783A-03E9-3EC7-CB35-4C9C8E2F188E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Lr 1e-3 ~ 8e-5, epoch 100, batch size 1024(512 for GhostnetV2)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Adam </a:t>
            </a:r>
            <a:r>
              <a:rPr lang="pt-BR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betas=(0.9, 0.999), eps=1e-08, weight_decay=1e-5</a:t>
            </a: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Loss CE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Image Augmentations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47CFCE-EDEA-0531-F501-53F1AE335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005089"/>
              </p:ext>
            </p:extLst>
          </p:nvPr>
        </p:nvGraphicFramePr>
        <p:xfrm>
          <a:off x="1023254" y="3759200"/>
          <a:ext cx="7578281" cy="30110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9640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2123557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  <a:gridCol w="1665084">
                  <a:extLst>
                    <a:ext uri="{9D8B030D-6E8A-4147-A177-3AD203B41FA5}">
                      <a16:colId xmlns:a16="http://schemas.microsoft.com/office/drawing/2014/main" val="1705073515"/>
                    </a:ext>
                  </a:extLst>
                </a:gridCol>
              </a:tblGrid>
              <a:tr h="267855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Model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Train CE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 Val Acc </a:t>
                      </a:r>
                      <a:r>
                        <a:rPr lang="en-US" altLang="zh-CN" sz="1200" dirty="0">
                          <a:effectLst/>
                        </a:rPr>
                        <a:t>Top1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198998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Resnet18 (pretrained on ImageNet 1k)</a:t>
                      </a:r>
                    </a:p>
                    <a:p>
                      <a:pPr algn="just"/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3.0132e-5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91.59%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184727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Regnet1.6gf(</a:t>
                      </a:r>
                      <a:r>
                        <a:rPr lang="en-US" altLang="zh-CN" sz="1200" dirty="0">
                          <a:effectLst/>
                        </a:rPr>
                        <a:t>pretrained on ImageNet 1k)</a:t>
                      </a:r>
                    </a:p>
                    <a:p>
                      <a:pPr algn="just"/>
                      <a:endParaRPr lang="en-US" altLang="zh-CN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2.4177e-5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90.96%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GhostNetV2 (width = 1.0 , without pretraining)</a:t>
                      </a:r>
                    </a:p>
                    <a:p>
                      <a:pPr algn="just"/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4.2568e-5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91.95%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  <a:tr h="13619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Resnet18 (pretrained on ImageNet 1k)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With </a:t>
                      </a:r>
                      <a:r>
                        <a:rPr lang="en-US" altLang="zh-CN" sz="1200" dirty="0"/>
                        <a:t>Image Augmentations</a:t>
                      </a:r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0.02116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91.87%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8118001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Regnet1.6gf(pretrained on ImageNet 1k)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With </a:t>
                      </a:r>
                      <a:r>
                        <a:rPr lang="en-US" altLang="zh-CN" sz="1200" dirty="0"/>
                        <a:t>Image Augmentations</a:t>
                      </a:r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 9.2882e-3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92.46%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667067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GhostNetV2 (width = 1.0 , without pretraining)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With </a:t>
                      </a:r>
                      <a:r>
                        <a:rPr lang="en-US" altLang="zh-CN" sz="1200" dirty="0"/>
                        <a:t>Image Augmentations</a:t>
                      </a:r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 0.01716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93.45%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191189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42488DF-FF52-BBD3-8C31-7225D9B74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619" y="2615637"/>
            <a:ext cx="2581227" cy="10765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A0FE56-D968-CE62-67A6-B8A8EC9B8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1286" y="0"/>
            <a:ext cx="2003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57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A1F6-D9AC-3442-D42F-DA2A3AED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Task3-3 Results CNN Cifar10</a:t>
            </a:r>
            <a:endParaRPr lang="zh-CN" alt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A805-2424-DF46-643F-791C9DE0F347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B6783A-03E9-3EC7-CB35-4C9C8E2F188E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Lr 1e-3 ~ 8e-5, epoch 50, batch size 1024(512 for GhostnetV2)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Adam </a:t>
            </a:r>
            <a:r>
              <a:rPr lang="pt-BR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betas=(0.9, 0.999), eps=1e-08, weight_decay=1e-5</a:t>
            </a: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Loss CE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Image Augmentations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E893E7-17BB-B4BF-E7AB-9DDDA26EC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305049"/>
              </p:ext>
            </p:extLst>
          </p:nvPr>
        </p:nvGraphicFramePr>
        <p:xfrm>
          <a:off x="1023254" y="3759200"/>
          <a:ext cx="7578281" cy="30295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9640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2123557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  <a:gridCol w="1665084">
                  <a:extLst>
                    <a:ext uri="{9D8B030D-6E8A-4147-A177-3AD203B41FA5}">
                      <a16:colId xmlns:a16="http://schemas.microsoft.com/office/drawing/2014/main" val="1705073515"/>
                    </a:ext>
                  </a:extLst>
                </a:gridCol>
              </a:tblGrid>
              <a:tr h="286327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Model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Train CE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 Val Acc </a:t>
                      </a:r>
                      <a:r>
                        <a:rPr lang="en-US" altLang="zh-CN" sz="1200" dirty="0">
                          <a:effectLst/>
                        </a:rPr>
                        <a:t>Top1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267347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Resnet18 (pretrained on ImageNet 1k)</a:t>
                      </a:r>
                    </a:p>
                    <a:p>
                      <a:pPr algn="just"/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3.0059e-5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84.00%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256771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Regnet1.6gf(</a:t>
                      </a:r>
                      <a:r>
                        <a:rPr lang="en-US" altLang="zh-CN" sz="1200" dirty="0">
                          <a:effectLst/>
                        </a:rPr>
                        <a:t>pretrained on ImageNet 1k)</a:t>
                      </a:r>
                    </a:p>
                    <a:p>
                      <a:pPr algn="just"/>
                      <a:endParaRPr lang="en-US" altLang="zh-CN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2.7273e-5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83.66%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GhostNetV2 (width = 1.0 , without pretraining)</a:t>
                      </a:r>
                    </a:p>
                    <a:p>
                      <a:pPr algn="just"/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4.2537e-5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78.22%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  <a:tr h="13619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Resnet18 (pretrained on ImageNet 1k)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With </a:t>
                      </a:r>
                      <a:r>
                        <a:rPr lang="en-US" altLang="zh-CN" sz="1200" dirty="0"/>
                        <a:t>Image Augmentations</a:t>
                      </a:r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3.0284e-3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85.26%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8118001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Regnet1.6gf(pretrained on ImageNet 1k)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With </a:t>
                      </a:r>
                      <a:r>
                        <a:rPr lang="en-US" altLang="zh-CN" sz="1200" dirty="0"/>
                        <a:t>Image Augmentations</a:t>
                      </a:r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1.3705e-3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85.72%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667067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GhostNetV2 (width = 1.0 , without pretraining)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With </a:t>
                      </a:r>
                      <a:r>
                        <a:rPr lang="en-US" altLang="zh-CN" sz="1200" dirty="0"/>
                        <a:t>Image Augmentations</a:t>
                      </a:r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6.3434e-3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89.14%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191189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4CFFF5A-EAA1-C3CA-A38E-D1738A7E5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709" y="0"/>
            <a:ext cx="2003599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E3968D-F5AB-855F-8A48-A712B446E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456" y="2588534"/>
            <a:ext cx="2581227" cy="107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02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65C79-5BE9-AB6B-79E2-36642C731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3E42-F457-5788-06A1-31B16BA5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Task3-4 Results AE on Cifar10</a:t>
            </a:r>
            <a:endParaRPr lang="zh-CN" alt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2D503-E3D6-6D12-FD3B-81E9210CE6E1}"/>
              </a:ext>
            </a:extLst>
          </p:cNvPr>
          <p:cNvSpPr>
            <a:spLocks/>
          </p:cNvSpPr>
          <p:nvPr/>
        </p:nvSpPr>
        <p:spPr>
          <a:xfrm>
            <a:off x="1324502" y="2218851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DFCA08-254B-6947-945B-C596D37247B2}"/>
              </a:ext>
            </a:extLst>
          </p:cNvPr>
          <p:cNvSpPr>
            <a:spLocks/>
          </p:cNvSpPr>
          <p:nvPr/>
        </p:nvSpPr>
        <p:spPr>
          <a:xfrm>
            <a:off x="759516" y="1562816"/>
            <a:ext cx="9542996" cy="1820173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Lr 1e-3 ~ 8e-5, epoch 100, batch size 1024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Adam </a:t>
            </a:r>
            <a:r>
              <a:rPr lang="pt-BR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betas=(0.9, 0.999), eps=1e-08, weight_decay=1e-5</a:t>
            </a: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Loss 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6660551-E7C7-3961-DF69-414AF2ECE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045625"/>
              </p:ext>
            </p:extLst>
          </p:nvPr>
        </p:nvGraphicFramePr>
        <p:xfrm>
          <a:off x="1217278" y="3041243"/>
          <a:ext cx="7578281" cy="32977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9640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2123557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  <a:gridCol w="1665084">
                  <a:extLst>
                    <a:ext uri="{9D8B030D-6E8A-4147-A177-3AD203B41FA5}">
                      <a16:colId xmlns:a16="http://schemas.microsoft.com/office/drawing/2014/main" val="1705073515"/>
                    </a:ext>
                  </a:extLst>
                </a:gridCol>
              </a:tblGrid>
              <a:tr h="286327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Model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Train CE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 Val Acc Top1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267347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Sparse AE (undercomplete)</a:t>
                      </a:r>
                    </a:p>
                    <a:p>
                      <a:pPr algn="just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784-512-128-512-784-18</a:t>
                      </a:r>
                    </a:p>
                    <a:p>
                      <a:pPr algn="just"/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1.5377e-3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90.07%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256771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>
                          <a:effectLst/>
                        </a:rPr>
                        <a:t>Sparse AE (overcomplete)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784-1024-2048-1024-784-18</a:t>
                      </a:r>
                    </a:p>
                    <a:p>
                      <a:pPr algn="just"/>
                      <a:endParaRPr lang="en-US" altLang="zh-CN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0.0143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89.52%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>
                          <a:effectLst/>
                        </a:rPr>
                        <a:t>Denoising AE 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784-512-512-512-512-512-18</a:t>
                      </a:r>
                    </a:p>
                    <a:p>
                      <a:pPr algn="just"/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4.7232e-5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90.41%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  <a:tr h="136191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>
                          <a:effectLst/>
                        </a:rPr>
                        <a:t>Denoising AE 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784-1024-1024-1024-1024-1024-18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>
                          <a:effectLst/>
                        </a:rPr>
                        <a:t>4.8498e-5</a:t>
                      </a:r>
                      <a:endParaRPr lang="zh-CN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90.80%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8118001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>
                          <a:effectLst/>
                        </a:rPr>
                        <a:t>Denoising AE 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784-784-784-784-784-784-18</a:t>
                      </a:r>
                    </a:p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>
                          <a:effectLst/>
                        </a:rPr>
                        <a:t>4.6531e-5</a:t>
                      </a:r>
                      <a:endParaRPr lang="zh-CN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90.69%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667067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191189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021D204-E714-9338-7384-5FFBFF093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051" y="106133"/>
            <a:ext cx="1843342" cy="664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90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15050-F927-BD4D-1B8B-3C2B195A7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9EBE-08EC-A73A-3FCB-B0BEC307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4" y="237253"/>
            <a:ext cx="9877647" cy="1325563"/>
          </a:xfrm>
        </p:spPr>
        <p:txBody>
          <a:bodyPr>
            <a:normAutofit fontScale="90000"/>
          </a:bodyPr>
          <a:lstStyle/>
          <a:p>
            <a:r>
              <a:rPr lang="en-US" altLang="zh-CN" sz="5400" dirty="0"/>
              <a:t>Task3-5 Results CNN-AE on Cifar10</a:t>
            </a:r>
            <a:endParaRPr lang="zh-CN" alt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7B315-7F8F-CC67-D325-ECFC699C650F}"/>
              </a:ext>
            </a:extLst>
          </p:cNvPr>
          <p:cNvSpPr>
            <a:spLocks/>
          </p:cNvSpPr>
          <p:nvPr/>
        </p:nvSpPr>
        <p:spPr>
          <a:xfrm>
            <a:off x="1324502" y="2218851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35C42B-AC0A-319A-4414-402BF73C57E7}"/>
              </a:ext>
            </a:extLst>
          </p:cNvPr>
          <p:cNvSpPr>
            <a:spLocks/>
          </p:cNvSpPr>
          <p:nvPr/>
        </p:nvSpPr>
        <p:spPr>
          <a:xfrm>
            <a:off x="759516" y="1562816"/>
            <a:ext cx="9542996" cy="1820173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Lr 1e-3 ~ 8e-5, epoch 100, batch size 1024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Adam </a:t>
            </a:r>
            <a:r>
              <a:rPr lang="pt-BR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betas=(0.9, 0.999), eps=1e-08, weight_decay=1e-5</a:t>
            </a: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Loss 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E0E70C-3D96-3D8A-954D-8404C0C69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531200"/>
              </p:ext>
            </p:extLst>
          </p:nvPr>
        </p:nvGraphicFramePr>
        <p:xfrm>
          <a:off x="1217278" y="3041243"/>
          <a:ext cx="7578281" cy="30173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9640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2123557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  <a:gridCol w="1665084">
                  <a:extLst>
                    <a:ext uri="{9D8B030D-6E8A-4147-A177-3AD203B41FA5}">
                      <a16:colId xmlns:a16="http://schemas.microsoft.com/office/drawing/2014/main" val="1705073515"/>
                    </a:ext>
                  </a:extLst>
                </a:gridCol>
              </a:tblGrid>
              <a:tr h="286327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Model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Train CE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 Val Acc Top1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267347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/>
                        <a:t>CNN-AE</a:t>
                      </a:r>
                    </a:p>
                    <a:p>
                      <a:pPr algn="just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16-32-64-128-128-64-32-16</a:t>
                      </a:r>
                    </a:p>
                    <a:p>
                      <a:pPr algn="just"/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0.07274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92.58%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340126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/>
                        <a:t>CNN-AE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16-32-32-16</a:t>
                      </a:r>
                    </a:p>
                    <a:p>
                      <a:pPr algn="just"/>
                      <a:endParaRPr lang="en-US" altLang="zh-CN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7.257e-3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92.51%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/>
                        <a:t>CNN-AE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32-16-16-32</a:t>
                      </a:r>
                    </a:p>
                    <a:p>
                      <a:pPr algn="just"/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0.01281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92.08%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  <a:tr h="136191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/>
                        <a:t>CNN-AE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128-64-32-16-16-32-64-128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>
                          <a:effectLst/>
                        </a:rPr>
                        <a:t>0.1397</a:t>
                      </a:r>
                      <a:endParaRPr lang="zh-CN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91.63%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8118001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667067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191189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5208D7C-F4C2-023B-0B44-01AA35133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051" y="106133"/>
            <a:ext cx="1843342" cy="664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6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C5279-80A8-5B9B-1112-3B218FE7A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Intro</a:t>
            </a:r>
            <a:endParaRPr lang="zh-CN" alt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DFC94-BE54-4360-BCE6-29FFCFECC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zh-CN" sz="2200" dirty="0">
              <a:hlinkClick r:id="rId2"/>
            </a:endParaRPr>
          </a:p>
          <a:p>
            <a:r>
              <a:rPr lang="en-US" altLang="zh-CN" sz="2200" dirty="0">
                <a:hlinkClick r:id="rId3"/>
              </a:rPr>
              <a:t>https://github.com/yanren1/DLFCCP_Task3</a:t>
            </a:r>
            <a:r>
              <a:rPr lang="en-US" altLang="zh-CN" sz="2200" dirty="0"/>
              <a:t> </a:t>
            </a: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51970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6A91-494F-983C-B253-2B54B883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altLang="zh-CN" sz="5400"/>
              <a:t>Structure</a:t>
            </a:r>
            <a:endParaRPr lang="zh-CN" alt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E0C5F-2DF9-2BED-ADA9-C3376BF2B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altLang="zh-CN" sz="2200" dirty="0"/>
              <a:t>Backbone</a:t>
            </a:r>
          </a:p>
          <a:p>
            <a:r>
              <a:rPr lang="en-US" altLang="zh-CN" sz="2200" dirty="0"/>
              <a:t>Data</a:t>
            </a:r>
          </a:p>
          <a:p>
            <a:r>
              <a:rPr lang="en-US" altLang="zh-CN" sz="2200" dirty="0" err="1"/>
              <a:t>Dataloader</a:t>
            </a:r>
            <a:endParaRPr lang="en-US" altLang="zh-CN" sz="2200" dirty="0"/>
          </a:p>
          <a:p>
            <a:r>
              <a:rPr lang="en-US" altLang="zh-CN" sz="2200" dirty="0"/>
              <a:t>Loss</a:t>
            </a:r>
          </a:p>
          <a:p>
            <a:r>
              <a:rPr lang="en-US" altLang="zh-CN" sz="2200" dirty="0" err="1"/>
              <a:t>Model_saved</a:t>
            </a:r>
            <a:endParaRPr lang="en-US" altLang="zh-CN" sz="2200" dirty="0"/>
          </a:p>
          <a:p>
            <a:r>
              <a:rPr lang="en-US" altLang="zh-CN" sz="2200" dirty="0"/>
              <a:t>Utils</a:t>
            </a:r>
          </a:p>
          <a:p>
            <a:r>
              <a:rPr lang="en-US" altLang="zh-CN" sz="2200" dirty="0"/>
              <a:t>Train.py</a:t>
            </a:r>
            <a:endParaRPr lang="zh-CN" altLang="en-US" sz="220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B34F280-B652-5D7F-0AF9-74FC289A32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5454"/>
          <a:stretch/>
        </p:blipFill>
        <p:spPr>
          <a:xfrm>
            <a:off x="7008146" y="177393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EBCFA-432B-3450-1D95-3EBF16B6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zh-CN" sz="5400"/>
              <a:t>Train</a:t>
            </a:r>
            <a:endParaRPr lang="zh-CN" alt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0502-A849-1662-1065-B939E463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altLang="zh-CN" sz="2200" dirty="0"/>
              <a:t>Train and Val set</a:t>
            </a:r>
          </a:p>
          <a:p>
            <a:r>
              <a:rPr lang="en-US" altLang="zh-CN" sz="2200" dirty="0"/>
              <a:t>Batch size, shuffle, multi threads ...</a:t>
            </a:r>
          </a:p>
          <a:p>
            <a:r>
              <a:rPr lang="en-US" altLang="zh-CN" sz="2200" dirty="0"/>
              <a:t>Backbone initialization</a:t>
            </a:r>
          </a:p>
          <a:p>
            <a:r>
              <a:rPr lang="en-US" altLang="zh-CN" sz="2200" dirty="0"/>
              <a:t>Training resume</a:t>
            </a:r>
          </a:p>
          <a:p>
            <a:endParaRPr lang="zh-CN" alt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36BF75-277D-C936-C5E8-9287F1B37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279" y="399330"/>
            <a:ext cx="5559443" cy="605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6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5BAC-4BFD-1BBF-80AF-BB4C3663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Optimizer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1D0CA-28E1-F8B8-5A49-11064E15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Adam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Hyperperameters</a:t>
            </a:r>
            <a:r>
              <a:rPr lang="en-US" altLang="zh-CN" dirty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lr</a:t>
            </a:r>
            <a:r>
              <a:rPr lang="en-US" altLang="zh-CN" dirty="0"/>
              <a:t>, betas, eps, </a:t>
            </a:r>
            <a:r>
              <a:rPr lang="en-US" altLang="zh-CN" dirty="0" err="1"/>
              <a:t>weight_decay</a:t>
            </a:r>
            <a:r>
              <a:rPr lang="en-US" altLang="zh-CN" dirty="0"/>
              <a:t>, </a:t>
            </a:r>
            <a:r>
              <a:rPr lang="en-US" altLang="zh-CN" dirty="0" err="1"/>
              <a:t>amsgrad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CosineAnnealing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Tensorboard</a:t>
            </a:r>
            <a:r>
              <a:rPr lang="en-US" altLang="zh-CN" dirty="0"/>
              <a:t> initialization</a:t>
            </a:r>
          </a:p>
          <a:p>
            <a:endParaRPr lang="en-US" altLang="zh-C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6C81E7-D2F2-8A76-A1FD-0FB6CABD9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714" y="175425"/>
            <a:ext cx="8114286" cy="2504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109F55-0F5D-0902-6DE3-DAC24A302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202" y="2869887"/>
            <a:ext cx="2952381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9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CB2E-A107-5E44-FB9D-1269054E8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altLang="zh-CN" sz="4000"/>
              <a:t>Trainning pipeline </a:t>
            </a:r>
            <a:endParaRPr lang="zh-CN" alt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62429-2E7B-EF35-B006-2FB547294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r>
              <a:rPr lang="en-US" altLang="zh-CN" sz="2000" dirty="0" err="1"/>
              <a:t>Trainning</a:t>
            </a:r>
            <a:r>
              <a:rPr lang="en-US" altLang="zh-CN" sz="2000" dirty="0"/>
              <a:t> and </a:t>
            </a:r>
            <a:r>
              <a:rPr lang="en-US" altLang="zh-CN" sz="2000" dirty="0" err="1"/>
              <a:t>Valing</a:t>
            </a:r>
            <a:endParaRPr lang="en-US" altLang="zh-CN" sz="2000" dirty="0"/>
          </a:p>
          <a:p>
            <a:r>
              <a:rPr lang="en-US" altLang="zh-CN" sz="2000" dirty="0"/>
              <a:t>Save </a:t>
            </a:r>
            <a:r>
              <a:rPr lang="en-US" altLang="zh-CN" sz="2000" dirty="0" err="1"/>
              <a:t>mse</a:t>
            </a:r>
            <a:r>
              <a:rPr lang="en-US" altLang="zh-CN" sz="2000" dirty="0"/>
              <a:t> loss in </a:t>
            </a:r>
            <a:r>
              <a:rPr lang="en-US" altLang="zh-CN" sz="2000" dirty="0" err="1"/>
              <a:t>Tensorboard</a:t>
            </a:r>
            <a:endParaRPr lang="en-US" altLang="zh-CN" sz="2000" dirty="0"/>
          </a:p>
          <a:p>
            <a:r>
              <a:rPr lang="en-US" altLang="zh-CN" sz="2000" dirty="0"/>
              <a:t>Model saving and </a:t>
            </a:r>
            <a:r>
              <a:rPr lang="en-US" altLang="zh-CN" sz="2000" dirty="0" err="1"/>
              <a:t>onnx</a:t>
            </a:r>
            <a:r>
              <a:rPr lang="en-US" altLang="zh-CN" sz="2000" dirty="0"/>
              <a:t> format support </a:t>
            </a:r>
            <a:endParaRPr lang="zh-CN" alt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D6BA25-6F6C-3343-FD61-5785AC26A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67" y="1894844"/>
            <a:ext cx="5178959" cy="4337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31C83C-836E-F014-46E2-66C61DC13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914" y="2123314"/>
            <a:ext cx="5041606" cy="410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6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DA5B2-143D-40D8-6783-C92AFB7B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altLang="zh-CN" sz="5400" dirty="0"/>
              <a:t>Backbone</a:t>
            </a:r>
            <a:endParaRPr lang="zh-CN" altLang="en-US" sz="5400" dirty="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448CEF-4E06-E1E9-2BF2-A6A56EB53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Basic MLP model, </a:t>
            </a:r>
            <a:r>
              <a:rPr lang="en-US" sz="2200" dirty="0" err="1"/>
              <a:t>AutoEncoder</a:t>
            </a:r>
            <a:endParaRPr lang="en-US" sz="2200" dirty="0"/>
          </a:p>
          <a:p>
            <a:r>
              <a:rPr lang="en-US" altLang="zh-CN" sz="2200" dirty="0"/>
              <a:t>Customizable hidden layers</a:t>
            </a:r>
          </a:p>
          <a:p>
            <a:r>
              <a:rPr lang="en-US" sz="2200" dirty="0" err="1"/>
              <a:t>NormLayers</a:t>
            </a:r>
            <a:endParaRPr lang="en-US" sz="2200" dirty="0"/>
          </a:p>
          <a:p>
            <a:r>
              <a:rPr lang="en-US" sz="2200" dirty="0"/>
              <a:t>Activation </a:t>
            </a:r>
            <a:r>
              <a:rPr lang="en-US" altLang="zh-CN" sz="2200" dirty="0"/>
              <a:t>layers</a:t>
            </a:r>
          </a:p>
          <a:p>
            <a:r>
              <a:rPr lang="en-US" sz="2200" dirty="0"/>
              <a:t>Dropout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32304-4EF0-2D19-B30A-AC1A45102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54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612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DA5B2-143D-40D8-6783-C92AFB7B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altLang="zh-CN" sz="5400" dirty="0"/>
              <a:t>Backbones</a:t>
            </a:r>
            <a:endParaRPr lang="zh-CN" altLang="en-US" sz="5400" dirty="0"/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448CEF-4E06-E1E9-2BF2-A6A56EB53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altLang="zh-CN" sz="2200" dirty="0"/>
              <a:t>GhostNetv2</a:t>
            </a:r>
          </a:p>
          <a:p>
            <a:r>
              <a:rPr lang="en-US" altLang="zh-CN" sz="2200" dirty="0"/>
              <a:t>Resnet18</a:t>
            </a:r>
          </a:p>
          <a:p>
            <a:r>
              <a:rPr lang="en-US" altLang="zh-CN" sz="2200" dirty="0"/>
              <a:t>regnet_y_1_6gf</a:t>
            </a:r>
          </a:p>
          <a:p>
            <a:endParaRPr lang="en-US" altLang="zh-CN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CE7298-8409-B7A8-1863-0B2D5770A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27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652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8FD80-FCBF-0882-111B-A9599C85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44999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zh-CN" sz="4000" dirty="0"/>
              <a:t>Data and </a:t>
            </a:r>
            <a:r>
              <a:rPr lang="en-US" altLang="zh-CN" sz="4000" dirty="0" err="1"/>
              <a:t>Dataloader</a:t>
            </a:r>
            <a:endParaRPr lang="zh-CN" altLang="en-US" sz="4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3AACC-C421-6B5B-013A-77D8A880B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6490300" cy="3547872"/>
          </a:xfrm>
        </p:spPr>
        <p:txBody>
          <a:bodyPr anchor="t">
            <a:normAutofit/>
          </a:bodyPr>
          <a:lstStyle/>
          <a:p>
            <a:r>
              <a:rPr lang="en-US" altLang="zh-CN" sz="2200" dirty="0"/>
              <a:t>Data :</a:t>
            </a:r>
          </a:p>
          <a:p>
            <a:r>
              <a:rPr lang="en-US" altLang="zh-CN" sz="2200" dirty="0"/>
              <a:t>1. </a:t>
            </a:r>
            <a:r>
              <a:rPr lang="en-US" altLang="zh-CN" sz="2200" dirty="0" err="1"/>
              <a:t>FashionMnist</a:t>
            </a:r>
            <a:endParaRPr lang="en-US" altLang="zh-CN" sz="2200" dirty="0"/>
          </a:p>
          <a:p>
            <a:r>
              <a:rPr lang="en-US" altLang="zh-CN" sz="2200" dirty="0"/>
              <a:t>2. CIFAR10</a:t>
            </a:r>
          </a:p>
          <a:p>
            <a:r>
              <a:rPr lang="en-US" altLang="zh-CN" sz="2200" dirty="0">
                <a:hlinkClick r:id="rId2"/>
              </a:rPr>
              <a:t>https://www.cs.toronto.edu/~kriz/cifar.html</a:t>
            </a:r>
            <a:r>
              <a:rPr lang="en-US" altLang="zh-CN" sz="2200" dirty="0"/>
              <a:t> </a:t>
            </a:r>
          </a:p>
          <a:p>
            <a:endParaRPr lang="en-US" altLang="zh-CN" sz="2200" dirty="0"/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716465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587</Words>
  <Application>Microsoft Office PowerPoint</Application>
  <PresentationFormat>Widescreen</PresentationFormat>
  <Paragraphs>183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Microsoft YaHei</vt:lpstr>
      <vt:lpstr>Arial</vt:lpstr>
      <vt:lpstr>Calibri</vt:lpstr>
      <vt:lpstr>Times New Roman</vt:lpstr>
      <vt:lpstr>Office Theme</vt:lpstr>
      <vt:lpstr>TIES4911 Deep-Learning for Cognitive Computing for Developers  Demo3</vt:lpstr>
      <vt:lpstr>Intro</vt:lpstr>
      <vt:lpstr>Structure</vt:lpstr>
      <vt:lpstr>Train</vt:lpstr>
      <vt:lpstr>Optimizer</vt:lpstr>
      <vt:lpstr>Trainning pipeline </vt:lpstr>
      <vt:lpstr>Backbone</vt:lpstr>
      <vt:lpstr>Backbones</vt:lpstr>
      <vt:lpstr>Data and Dataloader</vt:lpstr>
      <vt:lpstr>Loss</vt:lpstr>
      <vt:lpstr>Task3-1 Results AE</vt:lpstr>
      <vt:lpstr>Task3-2 Results CNN</vt:lpstr>
      <vt:lpstr>Task3-3 Results CNN Cifar10</vt:lpstr>
      <vt:lpstr>Task3-4 Results AE on Cifar10</vt:lpstr>
      <vt:lpstr>Task3-5 Results CNN-AE on Cifar10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TIES4911 Deep-Learning for Cognitive Computing for Developers  Demo 1</dc:title>
  <dc:creator>yanren Qu</dc:creator>
  <cp:lastModifiedBy>yanren Qu</cp:lastModifiedBy>
  <cp:revision>10</cp:revision>
  <dcterms:created xsi:type="dcterms:W3CDTF">2024-01-25T06:01:02Z</dcterms:created>
  <dcterms:modified xsi:type="dcterms:W3CDTF">2024-02-16T05:18:17Z</dcterms:modified>
</cp:coreProperties>
</file>