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76" r:id="rId7"/>
    <p:sldId id="268" r:id="rId8"/>
    <p:sldId id="271" r:id="rId9"/>
    <p:sldId id="277" r:id="rId10"/>
    <p:sldId id="2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78A4-C5A0-7DDE-0255-7B668A05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77AA2-3C05-66BD-28E4-283866057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C9724-9F7A-4819-E619-B094E12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2B1E-699C-5C3E-8777-C84754E2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E7E5-F4B8-014C-FCB8-739BD771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0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FD6A-17B9-90D5-A8F8-6AD511BD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0895C-8FBF-638F-E021-EB9E3B13D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6F79-066C-1805-C90D-FA8AA464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3CE1-0719-9BB7-427D-8909902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CE720-04B0-ACA2-1989-3BD221FB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6306F-B3D6-810C-F03F-9F2913BE1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33E0-36D7-8ECE-E117-0BD4EC47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7288-79FC-EC40-8EB3-D3DA4360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8A0F-3859-AF8B-E416-A8C4B9AF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EDBB-F7C6-A9A1-2E71-FA9467CA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9F76-88A7-3894-E91F-978F4001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0926-B8D3-3F0D-32E9-09606A94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72D-E6D9-1A33-BAB5-9D68C47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20A4-EE8D-B77F-45AB-E34037F8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D04D-1983-12FE-CE43-19063C24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0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BFB5-7969-738E-D288-1C6343F8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BBA-8529-BE7A-2F5A-0E100200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AD9E-9D64-6DEA-20FA-B1A9D166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090B-4612-501C-3BF8-62696B1E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40E6-9941-A35F-20E9-CD03E07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B414-4A55-E1F8-7B51-607D2B51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7631-AEFC-8FA9-C2B0-ECDB8CF80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B1A87-A65F-5C3C-42D9-3A1D589E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4A27-4400-3476-A9B9-A132ADF4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5091-76C1-F35A-5A27-A1085B5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44E8-0F38-7039-CC9A-78007246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8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1358-4BD5-4074-ADE0-F3CD1F92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C3E41-7DEA-A935-21CF-61D8EFD1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DB37D-4EDC-0865-3073-6BA5BCF7E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9D4F6-830F-C326-A683-9BD1717B2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E2383-20AF-034C-21F8-A6318224E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D30E6-3E6D-481F-43B1-6EF6984C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EE4E2-ADF3-A090-9BBB-4671BAEA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D94C1-0050-56F6-DCEB-66A306C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314F-D24A-25E9-9D7E-0CC4C9A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CF7E8-8EB3-E98D-918C-B7A34B41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6E60-F8B3-7DD0-75A2-6C31168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BCD7E-1F8A-4542-DDF6-2F45EDF6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EC53C-4146-2332-336A-34E3D88A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20A2D-535C-8A8E-A8FF-2EA36F81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5CC19-7510-B610-933B-D3F8C879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1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9EF-957F-1210-1172-8502B18F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543C-2988-F4C9-C0AE-57F8425C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E9827-7A50-6E40-ED24-9DC4B56A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CFBE-F634-178E-4DB5-186DC07D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208D0-4CF2-2ABA-77D7-EAB7520B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3BF7-14DE-C616-D362-11CBE2FC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7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75BE-F4BD-E8A1-5E7A-6E7654E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E1A79-5EEE-2CC6-9227-86670B3B6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C0FA9-16BC-697D-CFA3-6A70FC8F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9057-2D0A-E02C-B5F0-BB8F2C7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7CCB-FE30-7C83-A936-C4FCA1F7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B6B68-13A8-1C98-CBB3-B6EE85E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4EB2B-B509-3C7A-C741-5BA9E344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15EE4-C3FC-2CD9-865A-D352F6CB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5B26-D50C-1C59-9E99-50B022337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429A-B113-43DA-B97D-80749B2023C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8636-80BF-4EE3-BE6D-0B0FE6DA1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C6A1-51E3-7D5E-89C7-921ED8C32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5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codataset.org/#ho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ren1/DLFCCP_Task4" TargetMode="External"/><Relationship Id="rId2" Type="http://schemas.openxmlformats.org/officeDocument/2006/relationships/hyperlink" Target="https://github.com/yanren1/DLFCCP_Demo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codataset.org/#home" TargetMode="External"/><Relationship Id="rId2" Type="http://schemas.openxmlformats.org/officeDocument/2006/relationships/hyperlink" Target="https://data.caltech.edu/records/nyy15-4j04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F07C7-0AE1-3869-7B43-30BF394D8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TIES4911 Deep-Learning for Cognitive Computing for Developers</a:t>
            </a: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Task4</a:t>
            </a:r>
            <a:endParaRPr lang="zh-CN" alt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64F8D-DF91-5E83-7498-9FF51A140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altLang="zh-CN" sz="1500"/>
          </a:p>
          <a:p>
            <a:r>
              <a:rPr lang="en-US" altLang="zh-CN" sz="1500"/>
              <a:t>Yanren Qu</a:t>
            </a:r>
            <a:endParaRPr lang="zh-CN" alt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28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C3848-9FEC-5D12-8575-E29B25B97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1B22-DACB-78E9-40CA-DEF5D4A9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Task4-4 </a:t>
            </a:r>
            <a:r>
              <a:rPr lang="en-US" altLang="zh-CN" sz="4800" dirty="0"/>
              <a:t>Multi-Label Classification </a:t>
            </a:r>
            <a:endParaRPr lang="zh-CN" alt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E8A3-16B6-72C2-34C4-9CF3386294FE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15E6B8-06CD-630B-2399-A1340FAE0A72}"/>
              </a:ext>
            </a:extLst>
          </p:cNvPr>
          <p:cNvSpPr>
            <a:spLocks/>
          </p:cNvSpPr>
          <p:nvPr/>
        </p:nvSpPr>
        <p:spPr>
          <a:xfrm>
            <a:off x="763319" y="213855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Model modified from previous pretrained </a:t>
            </a:r>
            <a:r>
              <a:rPr lang="en-US" altLang="zh-CN" sz="2400" dirty="0" err="1"/>
              <a:t>modelChange</a:t>
            </a:r>
            <a:r>
              <a:rPr lang="en-US" altLang="zh-CN" sz="2400" dirty="0"/>
              <a:t> 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function from 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 CE to BCE with logits(BCE with sigmoid)</a:t>
            </a:r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r>
              <a:rPr lang="en-US" altLang="zh-CN" sz="2400" dirty="0"/>
              <a:t>Trained on </a:t>
            </a:r>
            <a:r>
              <a:rPr lang="en-US" altLang="zh-CN" sz="2400" dirty="0" err="1"/>
              <a:t>CoCo</a:t>
            </a:r>
            <a:r>
              <a:rPr lang="en-US" altLang="zh-CN" sz="2400" dirty="0"/>
              <a:t> detection dataset </a:t>
            </a:r>
            <a:r>
              <a:rPr lang="en-US" altLang="zh-CN" sz="2400" dirty="0">
                <a:hlinkClick r:id="rId2"/>
              </a:rPr>
              <a:t>https://cocodataset.org/#home</a:t>
            </a:r>
            <a:r>
              <a:rPr lang="en-US" altLang="zh-CN" sz="2400" dirty="0"/>
              <a:t> </a:t>
            </a:r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r>
              <a:rPr lang="en-US" altLang="zh-CN" sz="2400" dirty="0"/>
              <a:t>Choose EfficientNetC2_m </a:t>
            </a:r>
            <a:r>
              <a:rPr lang="en-US" altLang="zh-CN" sz="2400"/>
              <a:t>as baseline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4112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C5279-80A8-5B9B-1112-3B218FE7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Intro</a:t>
            </a:r>
            <a:endParaRPr lang="zh-CN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FC94-BE54-4360-BCE6-29FFCFEC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272173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200" dirty="0">
              <a:hlinkClick r:id="rId2"/>
            </a:endParaRPr>
          </a:p>
          <a:p>
            <a:r>
              <a:rPr lang="en-US" altLang="zh-CN" sz="2200" dirty="0">
                <a:hlinkClick r:id="rId3"/>
              </a:rPr>
              <a:t>https://github.com/yanren1/DLFCCP_Task4</a:t>
            </a:r>
            <a:r>
              <a:rPr lang="en-US" altLang="zh-CN" sz="2200" dirty="0"/>
              <a:t>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1970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A5B2-143D-40D8-6783-C92AFB7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Backbone</a:t>
            </a:r>
            <a:endParaRPr lang="zh-CN" altLang="en-US" sz="54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8CEF-4E06-E1E9-2BF2-A6A56EB5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Resnet18</a:t>
            </a:r>
          </a:p>
          <a:p>
            <a:r>
              <a:rPr lang="en-US" altLang="zh-CN" sz="2200" dirty="0"/>
              <a:t>Efficientnet_b0</a:t>
            </a:r>
          </a:p>
          <a:p>
            <a:r>
              <a:rPr lang="en-US" altLang="zh-CN" sz="2200" dirty="0"/>
              <a:t>Efficientnet_v2_m</a:t>
            </a:r>
          </a:p>
          <a:p>
            <a:r>
              <a:rPr lang="en-US" sz="2200" dirty="0"/>
              <a:t>Mobilenet_v3_large</a:t>
            </a:r>
          </a:p>
          <a:p>
            <a:r>
              <a:rPr lang="en-US" sz="2200" dirty="0"/>
              <a:t>GhostNetV2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32304-4EF0-2D19-B30A-AC1A45102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5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612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8FD80-FCBF-0882-111B-A9599C85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999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Data and </a:t>
            </a:r>
            <a:r>
              <a:rPr lang="en-US" altLang="zh-CN" sz="4000" dirty="0" err="1"/>
              <a:t>Dataloader</a:t>
            </a:r>
            <a:endParaRPr lang="zh-CN" altLang="en-US" sz="4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AACC-C421-6B5B-013A-77D8A880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490300" cy="35478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Data :</a:t>
            </a:r>
          </a:p>
          <a:p>
            <a:r>
              <a:rPr lang="en-US" altLang="zh-CN" sz="2200" dirty="0"/>
              <a:t>1. Caltech256 </a:t>
            </a:r>
            <a:r>
              <a:rPr lang="en-US" altLang="zh-CN" sz="2200" dirty="0">
                <a:hlinkClick r:id="rId2"/>
              </a:rPr>
              <a:t>https://data.caltech.edu/records/nyy15-4j048</a:t>
            </a:r>
            <a:r>
              <a:rPr lang="en-US" altLang="zh-CN" sz="2200" dirty="0"/>
              <a:t> </a:t>
            </a:r>
          </a:p>
          <a:p>
            <a:r>
              <a:rPr lang="en-US" altLang="zh-CN" sz="2200" dirty="0"/>
              <a:t>2.CoCo </a:t>
            </a:r>
            <a:r>
              <a:rPr lang="en-US" altLang="zh-CN" sz="2200" dirty="0">
                <a:hlinkClick r:id="rId3"/>
              </a:rPr>
              <a:t>https://cocodataset.org/#home</a:t>
            </a:r>
            <a:r>
              <a:rPr lang="en-US" altLang="zh-CN" sz="2200" dirty="0"/>
              <a:t> </a:t>
            </a:r>
          </a:p>
          <a:p>
            <a:endParaRPr lang="en-US" altLang="zh-CN" sz="2200" dirty="0"/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164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Loss</a:t>
            </a:r>
            <a:endParaRPr lang="zh-CN" alt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 err="1"/>
              <a:t>Softmax</a:t>
            </a:r>
            <a:r>
              <a:rPr lang="en-US" altLang="zh-CN" sz="3600" dirty="0"/>
              <a:t> </a:t>
            </a:r>
            <a:r>
              <a:rPr lang="en-US" altLang="zh-CN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/>
              <a:t>BCE loss</a:t>
            </a:r>
            <a:endParaRPr lang="en-US" altLang="zh-CN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47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55752-12D2-FB5F-0066-9F60549E1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BA82-FEFB-E62A-C66E-7F92A92F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Task4-1 Pretrained Model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B224-4017-FAAF-2C5B-6B81447BCB76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0C515D-619D-0437-50A1-E3A64CB2A1FA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772594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553891-ABC5-4673-6998-AA86F25C9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961162"/>
              </p:ext>
            </p:extLst>
          </p:nvPr>
        </p:nvGraphicFramePr>
        <p:xfrm>
          <a:off x="875286" y="2389702"/>
          <a:ext cx="9134326" cy="2777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67765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559586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2006975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Acc@1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Acc@5</a:t>
                      </a:r>
                      <a:endParaRPr lang="zh-CN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91974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 (pretrained on ImageNet 1k)</a:t>
                      </a:r>
                    </a:p>
                    <a:p>
                      <a:pPr marL="0" algn="just" defTabSz="914400" rtl="0" eaLnBrk="1" latinLnBrk="0" hangingPunct="1"/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69.758%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89.078%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79177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 (pretrained on ImageNet 1k)</a:t>
                      </a:r>
                    </a:p>
                    <a:p>
                      <a:pPr marL="0" algn="just" defTabSz="914400" rtl="0" eaLnBrk="1" latinLnBrk="0" hangingPunct="1"/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77.692%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93.532%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79177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 (pretrained on ImageNet 1k)</a:t>
                      </a:r>
                    </a:p>
                    <a:p>
                      <a:pPr marL="0" algn="just" defTabSz="914400" rtl="0" eaLnBrk="1" latinLnBrk="0" hangingPunct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74.042%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91.34%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51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Task4-1 Tricky Image Results 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1775494"/>
          </a:xfrm>
          <a:prstGeom prst="rect">
            <a:avLst/>
          </a:prstGeom>
        </p:spPr>
        <p:txBody>
          <a:bodyPr/>
          <a:lstStyle/>
          <a:p>
            <a:pPr defTabSz="822960">
              <a:spcAft>
                <a:spcPts val="600"/>
              </a:spcAft>
            </a:pPr>
            <a:endParaRPr lang="en-US" altLang="zh-CN" sz="2400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89D66360-5395-1410-E528-639612E167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3872" y="2646872"/>
            <a:ext cx="934528" cy="9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7" descr="A close up of an apple&#10;&#10;Description automatically generated">
            <a:extLst>
              <a:ext uri="{FF2B5EF4-FFF2-40B4-BE49-F238E27FC236}">
                <a16:creationId xmlns:a16="http://schemas.microsoft.com/office/drawing/2014/main" id="{A32DBC57-0A33-854B-3718-3DA8C3365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4" y="4480942"/>
            <a:ext cx="1311550" cy="1403192"/>
          </a:xfrm>
          <a:prstGeom prst="rect">
            <a:avLst/>
          </a:prstGeom>
        </p:spPr>
      </p:pic>
      <p:pic>
        <p:nvPicPr>
          <p:cNvPr id="12" name="Picture 11" descr="A cat in a banana garment&#10;&#10;Description automatically generated">
            <a:extLst>
              <a:ext uri="{FF2B5EF4-FFF2-40B4-BE49-F238E27FC236}">
                <a16:creationId xmlns:a16="http://schemas.microsoft.com/office/drawing/2014/main" id="{4AAD27B7-9CFC-3DBB-63C6-C09F3DEE6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23" y="1517675"/>
            <a:ext cx="1305691" cy="1305691"/>
          </a:xfrm>
          <a:prstGeom prst="rect">
            <a:avLst/>
          </a:prstGeom>
        </p:spPr>
      </p:pic>
      <p:pic>
        <p:nvPicPr>
          <p:cNvPr id="14" name="Picture 13" descr="Duck with duct tape on it&#10;&#10;Description automatically generated">
            <a:extLst>
              <a:ext uri="{FF2B5EF4-FFF2-40B4-BE49-F238E27FC236}">
                <a16:creationId xmlns:a16="http://schemas.microsoft.com/office/drawing/2014/main" id="{C06E2325-0BD7-3C92-BE9C-C7D0B6E61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4" y="2996379"/>
            <a:ext cx="1311550" cy="1311550"/>
          </a:xfrm>
          <a:prstGeom prst="rect">
            <a:avLst/>
          </a:prstGeom>
        </p:spPr>
      </p:pic>
      <p:pic>
        <p:nvPicPr>
          <p:cNvPr id="16" name="Picture 15" descr="A dog and kitten sitting on grass&#10;&#10;Description automatically generated">
            <a:extLst>
              <a:ext uri="{FF2B5EF4-FFF2-40B4-BE49-F238E27FC236}">
                <a16:creationId xmlns:a16="http://schemas.microsoft.com/office/drawing/2014/main" id="{7144C2AB-B312-FDDB-9908-252D8E7A1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75" y="3002220"/>
            <a:ext cx="1710766" cy="1299867"/>
          </a:xfrm>
          <a:prstGeom prst="rect">
            <a:avLst/>
          </a:prstGeom>
        </p:spPr>
      </p:pic>
      <p:pic>
        <p:nvPicPr>
          <p:cNvPr id="18" name="Picture 17" descr="A shark in the water&#10;&#10;Description automatically generated">
            <a:extLst>
              <a:ext uri="{FF2B5EF4-FFF2-40B4-BE49-F238E27FC236}">
                <a16:creationId xmlns:a16="http://schemas.microsoft.com/office/drawing/2014/main" id="{4D741112-1B3C-BC7C-1E32-4B56C9D062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75" y="1523498"/>
            <a:ext cx="1710766" cy="1299867"/>
          </a:xfrm>
          <a:prstGeom prst="rect">
            <a:avLst/>
          </a:prstGeom>
        </p:spPr>
      </p:pic>
      <p:pic>
        <p:nvPicPr>
          <p:cNvPr id="20" name="Picture 19" descr="A panda bear standing on a red surface&#10;&#10;Description automatically generated">
            <a:extLst>
              <a:ext uri="{FF2B5EF4-FFF2-40B4-BE49-F238E27FC236}">
                <a16:creationId xmlns:a16="http://schemas.microsoft.com/office/drawing/2014/main" id="{65CD3ABE-DC14-EE0E-E72E-7872D2E6F3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75" y="4480942"/>
            <a:ext cx="1710766" cy="1329266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0AE1BDF-A017-2AAF-A8A5-D6FA7C3EA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72503"/>
              </p:ext>
            </p:extLst>
          </p:nvPr>
        </p:nvGraphicFramePr>
        <p:xfrm>
          <a:off x="1741215" y="1512725"/>
          <a:ext cx="4490542" cy="131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8882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071660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</a:tblGrid>
              <a:tr h="203982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tennis ball: 64.9%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626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Chihuahua: 12.8%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3667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</a:t>
                      </a:r>
                    </a:p>
                    <a:p>
                      <a:pPr marL="0" algn="just" defTabSz="914400" rtl="0" eaLnBrk="1" latinLnBrk="0" hangingPunct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rock beauty: 8.1%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ED30381-AEDA-129C-D1BD-EE3CA7D15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30424"/>
              </p:ext>
            </p:extLst>
          </p:nvPr>
        </p:nvGraphicFramePr>
        <p:xfrm>
          <a:off x="1741215" y="3001328"/>
          <a:ext cx="4490542" cy="131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8882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071660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</a:tblGrid>
              <a:tr h="203982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goldfinch: 68.3%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626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cleaver: 36.1%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3667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</a:t>
                      </a:r>
                    </a:p>
                    <a:p>
                      <a:pPr marL="0" algn="just" defTabSz="914400" rtl="0" eaLnBrk="1" latinLnBrk="0" hangingPunct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brambling: 6.1%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075C6F8-431E-7818-639D-AB34C726F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99926"/>
              </p:ext>
            </p:extLst>
          </p:nvPr>
        </p:nvGraphicFramePr>
        <p:xfrm>
          <a:off x="1741215" y="4493669"/>
          <a:ext cx="4490542" cy="131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8882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071660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</a:tblGrid>
              <a:tr h="203982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pickelhaube: 15.3%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626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pickelhaube: 11.9%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3667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</a:t>
                      </a:r>
                    </a:p>
                    <a:p>
                      <a:pPr marL="0" algn="just" defTabSz="914400" rtl="0" eaLnBrk="1" latinLnBrk="0" hangingPunct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pickelhaube: 24.6%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0FD81CD-8014-4AD8-6FD1-180D97ABB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36648"/>
              </p:ext>
            </p:extLst>
          </p:nvPr>
        </p:nvGraphicFramePr>
        <p:xfrm>
          <a:off x="8171900" y="1497803"/>
          <a:ext cx="3957542" cy="1325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1775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182576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</a:tblGrid>
              <a:tr h="277443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77443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Killer whale: 64.2%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7744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Killer whale: 41.1%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49323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</a:t>
                      </a:r>
                    </a:p>
                    <a:p>
                      <a:pPr marL="0" algn="just" defTabSz="914400" rtl="0" eaLnBrk="1" latinLnBrk="0" hangingPunct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Killer whale: 46.3%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9A10AF6-F149-EFE3-688E-CF8520774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34409"/>
              </p:ext>
            </p:extLst>
          </p:nvPr>
        </p:nvGraphicFramePr>
        <p:xfrm>
          <a:off x="8171900" y="2982925"/>
          <a:ext cx="3957542" cy="1319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1775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182576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</a:tblGrid>
              <a:tr h="28921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57901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Labrador retriever: 38.4%</a:t>
                      </a:r>
                      <a:endParaRPr lang="zh-CN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5790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Labrador retriever: 64.5%</a:t>
                      </a:r>
                      <a:endParaRPr lang="zh-CN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51415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golden retriever: 30.6%</a:t>
                      </a:r>
                      <a:endParaRPr lang="zh-CN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BD76AE-011F-B3B9-8CB8-348D9BE08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68219"/>
              </p:ext>
            </p:extLst>
          </p:nvPr>
        </p:nvGraphicFramePr>
        <p:xfrm>
          <a:off x="8171900" y="4487769"/>
          <a:ext cx="3957542" cy="1316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8427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1819115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77443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giant panda: 70.7%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7744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giant panda: 15.1%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48724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</a:t>
                      </a:r>
                    </a:p>
                    <a:p>
                      <a:pPr marL="0" algn="just" defTabSz="914400" rtl="0" eaLnBrk="1" latinLnBrk="0" hangingPunct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giant panda: 9.3%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87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Task4-2 </a:t>
            </a:r>
            <a:r>
              <a:rPr lang="en-US" altLang="zh-CN" dirty="0"/>
              <a:t>Training with Frozen Layer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20, batch size=256 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Dataset Caltech256, image size = 224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47CFCE-EDEA-0531-F501-53F1AE335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12354"/>
              </p:ext>
            </p:extLst>
          </p:nvPr>
        </p:nvGraphicFramePr>
        <p:xfrm>
          <a:off x="1079238" y="3432666"/>
          <a:ext cx="7578281" cy="3011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67855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altLang="zh-C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Acc@1</a:t>
                      </a:r>
                      <a:endParaRPr lang="zh-CN" altLang="en-US" sz="12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19899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9.7485e-4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80.25%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 (pretrained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2.9763e-3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87.32%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 (pretrained on ImageNet 1k)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4.8167e-4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84.37%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Frozen Layer except classifier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0.3208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79.88%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 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Frozen Layer except classifier</a:t>
                      </a: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0.2127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84.45%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 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Frozen Layer except classifier</a:t>
                      </a: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0.01626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81.05%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1D657E7-910B-E5A1-6704-BE8B0991B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269" y="0"/>
            <a:ext cx="1993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5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6EE92-65DC-F4F1-749D-5840E66F0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67D1-C576-4697-ECC2-629EE311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Task4-3 </a:t>
            </a:r>
            <a:r>
              <a:rPr lang="en-US" altLang="zh-CN" sz="4000" dirty="0"/>
              <a:t>Classification on Restful API</a:t>
            </a:r>
            <a:endParaRPr lang="zh-CN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E2D5-6E40-4D29-9DA9-2D27A6D55D2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4A5AA2-7040-2390-01E0-B4BDE2E5FB73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Coded by flask , imgclf_api.py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Model trained on Caltech256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DDCC8-7393-7D1C-137C-D68265C1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60" y="2737412"/>
            <a:ext cx="2664231" cy="3755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C897ED-9055-72C4-8B58-AE10F349D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08" y="2737412"/>
            <a:ext cx="3056778" cy="34766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1B8270-6AA0-23D6-B8EC-88EC4E0E7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114" y="2737412"/>
            <a:ext cx="3291400" cy="36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2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472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Microsoft YaHei</vt:lpstr>
      <vt:lpstr>Arial</vt:lpstr>
      <vt:lpstr>Calibri</vt:lpstr>
      <vt:lpstr>Times New Roman</vt:lpstr>
      <vt:lpstr>Office Theme</vt:lpstr>
      <vt:lpstr>TIES4911 Deep-Learning for Cognitive Computing for Developers  Task4</vt:lpstr>
      <vt:lpstr>Intro</vt:lpstr>
      <vt:lpstr>Backbone</vt:lpstr>
      <vt:lpstr>Data and Dataloader</vt:lpstr>
      <vt:lpstr>Loss</vt:lpstr>
      <vt:lpstr>Task4-1 Pretrained Model</vt:lpstr>
      <vt:lpstr>Task4-1 Tricky Image Results </vt:lpstr>
      <vt:lpstr>Task4-2 Training with Frozen Layer</vt:lpstr>
      <vt:lpstr>Task4-3 Classification on Restful API</vt:lpstr>
      <vt:lpstr>Task4-4 Multi-Label Classification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TIES4911 Deep-Learning for Cognitive Computing for Developers  Demo 1</dc:title>
  <dc:creator>yanren Qu</dc:creator>
  <cp:lastModifiedBy>yanren Qu</cp:lastModifiedBy>
  <cp:revision>17</cp:revision>
  <dcterms:created xsi:type="dcterms:W3CDTF">2024-01-25T06:01:02Z</dcterms:created>
  <dcterms:modified xsi:type="dcterms:W3CDTF">2024-02-29T14:13:56Z</dcterms:modified>
</cp:coreProperties>
</file>