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9" r:id="rId5"/>
    <p:sldId id="280" r:id="rId6"/>
    <p:sldId id="281" r:id="rId7"/>
    <p:sldId id="282" r:id="rId8"/>
    <p:sldId id="286" r:id="rId9"/>
    <p:sldId id="283" r:id="rId10"/>
    <p:sldId id="278" r:id="rId11"/>
    <p:sldId id="287" r:id="rId12"/>
    <p:sldId id="2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81" d="100"/>
          <a:sy n="81" d="100"/>
        </p:scale>
        <p:origin x="12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78A4-C5A0-7DDE-0255-7B668A05E17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7777AA2-3C05-66BD-28E4-283866057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AEC9724-9F7A-4819-E619-B094E129A83E}"/>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00002B1E-699C-5C3E-8777-C84754E2B28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A66E7E5-F4B8-014C-FCB8-739BD771E17A}"/>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99780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FD6A-17B9-90D5-A8F8-6AD511BD71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290895C-8FBF-638F-E021-EB9E3B13D1D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BAF6F79-066C-1805-C90D-FA8AA464EB6C}"/>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2C0B3CE1-0719-9BB7-427D-89099029F6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69CE720-04B0-ACA2-1989-3BD221FB2D34}"/>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1803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6306F-B3D6-810C-F03F-9F2913BE1E6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EA033E0-36D7-8ECE-E117-0BD4EC47EDA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8CB7288-79FC-EC40-8EB3-D3DA4360CA0A}"/>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FBB38A0F-3859-AF8B-E416-A8C4B9AFF6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515EDBB-F7C6-A9A1-2E71-FA9467CABC14}"/>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7058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9F76-88A7-3894-E91F-978F40019BE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ED20926-B8D3-3F0D-32E9-09606A942D9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AE3C72D-E6D9-1A33-BAB5-9D68C4755422}"/>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662020A4-EE8D-B77F-45AB-E34037F8789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B71D04D-1983-12FE-CE43-19063C24F1AE}"/>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00780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BFB5-7969-738E-D288-1C6343F8122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675DBBA-8529-BE7A-2F5A-0E1002005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699AD9E-9D64-6DEA-20FA-B1A9D1669E5D}"/>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372C090B-4612-501C-3BF8-62696B1E774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7B640E6-9941-A35F-20E9-CD03E0733C0A}"/>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65547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B414-4A55-E1F8-7B51-607D2B5106B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F147631-AEFC-8FA9-C2B0-ECDB8CF80CE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0B1A87-A65F-5C3C-42D9-3A1D589EE3F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0B54A27-4400-3476-A9B9-A132ADF4CB21}"/>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6" name="Footer Placeholder 5">
            <a:extLst>
              <a:ext uri="{FF2B5EF4-FFF2-40B4-BE49-F238E27FC236}">
                <a16:creationId xmlns:a16="http://schemas.microsoft.com/office/drawing/2014/main" id="{B5B35091-76C1-F35A-5A27-A1085B5812B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5ED44E8-0F38-7039-CC9A-78007246DFFB}"/>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30218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1358-4BD5-4074-ADE0-F3CD1F921A7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60C3E41-7DEA-A935-21CF-61D8EFD11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24DB37D-4EDC-0865-3073-6BA5BCF7E4C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C79D4F6-830F-C326-A683-9BD1717B2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CAE2383-20AF-034C-21F8-A6318224EC7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A4D30E6-3E6D-481F-43B1-6EF6984C144B}"/>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8" name="Footer Placeholder 7">
            <a:extLst>
              <a:ext uri="{FF2B5EF4-FFF2-40B4-BE49-F238E27FC236}">
                <a16:creationId xmlns:a16="http://schemas.microsoft.com/office/drawing/2014/main" id="{67DEE4E2-ADF3-A090-9BBB-4671BAEA77C2}"/>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13D94C1-0050-56F6-DCEB-66A306C9C021}"/>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37620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314F-D24A-25E9-9D7E-0CC4C9AC8B4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06CF7E8-8EB3-E98D-918C-B7A34B410975}"/>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4" name="Footer Placeholder 3">
            <a:extLst>
              <a:ext uri="{FF2B5EF4-FFF2-40B4-BE49-F238E27FC236}">
                <a16:creationId xmlns:a16="http://schemas.microsoft.com/office/drawing/2014/main" id="{4B356E60-F8B3-7DD0-75A2-6C31168F907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71BCD7E-1F8A-4542-DDF6-2F45EDF6E8EC}"/>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65071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EC53C-4146-2332-336A-34E3D88ACDA4}"/>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3" name="Footer Placeholder 2">
            <a:extLst>
              <a:ext uri="{FF2B5EF4-FFF2-40B4-BE49-F238E27FC236}">
                <a16:creationId xmlns:a16="http://schemas.microsoft.com/office/drawing/2014/main" id="{70720A2D-535C-8A8E-A8FF-2EA36F81988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DA5CC19-7510-B610-933B-D3F8C879066E}"/>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53971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D9EF-957F-1210-1172-8502B18F180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380543C-2988-F4C9-C0AE-57F8425C5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71E9827-7A50-6E40-ED24-9DC4B56A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E2ECFBE-F634-178E-4DB5-186DC07D215A}"/>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6" name="Footer Placeholder 5">
            <a:extLst>
              <a:ext uri="{FF2B5EF4-FFF2-40B4-BE49-F238E27FC236}">
                <a16:creationId xmlns:a16="http://schemas.microsoft.com/office/drawing/2014/main" id="{9CE208D0-4CF2-2ABA-77D7-EAB7520B773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A6D3BF7-14DE-C616-D362-11CBE2FC2993}"/>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42827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75BE-F4BD-E8A1-5E7A-6E7654EEC14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84E1A79-5EEE-2CC6-9227-86670B3B6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88DC0FA9-16BC-697D-CFA3-6A70FC8FE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229057-2D0A-E02C-B5F0-BB8F2C70B1C1}"/>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6" name="Footer Placeholder 5">
            <a:extLst>
              <a:ext uri="{FF2B5EF4-FFF2-40B4-BE49-F238E27FC236}">
                <a16:creationId xmlns:a16="http://schemas.microsoft.com/office/drawing/2014/main" id="{98697CCB-FE30-7C83-A936-C4FCA1F7E5C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F1B6B68-13A8-1C98-CBB3-B6EE85E42EB6}"/>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7189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4EB2B-B509-3C7A-C741-5BA9E3441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715EE4-C3FC-2CD9-865A-D352F6CB0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B15B26-D50C-1C59-9E99-50B022337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6ADF8636-80BF-4EE3-BE6D-0B0FE6DA1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367C6A1-51E3-7D5E-89C7-921ED8C32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175056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ytorch.org/tutorials/advanced/neural_style_tutorial.html" TargetMode="Externa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ytorch.org/tutorials/advanced/neural_style_tutorial.html" TargetMode="Externa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anren1/DLFCCP_Task5" TargetMode="External"/><Relationship Id="rId2" Type="http://schemas.openxmlformats.org/officeDocument/2006/relationships/hyperlink" Target="https://github.com/yanren1/DLFCCP_Demo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ytorch.org/vision/stable/models/ssdlite.html" TargetMode="External"/><Relationship Id="rId2" Type="http://schemas.openxmlformats.org/officeDocument/2006/relationships/hyperlink" Target="https://huggingface.co/facebook/detr-resnet-50"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ultralytics/ultralyt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EF07C7-0AE1-3869-7B43-30BF394D85A4}"/>
              </a:ext>
            </a:extLst>
          </p:cNvPr>
          <p:cNvSpPr>
            <a:spLocks noGrp="1"/>
          </p:cNvSpPr>
          <p:nvPr>
            <p:ph type="ctrTitle"/>
          </p:nvPr>
        </p:nvSpPr>
        <p:spPr>
          <a:xfrm>
            <a:off x="1524003" y="1999615"/>
            <a:ext cx="9144000" cy="2764028"/>
          </a:xfrm>
        </p:spPr>
        <p:txBody>
          <a:bodyPr anchor="ctr">
            <a:normAutofit/>
          </a:bodyPr>
          <a:lstStyle/>
          <a:p>
            <a:r>
              <a:rPr lang="en-US" altLang="zh-CN" sz="3400" b="1" i="0" dirty="0">
                <a:effectLst/>
                <a:latin typeface="Microsoft YaHei" panose="020B0503020204020204" pitchFamily="34" charset="-122"/>
                <a:ea typeface="Microsoft YaHei" panose="020B0503020204020204" pitchFamily="34" charset="-122"/>
              </a:rPr>
              <a:t>TIES4911 Deep-Learning for Cognitive Computing for Developers</a:t>
            </a:r>
            <a:br>
              <a:rPr lang="en-US" altLang="zh-CN" sz="3400" b="1" i="0" dirty="0">
                <a:effectLst/>
                <a:latin typeface="Microsoft YaHei" panose="020B0503020204020204" pitchFamily="34" charset="-122"/>
                <a:ea typeface="Microsoft YaHei" panose="020B0503020204020204" pitchFamily="34" charset="-122"/>
              </a:rPr>
            </a:br>
            <a:br>
              <a:rPr lang="en-US" altLang="zh-CN" sz="3400" b="1" i="0" dirty="0">
                <a:effectLst/>
                <a:latin typeface="Microsoft YaHei" panose="020B0503020204020204" pitchFamily="34" charset="-122"/>
                <a:ea typeface="Microsoft YaHei" panose="020B0503020204020204" pitchFamily="34" charset="-122"/>
              </a:rPr>
            </a:br>
            <a:r>
              <a:rPr lang="en-US" altLang="zh-CN" sz="3400" b="1" i="0" dirty="0">
                <a:effectLst/>
                <a:latin typeface="Microsoft YaHei" panose="020B0503020204020204" pitchFamily="34" charset="-122"/>
                <a:ea typeface="Microsoft YaHei" panose="020B0503020204020204" pitchFamily="34" charset="-122"/>
              </a:rPr>
              <a:t>Task5</a:t>
            </a:r>
            <a:endParaRPr lang="zh-CN" altLang="en-US" sz="3400" dirty="0"/>
          </a:p>
        </p:txBody>
      </p:sp>
      <p:sp>
        <p:nvSpPr>
          <p:cNvPr id="3" name="Subtitle 2">
            <a:extLst>
              <a:ext uri="{FF2B5EF4-FFF2-40B4-BE49-F238E27FC236}">
                <a16:creationId xmlns:a16="http://schemas.microsoft.com/office/drawing/2014/main" id="{ACC64F8D-DF91-5E83-7498-9FF51A140A38}"/>
              </a:ext>
            </a:extLst>
          </p:cNvPr>
          <p:cNvSpPr>
            <a:spLocks noGrp="1"/>
          </p:cNvSpPr>
          <p:nvPr>
            <p:ph type="subTitle" idx="1"/>
          </p:nvPr>
        </p:nvSpPr>
        <p:spPr>
          <a:xfrm>
            <a:off x="1966912" y="5645150"/>
            <a:ext cx="8258176" cy="631825"/>
          </a:xfrm>
        </p:spPr>
        <p:txBody>
          <a:bodyPr anchor="ctr">
            <a:normAutofit/>
          </a:bodyPr>
          <a:lstStyle/>
          <a:p>
            <a:endParaRPr lang="en-US" altLang="zh-CN" sz="1500"/>
          </a:p>
          <a:p>
            <a:r>
              <a:rPr lang="en-US" altLang="zh-CN" sz="1500"/>
              <a:t>Yanren Qu</a:t>
            </a:r>
            <a:endParaRPr lang="zh-CN" altLang="en-US" sz="15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428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3848-9FEC-5D12-8575-E29B25B97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21B22-DACB-78E9-40CA-DEF5D4A9D1EF}"/>
              </a:ext>
            </a:extLst>
          </p:cNvPr>
          <p:cNvSpPr>
            <a:spLocks noGrp="1"/>
          </p:cNvSpPr>
          <p:nvPr>
            <p:ph type="title"/>
          </p:nvPr>
        </p:nvSpPr>
        <p:spPr>
          <a:xfrm>
            <a:off x="838200" y="365125"/>
            <a:ext cx="10515600" cy="1325563"/>
          </a:xfrm>
        </p:spPr>
        <p:txBody>
          <a:bodyPr>
            <a:normAutofit/>
          </a:bodyPr>
          <a:lstStyle/>
          <a:p>
            <a:r>
              <a:rPr lang="en-US" altLang="zh-CN" sz="5400"/>
              <a:t>Task5-2 Style transfer</a:t>
            </a:r>
            <a:endParaRPr lang="zh-CN" altLang="en-US" sz="4800" dirty="0"/>
          </a:p>
        </p:txBody>
      </p:sp>
      <p:sp>
        <p:nvSpPr>
          <p:cNvPr id="3" name="Content Placeholder 2">
            <a:extLst>
              <a:ext uri="{FF2B5EF4-FFF2-40B4-BE49-F238E27FC236}">
                <a16:creationId xmlns:a16="http://schemas.microsoft.com/office/drawing/2014/main" id="{93E1E8A3-16B6-72C2-34C4-9CF3386294FE}"/>
              </a:ext>
            </a:extLst>
          </p:cNvPr>
          <p:cNvSpPr>
            <a:spLocks/>
          </p:cNvSpPr>
          <p:nvPr/>
        </p:nvSpPr>
        <p:spPr>
          <a:xfrm>
            <a:off x="1324502" y="2228087"/>
            <a:ext cx="9542996" cy="3948876"/>
          </a:xfrm>
          <a:prstGeom prst="rect">
            <a:avLst/>
          </a:prstGeom>
        </p:spPr>
        <p:txBody>
          <a:bodyPr/>
          <a:lstStyle/>
          <a:p>
            <a:pPr marL="742950" indent="-742950" defTabSz="822960">
              <a:spcAft>
                <a:spcPts val="600"/>
              </a:spcAft>
              <a:buAutoNum type="arabicPeriod"/>
            </a:pPr>
            <a:endParaRPr lang="zh-CN" altLang="en-US" sz="3600" dirty="0"/>
          </a:p>
        </p:txBody>
      </p:sp>
      <p:sp>
        <p:nvSpPr>
          <p:cNvPr id="5" name="Content Placeholder 2">
            <a:extLst>
              <a:ext uri="{FF2B5EF4-FFF2-40B4-BE49-F238E27FC236}">
                <a16:creationId xmlns:a16="http://schemas.microsoft.com/office/drawing/2014/main" id="{B215E6B8-06CD-630B-2399-A1340FAE0A72}"/>
              </a:ext>
            </a:extLst>
          </p:cNvPr>
          <p:cNvSpPr>
            <a:spLocks/>
          </p:cNvSpPr>
          <p:nvPr/>
        </p:nvSpPr>
        <p:spPr>
          <a:xfrm>
            <a:off x="614265" y="1580665"/>
            <a:ext cx="9668069" cy="4570153"/>
          </a:xfrm>
          <a:prstGeom prst="rect">
            <a:avLst/>
          </a:prstGeom>
        </p:spPr>
        <p:txBody>
          <a:bodyPr/>
          <a:lstStyle/>
          <a:p>
            <a:pPr marL="742950" indent="-742950" defTabSz="822960">
              <a:spcAft>
                <a:spcPts val="600"/>
              </a:spcAft>
              <a:buFontTx/>
              <a:buAutoNum type="arabicPeriod"/>
            </a:pPr>
            <a:r>
              <a:rPr lang="en-US" altLang="zh-CN" sz="2400"/>
              <a:t>Tutorial for Pytorch: </a:t>
            </a:r>
            <a:r>
              <a:rPr lang="en-US" altLang="zh-CN" sz="2400">
                <a:hlinkClick r:id="rId2"/>
              </a:rPr>
              <a:t>https://pytorch.org/tutorials/advanced/neural_style_tutorial.html</a:t>
            </a:r>
            <a:r>
              <a:rPr lang="en-US" altLang="zh-CN" sz="2400"/>
              <a:t> </a:t>
            </a:r>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dirty="0"/>
          </a:p>
        </p:txBody>
      </p:sp>
      <p:pic>
        <p:nvPicPr>
          <p:cNvPr id="7" name="Picture 6">
            <a:extLst>
              <a:ext uri="{FF2B5EF4-FFF2-40B4-BE49-F238E27FC236}">
                <a16:creationId xmlns:a16="http://schemas.microsoft.com/office/drawing/2014/main" id="{BD9BA374-8142-8E71-A606-8C9B5013D051}"/>
              </a:ext>
            </a:extLst>
          </p:cNvPr>
          <p:cNvPicPr>
            <a:picLocks noChangeAspect="1"/>
          </p:cNvPicPr>
          <p:nvPr/>
        </p:nvPicPr>
        <p:blipFill>
          <a:blip r:embed="rId3"/>
          <a:stretch>
            <a:fillRect/>
          </a:stretch>
        </p:blipFill>
        <p:spPr>
          <a:xfrm>
            <a:off x="8133542" y="2826627"/>
            <a:ext cx="3220258" cy="3229009"/>
          </a:xfrm>
          <a:prstGeom prst="rect">
            <a:avLst/>
          </a:prstGeom>
        </p:spPr>
      </p:pic>
      <p:pic>
        <p:nvPicPr>
          <p:cNvPr id="9" name="Picture 8" descr="A painting of a geometrical design&#10;&#10;Description automatically generated with medium confidence">
            <a:extLst>
              <a:ext uri="{FF2B5EF4-FFF2-40B4-BE49-F238E27FC236}">
                <a16:creationId xmlns:a16="http://schemas.microsoft.com/office/drawing/2014/main" id="{3C68F286-1C31-7292-284C-C26731B06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9558" y="3288606"/>
            <a:ext cx="3333750" cy="2305050"/>
          </a:xfrm>
          <a:prstGeom prst="rect">
            <a:avLst/>
          </a:prstGeom>
        </p:spPr>
      </p:pic>
      <p:pic>
        <p:nvPicPr>
          <p:cNvPr id="11" name="Picture 10" descr="A ballerina in a tutu dancing&#10;&#10;Description automatically generated">
            <a:extLst>
              <a:ext uri="{FF2B5EF4-FFF2-40B4-BE49-F238E27FC236}">
                <a16:creationId xmlns:a16="http://schemas.microsoft.com/office/drawing/2014/main" id="{F795C13E-C21F-4615-6B09-6B0831F7A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708" y="2721885"/>
            <a:ext cx="3333751" cy="3333751"/>
          </a:xfrm>
          <a:prstGeom prst="rect">
            <a:avLst/>
          </a:prstGeom>
        </p:spPr>
      </p:pic>
    </p:spTree>
    <p:extLst>
      <p:ext uri="{BB962C8B-B14F-4D97-AF65-F5344CB8AC3E}">
        <p14:creationId xmlns:p14="http://schemas.microsoft.com/office/powerpoint/2010/main" val="294112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2207B-0BBC-8DE8-569D-91CA4E564C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A8B8F-220B-4378-2B8A-0BBDCF1C86C1}"/>
              </a:ext>
            </a:extLst>
          </p:cNvPr>
          <p:cNvSpPr>
            <a:spLocks noGrp="1"/>
          </p:cNvSpPr>
          <p:nvPr>
            <p:ph type="title"/>
          </p:nvPr>
        </p:nvSpPr>
        <p:spPr>
          <a:xfrm>
            <a:off x="838200" y="365125"/>
            <a:ext cx="10515600" cy="1325563"/>
          </a:xfrm>
        </p:spPr>
        <p:txBody>
          <a:bodyPr>
            <a:normAutofit/>
          </a:bodyPr>
          <a:lstStyle/>
          <a:p>
            <a:r>
              <a:rPr lang="en-US" altLang="zh-CN" sz="5400"/>
              <a:t>Task5-2 Style transfer</a:t>
            </a:r>
            <a:endParaRPr lang="zh-CN" altLang="en-US" sz="4800" dirty="0"/>
          </a:p>
        </p:txBody>
      </p:sp>
      <p:sp>
        <p:nvSpPr>
          <p:cNvPr id="3" name="Content Placeholder 2">
            <a:extLst>
              <a:ext uri="{FF2B5EF4-FFF2-40B4-BE49-F238E27FC236}">
                <a16:creationId xmlns:a16="http://schemas.microsoft.com/office/drawing/2014/main" id="{7514DB9D-DF8F-91FF-E209-2D105D54DB45}"/>
              </a:ext>
            </a:extLst>
          </p:cNvPr>
          <p:cNvSpPr>
            <a:spLocks/>
          </p:cNvSpPr>
          <p:nvPr/>
        </p:nvSpPr>
        <p:spPr>
          <a:xfrm>
            <a:off x="1324502" y="2228087"/>
            <a:ext cx="9542996" cy="3948876"/>
          </a:xfrm>
          <a:prstGeom prst="rect">
            <a:avLst/>
          </a:prstGeom>
        </p:spPr>
        <p:txBody>
          <a:bodyPr/>
          <a:lstStyle/>
          <a:p>
            <a:pPr marL="742950" indent="-742950" defTabSz="822960">
              <a:spcAft>
                <a:spcPts val="600"/>
              </a:spcAft>
              <a:buAutoNum type="arabicPeriod"/>
            </a:pPr>
            <a:endParaRPr lang="zh-CN" altLang="en-US" sz="3600" dirty="0"/>
          </a:p>
        </p:txBody>
      </p:sp>
      <p:sp>
        <p:nvSpPr>
          <p:cNvPr id="5" name="Content Placeholder 2">
            <a:extLst>
              <a:ext uri="{FF2B5EF4-FFF2-40B4-BE49-F238E27FC236}">
                <a16:creationId xmlns:a16="http://schemas.microsoft.com/office/drawing/2014/main" id="{8C5131F4-C1AA-F25D-9A51-3728322C09BB}"/>
              </a:ext>
            </a:extLst>
          </p:cNvPr>
          <p:cNvSpPr>
            <a:spLocks/>
          </p:cNvSpPr>
          <p:nvPr/>
        </p:nvSpPr>
        <p:spPr>
          <a:xfrm>
            <a:off x="614265" y="1580665"/>
            <a:ext cx="9668069" cy="4570153"/>
          </a:xfrm>
          <a:prstGeom prst="rect">
            <a:avLst/>
          </a:prstGeom>
        </p:spPr>
        <p:txBody>
          <a:bodyPr/>
          <a:lstStyle/>
          <a:p>
            <a:pPr marL="742950" indent="-742950" defTabSz="822960">
              <a:spcAft>
                <a:spcPts val="600"/>
              </a:spcAft>
              <a:buFontTx/>
              <a:buAutoNum type="arabicPeriod"/>
            </a:pPr>
            <a:r>
              <a:rPr lang="en-US" altLang="zh-CN" sz="2400"/>
              <a:t>Tutorial for Pytorch: </a:t>
            </a:r>
            <a:r>
              <a:rPr lang="en-US" altLang="zh-CN" sz="2400">
                <a:hlinkClick r:id="rId2"/>
              </a:rPr>
              <a:t>https://pytorch.org/tutorials/advanced/neural_style_tutorial.html</a:t>
            </a:r>
            <a:r>
              <a:rPr lang="en-US" altLang="zh-CN" sz="2400"/>
              <a:t> </a:t>
            </a:r>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dirty="0"/>
          </a:p>
        </p:txBody>
      </p:sp>
      <p:pic>
        <p:nvPicPr>
          <p:cNvPr id="6" name="Picture 5">
            <a:extLst>
              <a:ext uri="{FF2B5EF4-FFF2-40B4-BE49-F238E27FC236}">
                <a16:creationId xmlns:a16="http://schemas.microsoft.com/office/drawing/2014/main" id="{946EFEFB-CD9C-BB7F-5F44-DAD6F92273AC}"/>
              </a:ext>
            </a:extLst>
          </p:cNvPr>
          <p:cNvPicPr>
            <a:picLocks noChangeAspect="1"/>
          </p:cNvPicPr>
          <p:nvPr/>
        </p:nvPicPr>
        <p:blipFill>
          <a:blip r:embed="rId3"/>
          <a:stretch>
            <a:fillRect/>
          </a:stretch>
        </p:blipFill>
        <p:spPr>
          <a:xfrm>
            <a:off x="8051517" y="2833486"/>
            <a:ext cx="3815630" cy="3102078"/>
          </a:xfrm>
          <a:prstGeom prst="rect">
            <a:avLst/>
          </a:prstGeom>
        </p:spPr>
      </p:pic>
      <p:pic>
        <p:nvPicPr>
          <p:cNvPr id="10" name="Picture 9" descr="A painting of a person sitting in a chair&#10;&#10;Description automatically generated">
            <a:extLst>
              <a:ext uri="{FF2B5EF4-FFF2-40B4-BE49-F238E27FC236}">
                <a16:creationId xmlns:a16="http://schemas.microsoft.com/office/drawing/2014/main" id="{FD0FADB8-B6AA-ABE8-35F4-F7BEEA938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087" y="2833486"/>
            <a:ext cx="3106312" cy="3106312"/>
          </a:xfrm>
          <a:prstGeom prst="rect">
            <a:avLst/>
          </a:prstGeom>
        </p:spPr>
      </p:pic>
      <p:pic>
        <p:nvPicPr>
          <p:cNvPr id="13" name="Picture 12" descr="A painting of a starry night&#10;&#10;Description automatically generated">
            <a:extLst>
              <a:ext uri="{FF2B5EF4-FFF2-40B4-BE49-F238E27FC236}">
                <a16:creationId xmlns:a16="http://schemas.microsoft.com/office/drawing/2014/main" id="{8D84C560-1F2B-E702-F9A0-9052679D8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53" y="2837721"/>
            <a:ext cx="3911810" cy="3102077"/>
          </a:xfrm>
          <a:prstGeom prst="rect">
            <a:avLst/>
          </a:prstGeom>
        </p:spPr>
      </p:pic>
    </p:spTree>
    <p:extLst>
      <p:ext uri="{BB962C8B-B14F-4D97-AF65-F5344CB8AC3E}">
        <p14:creationId xmlns:p14="http://schemas.microsoft.com/office/powerpoint/2010/main" val="214871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2EF5-203E-8602-C4D7-7ADA4E2D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7960C-1359-8478-F286-34E8194BDD23}"/>
              </a:ext>
            </a:extLst>
          </p:cNvPr>
          <p:cNvSpPr>
            <a:spLocks noGrp="1"/>
          </p:cNvSpPr>
          <p:nvPr>
            <p:ph type="title"/>
          </p:nvPr>
        </p:nvSpPr>
        <p:spPr>
          <a:xfrm>
            <a:off x="838200" y="381750"/>
            <a:ext cx="10515600" cy="1325563"/>
          </a:xfrm>
        </p:spPr>
        <p:txBody>
          <a:bodyPr>
            <a:normAutofit/>
          </a:bodyPr>
          <a:lstStyle/>
          <a:p>
            <a:r>
              <a:rPr lang="en-US" altLang="zh-CN" sz="5400" dirty="0"/>
              <a:t>Task5-3  </a:t>
            </a:r>
            <a:r>
              <a:rPr lang="en-US" altLang="zh-CN" sz="4000" b="1" dirty="0"/>
              <a:t>Computer Vision based service</a:t>
            </a:r>
            <a:endParaRPr lang="zh-CN" altLang="en-US" sz="4000" b="1" dirty="0"/>
          </a:p>
        </p:txBody>
      </p:sp>
      <p:sp>
        <p:nvSpPr>
          <p:cNvPr id="3" name="Content Placeholder 2">
            <a:extLst>
              <a:ext uri="{FF2B5EF4-FFF2-40B4-BE49-F238E27FC236}">
                <a16:creationId xmlns:a16="http://schemas.microsoft.com/office/drawing/2014/main" id="{8AF98F0C-2EFE-21D4-9DF9-ABF8C3928FDC}"/>
              </a:ext>
            </a:extLst>
          </p:cNvPr>
          <p:cNvSpPr>
            <a:spLocks/>
          </p:cNvSpPr>
          <p:nvPr/>
        </p:nvSpPr>
        <p:spPr>
          <a:xfrm>
            <a:off x="823455" y="1680829"/>
            <a:ext cx="10530345" cy="4704957"/>
          </a:xfrm>
          <a:prstGeom prst="rect">
            <a:avLst/>
          </a:prstGeom>
        </p:spPr>
        <p:txBody>
          <a:bodyPr/>
          <a:lstStyle/>
          <a:p>
            <a:pPr defTabSz="822960">
              <a:spcAft>
                <a:spcPts val="600"/>
              </a:spcAft>
            </a:pPr>
            <a:r>
              <a:rPr lang="en-US" altLang="zh-CN" sz="2400" b="1" dirty="0"/>
              <a:t>Agricultural Technology</a:t>
            </a:r>
          </a:p>
          <a:p>
            <a:pPr defTabSz="822960">
              <a:spcAft>
                <a:spcPts val="600"/>
              </a:spcAft>
            </a:pPr>
            <a:r>
              <a:rPr lang="en-US" altLang="zh-CN" b="1" dirty="0"/>
              <a:t>1.Crop Monitoring and Disease Detection</a:t>
            </a:r>
          </a:p>
          <a:p>
            <a:pPr defTabSz="822960">
              <a:spcAft>
                <a:spcPts val="600"/>
              </a:spcAft>
            </a:pPr>
            <a:r>
              <a:rPr lang="en-US" altLang="zh-CN" sz="1600" dirty="0"/>
              <a:t>Using sensors and cameras, CV technology could capture information such as plant growth, color, and size. Also, At the same time, by analyzing images from various sensors, the health status of crops can be detected to obtain precise disease types and the possibility of infection. (Classification, Segmentation, Object detection)</a:t>
            </a:r>
          </a:p>
          <a:p>
            <a:pPr defTabSz="822960">
              <a:spcAft>
                <a:spcPts val="600"/>
              </a:spcAft>
            </a:pPr>
            <a:r>
              <a:rPr lang="en-US" altLang="zh-CN" b="1" dirty="0"/>
              <a:t>2. Smart Agricultural Machinery</a:t>
            </a:r>
          </a:p>
          <a:p>
            <a:pPr defTabSz="822960">
              <a:spcAft>
                <a:spcPts val="600"/>
              </a:spcAft>
            </a:pPr>
            <a:r>
              <a:rPr lang="en-US" altLang="zh-CN" sz="1600" dirty="0"/>
              <a:t>Through computer vision and autonomous driving technology, precise planting, precise fertilization, and precise weeding can be achieved. Soil analysis can also be carried out in conjunction with land operations, where soil quality, moisture, nitrogen values and other key parameters can be assessed through images and spectra. This helps farmers adjust irrigation and fertilization according to actual needs and improve land use efficiency. (Classification, Object detection, Deep Reinforcement Learning)</a:t>
            </a:r>
          </a:p>
          <a:p>
            <a:pPr defTabSz="822960">
              <a:spcAft>
                <a:spcPts val="600"/>
              </a:spcAft>
            </a:pPr>
            <a:r>
              <a:rPr lang="en-US" altLang="zh-CN" b="1" dirty="0"/>
              <a:t>3. Precision Agriculture</a:t>
            </a:r>
          </a:p>
          <a:p>
            <a:pPr defTabSz="822960">
              <a:spcAft>
                <a:spcPts val="600"/>
              </a:spcAft>
            </a:pPr>
            <a:r>
              <a:rPr lang="en-US" altLang="zh-CN" sz="1600" dirty="0"/>
              <a:t>Computer vision technology supports precision agriculture practices, including intelligent agricultural decision-making. By analyzing satellite images of fields, systems can provide farmers with recommendations on optimal planting times, fertilization amounts, irrigation needs. (Classification, Segmentation)</a:t>
            </a:r>
          </a:p>
          <a:p>
            <a:pPr defTabSz="822960">
              <a:spcAft>
                <a:spcPts val="600"/>
              </a:spcAft>
            </a:pPr>
            <a:endParaRPr lang="en-US" altLang="zh-CN" sz="1600" dirty="0"/>
          </a:p>
          <a:p>
            <a:pPr defTabSz="822960">
              <a:spcAft>
                <a:spcPts val="600"/>
              </a:spcAft>
            </a:pPr>
            <a:endParaRPr lang="en-US" altLang="zh-CN" sz="1600" dirty="0"/>
          </a:p>
          <a:p>
            <a:pPr defTabSz="822960">
              <a:spcAft>
                <a:spcPts val="600"/>
              </a:spcAft>
            </a:pPr>
            <a:endParaRPr lang="en-US" altLang="zh-CN" sz="1600" dirty="0"/>
          </a:p>
          <a:p>
            <a:pPr defTabSz="822960">
              <a:spcAft>
                <a:spcPts val="600"/>
              </a:spcAft>
            </a:pPr>
            <a:endParaRPr lang="en-US" altLang="zh-CN" sz="2000" dirty="0"/>
          </a:p>
          <a:p>
            <a:pPr defTabSz="822960">
              <a:spcAft>
                <a:spcPts val="600"/>
              </a:spcAft>
            </a:pPr>
            <a:endParaRPr lang="en-US" altLang="zh-CN" sz="2000" dirty="0"/>
          </a:p>
          <a:p>
            <a:pPr defTabSz="822960">
              <a:spcAft>
                <a:spcPts val="600"/>
              </a:spcAft>
            </a:pPr>
            <a:endParaRPr lang="en-US" altLang="zh-CN" sz="2400" dirty="0"/>
          </a:p>
          <a:p>
            <a:pPr defTabSz="822960">
              <a:spcAft>
                <a:spcPts val="600"/>
              </a:spcAft>
            </a:pPr>
            <a:endParaRPr lang="en-US" altLang="zh-CN" sz="2400" dirty="0"/>
          </a:p>
          <a:p>
            <a:pPr defTabSz="822960">
              <a:spcAft>
                <a:spcPts val="600"/>
              </a:spcAft>
            </a:pPr>
            <a:endParaRPr lang="en-US" altLang="zh-CN" sz="2400" dirty="0"/>
          </a:p>
          <a:p>
            <a:pPr marL="742950" indent="-742950" defTabSz="822960">
              <a:spcAft>
                <a:spcPts val="600"/>
              </a:spcAft>
              <a:buAutoNum type="arabicPeriod"/>
            </a:pPr>
            <a:endParaRPr lang="en-US" altLang="zh-CN" sz="2400" dirty="0"/>
          </a:p>
          <a:p>
            <a:pPr marL="742950" indent="-742950" defTabSz="822960">
              <a:spcAft>
                <a:spcPts val="600"/>
              </a:spcAft>
              <a:buAutoNum type="arabicPeriod"/>
            </a:pPr>
            <a:endParaRPr lang="zh-CN" altLang="en-US" sz="3600" dirty="0"/>
          </a:p>
        </p:txBody>
      </p:sp>
      <p:sp>
        <p:nvSpPr>
          <p:cNvPr id="5" name="Content Placeholder 2">
            <a:extLst>
              <a:ext uri="{FF2B5EF4-FFF2-40B4-BE49-F238E27FC236}">
                <a16:creationId xmlns:a16="http://schemas.microsoft.com/office/drawing/2014/main" id="{923F8C03-9CB9-F386-287F-6FC5B6E58B55}"/>
              </a:ext>
            </a:extLst>
          </p:cNvPr>
          <p:cNvSpPr>
            <a:spLocks/>
          </p:cNvSpPr>
          <p:nvPr/>
        </p:nvSpPr>
        <p:spPr>
          <a:xfrm>
            <a:off x="614265" y="1580665"/>
            <a:ext cx="9668069" cy="4570153"/>
          </a:xfrm>
          <a:prstGeom prst="rect">
            <a:avLst/>
          </a:prstGeom>
        </p:spPr>
        <p:txBody>
          <a:bodyPr/>
          <a:lstStyle/>
          <a:p>
            <a:pPr marL="742950" indent="-742950" defTabSz="822960">
              <a:spcAft>
                <a:spcPts val="600"/>
              </a:spcAft>
              <a:buFontTx/>
              <a:buAutoNum type="arabicPeriod"/>
            </a:pPr>
            <a:endParaRPr lang="en-US" altLang="zh-CN" sz="2400" dirty="0"/>
          </a:p>
          <a:p>
            <a:pPr defTabSz="822960">
              <a:spcAft>
                <a:spcPts val="600"/>
              </a:spcAft>
            </a:pPr>
            <a:endParaRPr lang="en-US" altLang="zh-CN" sz="2400" dirty="0"/>
          </a:p>
          <a:p>
            <a:pPr marL="742950" indent="-742950" defTabSz="822960">
              <a:spcAft>
                <a:spcPts val="600"/>
              </a:spcAft>
              <a:buFontTx/>
              <a:buAutoNum type="arabicPeriod"/>
            </a:pPr>
            <a:endParaRPr lang="en-US" altLang="zh-CN" sz="2400" dirty="0"/>
          </a:p>
          <a:p>
            <a:pPr marL="742950" indent="-742950" defTabSz="822960">
              <a:spcAft>
                <a:spcPts val="600"/>
              </a:spcAft>
              <a:buFontTx/>
              <a:buAutoNum type="arabicPeriod"/>
            </a:pPr>
            <a:endParaRPr lang="en-US" altLang="zh-CN" sz="2400" dirty="0"/>
          </a:p>
          <a:p>
            <a:pPr marL="742950" indent="-742950" defTabSz="822960">
              <a:spcAft>
                <a:spcPts val="600"/>
              </a:spcAft>
              <a:buFontTx/>
              <a:buAutoNum type="arabicPeriod"/>
            </a:pPr>
            <a:endParaRPr lang="en-US" altLang="zh-CN" sz="2400" dirty="0"/>
          </a:p>
          <a:p>
            <a:pPr defTabSz="822960">
              <a:spcAft>
                <a:spcPts val="600"/>
              </a:spcAft>
            </a:pPr>
            <a:endParaRPr lang="en-US" altLang="zh-CN" sz="2400" dirty="0"/>
          </a:p>
        </p:txBody>
      </p:sp>
    </p:spTree>
    <p:extLst>
      <p:ext uri="{BB962C8B-B14F-4D97-AF65-F5344CB8AC3E}">
        <p14:creationId xmlns:p14="http://schemas.microsoft.com/office/powerpoint/2010/main" val="219654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C5279-80A8-5B9B-1112-3B218FE7ACF8}"/>
              </a:ext>
            </a:extLst>
          </p:cNvPr>
          <p:cNvSpPr>
            <a:spLocks noGrp="1"/>
          </p:cNvSpPr>
          <p:nvPr>
            <p:ph type="title"/>
          </p:nvPr>
        </p:nvSpPr>
        <p:spPr>
          <a:xfrm>
            <a:off x="841248" y="548640"/>
            <a:ext cx="3600860" cy="5431536"/>
          </a:xfrm>
        </p:spPr>
        <p:txBody>
          <a:bodyPr>
            <a:normAutofit/>
          </a:bodyPr>
          <a:lstStyle/>
          <a:p>
            <a:r>
              <a:rPr lang="en-US" altLang="zh-CN" sz="5400" dirty="0"/>
              <a:t>Intro</a:t>
            </a:r>
            <a:endParaRPr lang="zh-CN" alt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9DFC94-BE54-4360-BCE6-29FFCFECC60F}"/>
              </a:ext>
            </a:extLst>
          </p:cNvPr>
          <p:cNvSpPr>
            <a:spLocks noGrp="1"/>
          </p:cNvSpPr>
          <p:nvPr>
            <p:ph idx="1"/>
          </p:nvPr>
        </p:nvSpPr>
        <p:spPr>
          <a:xfrm>
            <a:off x="5126418" y="272173"/>
            <a:ext cx="6224335" cy="5431536"/>
          </a:xfrm>
        </p:spPr>
        <p:txBody>
          <a:bodyPr anchor="ctr">
            <a:normAutofit/>
          </a:bodyPr>
          <a:lstStyle/>
          <a:p>
            <a:pPr marL="0" indent="0">
              <a:buNone/>
            </a:pPr>
            <a:endParaRPr lang="en-US" altLang="zh-CN" sz="2200" dirty="0">
              <a:hlinkClick r:id="rId2"/>
            </a:endParaRPr>
          </a:p>
          <a:p>
            <a:r>
              <a:rPr lang="en-US" altLang="zh-CN" sz="2200" dirty="0">
                <a:hlinkClick r:id="rId3"/>
              </a:rPr>
              <a:t>https://github.com/yanren1/DLFCCP_Task5</a:t>
            </a:r>
            <a:r>
              <a:rPr lang="en-US" altLang="zh-CN" sz="2200" dirty="0"/>
              <a:t> </a:t>
            </a:r>
            <a:endParaRPr lang="zh-CN" altLang="en-US" sz="2200" dirty="0"/>
          </a:p>
        </p:txBody>
      </p:sp>
    </p:spTree>
    <p:extLst>
      <p:ext uri="{BB962C8B-B14F-4D97-AF65-F5344CB8AC3E}">
        <p14:creationId xmlns:p14="http://schemas.microsoft.com/office/powerpoint/2010/main" val="151970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DA5B2-143D-40D8-6783-C92AFB7B31DF}"/>
              </a:ext>
            </a:extLst>
          </p:cNvPr>
          <p:cNvSpPr>
            <a:spLocks noGrp="1"/>
          </p:cNvSpPr>
          <p:nvPr>
            <p:ph type="title"/>
          </p:nvPr>
        </p:nvSpPr>
        <p:spPr>
          <a:xfrm>
            <a:off x="640080" y="325369"/>
            <a:ext cx="4368602" cy="1956841"/>
          </a:xfrm>
        </p:spPr>
        <p:txBody>
          <a:bodyPr anchor="b">
            <a:normAutofit/>
          </a:bodyPr>
          <a:lstStyle/>
          <a:p>
            <a:r>
              <a:rPr lang="en-US" altLang="zh-CN" sz="5400" dirty="0"/>
              <a:t>Models</a:t>
            </a:r>
            <a:endParaRPr lang="zh-CN" altLang="en-US" sz="5400" dirty="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448CEF-4E06-E1E9-2BF2-A6A56EB5317C}"/>
              </a:ext>
            </a:extLst>
          </p:cNvPr>
          <p:cNvSpPr>
            <a:spLocks noGrp="1"/>
          </p:cNvSpPr>
          <p:nvPr>
            <p:ph idx="1"/>
          </p:nvPr>
        </p:nvSpPr>
        <p:spPr>
          <a:xfrm>
            <a:off x="348566" y="2818768"/>
            <a:ext cx="5154328" cy="3825745"/>
          </a:xfrm>
        </p:spPr>
        <p:txBody>
          <a:bodyPr>
            <a:normAutofit/>
          </a:bodyPr>
          <a:lstStyle/>
          <a:p>
            <a:r>
              <a:rPr lang="en-US" sz="1600" dirty="0"/>
              <a:t>DETR</a:t>
            </a:r>
          </a:p>
          <a:p>
            <a:r>
              <a:rPr lang="en-US" sz="1600" dirty="0">
                <a:hlinkClick r:id="rId2"/>
              </a:rPr>
              <a:t>https://huggingface.co/facebook/detr-resnet-50</a:t>
            </a:r>
            <a:r>
              <a:rPr lang="en-US" sz="1600" dirty="0"/>
              <a:t> </a:t>
            </a:r>
          </a:p>
          <a:p>
            <a:r>
              <a:rPr lang="en-US" sz="1600" dirty="0" err="1"/>
              <a:t>MobileNet_SSD</a:t>
            </a:r>
            <a:endParaRPr lang="en-US" sz="1600" dirty="0"/>
          </a:p>
          <a:p>
            <a:r>
              <a:rPr lang="en-US" sz="1600" dirty="0">
                <a:hlinkClick r:id="rId3"/>
              </a:rPr>
              <a:t>https://pytorch.org/vision/stable/models/ssdlite.html</a:t>
            </a:r>
            <a:r>
              <a:rPr lang="en-US" sz="1600" dirty="0"/>
              <a:t> </a:t>
            </a:r>
          </a:p>
          <a:p>
            <a:r>
              <a:rPr lang="en-US" sz="1600" dirty="0"/>
              <a:t>Yolov8</a:t>
            </a:r>
          </a:p>
          <a:p>
            <a:r>
              <a:rPr lang="en-US" sz="1600" dirty="0">
                <a:hlinkClick r:id="rId4"/>
              </a:rPr>
              <a:t>https://github.com/ultralytics/ultralytics</a:t>
            </a:r>
            <a:r>
              <a:rPr lang="en-US" sz="1600" dirty="0"/>
              <a:t> </a:t>
            </a:r>
          </a:p>
          <a:p>
            <a:r>
              <a:rPr lang="en-US" sz="1600" dirty="0"/>
              <a:t>VGG19</a:t>
            </a:r>
          </a:p>
          <a:p>
            <a:endParaRPr lang="en-US" sz="2200" dirty="0"/>
          </a:p>
        </p:txBody>
      </p:sp>
      <p:pic>
        <p:nvPicPr>
          <p:cNvPr id="5" name="Content Placeholder 4">
            <a:extLst>
              <a:ext uri="{FF2B5EF4-FFF2-40B4-BE49-F238E27FC236}">
                <a16:creationId xmlns:a16="http://schemas.microsoft.com/office/drawing/2014/main" id="{DDE32304-4EF0-2D19-B30A-AC1A4510285E}"/>
              </a:ext>
            </a:extLst>
          </p:cNvPr>
          <p:cNvPicPr>
            <a:picLocks noChangeAspect="1"/>
          </p:cNvPicPr>
          <p:nvPr/>
        </p:nvPicPr>
        <p:blipFill rotWithShape="1">
          <a:blip r:embed="rId5"/>
          <a:srcRect r="1" b="254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9612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2578-2063-2B5C-3159-5ACB12990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17F53-B898-A7C5-EE0A-F07C2B43E244}"/>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04D99C5C-EB04-640C-7875-877BE601459F}"/>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pic>
        <p:nvPicPr>
          <p:cNvPr id="6" name="Picture 5" descr="A giraffe standing in a field&#10;&#10;Description automatically generated">
            <a:extLst>
              <a:ext uri="{FF2B5EF4-FFF2-40B4-BE49-F238E27FC236}">
                <a16:creationId xmlns:a16="http://schemas.microsoft.com/office/drawing/2014/main" id="{3EEE41C7-B30F-A362-711B-505F5E003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813" y="1690688"/>
            <a:ext cx="2633901" cy="3966346"/>
          </a:xfrm>
          <a:prstGeom prst="rect">
            <a:avLst/>
          </a:prstGeom>
        </p:spPr>
      </p:pic>
      <p:pic>
        <p:nvPicPr>
          <p:cNvPr id="8" name="Picture 7" descr="A giraffe standing in a field&#10;&#10;Description automatically generated">
            <a:extLst>
              <a:ext uri="{FF2B5EF4-FFF2-40B4-BE49-F238E27FC236}">
                <a16:creationId xmlns:a16="http://schemas.microsoft.com/office/drawing/2014/main" id="{7A0AB5AE-F210-8E20-769E-5CDAB87EF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695" y="1690688"/>
            <a:ext cx="2633901" cy="3966346"/>
          </a:xfrm>
          <a:prstGeom prst="rect">
            <a:avLst/>
          </a:prstGeom>
        </p:spPr>
      </p:pic>
      <p:pic>
        <p:nvPicPr>
          <p:cNvPr id="11" name="Picture 10" descr="A giraffe standing in a field&#10;&#10;Description automatically generated">
            <a:extLst>
              <a:ext uri="{FF2B5EF4-FFF2-40B4-BE49-F238E27FC236}">
                <a16:creationId xmlns:a16="http://schemas.microsoft.com/office/drawing/2014/main" id="{CE32F4A7-A82D-F559-878B-58AD42788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263" y="1673218"/>
            <a:ext cx="2633901" cy="3966346"/>
          </a:xfrm>
          <a:prstGeom prst="rect">
            <a:avLst/>
          </a:prstGeom>
        </p:spPr>
      </p:pic>
      <p:sp>
        <p:nvSpPr>
          <p:cNvPr id="12" name="TextBox 11">
            <a:extLst>
              <a:ext uri="{FF2B5EF4-FFF2-40B4-BE49-F238E27FC236}">
                <a16:creationId xmlns:a16="http://schemas.microsoft.com/office/drawing/2014/main" id="{83B225A2-3F68-228C-AC14-6A39B788E303}"/>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6AEB8561-1970-48B6-C2B8-948B86882607}"/>
              </a:ext>
            </a:extLst>
          </p:cNvPr>
          <p:cNvSpPr txBox="1"/>
          <p:nvPr/>
        </p:nvSpPr>
        <p:spPr>
          <a:xfrm>
            <a:off x="4948546"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F4B89093-15ED-BC9E-FC8C-FE9961FF2CB2}"/>
              </a:ext>
            </a:extLst>
          </p:cNvPr>
          <p:cNvSpPr txBox="1"/>
          <p:nvPr/>
        </p:nvSpPr>
        <p:spPr>
          <a:xfrm>
            <a:off x="9441623" y="5925787"/>
            <a:ext cx="1367548" cy="461665"/>
          </a:xfrm>
          <a:prstGeom prst="rect">
            <a:avLst/>
          </a:prstGeom>
          <a:noFill/>
        </p:spPr>
        <p:txBody>
          <a:bodyPr wrap="square" rtlCol="0">
            <a:spAutoFit/>
          </a:bodyPr>
          <a:lstStyle/>
          <a:p>
            <a:r>
              <a:rPr lang="en-US" altLang="zh-CN" sz="2400" b="1" dirty="0"/>
              <a:t>Yolov8</a:t>
            </a:r>
          </a:p>
        </p:txBody>
      </p:sp>
    </p:spTree>
    <p:extLst>
      <p:ext uri="{BB962C8B-B14F-4D97-AF65-F5344CB8AC3E}">
        <p14:creationId xmlns:p14="http://schemas.microsoft.com/office/powerpoint/2010/main" val="132591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84F47-6783-4129-4B17-F46AAF1116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31709-749D-2D07-D6FA-A2868A4CE8B0}"/>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C75803C3-814F-9B10-5FD3-58A670AC84A6}"/>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04BFF9D9-516D-1D9D-6A89-19743B74E3CD}"/>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0D0C17CD-A50A-C758-3BAE-9A9AA1A6A516}"/>
              </a:ext>
            </a:extLst>
          </p:cNvPr>
          <p:cNvSpPr txBox="1"/>
          <p:nvPr/>
        </p:nvSpPr>
        <p:spPr>
          <a:xfrm>
            <a:off x="4860901"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844BFBDC-598B-0AD6-184B-A10C0427A840}"/>
              </a:ext>
            </a:extLst>
          </p:cNvPr>
          <p:cNvSpPr txBox="1"/>
          <p:nvPr/>
        </p:nvSpPr>
        <p:spPr>
          <a:xfrm>
            <a:off x="9441623" y="5925787"/>
            <a:ext cx="1367548" cy="461665"/>
          </a:xfrm>
          <a:prstGeom prst="rect">
            <a:avLst/>
          </a:prstGeom>
          <a:noFill/>
        </p:spPr>
        <p:txBody>
          <a:bodyPr wrap="square" rtlCol="0">
            <a:spAutoFit/>
          </a:bodyPr>
          <a:lstStyle/>
          <a:p>
            <a:r>
              <a:rPr lang="en-US" altLang="zh-CN" sz="2400" b="1" dirty="0"/>
              <a:t>Yolov8</a:t>
            </a:r>
          </a:p>
        </p:txBody>
      </p:sp>
      <p:pic>
        <p:nvPicPr>
          <p:cNvPr id="4" name="Picture 3" descr="A person sitting on a bench with a tennis racket and a towel&#10;&#10;Description automatically generated">
            <a:extLst>
              <a:ext uri="{FF2B5EF4-FFF2-40B4-BE49-F238E27FC236}">
                <a16:creationId xmlns:a16="http://schemas.microsoft.com/office/drawing/2014/main" id="{10569309-3E3B-C593-9754-6F8B8F0FC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5" y="2121749"/>
            <a:ext cx="3807907" cy="3201022"/>
          </a:xfrm>
          <a:prstGeom prst="rect">
            <a:avLst/>
          </a:prstGeom>
        </p:spPr>
      </p:pic>
      <p:pic>
        <p:nvPicPr>
          <p:cNvPr id="9" name="Picture 8" descr="A person sitting on a bench with a tennis racket and a towel&#10;&#10;Description automatically generated">
            <a:extLst>
              <a:ext uri="{FF2B5EF4-FFF2-40B4-BE49-F238E27FC236}">
                <a16:creationId xmlns:a16="http://schemas.microsoft.com/office/drawing/2014/main" id="{F2CA45FE-F876-77BE-8E0F-EB6342C15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692" y="2120642"/>
            <a:ext cx="3807907" cy="3201022"/>
          </a:xfrm>
          <a:prstGeom prst="rect">
            <a:avLst/>
          </a:prstGeom>
        </p:spPr>
      </p:pic>
      <p:pic>
        <p:nvPicPr>
          <p:cNvPr id="13" name="Picture 12" descr="A person sitting on a bench with a towel on his head&#10;&#10;Description automatically generated">
            <a:extLst>
              <a:ext uri="{FF2B5EF4-FFF2-40B4-BE49-F238E27FC236}">
                <a16:creationId xmlns:a16="http://schemas.microsoft.com/office/drawing/2014/main" id="{520FE124-7AB1-DCB8-D662-8BDD09FF0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0486" y="2120642"/>
            <a:ext cx="3807906" cy="3201021"/>
          </a:xfrm>
          <a:prstGeom prst="rect">
            <a:avLst/>
          </a:prstGeom>
        </p:spPr>
      </p:pic>
    </p:spTree>
    <p:extLst>
      <p:ext uri="{BB962C8B-B14F-4D97-AF65-F5344CB8AC3E}">
        <p14:creationId xmlns:p14="http://schemas.microsoft.com/office/powerpoint/2010/main" val="417636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A79BE-3E9C-6BCC-26C9-DBD6650158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5573F-7CE9-861C-4F03-1C1FEF46444D}"/>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CF0615FF-B84E-DEFE-EC75-4D47DA790A36}"/>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71A91130-90CB-4673-BBFA-63997D4B623D}"/>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BA1672D7-129C-C475-51BD-477AA0CD4AC5}"/>
              </a:ext>
            </a:extLst>
          </p:cNvPr>
          <p:cNvSpPr txBox="1"/>
          <p:nvPr/>
        </p:nvSpPr>
        <p:spPr>
          <a:xfrm>
            <a:off x="4948546"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216071AC-83A4-F886-649C-206A1B8CC93B}"/>
              </a:ext>
            </a:extLst>
          </p:cNvPr>
          <p:cNvSpPr txBox="1"/>
          <p:nvPr/>
        </p:nvSpPr>
        <p:spPr>
          <a:xfrm>
            <a:off x="9441623" y="5925787"/>
            <a:ext cx="1367548" cy="461665"/>
          </a:xfrm>
          <a:prstGeom prst="rect">
            <a:avLst/>
          </a:prstGeom>
          <a:noFill/>
        </p:spPr>
        <p:txBody>
          <a:bodyPr wrap="square" rtlCol="0">
            <a:spAutoFit/>
          </a:bodyPr>
          <a:lstStyle/>
          <a:p>
            <a:r>
              <a:rPr lang="en-US" altLang="zh-CN" sz="2400" b="1" dirty="0"/>
              <a:t>Yolov8</a:t>
            </a:r>
          </a:p>
        </p:txBody>
      </p:sp>
      <p:pic>
        <p:nvPicPr>
          <p:cNvPr id="9" name="Picture 8" descr="A bicycle leaning against a curb&#10;&#10;Description automatically generated">
            <a:extLst>
              <a:ext uri="{FF2B5EF4-FFF2-40B4-BE49-F238E27FC236}">
                <a16:creationId xmlns:a16="http://schemas.microsoft.com/office/drawing/2014/main" id="{3626C3F5-6870-80A8-6EDE-5B057E5B1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15" y="2582688"/>
            <a:ext cx="3665195" cy="2451099"/>
          </a:xfrm>
          <a:prstGeom prst="rect">
            <a:avLst/>
          </a:prstGeom>
        </p:spPr>
      </p:pic>
      <p:pic>
        <p:nvPicPr>
          <p:cNvPr id="13" name="Picture 12" descr="A bicycle leaning against a wall&#10;&#10;Description automatically generated">
            <a:extLst>
              <a:ext uri="{FF2B5EF4-FFF2-40B4-BE49-F238E27FC236}">
                <a16:creationId xmlns:a16="http://schemas.microsoft.com/office/drawing/2014/main" id="{C76FBF2B-8BDE-9B16-3372-28EA3A305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402" y="2582688"/>
            <a:ext cx="3665195" cy="2451099"/>
          </a:xfrm>
          <a:prstGeom prst="rect">
            <a:avLst/>
          </a:prstGeom>
        </p:spPr>
      </p:pic>
      <p:pic>
        <p:nvPicPr>
          <p:cNvPr id="17" name="Picture 16" descr="A bicycle leaning against a curb&#10;&#10;Description automatically generated">
            <a:extLst>
              <a:ext uri="{FF2B5EF4-FFF2-40B4-BE49-F238E27FC236}">
                <a16:creationId xmlns:a16="http://schemas.microsoft.com/office/drawing/2014/main" id="{B2A67952-BBF3-0D49-513A-BFAF104B7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1201" y="2582688"/>
            <a:ext cx="3665195" cy="2451099"/>
          </a:xfrm>
          <a:prstGeom prst="rect">
            <a:avLst/>
          </a:prstGeom>
        </p:spPr>
      </p:pic>
    </p:spTree>
    <p:extLst>
      <p:ext uri="{BB962C8B-B14F-4D97-AF65-F5344CB8AC3E}">
        <p14:creationId xmlns:p14="http://schemas.microsoft.com/office/powerpoint/2010/main" val="40412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AD98A-E1CC-A03D-3BCA-DECD4ABA3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647F70-F89E-46D6-5829-422ED147D576}"/>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D6489CB3-AC77-CD38-803C-E4DDA5C9ADA9}"/>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DE515756-4A7E-1A1A-0FBA-A6DA69A7B1EB}"/>
              </a:ext>
            </a:extLst>
          </p:cNvPr>
          <p:cNvSpPr txBox="1"/>
          <p:nvPr/>
        </p:nvSpPr>
        <p:spPr>
          <a:xfrm>
            <a:off x="1641357" y="5299872"/>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D76320D6-59DC-8147-B92E-78C107583409}"/>
              </a:ext>
            </a:extLst>
          </p:cNvPr>
          <p:cNvSpPr txBox="1"/>
          <p:nvPr/>
        </p:nvSpPr>
        <p:spPr>
          <a:xfrm>
            <a:off x="4693474" y="5306250"/>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609A5043-26DF-8330-F64E-6F454D1C711C}"/>
              </a:ext>
            </a:extLst>
          </p:cNvPr>
          <p:cNvSpPr txBox="1"/>
          <p:nvPr/>
        </p:nvSpPr>
        <p:spPr>
          <a:xfrm>
            <a:off x="9183095" y="5299873"/>
            <a:ext cx="1367548" cy="461665"/>
          </a:xfrm>
          <a:prstGeom prst="rect">
            <a:avLst/>
          </a:prstGeom>
          <a:noFill/>
        </p:spPr>
        <p:txBody>
          <a:bodyPr wrap="square" rtlCol="0">
            <a:spAutoFit/>
          </a:bodyPr>
          <a:lstStyle/>
          <a:p>
            <a:r>
              <a:rPr lang="en-US" altLang="zh-CN" sz="2400" b="1" dirty="0"/>
              <a:t>Yolov8</a:t>
            </a:r>
          </a:p>
        </p:txBody>
      </p:sp>
      <p:pic>
        <p:nvPicPr>
          <p:cNvPr id="4" name="Picture 3" descr="A group of animals in a field&#10;&#10;Description automatically generated">
            <a:extLst>
              <a:ext uri="{FF2B5EF4-FFF2-40B4-BE49-F238E27FC236}">
                <a16:creationId xmlns:a16="http://schemas.microsoft.com/office/drawing/2014/main" id="{C0DC4E47-93E3-8B26-A8C9-6BC2C8206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88" y="2854836"/>
            <a:ext cx="3529014" cy="2056114"/>
          </a:xfrm>
          <a:prstGeom prst="rect">
            <a:avLst/>
          </a:prstGeom>
        </p:spPr>
      </p:pic>
      <p:pic>
        <p:nvPicPr>
          <p:cNvPr id="9" name="Picture 8" descr="A group of cows in a field&#10;&#10;Description automatically generated">
            <a:extLst>
              <a:ext uri="{FF2B5EF4-FFF2-40B4-BE49-F238E27FC236}">
                <a16:creationId xmlns:a16="http://schemas.microsoft.com/office/drawing/2014/main" id="{B8A5BA46-48C7-0393-1347-C37C209F5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066" y="2854836"/>
            <a:ext cx="3529014" cy="2079114"/>
          </a:xfrm>
          <a:prstGeom prst="rect">
            <a:avLst/>
          </a:prstGeom>
        </p:spPr>
      </p:pic>
      <p:pic>
        <p:nvPicPr>
          <p:cNvPr id="13" name="Picture 12" descr="A group of horses in a field&#10;&#10;Description automatically generated">
            <a:extLst>
              <a:ext uri="{FF2B5EF4-FFF2-40B4-BE49-F238E27FC236}">
                <a16:creationId xmlns:a16="http://schemas.microsoft.com/office/drawing/2014/main" id="{EFFFB633-8B29-C062-3A8C-FC7C7769F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844" y="2854836"/>
            <a:ext cx="3690104" cy="2079114"/>
          </a:xfrm>
          <a:prstGeom prst="rect">
            <a:avLst/>
          </a:prstGeom>
        </p:spPr>
      </p:pic>
    </p:spTree>
    <p:extLst>
      <p:ext uri="{BB962C8B-B14F-4D97-AF65-F5344CB8AC3E}">
        <p14:creationId xmlns:p14="http://schemas.microsoft.com/office/powerpoint/2010/main" val="3190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63E6A-6EAA-EED3-6ADA-5E36D809F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9A3E5-3E6D-A430-91C4-CE05D67FE431}"/>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2AC497C7-BB28-4C19-3818-FDC6DFC0765D}"/>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6FD259A8-5D70-248D-501D-9A04462FBF90}"/>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CA6539A3-2886-E204-ADD2-F041586ACCC9}"/>
              </a:ext>
            </a:extLst>
          </p:cNvPr>
          <p:cNvSpPr txBox="1"/>
          <p:nvPr/>
        </p:nvSpPr>
        <p:spPr>
          <a:xfrm>
            <a:off x="4948546"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597D1738-7E56-506C-AC36-51E391D8CA6F}"/>
              </a:ext>
            </a:extLst>
          </p:cNvPr>
          <p:cNvSpPr txBox="1"/>
          <p:nvPr/>
        </p:nvSpPr>
        <p:spPr>
          <a:xfrm>
            <a:off x="9364621" y="5922412"/>
            <a:ext cx="1367548" cy="461665"/>
          </a:xfrm>
          <a:prstGeom prst="rect">
            <a:avLst/>
          </a:prstGeom>
          <a:noFill/>
        </p:spPr>
        <p:txBody>
          <a:bodyPr wrap="square" rtlCol="0">
            <a:spAutoFit/>
          </a:bodyPr>
          <a:lstStyle/>
          <a:p>
            <a:r>
              <a:rPr lang="en-US" altLang="zh-CN" sz="2400" b="1" dirty="0"/>
              <a:t>Yolov8</a:t>
            </a:r>
          </a:p>
        </p:txBody>
      </p:sp>
      <p:pic>
        <p:nvPicPr>
          <p:cNvPr id="4" name="Picture 3" descr="A sign on a building&#10;&#10;Description automatically generated">
            <a:extLst>
              <a:ext uri="{FF2B5EF4-FFF2-40B4-BE49-F238E27FC236}">
                <a16:creationId xmlns:a16="http://schemas.microsoft.com/office/drawing/2014/main" id="{62EA1C47-BB3A-B322-58F7-94517573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26" y="1976911"/>
            <a:ext cx="2504373" cy="3339164"/>
          </a:xfrm>
          <a:prstGeom prst="rect">
            <a:avLst/>
          </a:prstGeom>
        </p:spPr>
      </p:pic>
      <p:pic>
        <p:nvPicPr>
          <p:cNvPr id="9" name="Picture 8" descr="A sign on a building&#10;&#10;Description automatically generated">
            <a:extLst>
              <a:ext uri="{FF2B5EF4-FFF2-40B4-BE49-F238E27FC236}">
                <a16:creationId xmlns:a16="http://schemas.microsoft.com/office/drawing/2014/main" id="{FD8602DA-57B5-9A4D-0BDA-338D1CD8B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558" y="1973536"/>
            <a:ext cx="2504373" cy="3339164"/>
          </a:xfrm>
          <a:prstGeom prst="rect">
            <a:avLst/>
          </a:prstGeom>
        </p:spPr>
      </p:pic>
      <p:pic>
        <p:nvPicPr>
          <p:cNvPr id="13" name="Picture 12" descr="A street with signs on it&#10;&#10;Description automatically generated">
            <a:extLst>
              <a:ext uri="{FF2B5EF4-FFF2-40B4-BE49-F238E27FC236}">
                <a16:creationId xmlns:a16="http://schemas.microsoft.com/office/drawing/2014/main" id="{C66EC1E8-4AD0-33C4-2322-1036A9221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812" y="1973537"/>
            <a:ext cx="2504373" cy="3339164"/>
          </a:xfrm>
          <a:prstGeom prst="rect">
            <a:avLst/>
          </a:prstGeom>
        </p:spPr>
      </p:pic>
    </p:spTree>
    <p:extLst>
      <p:ext uri="{BB962C8B-B14F-4D97-AF65-F5344CB8AC3E}">
        <p14:creationId xmlns:p14="http://schemas.microsoft.com/office/powerpoint/2010/main" val="165212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AE9A0-0CC4-1BF2-57BA-DA801D2111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6C3BB-23E9-CAF8-4573-14334E6CB259}"/>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9A6B1104-0824-E36B-0850-31C31CB1E964}"/>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EBE4AD2D-5C95-580C-83BA-AE87697725D1}"/>
              </a:ext>
            </a:extLst>
          </p:cNvPr>
          <p:cNvSpPr txBox="1"/>
          <p:nvPr/>
        </p:nvSpPr>
        <p:spPr>
          <a:xfrm>
            <a:off x="1665461" y="5470948"/>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72AD82BB-F76B-6BC4-9C2B-5BC5FBF15256}"/>
              </a:ext>
            </a:extLst>
          </p:cNvPr>
          <p:cNvSpPr txBox="1"/>
          <p:nvPr/>
        </p:nvSpPr>
        <p:spPr>
          <a:xfrm>
            <a:off x="4860900" y="5470949"/>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06B1939D-1BE3-B59D-F040-243DD5B30BBD}"/>
              </a:ext>
            </a:extLst>
          </p:cNvPr>
          <p:cNvSpPr txBox="1"/>
          <p:nvPr/>
        </p:nvSpPr>
        <p:spPr>
          <a:xfrm>
            <a:off x="9410256" y="5470949"/>
            <a:ext cx="1313996" cy="461665"/>
          </a:xfrm>
          <a:prstGeom prst="rect">
            <a:avLst/>
          </a:prstGeom>
          <a:noFill/>
        </p:spPr>
        <p:txBody>
          <a:bodyPr wrap="square" rtlCol="0">
            <a:spAutoFit/>
          </a:bodyPr>
          <a:lstStyle/>
          <a:p>
            <a:r>
              <a:rPr lang="en-US" altLang="zh-CN" sz="2400" b="1" dirty="0"/>
              <a:t>Yolov8</a:t>
            </a:r>
          </a:p>
        </p:txBody>
      </p:sp>
      <p:pic>
        <p:nvPicPr>
          <p:cNvPr id="4" name="Picture 3" descr="A group of people sitting around a table&#10;&#10;Description automatically generated">
            <a:extLst>
              <a:ext uri="{FF2B5EF4-FFF2-40B4-BE49-F238E27FC236}">
                <a16:creationId xmlns:a16="http://schemas.microsoft.com/office/drawing/2014/main" id="{66760C03-2C17-01B0-B339-3461B7A33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16" y="2733574"/>
            <a:ext cx="3468993" cy="2319889"/>
          </a:xfrm>
          <a:prstGeom prst="rect">
            <a:avLst/>
          </a:prstGeom>
        </p:spPr>
      </p:pic>
      <p:pic>
        <p:nvPicPr>
          <p:cNvPr id="9" name="Picture 8" descr="A group of people eating at a table&#10;&#10;Description automatically generated">
            <a:extLst>
              <a:ext uri="{FF2B5EF4-FFF2-40B4-BE49-F238E27FC236}">
                <a16:creationId xmlns:a16="http://schemas.microsoft.com/office/drawing/2014/main" id="{78312077-13FB-CC27-4EED-A8926123D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503" y="2733574"/>
            <a:ext cx="3468993" cy="2319889"/>
          </a:xfrm>
          <a:prstGeom prst="rect">
            <a:avLst/>
          </a:prstGeom>
        </p:spPr>
      </p:pic>
      <p:pic>
        <p:nvPicPr>
          <p:cNvPr id="13" name="Picture 12" descr="A group of people sitting at a table&#10;&#10;Description automatically generated">
            <a:extLst>
              <a:ext uri="{FF2B5EF4-FFF2-40B4-BE49-F238E27FC236}">
                <a16:creationId xmlns:a16="http://schemas.microsoft.com/office/drawing/2014/main" id="{222EFE84-F99F-60E6-261A-84F4A6B83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691" y="2733573"/>
            <a:ext cx="3468993" cy="2319889"/>
          </a:xfrm>
          <a:prstGeom prst="rect">
            <a:avLst/>
          </a:prstGeom>
        </p:spPr>
      </p:pic>
    </p:spTree>
    <p:extLst>
      <p:ext uri="{BB962C8B-B14F-4D97-AF65-F5344CB8AC3E}">
        <p14:creationId xmlns:p14="http://schemas.microsoft.com/office/powerpoint/2010/main" val="263540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385</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等线</vt:lpstr>
      <vt:lpstr>等线 Light</vt:lpstr>
      <vt:lpstr>Microsoft YaHei</vt:lpstr>
      <vt:lpstr>Arial</vt:lpstr>
      <vt:lpstr>Calibri</vt:lpstr>
      <vt:lpstr>Office Theme</vt:lpstr>
      <vt:lpstr>TIES4911 Deep-Learning for Cognitive Computing for Developers  Task5</vt:lpstr>
      <vt:lpstr>Intro</vt:lpstr>
      <vt:lpstr>Models</vt:lpstr>
      <vt:lpstr>Task5-1 Tests on coco validation set</vt:lpstr>
      <vt:lpstr>Task5-1 Tests on coco validation set</vt:lpstr>
      <vt:lpstr>Task5-1 Tests on coco validation set</vt:lpstr>
      <vt:lpstr>Task5-1 Tests on coco validation set</vt:lpstr>
      <vt:lpstr>Task5-1 Tests on coco validation set</vt:lpstr>
      <vt:lpstr>Task5-1 Tests on coco validation set</vt:lpstr>
      <vt:lpstr>Task5-2 Style transfer</vt:lpstr>
      <vt:lpstr>Task5-2 Style transfer</vt:lpstr>
      <vt:lpstr>Task5-3  Computer Vision based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TIES4911 Deep-Learning for Cognitive Computing for Developers  Demo 1</dc:title>
  <dc:creator>yanren Qu</dc:creator>
  <cp:lastModifiedBy>yanren Qu</cp:lastModifiedBy>
  <cp:revision>26</cp:revision>
  <dcterms:created xsi:type="dcterms:W3CDTF">2024-01-25T06:01:02Z</dcterms:created>
  <dcterms:modified xsi:type="dcterms:W3CDTF">2024-03-08T00:50:39Z</dcterms:modified>
</cp:coreProperties>
</file>