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9" r:id="rId5"/>
    <p:sldId id="280" r:id="rId6"/>
    <p:sldId id="281" r:id="rId7"/>
    <p:sldId id="282" r:id="rId8"/>
    <p:sldId id="286" r:id="rId9"/>
    <p:sldId id="283" r:id="rId10"/>
    <p:sldId id="278" r:id="rId11"/>
    <p:sldId id="287" r:id="rId12"/>
    <p:sldId id="288" r:id="rId13"/>
    <p:sldId id="289" r:id="rId14"/>
    <p:sldId id="29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82" d="100"/>
          <a:sy n="82" d="100"/>
        </p:scale>
        <p:origin x="108" y="1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78A4-C5A0-7DDE-0255-7B668A05E17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7777AA2-3C05-66BD-28E4-2838660576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3AEC9724-9F7A-4819-E619-B094E129A83E}"/>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00002B1E-699C-5C3E-8777-C84754E2B28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A66E7E5-F4B8-014C-FCB8-739BD771E17A}"/>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299780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FD6A-17B9-90D5-A8F8-6AD511BD717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290895C-8FBF-638F-E021-EB9E3B13D1D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BAF6F79-066C-1805-C90D-FA8AA464EB6C}"/>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2C0B3CE1-0719-9BB7-427D-89099029F6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69CE720-04B0-ACA2-1989-3BD221FB2D34}"/>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21803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6306F-B3D6-810C-F03F-9F2913BE1E6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EA033E0-36D7-8ECE-E117-0BD4EC47EDA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8CB7288-79FC-EC40-8EB3-D3DA4360CA0A}"/>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FBB38A0F-3859-AF8B-E416-A8C4B9AFF67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515EDBB-F7C6-A9A1-2E71-FA9467CABC14}"/>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7058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9F76-88A7-3894-E91F-978F40019BE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ED20926-B8D3-3F0D-32E9-09606A942D9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AE3C72D-E6D9-1A33-BAB5-9D68C4755422}"/>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662020A4-EE8D-B77F-45AB-E34037F8789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B71D04D-1983-12FE-CE43-19063C24F1AE}"/>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200780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BFB5-7969-738E-D288-1C6343F81227}"/>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675DBBA-8529-BE7A-2F5A-0E1002005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699AD9E-9D64-6DEA-20FA-B1A9D1669E5D}"/>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372C090B-4612-501C-3BF8-62696B1E774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7B640E6-9941-A35F-20E9-CD03E0733C0A}"/>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265547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B414-4A55-E1F8-7B51-607D2B5106B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F147631-AEFC-8FA9-C2B0-ECDB8CF80CE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90B1A87-A65F-5C3C-42D9-3A1D589EE3F9}"/>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0B54A27-4400-3476-A9B9-A132ADF4CB21}"/>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6" name="Footer Placeholder 5">
            <a:extLst>
              <a:ext uri="{FF2B5EF4-FFF2-40B4-BE49-F238E27FC236}">
                <a16:creationId xmlns:a16="http://schemas.microsoft.com/office/drawing/2014/main" id="{B5B35091-76C1-F35A-5A27-A1085B5812B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5ED44E8-0F38-7039-CC9A-78007246DFFB}"/>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130218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1358-4BD5-4074-ADE0-F3CD1F921A7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60C3E41-7DEA-A935-21CF-61D8EFD11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524DB37D-4EDC-0865-3073-6BA5BCF7E4C9}"/>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3C79D4F6-830F-C326-A683-9BD1717B29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3CAE2383-20AF-034C-21F8-A6318224EC7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A4D30E6-3E6D-481F-43B1-6EF6984C144B}"/>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8" name="Footer Placeholder 7">
            <a:extLst>
              <a:ext uri="{FF2B5EF4-FFF2-40B4-BE49-F238E27FC236}">
                <a16:creationId xmlns:a16="http://schemas.microsoft.com/office/drawing/2014/main" id="{67DEE4E2-ADF3-A090-9BBB-4671BAEA77C2}"/>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13D94C1-0050-56F6-DCEB-66A306C9C021}"/>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137620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314F-D24A-25E9-9D7E-0CC4C9AC8B4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406CF7E8-8EB3-E98D-918C-B7A34B410975}"/>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4" name="Footer Placeholder 3">
            <a:extLst>
              <a:ext uri="{FF2B5EF4-FFF2-40B4-BE49-F238E27FC236}">
                <a16:creationId xmlns:a16="http://schemas.microsoft.com/office/drawing/2014/main" id="{4B356E60-F8B3-7DD0-75A2-6C31168F907A}"/>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71BCD7E-1F8A-4542-DDF6-2F45EDF6E8EC}"/>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165071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EC53C-4146-2332-336A-34E3D88ACDA4}"/>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3" name="Footer Placeholder 2">
            <a:extLst>
              <a:ext uri="{FF2B5EF4-FFF2-40B4-BE49-F238E27FC236}">
                <a16:creationId xmlns:a16="http://schemas.microsoft.com/office/drawing/2014/main" id="{70720A2D-535C-8A8E-A8FF-2EA36F81988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4DA5CC19-7510-B610-933B-D3F8C879066E}"/>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153971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D9EF-957F-1210-1172-8502B18F180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380543C-2988-F4C9-C0AE-57F8425C5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71E9827-7A50-6E40-ED24-9DC4B56A2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E2ECFBE-F634-178E-4DB5-186DC07D215A}"/>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6" name="Footer Placeholder 5">
            <a:extLst>
              <a:ext uri="{FF2B5EF4-FFF2-40B4-BE49-F238E27FC236}">
                <a16:creationId xmlns:a16="http://schemas.microsoft.com/office/drawing/2014/main" id="{9CE208D0-4CF2-2ABA-77D7-EAB7520B773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A6D3BF7-14DE-C616-D362-11CBE2FC2993}"/>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142827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75BE-F4BD-E8A1-5E7A-6E7654EEC14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A84E1A79-5EEE-2CC6-9227-86670B3B6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88DC0FA9-16BC-697D-CFA3-6A70FC8FE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D229057-2D0A-E02C-B5F0-BB8F2C70B1C1}"/>
              </a:ext>
            </a:extLst>
          </p:cNvPr>
          <p:cNvSpPr>
            <a:spLocks noGrp="1"/>
          </p:cNvSpPr>
          <p:nvPr>
            <p:ph type="dt" sz="half" idx="10"/>
          </p:nvPr>
        </p:nvSpPr>
        <p:spPr/>
        <p:txBody>
          <a:bodyPr/>
          <a:lstStyle/>
          <a:p>
            <a:fld id="{83B9429A-B113-43DA-B97D-80749B2023C3}" type="datetimeFigureOut">
              <a:rPr lang="zh-CN" altLang="en-US" smtClean="0"/>
              <a:t>2024/3/8</a:t>
            </a:fld>
            <a:endParaRPr lang="zh-CN" altLang="en-US"/>
          </a:p>
        </p:txBody>
      </p:sp>
      <p:sp>
        <p:nvSpPr>
          <p:cNvPr id="6" name="Footer Placeholder 5">
            <a:extLst>
              <a:ext uri="{FF2B5EF4-FFF2-40B4-BE49-F238E27FC236}">
                <a16:creationId xmlns:a16="http://schemas.microsoft.com/office/drawing/2014/main" id="{98697CCB-FE30-7C83-A936-C4FCA1F7E5C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F1B6B68-13A8-1C98-CBB3-B6EE85E42EB6}"/>
              </a:ext>
            </a:extLst>
          </p:cNvPr>
          <p:cNvSpPr>
            <a:spLocks noGrp="1"/>
          </p:cNvSpPr>
          <p:nvPr>
            <p:ph type="sldNum" sz="quarter" idx="12"/>
          </p:nvPr>
        </p:nvSpPr>
        <p:spPr/>
        <p:txBody>
          <a:body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7189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44EB2B-B509-3C7A-C741-5BA9E3441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1715EE4-C3FC-2CD9-865A-D352F6CB0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1B15B26-D50C-1C59-9E99-50B022337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9429A-B113-43DA-B97D-80749B2023C3}" type="datetimeFigureOut">
              <a:rPr lang="zh-CN" altLang="en-US" smtClean="0"/>
              <a:t>2024/3/8</a:t>
            </a:fld>
            <a:endParaRPr lang="zh-CN" altLang="en-US"/>
          </a:p>
        </p:txBody>
      </p:sp>
      <p:sp>
        <p:nvSpPr>
          <p:cNvPr id="5" name="Footer Placeholder 4">
            <a:extLst>
              <a:ext uri="{FF2B5EF4-FFF2-40B4-BE49-F238E27FC236}">
                <a16:creationId xmlns:a16="http://schemas.microsoft.com/office/drawing/2014/main" id="{6ADF8636-80BF-4EE3-BE6D-0B0FE6DA1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1367C6A1-51E3-7D5E-89C7-921ED8C32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F84EC-1654-4694-8A00-79433FF6BAFB}" type="slidenum">
              <a:rPr lang="zh-CN" altLang="en-US" smtClean="0"/>
              <a:t>‹#›</a:t>
            </a:fld>
            <a:endParaRPr lang="zh-CN" altLang="en-US"/>
          </a:p>
        </p:txBody>
      </p:sp>
    </p:spTree>
    <p:extLst>
      <p:ext uri="{BB962C8B-B14F-4D97-AF65-F5344CB8AC3E}">
        <p14:creationId xmlns:p14="http://schemas.microsoft.com/office/powerpoint/2010/main" val="2175056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pytorch.org/tutorials/advanced/neural_style_tutorial.html" TargetMode="External"/><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pytorch.org/tutorials/advanced/neural_style_tutorial.html" TargetMode="Externa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anren1/DLFCCP_Task5" TargetMode="External"/><Relationship Id="rId2" Type="http://schemas.openxmlformats.org/officeDocument/2006/relationships/hyperlink" Target="https://github.com/yanren1/DLFCCP_Demo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ytorch.org/vision/stable/models/ssdlite.html" TargetMode="External"/><Relationship Id="rId2" Type="http://schemas.openxmlformats.org/officeDocument/2006/relationships/hyperlink" Target="https://huggingface.co/facebook/detr-resnet-50"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ultralytics/ultralyti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EF07C7-0AE1-3869-7B43-30BF394D85A4}"/>
              </a:ext>
            </a:extLst>
          </p:cNvPr>
          <p:cNvSpPr>
            <a:spLocks noGrp="1"/>
          </p:cNvSpPr>
          <p:nvPr>
            <p:ph type="ctrTitle"/>
          </p:nvPr>
        </p:nvSpPr>
        <p:spPr>
          <a:xfrm>
            <a:off x="1524003" y="1999615"/>
            <a:ext cx="9144000" cy="2764028"/>
          </a:xfrm>
        </p:spPr>
        <p:txBody>
          <a:bodyPr anchor="ctr">
            <a:normAutofit/>
          </a:bodyPr>
          <a:lstStyle/>
          <a:p>
            <a:r>
              <a:rPr lang="en-US" altLang="zh-CN" sz="3400" b="1" i="0" dirty="0">
                <a:effectLst/>
                <a:latin typeface="Microsoft YaHei" panose="020B0503020204020204" pitchFamily="34" charset="-122"/>
                <a:ea typeface="Microsoft YaHei" panose="020B0503020204020204" pitchFamily="34" charset="-122"/>
              </a:rPr>
              <a:t>TIES4911 Deep-Learning for Cognitive Computing for Developers</a:t>
            </a:r>
            <a:br>
              <a:rPr lang="en-US" altLang="zh-CN" sz="3400" b="1" i="0" dirty="0">
                <a:effectLst/>
                <a:latin typeface="Microsoft YaHei" panose="020B0503020204020204" pitchFamily="34" charset="-122"/>
                <a:ea typeface="Microsoft YaHei" panose="020B0503020204020204" pitchFamily="34" charset="-122"/>
              </a:rPr>
            </a:br>
            <a:br>
              <a:rPr lang="en-US" altLang="zh-CN" sz="3400" b="1" i="0" dirty="0">
                <a:effectLst/>
                <a:latin typeface="Microsoft YaHei" panose="020B0503020204020204" pitchFamily="34" charset="-122"/>
                <a:ea typeface="Microsoft YaHei" panose="020B0503020204020204" pitchFamily="34" charset="-122"/>
              </a:rPr>
            </a:br>
            <a:r>
              <a:rPr lang="en-US" altLang="zh-CN" sz="3400" b="1" i="0" dirty="0">
                <a:effectLst/>
                <a:latin typeface="Microsoft YaHei" panose="020B0503020204020204" pitchFamily="34" charset="-122"/>
                <a:ea typeface="Microsoft YaHei" panose="020B0503020204020204" pitchFamily="34" charset="-122"/>
              </a:rPr>
              <a:t>Task5</a:t>
            </a:r>
            <a:endParaRPr lang="zh-CN" altLang="en-US" sz="3400" dirty="0"/>
          </a:p>
        </p:txBody>
      </p:sp>
      <p:sp>
        <p:nvSpPr>
          <p:cNvPr id="3" name="Subtitle 2">
            <a:extLst>
              <a:ext uri="{FF2B5EF4-FFF2-40B4-BE49-F238E27FC236}">
                <a16:creationId xmlns:a16="http://schemas.microsoft.com/office/drawing/2014/main" id="{ACC64F8D-DF91-5E83-7498-9FF51A140A38}"/>
              </a:ext>
            </a:extLst>
          </p:cNvPr>
          <p:cNvSpPr>
            <a:spLocks noGrp="1"/>
          </p:cNvSpPr>
          <p:nvPr>
            <p:ph type="subTitle" idx="1"/>
          </p:nvPr>
        </p:nvSpPr>
        <p:spPr>
          <a:xfrm>
            <a:off x="1966912" y="5645150"/>
            <a:ext cx="8258176" cy="631825"/>
          </a:xfrm>
        </p:spPr>
        <p:txBody>
          <a:bodyPr anchor="ctr">
            <a:normAutofit/>
          </a:bodyPr>
          <a:lstStyle/>
          <a:p>
            <a:endParaRPr lang="en-US" altLang="zh-CN" sz="1500"/>
          </a:p>
          <a:p>
            <a:r>
              <a:rPr lang="en-US" altLang="zh-CN" sz="1500"/>
              <a:t>Yanren Qu</a:t>
            </a:r>
            <a:endParaRPr lang="zh-CN" altLang="en-US" sz="15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428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3848-9FEC-5D12-8575-E29B25B973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21B22-DACB-78E9-40CA-DEF5D4A9D1EF}"/>
              </a:ext>
            </a:extLst>
          </p:cNvPr>
          <p:cNvSpPr>
            <a:spLocks noGrp="1"/>
          </p:cNvSpPr>
          <p:nvPr>
            <p:ph type="title"/>
          </p:nvPr>
        </p:nvSpPr>
        <p:spPr>
          <a:xfrm>
            <a:off x="838200" y="365125"/>
            <a:ext cx="10515600" cy="1325563"/>
          </a:xfrm>
        </p:spPr>
        <p:txBody>
          <a:bodyPr>
            <a:normAutofit/>
          </a:bodyPr>
          <a:lstStyle/>
          <a:p>
            <a:r>
              <a:rPr lang="en-US" altLang="zh-CN" sz="5400"/>
              <a:t>Task5-2 Style transfer</a:t>
            </a:r>
            <a:endParaRPr lang="zh-CN" altLang="en-US" sz="4800" dirty="0"/>
          </a:p>
        </p:txBody>
      </p:sp>
      <p:sp>
        <p:nvSpPr>
          <p:cNvPr id="3" name="Content Placeholder 2">
            <a:extLst>
              <a:ext uri="{FF2B5EF4-FFF2-40B4-BE49-F238E27FC236}">
                <a16:creationId xmlns:a16="http://schemas.microsoft.com/office/drawing/2014/main" id="{93E1E8A3-16B6-72C2-34C4-9CF3386294FE}"/>
              </a:ext>
            </a:extLst>
          </p:cNvPr>
          <p:cNvSpPr>
            <a:spLocks/>
          </p:cNvSpPr>
          <p:nvPr/>
        </p:nvSpPr>
        <p:spPr>
          <a:xfrm>
            <a:off x="1324502" y="2228087"/>
            <a:ext cx="9542996" cy="3948876"/>
          </a:xfrm>
          <a:prstGeom prst="rect">
            <a:avLst/>
          </a:prstGeom>
        </p:spPr>
        <p:txBody>
          <a:bodyPr/>
          <a:lstStyle/>
          <a:p>
            <a:pPr marL="742950" indent="-742950" defTabSz="822960">
              <a:spcAft>
                <a:spcPts val="600"/>
              </a:spcAft>
              <a:buAutoNum type="arabicPeriod"/>
            </a:pPr>
            <a:endParaRPr lang="zh-CN" altLang="en-US" sz="3600" dirty="0"/>
          </a:p>
        </p:txBody>
      </p:sp>
      <p:sp>
        <p:nvSpPr>
          <p:cNvPr id="5" name="Content Placeholder 2">
            <a:extLst>
              <a:ext uri="{FF2B5EF4-FFF2-40B4-BE49-F238E27FC236}">
                <a16:creationId xmlns:a16="http://schemas.microsoft.com/office/drawing/2014/main" id="{B215E6B8-06CD-630B-2399-A1340FAE0A72}"/>
              </a:ext>
            </a:extLst>
          </p:cNvPr>
          <p:cNvSpPr>
            <a:spLocks/>
          </p:cNvSpPr>
          <p:nvPr/>
        </p:nvSpPr>
        <p:spPr>
          <a:xfrm>
            <a:off x="614265" y="1580665"/>
            <a:ext cx="9668069" cy="4570153"/>
          </a:xfrm>
          <a:prstGeom prst="rect">
            <a:avLst/>
          </a:prstGeom>
        </p:spPr>
        <p:txBody>
          <a:bodyPr/>
          <a:lstStyle/>
          <a:p>
            <a:pPr marL="742950" indent="-742950" defTabSz="822960">
              <a:spcAft>
                <a:spcPts val="600"/>
              </a:spcAft>
              <a:buFontTx/>
              <a:buAutoNum type="arabicPeriod"/>
            </a:pPr>
            <a:r>
              <a:rPr lang="en-US" altLang="zh-CN" sz="2400"/>
              <a:t>Tutorial for Pytorch: </a:t>
            </a:r>
            <a:r>
              <a:rPr lang="en-US" altLang="zh-CN" sz="2400">
                <a:hlinkClick r:id="rId2"/>
              </a:rPr>
              <a:t>https://pytorch.org/tutorials/advanced/neural_style_tutorial.html</a:t>
            </a:r>
            <a:r>
              <a:rPr lang="en-US" altLang="zh-CN" sz="2400"/>
              <a:t> </a:t>
            </a:r>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dirty="0"/>
          </a:p>
        </p:txBody>
      </p:sp>
      <p:pic>
        <p:nvPicPr>
          <p:cNvPr id="7" name="Picture 6">
            <a:extLst>
              <a:ext uri="{FF2B5EF4-FFF2-40B4-BE49-F238E27FC236}">
                <a16:creationId xmlns:a16="http://schemas.microsoft.com/office/drawing/2014/main" id="{BD9BA374-8142-8E71-A606-8C9B5013D051}"/>
              </a:ext>
            </a:extLst>
          </p:cNvPr>
          <p:cNvPicPr>
            <a:picLocks noChangeAspect="1"/>
          </p:cNvPicPr>
          <p:nvPr/>
        </p:nvPicPr>
        <p:blipFill>
          <a:blip r:embed="rId3"/>
          <a:stretch>
            <a:fillRect/>
          </a:stretch>
        </p:blipFill>
        <p:spPr>
          <a:xfrm>
            <a:off x="8142324" y="2730850"/>
            <a:ext cx="3220258" cy="3229009"/>
          </a:xfrm>
          <a:prstGeom prst="rect">
            <a:avLst/>
          </a:prstGeom>
        </p:spPr>
      </p:pic>
      <p:pic>
        <p:nvPicPr>
          <p:cNvPr id="9" name="Picture 8" descr="A painting of a geometrical design&#10;&#10;Description automatically generated with medium confidence">
            <a:extLst>
              <a:ext uri="{FF2B5EF4-FFF2-40B4-BE49-F238E27FC236}">
                <a16:creationId xmlns:a16="http://schemas.microsoft.com/office/drawing/2014/main" id="{3C68F286-1C31-7292-284C-C26731B06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9558" y="3288606"/>
            <a:ext cx="3333750" cy="2305050"/>
          </a:xfrm>
          <a:prstGeom prst="rect">
            <a:avLst/>
          </a:prstGeom>
        </p:spPr>
      </p:pic>
      <p:pic>
        <p:nvPicPr>
          <p:cNvPr id="11" name="Picture 10" descr="A ballerina in a tutu dancing&#10;&#10;Description automatically generated">
            <a:extLst>
              <a:ext uri="{FF2B5EF4-FFF2-40B4-BE49-F238E27FC236}">
                <a16:creationId xmlns:a16="http://schemas.microsoft.com/office/drawing/2014/main" id="{F795C13E-C21F-4615-6B09-6B0831F7A7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708" y="2721885"/>
            <a:ext cx="3333751" cy="3333751"/>
          </a:xfrm>
          <a:prstGeom prst="rect">
            <a:avLst/>
          </a:prstGeom>
        </p:spPr>
      </p:pic>
    </p:spTree>
    <p:extLst>
      <p:ext uri="{BB962C8B-B14F-4D97-AF65-F5344CB8AC3E}">
        <p14:creationId xmlns:p14="http://schemas.microsoft.com/office/powerpoint/2010/main" val="294112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2207B-0BBC-8DE8-569D-91CA4E564C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7A8B8F-220B-4378-2B8A-0BBDCF1C86C1}"/>
              </a:ext>
            </a:extLst>
          </p:cNvPr>
          <p:cNvSpPr>
            <a:spLocks noGrp="1"/>
          </p:cNvSpPr>
          <p:nvPr>
            <p:ph type="title"/>
          </p:nvPr>
        </p:nvSpPr>
        <p:spPr>
          <a:xfrm>
            <a:off x="838200" y="365125"/>
            <a:ext cx="10515600" cy="1325563"/>
          </a:xfrm>
        </p:spPr>
        <p:txBody>
          <a:bodyPr>
            <a:normAutofit/>
          </a:bodyPr>
          <a:lstStyle/>
          <a:p>
            <a:r>
              <a:rPr lang="en-US" altLang="zh-CN" sz="5400"/>
              <a:t>Task5-2 Style transfer</a:t>
            </a:r>
            <a:endParaRPr lang="zh-CN" altLang="en-US" sz="4800" dirty="0"/>
          </a:p>
        </p:txBody>
      </p:sp>
      <p:sp>
        <p:nvSpPr>
          <p:cNvPr id="3" name="Content Placeholder 2">
            <a:extLst>
              <a:ext uri="{FF2B5EF4-FFF2-40B4-BE49-F238E27FC236}">
                <a16:creationId xmlns:a16="http://schemas.microsoft.com/office/drawing/2014/main" id="{7514DB9D-DF8F-91FF-E209-2D105D54DB45}"/>
              </a:ext>
            </a:extLst>
          </p:cNvPr>
          <p:cNvSpPr>
            <a:spLocks/>
          </p:cNvSpPr>
          <p:nvPr/>
        </p:nvSpPr>
        <p:spPr>
          <a:xfrm>
            <a:off x="1324502" y="2228087"/>
            <a:ext cx="9542996" cy="3948876"/>
          </a:xfrm>
          <a:prstGeom prst="rect">
            <a:avLst/>
          </a:prstGeom>
        </p:spPr>
        <p:txBody>
          <a:bodyPr/>
          <a:lstStyle/>
          <a:p>
            <a:pPr marL="742950" indent="-742950" defTabSz="822960">
              <a:spcAft>
                <a:spcPts val="600"/>
              </a:spcAft>
              <a:buAutoNum type="arabicPeriod"/>
            </a:pPr>
            <a:endParaRPr lang="zh-CN" altLang="en-US" sz="3600" dirty="0"/>
          </a:p>
        </p:txBody>
      </p:sp>
      <p:sp>
        <p:nvSpPr>
          <p:cNvPr id="5" name="Content Placeholder 2">
            <a:extLst>
              <a:ext uri="{FF2B5EF4-FFF2-40B4-BE49-F238E27FC236}">
                <a16:creationId xmlns:a16="http://schemas.microsoft.com/office/drawing/2014/main" id="{8C5131F4-C1AA-F25D-9A51-3728322C09BB}"/>
              </a:ext>
            </a:extLst>
          </p:cNvPr>
          <p:cNvSpPr>
            <a:spLocks/>
          </p:cNvSpPr>
          <p:nvPr/>
        </p:nvSpPr>
        <p:spPr>
          <a:xfrm>
            <a:off x="614265" y="1580665"/>
            <a:ext cx="9668069" cy="4570153"/>
          </a:xfrm>
          <a:prstGeom prst="rect">
            <a:avLst/>
          </a:prstGeom>
        </p:spPr>
        <p:txBody>
          <a:bodyPr/>
          <a:lstStyle/>
          <a:p>
            <a:pPr marL="742950" indent="-742950" defTabSz="822960">
              <a:spcAft>
                <a:spcPts val="600"/>
              </a:spcAft>
              <a:buFontTx/>
              <a:buAutoNum type="arabicPeriod"/>
            </a:pPr>
            <a:r>
              <a:rPr lang="en-US" altLang="zh-CN" sz="2400"/>
              <a:t>Tutorial for Pytorch: </a:t>
            </a:r>
            <a:r>
              <a:rPr lang="en-US" altLang="zh-CN" sz="2400">
                <a:hlinkClick r:id="rId2"/>
              </a:rPr>
              <a:t>https://pytorch.org/tutorials/advanced/neural_style_tutorial.html</a:t>
            </a:r>
            <a:r>
              <a:rPr lang="en-US" altLang="zh-CN" sz="2400"/>
              <a:t> </a:t>
            </a:r>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a:p>
          <a:p>
            <a:pPr marL="742950" indent="-742950" defTabSz="822960">
              <a:spcAft>
                <a:spcPts val="600"/>
              </a:spcAft>
              <a:buFontTx/>
              <a:buAutoNum type="arabicPeriod"/>
            </a:pPr>
            <a:endParaRPr lang="en-US" altLang="zh-CN" sz="2400" dirty="0"/>
          </a:p>
        </p:txBody>
      </p:sp>
      <p:pic>
        <p:nvPicPr>
          <p:cNvPr id="6" name="Picture 5">
            <a:extLst>
              <a:ext uri="{FF2B5EF4-FFF2-40B4-BE49-F238E27FC236}">
                <a16:creationId xmlns:a16="http://schemas.microsoft.com/office/drawing/2014/main" id="{946EFEFB-CD9C-BB7F-5F44-DAD6F92273AC}"/>
              </a:ext>
            </a:extLst>
          </p:cNvPr>
          <p:cNvPicPr>
            <a:picLocks noChangeAspect="1"/>
          </p:cNvPicPr>
          <p:nvPr/>
        </p:nvPicPr>
        <p:blipFill>
          <a:blip r:embed="rId3"/>
          <a:stretch>
            <a:fillRect/>
          </a:stretch>
        </p:blipFill>
        <p:spPr>
          <a:xfrm>
            <a:off x="8051517" y="2833486"/>
            <a:ext cx="3815630" cy="3102078"/>
          </a:xfrm>
          <a:prstGeom prst="rect">
            <a:avLst/>
          </a:prstGeom>
        </p:spPr>
      </p:pic>
      <p:pic>
        <p:nvPicPr>
          <p:cNvPr id="10" name="Picture 9" descr="A painting of a person sitting in a chair&#10;&#10;Description automatically generated">
            <a:extLst>
              <a:ext uri="{FF2B5EF4-FFF2-40B4-BE49-F238E27FC236}">
                <a16:creationId xmlns:a16="http://schemas.microsoft.com/office/drawing/2014/main" id="{FD0FADB8-B6AA-ABE8-35F4-F7BEEA938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087" y="2833486"/>
            <a:ext cx="3106312" cy="3106312"/>
          </a:xfrm>
          <a:prstGeom prst="rect">
            <a:avLst/>
          </a:prstGeom>
        </p:spPr>
      </p:pic>
      <p:pic>
        <p:nvPicPr>
          <p:cNvPr id="13" name="Picture 12" descr="A painting of a starry night&#10;&#10;Description automatically generated">
            <a:extLst>
              <a:ext uri="{FF2B5EF4-FFF2-40B4-BE49-F238E27FC236}">
                <a16:creationId xmlns:a16="http://schemas.microsoft.com/office/drawing/2014/main" id="{8D84C560-1F2B-E702-F9A0-9052679D8B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853" y="2837721"/>
            <a:ext cx="3911810" cy="3102077"/>
          </a:xfrm>
          <a:prstGeom prst="rect">
            <a:avLst/>
          </a:prstGeom>
        </p:spPr>
      </p:pic>
    </p:spTree>
    <p:extLst>
      <p:ext uri="{BB962C8B-B14F-4D97-AF65-F5344CB8AC3E}">
        <p14:creationId xmlns:p14="http://schemas.microsoft.com/office/powerpoint/2010/main" val="214871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2EF5-203E-8602-C4D7-7ADA4E2D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7960C-1359-8478-F286-34E8194BDD23}"/>
              </a:ext>
            </a:extLst>
          </p:cNvPr>
          <p:cNvSpPr>
            <a:spLocks noGrp="1"/>
          </p:cNvSpPr>
          <p:nvPr>
            <p:ph type="title"/>
          </p:nvPr>
        </p:nvSpPr>
        <p:spPr>
          <a:xfrm>
            <a:off x="838200" y="381750"/>
            <a:ext cx="10515600" cy="1325563"/>
          </a:xfrm>
        </p:spPr>
        <p:txBody>
          <a:bodyPr>
            <a:normAutofit/>
          </a:bodyPr>
          <a:lstStyle/>
          <a:p>
            <a:r>
              <a:rPr lang="en-US" altLang="zh-CN" sz="5400" dirty="0"/>
              <a:t>Task5-3  </a:t>
            </a:r>
            <a:r>
              <a:rPr lang="en-US" altLang="zh-CN" sz="4000" b="1" dirty="0"/>
              <a:t>Computer Vision based service</a:t>
            </a:r>
            <a:endParaRPr lang="zh-CN" altLang="en-US" sz="4000" b="1" dirty="0"/>
          </a:p>
        </p:txBody>
      </p:sp>
      <p:sp>
        <p:nvSpPr>
          <p:cNvPr id="3" name="Content Placeholder 2">
            <a:extLst>
              <a:ext uri="{FF2B5EF4-FFF2-40B4-BE49-F238E27FC236}">
                <a16:creationId xmlns:a16="http://schemas.microsoft.com/office/drawing/2014/main" id="{8AF98F0C-2EFE-21D4-9DF9-ABF8C3928FDC}"/>
              </a:ext>
            </a:extLst>
          </p:cNvPr>
          <p:cNvSpPr>
            <a:spLocks/>
          </p:cNvSpPr>
          <p:nvPr/>
        </p:nvSpPr>
        <p:spPr>
          <a:xfrm>
            <a:off x="823455" y="1680829"/>
            <a:ext cx="10530345" cy="4704957"/>
          </a:xfrm>
          <a:prstGeom prst="rect">
            <a:avLst/>
          </a:prstGeom>
        </p:spPr>
        <p:txBody>
          <a:bodyPr/>
          <a:lstStyle/>
          <a:p>
            <a:pPr defTabSz="822960">
              <a:spcAft>
                <a:spcPts val="600"/>
              </a:spcAft>
            </a:pPr>
            <a:r>
              <a:rPr lang="en-US" altLang="zh-CN" sz="2400" b="1" dirty="0"/>
              <a:t>Agricultural Technology</a:t>
            </a:r>
          </a:p>
          <a:p>
            <a:pPr defTabSz="822960">
              <a:spcAft>
                <a:spcPts val="600"/>
              </a:spcAft>
            </a:pPr>
            <a:r>
              <a:rPr lang="en-US" altLang="zh-CN" b="1" dirty="0"/>
              <a:t>1.Crop Monitoring and Disease Detection</a:t>
            </a:r>
          </a:p>
          <a:p>
            <a:pPr defTabSz="822960">
              <a:spcAft>
                <a:spcPts val="600"/>
              </a:spcAft>
            </a:pPr>
            <a:r>
              <a:rPr lang="en-US" altLang="zh-CN" sz="1600" dirty="0"/>
              <a:t>Using sensors and cameras, CV technology could capture information such as plant growth, color, and size. Also, At the same time, by analyzing images from various sensors, the health status of crops can be detected to obtain precise disease types and the possibility of infection. (Classification, Segmentation, Object detection)</a:t>
            </a:r>
          </a:p>
          <a:p>
            <a:pPr defTabSz="822960">
              <a:spcAft>
                <a:spcPts val="600"/>
              </a:spcAft>
            </a:pPr>
            <a:r>
              <a:rPr lang="en-US" altLang="zh-CN" b="1" dirty="0"/>
              <a:t>2. Smart Agricultural Machinery</a:t>
            </a:r>
          </a:p>
          <a:p>
            <a:pPr defTabSz="822960">
              <a:spcAft>
                <a:spcPts val="600"/>
              </a:spcAft>
            </a:pPr>
            <a:r>
              <a:rPr lang="en-US" altLang="zh-CN" sz="1600" dirty="0"/>
              <a:t>Through CV and autonomous driving technology, precise planting, precise fertilization, and precise weeding can be achieved. Soil analysis can also be carried out in conjunction with land operations, where soil quality, moisture, nitrogen values and other key parameters can be assessed through images and spectra. This helps farmers adjust irrigation and fertilization according to actual needs and improve land use efficiency. (Classification, Object detection, Deep Reinforcement Learning)</a:t>
            </a:r>
          </a:p>
          <a:p>
            <a:pPr defTabSz="822960">
              <a:spcAft>
                <a:spcPts val="600"/>
              </a:spcAft>
            </a:pPr>
            <a:r>
              <a:rPr lang="en-US" altLang="zh-CN" b="1" dirty="0"/>
              <a:t>3. Precision Agriculture</a:t>
            </a:r>
          </a:p>
          <a:p>
            <a:pPr defTabSz="822960">
              <a:spcAft>
                <a:spcPts val="600"/>
              </a:spcAft>
            </a:pPr>
            <a:r>
              <a:rPr lang="en-US" altLang="zh-CN" sz="1600" dirty="0"/>
              <a:t>CV technology supports precision agriculture practices, including intelligent agricultural decision-making. By analyzing satellite images of fields, systems can provide farmers with recommendations on optimal planting times, fertilization amounts, irrigation needs. (Classification, Segmentation)</a:t>
            </a:r>
          </a:p>
          <a:p>
            <a:pPr defTabSz="822960">
              <a:spcAft>
                <a:spcPts val="600"/>
              </a:spcAft>
            </a:pPr>
            <a:endParaRPr lang="en-US" altLang="zh-CN" sz="1600" dirty="0"/>
          </a:p>
          <a:p>
            <a:pPr defTabSz="822960">
              <a:spcAft>
                <a:spcPts val="600"/>
              </a:spcAft>
            </a:pPr>
            <a:endParaRPr lang="en-US" altLang="zh-CN" sz="1600" dirty="0"/>
          </a:p>
          <a:p>
            <a:pPr defTabSz="822960">
              <a:spcAft>
                <a:spcPts val="600"/>
              </a:spcAft>
            </a:pPr>
            <a:endParaRPr lang="en-US" altLang="zh-CN" sz="1600" dirty="0"/>
          </a:p>
          <a:p>
            <a:pPr defTabSz="822960">
              <a:spcAft>
                <a:spcPts val="600"/>
              </a:spcAft>
            </a:pPr>
            <a:endParaRPr lang="en-US" altLang="zh-CN" sz="2000" dirty="0"/>
          </a:p>
          <a:p>
            <a:pPr defTabSz="822960">
              <a:spcAft>
                <a:spcPts val="600"/>
              </a:spcAft>
            </a:pPr>
            <a:endParaRPr lang="en-US" altLang="zh-CN" sz="2000" dirty="0"/>
          </a:p>
          <a:p>
            <a:pPr defTabSz="822960">
              <a:spcAft>
                <a:spcPts val="600"/>
              </a:spcAft>
            </a:pPr>
            <a:endParaRPr lang="en-US" altLang="zh-CN" sz="2400" dirty="0"/>
          </a:p>
          <a:p>
            <a:pPr defTabSz="822960">
              <a:spcAft>
                <a:spcPts val="600"/>
              </a:spcAft>
            </a:pPr>
            <a:endParaRPr lang="en-US" altLang="zh-CN" sz="2400" dirty="0"/>
          </a:p>
          <a:p>
            <a:pPr defTabSz="822960">
              <a:spcAft>
                <a:spcPts val="600"/>
              </a:spcAft>
            </a:pPr>
            <a:endParaRPr lang="en-US" altLang="zh-CN" sz="2400" dirty="0"/>
          </a:p>
          <a:p>
            <a:pPr marL="742950" indent="-742950" defTabSz="822960">
              <a:spcAft>
                <a:spcPts val="600"/>
              </a:spcAft>
              <a:buAutoNum type="arabicPeriod"/>
            </a:pPr>
            <a:endParaRPr lang="en-US" altLang="zh-CN" sz="2400" dirty="0"/>
          </a:p>
          <a:p>
            <a:pPr marL="742950" indent="-742950" defTabSz="822960">
              <a:spcAft>
                <a:spcPts val="600"/>
              </a:spcAft>
              <a:buAutoNum type="arabicPeriod"/>
            </a:pPr>
            <a:endParaRPr lang="zh-CN" altLang="en-US" sz="3600" dirty="0"/>
          </a:p>
        </p:txBody>
      </p:sp>
      <p:sp>
        <p:nvSpPr>
          <p:cNvPr id="5" name="Content Placeholder 2">
            <a:extLst>
              <a:ext uri="{FF2B5EF4-FFF2-40B4-BE49-F238E27FC236}">
                <a16:creationId xmlns:a16="http://schemas.microsoft.com/office/drawing/2014/main" id="{923F8C03-9CB9-F386-287F-6FC5B6E58B55}"/>
              </a:ext>
            </a:extLst>
          </p:cNvPr>
          <p:cNvSpPr>
            <a:spLocks/>
          </p:cNvSpPr>
          <p:nvPr/>
        </p:nvSpPr>
        <p:spPr>
          <a:xfrm>
            <a:off x="614265" y="1580665"/>
            <a:ext cx="9668069" cy="4570153"/>
          </a:xfrm>
          <a:prstGeom prst="rect">
            <a:avLst/>
          </a:prstGeom>
        </p:spPr>
        <p:txBody>
          <a:bodyPr/>
          <a:lstStyle/>
          <a:p>
            <a:pPr marL="742950" indent="-742950" defTabSz="822960">
              <a:spcAft>
                <a:spcPts val="600"/>
              </a:spcAft>
              <a:buFontTx/>
              <a:buAutoNum type="arabicPeriod"/>
            </a:pPr>
            <a:endParaRPr lang="en-US" altLang="zh-CN" sz="2400" dirty="0"/>
          </a:p>
          <a:p>
            <a:pPr defTabSz="822960">
              <a:spcAft>
                <a:spcPts val="600"/>
              </a:spcAft>
            </a:pPr>
            <a:endParaRPr lang="en-US" altLang="zh-CN" sz="2400" dirty="0"/>
          </a:p>
          <a:p>
            <a:pPr marL="742950" indent="-742950" defTabSz="822960">
              <a:spcAft>
                <a:spcPts val="600"/>
              </a:spcAft>
              <a:buFontTx/>
              <a:buAutoNum type="arabicPeriod"/>
            </a:pPr>
            <a:endParaRPr lang="en-US" altLang="zh-CN" sz="2400" dirty="0"/>
          </a:p>
          <a:p>
            <a:pPr marL="742950" indent="-742950" defTabSz="822960">
              <a:spcAft>
                <a:spcPts val="600"/>
              </a:spcAft>
              <a:buFontTx/>
              <a:buAutoNum type="arabicPeriod"/>
            </a:pPr>
            <a:endParaRPr lang="en-US" altLang="zh-CN" sz="2400" dirty="0"/>
          </a:p>
          <a:p>
            <a:pPr marL="742950" indent="-742950" defTabSz="822960">
              <a:spcAft>
                <a:spcPts val="600"/>
              </a:spcAft>
              <a:buFontTx/>
              <a:buAutoNum type="arabicPeriod"/>
            </a:pPr>
            <a:endParaRPr lang="en-US" altLang="zh-CN" sz="2400" dirty="0"/>
          </a:p>
          <a:p>
            <a:pPr defTabSz="822960">
              <a:spcAft>
                <a:spcPts val="600"/>
              </a:spcAft>
            </a:pPr>
            <a:endParaRPr lang="en-US" altLang="zh-CN" sz="2400" dirty="0"/>
          </a:p>
        </p:txBody>
      </p:sp>
    </p:spTree>
    <p:extLst>
      <p:ext uri="{BB962C8B-B14F-4D97-AF65-F5344CB8AC3E}">
        <p14:creationId xmlns:p14="http://schemas.microsoft.com/office/powerpoint/2010/main" val="219654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2EF5-203E-8602-C4D7-7ADA4E2D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7960C-1359-8478-F286-34E8194BDD23}"/>
              </a:ext>
            </a:extLst>
          </p:cNvPr>
          <p:cNvSpPr>
            <a:spLocks noGrp="1"/>
          </p:cNvSpPr>
          <p:nvPr>
            <p:ph type="title"/>
          </p:nvPr>
        </p:nvSpPr>
        <p:spPr>
          <a:xfrm>
            <a:off x="838200" y="381750"/>
            <a:ext cx="10515600" cy="1325563"/>
          </a:xfrm>
        </p:spPr>
        <p:txBody>
          <a:bodyPr>
            <a:normAutofit/>
          </a:bodyPr>
          <a:lstStyle/>
          <a:p>
            <a:r>
              <a:rPr lang="en-US" altLang="zh-CN" sz="3100" dirty="0"/>
              <a:t>Task5-3  </a:t>
            </a:r>
            <a:r>
              <a:rPr lang="en-US" altLang="zh-CN" sz="3100" b="1" dirty="0"/>
              <a:t>Examples of CV in Agricultural Technology </a:t>
            </a:r>
            <a:br>
              <a:rPr lang="en-US" altLang="zh-CN" sz="4000" b="1" dirty="0"/>
            </a:br>
            <a:endParaRPr lang="zh-CN" altLang="en-US" sz="4000" b="1" dirty="0"/>
          </a:p>
        </p:txBody>
      </p:sp>
      <p:sp>
        <p:nvSpPr>
          <p:cNvPr id="3" name="Content Placeholder 2">
            <a:extLst>
              <a:ext uri="{FF2B5EF4-FFF2-40B4-BE49-F238E27FC236}">
                <a16:creationId xmlns:a16="http://schemas.microsoft.com/office/drawing/2014/main" id="{8AF98F0C-2EFE-21D4-9DF9-ABF8C3928FDC}"/>
              </a:ext>
            </a:extLst>
          </p:cNvPr>
          <p:cNvSpPr>
            <a:spLocks/>
          </p:cNvSpPr>
          <p:nvPr/>
        </p:nvSpPr>
        <p:spPr>
          <a:xfrm>
            <a:off x="823455" y="1474640"/>
            <a:ext cx="10530345" cy="4704957"/>
          </a:xfrm>
          <a:prstGeom prst="rect">
            <a:avLst/>
          </a:prstGeom>
        </p:spPr>
        <p:txBody>
          <a:bodyPr/>
          <a:lstStyle/>
          <a:p>
            <a:pPr defTabSz="822960">
              <a:spcAft>
                <a:spcPts val="600"/>
              </a:spcAft>
            </a:pPr>
            <a:r>
              <a:rPr lang="en-US" altLang="zh-CN" sz="2400" b="1" dirty="0"/>
              <a:t>Tractor and rear traction equipment</a:t>
            </a:r>
          </a:p>
          <a:p>
            <a:pPr defTabSz="822960">
              <a:spcAft>
                <a:spcPts val="600"/>
              </a:spcAft>
            </a:pPr>
            <a:endParaRPr lang="en-US" altLang="zh-CN" sz="2400" b="1" dirty="0"/>
          </a:p>
          <a:p>
            <a:pPr marL="342900" indent="-342900" defTabSz="822960">
              <a:spcAft>
                <a:spcPts val="600"/>
              </a:spcAft>
              <a:buAutoNum type="arabicPeriod"/>
            </a:pPr>
            <a:r>
              <a:rPr lang="en-US" altLang="zh-CN" dirty="0"/>
              <a:t>Weeding machines </a:t>
            </a:r>
            <a:r>
              <a:rPr lang="en-US" altLang="zh-CN" b="1" dirty="0"/>
              <a:t>detect the location of weeds </a:t>
            </a:r>
            <a:r>
              <a:rPr lang="en-US" altLang="zh-CN" dirty="0"/>
              <a:t>to reduce the usages of herbicide.(</a:t>
            </a:r>
            <a:r>
              <a:rPr lang="en-US" altLang="zh-CN" b="1" dirty="0"/>
              <a:t>Object detection</a:t>
            </a:r>
            <a:r>
              <a:rPr lang="en-US" altLang="zh-CN" dirty="0"/>
              <a:t>)</a:t>
            </a:r>
          </a:p>
          <a:p>
            <a:pPr defTabSz="822960">
              <a:spcAft>
                <a:spcPts val="600"/>
              </a:spcAft>
            </a:pPr>
            <a:r>
              <a:rPr lang="en-US" altLang="zh-CN" dirty="0"/>
              <a:t>2. Planters can use spectrum to </a:t>
            </a:r>
            <a:r>
              <a:rPr lang="en-US" altLang="zh-CN" b="1" dirty="0"/>
              <a:t>monitor the condition of soil </a:t>
            </a:r>
            <a:r>
              <a:rPr lang="en-US" altLang="zh-CN" dirty="0"/>
              <a:t>like </a:t>
            </a:r>
            <a:r>
              <a:rPr lang="en-US" altLang="zh-CN" sz="1800" dirty="0"/>
              <a:t>moisture, nitrogen level</a:t>
            </a:r>
            <a:r>
              <a:rPr lang="en-US" altLang="zh-CN" dirty="0"/>
              <a:t>. (</a:t>
            </a:r>
            <a:r>
              <a:rPr lang="en-US" altLang="zh-CN" b="1" dirty="0"/>
              <a:t>Classification</a:t>
            </a:r>
            <a:r>
              <a:rPr lang="en-US" altLang="zh-CN" dirty="0"/>
              <a:t>)</a:t>
            </a:r>
          </a:p>
          <a:p>
            <a:pPr defTabSz="822960">
              <a:spcAft>
                <a:spcPts val="600"/>
              </a:spcAft>
            </a:pPr>
            <a:r>
              <a:rPr lang="en-US" altLang="zh-CN" dirty="0"/>
              <a:t>3. Some high-end machines can generate </a:t>
            </a:r>
            <a:r>
              <a:rPr lang="en-US" altLang="zh-CN" b="1" dirty="0"/>
              <a:t>point clouds of crops and fields</a:t>
            </a:r>
            <a:r>
              <a:rPr lang="en-US" altLang="zh-CN" dirty="0"/>
              <a:t>, also it could use different bands of light to get several </a:t>
            </a:r>
            <a:r>
              <a:rPr lang="en-US" altLang="zh-CN" b="1" dirty="0"/>
              <a:t>spectrograms</a:t>
            </a:r>
            <a:r>
              <a:rPr lang="en-US" altLang="zh-CN" dirty="0"/>
              <a:t> of target. By establishing this simple land model, you can easily analyze the current </a:t>
            </a:r>
            <a:r>
              <a:rPr lang="en-US" altLang="zh-CN" b="1" dirty="0"/>
              <a:t>crop growth status</a:t>
            </a:r>
            <a:r>
              <a:rPr lang="en-US" altLang="zh-CN" dirty="0"/>
              <a:t>, health status, </a:t>
            </a:r>
            <a:r>
              <a:rPr lang="en-US" altLang="zh-CN" b="1" dirty="0"/>
              <a:t>land insect and disease information</a:t>
            </a:r>
            <a:r>
              <a:rPr lang="en-US" altLang="zh-CN" dirty="0"/>
              <a:t>, </a:t>
            </a:r>
            <a:r>
              <a:rPr lang="en-US" altLang="zh-CN" b="1" dirty="0"/>
              <a:t>soil nitrogen level and rock conditions</a:t>
            </a:r>
            <a:r>
              <a:rPr lang="en-US" altLang="zh-CN" dirty="0"/>
              <a:t>. </a:t>
            </a:r>
            <a:r>
              <a:rPr lang="en-US" altLang="zh-CN" b="1" dirty="0"/>
              <a:t>(3D Convolutional model, classification, segmentation, object detection)</a:t>
            </a:r>
          </a:p>
          <a:p>
            <a:pPr marL="342900" indent="-342900" defTabSz="822960">
              <a:spcAft>
                <a:spcPts val="600"/>
              </a:spcAft>
              <a:buAutoNum type="arabicPeriod"/>
            </a:pPr>
            <a:endParaRPr lang="en-US" altLang="zh-CN" sz="1600" dirty="0"/>
          </a:p>
          <a:p>
            <a:pPr defTabSz="822960">
              <a:spcAft>
                <a:spcPts val="600"/>
              </a:spcAft>
            </a:pPr>
            <a:endParaRPr lang="en-US" altLang="zh-CN" sz="1600" dirty="0"/>
          </a:p>
          <a:p>
            <a:pPr defTabSz="822960">
              <a:spcAft>
                <a:spcPts val="600"/>
              </a:spcAft>
            </a:pPr>
            <a:endParaRPr lang="en-US" altLang="zh-CN" sz="1600" dirty="0"/>
          </a:p>
          <a:p>
            <a:pPr defTabSz="822960">
              <a:spcAft>
                <a:spcPts val="600"/>
              </a:spcAft>
            </a:pPr>
            <a:endParaRPr lang="en-US" altLang="zh-CN" sz="2000" dirty="0"/>
          </a:p>
          <a:p>
            <a:pPr defTabSz="822960">
              <a:spcAft>
                <a:spcPts val="600"/>
              </a:spcAft>
            </a:pPr>
            <a:endParaRPr lang="en-US" altLang="zh-CN" sz="2000" dirty="0"/>
          </a:p>
          <a:p>
            <a:pPr defTabSz="822960">
              <a:spcAft>
                <a:spcPts val="600"/>
              </a:spcAft>
            </a:pPr>
            <a:endParaRPr lang="en-US" altLang="zh-CN" sz="2400" dirty="0"/>
          </a:p>
          <a:p>
            <a:pPr defTabSz="822960">
              <a:spcAft>
                <a:spcPts val="600"/>
              </a:spcAft>
            </a:pPr>
            <a:endParaRPr lang="en-US" altLang="zh-CN" sz="2400" dirty="0"/>
          </a:p>
          <a:p>
            <a:pPr defTabSz="822960">
              <a:spcAft>
                <a:spcPts val="600"/>
              </a:spcAft>
            </a:pPr>
            <a:endParaRPr lang="en-US" altLang="zh-CN" sz="2400" dirty="0"/>
          </a:p>
          <a:p>
            <a:pPr marL="742950" indent="-742950" defTabSz="822960">
              <a:spcAft>
                <a:spcPts val="600"/>
              </a:spcAft>
              <a:buAutoNum type="arabicPeriod"/>
            </a:pPr>
            <a:endParaRPr lang="en-US" altLang="zh-CN" sz="2400" dirty="0"/>
          </a:p>
          <a:p>
            <a:pPr marL="742950" indent="-742950" defTabSz="822960">
              <a:spcAft>
                <a:spcPts val="600"/>
              </a:spcAft>
              <a:buAutoNum type="arabicPeriod"/>
            </a:pPr>
            <a:endParaRPr lang="zh-CN" altLang="en-US" sz="3600" dirty="0"/>
          </a:p>
        </p:txBody>
      </p:sp>
    </p:spTree>
    <p:extLst>
      <p:ext uri="{BB962C8B-B14F-4D97-AF65-F5344CB8AC3E}">
        <p14:creationId xmlns:p14="http://schemas.microsoft.com/office/powerpoint/2010/main" val="12095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2EF5-203E-8602-C4D7-7ADA4E2D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7960C-1359-8478-F286-34E8194BDD23}"/>
              </a:ext>
            </a:extLst>
          </p:cNvPr>
          <p:cNvSpPr>
            <a:spLocks noGrp="1"/>
          </p:cNvSpPr>
          <p:nvPr>
            <p:ph type="title"/>
          </p:nvPr>
        </p:nvSpPr>
        <p:spPr>
          <a:xfrm>
            <a:off x="838200" y="381750"/>
            <a:ext cx="10515600" cy="1325563"/>
          </a:xfrm>
        </p:spPr>
        <p:txBody>
          <a:bodyPr>
            <a:normAutofit/>
          </a:bodyPr>
          <a:lstStyle/>
          <a:p>
            <a:r>
              <a:rPr lang="en-US" altLang="zh-CN" sz="3100" dirty="0"/>
              <a:t>Task5-3  </a:t>
            </a:r>
            <a:r>
              <a:rPr lang="en-US" altLang="zh-CN" sz="3100" b="1" dirty="0"/>
              <a:t>Examples of CV in Agricultural Technology </a:t>
            </a:r>
            <a:br>
              <a:rPr lang="en-US" altLang="zh-CN" sz="4000" b="1" dirty="0"/>
            </a:br>
            <a:endParaRPr lang="zh-CN" altLang="en-US" sz="4000" b="1" dirty="0"/>
          </a:p>
        </p:txBody>
      </p:sp>
      <p:sp>
        <p:nvSpPr>
          <p:cNvPr id="3" name="Content Placeholder 2">
            <a:extLst>
              <a:ext uri="{FF2B5EF4-FFF2-40B4-BE49-F238E27FC236}">
                <a16:creationId xmlns:a16="http://schemas.microsoft.com/office/drawing/2014/main" id="{8AF98F0C-2EFE-21D4-9DF9-ABF8C3928FDC}"/>
              </a:ext>
            </a:extLst>
          </p:cNvPr>
          <p:cNvSpPr>
            <a:spLocks/>
          </p:cNvSpPr>
          <p:nvPr/>
        </p:nvSpPr>
        <p:spPr>
          <a:xfrm>
            <a:off x="823455" y="1474641"/>
            <a:ext cx="10530345" cy="4668252"/>
          </a:xfrm>
          <a:prstGeom prst="rect">
            <a:avLst/>
          </a:prstGeom>
        </p:spPr>
        <p:txBody>
          <a:bodyPr/>
          <a:lstStyle/>
          <a:p>
            <a:pPr defTabSz="822960">
              <a:spcAft>
                <a:spcPts val="600"/>
              </a:spcAft>
            </a:pPr>
            <a:r>
              <a:rPr lang="en-US" altLang="zh-CN" sz="2400" b="1" dirty="0"/>
              <a:t>Drones</a:t>
            </a:r>
          </a:p>
          <a:p>
            <a:pPr defTabSz="822960">
              <a:spcAft>
                <a:spcPts val="600"/>
              </a:spcAft>
            </a:pPr>
            <a:endParaRPr lang="en-US" altLang="zh-CN" sz="2400" b="1" dirty="0"/>
          </a:p>
          <a:p>
            <a:pPr defTabSz="822960">
              <a:spcAft>
                <a:spcPts val="600"/>
              </a:spcAft>
            </a:pPr>
            <a:r>
              <a:rPr lang="en-US" altLang="zh-CN" sz="1600" dirty="0"/>
              <a:t>Drones are often used for spraying and monitoring work. By combining GPS location information, these operations can usually be automated.</a:t>
            </a:r>
          </a:p>
          <a:p>
            <a:pPr defTabSz="822960">
              <a:spcAft>
                <a:spcPts val="600"/>
              </a:spcAft>
            </a:pPr>
            <a:r>
              <a:rPr lang="en-US" altLang="zh-CN" sz="1600" dirty="0"/>
              <a:t>However, in actual applications, the location information provided by GPS often differs from the actual situation, which will affect the coverage and efficiency of the operation, and often needs to be converted to manual operation.</a:t>
            </a:r>
          </a:p>
          <a:p>
            <a:pPr defTabSz="822960">
              <a:spcAft>
                <a:spcPts val="600"/>
              </a:spcAft>
            </a:pPr>
            <a:endParaRPr lang="en-US" altLang="zh-CN" sz="1600" dirty="0"/>
          </a:p>
          <a:p>
            <a:pPr defTabSz="822960">
              <a:spcAft>
                <a:spcPts val="600"/>
              </a:spcAft>
            </a:pPr>
            <a:r>
              <a:rPr lang="en-US" altLang="zh-CN" sz="1600" dirty="0"/>
              <a:t>At this time, a detection and </a:t>
            </a:r>
            <a:r>
              <a:rPr lang="en-US" altLang="zh-CN" sz="1600" b="1" dirty="0"/>
              <a:t>key point detection method based on headlands and ridges</a:t>
            </a:r>
            <a:r>
              <a:rPr lang="en-US" altLang="zh-CN" sz="1600" dirty="0"/>
              <a:t> can be used, and we can let the drone understand its location. Using the current precise location information, the </a:t>
            </a:r>
            <a:r>
              <a:rPr lang="en-US" altLang="zh-CN" sz="1600" b="1" dirty="0"/>
              <a:t>coordinates of the working area can be automatically corrected</a:t>
            </a:r>
            <a:r>
              <a:rPr lang="en-US" altLang="zh-CN" sz="1600" dirty="0"/>
              <a:t>. At the same time, after accessing the </a:t>
            </a:r>
            <a:r>
              <a:rPr lang="en-US" altLang="zh-CN" sz="1600" b="1" dirty="0"/>
              <a:t>standard location points and picture information, </a:t>
            </a:r>
            <a:r>
              <a:rPr lang="en-US" altLang="zh-CN" sz="1600" dirty="0"/>
              <a:t>the </a:t>
            </a:r>
            <a:r>
              <a:rPr lang="en-US" altLang="zh-CN" sz="1600" b="1" dirty="0"/>
              <a:t>landmarks extracted in real time can be used to implement feature matching such as the SIFT algorithm to dynamically analyze the location to adjust the drone's decision-making.</a:t>
            </a:r>
          </a:p>
          <a:p>
            <a:pPr defTabSz="822960">
              <a:spcAft>
                <a:spcPts val="600"/>
              </a:spcAft>
            </a:pPr>
            <a:endParaRPr lang="en-US" altLang="zh-CN" sz="1600" b="1" dirty="0"/>
          </a:p>
          <a:p>
            <a:pPr defTabSz="822960">
              <a:spcAft>
                <a:spcPts val="600"/>
              </a:spcAft>
            </a:pPr>
            <a:endParaRPr lang="en-US" altLang="zh-CN" sz="1600" b="1" dirty="0"/>
          </a:p>
          <a:p>
            <a:pPr defTabSz="822960">
              <a:spcAft>
                <a:spcPts val="600"/>
              </a:spcAft>
            </a:pPr>
            <a:endParaRPr lang="en-US" altLang="zh-CN" sz="1600" dirty="0"/>
          </a:p>
          <a:p>
            <a:pPr marL="342900" indent="-342900" defTabSz="822960">
              <a:spcAft>
                <a:spcPts val="600"/>
              </a:spcAft>
              <a:buAutoNum type="arabicPeriod"/>
            </a:pPr>
            <a:endParaRPr lang="en-US" altLang="zh-CN" sz="1600" dirty="0"/>
          </a:p>
          <a:p>
            <a:pPr defTabSz="822960">
              <a:spcAft>
                <a:spcPts val="600"/>
              </a:spcAft>
            </a:pPr>
            <a:endParaRPr lang="en-US" altLang="zh-CN" sz="1600" dirty="0"/>
          </a:p>
          <a:p>
            <a:pPr defTabSz="822960">
              <a:spcAft>
                <a:spcPts val="600"/>
              </a:spcAft>
            </a:pPr>
            <a:endParaRPr lang="en-US" altLang="zh-CN" sz="2000" dirty="0"/>
          </a:p>
          <a:p>
            <a:pPr defTabSz="822960">
              <a:spcAft>
                <a:spcPts val="600"/>
              </a:spcAft>
            </a:pPr>
            <a:endParaRPr lang="en-US" altLang="zh-CN" sz="2000" dirty="0"/>
          </a:p>
          <a:p>
            <a:pPr defTabSz="822960">
              <a:spcAft>
                <a:spcPts val="600"/>
              </a:spcAft>
            </a:pPr>
            <a:endParaRPr lang="en-US" altLang="zh-CN" sz="2400" dirty="0"/>
          </a:p>
          <a:p>
            <a:pPr defTabSz="822960">
              <a:spcAft>
                <a:spcPts val="600"/>
              </a:spcAft>
            </a:pPr>
            <a:endParaRPr lang="en-US" altLang="zh-CN" sz="2400" dirty="0"/>
          </a:p>
          <a:p>
            <a:pPr defTabSz="822960">
              <a:spcAft>
                <a:spcPts val="600"/>
              </a:spcAft>
            </a:pPr>
            <a:endParaRPr lang="en-US" altLang="zh-CN" sz="2400" dirty="0"/>
          </a:p>
          <a:p>
            <a:pPr marL="742950" indent="-742950" defTabSz="822960">
              <a:spcAft>
                <a:spcPts val="600"/>
              </a:spcAft>
              <a:buAutoNum type="arabicPeriod"/>
            </a:pPr>
            <a:endParaRPr lang="en-US" altLang="zh-CN" sz="2400" dirty="0"/>
          </a:p>
          <a:p>
            <a:pPr marL="742950" indent="-742950" defTabSz="822960">
              <a:spcAft>
                <a:spcPts val="600"/>
              </a:spcAft>
              <a:buAutoNum type="arabicPeriod"/>
            </a:pPr>
            <a:endParaRPr lang="zh-CN" altLang="en-US" sz="3600" dirty="0"/>
          </a:p>
        </p:txBody>
      </p:sp>
    </p:spTree>
    <p:extLst>
      <p:ext uri="{BB962C8B-B14F-4D97-AF65-F5344CB8AC3E}">
        <p14:creationId xmlns:p14="http://schemas.microsoft.com/office/powerpoint/2010/main" val="263137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C5279-80A8-5B9B-1112-3B218FE7ACF8}"/>
              </a:ext>
            </a:extLst>
          </p:cNvPr>
          <p:cNvSpPr>
            <a:spLocks noGrp="1"/>
          </p:cNvSpPr>
          <p:nvPr>
            <p:ph type="title"/>
          </p:nvPr>
        </p:nvSpPr>
        <p:spPr>
          <a:xfrm>
            <a:off x="841248" y="548640"/>
            <a:ext cx="3600860" cy="5431536"/>
          </a:xfrm>
        </p:spPr>
        <p:txBody>
          <a:bodyPr>
            <a:normAutofit/>
          </a:bodyPr>
          <a:lstStyle/>
          <a:p>
            <a:r>
              <a:rPr lang="en-US" altLang="zh-CN" sz="5400" dirty="0"/>
              <a:t>Intro</a:t>
            </a:r>
            <a:endParaRPr lang="zh-CN" altLang="en-US"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9DFC94-BE54-4360-BCE6-29FFCFECC60F}"/>
              </a:ext>
            </a:extLst>
          </p:cNvPr>
          <p:cNvSpPr>
            <a:spLocks noGrp="1"/>
          </p:cNvSpPr>
          <p:nvPr>
            <p:ph idx="1"/>
          </p:nvPr>
        </p:nvSpPr>
        <p:spPr>
          <a:xfrm>
            <a:off x="5126418" y="272173"/>
            <a:ext cx="6224335" cy="5431536"/>
          </a:xfrm>
        </p:spPr>
        <p:txBody>
          <a:bodyPr anchor="ctr">
            <a:normAutofit/>
          </a:bodyPr>
          <a:lstStyle/>
          <a:p>
            <a:pPr marL="0" indent="0">
              <a:buNone/>
            </a:pPr>
            <a:endParaRPr lang="en-US" altLang="zh-CN" sz="2200" dirty="0">
              <a:hlinkClick r:id="rId2"/>
            </a:endParaRPr>
          </a:p>
          <a:p>
            <a:r>
              <a:rPr lang="en-US" altLang="zh-CN" sz="2200" dirty="0">
                <a:hlinkClick r:id="rId3"/>
              </a:rPr>
              <a:t>https://github.com/yanren1/DLFCCP_Task5</a:t>
            </a:r>
            <a:r>
              <a:rPr lang="en-US" altLang="zh-CN" sz="2200" dirty="0"/>
              <a:t> </a:t>
            </a:r>
            <a:endParaRPr lang="zh-CN" altLang="en-US" sz="2200" dirty="0"/>
          </a:p>
        </p:txBody>
      </p:sp>
    </p:spTree>
    <p:extLst>
      <p:ext uri="{BB962C8B-B14F-4D97-AF65-F5344CB8AC3E}">
        <p14:creationId xmlns:p14="http://schemas.microsoft.com/office/powerpoint/2010/main" val="151970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DA5B2-143D-40D8-6783-C92AFB7B31DF}"/>
              </a:ext>
            </a:extLst>
          </p:cNvPr>
          <p:cNvSpPr>
            <a:spLocks noGrp="1"/>
          </p:cNvSpPr>
          <p:nvPr>
            <p:ph type="title"/>
          </p:nvPr>
        </p:nvSpPr>
        <p:spPr>
          <a:xfrm>
            <a:off x="640080" y="325369"/>
            <a:ext cx="4368602" cy="1956841"/>
          </a:xfrm>
        </p:spPr>
        <p:txBody>
          <a:bodyPr anchor="b">
            <a:normAutofit/>
          </a:bodyPr>
          <a:lstStyle/>
          <a:p>
            <a:r>
              <a:rPr lang="en-US" altLang="zh-CN" sz="5400" dirty="0"/>
              <a:t>Models</a:t>
            </a:r>
            <a:endParaRPr lang="zh-CN" altLang="en-US" sz="5400" dirty="0"/>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448CEF-4E06-E1E9-2BF2-A6A56EB5317C}"/>
              </a:ext>
            </a:extLst>
          </p:cNvPr>
          <p:cNvSpPr>
            <a:spLocks noGrp="1"/>
          </p:cNvSpPr>
          <p:nvPr>
            <p:ph idx="1"/>
          </p:nvPr>
        </p:nvSpPr>
        <p:spPr>
          <a:xfrm>
            <a:off x="348565" y="2818768"/>
            <a:ext cx="10089845" cy="3825745"/>
          </a:xfrm>
        </p:spPr>
        <p:txBody>
          <a:bodyPr>
            <a:normAutofit/>
          </a:bodyPr>
          <a:lstStyle/>
          <a:p>
            <a:r>
              <a:rPr lang="en-US" sz="1600" dirty="0"/>
              <a:t>DETR  </a:t>
            </a:r>
            <a:r>
              <a:rPr lang="en-US" altLang="zh-CN" sz="1600" b="1" dirty="0"/>
              <a:t>AP (average precision) of 42.0 on COCO 2017 validation</a:t>
            </a:r>
            <a:endParaRPr lang="en-US" sz="1600" b="1" dirty="0"/>
          </a:p>
          <a:p>
            <a:r>
              <a:rPr lang="en-US" sz="1600" dirty="0">
                <a:hlinkClick r:id="rId2"/>
              </a:rPr>
              <a:t>https://huggingface.co/facebook/detr-resnet-50</a:t>
            </a:r>
            <a:r>
              <a:rPr lang="en-US" sz="1600" dirty="0"/>
              <a:t>   </a:t>
            </a:r>
          </a:p>
          <a:p>
            <a:r>
              <a:rPr lang="en-US" sz="1600" dirty="0" err="1"/>
              <a:t>MobileNet_SSD</a:t>
            </a:r>
            <a:r>
              <a:rPr lang="en-US" sz="1600" dirty="0"/>
              <a:t>  </a:t>
            </a:r>
            <a:r>
              <a:rPr lang="en-US" altLang="zh-CN" sz="1600" b="1" dirty="0"/>
              <a:t>AP (average precision) of 21.3 on COCO 2017 validation</a:t>
            </a:r>
            <a:endParaRPr lang="en-US" sz="1600" dirty="0"/>
          </a:p>
          <a:p>
            <a:r>
              <a:rPr lang="en-US" sz="1600" dirty="0">
                <a:hlinkClick r:id="rId3"/>
              </a:rPr>
              <a:t>https://pytorch.org/vision/stable/models/ssdlite.html</a:t>
            </a:r>
            <a:r>
              <a:rPr lang="en-US" sz="1600" dirty="0"/>
              <a:t> </a:t>
            </a:r>
          </a:p>
          <a:p>
            <a:r>
              <a:rPr lang="en-US" sz="1600" dirty="0"/>
              <a:t>Yolov8</a:t>
            </a:r>
            <a:r>
              <a:rPr lang="en-US" altLang="zh-CN" sz="1600" b="1" dirty="0"/>
              <a:t> AP (average precision) of 37.3 on COCO 2017 validation</a:t>
            </a:r>
            <a:endParaRPr lang="en-US" sz="1600" dirty="0"/>
          </a:p>
          <a:p>
            <a:r>
              <a:rPr lang="en-US" sz="1600" dirty="0">
                <a:hlinkClick r:id="rId4"/>
              </a:rPr>
              <a:t>https://github.com/ultralytics/ultralytics</a:t>
            </a:r>
            <a:r>
              <a:rPr lang="en-US" sz="1600" dirty="0"/>
              <a:t> </a:t>
            </a:r>
          </a:p>
          <a:p>
            <a:pPr marL="0" indent="0">
              <a:buNone/>
            </a:pPr>
            <a:endParaRPr lang="en-US" sz="1600" dirty="0"/>
          </a:p>
          <a:p>
            <a:pPr marL="0" indent="0">
              <a:buNone/>
            </a:pPr>
            <a:r>
              <a:rPr lang="en-US" sz="1600" dirty="0"/>
              <a:t>Style transfer</a:t>
            </a:r>
          </a:p>
          <a:p>
            <a:r>
              <a:rPr lang="en-US" sz="1600" dirty="0"/>
              <a:t>VGG19</a:t>
            </a:r>
          </a:p>
          <a:p>
            <a:endParaRPr lang="en-US" sz="2200" dirty="0"/>
          </a:p>
        </p:txBody>
      </p:sp>
      <p:pic>
        <p:nvPicPr>
          <p:cNvPr id="6" name="Picture 5">
            <a:extLst>
              <a:ext uri="{FF2B5EF4-FFF2-40B4-BE49-F238E27FC236}">
                <a16:creationId xmlns:a16="http://schemas.microsoft.com/office/drawing/2014/main" id="{718C7101-DD0F-B592-6935-25DDA6E4CC2C}"/>
              </a:ext>
            </a:extLst>
          </p:cNvPr>
          <p:cNvPicPr>
            <a:picLocks noChangeAspect="1"/>
          </p:cNvPicPr>
          <p:nvPr/>
        </p:nvPicPr>
        <p:blipFill>
          <a:blip r:embed="rId5"/>
          <a:stretch>
            <a:fillRect/>
          </a:stretch>
        </p:blipFill>
        <p:spPr>
          <a:xfrm>
            <a:off x="5252155" y="456304"/>
            <a:ext cx="6693324" cy="1694969"/>
          </a:xfrm>
          <a:prstGeom prst="rect">
            <a:avLst/>
          </a:prstGeom>
        </p:spPr>
      </p:pic>
      <p:pic>
        <p:nvPicPr>
          <p:cNvPr id="8" name="Picture 7">
            <a:extLst>
              <a:ext uri="{FF2B5EF4-FFF2-40B4-BE49-F238E27FC236}">
                <a16:creationId xmlns:a16="http://schemas.microsoft.com/office/drawing/2014/main" id="{D862E57A-871E-BE33-EC87-FE3B815BE4CC}"/>
              </a:ext>
            </a:extLst>
          </p:cNvPr>
          <p:cNvPicPr>
            <a:picLocks noChangeAspect="1"/>
          </p:cNvPicPr>
          <p:nvPr/>
        </p:nvPicPr>
        <p:blipFill>
          <a:blip r:embed="rId6"/>
          <a:stretch>
            <a:fillRect/>
          </a:stretch>
        </p:blipFill>
        <p:spPr>
          <a:xfrm>
            <a:off x="7902019" y="2487351"/>
            <a:ext cx="3844504" cy="4034570"/>
          </a:xfrm>
          <a:prstGeom prst="rect">
            <a:avLst/>
          </a:prstGeom>
        </p:spPr>
      </p:pic>
    </p:spTree>
    <p:extLst>
      <p:ext uri="{BB962C8B-B14F-4D97-AF65-F5344CB8AC3E}">
        <p14:creationId xmlns:p14="http://schemas.microsoft.com/office/powerpoint/2010/main" val="259612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32578-2063-2B5C-3159-5ACB12990B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F17F53-B898-A7C5-EE0A-F07C2B43E244}"/>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04D99C5C-EB04-640C-7875-877BE601459F}"/>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pic>
        <p:nvPicPr>
          <p:cNvPr id="6" name="Picture 5" descr="A giraffe standing in a field&#10;&#10;Description automatically generated">
            <a:extLst>
              <a:ext uri="{FF2B5EF4-FFF2-40B4-BE49-F238E27FC236}">
                <a16:creationId xmlns:a16="http://schemas.microsoft.com/office/drawing/2014/main" id="{3EEE41C7-B30F-A362-711B-505F5E003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813" y="1690688"/>
            <a:ext cx="2633901" cy="3966346"/>
          </a:xfrm>
          <a:prstGeom prst="rect">
            <a:avLst/>
          </a:prstGeom>
        </p:spPr>
      </p:pic>
      <p:pic>
        <p:nvPicPr>
          <p:cNvPr id="8" name="Picture 7" descr="A giraffe standing in a field&#10;&#10;Description automatically generated">
            <a:extLst>
              <a:ext uri="{FF2B5EF4-FFF2-40B4-BE49-F238E27FC236}">
                <a16:creationId xmlns:a16="http://schemas.microsoft.com/office/drawing/2014/main" id="{7A0AB5AE-F210-8E20-769E-5CDAB87EF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695" y="1690688"/>
            <a:ext cx="2633901" cy="3966346"/>
          </a:xfrm>
          <a:prstGeom prst="rect">
            <a:avLst/>
          </a:prstGeom>
        </p:spPr>
      </p:pic>
      <p:pic>
        <p:nvPicPr>
          <p:cNvPr id="11" name="Picture 10" descr="A giraffe standing in a field&#10;&#10;Description automatically generated">
            <a:extLst>
              <a:ext uri="{FF2B5EF4-FFF2-40B4-BE49-F238E27FC236}">
                <a16:creationId xmlns:a16="http://schemas.microsoft.com/office/drawing/2014/main" id="{CE32F4A7-A82D-F559-878B-58AD42788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263" y="1673218"/>
            <a:ext cx="2633901" cy="3966346"/>
          </a:xfrm>
          <a:prstGeom prst="rect">
            <a:avLst/>
          </a:prstGeom>
        </p:spPr>
      </p:pic>
      <p:sp>
        <p:nvSpPr>
          <p:cNvPr id="12" name="TextBox 11">
            <a:extLst>
              <a:ext uri="{FF2B5EF4-FFF2-40B4-BE49-F238E27FC236}">
                <a16:creationId xmlns:a16="http://schemas.microsoft.com/office/drawing/2014/main" id="{83B225A2-3F68-228C-AC14-6A39B788E303}"/>
              </a:ext>
            </a:extLst>
          </p:cNvPr>
          <p:cNvSpPr txBox="1"/>
          <p:nvPr/>
        </p:nvSpPr>
        <p:spPr>
          <a:xfrm>
            <a:off x="1745673" y="5925787"/>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6AEB8561-1970-48B6-C2B8-948B86882607}"/>
              </a:ext>
            </a:extLst>
          </p:cNvPr>
          <p:cNvSpPr txBox="1"/>
          <p:nvPr/>
        </p:nvSpPr>
        <p:spPr>
          <a:xfrm>
            <a:off x="4948546" y="5922412"/>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F4B89093-15ED-BC9E-FC8C-FE9961FF2CB2}"/>
              </a:ext>
            </a:extLst>
          </p:cNvPr>
          <p:cNvSpPr txBox="1"/>
          <p:nvPr/>
        </p:nvSpPr>
        <p:spPr>
          <a:xfrm>
            <a:off x="9441623" y="5925787"/>
            <a:ext cx="1367548" cy="461665"/>
          </a:xfrm>
          <a:prstGeom prst="rect">
            <a:avLst/>
          </a:prstGeom>
          <a:noFill/>
        </p:spPr>
        <p:txBody>
          <a:bodyPr wrap="square" rtlCol="0">
            <a:spAutoFit/>
          </a:bodyPr>
          <a:lstStyle/>
          <a:p>
            <a:r>
              <a:rPr lang="en-US" altLang="zh-CN" sz="2400" b="1" dirty="0"/>
              <a:t>Yolov8</a:t>
            </a:r>
          </a:p>
        </p:txBody>
      </p:sp>
    </p:spTree>
    <p:extLst>
      <p:ext uri="{BB962C8B-B14F-4D97-AF65-F5344CB8AC3E}">
        <p14:creationId xmlns:p14="http://schemas.microsoft.com/office/powerpoint/2010/main" val="132591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84F47-6783-4129-4B17-F46AAF1116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D31709-749D-2D07-D6FA-A2868A4CE8B0}"/>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C75803C3-814F-9B10-5FD3-58A670AC84A6}"/>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sp>
        <p:nvSpPr>
          <p:cNvPr id="12" name="TextBox 11">
            <a:extLst>
              <a:ext uri="{FF2B5EF4-FFF2-40B4-BE49-F238E27FC236}">
                <a16:creationId xmlns:a16="http://schemas.microsoft.com/office/drawing/2014/main" id="{04BFF9D9-516D-1D9D-6A89-19743B74E3CD}"/>
              </a:ext>
            </a:extLst>
          </p:cNvPr>
          <p:cNvSpPr txBox="1"/>
          <p:nvPr/>
        </p:nvSpPr>
        <p:spPr>
          <a:xfrm>
            <a:off x="1745673" y="5925787"/>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0D0C17CD-A50A-C758-3BAE-9A9AA1A6A516}"/>
              </a:ext>
            </a:extLst>
          </p:cNvPr>
          <p:cNvSpPr txBox="1"/>
          <p:nvPr/>
        </p:nvSpPr>
        <p:spPr>
          <a:xfrm>
            <a:off x="4860901" y="5922412"/>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844BFBDC-598B-0AD6-184B-A10C0427A840}"/>
              </a:ext>
            </a:extLst>
          </p:cNvPr>
          <p:cNvSpPr txBox="1"/>
          <p:nvPr/>
        </p:nvSpPr>
        <p:spPr>
          <a:xfrm>
            <a:off x="9441623" y="5925787"/>
            <a:ext cx="1367548" cy="461665"/>
          </a:xfrm>
          <a:prstGeom prst="rect">
            <a:avLst/>
          </a:prstGeom>
          <a:noFill/>
        </p:spPr>
        <p:txBody>
          <a:bodyPr wrap="square" rtlCol="0">
            <a:spAutoFit/>
          </a:bodyPr>
          <a:lstStyle/>
          <a:p>
            <a:r>
              <a:rPr lang="en-US" altLang="zh-CN" sz="2400" b="1" dirty="0"/>
              <a:t>Yolov8</a:t>
            </a:r>
          </a:p>
        </p:txBody>
      </p:sp>
      <p:pic>
        <p:nvPicPr>
          <p:cNvPr id="4" name="Picture 3" descr="A person sitting on a bench with a tennis racket and a towel&#10;&#10;Description automatically generated">
            <a:extLst>
              <a:ext uri="{FF2B5EF4-FFF2-40B4-BE49-F238E27FC236}">
                <a16:creationId xmlns:a16="http://schemas.microsoft.com/office/drawing/2014/main" id="{10569309-3E3B-C593-9754-6F8B8F0FC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75" y="2121749"/>
            <a:ext cx="3807907" cy="3201022"/>
          </a:xfrm>
          <a:prstGeom prst="rect">
            <a:avLst/>
          </a:prstGeom>
        </p:spPr>
      </p:pic>
      <p:pic>
        <p:nvPicPr>
          <p:cNvPr id="9" name="Picture 8" descr="A person sitting on a bench with a tennis racket and a towel&#10;&#10;Description automatically generated">
            <a:extLst>
              <a:ext uri="{FF2B5EF4-FFF2-40B4-BE49-F238E27FC236}">
                <a16:creationId xmlns:a16="http://schemas.microsoft.com/office/drawing/2014/main" id="{F2CA45FE-F876-77BE-8E0F-EB6342C15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692" y="2120642"/>
            <a:ext cx="3807907" cy="3201022"/>
          </a:xfrm>
          <a:prstGeom prst="rect">
            <a:avLst/>
          </a:prstGeom>
        </p:spPr>
      </p:pic>
      <p:pic>
        <p:nvPicPr>
          <p:cNvPr id="13" name="Picture 12" descr="A person sitting on a bench with a towel on his head&#10;&#10;Description automatically generated">
            <a:extLst>
              <a:ext uri="{FF2B5EF4-FFF2-40B4-BE49-F238E27FC236}">
                <a16:creationId xmlns:a16="http://schemas.microsoft.com/office/drawing/2014/main" id="{520FE124-7AB1-DCB8-D662-8BDD09FF0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0486" y="2120642"/>
            <a:ext cx="3807906" cy="3201021"/>
          </a:xfrm>
          <a:prstGeom prst="rect">
            <a:avLst/>
          </a:prstGeom>
        </p:spPr>
      </p:pic>
    </p:spTree>
    <p:extLst>
      <p:ext uri="{BB962C8B-B14F-4D97-AF65-F5344CB8AC3E}">
        <p14:creationId xmlns:p14="http://schemas.microsoft.com/office/powerpoint/2010/main" val="417636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A79BE-3E9C-6BCC-26C9-DBD6650158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95573F-7CE9-861C-4F03-1C1FEF46444D}"/>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CF0615FF-B84E-DEFE-EC75-4D47DA790A36}"/>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sp>
        <p:nvSpPr>
          <p:cNvPr id="12" name="TextBox 11">
            <a:extLst>
              <a:ext uri="{FF2B5EF4-FFF2-40B4-BE49-F238E27FC236}">
                <a16:creationId xmlns:a16="http://schemas.microsoft.com/office/drawing/2014/main" id="{71A91130-90CB-4673-BBFA-63997D4B623D}"/>
              </a:ext>
            </a:extLst>
          </p:cNvPr>
          <p:cNvSpPr txBox="1"/>
          <p:nvPr/>
        </p:nvSpPr>
        <p:spPr>
          <a:xfrm>
            <a:off x="1745673" y="5925787"/>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BA1672D7-129C-C475-51BD-477AA0CD4AC5}"/>
              </a:ext>
            </a:extLst>
          </p:cNvPr>
          <p:cNvSpPr txBox="1"/>
          <p:nvPr/>
        </p:nvSpPr>
        <p:spPr>
          <a:xfrm>
            <a:off x="4948546" y="5922412"/>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216071AC-83A4-F886-649C-206A1B8CC93B}"/>
              </a:ext>
            </a:extLst>
          </p:cNvPr>
          <p:cNvSpPr txBox="1"/>
          <p:nvPr/>
        </p:nvSpPr>
        <p:spPr>
          <a:xfrm>
            <a:off x="9441623" y="5925787"/>
            <a:ext cx="1367548" cy="461665"/>
          </a:xfrm>
          <a:prstGeom prst="rect">
            <a:avLst/>
          </a:prstGeom>
          <a:noFill/>
        </p:spPr>
        <p:txBody>
          <a:bodyPr wrap="square" rtlCol="0">
            <a:spAutoFit/>
          </a:bodyPr>
          <a:lstStyle/>
          <a:p>
            <a:r>
              <a:rPr lang="en-US" altLang="zh-CN" sz="2400" b="1" dirty="0"/>
              <a:t>Yolov8</a:t>
            </a:r>
          </a:p>
        </p:txBody>
      </p:sp>
      <p:pic>
        <p:nvPicPr>
          <p:cNvPr id="9" name="Picture 8" descr="A bicycle leaning against a curb&#10;&#10;Description automatically generated">
            <a:extLst>
              <a:ext uri="{FF2B5EF4-FFF2-40B4-BE49-F238E27FC236}">
                <a16:creationId xmlns:a16="http://schemas.microsoft.com/office/drawing/2014/main" id="{3626C3F5-6870-80A8-6EDE-5B057E5B1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15" y="2582688"/>
            <a:ext cx="3665195" cy="2451099"/>
          </a:xfrm>
          <a:prstGeom prst="rect">
            <a:avLst/>
          </a:prstGeom>
        </p:spPr>
      </p:pic>
      <p:pic>
        <p:nvPicPr>
          <p:cNvPr id="13" name="Picture 12" descr="A bicycle leaning against a wall&#10;&#10;Description automatically generated">
            <a:extLst>
              <a:ext uri="{FF2B5EF4-FFF2-40B4-BE49-F238E27FC236}">
                <a16:creationId xmlns:a16="http://schemas.microsoft.com/office/drawing/2014/main" id="{C76FBF2B-8BDE-9B16-3372-28EA3A305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402" y="2582688"/>
            <a:ext cx="3665195" cy="2451099"/>
          </a:xfrm>
          <a:prstGeom prst="rect">
            <a:avLst/>
          </a:prstGeom>
        </p:spPr>
      </p:pic>
      <p:pic>
        <p:nvPicPr>
          <p:cNvPr id="17" name="Picture 16" descr="A bicycle leaning against a curb&#10;&#10;Description automatically generated">
            <a:extLst>
              <a:ext uri="{FF2B5EF4-FFF2-40B4-BE49-F238E27FC236}">
                <a16:creationId xmlns:a16="http://schemas.microsoft.com/office/drawing/2014/main" id="{B2A67952-BBF3-0D49-513A-BFAF104B7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1201" y="2582688"/>
            <a:ext cx="3665195" cy="2451099"/>
          </a:xfrm>
          <a:prstGeom prst="rect">
            <a:avLst/>
          </a:prstGeom>
        </p:spPr>
      </p:pic>
    </p:spTree>
    <p:extLst>
      <p:ext uri="{BB962C8B-B14F-4D97-AF65-F5344CB8AC3E}">
        <p14:creationId xmlns:p14="http://schemas.microsoft.com/office/powerpoint/2010/main" val="40412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AD98A-E1CC-A03D-3BCA-DECD4ABA3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647F70-F89E-46D6-5829-422ED147D576}"/>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D6489CB3-AC77-CD38-803C-E4DDA5C9ADA9}"/>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sp>
        <p:nvSpPr>
          <p:cNvPr id="12" name="TextBox 11">
            <a:extLst>
              <a:ext uri="{FF2B5EF4-FFF2-40B4-BE49-F238E27FC236}">
                <a16:creationId xmlns:a16="http://schemas.microsoft.com/office/drawing/2014/main" id="{DE515756-4A7E-1A1A-0FBA-A6DA69A7B1EB}"/>
              </a:ext>
            </a:extLst>
          </p:cNvPr>
          <p:cNvSpPr txBox="1"/>
          <p:nvPr/>
        </p:nvSpPr>
        <p:spPr>
          <a:xfrm>
            <a:off x="1641357" y="5299872"/>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D76320D6-59DC-8147-B92E-78C107583409}"/>
              </a:ext>
            </a:extLst>
          </p:cNvPr>
          <p:cNvSpPr txBox="1"/>
          <p:nvPr/>
        </p:nvSpPr>
        <p:spPr>
          <a:xfrm>
            <a:off x="4693474" y="5306250"/>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609A5043-26DF-8330-F64E-6F454D1C711C}"/>
              </a:ext>
            </a:extLst>
          </p:cNvPr>
          <p:cNvSpPr txBox="1"/>
          <p:nvPr/>
        </p:nvSpPr>
        <p:spPr>
          <a:xfrm>
            <a:off x="9183095" y="5299873"/>
            <a:ext cx="1367548" cy="461665"/>
          </a:xfrm>
          <a:prstGeom prst="rect">
            <a:avLst/>
          </a:prstGeom>
          <a:noFill/>
        </p:spPr>
        <p:txBody>
          <a:bodyPr wrap="square" rtlCol="0">
            <a:spAutoFit/>
          </a:bodyPr>
          <a:lstStyle/>
          <a:p>
            <a:r>
              <a:rPr lang="en-US" altLang="zh-CN" sz="2400" b="1" dirty="0"/>
              <a:t>Yolov8</a:t>
            </a:r>
          </a:p>
        </p:txBody>
      </p:sp>
      <p:pic>
        <p:nvPicPr>
          <p:cNvPr id="4" name="Picture 3" descr="A group of animals in a field&#10;&#10;Description automatically generated">
            <a:extLst>
              <a:ext uri="{FF2B5EF4-FFF2-40B4-BE49-F238E27FC236}">
                <a16:creationId xmlns:a16="http://schemas.microsoft.com/office/drawing/2014/main" id="{C0DC4E47-93E3-8B26-A8C9-6BC2C8206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88" y="2854836"/>
            <a:ext cx="3529014" cy="2056114"/>
          </a:xfrm>
          <a:prstGeom prst="rect">
            <a:avLst/>
          </a:prstGeom>
        </p:spPr>
      </p:pic>
      <p:pic>
        <p:nvPicPr>
          <p:cNvPr id="9" name="Picture 8" descr="A group of cows in a field&#10;&#10;Description automatically generated">
            <a:extLst>
              <a:ext uri="{FF2B5EF4-FFF2-40B4-BE49-F238E27FC236}">
                <a16:creationId xmlns:a16="http://schemas.microsoft.com/office/drawing/2014/main" id="{B8A5BA46-48C7-0393-1347-C37C209F5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066" y="2854836"/>
            <a:ext cx="3529014" cy="2079114"/>
          </a:xfrm>
          <a:prstGeom prst="rect">
            <a:avLst/>
          </a:prstGeom>
        </p:spPr>
      </p:pic>
      <p:pic>
        <p:nvPicPr>
          <p:cNvPr id="13" name="Picture 12" descr="A group of horses in a field&#10;&#10;Description automatically generated">
            <a:extLst>
              <a:ext uri="{FF2B5EF4-FFF2-40B4-BE49-F238E27FC236}">
                <a16:creationId xmlns:a16="http://schemas.microsoft.com/office/drawing/2014/main" id="{EFFFB633-8B29-C062-3A8C-FC7C7769F1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7844" y="2854836"/>
            <a:ext cx="3690104" cy="2079114"/>
          </a:xfrm>
          <a:prstGeom prst="rect">
            <a:avLst/>
          </a:prstGeom>
        </p:spPr>
      </p:pic>
    </p:spTree>
    <p:extLst>
      <p:ext uri="{BB962C8B-B14F-4D97-AF65-F5344CB8AC3E}">
        <p14:creationId xmlns:p14="http://schemas.microsoft.com/office/powerpoint/2010/main" val="31902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63E6A-6EAA-EED3-6ADA-5E36D809FA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9A3E5-3E6D-A430-91C4-CE05D67FE431}"/>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2AC497C7-BB28-4C19-3818-FDC6DFC0765D}"/>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sp>
        <p:nvSpPr>
          <p:cNvPr id="12" name="TextBox 11">
            <a:extLst>
              <a:ext uri="{FF2B5EF4-FFF2-40B4-BE49-F238E27FC236}">
                <a16:creationId xmlns:a16="http://schemas.microsoft.com/office/drawing/2014/main" id="{6FD259A8-5D70-248D-501D-9A04462FBF90}"/>
              </a:ext>
            </a:extLst>
          </p:cNvPr>
          <p:cNvSpPr txBox="1"/>
          <p:nvPr/>
        </p:nvSpPr>
        <p:spPr>
          <a:xfrm>
            <a:off x="1745673" y="5925787"/>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CA6539A3-2886-E204-ADD2-F041586ACCC9}"/>
              </a:ext>
            </a:extLst>
          </p:cNvPr>
          <p:cNvSpPr txBox="1"/>
          <p:nvPr/>
        </p:nvSpPr>
        <p:spPr>
          <a:xfrm>
            <a:off x="4948546" y="5922412"/>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597D1738-7E56-506C-AC36-51E391D8CA6F}"/>
              </a:ext>
            </a:extLst>
          </p:cNvPr>
          <p:cNvSpPr txBox="1"/>
          <p:nvPr/>
        </p:nvSpPr>
        <p:spPr>
          <a:xfrm>
            <a:off x="9364621" y="5922412"/>
            <a:ext cx="1367548" cy="461665"/>
          </a:xfrm>
          <a:prstGeom prst="rect">
            <a:avLst/>
          </a:prstGeom>
          <a:noFill/>
        </p:spPr>
        <p:txBody>
          <a:bodyPr wrap="square" rtlCol="0">
            <a:spAutoFit/>
          </a:bodyPr>
          <a:lstStyle/>
          <a:p>
            <a:r>
              <a:rPr lang="en-US" altLang="zh-CN" sz="2400" b="1" dirty="0"/>
              <a:t>Yolov8</a:t>
            </a:r>
          </a:p>
        </p:txBody>
      </p:sp>
      <p:pic>
        <p:nvPicPr>
          <p:cNvPr id="4" name="Picture 3" descr="A sign on a building&#10;&#10;Description automatically generated">
            <a:extLst>
              <a:ext uri="{FF2B5EF4-FFF2-40B4-BE49-F238E27FC236}">
                <a16:creationId xmlns:a16="http://schemas.microsoft.com/office/drawing/2014/main" id="{62EA1C47-BB3A-B322-58F7-94517573D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626" y="1976911"/>
            <a:ext cx="2504373" cy="3339164"/>
          </a:xfrm>
          <a:prstGeom prst="rect">
            <a:avLst/>
          </a:prstGeom>
        </p:spPr>
      </p:pic>
      <p:pic>
        <p:nvPicPr>
          <p:cNvPr id="9" name="Picture 8" descr="A sign on a building&#10;&#10;Description automatically generated">
            <a:extLst>
              <a:ext uri="{FF2B5EF4-FFF2-40B4-BE49-F238E27FC236}">
                <a16:creationId xmlns:a16="http://schemas.microsoft.com/office/drawing/2014/main" id="{FD8602DA-57B5-9A4D-0BDA-338D1CD8B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558" y="1973536"/>
            <a:ext cx="2504373" cy="3339164"/>
          </a:xfrm>
          <a:prstGeom prst="rect">
            <a:avLst/>
          </a:prstGeom>
        </p:spPr>
      </p:pic>
      <p:pic>
        <p:nvPicPr>
          <p:cNvPr id="13" name="Picture 12" descr="A street with signs on it&#10;&#10;Description automatically generated">
            <a:extLst>
              <a:ext uri="{FF2B5EF4-FFF2-40B4-BE49-F238E27FC236}">
                <a16:creationId xmlns:a16="http://schemas.microsoft.com/office/drawing/2014/main" id="{C66EC1E8-4AD0-33C4-2322-1036A92210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812" y="1973537"/>
            <a:ext cx="2504373" cy="3339164"/>
          </a:xfrm>
          <a:prstGeom prst="rect">
            <a:avLst/>
          </a:prstGeom>
        </p:spPr>
      </p:pic>
    </p:spTree>
    <p:extLst>
      <p:ext uri="{BB962C8B-B14F-4D97-AF65-F5344CB8AC3E}">
        <p14:creationId xmlns:p14="http://schemas.microsoft.com/office/powerpoint/2010/main" val="165212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AE9A0-0CC4-1BF2-57BA-DA801D2111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6C3BB-23E9-CAF8-4573-14334E6CB259}"/>
              </a:ext>
            </a:extLst>
          </p:cNvPr>
          <p:cNvSpPr>
            <a:spLocks noGrp="1"/>
          </p:cNvSpPr>
          <p:nvPr>
            <p:ph type="title"/>
          </p:nvPr>
        </p:nvSpPr>
        <p:spPr>
          <a:xfrm>
            <a:off x="838200" y="365125"/>
            <a:ext cx="10515600" cy="1325563"/>
          </a:xfrm>
        </p:spPr>
        <p:txBody>
          <a:bodyPr>
            <a:normAutofit/>
          </a:bodyPr>
          <a:lstStyle/>
          <a:p>
            <a:r>
              <a:rPr lang="en-US" altLang="zh-CN" sz="5400" dirty="0"/>
              <a:t>Task5-1 </a:t>
            </a:r>
            <a:r>
              <a:rPr lang="en-US" altLang="zh-CN" sz="4000" dirty="0"/>
              <a:t>Tests on coco validation set</a:t>
            </a:r>
            <a:endParaRPr lang="zh-CN" altLang="en-US" sz="4000" dirty="0"/>
          </a:p>
        </p:txBody>
      </p:sp>
      <p:sp>
        <p:nvSpPr>
          <p:cNvPr id="5" name="Content Placeholder 2">
            <a:extLst>
              <a:ext uri="{FF2B5EF4-FFF2-40B4-BE49-F238E27FC236}">
                <a16:creationId xmlns:a16="http://schemas.microsoft.com/office/drawing/2014/main" id="{9A6B1104-0824-E36B-0850-31C31CB1E964}"/>
              </a:ext>
            </a:extLst>
          </p:cNvPr>
          <p:cNvSpPr>
            <a:spLocks/>
          </p:cNvSpPr>
          <p:nvPr/>
        </p:nvSpPr>
        <p:spPr>
          <a:xfrm>
            <a:off x="875286" y="1690688"/>
            <a:ext cx="9542996" cy="3948876"/>
          </a:xfrm>
          <a:prstGeom prst="rect">
            <a:avLst/>
          </a:prstGeom>
        </p:spPr>
        <p:txBody>
          <a:bodyPr/>
          <a:lstStyle/>
          <a:p>
            <a:pPr marL="742950" indent="-742950" defTabSz="822960">
              <a:spcAft>
                <a:spcPts val="600"/>
              </a:spcAft>
              <a:buAutoNum type="arabicPeriod"/>
            </a:pPr>
            <a:endParaRPr lang="en-US" altLang="zh-CN" sz="2400" dirty="0"/>
          </a:p>
        </p:txBody>
      </p:sp>
      <p:sp>
        <p:nvSpPr>
          <p:cNvPr id="12" name="TextBox 11">
            <a:extLst>
              <a:ext uri="{FF2B5EF4-FFF2-40B4-BE49-F238E27FC236}">
                <a16:creationId xmlns:a16="http://schemas.microsoft.com/office/drawing/2014/main" id="{EBE4AD2D-5C95-580C-83BA-AE87697725D1}"/>
              </a:ext>
            </a:extLst>
          </p:cNvPr>
          <p:cNvSpPr txBox="1"/>
          <p:nvPr/>
        </p:nvSpPr>
        <p:spPr>
          <a:xfrm>
            <a:off x="1665461" y="5470948"/>
            <a:ext cx="1116280" cy="461665"/>
          </a:xfrm>
          <a:prstGeom prst="rect">
            <a:avLst/>
          </a:prstGeom>
          <a:noFill/>
        </p:spPr>
        <p:txBody>
          <a:bodyPr wrap="square" rtlCol="0">
            <a:spAutoFit/>
          </a:bodyPr>
          <a:lstStyle/>
          <a:p>
            <a:r>
              <a:rPr lang="en-US" altLang="zh-CN" sz="2400" b="1" dirty="0"/>
              <a:t>DETR</a:t>
            </a:r>
            <a:endParaRPr lang="zh-CN" altLang="en-US" sz="2400" b="1" dirty="0"/>
          </a:p>
        </p:txBody>
      </p:sp>
      <p:sp>
        <p:nvSpPr>
          <p:cNvPr id="14" name="TextBox 13">
            <a:extLst>
              <a:ext uri="{FF2B5EF4-FFF2-40B4-BE49-F238E27FC236}">
                <a16:creationId xmlns:a16="http://schemas.microsoft.com/office/drawing/2014/main" id="{72AD82BB-F76B-6BC4-9C2B-5BC5FBF15256}"/>
              </a:ext>
            </a:extLst>
          </p:cNvPr>
          <p:cNvSpPr txBox="1"/>
          <p:nvPr/>
        </p:nvSpPr>
        <p:spPr>
          <a:xfrm>
            <a:off x="4860900" y="5470949"/>
            <a:ext cx="2470197" cy="461665"/>
          </a:xfrm>
          <a:prstGeom prst="rect">
            <a:avLst/>
          </a:prstGeom>
          <a:noFill/>
        </p:spPr>
        <p:txBody>
          <a:bodyPr wrap="square" rtlCol="0">
            <a:spAutoFit/>
          </a:bodyPr>
          <a:lstStyle/>
          <a:p>
            <a:r>
              <a:rPr lang="en-US" altLang="zh-CN" sz="2400" b="1" dirty="0" err="1"/>
              <a:t>MobileNet_SSD</a:t>
            </a:r>
            <a:endParaRPr lang="en-US" altLang="zh-CN" sz="2400" b="1" dirty="0"/>
          </a:p>
        </p:txBody>
      </p:sp>
      <p:sp>
        <p:nvSpPr>
          <p:cNvPr id="16" name="TextBox 15">
            <a:extLst>
              <a:ext uri="{FF2B5EF4-FFF2-40B4-BE49-F238E27FC236}">
                <a16:creationId xmlns:a16="http://schemas.microsoft.com/office/drawing/2014/main" id="{06B1939D-1BE3-B59D-F040-243DD5B30BBD}"/>
              </a:ext>
            </a:extLst>
          </p:cNvPr>
          <p:cNvSpPr txBox="1"/>
          <p:nvPr/>
        </p:nvSpPr>
        <p:spPr>
          <a:xfrm>
            <a:off x="9410256" y="5470949"/>
            <a:ext cx="1313996" cy="461665"/>
          </a:xfrm>
          <a:prstGeom prst="rect">
            <a:avLst/>
          </a:prstGeom>
          <a:noFill/>
        </p:spPr>
        <p:txBody>
          <a:bodyPr wrap="square" rtlCol="0">
            <a:spAutoFit/>
          </a:bodyPr>
          <a:lstStyle/>
          <a:p>
            <a:r>
              <a:rPr lang="en-US" altLang="zh-CN" sz="2400" b="1" dirty="0"/>
              <a:t>Yolov8</a:t>
            </a:r>
          </a:p>
        </p:txBody>
      </p:sp>
      <p:pic>
        <p:nvPicPr>
          <p:cNvPr id="4" name="Picture 3" descr="A group of people sitting around a table&#10;&#10;Description automatically generated">
            <a:extLst>
              <a:ext uri="{FF2B5EF4-FFF2-40B4-BE49-F238E27FC236}">
                <a16:creationId xmlns:a16="http://schemas.microsoft.com/office/drawing/2014/main" id="{66760C03-2C17-01B0-B339-3461B7A33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16" y="2733574"/>
            <a:ext cx="3468993" cy="2319889"/>
          </a:xfrm>
          <a:prstGeom prst="rect">
            <a:avLst/>
          </a:prstGeom>
        </p:spPr>
      </p:pic>
      <p:pic>
        <p:nvPicPr>
          <p:cNvPr id="9" name="Picture 8" descr="A group of people eating at a table&#10;&#10;Description automatically generated">
            <a:extLst>
              <a:ext uri="{FF2B5EF4-FFF2-40B4-BE49-F238E27FC236}">
                <a16:creationId xmlns:a16="http://schemas.microsoft.com/office/drawing/2014/main" id="{78312077-13FB-CC27-4EED-A8926123D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1503" y="2733574"/>
            <a:ext cx="3468993" cy="2319889"/>
          </a:xfrm>
          <a:prstGeom prst="rect">
            <a:avLst/>
          </a:prstGeom>
        </p:spPr>
      </p:pic>
      <p:pic>
        <p:nvPicPr>
          <p:cNvPr id="13" name="Picture 12" descr="A group of people sitting at a table&#10;&#10;Description automatically generated">
            <a:extLst>
              <a:ext uri="{FF2B5EF4-FFF2-40B4-BE49-F238E27FC236}">
                <a16:creationId xmlns:a16="http://schemas.microsoft.com/office/drawing/2014/main" id="{222EFE84-F99F-60E6-261A-84F4A6B83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691" y="2733573"/>
            <a:ext cx="3468993" cy="2319889"/>
          </a:xfrm>
          <a:prstGeom prst="rect">
            <a:avLst/>
          </a:prstGeom>
        </p:spPr>
      </p:pic>
    </p:spTree>
    <p:extLst>
      <p:ext uri="{BB962C8B-B14F-4D97-AF65-F5344CB8AC3E}">
        <p14:creationId xmlns:p14="http://schemas.microsoft.com/office/powerpoint/2010/main" val="2635409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1687</TotalTime>
  <Words>707</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等线</vt:lpstr>
      <vt:lpstr>等线 Light</vt:lpstr>
      <vt:lpstr>Microsoft YaHei</vt:lpstr>
      <vt:lpstr>Arial</vt:lpstr>
      <vt:lpstr>Calibri</vt:lpstr>
      <vt:lpstr>Office Theme</vt:lpstr>
      <vt:lpstr>TIES4911 Deep-Learning for Cognitive Computing for Developers  Task5</vt:lpstr>
      <vt:lpstr>Intro</vt:lpstr>
      <vt:lpstr>Models</vt:lpstr>
      <vt:lpstr>Task5-1 Tests on coco validation set</vt:lpstr>
      <vt:lpstr>Task5-1 Tests on coco validation set</vt:lpstr>
      <vt:lpstr>Task5-1 Tests on coco validation set</vt:lpstr>
      <vt:lpstr>Task5-1 Tests on coco validation set</vt:lpstr>
      <vt:lpstr>Task5-1 Tests on coco validation set</vt:lpstr>
      <vt:lpstr>Task5-1 Tests on coco validation set</vt:lpstr>
      <vt:lpstr>Task5-2 Style transfer</vt:lpstr>
      <vt:lpstr>Task5-2 Style transfer</vt:lpstr>
      <vt:lpstr>Task5-3  Computer Vision based service</vt:lpstr>
      <vt:lpstr>Task5-3  Examples of CV in Agricultural Technology  </vt:lpstr>
      <vt:lpstr>Task5-3  Examples of CV in Agricultural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TIES4911 Deep-Learning for Cognitive Computing for Developers  Demo 1</dc:title>
  <dc:creator>yanren Qu</dc:creator>
  <cp:lastModifiedBy>yanren Qu</cp:lastModifiedBy>
  <cp:revision>30</cp:revision>
  <dcterms:created xsi:type="dcterms:W3CDTF">2024-01-25T06:01:02Z</dcterms:created>
  <dcterms:modified xsi:type="dcterms:W3CDTF">2024-03-08T11:00:10Z</dcterms:modified>
</cp:coreProperties>
</file>