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2" autoAdjust="0"/>
    <p:restoredTop sz="94660"/>
  </p:normalViewPr>
  <p:slideViewPr>
    <p:cSldViewPr snapToGrid="0">
      <p:cViewPr varScale="1">
        <p:scale>
          <a:sx n="103" d="100"/>
          <a:sy n="103" d="100"/>
        </p:scale>
        <p:origin x="138" y="13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1D4D0-196F-4BF4-52C5-C4D889B63FCB}"/>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2B50B9C4-9A34-C150-F048-0FFAF874D5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1374F69D-3716-282F-9673-5D95A0DB7EF5}"/>
              </a:ext>
            </a:extLst>
          </p:cNvPr>
          <p:cNvSpPr>
            <a:spLocks noGrp="1"/>
          </p:cNvSpPr>
          <p:nvPr>
            <p:ph type="dt" sz="half" idx="10"/>
          </p:nvPr>
        </p:nvSpPr>
        <p:spPr/>
        <p:txBody>
          <a:bodyPr/>
          <a:lstStyle/>
          <a:p>
            <a:fld id="{EA76C3AD-65D6-4E80-92BE-F994D8B47BF2}" type="datetimeFigureOut">
              <a:rPr lang="zh-CN" altLang="en-US" smtClean="0"/>
              <a:t>2023/10/18</a:t>
            </a:fld>
            <a:endParaRPr lang="zh-CN" altLang="en-US"/>
          </a:p>
        </p:txBody>
      </p:sp>
      <p:sp>
        <p:nvSpPr>
          <p:cNvPr id="5" name="Footer Placeholder 4">
            <a:extLst>
              <a:ext uri="{FF2B5EF4-FFF2-40B4-BE49-F238E27FC236}">
                <a16:creationId xmlns:a16="http://schemas.microsoft.com/office/drawing/2014/main" id="{C31CA3D8-145C-C3C4-B040-967298293670}"/>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0C4A3BCC-1019-45EB-6A59-30E0A4373FD4}"/>
              </a:ext>
            </a:extLst>
          </p:cNvPr>
          <p:cNvSpPr>
            <a:spLocks noGrp="1"/>
          </p:cNvSpPr>
          <p:nvPr>
            <p:ph type="sldNum" sz="quarter" idx="12"/>
          </p:nvPr>
        </p:nvSpPr>
        <p:spPr/>
        <p:txBody>
          <a:bodyPr/>
          <a:lstStyle/>
          <a:p>
            <a:fld id="{E7568E2D-5E55-4BCB-ADC4-57799AA0A292}" type="slidenum">
              <a:rPr lang="zh-CN" altLang="en-US" smtClean="0"/>
              <a:t>‹#›</a:t>
            </a:fld>
            <a:endParaRPr lang="zh-CN" altLang="en-US"/>
          </a:p>
        </p:txBody>
      </p:sp>
    </p:spTree>
    <p:extLst>
      <p:ext uri="{BB962C8B-B14F-4D97-AF65-F5344CB8AC3E}">
        <p14:creationId xmlns:p14="http://schemas.microsoft.com/office/powerpoint/2010/main" val="143508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CF6CA-43A7-BAEA-79BA-723A15F423D6}"/>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F4E9FCFC-5E97-DE1C-B668-96FE9E5F9747}"/>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D477DE89-54E0-2397-160D-C34E026F5843}"/>
              </a:ext>
            </a:extLst>
          </p:cNvPr>
          <p:cNvSpPr>
            <a:spLocks noGrp="1"/>
          </p:cNvSpPr>
          <p:nvPr>
            <p:ph type="dt" sz="half" idx="10"/>
          </p:nvPr>
        </p:nvSpPr>
        <p:spPr/>
        <p:txBody>
          <a:bodyPr/>
          <a:lstStyle/>
          <a:p>
            <a:fld id="{EA76C3AD-65D6-4E80-92BE-F994D8B47BF2}" type="datetimeFigureOut">
              <a:rPr lang="zh-CN" altLang="en-US" smtClean="0"/>
              <a:t>2023/10/18</a:t>
            </a:fld>
            <a:endParaRPr lang="zh-CN" altLang="en-US"/>
          </a:p>
        </p:txBody>
      </p:sp>
      <p:sp>
        <p:nvSpPr>
          <p:cNvPr id="5" name="Footer Placeholder 4">
            <a:extLst>
              <a:ext uri="{FF2B5EF4-FFF2-40B4-BE49-F238E27FC236}">
                <a16:creationId xmlns:a16="http://schemas.microsoft.com/office/drawing/2014/main" id="{6258F07B-A178-693D-D60D-B6AF869E040D}"/>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B197E263-0E53-79AF-08DE-9B6EEC4C0977}"/>
              </a:ext>
            </a:extLst>
          </p:cNvPr>
          <p:cNvSpPr>
            <a:spLocks noGrp="1"/>
          </p:cNvSpPr>
          <p:nvPr>
            <p:ph type="sldNum" sz="quarter" idx="12"/>
          </p:nvPr>
        </p:nvSpPr>
        <p:spPr/>
        <p:txBody>
          <a:bodyPr/>
          <a:lstStyle/>
          <a:p>
            <a:fld id="{E7568E2D-5E55-4BCB-ADC4-57799AA0A292}" type="slidenum">
              <a:rPr lang="zh-CN" altLang="en-US" smtClean="0"/>
              <a:t>‹#›</a:t>
            </a:fld>
            <a:endParaRPr lang="zh-CN" altLang="en-US"/>
          </a:p>
        </p:txBody>
      </p:sp>
    </p:spTree>
    <p:extLst>
      <p:ext uri="{BB962C8B-B14F-4D97-AF65-F5344CB8AC3E}">
        <p14:creationId xmlns:p14="http://schemas.microsoft.com/office/powerpoint/2010/main" val="3803402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516350-40CB-F2DA-CF4D-390B8BCDFF6C}"/>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607E6088-9FC9-1A36-5E72-457BE9EED120}"/>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BCABC913-287C-75CE-609F-06FCC020F250}"/>
              </a:ext>
            </a:extLst>
          </p:cNvPr>
          <p:cNvSpPr>
            <a:spLocks noGrp="1"/>
          </p:cNvSpPr>
          <p:nvPr>
            <p:ph type="dt" sz="half" idx="10"/>
          </p:nvPr>
        </p:nvSpPr>
        <p:spPr/>
        <p:txBody>
          <a:bodyPr/>
          <a:lstStyle/>
          <a:p>
            <a:fld id="{EA76C3AD-65D6-4E80-92BE-F994D8B47BF2}" type="datetimeFigureOut">
              <a:rPr lang="zh-CN" altLang="en-US" smtClean="0"/>
              <a:t>2023/10/18</a:t>
            </a:fld>
            <a:endParaRPr lang="zh-CN" altLang="en-US"/>
          </a:p>
        </p:txBody>
      </p:sp>
      <p:sp>
        <p:nvSpPr>
          <p:cNvPr id="5" name="Footer Placeholder 4">
            <a:extLst>
              <a:ext uri="{FF2B5EF4-FFF2-40B4-BE49-F238E27FC236}">
                <a16:creationId xmlns:a16="http://schemas.microsoft.com/office/drawing/2014/main" id="{EB9191BD-A0C9-0D84-9D5F-CB8AF49D43D2}"/>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665F4A25-0323-C9B7-8E4B-760B9B41E4EA}"/>
              </a:ext>
            </a:extLst>
          </p:cNvPr>
          <p:cNvSpPr>
            <a:spLocks noGrp="1"/>
          </p:cNvSpPr>
          <p:nvPr>
            <p:ph type="sldNum" sz="quarter" idx="12"/>
          </p:nvPr>
        </p:nvSpPr>
        <p:spPr/>
        <p:txBody>
          <a:bodyPr/>
          <a:lstStyle/>
          <a:p>
            <a:fld id="{E7568E2D-5E55-4BCB-ADC4-57799AA0A292}" type="slidenum">
              <a:rPr lang="zh-CN" altLang="en-US" smtClean="0"/>
              <a:t>‹#›</a:t>
            </a:fld>
            <a:endParaRPr lang="zh-CN" altLang="en-US"/>
          </a:p>
        </p:txBody>
      </p:sp>
    </p:spTree>
    <p:extLst>
      <p:ext uri="{BB962C8B-B14F-4D97-AF65-F5344CB8AC3E}">
        <p14:creationId xmlns:p14="http://schemas.microsoft.com/office/powerpoint/2010/main" val="2389722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10824-CA64-6C42-ADB0-92E150B24482}"/>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0F12AEE4-1F33-8A85-1758-03F78DDC9180}"/>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9C1FD64E-DE69-BD03-102E-D1016C1E5F4F}"/>
              </a:ext>
            </a:extLst>
          </p:cNvPr>
          <p:cNvSpPr>
            <a:spLocks noGrp="1"/>
          </p:cNvSpPr>
          <p:nvPr>
            <p:ph type="dt" sz="half" idx="10"/>
          </p:nvPr>
        </p:nvSpPr>
        <p:spPr/>
        <p:txBody>
          <a:bodyPr/>
          <a:lstStyle/>
          <a:p>
            <a:fld id="{EA76C3AD-65D6-4E80-92BE-F994D8B47BF2}" type="datetimeFigureOut">
              <a:rPr lang="zh-CN" altLang="en-US" smtClean="0"/>
              <a:t>2023/10/18</a:t>
            </a:fld>
            <a:endParaRPr lang="zh-CN" altLang="en-US"/>
          </a:p>
        </p:txBody>
      </p:sp>
      <p:sp>
        <p:nvSpPr>
          <p:cNvPr id="5" name="Footer Placeholder 4">
            <a:extLst>
              <a:ext uri="{FF2B5EF4-FFF2-40B4-BE49-F238E27FC236}">
                <a16:creationId xmlns:a16="http://schemas.microsoft.com/office/drawing/2014/main" id="{13FDFA5C-F17F-1522-1073-6822DB4C6DD9}"/>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B85B9E09-C0A5-D1BE-091E-E7550124717C}"/>
              </a:ext>
            </a:extLst>
          </p:cNvPr>
          <p:cNvSpPr>
            <a:spLocks noGrp="1"/>
          </p:cNvSpPr>
          <p:nvPr>
            <p:ph type="sldNum" sz="quarter" idx="12"/>
          </p:nvPr>
        </p:nvSpPr>
        <p:spPr/>
        <p:txBody>
          <a:bodyPr/>
          <a:lstStyle/>
          <a:p>
            <a:fld id="{E7568E2D-5E55-4BCB-ADC4-57799AA0A292}" type="slidenum">
              <a:rPr lang="zh-CN" altLang="en-US" smtClean="0"/>
              <a:t>‹#›</a:t>
            </a:fld>
            <a:endParaRPr lang="zh-CN" altLang="en-US"/>
          </a:p>
        </p:txBody>
      </p:sp>
    </p:spTree>
    <p:extLst>
      <p:ext uri="{BB962C8B-B14F-4D97-AF65-F5344CB8AC3E}">
        <p14:creationId xmlns:p14="http://schemas.microsoft.com/office/powerpoint/2010/main" val="1111146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58FF3-1B59-F14F-A28F-393312ACACA0}"/>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CC4ECE27-0488-3B27-2514-7B4440C846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82B10FD0-ED65-3864-47D1-402C124A968B}"/>
              </a:ext>
            </a:extLst>
          </p:cNvPr>
          <p:cNvSpPr>
            <a:spLocks noGrp="1"/>
          </p:cNvSpPr>
          <p:nvPr>
            <p:ph type="dt" sz="half" idx="10"/>
          </p:nvPr>
        </p:nvSpPr>
        <p:spPr/>
        <p:txBody>
          <a:bodyPr/>
          <a:lstStyle/>
          <a:p>
            <a:fld id="{EA76C3AD-65D6-4E80-92BE-F994D8B47BF2}" type="datetimeFigureOut">
              <a:rPr lang="zh-CN" altLang="en-US" smtClean="0"/>
              <a:t>2023/10/18</a:t>
            </a:fld>
            <a:endParaRPr lang="zh-CN" altLang="en-US"/>
          </a:p>
        </p:txBody>
      </p:sp>
      <p:sp>
        <p:nvSpPr>
          <p:cNvPr id="5" name="Footer Placeholder 4">
            <a:extLst>
              <a:ext uri="{FF2B5EF4-FFF2-40B4-BE49-F238E27FC236}">
                <a16:creationId xmlns:a16="http://schemas.microsoft.com/office/drawing/2014/main" id="{5A652384-1CFA-5EE9-9822-18E64AA2CD01}"/>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FEC76EBF-E1AF-0B6C-4FC1-EE93CD323324}"/>
              </a:ext>
            </a:extLst>
          </p:cNvPr>
          <p:cNvSpPr>
            <a:spLocks noGrp="1"/>
          </p:cNvSpPr>
          <p:nvPr>
            <p:ph type="sldNum" sz="quarter" idx="12"/>
          </p:nvPr>
        </p:nvSpPr>
        <p:spPr/>
        <p:txBody>
          <a:bodyPr/>
          <a:lstStyle/>
          <a:p>
            <a:fld id="{E7568E2D-5E55-4BCB-ADC4-57799AA0A292}" type="slidenum">
              <a:rPr lang="zh-CN" altLang="en-US" smtClean="0"/>
              <a:t>‹#›</a:t>
            </a:fld>
            <a:endParaRPr lang="zh-CN" altLang="en-US"/>
          </a:p>
        </p:txBody>
      </p:sp>
    </p:spTree>
    <p:extLst>
      <p:ext uri="{BB962C8B-B14F-4D97-AF65-F5344CB8AC3E}">
        <p14:creationId xmlns:p14="http://schemas.microsoft.com/office/powerpoint/2010/main" val="2761992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5A542-984F-CABB-3F17-913636278C91}"/>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48D67863-FF33-FF2F-9C04-FF0D63C7452F}"/>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0E09CBBA-A741-5A65-341A-CF9411D97E6D}"/>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1F1AE2E9-7CD2-C314-B3FB-41F3968CADFB}"/>
              </a:ext>
            </a:extLst>
          </p:cNvPr>
          <p:cNvSpPr>
            <a:spLocks noGrp="1"/>
          </p:cNvSpPr>
          <p:nvPr>
            <p:ph type="dt" sz="half" idx="10"/>
          </p:nvPr>
        </p:nvSpPr>
        <p:spPr/>
        <p:txBody>
          <a:bodyPr/>
          <a:lstStyle/>
          <a:p>
            <a:fld id="{EA76C3AD-65D6-4E80-92BE-F994D8B47BF2}" type="datetimeFigureOut">
              <a:rPr lang="zh-CN" altLang="en-US" smtClean="0"/>
              <a:t>2023/10/18</a:t>
            </a:fld>
            <a:endParaRPr lang="zh-CN" altLang="en-US"/>
          </a:p>
        </p:txBody>
      </p:sp>
      <p:sp>
        <p:nvSpPr>
          <p:cNvPr id="6" name="Footer Placeholder 5">
            <a:extLst>
              <a:ext uri="{FF2B5EF4-FFF2-40B4-BE49-F238E27FC236}">
                <a16:creationId xmlns:a16="http://schemas.microsoft.com/office/drawing/2014/main" id="{EE6852AC-5687-641A-79F3-63ABAAC07CD8}"/>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92DE9E0F-D712-10F8-6CE1-593C11A69484}"/>
              </a:ext>
            </a:extLst>
          </p:cNvPr>
          <p:cNvSpPr>
            <a:spLocks noGrp="1"/>
          </p:cNvSpPr>
          <p:nvPr>
            <p:ph type="sldNum" sz="quarter" idx="12"/>
          </p:nvPr>
        </p:nvSpPr>
        <p:spPr/>
        <p:txBody>
          <a:bodyPr/>
          <a:lstStyle/>
          <a:p>
            <a:fld id="{E7568E2D-5E55-4BCB-ADC4-57799AA0A292}" type="slidenum">
              <a:rPr lang="zh-CN" altLang="en-US" smtClean="0"/>
              <a:t>‹#›</a:t>
            </a:fld>
            <a:endParaRPr lang="zh-CN" altLang="en-US"/>
          </a:p>
        </p:txBody>
      </p:sp>
    </p:spTree>
    <p:extLst>
      <p:ext uri="{BB962C8B-B14F-4D97-AF65-F5344CB8AC3E}">
        <p14:creationId xmlns:p14="http://schemas.microsoft.com/office/powerpoint/2010/main" val="2418569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F59BD-A79E-91FD-F53C-65F3977ABC08}"/>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97FBEA88-67C8-19E3-5F97-5355D9B31E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F3916B6A-E6DA-6D93-A2D1-7E4DAF90CEAE}"/>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5A2F0720-6C6B-14EF-051B-EE185A23F2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DD96C87C-7744-B0A8-8EC5-F4DAE7A92CE3}"/>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F0CE4786-AD21-27ED-791D-D56E8DEC0085}"/>
              </a:ext>
            </a:extLst>
          </p:cNvPr>
          <p:cNvSpPr>
            <a:spLocks noGrp="1"/>
          </p:cNvSpPr>
          <p:nvPr>
            <p:ph type="dt" sz="half" idx="10"/>
          </p:nvPr>
        </p:nvSpPr>
        <p:spPr/>
        <p:txBody>
          <a:bodyPr/>
          <a:lstStyle/>
          <a:p>
            <a:fld id="{EA76C3AD-65D6-4E80-92BE-F994D8B47BF2}" type="datetimeFigureOut">
              <a:rPr lang="zh-CN" altLang="en-US" smtClean="0"/>
              <a:t>2023/10/18</a:t>
            </a:fld>
            <a:endParaRPr lang="zh-CN" altLang="en-US"/>
          </a:p>
        </p:txBody>
      </p:sp>
      <p:sp>
        <p:nvSpPr>
          <p:cNvPr id="8" name="Footer Placeholder 7">
            <a:extLst>
              <a:ext uri="{FF2B5EF4-FFF2-40B4-BE49-F238E27FC236}">
                <a16:creationId xmlns:a16="http://schemas.microsoft.com/office/drawing/2014/main" id="{5878F98C-63FA-5F72-BB78-FD758F4B7990}"/>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02A8F7B1-F642-9A01-8A77-BE6C611BDEAA}"/>
              </a:ext>
            </a:extLst>
          </p:cNvPr>
          <p:cNvSpPr>
            <a:spLocks noGrp="1"/>
          </p:cNvSpPr>
          <p:nvPr>
            <p:ph type="sldNum" sz="quarter" idx="12"/>
          </p:nvPr>
        </p:nvSpPr>
        <p:spPr/>
        <p:txBody>
          <a:bodyPr/>
          <a:lstStyle/>
          <a:p>
            <a:fld id="{E7568E2D-5E55-4BCB-ADC4-57799AA0A292}" type="slidenum">
              <a:rPr lang="zh-CN" altLang="en-US" smtClean="0"/>
              <a:t>‹#›</a:t>
            </a:fld>
            <a:endParaRPr lang="zh-CN" altLang="en-US"/>
          </a:p>
        </p:txBody>
      </p:sp>
    </p:spTree>
    <p:extLst>
      <p:ext uri="{BB962C8B-B14F-4D97-AF65-F5344CB8AC3E}">
        <p14:creationId xmlns:p14="http://schemas.microsoft.com/office/powerpoint/2010/main" val="86709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EECF6-CF54-0570-6BE3-81D05DB007E1}"/>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EA716A95-9D48-E264-69BD-0E1750E6329E}"/>
              </a:ext>
            </a:extLst>
          </p:cNvPr>
          <p:cNvSpPr>
            <a:spLocks noGrp="1"/>
          </p:cNvSpPr>
          <p:nvPr>
            <p:ph type="dt" sz="half" idx="10"/>
          </p:nvPr>
        </p:nvSpPr>
        <p:spPr/>
        <p:txBody>
          <a:bodyPr/>
          <a:lstStyle/>
          <a:p>
            <a:fld id="{EA76C3AD-65D6-4E80-92BE-F994D8B47BF2}" type="datetimeFigureOut">
              <a:rPr lang="zh-CN" altLang="en-US" smtClean="0"/>
              <a:t>2023/10/18</a:t>
            </a:fld>
            <a:endParaRPr lang="zh-CN" altLang="en-US"/>
          </a:p>
        </p:txBody>
      </p:sp>
      <p:sp>
        <p:nvSpPr>
          <p:cNvPr id="4" name="Footer Placeholder 3">
            <a:extLst>
              <a:ext uri="{FF2B5EF4-FFF2-40B4-BE49-F238E27FC236}">
                <a16:creationId xmlns:a16="http://schemas.microsoft.com/office/drawing/2014/main" id="{E13DE66D-BCBA-8766-D816-42EDE61DF2C9}"/>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5F4F4B5D-2FB3-2545-196F-81BADC7937BB}"/>
              </a:ext>
            </a:extLst>
          </p:cNvPr>
          <p:cNvSpPr>
            <a:spLocks noGrp="1"/>
          </p:cNvSpPr>
          <p:nvPr>
            <p:ph type="sldNum" sz="quarter" idx="12"/>
          </p:nvPr>
        </p:nvSpPr>
        <p:spPr/>
        <p:txBody>
          <a:bodyPr/>
          <a:lstStyle/>
          <a:p>
            <a:fld id="{E7568E2D-5E55-4BCB-ADC4-57799AA0A292}" type="slidenum">
              <a:rPr lang="zh-CN" altLang="en-US" smtClean="0"/>
              <a:t>‹#›</a:t>
            </a:fld>
            <a:endParaRPr lang="zh-CN" altLang="en-US"/>
          </a:p>
        </p:txBody>
      </p:sp>
    </p:spTree>
    <p:extLst>
      <p:ext uri="{BB962C8B-B14F-4D97-AF65-F5344CB8AC3E}">
        <p14:creationId xmlns:p14="http://schemas.microsoft.com/office/powerpoint/2010/main" val="701040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EA6534-AD31-3819-E630-696D8442C809}"/>
              </a:ext>
            </a:extLst>
          </p:cNvPr>
          <p:cNvSpPr>
            <a:spLocks noGrp="1"/>
          </p:cNvSpPr>
          <p:nvPr>
            <p:ph type="dt" sz="half" idx="10"/>
          </p:nvPr>
        </p:nvSpPr>
        <p:spPr/>
        <p:txBody>
          <a:bodyPr/>
          <a:lstStyle/>
          <a:p>
            <a:fld id="{EA76C3AD-65D6-4E80-92BE-F994D8B47BF2}" type="datetimeFigureOut">
              <a:rPr lang="zh-CN" altLang="en-US" smtClean="0"/>
              <a:t>2023/10/18</a:t>
            </a:fld>
            <a:endParaRPr lang="zh-CN" altLang="en-US"/>
          </a:p>
        </p:txBody>
      </p:sp>
      <p:sp>
        <p:nvSpPr>
          <p:cNvPr id="3" name="Footer Placeholder 2">
            <a:extLst>
              <a:ext uri="{FF2B5EF4-FFF2-40B4-BE49-F238E27FC236}">
                <a16:creationId xmlns:a16="http://schemas.microsoft.com/office/drawing/2014/main" id="{C774D406-E034-6506-B5B4-C4963D7AFCD6}"/>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818FF43C-84B9-1BF2-2642-FCBC577F2223}"/>
              </a:ext>
            </a:extLst>
          </p:cNvPr>
          <p:cNvSpPr>
            <a:spLocks noGrp="1"/>
          </p:cNvSpPr>
          <p:nvPr>
            <p:ph type="sldNum" sz="quarter" idx="12"/>
          </p:nvPr>
        </p:nvSpPr>
        <p:spPr/>
        <p:txBody>
          <a:bodyPr/>
          <a:lstStyle/>
          <a:p>
            <a:fld id="{E7568E2D-5E55-4BCB-ADC4-57799AA0A292}" type="slidenum">
              <a:rPr lang="zh-CN" altLang="en-US" smtClean="0"/>
              <a:t>‹#›</a:t>
            </a:fld>
            <a:endParaRPr lang="zh-CN" altLang="en-US"/>
          </a:p>
        </p:txBody>
      </p:sp>
    </p:spTree>
    <p:extLst>
      <p:ext uri="{BB962C8B-B14F-4D97-AF65-F5344CB8AC3E}">
        <p14:creationId xmlns:p14="http://schemas.microsoft.com/office/powerpoint/2010/main" val="1005906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F4E91-9119-984E-8C87-32141D8511BD}"/>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919F7E42-43F4-AFDE-CAE2-E123D3F5B9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5B1557C2-F139-34F2-5B32-EF126E4DA8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7990ECDE-63A1-DD38-B7AD-60D0109838B5}"/>
              </a:ext>
            </a:extLst>
          </p:cNvPr>
          <p:cNvSpPr>
            <a:spLocks noGrp="1"/>
          </p:cNvSpPr>
          <p:nvPr>
            <p:ph type="dt" sz="half" idx="10"/>
          </p:nvPr>
        </p:nvSpPr>
        <p:spPr/>
        <p:txBody>
          <a:bodyPr/>
          <a:lstStyle/>
          <a:p>
            <a:fld id="{EA76C3AD-65D6-4E80-92BE-F994D8B47BF2}" type="datetimeFigureOut">
              <a:rPr lang="zh-CN" altLang="en-US" smtClean="0"/>
              <a:t>2023/10/18</a:t>
            </a:fld>
            <a:endParaRPr lang="zh-CN" altLang="en-US"/>
          </a:p>
        </p:txBody>
      </p:sp>
      <p:sp>
        <p:nvSpPr>
          <p:cNvPr id="6" name="Footer Placeholder 5">
            <a:extLst>
              <a:ext uri="{FF2B5EF4-FFF2-40B4-BE49-F238E27FC236}">
                <a16:creationId xmlns:a16="http://schemas.microsoft.com/office/drawing/2014/main" id="{02F988E0-EF72-FC3B-70F6-521C3A85A939}"/>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7113637B-A278-ACE3-7A8B-4CCCB13F0258}"/>
              </a:ext>
            </a:extLst>
          </p:cNvPr>
          <p:cNvSpPr>
            <a:spLocks noGrp="1"/>
          </p:cNvSpPr>
          <p:nvPr>
            <p:ph type="sldNum" sz="quarter" idx="12"/>
          </p:nvPr>
        </p:nvSpPr>
        <p:spPr/>
        <p:txBody>
          <a:bodyPr/>
          <a:lstStyle/>
          <a:p>
            <a:fld id="{E7568E2D-5E55-4BCB-ADC4-57799AA0A292}" type="slidenum">
              <a:rPr lang="zh-CN" altLang="en-US" smtClean="0"/>
              <a:t>‹#›</a:t>
            </a:fld>
            <a:endParaRPr lang="zh-CN" altLang="en-US"/>
          </a:p>
        </p:txBody>
      </p:sp>
    </p:spTree>
    <p:extLst>
      <p:ext uri="{BB962C8B-B14F-4D97-AF65-F5344CB8AC3E}">
        <p14:creationId xmlns:p14="http://schemas.microsoft.com/office/powerpoint/2010/main" val="2748949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437F7-246C-AE1F-7943-9E42F445C5B8}"/>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04C94761-932A-36B9-38E4-3A0DE8421B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B67D4141-7CA7-F975-2681-088D791C8E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ABB8CB52-4BA3-1CC9-7FCF-BA604AE981BD}"/>
              </a:ext>
            </a:extLst>
          </p:cNvPr>
          <p:cNvSpPr>
            <a:spLocks noGrp="1"/>
          </p:cNvSpPr>
          <p:nvPr>
            <p:ph type="dt" sz="half" idx="10"/>
          </p:nvPr>
        </p:nvSpPr>
        <p:spPr/>
        <p:txBody>
          <a:bodyPr/>
          <a:lstStyle/>
          <a:p>
            <a:fld id="{EA76C3AD-65D6-4E80-92BE-F994D8B47BF2}" type="datetimeFigureOut">
              <a:rPr lang="zh-CN" altLang="en-US" smtClean="0"/>
              <a:t>2023/10/18</a:t>
            </a:fld>
            <a:endParaRPr lang="zh-CN" altLang="en-US"/>
          </a:p>
        </p:txBody>
      </p:sp>
      <p:sp>
        <p:nvSpPr>
          <p:cNvPr id="6" name="Footer Placeholder 5">
            <a:extLst>
              <a:ext uri="{FF2B5EF4-FFF2-40B4-BE49-F238E27FC236}">
                <a16:creationId xmlns:a16="http://schemas.microsoft.com/office/drawing/2014/main" id="{9776FF4D-7E9A-935D-087F-A706630DB3D1}"/>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EC0734EC-564C-DD8A-9FEB-3648F4EA5D93}"/>
              </a:ext>
            </a:extLst>
          </p:cNvPr>
          <p:cNvSpPr>
            <a:spLocks noGrp="1"/>
          </p:cNvSpPr>
          <p:nvPr>
            <p:ph type="sldNum" sz="quarter" idx="12"/>
          </p:nvPr>
        </p:nvSpPr>
        <p:spPr/>
        <p:txBody>
          <a:bodyPr/>
          <a:lstStyle/>
          <a:p>
            <a:fld id="{E7568E2D-5E55-4BCB-ADC4-57799AA0A292}" type="slidenum">
              <a:rPr lang="zh-CN" altLang="en-US" smtClean="0"/>
              <a:t>‹#›</a:t>
            </a:fld>
            <a:endParaRPr lang="zh-CN" altLang="en-US"/>
          </a:p>
        </p:txBody>
      </p:sp>
    </p:spTree>
    <p:extLst>
      <p:ext uri="{BB962C8B-B14F-4D97-AF65-F5344CB8AC3E}">
        <p14:creationId xmlns:p14="http://schemas.microsoft.com/office/powerpoint/2010/main" val="1468640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D6D413-DAA5-6B9F-5C96-539C73804B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4A06A75C-646C-D890-198B-BDD6C411E0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500D5D52-EEDE-E0AF-7C65-CBE50FF64C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76C3AD-65D6-4E80-92BE-F994D8B47BF2}" type="datetimeFigureOut">
              <a:rPr lang="zh-CN" altLang="en-US" smtClean="0"/>
              <a:t>2023/10/18</a:t>
            </a:fld>
            <a:endParaRPr lang="zh-CN" altLang="en-US"/>
          </a:p>
        </p:txBody>
      </p:sp>
      <p:sp>
        <p:nvSpPr>
          <p:cNvPr id="5" name="Footer Placeholder 4">
            <a:extLst>
              <a:ext uri="{FF2B5EF4-FFF2-40B4-BE49-F238E27FC236}">
                <a16:creationId xmlns:a16="http://schemas.microsoft.com/office/drawing/2014/main" id="{485E06E2-F4E4-8BC1-77E7-4A5A8137B9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6CD5D556-0F1B-3D65-5246-7120509A2A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568E2D-5E55-4BCB-ADC4-57799AA0A292}" type="slidenum">
              <a:rPr lang="zh-CN" altLang="en-US" smtClean="0"/>
              <a:t>‹#›</a:t>
            </a:fld>
            <a:endParaRPr lang="zh-CN" altLang="en-US"/>
          </a:p>
        </p:txBody>
      </p:sp>
    </p:spTree>
    <p:extLst>
      <p:ext uri="{BB962C8B-B14F-4D97-AF65-F5344CB8AC3E}">
        <p14:creationId xmlns:p14="http://schemas.microsoft.com/office/powerpoint/2010/main" val="37029725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yanren1/SOA_Task6"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onnx/models/blob/main/vision/body_analysis/ultraface/README.md#ultra-lightweight-face-detection-model" TargetMode="External"/><Relationship Id="rId2" Type="http://schemas.openxmlformats.org/officeDocument/2006/relationships/hyperlink" Target="https://github.com/Linzaer/Ultra-Light-Fast-Generic-Face-Detector-1MB"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32C5C-32FA-EC3B-26AE-46C3818B38CE}"/>
              </a:ext>
            </a:extLst>
          </p:cNvPr>
          <p:cNvSpPr>
            <a:spLocks noGrp="1"/>
          </p:cNvSpPr>
          <p:nvPr>
            <p:ph type="ctrTitle"/>
          </p:nvPr>
        </p:nvSpPr>
        <p:spPr/>
        <p:txBody>
          <a:bodyPr/>
          <a:lstStyle/>
          <a:p>
            <a:r>
              <a:rPr lang="en-US" altLang="zh-CN" sz="3200" i="1" dirty="0">
                <a:effectLst/>
                <a:latin typeface="Calibri" panose="020F0502020204030204" pitchFamily="34" charset="0"/>
                <a:ea typeface="宋体" panose="02010600030101010101" pitchFamily="2" charset="-122"/>
                <a:cs typeface="Times New Roman" panose="02020603050405020304" pitchFamily="18" charset="0"/>
              </a:rPr>
              <a:t>Task-6</a:t>
            </a:r>
            <a:r>
              <a:rPr lang="en-US" altLang="zh-CN" sz="3200" b="1" kern="1800" dirty="0">
                <a:effectLst/>
                <a:latin typeface="Times New Roman" panose="02020603050405020304" pitchFamily="18" charset="0"/>
                <a:ea typeface="Times New Roman" panose="02020603050405020304" pitchFamily="18" charset="0"/>
                <a:cs typeface="Times New Roman" panose="02020603050405020304" pitchFamily="18" charset="0"/>
              </a:rPr>
              <a:t> – Serverless: Cloud Function implementation</a:t>
            </a:r>
            <a:b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br>
            <a:endParaRPr lang="zh-CN" altLang="en-US" dirty="0"/>
          </a:p>
        </p:txBody>
      </p:sp>
      <p:sp>
        <p:nvSpPr>
          <p:cNvPr id="3" name="Subtitle 2">
            <a:extLst>
              <a:ext uri="{FF2B5EF4-FFF2-40B4-BE49-F238E27FC236}">
                <a16:creationId xmlns:a16="http://schemas.microsoft.com/office/drawing/2014/main" id="{4EDFEB84-E4CD-EDF6-13EC-E51E1F5FE43A}"/>
              </a:ext>
            </a:extLst>
          </p:cNvPr>
          <p:cNvSpPr>
            <a:spLocks noGrp="1"/>
          </p:cNvSpPr>
          <p:nvPr>
            <p:ph type="subTitle" idx="1"/>
          </p:nvPr>
        </p:nvSpPr>
        <p:spPr/>
        <p:txBody>
          <a:bodyPr/>
          <a:lstStyle/>
          <a:p>
            <a:r>
              <a:rPr lang="en-US" altLang="zh-CN" sz="2400" b="1" i="0" u="none" strike="noStrike" baseline="0" dirty="0">
                <a:solidFill>
                  <a:srgbClr val="000000"/>
                </a:solidFill>
                <a:latin typeface="Times New Roman" panose="02020603050405020304" pitchFamily="18" charset="0"/>
              </a:rPr>
              <a:t>Name: Yanren Qu</a:t>
            </a:r>
            <a:br>
              <a:rPr lang="en-US" altLang="zh-CN" sz="2400" b="1" i="0" u="none" strike="noStrike" baseline="0" dirty="0">
                <a:solidFill>
                  <a:srgbClr val="000000"/>
                </a:solidFill>
                <a:latin typeface="Times New Roman" panose="02020603050405020304" pitchFamily="18" charset="0"/>
              </a:rPr>
            </a:br>
            <a:r>
              <a:rPr lang="en-US" altLang="zh-CN" sz="2400" b="1" i="0" u="none" strike="noStrike" baseline="0" dirty="0">
                <a:solidFill>
                  <a:srgbClr val="000000"/>
                </a:solidFill>
                <a:latin typeface="Times New Roman" panose="02020603050405020304" pitchFamily="18" charset="0"/>
              </a:rPr>
              <a:t>Course Name: </a:t>
            </a:r>
            <a:r>
              <a:rPr lang="en-US" altLang="zh-CN" sz="2400" b="0" i="0" u="none" strike="noStrike" baseline="0" dirty="0">
                <a:solidFill>
                  <a:srgbClr val="000000"/>
                </a:solidFill>
                <a:latin typeface="Calibri" panose="020F0502020204030204" pitchFamily="34" charset="0"/>
              </a:rPr>
              <a:t>TIES 4560 (2023)</a:t>
            </a:r>
            <a:endParaRPr lang="zh-CN" altLang="en-US" dirty="0"/>
          </a:p>
          <a:p>
            <a:endParaRPr lang="zh-CN" altLang="en-US" dirty="0"/>
          </a:p>
        </p:txBody>
      </p:sp>
    </p:spTree>
    <p:extLst>
      <p:ext uri="{BB962C8B-B14F-4D97-AF65-F5344CB8AC3E}">
        <p14:creationId xmlns:p14="http://schemas.microsoft.com/office/powerpoint/2010/main" val="15456298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EE2BB-8EA9-DA8B-0640-18BCBAE9C072}"/>
              </a:ext>
            </a:extLst>
          </p:cNvPr>
          <p:cNvSpPr>
            <a:spLocks noGrp="1"/>
          </p:cNvSpPr>
          <p:nvPr>
            <p:ph type="title"/>
          </p:nvPr>
        </p:nvSpPr>
        <p:spPr/>
        <p:txBody>
          <a:bodyPr/>
          <a:lstStyle/>
          <a:p>
            <a:r>
              <a:rPr lang="en-US" altLang="zh-CN" sz="4400" b="1" dirty="0"/>
              <a:t>Logic of my Project</a:t>
            </a:r>
            <a:endParaRPr lang="zh-CN" altLang="en-US" dirty="0"/>
          </a:p>
        </p:txBody>
      </p:sp>
      <p:sp>
        <p:nvSpPr>
          <p:cNvPr id="3" name="Content Placeholder 2">
            <a:extLst>
              <a:ext uri="{FF2B5EF4-FFF2-40B4-BE49-F238E27FC236}">
                <a16:creationId xmlns:a16="http://schemas.microsoft.com/office/drawing/2014/main" id="{57C84907-9184-F056-7827-CCD69639DC8A}"/>
              </a:ext>
            </a:extLst>
          </p:cNvPr>
          <p:cNvSpPr>
            <a:spLocks noGrp="1"/>
          </p:cNvSpPr>
          <p:nvPr>
            <p:ph idx="1"/>
          </p:nvPr>
        </p:nvSpPr>
        <p:spPr/>
        <p:txBody>
          <a:bodyPr>
            <a:normAutofit fontScale="92500" lnSpcReduction="20000"/>
          </a:bodyPr>
          <a:lstStyle/>
          <a:p>
            <a:r>
              <a:rPr lang="en-US" altLang="zh-CN" dirty="0">
                <a:hlinkClick r:id="rId2"/>
              </a:rPr>
              <a:t>https://github.com/yanren1/SOA_Task6</a:t>
            </a:r>
            <a:endParaRPr lang="en-US" altLang="zh-CN" dirty="0"/>
          </a:p>
          <a:p>
            <a:r>
              <a:rPr lang="en-US" altLang="zh-CN" dirty="0"/>
              <a:t>First, use </a:t>
            </a:r>
            <a:r>
              <a:rPr lang="en-US" altLang="zh-CN" sz="1800" dirty="0" err="1">
                <a:solidFill>
                  <a:srgbClr val="FFC66D"/>
                </a:solidFill>
                <a:effectLst/>
                <a:latin typeface="JetBrains Mono"/>
              </a:rPr>
              <a:t>lambda_handler</a:t>
            </a:r>
            <a:r>
              <a:rPr lang="en-US" altLang="zh-CN" sz="1800" dirty="0">
                <a:solidFill>
                  <a:srgbClr val="FFC66D"/>
                </a:solidFill>
                <a:effectLst/>
                <a:latin typeface="JetBrains Mono"/>
              </a:rPr>
              <a:t> </a:t>
            </a:r>
            <a:r>
              <a:rPr lang="en-US" altLang="zh-CN" dirty="0"/>
              <a:t>to get request from Api Gateway.</a:t>
            </a:r>
          </a:p>
          <a:p>
            <a:r>
              <a:rPr lang="en-US" altLang="zh-CN" dirty="0"/>
              <a:t>Our image should in </a:t>
            </a:r>
            <a:r>
              <a:rPr lang="en-US" altLang="zh-CN" sz="1800" dirty="0">
                <a:solidFill>
                  <a:srgbClr val="A9B7C6"/>
                </a:solidFill>
                <a:effectLst/>
                <a:latin typeface="JetBrains Mono"/>
              </a:rPr>
              <a:t>base64 </a:t>
            </a:r>
            <a:r>
              <a:rPr lang="en-US" altLang="zh-CN" dirty="0"/>
              <a:t>and stored in the </a:t>
            </a:r>
            <a:r>
              <a:rPr lang="en-US" altLang="zh-CN" b="1" dirty="0" err="1"/>
              <a:t>json</a:t>
            </a:r>
            <a:r>
              <a:rPr lang="en-US" altLang="zh-CN" dirty="0"/>
              <a:t> file.</a:t>
            </a:r>
          </a:p>
          <a:p>
            <a:r>
              <a:rPr lang="en-US" altLang="zh-CN" b="1" dirty="0"/>
              <a:t>Decode</a:t>
            </a:r>
            <a:r>
              <a:rPr lang="en-US" altLang="zh-CN" dirty="0"/>
              <a:t> </a:t>
            </a:r>
            <a:r>
              <a:rPr lang="en-US" altLang="zh-CN" sz="2800" dirty="0">
                <a:solidFill>
                  <a:srgbClr val="A9B7C6"/>
                </a:solidFill>
                <a:effectLst/>
                <a:latin typeface="JetBrains Mono"/>
              </a:rPr>
              <a:t>base64</a:t>
            </a:r>
            <a:r>
              <a:rPr lang="en-US" altLang="zh-CN" dirty="0"/>
              <a:t> image</a:t>
            </a:r>
          </a:p>
          <a:p>
            <a:r>
              <a:rPr lang="en-US" altLang="zh-CN" dirty="0"/>
              <a:t>Use PIL to read image, </a:t>
            </a:r>
            <a:r>
              <a:rPr lang="en-US" altLang="zh-CN" b="1" dirty="0"/>
              <a:t>preprocess</a:t>
            </a:r>
            <a:r>
              <a:rPr lang="en-US" altLang="zh-CN" dirty="0"/>
              <a:t> image.</a:t>
            </a:r>
          </a:p>
          <a:p>
            <a:r>
              <a:rPr lang="en-US" altLang="zh-CN" dirty="0"/>
              <a:t>Send </a:t>
            </a:r>
            <a:r>
              <a:rPr lang="en-US" altLang="zh-CN" dirty="0" err="1"/>
              <a:t>numpy</a:t>
            </a:r>
            <a:r>
              <a:rPr lang="en-US" altLang="zh-CN" dirty="0"/>
              <a:t> array format preprocessed image to </a:t>
            </a:r>
            <a:r>
              <a:rPr lang="en-US" altLang="zh-CN" b="1" dirty="0" err="1"/>
              <a:t>onnx</a:t>
            </a:r>
            <a:r>
              <a:rPr lang="en-US" altLang="zh-CN" b="1" dirty="0"/>
              <a:t> session</a:t>
            </a:r>
            <a:r>
              <a:rPr lang="en-US" altLang="zh-CN" dirty="0"/>
              <a:t>.</a:t>
            </a:r>
          </a:p>
          <a:p>
            <a:r>
              <a:rPr lang="en-US" altLang="zh-CN" dirty="0"/>
              <a:t>Get </a:t>
            </a:r>
            <a:r>
              <a:rPr lang="en-US" altLang="zh-CN" b="1" dirty="0"/>
              <a:t>outputs from model</a:t>
            </a:r>
            <a:r>
              <a:rPr lang="en-US" altLang="zh-CN" dirty="0"/>
              <a:t>.</a:t>
            </a:r>
          </a:p>
          <a:p>
            <a:r>
              <a:rPr lang="en-US" altLang="zh-CN" dirty="0"/>
              <a:t>Do </a:t>
            </a:r>
            <a:r>
              <a:rPr lang="en-US" altLang="zh-CN" b="1" dirty="0"/>
              <a:t>postprocess</a:t>
            </a:r>
            <a:r>
              <a:rPr lang="en-US" altLang="zh-CN" dirty="0"/>
              <a:t> (NMS, anchors offset and decode)</a:t>
            </a:r>
          </a:p>
          <a:p>
            <a:r>
              <a:rPr lang="en-US" altLang="zh-CN" dirty="0"/>
              <a:t>Get final </a:t>
            </a:r>
            <a:r>
              <a:rPr lang="en-US" altLang="zh-CN" b="1" dirty="0"/>
              <a:t>bounding boxes</a:t>
            </a:r>
          </a:p>
          <a:p>
            <a:r>
              <a:rPr lang="en-US" altLang="zh-CN" dirty="0"/>
              <a:t>Send boxes to </a:t>
            </a:r>
            <a:r>
              <a:rPr lang="en-US" altLang="zh-CN" b="1" dirty="0" err="1"/>
              <a:t>json</a:t>
            </a:r>
            <a:r>
              <a:rPr lang="en-US" altLang="zh-CN" b="1" dirty="0"/>
              <a:t> response</a:t>
            </a:r>
            <a:r>
              <a:rPr lang="en-US" altLang="zh-CN" dirty="0"/>
              <a:t>.</a:t>
            </a:r>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1797613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3" name="Arc 22">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BAD6800-1B44-9E45-D451-E0D35628E9D9}"/>
              </a:ext>
            </a:extLst>
          </p:cNvPr>
          <p:cNvSpPr>
            <a:spLocks noGrp="1"/>
          </p:cNvSpPr>
          <p:nvPr>
            <p:ph type="title"/>
          </p:nvPr>
        </p:nvSpPr>
        <p:spPr>
          <a:xfrm>
            <a:off x="5894962" y="479493"/>
            <a:ext cx="5458838" cy="1325563"/>
          </a:xfrm>
        </p:spPr>
        <p:txBody>
          <a:bodyPr>
            <a:normAutofit/>
          </a:bodyPr>
          <a:lstStyle/>
          <a:p>
            <a:r>
              <a:rPr lang="en-US" altLang="zh-CN">
                <a:effectLst/>
                <a:latin typeface="Calibri" panose="020F0502020204030204" pitchFamily="34" charset="0"/>
                <a:ea typeface="宋体" panose="02010600030101010101" pitchFamily="2" charset="-122"/>
                <a:cs typeface="Times New Roman" panose="02020603050405020304" pitchFamily="18" charset="0"/>
              </a:rPr>
              <a:t>Project Description</a:t>
            </a:r>
            <a:endParaRPr lang="zh-CN" altLang="en-US" dirty="0"/>
          </a:p>
        </p:txBody>
      </p:sp>
      <p:sp>
        <p:nvSpPr>
          <p:cNvPr id="25" name="Freeform: Shape 24">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30E9FD7B-B003-EE7A-10E6-804661B86332}"/>
              </a:ext>
            </a:extLst>
          </p:cNvPr>
          <p:cNvPicPr>
            <a:picLocks noChangeAspect="1"/>
          </p:cNvPicPr>
          <p:nvPr/>
        </p:nvPicPr>
        <p:blipFill rotWithShape="1">
          <a:blip r:embed="rId2"/>
          <a:srcRect l="17459" r="18292" b="1"/>
          <a:stretch/>
        </p:blipFill>
        <p:spPr>
          <a:xfrm>
            <a:off x="703182" y="955425"/>
            <a:ext cx="4777381" cy="4777406"/>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8F0DFDB8-9D05-41C4-71D1-DDB5E7F06D51}"/>
              </a:ext>
            </a:extLst>
          </p:cNvPr>
          <p:cNvSpPr>
            <a:spLocks noGrp="1"/>
          </p:cNvSpPr>
          <p:nvPr>
            <p:ph idx="1"/>
          </p:nvPr>
        </p:nvSpPr>
        <p:spPr>
          <a:xfrm>
            <a:off x="5894962" y="1984443"/>
            <a:ext cx="5458838" cy="4192520"/>
          </a:xfrm>
        </p:spPr>
        <p:txBody>
          <a:bodyPr>
            <a:normAutofit/>
          </a:bodyPr>
          <a:lstStyle/>
          <a:p>
            <a:r>
              <a:rPr lang="en-US" altLang="zh-CN"/>
              <a:t>In this task I use </a:t>
            </a:r>
            <a:r>
              <a:rPr lang="en-US" altLang="zh-CN">
                <a:effectLst/>
                <a:latin typeface="Calibri" panose="020F0502020204030204" pitchFamily="34" charset="0"/>
                <a:ea typeface="宋体" panose="02010600030101010101" pitchFamily="2" charset="-122"/>
                <a:cs typeface="Times New Roman" panose="02020603050405020304" pitchFamily="18" charset="0"/>
              </a:rPr>
              <a:t>AWS Lambda to deploy a Face Detection Model API by creating AWS Api Gateway trigger.</a:t>
            </a:r>
          </a:p>
          <a:p>
            <a:endParaRPr lang="en-US" altLang="zh-CN">
              <a:latin typeface="Calibri" panose="020F0502020204030204" pitchFamily="34" charset="0"/>
              <a:ea typeface="宋体" panose="02010600030101010101" pitchFamily="2" charset="-122"/>
              <a:cs typeface="Times New Roman" panose="02020603050405020304" pitchFamily="18" charset="0"/>
            </a:endParaRPr>
          </a:p>
          <a:p>
            <a:r>
              <a:rPr lang="en-US" altLang="zh-CN" b="0" i="0">
                <a:effectLst/>
                <a:latin typeface="Söhne"/>
              </a:rPr>
              <a:t>This project aims to demonstrate the use of AWS Lambda and ONNX runtime for cloud-based deep learning inference. </a:t>
            </a:r>
          </a:p>
          <a:p>
            <a:endParaRPr lang="zh-CN" altLang="en-US" dirty="0"/>
          </a:p>
        </p:txBody>
      </p:sp>
    </p:spTree>
    <p:extLst>
      <p:ext uri="{BB962C8B-B14F-4D97-AF65-F5344CB8AC3E}">
        <p14:creationId xmlns:p14="http://schemas.microsoft.com/office/powerpoint/2010/main" val="4115424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8B0668-6A70-9EA2-3FED-3C1F7A8381EB}"/>
              </a:ext>
            </a:extLst>
          </p:cNvPr>
          <p:cNvSpPr>
            <a:spLocks noGrp="1"/>
          </p:cNvSpPr>
          <p:nvPr>
            <p:ph type="title"/>
          </p:nvPr>
        </p:nvSpPr>
        <p:spPr>
          <a:xfrm>
            <a:off x="686834" y="1153572"/>
            <a:ext cx="3200400" cy="4461163"/>
          </a:xfrm>
        </p:spPr>
        <p:txBody>
          <a:bodyPr>
            <a:normAutofit/>
          </a:bodyPr>
          <a:lstStyle/>
          <a:p>
            <a:r>
              <a:rPr lang="en-US" altLang="zh-CN">
                <a:solidFill>
                  <a:srgbClr val="FFFFFF"/>
                </a:solidFill>
              </a:rPr>
              <a:t>AWS Services Used in my Project </a:t>
            </a:r>
            <a:endParaRPr lang="zh-CN" alt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CAC151C-CCB3-2BA5-0521-528C8AE62B41}"/>
              </a:ext>
            </a:extLst>
          </p:cNvPr>
          <p:cNvSpPr>
            <a:spLocks noGrp="1"/>
          </p:cNvSpPr>
          <p:nvPr>
            <p:ph idx="1"/>
          </p:nvPr>
        </p:nvSpPr>
        <p:spPr>
          <a:xfrm>
            <a:off x="4447308" y="591344"/>
            <a:ext cx="6906491" cy="5585619"/>
          </a:xfrm>
        </p:spPr>
        <p:txBody>
          <a:bodyPr anchor="ctr">
            <a:normAutofit/>
          </a:bodyPr>
          <a:lstStyle/>
          <a:p>
            <a:r>
              <a:rPr lang="en-US" altLang="zh-CN" sz="2000" dirty="0"/>
              <a:t>AWS Lambda</a:t>
            </a:r>
          </a:p>
          <a:p>
            <a:pPr marL="0" indent="0">
              <a:buNone/>
            </a:pPr>
            <a:r>
              <a:rPr lang="en-US" altLang="zh-CN" sz="2000" dirty="0"/>
              <a:t>Main python code of serverless inference, reducing infrastructure management complexities.</a:t>
            </a:r>
          </a:p>
          <a:p>
            <a:pPr marL="0" indent="0">
              <a:buNone/>
            </a:pPr>
            <a:endParaRPr lang="en-US" altLang="zh-CN" sz="2000" dirty="0"/>
          </a:p>
          <a:p>
            <a:r>
              <a:rPr lang="en-US" altLang="zh-CN" sz="2000" dirty="0"/>
              <a:t>AWS EC2</a:t>
            </a:r>
          </a:p>
          <a:p>
            <a:pPr marL="0" indent="0">
              <a:buNone/>
            </a:pPr>
            <a:r>
              <a:rPr lang="en-US" altLang="zh-CN" sz="2000" dirty="0"/>
              <a:t>Mainly used to debug code and download packages used in Lambda.</a:t>
            </a:r>
          </a:p>
          <a:p>
            <a:pPr marL="0" indent="0">
              <a:buNone/>
            </a:pPr>
            <a:endParaRPr lang="en-US" altLang="zh-CN" sz="2000" dirty="0"/>
          </a:p>
          <a:p>
            <a:r>
              <a:rPr lang="en-US" altLang="zh-CN" sz="2000" dirty="0"/>
              <a:t>AWS S3</a:t>
            </a:r>
          </a:p>
          <a:p>
            <a:pPr marL="0" indent="0">
              <a:buNone/>
            </a:pPr>
            <a:r>
              <a:rPr lang="en-US" altLang="zh-CN" sz="2000" dirty="0"/>
              <a:t>To store the code and model, Amazon S3 link URL imported by Lambda.</a:t>
            </a:r>
            <a:endParaRPr lang="zh-CN" altLang="en-US" sz="2000" dirty="0"/>
          </a:p>
        </p:txBody>
      </p:sp>
    </p:spTree>
    <p:extLst>
      <p:ext uri="{BB962C8B-B14F-4D97-AF65-F5344CB8AC3E}">
        <p14:creationId xmlns:p14="http://schemas.microsoft.com/office/powerpoint/2010/main" val="4088546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CDE5D-B9A1-3ABF-6895-06F817A8B7B2}"/>
              </a:ext>
            </a:extLst>
          </p:cNvPr>
          <p:cNvSpPr>
            <a:spLocks noGrp="1"/>
          </p:cNvSpPr>
          <p:nvPr>
            <p:ph type="title"/>
          </p:nvPr>
        </p:nvSpPr>
        <p:spPr>
          <a:xfrm>
            <a:off x="481013" y="3752849"/>
            <a:ext cx="3290887" cy="2452687"/>
          </a:xfrm>
        </p:spPr>
        <p:txBody>
          <a:bodyPr anchor="ctr">
            <a:normAutofit/>
          </a:bodyPr>
          <a:lstStyle/>
          <a:p>
            <a:r>
              <a:rPr lang="en-US" altLang="zh-CN" sz="3600"/>
              <a:t>AWS Lambda</a:t>
            </a:r>
            <a:endParaRPr lang="zh-CN" altLang="en-US" sz="3600"/>
          </a:p>
        </p:txBody>
      </p:sp>
      <p:pic>
        <p:nvPicPr>
          <p:cNvPr id="7" name="Picture 6" descr="A screenshot of a computer&#10;&#10;Description automatically generated">
            <a:extLst>
              <a:ext uri="{FF2B5EF4-FFF2-40B4-BE49-F238E27FC236}">
                <a16:creationId xmlns:a16="http://schemas.microsoft.com/office/drawing/2014/main" id="{D6ABEDB4-98E3-725E-783A-50627614EB9B}"/>
              </a:ext>
            </a:extLst>
          </p:cNvPr>
          <p:cNvPicPr>
            <a:picLocks noChangeAspect="1"/>
          </p:cNvPicPr>
          <p:nvPr/>
        </p:nvPicPr>
        <p:blipFill rotWithShape="1">
          <a:blip r:embed="rId2"/>
          <a:srcRect b="25314"/>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a:extLst>
              <a:ext uri="{FF2B5EF4-FFF2-40B4-BE49-F238E27FC236}">
                <a16:creationId xmlns:a16="http://schemas.microsoft.com/office/drawing/2014/main" id="{010AAE3D-8907-A7DF-5D75-77690994F82E}"/>
              </a:ext>
            </a:extLst>
          </p:cNvPr>
          <p:cNvSpPr>
            <a:spLocks noGrp="1"/>
          </p:cNvSpPr>
          <p:nvPr>
            <p:ph idx="1"/>
          </p:nvPr>
        </p:nvSpPr>
        <p:spPr>
          <a:xfrm>
            <a:off x="4223982" y="3752850"/>
            <a:ext cx="7485413" cy="2452687"/>
          </a:xfrm>
        </p:spPr>
        <p:txBody>
          <a:bodyPr anchor="ctr">
            <a:normAutofit/>
          </a:bodyPr>
          <a:lstStyle/>
          <a:p>
            <a:pPr>
              <a:buFont typeface="+mj-lt"/>
              <a:buAutoNum type="arabicPeriod"/>
            </a:pPr>
            <a:r>
              <a:rPr lang="en-US" altLang="zh-CN" sz="1800" b="0" i="0">
                <a:effectLst/>
                <a:latin typeface="Söhne"/>
              </a:rPr>
              <a:t>Click on "Create function" to start the function creation process.</a:t>
            </a:r>
          </a:p>
          <a:p>
            <a:pPr>
              <a:buFont typeface="+mj-lt"/>
              <a:buAutoNum type="arabicPeriod"/>
            </a:pPr>
            <a:r>
              <a:rPr lang="en-US" altLang="zh-CN" sz="1800" b="0" i="0">
                <a:effectLst/>
                <a:latin typeface="Söhne"/>
              </a:rPr>
              <a:t>Choose a function name, select a runtime (e.g., Python, Node.js), and configure permissions (role).</a:t>
            </a:r>
          </a:p>
          <a:p>
            <a:pPr>
              <a:buFont typeface="+mj-lt"/>
              <a:buAutoNum type="arabicPeriod"/>
            </a:pPr>
            <a:r>
              <a:rPr lang="en-US" altLang="zh-CN" sz="1800" b="0" i="0">
                <a:effectLst/>
                <a:latin typeface="Söhne"/>
              </a:rPr>
              <a:t>Click "Create function" to create the Lambda function.</a:t>
            </a:r>
          </a:p>
        </p:txBody>
      </p:sp>
    </p:spTree>
    <p:extLst>
      <p:ext uri="{BB962C8B-B14F-4D97-AF65-F5344CB8AC3E}">
        <p14:creationId xmlns:p14="http://schemas.microsoft.com/office/powerpoint/2010/main" val="834959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C7028A-44EA-5B30-8BC5-9756C0CA3150}"/>
              </a:ext>
            </a:extLst>
          </p:cNvPr>
          <p:cNvSpPr>
            <a:spLocks noGrp="1"/>
          </p:cNvSpPr>
          <p:nvPr>
            <p:ph type="title"/>
          </p:nvPr>
        </p:nvSpPr>
        <p:spPr>
          <a:xfrm>
            <a:off x="4553733" y="548464"/>
            <a:ext cx="6798541" cy="1202277"/>
          </a:xfrm>
        </p:spPr>
        <p:txBody>
          <a:bodyPr anchor="b">
            <a:normAutofit/>
          </a:bodyPr>
          <a:lstStyle/>
          <a:p>
            <a:r>
              <a:rPr lang="en-US" altLang="zh-CN" sz="4000" dirty="0"/>
              <a:t>Coding with Lambda</a:t>
            </a:r>
            <a:endParaRPr lang="zh-CN" altLang="en-US" sz="4000" dirty="0"/>
          </a:p>
        </p:txBody>
      </p:sp>
      <p:pic>
        <p:nvPicPr>
          <p:cNvPr id="5" name="Picture 4" descr="Computer script on a screen">
            <a:extLst>
              <a:ext uri="{FF2B5EF4-FFF2-40B4-BE49-F238E27FC236}">
                <a16:creationId xmlns:a16="http://schemas.microsoft.com/office/drawing/2014/main" id="{85FF64D2-BC2F-0151-92F2-7B2E07326128}"/>
              </a:ext>
            </a:extLst>
          </p:cNvPr>
          <p:cNvPicPr>
            <a:picLocks noChangeAspect="1"/>
          </p:cNvPicPr>
          <p:nvPr/>
        </p:nvPicPr>
        <p:blipFill rotWithShape="1">
          <a:blip r:embed="rId2"/>
          <a:srcRect l="9691" r="49463" b="-1"/>
          <a:stretch/>
        </p:blipFill>
        <p:spPr>
          <a:xfrm>
            <a:off x="1" y="10"/>
            <a:ext cx="4196496" cy="6857990"/>
          </a:xfrm>
          <a:prstGeom prst="rect">
            <a:avLst/>
          </a:prstGeom>
          <a:effectLst/>
        </p:spPr>
      </p:pic>
      <p:sp>
        <p:nvSpPr>
          <p:cNvPr id="3" name="Content Placeholder 2">
            <a:extLst>
              <a:ext uri="{FF2B5EF4-FFF2-40B4-BE49-F238E27FC236}">
                <a16:creationId xmlns:a16="http://schemas.microsoft.com/office/drawing/2014/main" id="{A637FEAA-2023-E840-FE7E-3116DCDC8792}"/>
              </a:ext>
            </a:extLst>
          </p:cNvPr>
          <p:cNvSpPr>
            <a:spLocks noGrp="1"/>
          </p:cNvSpPr>
          <p:nvPr>
            <p:ph idx="1"/>
          </p:nvPr>
        </p:nvSpPr>
        <p:spPr>
          <a:xfrm>
            <a:off x="4553734" y="2409830"/>
            <a:ext cx="6798539" cy="3705217"/>
          </a:xfrm>
        </p:spPr>
        <p:txBody>
          <a:bodyPr>
            <a:normAutofit/>
          </a:bodyPr>
          <a:lstStyle/>
          <a:p>
            <a:r>
              <a:rPr lang="en-US" altLang="zh-CN" sz="2000" dirty="0"/>
              <a:t>Basically, all you need to run a simple Lambda project is lambda_function.py and </a:t>
            </a:r>
            <a:r>
              <a:rPr lang="en-US" altLang="zh-CN" sz="2000" dirty="0" err="1">
                <a:effectLst/>
                <a:latin typeface="JetBrains Mono"/>
              </a:rPr>
              <a:t>lambda_handler</a:t>
            </a:r>
            <a:r>
              <a:rPr lang="en-US" altLang="zh-CN" sz="2000" dirty="0">
                <a:effectLst/>
                <a:latin typeface="JetBrains Mono"/>
              </a:rPr>
              <a:t>(event, context) </a:t>
            </a:r>
            <a:r>
              <a:rPr lang="en-US" altLang="zh-CN" sz="2000" dirty="0"/>
              <a:t>Function.</a:t>
            </a:r>
          </a:p>
          <a:p>
            <a:r>
              <a:rPr lang="en-US" altLang="zh-CN" sz="2000" dirty="0"/>
              <a:t>However, in most cases, python project requires many packages.</a:t>
            </a:r>
          </a:p>
          <a:p>
            <a:r>
              <a:rPr lang="en-US" altLang="zh-CN" sz="2000" dirty="0"/>
              <a:t>Therefore you need to create a zip file of your project, which includes all required packages.</a:t>
            </a:r>
          </a:p>
          <a:p>
            <a:endParaRPr lang="en-US" altLang="zh-CN" sz="2000" dirty="0"/>
          </a:p>
          <a:p>
            <a:r>
              <a:rPr lang="en-US" altLang="zh-CN" sz="2000" b="1" dirty="0"/>
              <a:t>NOTICE: Our Lambda runs in x86_64 and machine, therefore your packages need to be compiled in this environment.</a:t>
            </a:r>
          </a:p>
          <a:p>
            <a:endParaRPr lang="zh-CN" altLang="en-US" sz="2000" dirty="0"/>
          </a:p>
        </p:txBody>
      </p:sp>
    </p:spTree>
    <p:extLst>
      <p:ext uri="{BB962C8B-B14F-4D97-AF65-F5344CB8AC3E}">
        <p14:creationId xmlns:p14="http://schemas.microsoft.com/office/powerpoint/2010/main" val="1796054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Freeform: Shape 11">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Syncing Cloud">
            <a:extLst>
              <a:ext uri="{FF2B5EF4-FFF2-40B4-BE49-F238E27FC236}">
                <a16:creationId xmlns:a16="http://schemas.microsoft.com/office/drawing/2014/main" id="{457AB2DC-50D0-CB09-EB25-15F4B0BE212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41053" y="953955"/>
            <a:ext cx="4777381" cy="47773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14" name="Arc 13">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919465F-7F06-4163-DCBA-E0798EAB9E0C}"/>
              </a:ext>
            </a:extLst>
          </p:cNvPr>
          <p:cNvSpPr>
            <a:spLocks noGrp="1"/>
          </p:cNvSpPr>
          <p:nvPr>
            <p:ph type="title"/>
          </p:nvPr>
        </p:nvSpPr>
        <p:spPr>
          <a:xfrm>
            <a:off x="838201" y="479493"/>
            <a:ext cx="5257800" cy="1325563"/>
          </a:xfrm>
        </p:spPr>
        <p:txBody>
          <a:bodyPr>
            <a:normAutofit/>
          </a:bodyPr>
          <a:lstStyle/>
          <a:p>
            <a:r>
              <a:rPr lang="en-US" altLang="zh-CN" dirty="0"/>
              <a:t>Coding with Lambda</a:t>
            </a:r>
            <a:endParaRPr lang="zh-CN" altLang="en-US" dirty="0"/>
          </a:p>
        </p:txBody>
      </p:sp>
      <p:sp>
        <p:nvSpPr>
          <p:cNvPr id="3" name="Content Placeholder 2">
            <a:extLst>
              <a:ext uri="{FF2B5EF4-FFF2-40B4-BE49-F238E27FC236}">
                <a16:creationId xmlns:a16="http://schemas.microsoft.com/office/drawing/2014/main" id="{6CA3306F-B1A3-64BD-AAFA-304D410BE8BC}"/>
              </a:ext>
            </a:extLst>
          </p:cNvPr>
          <p:cNvSpPr>
            <a:spLocks noGrp="1"/>
          </p:cNvSpPr>
          <p:nvPr>
            <p:ph idx="1"/>
          </p:nvPr>
        </p:nvSpPr>
        <p:spPr>
          <a:xfrm>
            <a:off x="579194" y="1979680"/>
            <a:ext cx="6298579" cy="4192520"/>
          </a:xfrm>
        </p:spPr>
        <p:txBody>
          <a:bodyPr>
            <a:normAutofit/>
          </a:bodyPr>
          <a:lstStyle/>
          <a:p>
            <a:r>
              <a:rPr lang="en-US" altLang="zh-CN" sz="2200" dirty="0"/>
              <a:t>To compile those packages, </a:t>
            </a:r>
            <a:r>
              <a:rPr lang="en-US" altLang="zh-CN" sz="2200" b="1" dirty="0"/>
              <a:t>I create an Amazon EC2 instance uses Amazon Linux.</a:t>
            </a:r>
          </a:p>
          <a:p>
            <a:r>
              <a:rPr lang="en-US" altLang="zh-CN" sz="2200" dirty="0"/>
              <a:t>Create python 3.10 environment and download Git</a:t>
            </a:r>
          </a:p>
          <a:p>
            <a:r>
              <a:rPr lang="en-US" altLang="zh-CN" sz="2200" dirty="0"/>
              <a:t>git clone my python project repo.</a:t>
            </a:r>
          </a:p>
          <a:p>
            <a:r>
              <a:rPr lang="en-US" altLang="zh-CN" sz="2200" b="1" dirty="0"/>
              <a:t>Pip install </a:t>
            </a:r>
            <a:r>
              <a:rPr lang="en-US" altLang="zh-CN" sz="2200" b="1" dirty="0" err="1"/>
              <a:t>somepackages</a:t>
            </a:r>
            <a:r>
              <a:rPr lang="en-US" altLang="zh-CN" sz="2200" b="1" dirty="0"/>
              <a:t> –t . </a:t>
            </a:r>
          </a:p>
          <a:p>
            <a:r>
              <a:rPr lang="en-US" altLang="zh-CN" sz="2200" dirty="0"/>
              <a:t>Use this command to download packages into current folder.</a:t>
            </a:r>
          </a:p>
          <a:p>
            <a:r>
              <a:rPr lang="en-US" altLang="zh-CN" sz="2200" dirty="0"/>
              <a:t>Then zip whole directory and use </a:t>
            </a:r>
            <a:r>
              <a:rPr lang="en-US" altLang="zh-CN" sz="2200" dirty="0" err="1"/>
              <a:t>scp</a:t>
            </a:r>
            <a:r>
              <a:rPr lang="en-US" altLang="zh-CN" sz="2200" dirty="0"/>
              <a:t> to download to our windows machine.</a:t>
            </a:r>
            <a:endParaRPr lang="zh-CN" altLang="en-US" sz="2200" dirty="0"/>
          </a:p>
        </p:txBody>
      </p:sp>
    </p:spTree>
    <p:extLst>
      <p:ext uri="{BB962C8B-B14F-4D97-AF65-F5344CB8AC3E}">
        <p14:creationId xmlns:p14="http://schemas.microsoft.com/office/powerpoint/2010/main" val="3434673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5B99D-665F-8646-E971-7BA32BCFB543}"/>
              </a:ext>
            </a:extLst>
          </p:cNvPr>
          <p:cNvSpPr>
            <a:spLocks noGrp="1"/>
          </p:cNvSpPr>
          <p:nvPr>
            <p:ph type="title"/>
          </p:nvPr>
        </p:nvSpPr>
        <p:spPr>
          <a:xfrm>
            <a:off x="481013" y="3752849"/>
            <a:ext cx="3290887" cy="2452687"/>
          </a:xfrm>
        </p:spPr>
        <p:txBody>
          <a:bodyPr anchor="ctr">
            <a:normAutofit/>
          </a:bodyPr>
          <a:lstStyle/>
          <a:p>
            <a:r>
              <a:rPr lang="en-US" altLang="zh-CN" sz="3600"/>
              <a:t>Coding with Lambda</a:t>
            </a:r>
            <a:endParaRPr lang="zh-CN" altLang="en-US" sz="3600"/>
          </a:p>
        </p:txBody>
      </p:sp>
      <p:pic>
        <p:nvPicPr>
          <p:cNvPr id="5" name="Picture 4">
            <a:extLst>
              <a:ext uri="{FF2B5EF4-FFF2-40B4-BE49-F238E27FC236}">
                <a16:creationId xmlns:a16="http://schemas.microsoft.com/office/drawing/2014/main" id="{0DDBCEB9-71C8-C12B-D02A-413DB49E3CDF}"/>
              </a:ext>
            </a:extLst>
          </p:cNvPr>
          <p:cNvPicPr>
            <a:picLocks noChangeAspect="1"/>
          </p:cNvPicPr>
          <p:nvPr/>
        </p:nvPicPr>
        <p:blipFill rotWithShape="1">
          <a:blip r:embed="rId2"/>
          <a:srcRect t="10486"/>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a:extLst>
              <a:ext uri="{FF2B5EF4-FFF2-40B4-BE49-F238E27FC236}">
                <a16:creationId xmlns:a16="http://schemas.microsoft.com/office/drawing/2014/main" id="{286F57FA-8CA0-D2AC-5B2E-8DF5206C69FA}"/>
              </a:ext>
            </a:extLst>
          </p:cNvPr>
          <p:cNvSpPr>
            <a:spLocks noGrp="1"/>
          </p:cNvSpPr>
          <p:nvPr>
            <p:ph idx="1"/>
          </p:nvPr>
        </p:nvSpPr>
        <p:spPr>
          <a:xfrm>
            <a:off x="4223982" y="3752850"/>
            <a:ext cx="7485413" cy="2452687"/>
          </a:xfrm>
        </p:spPr>
        <p:txBody>
          <a:bodyPr anchor="ctr">
            <a:normAutofit/>
          </a:bodyPr>
          <a:lstStyle/>
          <a:p>
            <a:r>
              <a:rPr lang="en-US" altLang="zh-CN" sz="1800" dirty="0"/>
              <a:t>Once we get the zip file with project code and packages, we can upload it to Lambda.</a:t>
            </a:r>
          </a:p>
          <a:p>
            <a:r>
              <a:rPr lang="en-US" altLang="zh-CN" sz="1800" dirty="0"/>
              <a:t>If your zip file is under 20mb, it is ok to upload it directly, however once it is over 20mb, Lambda recommend you to upload it to S3 bucket.</a:t>
            </a:r>
          </a:p>
          <a:p>
            <a:r>
              <a:rPr lang="en-US" altLang="zh-CN" sz="1800" dirty="0"/>
              <a:t>Then you can use S3 link URL to update your Lambda Code.</a:t>
            </a:r>
            <a:endParaRPr lang="zh-CN" altLang="en-US" sz="1800" dirty="0"/>
          </a:p>
        </p:txBody>
      </p:sp>
    </p:spTree>
    <p:extLst>
      <p:ext uri="{BB962C8B-B14F-4D97-AF65-F5344CB8AC3E}">
        <p14:creationId xmlns:p14="http://schemas.microsoft.com/office/powerpoint/2010/main" val="2133193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6FC095-69E3-8B89-282C-9827E0A52842}"/>
              </a:ext>
            </a:extLst>
          </p:cNvPr>
          <p:cNvSpPr>
            <a:spLocks noGrp="1"/>
          </p:cNvSpPr>
          <p:nvPr>
            <p:ph type="title"/>
          </p:nvPr>
        </p:nvSpPr>
        <p:spPr>
          <a:xfrm>
            <a:off x="193139" y="566030"/>
            <a:ext cx="5393622" cy="1166664"/>
          </a:xfrm>
        </p:spPr>
        <p:txBody>
          <a:bodyPr anchor="b">
            <a:normAutofit/>
          </a:bodyPr>
          <a:lstStyle/>
          <a:p>
            <a:r>
              <a:rPr lang="en-US" altLang="zh-CN" sz="2800" b="1" dirty="0"/>
              <a:t>About </a:t>
            </a:r>
            <a:r>
              <a:rPr lang="en-US" altLang="zh-CN" sz="2800" b="1" dirty="0" err="1"/>
              <a:t>Onnx</a:t>
            </a:r>
            <a:r>
              <a:rPr lang="en-US" altLang="zh-CN" sz="2800" b="1" dirty="0"/>
              <a:t> and Face Detection</a:t>
            </a:r>
            <a:endParaRPr lang="zh-CN" altLang="en-US" sz="2800" b="1" dirty="0"/>
          </a:p>
        </p:txBody>
      </p:sp>
      <p:sp>
        <p:nvSpPr>
          <p:cNvPr id="12"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5C3F67F-1F25-BFBB-93D7-9BE18F2D8F37}"/>
              </a:ext>
            </a:extLst>
          </p:cNvPr>
          <p:cNvSpPr>
            <a:spLocks noGrp="1"/>
          </p:cNvSpPr>
          <p:nvPr>
            <p:ph idx="1"/>
          </p:nvPr>
        </p:nvSpPr>
        <p:spPr>
          <a:xfrm>
            <a:off x="640080" y="2872899"/>
            <a:ext cx="4243589" cy="3320668"/>
          </a:xfrm>
        </p:spPr>
        <p:txBody>
          <a:bodyPr>
            <a:normAutofit/>
          </a:bodyPr>
          <a:lstStyle/>
          <a:p>
            <a:r>
              <a:rPr lang="en-US" altLang="zh-CN" sz="1400" b="0" i="0">
                <a:effectLst/>
                <a:latin typeface="Söhne"/>
              </a:rPr>
              <a:t>ONNX (Open Neural Network Exchange) is an open-source format and ecosystem designed to facilitate the interoperability of deep learning models and frameworks. It was developed to enable the seamless exchange of machine learning models between different frameworks and platforms. Here's a simple overview of ONNX</a:t>
            </a:r>
          </a:p>
          <a:p>
            <a:r>
              <a:rPr lang="en-US" altLang="zh-CN" sz="1400" b="0" i="0">
                <a:effectLst/>
                <a:latin typeface="Söhne"/>
              </a:rPr>
              <a:t>ONNX is framework-agnostic, which means it is not tied to any particular deep learning framework. It supports a wide range of popular frameworks like PyTorch, TensorFlow, and others</a:t>
            </a:r>
            <a:r>
              <a:rPr lang="zh-CN" altLang="en-US" sz="1400" b="0" i="0">
                <a:effectLst/>
                <a:latin typeface="Söhne"/>
              </a:rPr>
              <a:t>。</a:t>
            </a:r>
            <a:endParaRPr lang="en-US" altLang="zh-CN" sz="1400" b="0" i="0">
              <a:effectLst/>
              <a:latin typeface="Söhne"/>
            </a:endParaRPr>
          </a:p>
          <a:p>
            <a:r>
              <a:rPr lang="en-US" altLang="zh-CN" sz="1400" b="0" i="0">
                <a:effectLst/>
                <a:latin typeface="Söhne"/>
              </a:rPr>
              <a:t>ONNX models can be deployed and executed on a variety of platforms and devices, including desktop computers, cloud services, edge devices, and even IoT devices.</a:t>
            </a:r>
            <a:endParaRPr lang="zh-CN" altLang="en-US" sz="1400"/>
          </a:p>
        </p:txBody>
      </p:sp>
      <p:pic>
        <p:nvPicPr>
          <p:cNvPr id="5" name="Picture 4">
            <a:extLst>
              <a:ext uri="{FF2B5EF4-FFF2-40B4-BE49-F238E27FC236}">
                <a16:creationId xmlns:a16="http://schemas.microsoft.com/office/drawing/2014/main" id="{2211C894-4DC6-C83B-DB88-02FD5787D78B}"/>
              </a:ext>
            </a:extLst>
          </p:cNvPr>
          <p:cNvPicPr>
            <a:picLocks noChangeAspect="1"/>
          </p:cNvPicPr>
          <p:nvPr/>
        </p:nvPicPr>
        <p:blipFill rotWithShape="1">
          <a:blip r:embed="rId2"/>
          <a:srcRect r="22515"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124661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F70326-94AC-3359-7B55-E945FC611F62}"/>
              </a:ext>
            </a:extLst>
          </p:cNvPr>
          <p:cNvSpPr>
            <a:spLocks noGrp="1"/>
          </p:cNvSpPr>
          <p:nvPr>
            <p:ph type="title"/>
          </p:nvPr>
        </p:nvSpPr>
        <p:spPr>
          <a:xfrm>
            <a:off x="630935" y="639520"/>
            <a:ext cx="7699025" cy="943312"/>
          </a:xfrm>
        </p:spPr>
        <p:txBody>
          <a:bodyPr anchor="b">
            <a:normAutofit/>
          </a:bodyPr>
          <a:lstStyle/>
          <a:p>
            <a:r>
              <a:rPr lang="en-US" altLang="zh-CN" sz="3800" b="1" dirty="0"/>
              <a:t>About </a:t>
            </a:r>
            <a:r>
              <a:rPr lang="en-US" altLang="zh-CN" sz="3800" b="1" dirty="0" err="1"/>
              <a:t>Onnx</a:t>
            </a:r>
            <a:r>
              <a:rPr lang="en-US" altLang="zh-CN" sz="3800" b="1" dirty="0"/>
              <a:t> and Face Detection</a:t>
            </a:r>
            <a:endParaRPr lang="zh-CN" altLang="en-US" sz="3800" dirty="0"/>
          </a:p>
        </p:txBody>
      </p:sp>
      <p:sp>
        <p:nvSpPr>
          <p:cNvPr id="1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3E48748-B493-D66A-C50A-378BBED516EC}"/>
              </a:ext>
            </a:extLst>
          </p:cNvPr>
          <p:cNvSpPr>
            <a:spLocks noGrp="1"/>
          </p:cNvSpPr>
          <p:nvPr>
            <p:ph idx="1"/>
          </p:nvPr>
        </p:nvSpPr>
        <p:spPr>
          <a:xfrm>
            <a:off x="630936" y="2807208"/>
            <a:ext cx="3429000" cy="3410712"/>
          </a:xfrm>
        </p:spPr>
        <p:txBody>
          <a:bodyPr anchor="t">
            <a:normAutofit/>
          </a:bodyPr>
          <a:lstStyle/>
          <a:p>
            <a:r>
              <a:rPr lang="en-US" altLang="zh-CN" sz="1200"/>
              <a:t>Face Detection model used in this project is UltraFace </a:t>
            </a:r>
          </a:p>
          <a:p>
            <a:r>
              <a:rPr lang="en-US" altLang="zh-CN" sz="1200"/>
              <a:t>version-RFB-320.</a:t>
            </a:r>
          </a:p>
          <a:p>
            <a:r>
              <a:rPr lang="en-US" altLang="zh-CN" sz="1200"/>
              <a:t>This model is super light weight, because our Lambda machine has very limited computing resource, this model is a good choice.</a:t>
            </a:r>
          </a:p>
          <a:p>
            <a:endParaRPr lang="en-US" altLang="zh-CN" sz="1200"/>
          </a:p>
          <a:p>
            <a:pPr marL="0" indent="0">
              <a:buNone/>
            </a:pPr>
            <a:r>
              <a:rPr lang="en-US" altLang="zh-CN" sz="1200"/>
              <a:t>Sample code:</a:t>
            </a:r>
          </a:p>
          <a:p>
            <a:r>
              <a:rPr lang="en-US" altLang="zh-CN" sz="1200">
                <a:hlinkClick r:id="rId2"/>
              </a:rPr>
              <a:t>https://github.com/Linzaer/Ultra-Light-Fast-Generic-Face-Detector-1MB</a:t>
            </a:r>
            <a:endParaRPr lang="en-US" altLang="zh-CN" sz="1200"/>
          </a:p>
          <a:p>
            <a:r>
              <a:rPr lang="en-US" altLang="zh-CN" sz="1200">
                <a:hlinkClick r:id="rId3"/>
              </a:rPr>
              <a:t>https://github.com/onnx/models/blob/main/vision/body_analysis/ultraface/README.md#ultra-lightweight-face-detection-model</a:t>
            </a:r>
            <a:endParaRPr lang="en-US" altLang="zh-CN" sz="1200"/>
          </a:p>
        </p:txBody>
      </p:sp>
      <p:pic>
        <p:nvPicPr>
          <p:cNvPr id="8" name="Picture 7">
            <a:extLst>
              <a:ext uri="{FF2B5EF4-FFF2-40B4-BE49-F238E27FC236}">
                <a16:creationId xmlns:a16="http://schemas.microsoft.com/office/drawing/2014/main" id="{7E8FFBF0-8DBC-069E-25F8-F5FFD16186D6}"/>
              </a:ext>
            </a:extLst>
          </p:cNvPr>
          <p:cNvPicPr>
            <a:picLocks noChangeAspect="1"/>
          </p:cNvPicPr>
          <p:nvPr/>
        </p:nvPicPr>
        <p:blipFill>
          <a:blip r:embed="rId4"/>
          <a:stretch>
            <a:fillRect/>
          </a:stretch>
        </p:blipFill>
        <p:spPr>
          <a:xfrm>
            <a:off x="4677156" y="1946701"/>
            <a:ext cx="6903720" cy="3262007"/>
          </a:xfrm>
          <a:prstGeom prst="rect">
            <a:avLst/>
          </a:prstGeom>
        </p:spPr>
      </p:pic>
    </p:spTree>
    <p:extLst>
      <p:ext uri="{BB962C8B-B14F-4D97-AF65-F5344CB8AC3E}">
        <p14:creationId xmlns:p14="http://schemas.microsoft.com/office/powerpoint/2010/main" val="1002951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660</Words>
  <Application>Microsoft Office PowerPoint</Application>
  <PresentationFormat>Widescreen</PresentationFormat>
  <Paragraphs>60</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JetBrains Mono</vt:lpstr>
      <vt:lpstr>Söhne</vt:lpstr>
      <vt:lpstr>等线</vt:lpstr>
      <vt:lpstr>等线 Light</vt:lpstr>
      <vt:lpstr>Arial</vt:lpstr>
      <vt:lpstr>Calibri</vt:lpstr>
      <vt:lpstr>Times New Roman</vt:lpstr>
      <vt:lpstr>Office Theme</vt:lpstr>
      <vt:lpstr>Task-6 – Serverless: Cloud Function implementation </vt:lpstr>
      <vt:lpstr>Project Description</vt:lpstr>
      <vt:lpstr>AWS Services Used in my Project </vt:lpstr>
      <vt:lpstr>AWS Lambda</vt:lpstr>
      <vt:lpstr>Coding with Lambda</vt:lpstr>
      <vt:lpstr>Coding with Lambda</vt:lpstr>
      <vt:lpstr>Coding with Lambda</vt:lpstr>
      <vt:lpstr>About Onnx and Face Detection</vt:lpstr>
      <vt:lpstr>About Onnx and Face Detection</vt:lpstr>
      <vt:lpstr>Logic of my 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Task-6 – Serverless: Cloud Function implementation </dc:title>
  <dc:creator>Qu, Yanren</dc:creator>
  <cp:lastModifiedBy>Qu, Yanren</cp:lastModifiedBy>
  <cp:revision>1</cp:revision>
  <dcterms:created xsi:type="dcterms:W3CDTF">2023-10-18T05:14:28Z</dcterms:created>
  <dcterms:modified xsi:type="dcterms:W3CDTF">2023-10-18T06:10:00Z</dcterms:modified>
</cp:coreProperties>
</file>