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0" r:id="rId4"/>
    <p:sldId id="262" r:id="rId5"/>
    <p:sldId id="263" r:id="rId6"/>
    <p:sldId id="258" r:id="rId7"/>
    <p:sldId id="264" r:id="rId8"/>
    <p:sldId id="269" r:id="rId9"/>
    <p:sldId id="267" r:id="rId10"/>
    <p:sldId id="268" r:id="rId11"/>
    <p:sldId id="270" r:id="rId12"/>
    <p:sldId id="272" r:id="rId13"/>
    <p:sldId id="275" r:id="rId14"/>
    <p:sldId id="273" r:id="rId15"/>
    <p:sldId id="274" r:id="rId16"/>
    <p:sldId id="276" r:id="rId17"/>
    <p:sldId id="277" r:id="rId18"/>
    <p:sldId id="281" r:id="rId19"/>
    <p:sldId id="278" r:id="rId20"/>
    <p:sldId id="279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80"/>
    <p:restoredTop sz="94630"/>
  </p:normalViewPr>
  <p:slideViewPr>
    <p:cSldViewPr snapToGrid="0" snapToObjects="1" showGuides="1">
      <p:cViewPr varScale="1">
        <p:scale>
          <a:sx n="88" d="100"/>
          <a:sy n="88" d="100"/>
        </p:scale>
        <p:origin x="2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B892-C82D-9A4A-AA98-ED01569386E3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23E02-02E4-2743-A55D-A2650BC387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2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84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22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1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4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88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0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7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5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81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1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2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0F3C-036B-D144-8318-1F94119633ED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A388-5DB9-1F42-B136-C5E2BD6763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83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</a:t>
            </a:r>
            <a:r>
              <a:rPr lang="ko-KR" altLang="en-US" sz="3464" b="1" dirty="0" smtClean="0">
                <a:latin typeface="배달의민족 주아"/>
              </a:rPr>
              <a:t>스쿨</a:t>
            </a:r>
            <a:r>
              <a:rPr lang="en-US" altLang="ko-KR" sz="3464" b="1" dirty="0" smtClean="0">
                <a:latin typeface="배달의민족 주아"/>
              </a:rPr>
              <a:t/>
            </a:r>
            <a:br>
              <a:rPr lang="en-US" altLang="ko-KR" sz="3464" b="1" dirty="0" smtClean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DAY1</a:t>
            </a:r>
            <a:r>
              <a:rPr lang="ko-KR" altLang="en-US" sz="3464" b="1" dirty="0" smtClean="0">
                <a:latin typeface="배달의민족 주아"/>
              </a:rPr>
              <a:t>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2018. 1. 16 </a:t>
            </a:r>
            <a:r>
              <a:rPr lang="ko-KR" altLang="en-US" sz="1559" dirty="0">
                <a:latin typeface="배달의민족 주아"/>
              </a:rPr>
              <a:t>목 </a:t>
            </a:r>
            <a:r>
              <a:rPr lang="en-US" altLang="ko-KR" sz="1559" dirty="0">
                <a:latin typeface="배달의민족 주아"/>
              </a:rPr>
              <a:t>17:10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38" name="그림 37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77" y="6288117"/>
            <a:ext cx="816527" cy="32991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44" name="그림 43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96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114445" y="276367"/>
            <a:ext cx="8940800" cy="6305266"/>
            <a:chOff x="1114445" y="276367"/>
            <a:chExt cx="8940800" cy="63052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4445" y="276367"/>
              <a:ext cx="8940800" cy="630526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5" name="직선 연결선 5">
              <a:extLst>
                <a:ext uri="{FF2B5EF4-FFF2-40B4-BE49-F238E27FC236}">
                  <a16:creationId xmlns="" xmlns:a16="http://schemas.microsoft.com/office/drawing/2014/main" id="{D91A1F19-60B0-44F1-8191-D7DD192BE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987" y="1354773"/>
              <a:ext cx="3114759" cy="2726"/>
            </a:xfrm>
            <a:prstGeom prst="line">
              <a:avLst/>
            </a:prstGeom>
            <a:ln w="38100">
              <a:solidFill>
                <a:srgbClr val="FD00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5">
              <a:extLst>
                <a:ext uri="{FF2B5EF4-FFF2-40B4-BE49-F238E27FC236}">
                  <a16:creationId xmlns="" xmlns:a16="http://schemas.microsoft.com/office/drawing/2014/main" id="{D91A1F19-60B0-44F1-8191-D7DD192BE587}"/>
                </a:ext>
              </a:extLst>
            </p:cNvPr>
            <p:cNvCxnSpPr>
              <a:cxnSpLocks/>
            </p:cNvCxnSpPr>
            <p:nvPr/>
          </p:nvCxnSpPr>
          <p:spPr>
            <a:xfrm>
              <a:off x="5729987" y="2910528"/>
              <a:ext cx="725714" cy="0"/>
            </a:xfrm>
            <a:prstGeom prst="line">
              <a:avLst/>
            </a:prstGeom>
            <a:ln w="38100">
              <a:solidFill>
                <a:srgbClr val="FD00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5">
              <a:extLst>
                <a:ext uri="{FF2B5EF4-FFF2-40B4-BE49-F238E27FC236}">
                  <a16:creationId xmlns="" xmlns:a16="http://schemas.microsoft.com/office/drawing/2014/main" id="{D91A1F19-60B0-44F1-8191-D7DD192BE587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68" y="800908"/>
              <a:ext cx="936106" cy="0"/>
            </a:xfrm>
            <a:prstGeom prst="line">
              <a:avLst/>
            </a:prstGeom>
            <a:ln w="38100">
              <a:solidFill>
                <a:srgbClr val="FD00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55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59096" y="970248"/>
            <a:ext cx="11073808" cy="2246244"/>
            <a:chOff x="377686" y="1928191"/>
            <a:chExt cx="11073808" cy="22462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86" y="1928191"/>
              <a:ext cx="11073808" cy="2246244"/>
            </a:xfrm>
            <a:prstGeom prst="rect">
              <a:avLst/>
            </a:prstGeom>
          </p:spPr>
        </p:pic>
        <p:sp>
          <p:nvSpPr>
            <p:cNvPr id="6" name="액자 5"/>
            <p:cNvSpPr/>
            <p:nvPr/>
          </p:nvSpPr>
          <p:spPr>
            <a:xfrm>
              <a:off x="4313583" y="1928191"/>
              <a:ext cx="1782417" cy="477079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00" y="3646715"/>
            <a:ext cx="11083904" cy="22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0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38AF31E-45D3-4FD3-B622-7EAB45B5C81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73" y="1789473"/>
            <a:ext cx="3279053" cy="32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0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38AF31E-45D3-4FD3-B622-7EAB45B5C81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956828" y="2617816"/>
            <a:ext cx="10278344" cy="162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dirty="0" smtClean="0"/>
              <a:t>1995</a:t>
            </a:r>
            <a:r>
              <a:rPr kumimoji="1" lang="ko-KR" altLang="en-US" sz="3314" dirty="0" smtClean="0"/>
              <a:t>년</a:t>
            </a:r>
            <a:r>
              <a:rPr kumimoji="1" lang="en-US" altLang="ko-KR" sz="3314" dirty="0" smtClean="0"/>
              <a:t>,</a:t>
            </a:r>
            <a:r>
              <a:rPr kumimoji="1" lang="ko-KR" altLang="en-US" sz="3314" dirty="0" smtClean="0"/>
              <a:t> 가전제품을 제어하기 위한 언어로 탄생했다</a:t>
            </a:r>
            <a:r>
              <a:rPr kumimoji="1" lang="en-US" altLang="ko-KR" sz="3314" dirty="0" smtClean="0"/>
              <a:t>.</a:t>
            </a:r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endParaRPr kumimoji="1" lang="en-US" altLang="ko-KR" sz="3314" dirty="0"/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dirty="0" smtClean="0"/>
              <a:t>웹의 등장으로 성장세를 탔다</a:t>
            </a:r>
            <a:r>
              <a:rPr kumimoji="1" lang="en-US" altLang="ko-KR" sz="3314" dirty="0" smtClean="0"/>
              <a:t>.</a:t>
            </a:r>
            <a:endParaRPr kumimoji="1" lang="en-US" altLang="ko-KR" sz="3314" dirty="0"/>
          </a:p>
        </p:txBody>
      </p:sp>
    </p:spTree>
    <p:extLst>
      <p:ext uri="{BB962C8B-B14F-4D97-AF65-F5344CB8AC3E}">
        <p14:creationId xmlns:p14="http://schemas.microsoft.com/office/powerpoint/2010/main" val="87707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14" y="993913"/>
            <a:ext cx="8921571" cy="5170004"/>
          </a:xfrm>
          <a:prstGeom prst="rect">
            <a:avLst/>
          </a:prstGeom>
        </p:spPr>
      </p:pic>
      <p:sp>
        <p:nvSpPr>
          <p:cNvPr id="8" name="도넛[D] 7"/>
          <p:cNvSpPr/>
          <p:nvPr/>
        </p:nvSpPr>
        <p:spPr>
          <a:xfrm>
            <a:off x="3458818" y="5267738"/>
            <a:ext cx="815009" cy="815009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7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38AF31E-45D3-4FD3-B622-7EAB45B5C81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107833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Why           ?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19" y="31570"/>
            <a:ext cx="810577" cy="81057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1699057" y="2391202"/>
            <a:ext cx="9315570" cy="3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indent="-315623">
              <a:buFont typeface="+mj-ea"/>
              <a:buAutoNum type="circleNumDbPlain"/>
            </a:pPr>
            <a:r>
              <a:rPr kumimoji="1" lang="ko-KR" altLang="en-US" sz="3314" dirty="0"/>
              <a:t> 활용성 </a:t>
            </a:r>
            <a:r>
              <a:rPr kumimoji="1" lang="en-US" altLang="ko-KR" sz="3314" dirty="0"/>
              <a:t>1</a:t>
            </a:r>
            <a:r>
              <a:rPr kumimoji="1" lang="ko-KR" altLang="en-US" sz="3314" dirty="0"/>
              <a:t>위</a:t>
            </a:r>
            <a:endParaRPr kumimoji="1" lang="en-US" altLang="ko-KR" sz="3314" dirty="0"/>
          </a:p>
          <a:p>
            <a:pPr marL="315623" indent="-315623">
              <a:buFont typeface="+mj-ea"/>
              <a:buAutoNum type="circleNumDbPlain"/>
            </a:pPr>
            <a:endParaRPr kumimoji="1" lang="en-US" altLang="ko-KR" sz="3314" dirty="0"/>
          </a:p>
          <a:p>
            <a:pPr marL="315623" indent="-315623">
              <a:buFont typeface="+mj-ea"/>
              <a:buAutoNum type="circleNumDbPlain"/>
            </a:pPr>
            <a:r>
              <a:rPr kumimoji="1" lang="ko-KR" altLang="en-US" sz="3314" dirty="0"/>
              <a:t> 객체지향언어의 </a:t>
            </a:r>
            <a:r>
              <a:rPr kumimoji="1" lang="ko-KR" altLang="en-US" sz="3314" dirty="0" smtClean="0"/>
              <a:t>표본</a:t>
            </a:r>
            <a:endParaRPr kumimoji="1" lang="en-US" altLang="ko-KR" sz="3314" dirty="0" smtClean="0"/>
          </a:p>
          <a:p>
            <a:pPr marL="315623" indent="-315623">
              <a:buFont typeface="+mj-ea"/>
              <a:buAutoNum type="circleNumDbPlain"/>
            </a:pPr>
            <a:endParaRPr kumimoji="1" lang="en-US" altLang="ko-KR" sz="3314" dirty="0"/>
          </a:p>
          <a:p>
            <a:pPr marL="315623" indent="-315623">
              <a:buFont typeface="+mj-ea"/>
              <a:buAutoNum type="circleNumDbPlain"/>
            </a:pPr>
            <a:r>
              <a:rPr kumimoji="1" lang="ko-KR" altLang="en-US" sz="3314" dirty="0" smtClean="0"/>
              <a:t> </a:t>
            </a:r>
            <a:r>
              <a:rPr kumimoji="1" lang="en-US" altLang="ko-KR" sz="3314" dirty="0" smtClean="0"/>
              <a:t>JVM</a:t>
            </a:r>
            <a:r>
              <a:rPr kumimoji="1" lang="ko-KR" altLang="en-US" sz="3314" dirty="0"/>
              <a:t> </a:t>
            </a:r>
            <a:r>
              <a:rPr kumimoji="1" lang="ko-KR" altLang="en-US" sz="3314" dirty="0" smtClean="0"/>
              <a:t>환경 내에서 모든 </a:t>
            </a:r>
            <a:r>
              <a:rPr kumimoji="1" lang="en-US" altLang="ko-KR" sz="3314" dirty="0" smtClean="0"/>
              <a:t>OS</a:t>
            </a:r>
            <a:r>
              <a:rPr kumimoji="1" lang="ko-KR" altLang="en-US" sz="3314" dirty="0" smtClean="0"/>
              <a:t>에서 작동 가능</a:t>
            </a:r>
            <a:endParaRPr kumimoji="1" lang="en-US" altLang="ko-KR" sz="3314" dirty="0"/>
          </a:p>
          <a:p>
            <a:pPr marL="315623" indent="-315623">
              <a:buFont typeface="+mj-ea"/>
              <a:buAutoNum type="circleNumDbPlain"/>
            </a:pPr>
            <a:endParaRPr kumimoji="1" lang="en-US" altLang="ko-KR" sz="3314" dirty="0"/>
          </a:p>
        </p:txBody>
      </p:sp>
    </p:spTree>
    <p:extLst>
      <p:ext uri="{BB962C8B-B14F-4D97-AF65-F5344CB8AC3E}">
        <p14:creationId xmlns:p14="http://schemas.microsoft.com/office/powerpoint/2010/main" val="63494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505291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작동 원리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4147930" y="1683641"/>
            <a:ext cx="3896139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dirty="0" smtClean="0"/>
              <a:t>소스코드</a:t>
            </a:r>
            <a:endParaRPr kumimoji="1" lang="ko-KR" altLang="en-US" sz="44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4147930" y="3604415"/>
            <a:ext cx="3896139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dirty="0" smtClean="0"/>
              <a:t>바이트 코드</a:t>
            </a:r>
            <a:endParaRPr kumimoji="1" lang="ko-KR" altLang="en-US" sz="44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132266" y="5525189"/>
            <a:ext cx="3896139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 smtClean="0"/>
              <a:t>JVM</a:t>
            </a:r>
            <a:r>
              <a:rPr kumimoji="1" lang="ko-KR" altLang="en-US" sz="4400" dirty="0" smtClean="0"/>
              <a:t> 실행환경</a:t>
            </a:r>
            <a:endParaRPr kumimoji="1" lang="ko-KR" altLang="en-US" sz="4400" dirty="0"/>
          </a:p>
        </p:txBody>
      </p:sp>
      <p:sp>
        <p:nvSpPr>
          <p:cNvPr id="12" name="아래쪽 화살표[D] 11"/>
          <p:cNvSpPr/>
          <p:nvPr/>
        </p:nvSpPr>
        <p:spPr>
          <a:xfrm>
            <a:off x="5871614" y="2732273"/>
            <a:ext cx="417444" cy="62407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아래쪽 화살표[D] 12"/>
          <p:cNvSpPr/>
          <p:nvPr/>
        </p:nvSpPr>
        <p:spPr>
          <a:xfrm>
            <a:off x="5871613" y="4637487"/>
            <a:ext cx="417444" cy="62407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55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2974" y="2274838"/>
            <a:ext cx="35714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outer:</a:t>
            </a:r>
            <a:endParaRPr lang="en-US" altLang="ko-KR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for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(</a:t>
            </a:r>
            <a:r>
              <a:rPr lang="en-US" altLang="ko-KR" b="0" dirty="0" err="1" smtClean="0">
                <a:solidFill>
                  <a:srgbClr val="9E0031"/>
                </a:solidFill>
                <a:latin typeface="AppleSDGothicNeo-Regular" charset="-127"/>
                <a:ea typeface="AppleSDGothicNeo-Regular" charset="-127"/>
              </a:rPr>
              <a:t>int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i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=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2;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i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&lt;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1000;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i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++)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{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for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(</a:t>
            </a:r>
            <a:r>
              <a:rPr lang="en-US" altLang="ko-KR" b="0" dirty="0" err="1" smtClean="0">
                <a:solidFill>
                  <a:srgbClr val="9E0031"/>
                </a:solidFill>
                <a:latin typeface="AppleSDGothicNeo-Regular" charset="-127"/>
                <a:ea typeface="AppleSDGothicNeo-Regular" charset="-127"/>
              </a:rPr>
              <a:t>int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j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=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2;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j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&lt;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i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;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j</a:t>
            </a:r>
            <a:r>
              <a:rPr lang="en-US" altLang="ko-KR" b="0" dirty="0" err="1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++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)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{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    </a:t>
            </a:r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if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(</a:t>
            </a:r>
            <a:r>
              <a:rPr lang="en-US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i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%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j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==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0)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ro-RO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        </a:t>
            </a:r>
            <a:r>
              <a:rPr lang="ro-RO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continue</a:t>
            </a:r>
            <a:r>
              <a:rPr lang="ro-RO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ro-RO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outer</a:t>
            </a:r>
            <a:r>
              <a:rPr lang="ro-RO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;</a:t>
            </a:r>
            <a:endParaRPr lang="ro-RO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}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de-DE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System</a:t>
            </a:r>
            <a:r>
              <a:rPr lang="de-DE" altLang="ko-KR" b="0" dirty="0" err="1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.</a:t>
            </a:r>
            <a:r>
              <a:rPr lang="de-DE" altLang="ko-KR" b="0" dirty="0" err="1" smtClean="0">
                <a:solidFill>
                  <a:srgbClr val="6A801F"/>
                </a:solidFill>
                <a:latin typeface="AppleSDGothicNeo-Regular" charset="-127"/>
                <a:ea typeface="AppleSDGothicNeo-Regular" charset="-127"/>
              </a:rPr>
              <a:t>out</a:t>
            </a:r>
            <a:r>
              <a:rPr lang="de-DE" altLang="ko-KR" b="0" dirty="0" err="1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.</a:t>
            </a:r>
            <a:r>
              <a:rPr lang="de-DE" altLang="ko-KR" b="0" dirty="0" err="1" smtClean="0">
                <a:solidFill>
                  <a:srgbClr val="6A801F"/>
                </a:solidFill>
                <a:latin typeface="AppleSDGothicNeo-Regular" charset="-127"/>
                <a:ea typeface="AppleSDGothicNeo-Regular" charset="-127"/>
              </a:rPr>
              <a:t>println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(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i</a:t>
            </a:r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);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}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</p:txBody>
      </p:sp>
      <p:sp>
        <p:nvSpPr>
          <p:cNvPr id="6" name="오른쪽 화살표[R] 5"/>
          <p:cNvSpPr/>
          <p:nvPr/>
        </p:nvSpPr>
        <p:spPr>
          <a:xfrm>
            <a:off x="4892052" y="3130826"/>
            <a:ext cx="1203948" cy="5963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23652" y="0"/>
            <a:ext cx="573324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0</a:t>
            </a:r>
            <a:r>
              <a:rPr lang="de-DE" altLang="ko-KR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 </a:t>
            </a:r>
            <a:r>
              <a:rPr lang="de-DE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iconst_2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 </a:t>
            </a:r>
            <a:r>
              <a:rPr lang="de-DE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istore_1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2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 </a:t>
            </a:r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iload_1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3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 </a:t>
            </a:r>
            <a:r>
              <a:rPr lang="en-US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sipush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</a:t>
            </a:r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1000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6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 </a:t>
            </a:r>
            <a:r>
              <a:rPr lang="de-DE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if_icmpge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   </a:t>
            </a:r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44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9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 </a:t>
            </a:r>
            <a:r>
              <a:rPr lang="de-DE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iconst_2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10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de-DE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istore_2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11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iload_2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12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iload_1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13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de-DE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if_icmpge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   </a:t>
            </a:r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31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16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iload_1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17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iload_2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ro-RO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18</a:t>
            </a:r>
            <a:r>
              <a:rPr lang="ro-RO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ro-RO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irem</a:t>
            </a:r>
            <a:endParaRPr lang="ro-RO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19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de-DE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ifne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25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22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de-DE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goto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38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ro-RO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25</a:t>
            </a:r>
            <a:r>
              <a:rPr lang="ro-RO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ro-RO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iinc</a:t>
            </a:r>
            <a:r>
              <a:rPr lang="ro-RO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ro-RO" altLang="ko-KR" b="0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2,</a:t>
            </a:r>
            <a:r>
              <a:rPr lang="ro-RO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ro-RO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</a:t>
            </a:r>
            <a:endParaRPr lang="ro-RO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pl-PL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28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pl-PL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goto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pl-PL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11</a:t>
            </a:r>
            <a:endParaRPr lang="pl-PL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pl-PL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31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pl-PL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getstatic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   </a:t>
            </a:r>
            <a:r>
              <a:rPr lang="pl-PL" altLang="ko-KR" b="0" dirty="0" smtClean="0">
                <a:solidFill>
                  <a:srgbClr val="130869"/>
                </a:solidFill>
                <a:latin typeface="AppleSDGothicNeo-Regular" charset="-127"/>
                <a:ea typeface="AppleSDGothicNeo-Regular" charset="-127"/>
              </a:rPr>
              <a:t>#84;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pl-PL" altLang="ko-KR" b="0" dirty="0" smtClean="0">
                <a:solidFill>
                  <a:srgbClr val="9E0031"/>
                </a:solidFill>
                <a:latin typeface="AppleSDGothicNeo-Regular" charset="-127"/>
                <a:ea typeface="AppleSDGothicNeo-Regular" charset="-127"/>
              </a:rPr>
              <a:t>//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pl-PL" altLang="ko-KR" b="0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Field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pl-PL" altLang="ko-KR" b="0" dirty="0" err="1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java</a:t>
            </a:r>
            <a:r>
              <a:rPr lang="pl-PL" altLang="ko-KR" b="0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/</a:t>
            </a:r>
            <a:r>
              <a:rPr lang="pl-PL" altLang="ko-KR" b="0" dirty="0" err="1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lang</a:t>
            </a:r>
            <a:r>
              <a:rPr lang="pl-PL" altLang="ko-KR" b="0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/</a:t>
            </a:r>
            <a:r>
              <a:rPr lang="pl-PL" altLang="ko-KR" b="0" dirty="0" err="1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System.out</a:t>
            </a:r>
            <a:r>
              <a:rPr lang="pl-PL" altLang="ko-KR" b="0" dirty="0" err="1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</a:t>
            </a:r>
            <a:r>
              <a:rPr lang="pl-PL" altLang="ko-KR" b="0" dirty="0" err="1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Ljava</a:t>
            </a:r>
            <a:r>
              <a:rPr lang="pl-PL" altLang="ko-KR" b="0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/</a:t>
            </a:r>
            <a:r>
              <a:rPr lang="pl-PL" altLang="ko-KR" b="0" dirty="0" err="1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io</a:t>
            </a:r>
            <a:r>
              <a:rPr lang="pl-PL" altLang="ko-KR" b="0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/</a:t>
            </a:r>
            <a:r>
              <a:rPr lang="pl-PL" altLang="ko-KR" b="0" dirty="0" err="1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PrintStream</a:t>
            </a:r>
            <a:r>
              <a:rPr lang="pl-PL" altLang="ko-KR" b="0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;</a:t>
            </a:r>
            <a:endParaRPr lang="pl-PL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34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en-US" altLang="ko-KR" b="1" dirty="0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iload_1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en-US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35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en-US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invokevirtual</a:t>
            </a:r>
            <a:r>
              <a:rPr lang="en-US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#85</a:t>
            </a:r>
            <a:r>
              <a:rPr lang="en-US" altLang="ko-KR" b="0" dirty="0" smtClean="0">
                <a:solidFill>
                  <a:srgbClr val="336E6D"/>
                </a:solidFill>
                <a:latin typeface="AppleSDGothicNeo-Regular" charset="-127"/>
                <a:ea typeface="AppleSDGothicNeo-Regular" charset="-127"/>
              </a:rPr>
              <a:t>; // Method java/</a:t>
            </a:r>
            <a:r>
              <a:rPr lang="en-US" altLang="ko-KR" b="0" dirty="0" err="1" smtClean="0">
                <a:solidFill>
                  <a:srgbClr val="336E6D"/>
                </a:solidFill>
                <a:latin typeface="AppleSDGothicNeo-Regular" charset="-127"/>
                <a:ea typeface="AppleSDGothicNeo-Regular" charset="-127"/>
              </a:rPr>
              <a:t>io</a:t>
            </a:r>
            <a:r>
              <a:rPr lang="en-US" altLang="ko-KR" b="0" dirty="0" smtClean="0">
                <a:solidFill>
                  <a:srgbClr val="336E6D"/>
                </a:solidFill>
                <a:latin typeface="AppleSDGothicNeo-Regular" charset="-127"/>
                <a:ea typeface="AppleSDGothicNeo-Regular" charset="-127"/>
              </a:rPr>
              <a:t>/</a:t>
            </a:r>
            <a:r>
              <a:rPr lang="en-US" altLang="ko-KR" b="0" dirty="0" err="1" smtClean="0">
                <a:solidFill>
                  <a:srgbClr val="336E6D"/>
                </a:solidFill>
                <a:latin typeface="AppleSDGothicNeo-Regular" charset="-127"/>
                <a:ea typeface="AppleSDGothicNeo-Regular" charset="-127"/>
              </a:rPr>
              <a:t>PrintStream.println</a:t>
            </a:r>
            <a:r>
              <a:rPr lang="en-US" altLang="ko-KR" b="0" dirty="0" smtClean="0">
                <a:solidFill>
                  <a:srgbClr val="336E6D"/>
                </a:solidFill>
                <a:latin typeface="AppleSDGothicNeo-Regular" charset="-127"/>
                <a:ea typeface="AppleSDGothicNeo-Regular" charset="-127"/>
              </a:rPr>
              <a:t>:(I)V</a:t>
            </a:r>
            <a:endParaRPr lang="en-US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38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de-DE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iinc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de-DE" altLang="ko-KR" b="0" dirty="0" smtClean="0">
                <a:solidFill>
                  <a:srgbClr val="8F9105"/>
                </a:solidFill>
                <a:latin typeface="AppleSDGothicNeo-Regular" charset="-127"/>
                <a:ea typeface="AppleSDGothicNeo-Regular" charset="-127"/>
              </a:rPr>
              <a:t>1,</a:t>
            </a:r>
            <a:r>
              <a:rPr lang="de-DE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</a:t>
            </a:r>
            <a:r>
              <a:rPr lang="de-DE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1</a:t>
            </a:r>
            <a:endParaRPr lang="de-DE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pl-PL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41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pl-PL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goto</a:t>
            </a:r>
            <a:r>
              <a:rPr lang="pl-PL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    </a:t>
            </a:r>
            <a:r>
              <a:rPr lang="pl-PL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2</a:t>
            </a:r>
            <a:endParaRPr lang="pl-PL" altLang="ko-KR" b="0" dirty="0" smtClean="0">
              <a:solidFill>
                <a:srgbClr val="1A1A1A"/>
              </a:solidFill>
              <a:latin typeface="AppleSDGothicNeo-Regular" charset="-127"/>
              <a:ea typeface="AppleSDGothicNeo-Regular" charset="-127"/>
            </a:endParaRPr>
          </a:p>
          <a:p>
            <a:r>
              <a:rPr lang="ro-RO" altLang="ko-KR" b="0" dirty="0" smtClean="0">
                <a:solidFill>
                  <a:srgbClr val="535353"/>
                </a:solidFill>
                <a:latin typeface="AppleSDGothicNeo-Regular" charset="-127"/>
                <a:ea typeface="AppleSDGothicNeo-Regular" charset="-127"/>
              </a:rPr>
              <a:t>44</a:t>
            </a:r>
            <a:r>
              <a:rPr lang="ro-RO" altLang="ko-KR" b="0" dirty="0" smtClean="0">
                <a:solidFill>
                  <a:srgbClr val="1A1A1A"/>
                </a:solidFill>
                <a:latin typeface="AppleSDGothicNeo-Regular" charset="-127"/>
                <a:ea typeface="AppleSDGothicNeo-Regular" charset="-127"/>
              </a:rPr>
              <a:t>:  </a:t>
            </a:r>
            <a:r>
              <a:rPr lang="ro-RO" altLang="ko-KR" b="1" dirty="0" err="1" smtClean="0">
                <a:solidFill>
                  <a:srgbClr val="0F7001"/>
                </a:solidFill>
                <a:latin typeface="AppleSDGothicNeo-Regular" charset="-127"/>
                <a:ea typeface="AppleSDGothicNeo-Regular" charset="-127"/>
              </a:rPr>
              <a:t>return</a:t>
            </a:r>
            <a:endParaRPr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748748" y="1391479"/>
            <a:ext cx="244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smtClean="0"/>
              <a:t>소스코드</a:t>
            </a:r>
            <a:endParaRPr kumimoji="1"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74312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505291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주의할 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/>
          <p:nvPr/>
        </p:nvSpPr>
        <p:spPr>
          <a:xfrm>
            <a:off x="737251" y="2176670"/>
            <a:ext cx="10686170" cy="417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dirty="0" smtClean="0"/>
              <a:t>-</a:t>
            </a:r>
            <a:r>
              <a:rPr kumimoji="1" lang="ko-KR" altLang="en-US" sz="3314" dirty="0" smtClean="0"/>
              <a:t> 문장이 끝날 때 </a:t>
            </a:r>
            <a:r>
              <a:rPr kumimoji="1" lang="en-US" altLang="ko-KR" sz="3314" dirty="0" smtClean="0"/>
              <a:t>’</a:t>
            </a:r>
            <a:r>
              <a:rPr kumimoji="1" lang="en-US" altLang="ko-KR" sz="3314" b="1" dirty="0" smtClean="0">
                <a:solidFill>
                  <a:srgbClr val="FF0000"/>
                </a:solidFill>
              </a:rPr>
              <a:t>;</a:t>
            </a:r>
            <a:r>
              <a:rPr kumimoji="1" lang="en-US" altLang="ko-KR" sz="3314" dirty="0" smtClean="0"/>
              <a:t>’(</a:t>
            </a:r>
            <a:r>
              <a:rPr kumimoji="1" lang="ko-KR" altLang="en-US" sz="3314" dirty="0" smtClean="0"/>
              <a:t>세미콜론</a:t>
            </a:r>
            <a:r>
              <a:rPr kumimoji="1" lang="en-US" altLang="ko-KR" sz="3314" dirty="0" smtClean="0"/>
              <a:t>)</a:t>
            </a:r>
            <a:r>
              <a:rPr kumimoji="1" lang="ko-KR" altLang="en-US" sz="3314" dirty="0" smtClean="0"/>
              <a:t>을 꼭 붙여줘야 함</a:t>
            </a:r>
            <a:endParaRPr kumimoji="1" lang="en-US" altLang="ko-KR" sz="3314" dirty="0" smtClean="0"/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endParaRPr kumimoji="1" lang="en-US" altLang="ko-KR" sz="3314" dirty="0" smtClean="0"/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dirty="0" smtClean="0"/>
              <a:t>-</a:t>
            </a:r>
            <a:r>
              <a:rPr kumimoji="1" lang="ko-KR" altLang="en-US" sz="3314" dirty="0" smtClean="0"/>
              <a:t> 전역변수를 제외한 코드는 </a:t>
            </a:r>
            <a:r>
              <a:rPr kumimoji="1" lang="en-US" altLang="ko-KR" sz="3314" dirty="0" smtClean="0"/>
              <a:t>{}(</a:t>
            </a:r>
            <a:r>
              <a:rPr kumimoji="1" lang="ko-KR" altLang="en-US" sz="3314" dirty="0" smtClean="0"/>
              <a:t>중괄호</a:t>
            </a:r>
            <a:r>
              <a:rPr kumimoji="1" lang="en-US" altLang="ko-KR" sz="3314" dirty="0" smtClean="0"/>
              <a:t>)</a:t>
            </a:r>
            <a:r>
              <a:rPr kumimoji="1" lang="ko-KR" altLang="en-US" sz="3314" dirty="0" smtClean="0"/>
              <a:t> 안에 적어줄 것</a:t>
            </a:r>
            <a:endParaRPr kumimoji="1" lang="en-US" altLang="ko-KR" sz="3314" dirty="0" smtClean="0"/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endParaRPr kumimoji="1" lang="en-US" altLang="ko-KR" sz="3314" dirty="0"/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dirty="0" smtClean="0"/>
              <a:t>-</a:t>
            </a:r>
            <a:r>
              <a:rPr kumimoji="1" lang="ko-KR" altLang="en-US" sz="3314" dirty="0" smtClean="0"/>
              <a:t> 이름을 지을때 </a:t>
            </a:r>
            <a:r>
              <a:rPr kumimoji="1" lang="ko-KR" altLang="en-US" sz="3314" b="1" dirty="0" smtClean="0">
                <a:solidFill>
                  <a:srgbClr val="FF0000"/>
                </a:solidFill>
              </a:rPr>
              <a:t>문자</a:t>
            </a:r>
            <a:r>
              <a:rPr kumimoji="1" lang="en-US" altLang="ko-KR" sz="3314" b="1" dirty="0" smtClean="0">
                <a:solidFill>
                  <a:srgbClr val="FF0000"/>
                </a:solidFill>
              </a:rPr>
              <a:t>,</a:t>
            </a:r>
            <a:r>
              <a:rPr kumimoji="1" lang="ko-KR" altLang="en-US" sz="3314" b="1" dirty="0" smtClean="0">
                <a:solidFill>
                  <a:srgbClr val="FF0000"/>
                </a:solidFill>
              </a:rPr>
              <a:t>숫자</a:t>
            </a:r>
            <a:r>
              <a:rPr kumimoji="1" lang="en-US" altLang="ko-KR" sz="3314" b="1" dirty="0" smtClean="0">
                <a:solidFill>
                  <a:srgbClr val="FF0000"/>
                </a:solidFill>
              </a:rPr>
              <a:t>,_</a:t>
            </a:r>
            <a:r>
              <a:rPr kumimoji="1" lang="ko-KR" altLang="en-US" sz="3314" dirty="0" smtClean="0"/>
              <a:t>만 허용한다</a:t>
            </a:r>
            <a:r>
              <a:rPr kumimoji="1" lang="en-US" altLang="ko-KR" sz="3314" dirty="0" smtClean="0"/>
              <a:t>(</a:t>
            </a:r>
            <a:r>
              <a:rPr kumimoji="1" lang="ko-KR" altLang="en-US" sz="3314" dirty="0" smtClean="0"/>
              <a:t>띄어쓰기 금지</a:t>
            </a:r>
            <a:r>
              <a:rPr kumimoji="1" lang="en-US" altLang="ko-KR" sz="3314" dirty="0" smtClean="0"/>
              <a:t>)</a:t>
            </a:r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endParaRPr kumimoji="1" lang="en-US" altLang="ko-KR" sz="3314" dirty="0"/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endParaRPr kumimoji="1" lang="en-US" altLang="ko-KR" sz="3314" dirty="0"/>
          </a:p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endParaRPr kumimoji="1" lang="en-US" altLang="ko-KR" sz="3314" dirty="0"/>
          </a:p>
        </p:txBody>
      </p:sp>
    </p:spTree>
    <p:extLst>
      <p:ext uri="{BB962C8B-B14F-4D97-AF65-F5344CB8AC3E}">
        <p14:creationId xmlns:p14="http://schemas.microsoft.com/office/powerpoint/2010/main" val="172995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438215" y="3107133"/>
            <a:ext cx="9315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4400" b="1" dirty="0" smtClean="0"/>
              <a:t>자료형</a:t>
            </a:r>
            <a:r>
              <a:rPr kumimoji="1" lang="en-US" altLang="ko-KR" sz="4400" b="1" dirty="0" smtClean="0"/>
              <a:t>,</a:t>
            </a:r>
            <a:r>
              <a:rPr kumimoji="1" lang="ko-KR" altLang="en-US" sz="4400" b="1" dirty="0" smtClean="0"/>
              <a:t> 변수</a:t>
            </a:r>
            <a:endParaRPr kumimoji="1"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22742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Why Programming?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800029" y="2259050"/>
            <a:ext cx="9315570" cy="3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indent="-315623">
              <a:buFont typeface="+mj-ea"/>
              <a:buAutoNum type="circleNumDbPlain"/>
            </a:pPr>
            <a:r>
              <a:rPr kumimoji="1" lang="en-US" altLang="ko-KR" sz="3314" dirty="0"/>
              <a:t>IT </a:t>
            </a:r>
            <a:r>
              <a:rPr kumimoji="1" lang="ko-KR" altLang="en-US" sz="3314" dirty="0"/>
              <a:t>인프라 확장</a:t>
            </a:r>
            <a:endParaRPr kumimoji="1" lang="en-US" altLang="ko-KR" sz="3314" dirty="0"/>
          </a:p>
          <a:p>
            <a:pPr marL="315623" indent="-315623">
              <a:buFont typeface="+mj-ea"/>
              <a:buAutoNum type="circleNumDbPlain"/>
            </a:pPr>
            <a:endParaRPr kumimoji="1" lang="en-US" altLang="ko-KR" sz="3314" dirty="0"/>
          </a:p>
          <a:p>
            <a:pPr marL="315623" indent="-315623">
              <a:buFont typeface="+mj-ea"/>
              <a:buAutoNum type="circleNumDbPlain"/>
            </a:pPr>
            <a:r>
              <a:rPr kumimoji="1" lang="ko-KR" altLang="en-US" sz="3314" dirty="0"/>
              <a:t>기술 </a:t>
            </a:r>
            <a:r>
              <a:rPr kumimoji="1" lang="en-US" altLang="ko-KR" sz="3314" dirty="0"/>
              <a:t>Portion</a:t>
            </a:r>
            <a:r>
              <a:rPr kumimoji="1" lang="ko-KR" altLang="en-US" sz="3314" dirty="0"/>
              <a:t>이 점점 증가</a:t>
            </a:r>
            <a:endParaRPr kumimoji="1" lang="en-US" altLang="ko-KR" sz="3314" dirty="0"/>
          </a:p>
          <a:p>
            <a:pPr marL="315623" indent="-315623">
              <a:buFont typeface="+mj-ea"/>
              <a:buAutoNum type="circleNumDbPlain"/>
            </a:pPr>
            <a:endParaRPr kumimoji="1" lang="en-US" altLang="ko-KR" sz="3314" dirty="0"/>
          </a:p>
          <a:p>
            <a:pPr marL="315623" indent="-315623">
              <a:buFont typeface="+mj-ea"/>
              <a:buAutoNum type="circleNumDbPlain"/>
            </a:pPr>
            <a:r>
              <a:rPr kumimoji="1" lang="ko-KR" altLang="en-US" sz="3314" dirty="0"/>
              <a:t>프론트엔드의 수요 및 접근성</a:t>
            </a:r>
            <a:endParaRPr kumimoji="1" lang="en-US" altLang="ko-KR" sz="3314" dirty="0"/>
          </a:p>
          <a:p>
            <a:endParaRPr kumimoji="1" lang="ko-KR" altLang="en-US" sz="3314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4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505291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자료형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변수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1076256" y="4697080"/>
            <a:ext cx="10008159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dirty="0" smtClean="0"/>
              <a:t>변수 </a:t>
            </a:r>
            <a:r>
              <a:rPr kumimoji="1" lang="en-US" altLang="ko-KR" sz="3314" dirty="0" smtClean="0"/>
              <a:t>:</a:t>
            </a:r>
            <a:r>
              <a:rPr kumimoji="1" lang="ko-KR" altLang="en-US" sz="3314" dirty="0" smtClean="0"/>
              <a:t> 데이터를 저장하고 불러들여지는 메모리 공간</a:t>
            </a:r>
            <a:endParaRPr kumimoji="1" lang="en-US" altLang="ko-KR" sz="3314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091920" y="5635487"/>
            <a:ext cx="10008159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dirty="0" smtClean="0"/>
              <a:t>자료형 </a:t>
            </a:r>
            <a:r>
              <a:rPr kumimoji="1" lang="en-US" altLang="ko-KR" sz="3314" dirty="0" smtClean="0"/>
              <a:t>:</a:t>
            </a:r>
            <a:r>
              <a:rPr kumimoji="1" lang="ko-KR" altLang="en-US" sz="3314" dirty="0" smtClean="0"/>
              <a:t> 변수의 종류</a:t>
            </a:r>
            <a:endParaRPr kumimoji="1" lang="en-US" altLang="ko-KR" sz="3314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60" y="1962256"/>
            <a:ext cx="5969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505291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선언과 정의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/>
          <p:nvPr/>
        </p:nvSpPr>
        <p:spPr>
          <a:xfrm>
            <a:off x="3232324" y="2041388"/>
            <a:ext cx="5727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rgbClr val="FF0000"/>
                </a:solidFill>
              </a:rPr>
              <a:t>자료형</a:t>
            </a:r>
            <a:r>
              <a:rPr kumimoji="1" lang="ko-KR" altLang="en-US" sz="4000" b="1" dirty="0" smtClean="0"/>
              <a:t> 변수 </a:t>
            </a:r>
            <a:r>
              <a:rPr kumimoji="1" lang="en-US" altLang="ko-KR" sz="4000" b="1" dirty="0" smtClean="0"/>
              <a:t>=</a:t>
            </a:r>
            <a:r>
              <a:rPr kumimoji="1" lang="ko-KR" altLang="en-US" sz="4000" b="1" dirty="0" smtClean="0"/>
              <a:t> </a:t>
            </a:r>
            <a:r>
              <a:rPr kumimoji="1"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kumimoji="1" lang="en-US" altLang="ko-KR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kumimoji="1" lang="ko-KR" altLang="en-US" sz="40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705061" y="3075057"/>
            <a:ext cx="238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smtClean="0"/>
              <a:t>Or</a:t>
            </a:r>
            <a:endParaRPr kumimoji="1" lang="ko-KR" altLang="en-US" sz="4000" b="1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3216660" y="4188239"/>
            <a:ext cx="5727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rgbClr val="FF0000"/>
                </a:solidFill>
              </a:rPr>
              <a:t>자료형</a:t>
            </a:r>
            <a:r>
              <a:rPr kumimoji="1" lang="ko-KR" altLang="en-US" sz="4000" b="1" dirty="0" smtClean="0"/>
              <a:t> 변수</a:t>
            </a:r>
            <a:r>
              <a:rPr kumimoji="1" lang="en-US" altLang="ko-KR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kumimoji="1" lang="en-US" altLang="ko-KR" sz="4000" b="1" dirty="0" smtClean="0"/>
          </a:p>
          <a:p>
            <a:pPr algn="ctr"/>
            <a:r>
              <a:rPr kumimoji="1" lang="ko-KR" altLang="en-US" sz="4000" b="1" dirty="0" smtClean="0"/>
              <a:t>변수 </a:t>
            </a:r>
            <a:r>
              <a:rPr kumimoji="1" lang="en-US" altLang="ko-KR" sz="4000" b="1" dirty="0" smtClean="0"/>
              <a:t>=</a:t>
            </a:r>
            <a:r>
              <a:rPr kumimoji="1" lang="ko-KR" altLang="en-US" sz="4000" b="1" dirty="0" smtClean="0"/>
              <a:t> </a:t>
            </a:r>
            <a:r>
              <a:rPr kumimoji="1"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kumimoji="1" lang="en-US" altLang="ko-KR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25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505291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자료형의 종류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2564297" y="1484796"/>
            <a:ext cx="78121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err="1">
                <a:solidFill>
                  <a:srgbClr val="FF0000"/>
                </a:solidFill>
              </a:rPr>
              <a:t>b</a:t>
            </a:r>
            <a:r>
              <a:rPr kumimoji="1" lang="en-US" altLang="ko-KR" sz="4000" b="1" dirty="0" err="1" smtClean="0">
                <a:solidFill>
                  <a:srgbClr val="FF0000"/>
                </a:solidFill>
              </a:rPr>
              <a:t>oolean</a:t>
            </a:r>
            <a:r>
              <a:rPr kumimoji="1" lang="en-US" altLang="ko-KR" sz="4000" b="1" dirty="0" smtClean="0"/>
              <a:t> var1 = true;</a:t>
            </a:r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String </a:t>
            </a:r>
            <a:r>
              <a:rPr kumimoji="1" lang="en-US" altLang="ko-KR" sz="4000" b="1" dirty="0" smtClean="0"/>
              <a:t>var2 = “Hello World”;</a:t>
            </a:r>
            <a:endParaRPr kumimoji="1" lang="ko-KR" altLang="en-US" sz="4000" b="1" dirty="0" smtClean="0"/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char</a:t>
            </a:r>
            <a:r>
              <a:rPr kumimoji="1" lang="en-US" altLang="ko-KR" sz="4000" b="1" dirty="0" smtClean="0"/>
              <a:t> var3 = ’a’;</a:t>
            </a:r>
            <a:endParaRPr kumimoji="1" lang="ko-KR" altLang="en-US" sz="4000" b="1" dirty="0" smtClean="0"/>
          </a:p>
          <a:p>
            <a:r>
              <a:rPr kumimoji="1" lang="en-US" altLang="ko-KR" sz="4000" b="1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ko-KR" sz="4000" b="1" dirty="0" smtClean="0"/>
              <a:t> var4 = 10;</a:t>
            </a:r>
            <a:endParaRPr kumimoji="1" lang="ko-KR" altLang="en-US" sz="4000" b="1" dirty="0" smtClean="0"/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short</a:t>
            </a:r>
            <a:r>
              <a:rPr kumimoji="1" lang="en-US" altLang="ko-KR" sz="4000" b="1" dirty="0" smtClean="0"/>
              <a:t> var5 = 5;</a:t>
            </a:r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long</a:t>
            </a:r>
            <a:r>
              <a:rPr kumimoji="1" lang="en-US" altLang="ko-KR" sz="4000" b="1" dirty="0" smtClean="0"/>
              <a:t> var6 = 10;</a:t>
            </a:r>
            <a:endParaRPr kumimoji="1" lang="ko-KR" altLang="en-US" sz="4000" b="1" dirty="0" smtClean="0"/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float</a:t>
            </a:r>
            <a:r>
              <a:rPr kumimoji="1" lang="en-US" altLang="ko-KR" sz="4000" b="1" dirty="0" smtClean="0"/>
              <a:t> var7 = 3.5f;</a:t>
            </a:r>
          </a:p>
          <a:p>
            <a:r>
              <a:rPr kumimoji="1" lang="en-US" altLang="ko-KR" sz="4000" b="1" dirty="0" smtClean="0">
                <a:solidFill>
                  <a:srgbClr val="FF0000"/>
                </a:solidFill>
              </a:rPr>
              <a:t>double </a:t>
            </a:r>
            <a:r>
              <a:rPr kumimoji="1" lang="en-US" altLang="ko-KR" sz="4000" b="1" dirty="0" smtClean="0"/>
              <a:t>var8 = 3.5;</a:t>
            </a:r>
          </a:p>
          <a:p>
            <a:endParaRPr kumimoji="1" lang="ko-KR" altLang="en-US" sz="4000" b="1" dirty="0" smtClean="0"/>
          </a:p>
          <a:p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0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505291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1440655" y="2305615"/>
            <a:ext cx="9967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/>
              <a:t>Q1. </a:t>
            </a:r>
            <a:r>
              <a:rPr kumimoji="1" lang="ko-KR" altLang="en-US" sz="2800" dirty="0" smtClean="0"/>
              <a:t>두 변수의 </a:t>
            </a:r>
            <a:r>
              <a:rPr kumimoji="1" lang="ko-KR" altLang="en-US" sz="2800" dirty="0" smtClean="0"/>
              <a:t>이름이 같을 수 있을까</a:t>
            </a:r>
            <a:r>
              <a:rPr kumimoji="1" lang="en-US" altLang="ko-KR" sz="2800" dirty="0" smtClean="0"/>
              <a:t>?</a:t>
            </a:r>
          </a:p>
          <a:p>
            <a:endParaRPr kumimoji="1" lang="en-US" altLang="ko-KR" sz="2800" dirty="0"/>
          </a:p>
          <a:p>
            <a:r>
              <a:rPr kumimoji="1" lang="en-US" altLang="ko-KR" sz="2800" dirty="0" smtClean="0"/>
              <a:t>Q2. </a:t>
            </a:r>
            <a:r>
              <a:rPr kumimoji="1" lang="en-US" altLang="ko-KR" sz="2800" dirty="0" err="1" smtClean="0"/>
              <a:t>Int</a:t>
            </a:r>
            <a:r>
              <a:rPr kumimoji="1" lang="en-US" altLang="ko-KR" sz="2800" dirty="0" smtClean="0"/>
              <a:t> </a:t>
            </a:r>
            <a:r>
              <a:rPr kumimoji="1" lang="ko-KR" altLang="en-US" sz="2800" dirty="0" smtClean="0"/>
              <a:t>자료형의 값은 </a:t>
            </a:r>
            <a:r>
              <a:rPr kumimoji="1" lang="en-US" altLang="ko-KR" sz="2800" dirty="0" smtClean="0"/>
              <a:t>Double</a:t>
            </a:r>
            <a:r>
              <a:rPr kumimoji="1" lang="ko-KR" altLang="en-US" sz="2800" dirty="0" smtClean="0"/>
              <a:t> 자료형으로 대체가 가능할까</a:t>
            </a:r>
            <a:r>
              <a:rPr kumimoji="1" lang="en-US" altLang="ko-KR" sz="2800" dirty="0" smtClean="0"/>
              <a:t>?</a:t>
            </a:r>
          </a:p>
          <a:p>
            <a:endParaRPr kumimoji="1" lang="en-US" altLang="ko-KR" sz="2800" dirty="0"/>
          </a:p>
          <a:p>
            <a:r>
              <a:rPr kumimoji="1" lang="en-US" altLang="ko-KR" sz="2800" dirty="0" smtClean="0"/>
              <a:t>Q3. </a:t>
            </a:r>
            <a:r>
              <a:rPr kumimoji="1" lang="ko-KR" altLang="en-US" sz="2800" dirty="0" smtClean="0"/>
              <a:t>서로 다른 자료형은 전혀 활용할 수 없는가</a:t>
            </a:r>
            <a:r>
              <a:rPr kumimoji="1" lang="en-US" altLang="ko-KR" sz="2800" dirty="0" smtClean="0"/>
              <a:t>?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71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4DCDA74-A6C9-48A1-B254-D98155A6399F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26" y="1118968"/>
            <a:ext cx="3469499" cy="3469499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858425" y="182040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71" y="4987803"/>
            <a:ext cx="1164016" cy="1308548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020" y="2717141"/>
            <a:ext cx="1308548" cy="1308548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45" y="2717141"/>
            <a:ext cx="1308548" cy="1308548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63" y="4939172"/>
            <a:ext cx="2889710" cy="1444855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CE69C4C-C19E-497A-85A0-4E755D0C72AC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E047169-7D03-4B22-83EC-836E07374453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649944" y="161080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4" y="-4179"/>
            <a:ext cx="872666" cy="86878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285866" y="3378680"/>
            <a:ext cx="2364944" cy="23649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577" dirty="0">
                <a:solidFill>
                  <a:schemeClr val="tx1"/>
                </a:solidFill>
              </a:rPr>
              <a:t>JAVA</a:t>
            </a:r>
            <a:endParaRPr kumimoji="1" lang="ko-KR" altLang="en-US" sz="2577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48598" y="1374151"/>
            <a:ext cx="2364944" cy="23649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577" dirty="0">
                <a:solidFill>
                  <a:schemeClr val="tx1"/>
                </a:solidFill>
              </a:rPr>
              <a:t>10%</a:t>
            </a:r>
            <a:endParaRPr kumimoji="1" lang="ko-KR" altLang="en-US" sz="2577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611330" y="3360384"/>
            <a:ext cx="2364944" cy="23649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577" dirty="0">
                <a:solidFill>
                  <a:schemeClr val="tx1"/>
                </a:solidFill>
              </a:rPr>
              <a:t>Googling</a:t>
            </a:r>
            <a:endParaRPr kumimoji="1" lang="ko-KR" altLang="en-US" sz="2577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F17357A-3A77-476D-AE3C-2172C5562001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211A6BF-B499-4562-952A-8CE5E591BC05}"/>
              </a:ext>
            </a:extLst>
          </p:cNvPr>
          <p:cNvSpPr/>
          <p:nvPr/>
        </p:nvSpPr>
        <p:spPr>
          <a:xfrm>
            <a:off x="484784" y="475663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5" name="그림 4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42" y="1157821"/>
            <a:ext cx="5022035" cy="2975555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970369" y="4756638"/>
            <a:ext cx="10253958" cy="930447"/>
          </a:xfrm>
          <a:prstGeom prst="rect">
            <a:avLst/>
          </a:prstGeom>
        </p:spPr>
        <p:txBody>
          <a:bodyPr vert="horz" lIns="79178" tIns="39589" rIns="79178" bIns="39589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20"/>
              </a:spcAft>
            </a:pPr>
            <a:r>
              <a:rPr kumimoji="1" lang="en-US" altLang="ko-KR" sz="5109">
                <a:solidFill>
                  <a:srgbClr val="3C3F41"/>
                </a:solidFill>
                <a:latin typeface="+mj-lt"/>
                <a:ea typeface="+mj-ea"/>
                <a:cs typeface="+mj-cs"/>
              </a:rPr>
              <a:t>Android Studio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42D85AF-81DB-4593-9BA8-B62148B48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65" y="997623"/>
            <a:ext cx="3242309" cy="32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3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09913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smtClean="0">
                <a:solidFill>
                  <a:schemeClr val="accent1">
                    <a:lumMod val="75000"/>
                  </a:schemeClr>
                </a:solidFill>
              </a:rPr>
              <a:t>Android Studio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1438215" y="3107133"/>
            <a:ext cx="9315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4000" smtClean="0"/>
              <a:t>설치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99406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5">
            <a:extLst>
              <a:ext uri="{FF2B5EF4-FFF2-40B4-BE49-F238E27FC236}">
                <a16:creationId xmlns="" xmlns:a16="http://schemas.microsoft.com/office/drawing/2014/main" id="{D91A1F19-60B0-44F1-8191-D7DD192BE587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/>
          <p:nvPr/>
        </p:nvSpPr>
        <p:spPr>
          <a:xfrm>
            <a:off x="409913" y="236053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실습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438215" y="3107133"/>
            <a:ext cx="9315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4000" dirty="0" err="1" smtClean="0"/>
              <a:t>System.out.println</a:t>
            </a:r>
            <a:r>
              <a:rPr kumimoji="1" lang="en-US" altLang="ko-KR" sz="4000" dirty="0" smtClean="0"/>
              <a:t>(“Hello World!”)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78871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5" y="479992"/>
            <a:ext cx="9913190" cy="4514371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438215" y="5338232"/>
            <a:ext cx="931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800" dirty="0" smtClean="0"/>
              <a:t>Java </a:t>
            </a:r>
            <a:r>
              <a:rPr kumimoji="1" lang="ko-KR" altLang="en-US" sz="2800" dirty="0" smtClean="0"/>
              <a:t>파일 생성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1714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9" y="244021"/>
            <a:ext cx="9804400" cy="1130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79" y="1651000"/>
            <a:ext cx="6134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375</Words>
  <Application>Microsoft Macintosh PowerPoint</Application>
  <PresentationFormat>와이드스크린</PresentationFormat>
  <Paragraphs>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배달의민족 주아</vt:lpstr>
      <vt:lpstr>AppleSDGothicNeo-Regular</vt:lpstr>
      <vt:lpstr>Arial</vt:lpstr>
      <vt:lpstr>Office 테마</vt:lpstr>
      <vt:lpstr>Android  개발 스쿨 DAY1 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DAY1   Ho Yeon Lee 튜터</dc:title>
  <dc:creator>이호연</dc:creator>
  <cp:lastModifiedBy>이호연</cp:lastModifiedBy>
  <cp:revision>9</cp:revision>
  <dcterms:created xsi:type="dcterms:W3CDTF">2018-01-16T01:35:15Z</dcterms:created>
  <dcterms:modified xsi:type="dcterms:W3CDTF">2018-01-16T03:21:45Z</dcterms:modified>
</cp:coreProperties>
</file>