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85" r:id="rId4"/>
    <p:sldId id="283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1" r:id="rId20"/>
    <p:sldId id="300" r:id="rId21"/>
    <p:sldId id="303" r:id="rId22"/>
    <p:sldId id="302" r:id="rId23"/>
    <p:sldId id="304" r:id="rId24"/>
    <p:sldId id="30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242"/>
    <p:restoredTop sz="94630"/>
  </p:normalViewPr>
  <p:slideViewPr>
    <p:cSldViewPr snapToGrid="0" snapToObjects="1" showGuides="1">
      <p:cViewPr varScale="1">
        <p:scale>
          <a:sx n="59" d="100"/>
          <a:sy n="59" d="100"/>
        </p:scale>
        <p:origin x="216" y="808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CB892-C82D-9A4A-AA98-ED01569386E3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23E02-02E4-2743-A55D-A2650BC387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2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84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22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17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4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88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0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479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51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81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618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320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0F3C-036B-D144-8318-1F94119633ED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583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62D45F-9701-455B-9600-020B85AD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04" y="1192551"/>
            <a:ext cx="3616421" cy="3520840"/>
          </a:xfrm>
        </p:spPr>
        <p:txBody>
          <a:bodyPr>
            <a:normAutofit/>
          </a:bodyPr>
          <a:lstStyle/>
          <a:p>
            <a:pPr algn="ctr"/>
            <a:r>
              <a:rPr lang="en-US" altLang="ko-KR" sz="5715" b="1" dirty="0">
                <a:latin typeface="배달의민족 주아"/>
              </a:rPr>
              <a:t>Android 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ko-KR" altLang="en-US" sz="3464" b="1" dirty="0">
                <a:latin typeface="배달의민족 주아"/>
              </a:rPr>
              <a:t>개발 </a:t>
            </a:r>
            <a:r>
              <a:rPr lang="ko-KR" altLang="en-US" sz="3464" b="1" dirty="0" smtClean="0">
                <a:latin typeface="배달의민족 주아"/>
              </a:rPr>
              <a:t>스쿨</a:t>
            </a:r>
            <a:r>
              <a:rPr lang="en-US" altLang="ko-KR" sz="3464" b="1" dirty="0" smtClean="0">
                <a:latin typeface="배달의민족 주아"/>
              </a:rPr>
              <a:t/>
            </a:r>
            <a:br>
              <a:rPr lang="en-US" altLang="ko-KR" sz="3464" b="1" dirty="0" smtClean="0">
                <a:latin typeface="배달의민족 주아"/>
              </a:rPr>
            </a:br>
            <a:r>
              <a:rPr lang="en-US" altLang="ko-KR" sz="3464" b="1" dirty="0" smtClean="0">
                <a:latin typeface="배달의민족 주아"/>
              </a:rPr>
              <a:t>DAY2</a:t>
            </a:r>
            <a:r>
              <a:rPr lang="ko-KR" altLang="en-US" sz="3464" b="1" dirty="0" smtClean="0">
                <a:latin typeface="배달의민족 주아"/>
              </a:rPr>
              <a:t> 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en-US" altLang="ko-KR" sz="4676" b="1" dirty="0">
                <a:latin typeface="배달의민족 주아"/>
              </a:rPr>
              <a:t/>
            </a:r>
            <a:br>
              <a:rPr lang="en-US" altLang="ko-KR" sz="4676" b="1" dirty="0">
                <a:latin typeface="배달의민족 주아"/>
              </a:rPr>
            </a:br>
            <a:r>
              <a:rPr lang="en-US" altLang="ko-KR" sz="2771" dirty="0">
                <a:latin typeface="배달의민족 주아"/>
              </a:rPr>
              <a:t>Ho</a:t>
            </a:r>
            <a:r>
              <a:rPr lang="ko-KR" altLang="en-US" sz="2771" dirty="0">
                <a:latin typeface="배달의민족 주아"/>
              </a:rPr>
              <a:t> </a:t>
            </a:r>
            <a:r>
              <a:rPr lang="en-US" altLang="ko-KR" sz="2771" dirty="0">
                <a:latin typeface="배달의민족 주아"/>
              </a:rPr>
              <a:t>Yeon Lee </a:t>
            </a:r>
            <a:r>
              <a:rPr lang="ko-KR" altLang="en-US" sz="2771" dirty="0" err="1">
                <a:latin typeface="배달의민족 주아"/>
              </a:rPr>
              <a:t>튜터</a:t>
            </a:r>
            <a:endParaRPr lang="ko-KR" altLang="en-US" sz="4676" dirty="0">
              <a:latin typeface="배달의민족 주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F0FB4B-AB22-42DE-9ECC-29B516C525FA}"/>
              </a:ext>
            </a:extLst>
          </p:cNvPr>
          <p:cNvSpPr txBox="1"/>
          <p:nvPr/>
        </p:nvSpPr>
        <p:spPr>
          <a:xfrm>
            <a:off x="1703755" y="4285434"/>
            <a:ext cx="2074512" cy="33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59" dirty="0">
                <a:latin typeface="배달의민족 주아"/>
              </a:rPr>
              <a:t>2018. 1. </a:t>
            </a:r>
            <a:r>
              <a:rPr lang="en-US" altLang="ko-KR" sz="1559" dirty="0" smtClean="0">
                <a:latin typeface="배달의민족 주아"/>
              </a:rPr>
              <a:t>18 </a:t>
            </a:r>
            <a:r>
              <a:rPr lang="ko-KR" altLang="en-US" sz="1559" dirty="0">
                <a:latin typeface="배달의민족 주아"/>
              </a:rPr>
              <a:t>목 </a:t>
            </a:r>
            <a:r>
              <a:rPr lang="en-US" altLang="ko-KR" sz="1559" dirty="0" smtClean="0">
                <a:latin typeface="배달의민족 주아"/>
              </a:rPr>
              <a:t>19:10</a:t>
            </a:r>
            <a:endParaRPr lang="ko-KR" altLang="en-US" sz="1559" dirty="0">
              <a:latin typeface="배달의민족 주아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AD44A98-C420-4500-B6F1-32BF93CEEB2E}"/>
              </a:ext>
            </a:extLst>
          </p:cNvPr>
          <p:cNvSpPr/>
          <p:nvPr/>
        </p:nvSpPr>
        <p:spPr>
          <a:xfrm>
            <a:off x="485441" y="5914458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pic>
        <p:nvPicPr>
          <p:cNvPr id="38" name="그림 37" descr="클립아트이(가) 표시된 사진&#10;&#10;높은 신뢰도로 생성된 설명">
            <a:extLst>
              <a:ext uri="{FF2B5EF4-FFF2-40B4-BE49-F238E27FC236}">
                <a16:creationId xmlns="" xmlns:a16="http://schemas.microsoft.com/office/drawing/2014/main" id="{B7C6EA98-2186-4CA9-A4ED-72A408E03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77" y="6288117"/>
            <a:ext cx="816527" cy="32991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D79ED00E-173F-4E9C-812E-194E91C536C8}"/>
              </a:ext>
            </a:extLst>
          </p:cNvPr>
          <p:cNvCxnSpPr>
            <a:cxnSpLocks/>
          </p:cNvCxnSpPr>
          <p:nvPr/>
        </p:nvCxnSpPr>
        <p:spPr>
          <a:xfrm flipV="1">
            <a:off x="484312" y="5913233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074B9B0-DB56-4131-B916-EDAD6F6869B4}"/>
              </a:ext>
            </a:extLst>
          </p:cNvPr>
          <p:cNvGrpSpPr/>
          <p:nvPr/>
        </p:nvGrpSpPr>
        <p:grpSpPr>
          <a:xfrm>
            <a:off x="5036015" y="-7292"/>
            <a:ext cx="6671673" cy="5930375"/>
            <a:chOff x="4167187" y="0"/>
            <a:chExt cx="7715250" cy="6858000"/>
          </a:xfrm>
        </p:grpSpPr>
        <p:pic>
          <p:nvPicPr>
            <p:cNvPr id="44" name="그림 43" descr="테이블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ED626AF3-6CA2-45E3-B3D6-06C103DB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2" y="0"/>
              <a:ext cx="3857625" cy="68580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84CEA90D-E375-449F-8983-407E7101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996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단항연산자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1072107" y="2156818"/>
            <a:ext cx="10635109" cy="289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3200" dirty="0" smtClean="0"/>
              <a:t>++ : </a:t>
            </a:r>
            <a:r>
              <a:rPr kumimoji="1" lang="ko-KR" altLang="en-US" sz="3200" dirty="0" smtClean="0"/>
              <a:t>해당 값의 </a:t>
            </a:r>
            <a:r>
              <a:rPr kumimoji="1" lang="en-US" altLang="ko-KR" sz="3200" dirty="0" smtClean="0"/>
              <a:t>1</a:t>
            </a:r>
            <a:r>
              <a:rPr kumimoji="1" lang="ko-KR" altLang="en-US" sz="3200" dirty="0" smtClean="0"/>
              <a:t>을 증가시킨다</a:t>
            </a:r>
            <a:r>
              <a:rPr kumimoji="1" lang="en-US" altLang="ko-KR" sz="3200" dirty="0" smtClean="0"/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ko-KR" sz="3200" dirty="0" smtClean="0"/>
              <a:t>--</a:t>
            </a:r>
            <a:r>
              <a:rPr kumimoji="1" lang="ko-KR" altLang="en-US" sz="3200" dirty="0" smtClean="0"/>
              <a:t> </a:t>
            </a:r>
            <a:r>
              <a:rPr kumimoji="1" lang="en-US" altLang="ko-KR" sz="3200" dirty="0" smtClean="0"/>
              <a:t>:</a:t>
            </a:r>
            <a:r>
              <a:rPr kumimoji="1" lang="ko-KR" altLang="en-US" sz="3200" dirty="0" smtClean="0"/>
              <a:t> 해당 값의 </a:t>
            </a:r>
            <a:r>
              <a:rPr kumimoji="1" lang="en-US" altLang="ko-KR" sz="3200" dirty="0" smtClean="0"/>
              <a:t>–</a:t>
            </a:r>
            <a:r>
              <a:rPr kumimoji="1" lang="ko-KR" altLang="en-US" sz="3200" dirty="0" smtClean="0"/>
              <a:t>을 감소시킨다</a:t>
            </a:r>
            <a:r>
              <a:rPr kumimoji="1" lang="en-US" altLang="ko-KR" sz="3200" dirty="0" smtClean="0"/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ko-KR" sz="3200" dirty="0" smtClean="0"/>
              <a:t>!</a:t>
            </a:r>
            <a:r>
              <a:rPr kumimoji="1" lang="ko-KR" altLang="en-US" sz="3200" dirty="0" smtClean="0"/>
              <a:t> </a:t>
            </a:r>
            <a:r>
              <a:rPr kumimoji="1" lang="en-US" altLang="ko-KR" sz="3200" dirty="0" smtClean="0"/>
              <a:t>:</a:t>
            </a:r>
            <a:r>
              <a:rPr kumimoji="1" lang="ko-KR" altLang="en-US" sz="3200" dirty="0" smtClean="0"/>
              <a:t> 논리값</a:t>
            </a:r>
            <a:r>
              <a:rPr kumimoji="1" lang="en-US" altLang="ko-KR" sz="3200" dirty="0" smtClean="0"/>
              <a:t>(true, false)</a:t>
            </a:r>
            <a:r>
              <a:rPr kumimoji="1" lang="ko-KR" altLang="en-US" sz="3200" dirty="0" smtClean="0"/>
              <a:t>를 부정시킨다</a:t>
            </a:r>
            <a:r>
              <a:rPr kumimoji="1" lang="en-US" altLang="ko-KR" sz="3200" dirty="0" smtClean="0"/>
              <a:t>.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4709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Question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1072107" y="2397948"/>
            <a:ext cx="106351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3200" dirty="0" smtClean="0"/>
              <a:t>Q1. 10++ </a:t>
            </a:r>
            <a:r>
              <a:rPr kumimoji="1" lang="ko-KR" altLang="en-US" sz="3200" dirty="0" smtClean="0"/>
              <a:t>와 </a:t>
            </a:r>
            <a:r>
              <a:rPr kumimoji="1" lang="en-US" altLang="ko-KR" sz="3200" dirty="0" smtClean="0"/>
              <a:t>++10 </a:t>
            </a:r>
            <a:r>
              <a:rPr kumimoji="1" lang="ko-KR" altLang="en-US" sz="3200" dirty="0" smtClean="0"/>
              <a:t>의 차이는</a:t>
            </a:r>
            <a:r>
              <a:rPr kumimoji="1" lang="en-US" altLang="ko-KR" sz="3200" dirty="0" smtClean="0"/>
              <a:t>?</a:t>
            </a:r>
          </a:p>
          <a:p>
            <a:pPr>
              <a:lnSpc>
                <a:spcPct val="200000"/>
              </a:lnSpc>
            </a:pPr>
            <a:r>
              <a:rPr kumimoji="1" lang="en-US" altLang="ko-KR" sz="3200" dirty="0" smtClean="0"/>
              <a:t>Q2. 5 + 10 = 15</a:t>
            </a:r>
            <a:r>
              <a:rPr kumimoji="1" lang="ko-KR" altLang="en-US" sz="3200" dirty="0" smtClean="0"/>
              <a:t>를 </a:t>
            </a:r>
            <a:r>
              <a:rPr kumimoji="1" lang="en-US" altLang="ko-KR" sz="3200" dirty="0" err="1" smtClean="0"/>
              <a:t>println</a:t>
            </a:r>
            <a:r>
              <a:rPr kumimoji="1" lang="ko-KR" altLang="en-US" sz="3200" dirty="0" smtClean="0"/>
              <a:t>으로 출력해보자</a:t>
            </a:r>
            <a:r>
              <a:rPr kumimoji="1" lang="en-US" altLang="ko-KR" sz="3200" dirty="0" smtClean="0"/>
              <a:t>.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9361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233972" y="31278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 smtClean="0"/>
              <a:t>출력의 조력자</a:t>
            </a:r>
            <a:r>
              <a:rPr kumimoji="1" lang="en-US" altLang="ko-KR" sz="3314" b="1" dirty="0" smtClean="0"/>
              <a:t>.</a:t>
            </a:r>
            <a:endParaRPr kumimoji="1" lang="ko-KR" altLang="en-US" sz="3314" b="1" dirty="0"/>
          </a:p>
        </p:txBody>
      </p:sp>
    </p:spTree>
    <p:extLst>
      <p:ext uri="{BB962C8B-B14F-4D97-AF65-F5344CB8AC3E}">
        <p14:creationId xmlns:p14="http://schemas.microsoft.com/office/powerpoint/2010/main" val="3433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String.format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214253" y="3072267"/>
            <a:ext cx="11231775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400" dirty="0" smtClean="0"/>
              <a:t>이전 </a:t>
            </a:r>
            <a:r>
              <a:rPr kumimoji="1" lang="en-US" altLang="ko-KR" sz="2400" dirty="0" smtClean="0"/>
              <a:t>Q</a:t>
            </a:r>
            <a:r>
              <a:rPr kumimoji="1" lang="ko-KR" altLang="en-US" sz="2400" dirty="0" smtClean="0"/>
              <a:t>의 </a:t>
            </a:r>
            <a:r>
              <a:rPr kumimoji="1" lang="en-US" altLang="ko-KR" sz="2400" dirty="0" smtClean="0"/>
              <a:t>5 + 10 = 15</a:t>
            </a:r>
            <a:r>
              <a:rPr kumimoji="1" lang="ko-KR" altLang="en-US" sz="2400" dirty="0" smtClean="0"/>
              <a:t>를 변수 </a:t>
            </a:r>
            <a:r>
              <a:rPr kumimoji="1" lang="en-US" altLang="ko-KR" sz="2400" dirty="0" smtClean="0"/>
              <a:t>a=5, b=10</a:t>
            </a:r>
            <a:r>
              <a:rPr kumimoji="1" lang="ko-KR" altLang="en-US" sz="2400" dirty="0" smtClean="0"/>
              <a:t>을 이용해서 출력한다면</a:t>
            </a:r>
            <a:r>
              <a:rPr kumimoji="1" lang="en-US" altLang="ko-KR" sz="2400" dirty="0" smtClean="0"/>
              <a:t>?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2113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String.format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258858" y="1848967"/>
            <a:ext cx="11231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 smtClean="0"/>
              <a:t>변수들을 입력해서 쉽게 </a:t>
            </a:r>
            <a:r>
              <a:rPr kumimoji="1" lang="en-US" altLang="ko-KR" sz="2400" dirty="0" smtClean="0"/>
              <a:t>String</a:t>
            </a:r>
            <a:r>
              <a:rPr kumimoji="1" lang="ko-KR" altLang="en-US" sz="2400" dirty="0" smtClean="0"/>
              <a:t>으로 변환해주는 역할을 한다</a:t>
            </a:r>
            <a:r>
              <a:rPr kumimoji="1"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400" dirty="0" smtClean="0"/>
          </a:p>
          <a:p>
            <a:pPr>
              <a:lnSpc>
                <a:spcPct val="150000"/>
              </a:lnSpc>
            </a:pPr>
            <a:r>
              <a:rPr kumimoji="1" lang="en-US" altLang="ko-KR" sz="2400" dirty="0" err="1"/>
              <a:t>i</a:t>
            </a:r>
            <a:r>
              <a:rPr kumimoji="1" lang="en-US" altLang="ko-KR" sz="2400" dirty="0" err="1" smtClean="0"/>
              <a:t>nt</a:t>
            </a:r>
            <a:r>
              <a:rPr kumimoji="1" lang="en-US" altLang="ko-KR" sz="2400" dirty="0" smtClean="0"/>
              <a:t> a = </a:t>
            </a:r>
            <a:r>
              <a:rPr kumimoji="1" lang="en-US" altLang="ko-KR" sz="2400" dirty="0"/>
              <a:t>5</a:t>
            </a:r>
            <a:r>
              <a:rPr kumimoji="1" lang="en-US" altLang="ko-KR" sz="2400" dirty="0" smtClean="0"/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dirty="0" err="1"/>
              <a:t>i</a:t>
            </a:r>
            <a:r>
              <a:rPr kumimoji="1" lang="en-US" altLang="ko-KR" sz="2400" dirty="0" err="1" smtClean="0"/>
              <a:t>nt</a:t>
            </a:r>
            <a:r>
              <a:rPr kumimoji="1" lang="en-US" altLang="ko-KR" sz="2400" dirty="0" smtClean="0"/>
              <a:t> b = 10;</a:t>
            </a:r>
            <a:endParaRPr kumimoji="1" lang="en-US" altLang="ko-KR" sz="2400" dirty="0"/>
          </a:p>
          <a:p>
            <a:pPr>
              <a:lnSpc>
                <a:spcPct val="150000"/>
              </a:lnSpc>
            </a:pPr>
            <a:endParaRPr kumimoji="1" lang="en-US" altLang="ko-KR" sz="2400" dirty="0" smtClean="0"/>
          </a:p>
          <a:p>
            <a:pPr>
              <a:lnSpc>
                <a:spcPct val="150000"/>
              </a:lnSpc>
            </a:pPr>
            <a:r>
              <a:rPr kumimoji="1" lang="en-US" altLang="ko-KR" sz="2400" dirty="0" err="1" smtClean="0"/>
              <a:t>String.format</a:t>
            </a:r>
            <a:r>
              <a:rPr kumimoji="1" lang="en-US" altLang="ko-KR" sz="2400" dirty="0" smtClean="0"/>
              <a:t>(“%d + %d = %</a:t>
            </a:r>
            <a:r>
              <a:rPr kumimoji="1" lang="en-US" altLang="ko-KR" sz="2400" dirty="0" err="1" smtClean="0"/>
              <a:t>d”,a</a:t>
            </a:r>
            <a:r>
              <a:rPr kumimoji="1" lang="en-US" altLang="ko-KR" sz="2400" dirty="0" smtClean="0"/>
              <a:t>, b, </a:t>
            </a:r>
            <a:r>
              <a:rPr kumimoji="1" lang="en-US" altLang="ko-KR" sz="2400" dirty="0" err="1" smtClean="0"/>
              <a:t>a+b</a:t>
            </a:r>
            <a:r>
              <a:rPr kumimoji="1" lang="en-US" altLang="ko-KR" sz="2400" dirty="0" smtClean="0"/>
              <a:t>);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677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Scanner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0112" y="1848967"/>
            <a:ext cx="11231775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사용자에게 입력값을 받아준다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64405" y="3429000"/>
            <a:ext cx="909402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Scanner scanner = new Scanner(</a:t>
            </a:r>
            <a:r>
              <a:rPr lang="en-US" altLang="ko-KR" sz="3200" dirty="0" err="1"/>
              <a:t>System.</a:t>
            </a:r>
            <a:r>
              <a:rPr lang="en-US" altLang="ko-KR" sz="3200" i="1" dirty="0" err="1"/>
              <a:t>in</a:t>
            </a:r>
            <a:r>
              <a:rPr lang="en-US" altLang="ko-KR" sz="3200" dirty="0" smtClean="0"/>
              <a:t>);</a:t>
            </a:r>
          </a:p>
          <a:p>
            <a:r>
              <a:rPr lang="en-US" altLang="ko-KR" sz="3200" dirty="0" err="1" smtClean="0"/>
              <a:t>Sytem.out.print</a:t>
            </a:r>
            <a:r>
              <a:rPr lang="en-US" altLang="ko-KR" sz="3200" dirty="0" smtClean="0"/>
              <a:t>(“</a:t>
            </a:r>
            <a:r>
              <a:rPr lang="ko-KR" altLang="en-US" sz="3200" dirty="0" smtClean="0"/>
              <a:t>숫자를 입력하세요 </a:t>
            </a:r>
            <a:r>
              <a:rPr lang="en-US" altLang="ko-KR" sz="3200" dirty="0" smtClean="0"/>
              <a:t>”);</a:t>
            </a:r>
          </a:p>
          <a:p>
            <a:r>
              <a:rPr lang="en-US" altLang="ko-KR" sz="3200" dirty="0" err="1" smtClean="0"/>
              <a:t>Int</a:t>
            </a:r>
            <a:r>
              <a:rPr lang="en-US" altLang="ko-KR" sz="3200" dirty="0" smtClean="0"/>
              <a:t> value = </a:t>
            </a:r>
            <a:r>
              <a:rPr lang="en-US" altLang="ko-KR" sz="3200" dirty="0" err="1" smtClean="0"/>
              <a:t>scanner.nextInt</a:t>
            </a:r>
            <a:r>
              <a:rPr lang="en-US" altLang="ko-KR" sz="3200" dirty="0" smtClean="0"/>
              <a:t>();</a:t>
            </a:r>
          </a:p>
          <a:p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(“</a:t>
            </a:r>
            <a:r>
              <a:rPr lang="ko-KR" altLang="en-US" sz="3200" dirty="0" smtClean="0"/>
              <a:t>입력받은 숫자는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“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+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value);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6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Question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64448" y="2644170"/>
            <a:ext cx="11231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숫자를 두 번 입력받아서 </a:t>
            </a:r>
            <a:endParaRPr kumimoji="1"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 값의 합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곱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나누기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나머지를 출력해주는 프로그램을 작성하시오</a:t>
            </a:r>
            <a:r>
              <a:rPr kumimoji="1" lang="en-US" altLang="ko-KR" sz="32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kumimoji="1"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83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233972" y="31278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 smtClean="0"/>
              <a:t>조건문</a:t>
            </a:r>
            <a:endParaRPr kumimoji="1" lang="ko-KR" altLang="en-US" sz="3314" b="1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7404408" y="3730172"/>
            <a:ext cx="258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FF0000"/>
                </a:solidFill>
              </a:rPr>
              <a:t>Important!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4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조건문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0112" y="1848967"/>
            <a:ext cx="11231775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조건에 따라서 코드의 실행을 자유롭게 조정 가능하다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1526" y="3644444"/>
            <a:ext cx="376281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/>
              <a:t>i</a:t>
            </a:r>
            <a:r>
              <a:rPr lang="en-US" altLang="ko-KR" sz="4000" b="1" dirty="0" smtClean="0"/>
              <a:t>f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실행코드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37566" y="3644444"/>
            <a:ext cx="2442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기본 형식 </a:t>
            </a:r>
            <a:r>
              <a:rPr lang="en-US" altLang="ko-KR" sz="2800" b="1" dirty="0" smtClean="0"/>
              <a:t>: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828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else if &amp; else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8393" y="2150182"/>
            <a:ext cx="376281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/>
              <a:t>i</a:t>
            </a:r>
            <a:r>
              <a:rPr lang="en-US" altLang="ko-KR" sz="4000" b="1" dirty="0" smtClean="0"/>
              <a:t>f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실행코드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1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r>
              <a:rPr lang="en-US" altLang="ko-KR" sz="4000" b="1" dirty="0" smtClean="0"/>
              <a:t>else if</a:t>
            </a:r>
            <a:r>
              <a:rPr lang="en-US" altLang="ko-KR" sz="2800" b="1" dirty="0"/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/>
              <a:t>)</a:t>
            </a:r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ko-KR" altLang="en-US" sz="3600" b="1" dirty="0">
                <a:solidFill>
                  <a:srgbClr val="00B0F0"/>
                </a:solidFill>
              </a:rPr>
              <a:t> 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실행코드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2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7476" y="2150181"/>
            <a:ext cx="376281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/>
              <a:t>i</a:t>
            </a:r>
            <a:r>
              <a:rPr lang="en-US" altLang="ko-KR" sz="4000" b="1" dirty="0" smtClean="0"/>
              <a:t>f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실행코드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1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r>
              <a:rPr lang="en-US" altLang="ko-KR" sz="4000" b="1" dirty="0" smtClean="0"/>
              <a:t>else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  <a:endParaRPr lang="en-US" altLang="ko-K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3600" b="1" dirty="0">
                <a:solidFill>
                  <a:srgbClr val="00B0F0"/>
                </a:solidFill>
              </a:rPr>
              <a:t> 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실행코드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2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66695" y="2150180"/>
            <a:ext cx="37628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/>
              <a:t>i</a:t>
            </a:r>
            <a:r>
              <a:rPr lang="en-US" altLang="ko-KR" sz="4000" b="1" dirty="0" smtClean="0"/>
              <a:t>f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실행코드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1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r>
              <a:rPr lang="en-US" altLang="ko-KR" sz="4000" b="1" dirty="0" smtClean="0"/>
              <a:t>else if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  <a:endParaRPr lang="en-US" altLang="ko-K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3600" b="1" dirty="0">
                <a:solidFill>
                  <a:srgbClr val="00B0F0"/>
                </a:solidFill>
              </a:rPr>
              <a:t> 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실행코드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2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r>
              <a:rPr lang="en-US" altLang="ko-KR" sz="4000" b="1" dirty="0" smtClean="0"/>
              <a:t>else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  <a:endParaRPr lang="en-US" altLang="ko-KR" sz="4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3600" b="1" dirty="0">
                <a:solidFill>
                  <a:srgbClr val="00B0F0"/>
                </a:solidFill>
              </a:rPr>
              <a:t> 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실행코드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3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40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ko-KR" altLang="en-US" sz="40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233972" y="31278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 smtClean="0"/>
              <a:t>만들고 싶은 </a:t>
            </a:r>
            <a:r>
              <a:rPr kumimoji="1" lang="en-US" altLang="ko-KR" sz="3314" b="1" dirty="0" smtClean="0"/>
              <a:t>Application </a:t>
            </a:r>
            <a:r>
              <a:rPr kumimoji="1" lang="ko-KR" altLang="en-US" sz="3314" b="1" dirty="0" smtClean="0"/>
              <a:t>발표하기</a:t>
            </a:r>
            <a:r>
              <a:rPr kumimoji="1" lang="en-US" altLang="ko-KR" sz="3314" b="1" dirty="0" smtClean="0"/>
              <a:t>!</a:t>
            </a:r>
            <a:endParaRPr kumimoji="1" lang="ko-KR" altLang="en-US" sz="3314" b="1" dirty="0"/>
          </a:p>
        </p:txBody>
      </p:sp>
    </p:spTree>
    <p:extLst>
      <p:ext uri="{BB962C8B-B14F-4D97-AF65-F5344CB8AC3E}">
        <p14:creationId xmlns:p14="http://schemas.microsoft.com/office/powerpoint/2010/main" val="80524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Question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442012" y="1907324"/>
            <a:ext cx="11231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kumimoji="1"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숫자 입력값을 받은 후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0~20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이면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A, 40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까지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B,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까지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C, 80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까지</a:t>
            </a:r>
            <a:r>
              <a:rPr kumimoji="1"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D,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까지</a:t>
            </a:r>
            <a:r>
              <a:rPr kumimoji="1"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이상이면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출력하는 프로그램을 만들어보자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kumimoji="1" lang="en-US" altLang="ko-KR" sz="12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75441" y="1226634"/>
            <a:ext cx="275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난이도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47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kumimoji="1" lang="ko-KR" altLang="en-US" sz="2946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안에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if (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중첩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86594" y="2150182"/>
            <a:ext cx="45426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/>
              <a:t>i</a:t>
            </a:r>
            <a:r>
              <a:rPr lang="en-US" altLang="ko-KR" sz="4000" b="1" dirty="0" smtClean="0"/>
              <a:t>f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en-US" altLang="ko-KR" sz="4000" b="1" dirty="0" smtClean="0"/>
              <a:t>	if</a:t>
            </a:r>
            <a:r>
              <a:rPr lang="en-US" altLang="ko-KR" sz="2800" b="1" dirty="0"/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/>
              <a:t>)</a:t>
            </a:r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ko-KR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실행코드</a:t>
            </a:r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	}</a:t>
            </a:r>
            <a:r>
              <a:rPr lang="en-US" altLang="ko-KR" sz="4000" b="1" dirty="0" smtClean="0"/>
              <a:t>else if</a:t>
            </a:r>
            <a:r>
              <a:rPr lang="en-US" altLang="ko-KR" sz="2800" b="1" dirty="0"/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/>
              <a:t>)</a:t>
            </a:r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ko-KR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실행코드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altLang="ko-K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	} 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en-US" altLang="ko-K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3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조건문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Switch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4784" y="2606070"/>
            <a:ext cx="11231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한가지 조건에 대해 분기해서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나눌 수 있다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때 조건문에는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true/false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아닌 값이 들어간다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009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조건문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Switch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44843" y="1287244"/>
            <a:ext cx="376281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switch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case 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값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1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: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 </a:t>
            </a:r>
            <a:endParaRPr lang="en-US" altLang="ko-KR" sz="3600" b="1" dirty="0" smtClean="0">
              <a:solidFill>
                <a:srgbClr val="00B0F0"/>
              </a:solidFill>
            </a:endParaRPr>
          </a:p>
          <a:p>
            <a:r>
              <a:rPr lang="en-US" altLang="ko-KR" sz="3600" b="1" dirty="0">
                <a:solidFill>
                  <a:srgbClr val="00B0F0"/>
                </a:solidFill>
              </a:rPr>
              <a:t>	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</a:rPr>
              <a:t>실행코드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</a:rPr>
              <a:t>1;</a:t>
            </a:r>
            <a:endParaRPr lang="en-US" altLang="ko-KR" sz="3600" b="1" dirty="0" smtClean="0">
              <a:solidFill>
                <a:srgbClr val="00B0F0"/>
              </a:solidFill>
            </a:endParaRPr>
          </a:p>
          <a:p>
            <a:r>
              <a:rPr lang="en-US" altLang="ko-KR" sz="3600" b="1" dirty="0">
                <a:solidFill>
                  <a:srgbClr val="00B0F0"/>
                </a:solidFill>
              </a:rPr>
              <a:t>	</a:t>
            </a: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</a:rPr>
              <a:t>break;</a:t>
            </a:r>
            <a:endParaRPr lang="en-US" altLang="ko-KR" sz="3600" b="1" dirty="0" smtClean="0">
              <a:solidFill>
                <a:srgbClr val="00B0F0"/>
              </a:solidFill>
            </a:endParaRP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3600" b="1" dirty="0">
                <a:solidFill>
                  <a:srgbClr val="00B0F0"/>
                </a:solidFill>
              </a:rPr>
              <a:t>case 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값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2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3600" b="1" dirty="0">
                <a:solidFill>
                  <a:srgbClr val="00B0F0"/>
                </a:solidFill>
              </a:rPr>
              <a:t>:</a:t>
            </a:r>
            <a:r>
              <a:rPr lang="ko-KR" altLang="en-US" sz="3600" b="1" dirty="0">
                <a:solidFill>
                  <a:srgbClr val="00B0F0"/>
                </a:solidFill>
              </a:rPr>
              <a:t> 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3600" b="1" dirty="0">
                <a:solidFill>
                  <a:srgbClr val="00B0F0"/>
                </a:solidFill>
              </a:rPr>
              <a:t>	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</a:rPr>
              <a:t>실행코드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</a:rPr>
              <a:t>2;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3600" b="1" dirty="0">
                <a:solidFill>
                  <a:srgbClr val="00B0F0"/>
                </a:solidFill>
              </a:rPr>
              <a:t>	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break;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3600" b="1" dirty="0">
                <a:solidFill>
                  <a:srgbClr val="00B0F0"/>
                </a:solidFill>
              </a:rPr>
              <a:t> 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default :</a:t>
            </a:r>
          </a:p>
          <a:p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</a:rPr>
              <a:t>실행코드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</a:rPr>
              <a:t>3;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82532" y="1455492"/>
            <a:ext cx="2442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기본 형식 </a:t>
            </a:r>
            <a:r>
              <a:rPr lang="en-US" altLang="ko-KR" sz="2800" b="1" dirty="0" smtClean="0"/>
              <a:t>: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68537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>
              <a:solidFill>
                <a:srgbClr val="FFC000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415883" y="3006179"/>
            <a:ext cx="3459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smtClean="0"/>
              <a:t>4</a:t>
            </a:r>
            <a:r>
              <a:rPr kumimoji="1" lang="ko-KR" altLang="en-US" sz="4000" dirty="0" smtClean="0"/>
              <a:t>차 산업혁명</a:t>
            </a:r>
            <a:r>
              <a:rPr kumimoji="1" lang="en-US" altLang="ko-KR" sz="4000" dirty="0" smtClean="0"/>
              <a:t>?</a:t>
            </a:r>
            <a:endParaRPr kumimoji="1" lang="ko-KR" altLang="en-US" sz="4000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475441" y="268945"/>
            <a:ext cx="2187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FFC000"/>
                </a:solidFill>
              </a:rPr>
              <a:t>Tech Talk</a:t>
            </a:r>
            <a:endParaRPr kumimoji="1" lang="ko-KR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4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233972" y="31278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 smtClean="0"/>
              <a:t>자료형 </a:t>
            </a:r>
            <a:r>
              <a:rPr kumimoji="1" lang="en-US" altLang="ko-KR" sz="3314" b="1" dirty="0" smtClean="0"/>
              <a:t>&amp;</a:t>
            </a:r>
            <a:r>
              <a:rPr kumimoji="1" lang="ko-KR" altLang="en-US" sz="3314" b="1" dirty="0" smtClean="0"/>
              <a:t> 변수</a:t>
            </a:r>
            <a:endParaRPr kumimoji="1" lang="ko-KR" altLang="en-US" sz="3314" b="1" dirty="0"/>
          </a:p>
        </p:txBody>
      </p:sp>
    </p:spTree>
    <p:extLst>
      <p:ext uri="{BB962C8B-B14F-4D97-AF65-F5344CB8AC3E}">
        <p14:creationId xmlns:p14="http://schemas.microsoft.com/office/powerpoint/2010/main" val="13528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자료형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변수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1635383" y="1542853"/>
            <a:ext cx="781215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err="1">
                <a:solidFill>
                  <a:srgbClr val="FF0000"/>
                </a:solidFill>
              </a:rPr>
              <a:t>b</a:t>
            </a:r>
            <a:r>
              <a:rPr kumimoji="1" lang="en-US" altLang="ko-KR" sz="4000" b="1" dirty="0" err="1" smtClean="0">
                <a:solidFill>
                  <a:srgbClr val="FF0000"/>
                </a:solidFill>
              </a:rPr>
              <a:t>oolean</a:t>
            </a:r>
            <a:r>
              <a:rPr kumimoji="1" lang="en-US" altLang="ko-KR" sz="4000" b="1" dirty="0" smtClean="0"/>
              <a:t> var1 = true;</a:t>
            </a:r>
          </a:p>
          <a:p>
            <a:r>
              <a:rPr kumimoji="1" lang="en-US" altLang="ko-KR" sz="4000" b="1" dirty="0" smtClean="0">
                <a:solidFill>
                  <a:srgbClr val="FF0000"/>
                </a:solidFill>
              </a:rPr>
              <a:t>String </a:t>
            </a:r>
            <a:r>
              <a:rPr kumimoji="1" lang="en-US" altLang="ko-KR" sz="4000" b="1" dirty="0" smtClean="0"/>
              <a:t>var2 = “Hello World”;</a:t>
            </a:r>
            <a:endParaRPr kumimoji="1" lang="ko-KR" altLang="en-US" sz="4000" b="1" dirty="0" smtClean="0"/>
          </a:p>
          <a:p>
            <a:r>
              <a:rPr kumimoji="1" lang="en-US" altLang="ko-KR" sz="4000" b="1" dirty="0" smtClean="0">
                <a:solidFill>
                  <a:srgbClr val="FF0000"/>
                </a:solidFill>
              </a:rPr>
              <a:t>char</a:t>
            </a:r>
            <a:r>
              <a:rPr kumimoji="1" lang="en-US" altLang="ko-KR" sz="4000" b="1" dirty="0" smtClean="0"/>
              <a:t> var3 = ’a’;</a:t>
            </a:r>
            <a:endParaRPr kumimoji="1" lang="ko-KR" altLang="en-US" sz="4000" b="1" dirty="0" smtClean="0"/>
          </a:p>
          <a:p>
            <a:r>
              <a:rPr kumimoji="1" lang="en-US" altLang="ko-KR" sz="4000" b="1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ko-KR" sz="4000" b="1" dirty="0" smtClean="0"/>
              <a:t> var4 = 10;</a:t>
            </a:r>
            <a:endParaRPr kumimoji="1" lang="ko-KR" altLang="en-US" sz="4000" b="1" dirty="0" smtClean="0"/>
          </a:p>
          <a:p>
            <a:r>
              <a:rPr kumimoji="1" lang="en-US" altLang="ko-KR" sz="4000" b="1" dirty="0" smtClean="0">
                <a:solidFill>
                  <a:srgbClr val="FF0000"/>
                </a:solidFill>
              </a:rPr>
              <a:t>short</a:t>
            </a:r>
            <a:r>
              <a:rPr kumimoji="1" lang="en-US" altLang="ko-KR" sz="4000" b="1" dirty="0" smtClean="0"/>
              <a:t> var5 = 5;</a:t>
            </a:r>
          </a:p>
          <a:p>
            <a:r>
              <a:rPr kumimoji="1" lang="en-US" altLang="ko-KR" sz="4000" b="1" dirty="0" smtClean="0">
                <a:solidFill>
                  <a:srgbClr val="FF0000"/>
                </a:solidFill>
              </a:rPr>
              <a:t>long</a:t>
            </a:r>
            <a:r>
              <a:rPr kumimoji="1" lang="en-US" altLang="ko-KR" sz="4000" b="1" dirty="0" smtClean="0"/>
              <a:t> var6 = 10;</a:t>
            </a:r>
            <a:endParaRPr kumimoji="1" lang="ko-KR" altLang="en-US" sz="4000" b="1" dirty="0" smtClean="0"/>
          </a:p>
          <a:p>
            <a:r>
              <a:rPr kumimoji="1" lang="en-US" altLang="ko-KR" sz="4000" b="1" dirty="0" smtClean="0">
                <a:solidFill>
                  <a:srgbClr val="FF0000"/>
                </a:solidFill>
              </a:rPr>
              <a:t>float</a:t>
            </a:r>
            <a:r>
              <a:rPr kumimoji="1" lang="en-US" altLang="ko-KR" sz="4000" b="1" dirty="0" smtClean="0"/>
              <a:t> var7 = 3.5f;</a:t>
            </a:r>
          </a:p>
          <a:p>
            <a:r>
              <a:rPr kumimoji="1" lang="en-US" altLang="ko-KR" sz="4000" b="1" dirty="0" smtClean="0">
                <a:solidFill>
                  <a:srgbClr val="FF0000"/>
                </a:solidFill>
              </a:rPr>
              <a:t>double </a:t>
            </a:r>
            <a:r>
              <a:rPr kumimoji="1" lang="en-US" altLang="ko-KR" sz="4000" b="1" dirty="0" smtClean="0"/>
              <a:t>var8 = 3.5;</a:t>
            </a:r>
          </a:p>
          <a:p>
            <a:endParaRPr kumimoji="1" lang="ko-KR" altLang="en-US" sz="4000" b="1" dirty="0" smtClean="0"/>
          </a:p>
          <a:p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759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233972" y="31278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 smtClean="0"/>
              <a:t>연산자</a:t>
            </a:r>
            <a:endParaRPr kumimoji="1" lang="ko-KR" altLang="en-US" sz="3314" b="1" dirty="0"/>
          </a:p>
        </p:txBody>
      </p:sp>
    </p:spTree>
    <p:extLst>
      <p:ext uri="{BB962C8B-B14F-4D97-AF65-F5344CB8AC3E}">
        <p14:creationId xmlns:p14="http://schemas.microsoft.com/office/powerpoint/2010/main" val="78360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연산자란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2189922" y="1848967"/>
            <a:ext cx="781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smtClean="0"/>
              <a:t>어떠한 대상 처리를 수행하도록 하는 특수한 문자 기호</a:t>
            </a:r>
            <a:endParaRPr kumimoji="1" lang="ko-KR" altLang="en-US" sz="2400" b="1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1940183" y="2921710"/>
            <a:ext cx="7812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산술연산자 </a:t>
            </a:r>
            <a:r>
              <a:rPr kumimoji="1" lang="en-US" altLang="ko-KR" sz="2400" dirty="0" smtClean="0"/>
              <a:t>: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+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-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*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/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%</a:t>
            </a:r>
          </a:p>
          <a:p>
            <a:endParaRPr kumimoji="1" lang="en-US" altLang="ko-KR" sz="2400" dirty="0" smtClean="0"/>
          </a:p>
          <a:p>
            <a:r>
              <a:rPr kumimoji="1" lang="ko-KR" altLang="en-US" sz="2400" dirty="0" smtClean="0"/>
              <a:t>대입연산자 </a:t>
            </a:r>
            <a:r>
              <a:rPr kumimoji="1" lang="en-US" altLang="ko-KR" sz="2400" dirty="0" smtClean="0"/>
              <a:t>: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=</a:t>
            </a:r>
          </a:p>
          <a:p>
            <a:endParaRPr kumimoji="1" lang="en-US" altLang="ko-KR" sz="2400" dirty="0" smtClean="0"/>
          </a:p>
          <a:p>
            <a:r>
              <a:rPr kumimoji="1" lang="ko-KR" altLang="en-US" sz="2400" dirty="0" smtClean="0"/>
              <a:t>비교연산자 </a:t>
            </a:r>
            <a:r>
              <a:rPr kumimoji="1" lang="en-US" altLang="ko-KR" sz="2400" dirty="0" smtClean="0"/>
              <a:t>: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&lt;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&lt;=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==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&gt;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&gt;=</a:t>
            </a:r>
          </a:p>
          <a:p>
            <a:endParaRPr kumimoji="1" lang="en-US" altLang="ko-KR" sz="2400" dirty="0" smtClean="0"/>
          </a:p>
          <a:p>
            <a:r>
              <a:rPr kumimoji="1" lang="ko-KR" altLang="en-US" sz="2400" dirty="0" smtClean="0"/>
              <a:t>논리연산자 </a:t>
            </a:r>
            <a:r>
              <a:rPr kumimoji="1" lang="en-US" altLang="ko-KR" sz="2400" dirty="0" smtClean="0"/>
              <a:t>: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&amp;&amp;,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||</a:t>
            </a:r>
          </a:p>
          <a:p>
            <a:endParaRPr kumimoji="1" lang="en-US" altLang="ko-KR" sz="2400" dirty="0" smtClean="0"/>
          </a:p>
          <a:p>
            <a:r>
              <a:rPr kumimoji="1" lang="ko-KR" altLang="en-US" sz="2400" dirty="0" smtClean="0"/>
              <a:t>단항연산자 </a:t>
            </a:r>
            <a:r>
              <a:rPr kumimoji="1" lang="en-US" altLang="ko-KR" sz="2400" dirty="0" smtClean="0"/>
              <a:t>: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+,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-</a:t>
            </a:r>
            <a:r>
              <a:rPr kumimoji="1" lang="ko-KR" altLang="en-US" sz="2400" dirty="0"/>
              <a:t>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++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--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!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57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산술연산자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숫자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848967"/>
            <a:ext cx="84830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err="1" smtClean="0"/>
              <a:t>int</a:t>
            </a:r>
            <a:r>
              <a:rPr kumimoji="1" lang="en-US" altLang="ko-KR" sz="3200" dirty="0" smtClean="0"/>
              <a:t> a = 10;</a:t>
            </a:r>
          </a:p>
          <a:p>
            <a:r>
              <a:rPr kumimoji="1" lang="en-US" altLang="ko-KR" sz="3200" dirty="0" err="1" smtClean="0"/>
              <a:t>Int</a:t>
            </a:r>
            <a:r>
              <a:rPr kumimoji="1" lang="en-US" altLang="ko-KR" sz="3200" dirty="0" smtClean="0"/>
              <a:t> b = 20;</a:t>
            </a:r>
          </a:p>
          <a:p>
            <a:endParaRPr kumimoji="1" lang="en-US" altLang="ko-KR" sz="3200" dirty="0"/>
          </a:p>
          <a:p>
            <a:r>
              <a:rPr kumimoji="1" lang="en-US" altLang="ko-KR" sz="3200" dirty="0" err="1" smtClean="0"/>
              <a:t>System.out.println</a:t>
            </a:r>
            <a:r>
              <a:rPr kumimoji="1" lang="en-US" altLang="ko-KR" sz="3200" dirty="0" smtClean="0"/>
              <a:t>(a + b);</a:t>
            </a:r>
          </a:p>
          <a:p>
            <a:r>
              <a:rPr kumimoji="1" lang="en-US" altLang="ko-KR" sz="3200" dirty="0" err="1" smtClean="0"/>
              <a:t>System.out.println</a:t>
            </a:r>
            <a:r>
              <a:rPr kumimoji="1" lang="en-US" altLang="ko-KR" sz="3200" dirty="0" smtClean="0"/>
              <a:t>(a - b</a:t>
            </a:r>
            <a:r>
              <a:rPr kumimoji="1" lang="en-US" altLang="ko-KR" sz="3200" dirty="0"/>
              <a:t>);</a:t>
            </a:r>
          </a:p>
          <a:p>
            <a:r>
              <a:rPr kumimoji="1" lang="en-US" altLang="ko-KR" sz="3200" dirty="0" err="1" smtClean="0"/>
              <a:t>System.out.println</a:t>
            </a:r>
            <a:r>
              <a:rPr kumimoji="1" lang="en-US" altLang="ko-KR" sz="3200" dirty="0" smtClean="0"/>
              <a:t>(a * b</a:t>
            </a:r>
            <a:r>
              <a:rPr kumimoji="1" lang="en-US" altLang="ko-KR" sz="3200" dirty="0"/>
              <a:t>);</a:t>
            </a:r>
          </a:p>
          <a:p>
            <a:r>
              <a:rPr kumimoji="1" lang="en-US" altLang="ko-KR" sz="3200" dirty="0" err="1" smtClean="0"/>
              <a:t>System.out.println</a:t>
            </a:r>
            <a:r>
              <a:rPr kumimoji="1" lang="en-US" altLang="ko-KR" sz="3200" dirty="0" smtClean="0"/>
              <a:t>(a / b</a:t>
            </a:r>
            <a:r>
              <a:rPr kumimoji="1" lang="en-US" altLang="ko-KR" sz="3200" dirty="0"/>
              <a:t>);</a:t>
            </a:r>
          </a:p>
          <a:p>
            <a:r>
              <a:rPr kumimoji="1" lang="en-US" altLang="ko-KR" sz="3200" dirty="0" err="1"/>
              <a:t>System.out.println</a:t>
            </a:r>
            <a:r>
              <a:rPr kumimoji="1" lang="en-US" altLang="ko-KR" sz="3200" dirty="0"/>
              <a:t>(a %</a:t>
            </a:r>
            <a:r>
              <a:rPr kumimoji="1" lang="en-US" altLang="ko-KR" sz="3200" dirty="0" smtClean="0"/>
              <a:t> </a:t>
            </a:r>
            <a:r>
              <a:rPr kumimoji="1" lang="en-US" altLang="ko-KR" sz="3200" dirty="0"/>
              <a:t>b</a:t>
            </a:r>
            <a:r>
              <a:rPr kumimoji="1" lang="en-US" altLang="ko-KR" sz="3200" dirty="0" smtClean="0"/>
              <a:t>);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19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비교연산자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1103752" y="1690175"/>
            <a:ext cx="8483062" cy="516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/>
              <a:t>a</a:t>
            </a:r>
            <a:r>
              <a:rPr kumimoji="1" lang="en-US" altLang="ko-KR" sz="3200" dirty="0" smtClean="0"/>
              <a:t> &lt; b : a</a:t>
            </a:r>
            <a:r>
              <a:rPr kumimoji="1" lang="ko-KR" altLang="en-US" sz="3200" dirty="0" smtClean="0"/>
              <a:t>가 </a:t>
            </a:r>
            <a:r>
              <a:rPr kumimoji="1" lang="en-US" altLang="ko-KR" sz="3200" dirty="0" smtClean="0"/>
              <a:t>b</a:t>
            </a:r>
            <a:r>
              <a:rPr kumimoji="1" lang="ko-KR" altLang="en-US" sz="3200" dirty="0" smtClean="0"/>
              <a:t>보다 작으면 </a:t>
            </a:r>
            <a:r>
              <a:rPr kumimoji="1" lang="en-US" altLang="ko-KR" sz="3200" dirty="0" smtClean="0"/>
              <a:t>true</a:t>
            </a:r>
            <a:r>
              <a:rPr kumimoji="1" lang="ko-KR" altLang="en-US" sz="3200" dirty="0" smtClean="0"/>
              <a:t> 반환</a:t>
            </a:r>
            <a:endParaRPr kumimoji="1" lang="en-US" altLang="ko-KR" sz="3200" dirty="0" smtClean="0"/>
          </a:p>
          <a:p>
            <a:pPr>
              <a:lnSpc>
                <a:spcPct val="150000"/>
              </a:lnSpc>
            </a:pPr>
            <a:r>
              <a:rPr kumimoji="1" lang="en-US" altLang="ko-KR" sz="3200" dirty="0"/>
              <a:t>a &lt;= b : a</a:t>
            </a:r>
            <a:r>
              <a:rPr kumimoji="1" lang="ko-KR" altLang="en-US" sz="3200" dirty="0"/>
              <a:t>가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보다 작거나 같으면 </a:t>
            </a:r>
            <a:r>
              <a:rPr kumimoji="1" lang="en-US" altLang="ko-KR" sz="3200" dirty="0"/>
              <a:t>true</a:t>
            </a:r>
            <a:r>
              <a:rPr kumimoji="1" lang="ko-KR" altLang="en-US" sz="3200" dirty="0" smtClean="0"/>
              <a:t>반환</a:t>
            </a:r>
            <a:endParaRPr kumimoji="1" lang="en-US" altLang="ko-KR" sz="3200" dirty="0" smtClean="0"/>
          </a:p>
          <a:p>
            <a:pPr>
              <a:lnSpc>
                <a:spcPct val="150000"/>
              </a:lnSpc>
            </a:pPr>
            <a:r>
              <a:rPr kumimoji="1" lang="en-US" altLang="ko-KR" sz="3200" dirty="0" smtClean="0"/>
              <a:t>a &gt; </a:t>
            </a:r>
            <a:r>
              <a:rPr kumimoji="1" lang="en-US" altLang="ko-KR" sz="3200" dirty="0"/>
              <a:t>b : a</a:t>
            </a:r>
            <a:r>
              <a:rPr kumimoji="1" lang="ko-KR" altLang="en-US" sz="3200" dirty="0"/>
              <a:t>가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보다 </a:t>
            </a:r>
            <a:r>
              <a:rPr kumimoji="1" lang="ko-KR" altLang="en-US" sz="3200" dirty="0" smtClean="0"/>
              <a:t>크면 </a:t>
            </a:r>
            <a:r>
              <a:rPr kumimoji="1" lang="en-US" altLang="ko-KR" sz="3200" dirty="0"/>
              <a:t>true</a:t>
            </a:r>
            <a:r>
              <a:rPr kumimoji="1" lang="ko-KR" altLang="en-US" sz="3200" dirty="0"/>
              <a:t> 반환</a:t>
            </a:r>
            <a:endParaRPr kumimoji="1" lang="en-US" altLang="ko-KR" sz="3200" dirty="0"/>
          </a:p>
          <a:p>
            <a:pPr>
              <a:lnSpc>
                <a:spcPct val="150000"/>
              </a:lnSpc>
            </a:pPr>
            <a:r>
              <a:rPr kumimoji="1" lang="en-US" altLang="ko-KR" sz="3200" dirty="0" smtClean="0"/>
              <a:t>a &gt;= </a:t>
            </a:r>
            <a:r>
              <a:rPr kumimoji="1" lang="en-US" altLang="ko-KR" sz="3200" dirty="0"/>
              <a:t>b : a</a:t>
            </a:r>
            <a:r>
              <a:rPr kumimoji="1" lang="ko-KR" altLang="en-US" sz="3200" dirty="0"/>
              <a:t>가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보다 </a:t>
            </a:r>
            <a:r>
              <a:rPr kumimoji="1" lang="ko-KR" altLang="en-US" sz="3200" dirty="0" smtClean="0"/>
              <a:t>크거나 같으면 </a:t>
            </a:r>
            <a:r>
              <a:rPr kumimoji="1" lang="en-US" altLang="ko-KR" sz="3200" dirty="0"/>
              <a:t>true</a:t>
            </a:r>
            <a:r>
              <a:rPr kumimoji="1" lang="ko-KR" altLang="en-US" sz="3200" dirty="0"/>
              <a:t> </a:t>
            </a:r>
            <a:r>
              <a:rPr kumimoji="1" lang="ko-KR" altLang="en-US" sz="3200" dirty="0" smtClean="0"/>
              <a:t>반환</a:t>
            </a:r>
            <a:endParaRPr kumimoji="1" lang="en-US" altLang="ko-KR" sz="3200" dirty="0" smtClean="0"/>
          </a:p>
          <a:p>
            <a:pPr>
              <a:lnSpc>
                <a:spcPct val="150000"/>
              </a:lnSpc>
            </a:pPr>
            <a:r>
              <a:rPr kumimoji="1" lang="en-US" altLang="ko-KR" sz="3200" dirty="0" smtClean="0"/>
              <a:t>a == b : a</a:t>
            </a:r>
            <a:r>
              <a:rPr kumimoji="1" lang="ko-KR" altLang="en-US" sz="3200" dirty="0" smtClean="0"/>
              <a:t>와 </a:t>
            </a:r>
            <a:r>
              <a:rPr kumimoji="1" lang="en-US" altLang="ko-KR" sz="3200" dirty="0" smtClean="0"/>
              <a:t>b</a:t>
            </a:r>
            <a:r>
              <a:rPr kumimoji="1" lang="ko-KR" altLang="en-US" sz="3200" dirty="0" smtClean="0"/>
              <a:t>가 같다면 </a:t>
            </a:r>
            <a:r>
              <a:rPr kumimoji="1" lang="en-US" altLang="ko-KR" sz="3200" dirty="0" smtClean="0"/>
              <a:t>true </a:t>
            </a:r>
            <a:r>
              <a:rPr kumimoji="1" lang="ko-KR" altLang="en-US" sz="3200" dirty="0" smtClean="0"/>
              <a:t>반환</a:t>
            </a:r>
            <a:endParaRPr kumimoji="1" lang="en-US" altLang="ko-KR" sz="3200" dirty="0" smtClean="0"/>
          </a:p>
          <a:p>
            <a:pPr>
              <a:lnSpc>
                <a:spcPct val="150000"/>
              </a:lnSpc>
            </a:pPr>
            <a:r>
              <a:rPr kumimoji="1" lang="en-US" altLang="ko-KR" sz="3200" dirty="0" smtClean="0"/>
              <a:t>a != b : a</a:t>
            </a:r>
            <a:r>
              <a:rPr kumimoji="1" lang="ko-KR" altLang="en-US" sz="3200" dirty="0" smtClean="0"/>
              <a:t>와 </a:t>
            </a:r>
            <a:r>
              <a:rPr kumimoji="1" lang="en-US" altLang="ko-KR" sz="3200" dirty="0" smtClean="0"/>
              <a:t>b</a:t>
            </a:r>
            <a:r>
              <a:rPr kumimoji="1" lang="ko-KR" altLang="en-US" sz="3200" dirty="0" smtClean="0"/>
              <a:t>가 다르다면 </a:t>
            </a:r>
            <a:r>
              <a:rPr kumimoji="1" lang="en-US" altLang="ko-KR" sz="3200" dirty="0" smtClean="0"/>
              <a:t>true</a:t>
            </a:r>
            <a:r>
              <a:rPr kumimoji="1" lang="ko-KR" altLang="en-US" sz="3200" dirty="0" smtClean="0"/>
              <a:t> 반환</a:t>
            </a:r>
            <a:endParaRPr kumimoji="1" lang="en-US" altLang="ko-KR" sz="3200" dirty="0" smtClean="0"/>
          </a:p>
          <a:p>
            <a:pPr>
              <a:lnSpc>
                <a:spcPct val="150000"/>
              </a:lnSpc>
            </a:pP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4520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논리연산자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3483678" y="2643696"/>
            <a:ext cx="106351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 err="1" smtClean="0"/>
              <a:t>boolean</a:t>
            </a:r>
            <a:r>
              <a:rPr kumimoji="1" lang="en-US" altLang="ko-KR" sz="3200" dirty="0" smtClean="0"/>
              <a:t> a = true;</a:t>
            </a:r>
          </a:p>
          <a:p>
            <a:pPr>
              <a:lnSpc>
                <a:spcPct val="150000"/>
              </a:lnSpc>
            </a:pPr>
            <a:r>
              <a:rPr kumimoji="1" lang="en-US" altLang="ko-KR" sz="3200" dirty="0" err="1" smtClean="0"/>
              <a:t>boolean</a:t>
            </a:r>
            <a:r>
              <a:rPr kumimoji="1" lang="en-US" altLang="ko-KR" sz="3200" dirty="0" smtClean="0"/>
              <a:t> b = false;</a:t>
            </a:r>
          </a:p>
          <a:p>
            <a:pPr>
              <a:lnSpc>
                <a:spcPct val="150000"/>
              </a:lnSpc>
            </a:pPr>
            <a:endParaRPr kumimoji="1" lang="en-US" altLang="ko-KR" sz="3200" dirty="0" smtClean="0"/>
          </a:p>
          <a:p>
            <a:pPr>
              <a:lnSpc>
                <a:spcPct val="150000"/>
              </a:lnSpc>
            </a:pPr>
            <a:r>
              <a:rPr kumimoji="1" lang="en-US" altLang="ko-KR" sz="3200" dirty="0" err="1" smtClean="0"/>
              <a:t>System.out.println</a:t>
            </a:r>
            <a:r>
              <a:rPr kumimoji="1" lang="en-US" altLang="ko-KR" sz="3200" dirty="0" smtClean="0"/>
              <a:t>(a &amp;&amp; b);</a:t>
            </a:r>
          </a:p>
          <a:p>
            <a:pPr>
              <a:lnSpc>
                <a:spcPct val="150000"/>
              </a:lnSpc>
            </a:pPr>
            <a:r>
              <a:rPr kumimoji="1" lang="en-US" altLang="ko-KR" sz="3200" dirty="0" err="1" smtClean="0"/>
              <a:t>System.out.println</a:t>
            </a:r>
            <a:r>
              <a:rPr kumimoji="1" lang="en-US" altLang="ko-KR" sz="3200" dirty="0" smtClean="0"/>
              <a:t>(a || b);</a:t>
            </a:r>
          </a:p>
          <a:p>
            <a:pPr>
              <a:lnSpc>
                <a:spcPct val="150000"/>
              </a:lnSpc>
            </a:pPr>
            <a:endParaRPr kumimoji="1" lang="en-US" altLang="ko-KR" sz="3200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538191" y="1064137"/>
            <a:ext cx="11169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 smtClean="0"/>
              <a:t>&amp;&amp; : and</a:t>
            </a:r>
            <a:r>
              <a:rPr kumimoji="1" lang="ko-KR" altLang="en-US" sz="3200" dirty="0" smtClean="0"/>
              <a:t>연산으로</a:t>
            </a:r>
            <a:r>
              <a:rPr kumimoji="1" lang="en-US" altLang="ko-KR" sz="3200" dirty="0" smtClean="0"/>
              <a:t>,</a:t>
            </a:r>
            <a:r>
              <a:rPr kumimoji="1" lang="ko-KR" altLang="en-US" sz="3200" dirty="0" smtClean="0"/>
              <a:t> 좌변과 우변이 모두 </a:t>
            </a:r>
            <a:r>
              <a:rPr kumimoji="1" lang="en-US" altLang="ko-KR" sz="3200" dirty="0" smtClean="0"/>
              <a:t>true</a:t>
            </a:r>
            <a:r>
              <a:rPr kumimoji="1" lang="ko-KR" altLang="en-US" sz="3200" dirty="0" smtClean="0"/>
              <a:t>여야만 </a:t>
            </a:r>
            <a:r>
              <a:rPr kumimoji="1" lang="en-US" altLang="ko-KR" sz="3200" dirty="0" smtClean="0"/>
              <a:t>true</a:t>
            </a:r>
            <a:r>
              <a:rPr kumimoji="1" lang="ko-KR" altLang="en-US" sz="3200" dirty="0" smtClean="0"/>
              <a:t>다</a:t>
            </a:r>
            <a:r>
              <a:rPr kumimoji="1" lang="en-US" altLang="ko-KR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3200" dirty="0" smtClean="0"/>
              <a:t>||</a:t>
            </a:r>
            <a:r>
              <a:rPr kumimoji="1" lang="ko-KR" altLang="en-US" sz="3200" dirty="0" smtClean="0"/>
              <a:t> </a:t>
            </a:r>
            <a:r>
              <a:rPr kumimoji="1" lang="en-US" altLang="ko-KR" sz="3200" dirty="0" smtClean="0"/>
              <a:t>:</a:t>
            </a:r>
            <a:r>
              <a:rPr kumimoji="1" lang="ko-KR" altLang="en-US" sz="3200" dirty="0" smtClean="0"/>
              <a:t> </a:t>
            </a:r>
            <a:r>
              <a:rPr kumimoji="1" lang="en-US" altLang="ko-KR" sz="3200" dirty="0" smtClean="0"/>
              <a:t>or</a:t>
            </a:r>
            <a:r>
              <a:rPr kumimoji="1" lang="ko-KR" altLang="en-US" sz="3200" dirty="0" smtClean="0"/>
              <a:t>연산으로</a:t>
            </a:r>
            <a:r>
              <a:rPr kumimoji="1" lang="en-US" altLang="ko-KR" sz="3200" dirty="0" smtClean="0"/>
              <a:t>,</a:t>
            </a:r>
            <a:r>
              <a:rPr kumimoji="1" lang="ko-KR" altLang="en-US" sz="3200" dirty="0" smtClean="0"/>
              <a:t> 좌변과 우변 중 하나만 </a:t>
            </a:r>
            <a:r>
              <a:rPr kumimoji="1" lang="en-US" altLang="ko-KR" sz="3200" dirty="0" smtClean="0"/>
              <a:t>true</a:t>
            </a:r>
            <a:r>
              <a:rPr kumimoji="1" lang="ko-KR" altLang="en-US" sz="3200" dirty="0" smtClean="0"/>
              <a:t>여도 </a:t>
            </a:r>
            <a:r>
              <a:rPr kumimoji="1" lang="en-US" altLang="ko-KR" sz="3200" dirty="0" smtClean="0"/>
              <a:t>true</a:t>
            </a:r>
            <a:r>
              <a:rPr kumimoji="1" lang="ko-KR" altLang="en-US" sz="3200" dirty="0" smtClean="0"/>
              <a:t>다</a:t>
            </a:r>
            <a:r>
              <a:rPr kumimoji="1" lang="en-US" altLang="ko-KR" sz="3200" dirty="0" smtClean="0"/>
              <a:t>.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0096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587</Words>
  <Application>Microsoft Macintosh PowerPoint</Application>
  <PresentationFormat>와이드스크린</PresentationFormat>
  <Paragraphs>132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배달의민족 주아</vt:lpstr>
      <vt:lpstr>Arial</vt:lpstr>
      <vt:lpstr>Office 테마</vt:lpstr>
      <vt:lpstr>Android  개발 스쿨 DAY2   Ho Yeon Lee 튜터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개발 스쿨 DAY1   Ho Yeon Lee 튜터</dc:title>
  <dc:creator>이호연</dc:creator>
  <cp:lastModifiedBy>이호연</cp:lastModifiedBy>
  <cp:revision>23</cp:revision>
  <dcterms:created xsi:type="dcterms:W3CDTF">2018-01-16T01:35:15Z</dcterms:created>
  <dcterms:modified xsi:type="dcterms:W3CDTF">2018-01-19T06:06:24Z</dcterms:modified>
</cp:coreProperties>
</file>