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57" r:id="rId4"/>
    <p:sldId id="275" r:id="rId5"/>
    <p:sldId id="258" r:id="rId6"/>
    <p:sldId id="259" r:id="rId7"/>
    <p:sldId id="276" r:id="rId8"/>
    <p:sldId id="277" r:id="rId9"/>
    <p:sldId id="260" r:id="rId10"/>
    <p:sldId id="279" r:id="rId11"/>
    <p:sldId id="280" r:id="rId12"/>
    <p:sldId id="278" r:id="rId13"/>
    <p:sldId id="261" r:id="rId14"/>
    <p:sldId id="262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91" r:id="rId25"/>
    <p:sldId id="289" r:id="rId26"/>
    <p:sldId id="29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4"/>
    <p:restoredTop sz="92468"/>
  </p:normalViewPr>
  <p:slideViewPr>
    <p:cSldViewPr snapToGrid="0" snapToObjects="1" showGuides="1">
      <p:cViewPr varScale="1">
        <p:scale>
          <a:sx n="95" d="100"/>
          <a:sy n="95" d="100"/>
        </p:scale>
        <p:origin x="392" y="168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6DFCC-A462-A944-BC71-1F51A09C413A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DC87-2480-7F43-9DAD-649A85A5EC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73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공장에 비유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계산기 예시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800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87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16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318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41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686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97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783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86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7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146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85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1A06-7408-854B-B9D9-641255B98693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108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62D45F-9701-455B-9600-020B85AD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04" y="1192551"/>
            <a:ext cx="3616421" cy="3520840"/>
          </a:xfrm>
        </p:spPr>
        <p:txBody>
          <a:bodyPr>
            <a:normAutofit/>
          </a:bodyPr>
          <a:lstStyle/>
          <a:p>
            <a:pPr algn="ctr"/>
            <a:r>
              <a:rPr lang="en-US" altLang="ko-KR" sz="5715" b="1" dirty="0">
                <a:latin typeface="배달의민족 주아"/>
              </a:rPr>
              <a:t>Android 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ko-KR" altLang="en-US" sz="3464" b="1" dirty="0">
                <a:latin typeface="배달의민족 주아"/>
              </a:rPr>
              <a:t>개발 </a:t>
            </a:r>
            <a:r>
              <a:rPr lang="ko-KR" altLang="en-US" sz="3464" b="1" dirty="0" smtClean="0">
                <a:latin typeface="배달의민족 주아"/>
              </a:rPr>
              <a:t>스쿨</a:t>
            </a:r>
            <a:r>
              <a:rPr lang="en-US" altLang="ko-KR" sz="3464" b="1" dirty="0" smtClean="0">
                <a:latin typeface="배달의민족 주아"/>
              </a:rPr>
              <a:t/>
            </a:r>
            <a:br>
              <a:rPr lang="en-US" altLang="ko-KR" sz="3464" b="1" dirty="0" smtClean="0">
                <a:latin typeface="배달의민족 주아"/>
              </a:rPr>
            </a:br>
            <a:r>
              <a:rPr lang="en-US" altLang="ko-KR" sz="3464" b="1" dirty="0" smtClean="0">
                <a:latin typeface="배달의민족 주아"/>
              </a:rPr>
              <a:t>DAY4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en-US" altLang="ko-KR" sz="4676" b="1" dirty="0">
                <a:latin typeface="배달의민족 주아"/>
              </a:rPr>
              <a:t/>
            </a:r>
            <a:br>
              <a:rPr lang="en-US" altLang="ko-KR" sz="4676" b="1" dirty="0">
                <a:latin typeface="배달의민족 주아"/>
              </a:rPr>
            </a:br>
            <a:r>
              <a:rPr lang="en-US" altLang="ko-KR" sz="2771" dirty="0">
                <a:latin typeface="배달의민족 주아"/>
              </a:rPr>
              <a:t>Ho</a:t>
            </a:r>
            <a:r>
              <a:rPr lang="ko-KR" altLang="en-US" sz="2771" dirty="0">
                <a:latin typeface="배달의민족 주아"/>
              </a:rPr>
              <a:t> </a:t>
            </a:r>
            <a:r>
              <a:rPr lang="en-US" altLang="ko-KR" sz="2771" dirty="0">
                <a:latin typeface="배달의민족 주아"/>
              </a:rPr>
              <a:t>Yeon Lee </a:t>
            </a:r>
            <a:r>
              <a:rPr lang="ko-KR" altLang="en-US" sz="2771" dirty="0" err="1">
                <a:latin typeface="배달의민족 주아"/>
              </a:rPr>
              <a:t>튜터</a:t>
            </a:r>
            <a:endParaRPr lang="ko-KR" altLang="en-US" sz="4676" dirty="0">
              <a:latin typeface="배달의민족 주아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F0FB4B-AB22-42DE-9ECC-29B516C525FA}"/>
              </a:ext>
            </a:extLst>
          </p:cNvPr>
          <p:cNvSpPr txBox="1"/>
          <p:nvPr/>
        </p:nvSpPr>
        <p:spPr>
          <a:xfrm>
            <a:off x="1703755" y="4285434"/>
            <a:ext cx="2074512" cy="332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59" dirty="0">
                <a:latin typeface="배달의민족 주아"/>
              </a:rPr>
              <a:t>2018. 1. </a:t>
            </a:r>
            <a:r>
              <a:rPr lang="en-US" altLang="ko-KR" sz="1559" dirty="0" smtClean="0">
                <a:latin typeface="배달의민족 주아"/>
              </a:rPr>
              <a:t>25 </a:t>
            </a:r>
            <a:r>
              <a:rPr lang="ko-KR" altLang="en-US" sz="1559" dirty="0" smtClean="0">
                <a:latin typeface="배달의민족 주아"/>
              </a:rPr>
              <a:t>목 </a:t>
            </a:r>
            <a:r>
              <a:rPr lang="en-US" altLang="ko-KR" sz="1559" dirty="0" smtClean="0">
                <a:latin typeface="배달의민족 주아"/>
              </a:rPr>
              <a:t>19:10</a:t>
            </a:r>
            <a:endParaRPr lang="ko-KR" altLang="en-US" sz="1559" dirty="0">
              <a:latin typeface="배달의민족 주아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AD44A98-C420-4500-B6F1-32BF93CEEB2E}"/>
              </a:ext>
            </a:extLst>
          </p:cNvPr>
          <p:cNvSpPr/>
          <p:nvPr/>
        </p:nvSpPr>
        <p:spPr>
          <a:xfrm>
            <a:off x="485441" y="5914458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pic>
        <p:nvPicPr>
          <p:cNvPr id="38" name="그림 37" descr="클립아트이(가) 표시된 사진&#10;&#10;높은 신뢰도로 생성된 설명">
            <a:extLst>
              <a:ext uri="{FF2B5EF4-FFF2-40B4-BE49-F238E27FC236}">
                <a16:creationId xmlns="" xmlns:a16="http://schemas.microsoft.com/office/drawing/2014/main" id="{B7C6EA98-2186-4CA9-A4ED-72A408E03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77" y="6288117"/>
            <a:ext cx="816527" cy="32991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D79ED00E-173F-4E9C-812E-194E91C536C8}"/>
              </a:ext>
            </a:extLst>
          </p:cNvPr>
          <p:cNvCxnSpPr>
            <a:cxnSpLocks/>
          </p:cNvCxnSpPr>
          <p:nvPr/>
        </p:nvCxnSpPr>
        <p:spPr>
          <a:xfrm flipV="1">
            <a:off x="484312" y="5913233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1074B9B0-DB56-4131-B916-EDAD6F6869B4}"/>
              </a:ext>
            </a:extLst>
          </p:cNvPr>
          <p:cNvGrpSpPr/>
          <p:nvPr/>
        </p:nvGrpSpPr>
        <p:grpSpPr>
          <a:xfrm>
            <a:off x="5036015" y="-7292"/>
            <a:ext cx="6671673" cy="5930375"/>
            <a:chOff x="4167187" y="0"/>
            <a:chExt cx="7715250" cy="6858000"/>
          </a:xfrm>
        </p:grpSpPr>
        <p:pic>
          <p:nvPicPr>
            <p:cNvPr id="44" name="그림 43" descr="테이블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ED626AF3-6CA2-45E3-B3D6-06C103DB0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812" y="0"/>
              <a:ext cx="3857625" cy="685800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84CEA90D-E375-449F-8983-407E7101E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187" y="0"/>
              <a:ext cx="3857625" cy="6858000"/>
            </a:xfrm>
            <a:prstGeom prst="rect">
              <a:avLst/>
            </a:prstGeom>
          </p:spPr>
        </p:pic>
      </p:grpSp>
      <p:sp>
        <p:nvSpPr>
          <p:cNvPr id="3" name="텍스트 상자 2"/>
          <p:cNvSpPr txBox="1"/>
          <p:nvPr/>
        </p:nvSpPr>
        <p:spPr>
          <a:xfrm>
            <a:off x="-363071" y="887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2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233972" y="3127828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b="1" dirty="0" smtClean="0"/>
              <a:t>객체지향프로그래밍</a:t>
            </a:r>
            <a:endParaRPr kumimoji="1" lang="ko-KR" altLang="en-US" sz="3314" b="1" dirty="0"/>
          </a:p>
        </p:txBody>
      </p:sp>
    </p:spTree>
    <p:extLst>
      <p:ext uri="{BB962C8B-B14F-4D97-AF65-F5344CB8AC3E}">
        <p14:creationId xmlns:p14="http://schemas.microsoft.com/office/powerpoint/2010/main" val="207552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OOP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495221" y="2583911"/>
            <a:ext cx="920155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OOP (Object Oriented Programming)</a:t>
            </a:r>
          </a:p>
          <a:p>
            <a:pPr algn="ctr"/>
            <a:endParaRPr kumimoji="1" lang="en-US" altLang="ko-KR" sz="28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 algn="ctr">
              <a:buFont typeface="Wingdings" charset="2"/>
              <a:buChar char="à"/>
            </a:pPr>
            <a:r>
              <a:rPr kumimoji="1" lang="ko-KR" altLang="en-US" sz="2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프로그래밍을 객체 </a:t>
            </a:r>
            <a:r>
              <a:rPr kumimoji="1" lang="en-US" altLang="ko-KR" sz="2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(“Object”)</a:t>
            </a:r>
            <a:r>
              <a:rPr kumimoji="1" lang="ko-KR" altLang="en-US" sz="2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들의 집합의 관점으로 봄</a:t>
            </a:r>
            <a:endParaRPr kumimoji="1" lang="en-US" altLang="ko-KR" sz="2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342900" indent="-342900" algn="ctr">
              <a:buFont typeface="Wingdings" charset="2"/>
              <a:buChar char="à"/>
            </a:pPr>
            <a:endParaRPr kumimoji="1" lang="en-US" altLang="ko-KR" sz="2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342900" indent="-342900" algn="ctr">
              <a:buFont typeface="Wingdings" charset="2"/>
              <a:buChar char="à"/>
            </a:pPr>
            <a:r>
              <a:rPr kumimoji="1" lang="ko-KR" altLang="en-US" sz="2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프로그램을 </a:t>
            </a:r>
            <a:r>
              <a:rPr kumimoji="1" lang="ko-KR" altLang="en-US" sz="2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하나의 완성품</a:t>
            </a:r>
            <a:r>
              <a:rPr kumimoji="1" lang="ko-KR" altLang="en-US" sz="2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이라고 봤을 때</a:t>
            </a:r>
            <a:r>
              <a:rPr kumimoji="1" lang="en-US" altLang="ko-KR" sz="2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,</a:t>
            </a:r>
            <a:r>
              <a:rPr kumimoji="1" lang="ko-KR" altLang="en-US" sz="2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kumimoji="1" lang="ko-KR" altLang="en-US" sz="3600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객체는 </a:t>
            </a:r>
            <a:r>
              <a:rPr kumimoji="1" lang="ko-KR" altLang="en-US" sz="36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부품</a:t>
            </a:r>
            <a:endParaRPr kumimoji="1" lang="en-US" altLang="ko-KR" sz="3600" b="1" dirty="0" smtClean="0">
              <a:solidFill>
                <a:srgbClr val="FF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9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233972" y="3127828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b="1" dirty="0" smtClean="0"/>
              <a:t>클래스</a:t>
            </a:r>
            <a:endParaRPr kumimoji="1" lang="ko-KR" altLang="en-US" sz="3314" b="1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6460436" y="3730172"/>
            <a:ext cx="609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mtClean="0">
                <a:solidFill>
                  <a:srgbClr val="FF0000"/>
                </a:solidFill>
              </a:rPr>
              <a:t>Very Very Very Very Very Important</a:t>
            </a:r>
            <a:r>
              <a:rPr kumimoji="1" lang="en-US" altLang="ko-KR" sz="2400" b="1" dirty="0" smtClean="0">
                <a:solidFill>
                  <a:srgbClr val="FF0000"/>
                </a:solidFill>
              </a:rPr>
              <a:t>!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3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클래스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3135550" y="3206639"/>
            <a:ext cx="60052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변수와 메소드의 집합으로 이루어진 구성체</a:t>
            </a:r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algn="ctr"/>
            <a:endParaRPr kumimoji="1" lang="en-US" altLang="ko-KR" sz="2000" b="1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algn="ctr"/>
            <a:r>
              <a:rPr kumimoji="1" lang="en-US" altLang="ko-KR" sz="20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</a:t>
            </a:r>
            <a:r>
              <a:rPr kumimoji="1" lang="ko-KR" altLang="en-US" sz="20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kumimoji="1" lang="ko-KR" altLang="en-US" sz="36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부품</a:t>
            </a:r>
            <a:r>
              <a:rPr kumimoji="1" lang="en-US" altLang="ko-KR" sz="36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(</a:t>
            </a:r>
            <a:r>
              <a:rPr kumimoji="1" lang="ko-KR" altLang="en-US" sz="36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객체</a:t>
            </a:r>
            <a:r>
              <a:rPr kumimoji="1" lang="en-US" altLang="ko-KR" sz="36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)</a:t>
            </a:r>
            <a:r>
              <a:rPr kumimoji="1" lang="ko-KR" altLang="en-US" sz="36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의 종류 </a:t>
            </a:r>
            <a:r>
              <a:rPr kumimoji="1" lang="en-US" altLang="ko-KR" sz="36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(</a:t>
            </a:r>
            <a:r>
              <a:rPr kumimoji="1" lang="ko-KR" altLang="en-US" sz="36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설계도</a:t>
            </a:r>
            <a:r>
              <a:rPr kumimoji="1" lang="en-US" altLang="ko-KR" sz="36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)</a:t>
            </a:r>
            <a:endParaRPr kumimoji="1" lang="en-US" altLang="ko-KR" sz="2000" b="1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207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계산기 클래스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3280594" y="1656214"/>
            <a:ext cx="570701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class Calculator {</a:t>
            </a:r>
          </a:p>
          <a:p>
            <a:endParaRPr kumimoji="1" lang="en-US" altLang="ko-KR" sz="2800" b="1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   public </a:t>
            </a:r>
            <a:r>
              <a:rPr kumimoji="1" lang="en-US" altLang="ko-KR" sz="2800" b="1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add(</a:t>
            </a:r>
            <a:r>
              <a:rPr kumimoji="1" lang="en-US" altLang="ko-KR" sz="2800" b="1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a, </a:t>
            </a:r>
            <a:r>
              <a:rPr kumimoji="1" lang="en-US" altLang="ko-KR" sz="2800" b="1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b) {</a:t>
            </a:r>
          </a:p>
          <a:p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       return a + b;</a:t>
            </a:r>
            <a:endParaRPr kumimoji="1" lang="en-US" altLang="ko-KR" sz="28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   }</a:t>
            </a:r>
          </a:p>
          <a:p>
            <a:endParaRPr kumimoji="1" lang="en-US" altLang="ko-KR" sz="28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   public </a:t>
            </a:r>
            <a:r>
              <a:rPr kumimoji="1" lang="en-US" altLang="ko-KR" sz="2800" b="1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multiply(</a:t>
            </a:r>
            <a:r>
              <a:rPr kumimoji="1" lang="en-US" altLang="ko-KR" sz="2800" b="1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a, </a:t>
            </a:r>
            <a:r>
              <a:rPr kumimoji="1" lang="en-US" altLang="ko-KR" sz="2800" b="1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b) {</a:t>
            </a:r>
          </a:p>
          <a:p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       return a * b;</a:t>
            </a:r>
            <a:endParaRPr kumimoji="1" lang="en-US" altLang="ko-KR" sz="28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   }</a:t>
            </a:r>
          </a:p>
          <a:p>
            <a:endParaRPr kumimoji="1" lang="en-US" altLang="ko-KR" sz="2800" b="1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27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계산기 클래스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3280594" y="1656214"/>
            <a:ext cx="570701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class Calculator {</a:t>
            </a:r>
          </a:p>
          <a:p>
            <a:endParaRPr kumimoji="1" lang="en-US" altLang="ko-KR" sz="2800" b="1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   public </a:t>
            </a:r>
            <a:r>
              <a:rPr kumimoji="1" lang="en-US" altLang="ko-KR" sz="2800" b="1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add(</a:t>
            </a:r>
            <a:r>
              <a:rPr kumimoji="1" lang="en-US" altLang="ko-KR" sz="2800" b="1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a, </a:t>
            </a:r>
            <a:r>
              <a:rPr kumimoji="1" lang="en-US" altLang="ko-KR" sz="2800" b="1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b) {</a:t>
            </a:r>
          </a:p>
          <a:p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       return a + b;</a:t>
            </a:r>
            <a:endParaRPr kumimoji="1" lang="en-US" altLang="ko-KR" sz="28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   }</a:t>
            </a:r>
          </a:p>
          <a:p>
            <a:endParaRPr kumimoji="1" lang="en-US" altLang="ko-KR" sz="28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   public </a:t>
            </a:r>
            <a:r>
              <a:rPr kumimoji="1" lang="en-US" altLang="ko-KR" sz="2800" b="1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multiply(</a:t>
            </a:r>
            <a:r>
              <a:rPr kumimoji="1" lang="en-US" altLang="ko-KR" sz="2800" b="1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a, </a:t>
            </a:r>
            <a:r>
              <a:rPr kumimoji="1" lang="en-US" altLang="ko-KR" sz="2800" b="1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b) {</a:t>
            </a:r>
          </a:p>
          <a:p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       return a * b;</a:t>
            </a:r>
            <a:endParaRPr kumimoji="1" lang="en-US" altLang="ko-KR" sz="28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    }</a:t>
            </a:r>
          </a:p>
          <a:p>
            <a:endParaRPr kumimoji="1" lang="en-US" altLang="ko-KR" sz="2800" b="1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</a:rPr>
              <a:t>}</a:t>
            </a:r>
          </a:p>
        </p:txBody>
      </p:sp>
      <p:sp>
        <p:nvSpPr>
          <p:cNvPr id="2" name="액자 1"/>
          <p:cNvSpPr/>
          <p:nvPr/>
        </p:nvSpPr>
        <p:spPr>
          <a:xfrm>
            <a:off x="4174435" y="1539146"/>
            <a:ext cx="1789043" cy="76673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3515139" y="2422946"/>
            <a:ext cx="4896678" cy="1749287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3515139" y="4064321"/>
            <a:ext cx="5546123" cy="1749287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4333504" y="1173878"/>
            <a:ext cx="195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>
                <a:solidFill>
                  <a:srgbClr val="FF0000"/>
                </a:solidFill>
              </a:rPr>
              <a:t>클래스 이름</a:t>
            </a:r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9061305" y="3686902"/>
            <a:ext cx="195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00B0F0"/>
                </a:solidFill>
              </a:rPr>
              <a:t>메소드</a:t>
            </a:r>
            <a:endParaRPr kumimoji="1" lang="ko-KR" altLang="en-US" dirty="0">
              <a:solidFill>
                <a:srgbClr val="00B0F0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510748" y="28823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59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인스턴스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3054571" y="2774602"/>
            <a:ext cx="61590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Nanum Gothic" charset="-127"/>
                <a:ea typeface="Nanum Gothic" charset="-127"/>
                <a:cs typeface="Nanum Gothic" charset="-127"/>
              </a:rPr>
              <a:t>클래스</a:t>
            </a:r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2800" dirty="0" smtClean="0">
                <a:latin typeface="Nanum Gothic" charset="-127"/>
                <a:ea typeface="Nanum Gothic" charset="-127"/>
                <a:cs typeface="Nanum Gothic" charset="-127"/>
              </a:rPr>
              <a:t>설계도</a:t>
            </a:r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sz="2800" dirty="0" smtClean="0">
                <a:latin typeface="Nanum Gothic" charset="-127"/>
                <a:ea typeface="Nanum Gothic" charset="-127"/>
                <a:cs typeface="Nanum Gothic" charset="-127"/>
              </a:rPr>
              <a:t>를 이용해 구현된 결과물</a:t>
            </a:r>
            <a:endParaRPr kumimoji="1" lang="en-US" altLang="ko-KR" sz="28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pPr algn="ctr"/>
            <a:endParaRPr kumimoji="1" lang="en-US" altLang="ko-KR" sz="28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pPr algn="ctr"/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</a:t>
            </a:r>
            <a:r>
              <a:rPr kumimoji="1" lang="ko-KR" altLang="en-US" sz="2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부품 </a:t>
            </a:r>
            <a:r>
              <a:rPr kumimoji="1" lang="en-US" altLang="ko-KR" sz="2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(</a:t>
            </a:r>
            <a:r>
              <a:rPr kumimoji="1" lang="ko-KR" altLang="en-US" sz="2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실제로 사용이 되는</a:t>
            </a:r>
            <a:r>
              <a:rPr kumimoji="1" lang="en-US" altLang="ko-KR" sz="2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)</a:t>
            </a:r>
            <a:endParaRPr kumimoji="1" lang="en-US" altLang="ko-KR" sz="2800" b="1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0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인스턴스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2954064" y="3174712"/>
            <a:ext cx="6439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Calculator</a:t>
            </a:r>
            <a:r>
              <a:rPr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 c1 = </a:t>
            </a:r>
            <a:r>
              <a:rPr lang="en-US" altLang="ko-KR" sz="3200" dirty="0" smtClean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new</a:t>
            </a:r>
            <a:r>
              <a:rPr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3200" dirty="0" smtClean="0">
                <a:solidFill>
                  <a:srgbClr val="7030A0"/>
                </a:solidFill>
                <a:latin typeface="Nanum Gothic" charset="-127"/>
                <a:ea typeface="Nanum Gothic" charset="-127"/>
                <a:cs typeface="Nanum Gothic" charset="-127"/>
              </a:rPr>
              <a:t>Calculator()</a:t>
            </a:r>
            <a:r>
              <a:rPr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;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3170799" y="2847682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>
                <a:solidFill>
                  <a:srgbClr val="FF0000"/>
                </a:solidFill>
              </a:rPr>
              <a:t>클래스 이름</a:t>
            </a:r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4761061" y="2847682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/>
              <a:t>객체 이름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64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계산기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2844997" y="2189827"/>
            <a:ext cx="650210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Calculator c1 = new Calculator();</a:t>
            </a:r>
          </a:p>
          <a:p>
            <a:endParaRPr kumimoji="1" lang="en-US" altLang="ko-KR" sz="32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3200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 a = 10;</a:t>
            </a:r>
          </a:p>
          <a:p>
            <a:r>
              <a:rPr kumimoji="1" lang="en-US" altLang="ko-KR" sz="3200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 b = 20;</a:t>
            </a:r>
          </a:p>
          <a:p>
            <a:r>
              <a:rPr kumimoji="1" lang="en-US" altLang="ko-KR" sz="3200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 c = </a:t>
            </a:r>
            <a:r>
              <a:rPr kumimoji="1" lang="en-US" altLang="ko-KR" sz="44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c1</a:t>
            </a:r>
            <a:r>
              <a:rPr kumimoji="1" lang="en-US" altLang="ko-KR" sz="8000" b="1" dirty="0" smtClean="0">
                <a:solidFill>
                  <a:srgbClr val="00B050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en-US" altLang="ko-KR" sz="3200" b="1" dirty="0" smtClean="0">
                <a:solidFill>
                  <a:srgbClr val="00B0F0"/>
                </a:solidFill>
                <a:latin typeface="Nanum Gothic" charset="-127"/>
                <a:ea typeface="Nanum Gothic" charset="-127"/>
                <a:cs typeface="Nanum Gothic" charset="-127"/>
              </a:rPr>
              <a:t>add(a, b)</a:t>
            </a:r>
            <a:r>
              <a:rPr kumimoji="1" lang="en-US" altLang="ko-KR" sz="3200" b="1" dirty="0" smtClean="0">
                <a:latin typeface="Nanum Gothic" charset="-127"/>
                <a:ea typeface="Nanum Gothic" charset="-127"/>
                <a:cs typeface="Nanum Gothic" charset="-127"/>
              </a:rPr>
              <a:t>;</a:t>
            </a:r>
          </a:p>
        </p:txBody>
      </p:sp>
      <p:sp>
        <p:nvSpPr>
          <p:cNvPr id="9" name="텍스트 상자 8"/>
          <p:cNvSpPr txBox="1"/>
          <p:nvPr/>
        </p:nvSpPr>
        <p:spPr>
          <a:xfrm>
            <a:off x="3846660" y="5298370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FF0000"/>
                </a:solidFill>
              </a:rPr>
              <a:t>인스턴스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4231656" y="5965876"/>
            <a:ext cx="326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00B050"/>
                </a:solidFill>
              </a:rPr>
              <a:t>클래스에 적었던 메소드를 사용할 때는 </a:t>
            </a:r>
            <a:r>
              <a:rPr kumimoji="1" lang="en-US" altLang="ko-KR" dirty="0" smtClean="0">
                <a:solidFill>
                  <a:srgbClr val="00B050"/>
                </a:solidFill>
              </a:rPr>
              <a:t>.</a:t>
            </a:r>
            <a:r>
              <a:rPr kumimoji="1" lang="ko-KR" altLang="en-US" dirty="0" smtClean="0">
                <a:solidFill>
                  <a:srgbClr val="00B050"/>
                </a:solidFill>
              </a:rPr>
              <a:t>을 사용한다</a:t>
            </a:r>
            <a:endParaRPr kumimoji="1"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3" name="직선 화살표 연결선 2"/>
          <p:cNvCxnSpPr>
            <a:stCxn id="10" idx="0"/>
          </p:cNvCxnSpPr>
          <p:nvPr/>
        </p:nvCxnSpPr>
        <p:spPr>
          <a:xfrm flipH="1" flipV="1">
            <a:off x="5128591" y="5252204"/>
            <a:ext cx="734289" cy="7136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0"/>
          <p:cNvSpPr txBox="1"/>
          <p:nvPr/>
        </p:nvSpPr>
        <p:spPr>
          <a:xfrm>
            <a:off x="6036365" y="5298370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00B0F0"/>
                </a:solidFill>
              </a:rPr>
              <a:t>메소드</a:t>
            </a:r>
            <a:endParaRPr kumimoji="1"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3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계산기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Develop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하기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2187349" y="3174712"/>
            <a:ext cx="789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u="sng" dirty="0" smtClean="0">
                <a:latin typeface="Nanum Gothic" charset="-127"/>
                <a:ea typeface="Nanum Gothic" charset="-127"/>
                <a:cs typeface="Nanum Gothic" charset="-127"/>
              </a:rPr>
              <a:t>인스턴스가 만들어지는 순간에 바로 값을 받아 보자</a:t>
            </a:r>
            <a:endParaRPr lang="en-US" altLang="ko-KR" sz="2800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29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233972" y="3127828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b="1" dirty="0" smtClean="0"/>
              <a:t>메소드</a:t>
            </a:r>
            <a:endParaRPr kumimoji="1" lang="ko-KR" altLang="en-US" sz="3314" b="1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7404408" y="3730172"/>
            <a:ext cx="258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FF0000"/>
                </a:solidFill>
              </a:rPr>
              <a:t>Very Important!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62799" y="777180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생성자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3941031" y="868016"/>
            <a:ext cx="438613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class Calculator {</a:t>
            </a:r>
          </a:p>
          <a:p>
            <a:endParaRPr lang="en-US" altLang="ko-KR" sz="22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 public </a:t>
            </a:r>
            <a:r>
              <a:rPr lang="en-US" altLang="ko-KR" sz="2200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x;</a:t>
            </a:r>
          </a:p>
          <a:p>
            <a:r>
              <a:rPr lang="en-US" altLang="ko-KR" sz="2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public </a:t>
            </a:r>
            <a:r>
              <a:rPr lang="en-US" altLang="ko-KR" sz="2200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y;</a:t>
            </a:r>
          </a:p>
          <a:p>
            <a:endParaRPr lang="en-US" altLang="ko-KR" sz="2200" b="1" dirty="0">
              <a:solidFill>
                <a:srgbClr val="FF0000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   </a:t>
            </a:r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public Calculator(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a, 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b) {</a:t>
            </a:r>
          </a:p>
          <a:p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       x = a;</a:t>
            </a:r>
          </a:p>
          <a:p>
            <a:r>
              <a:rPr lang="en-US" altLang="ko-KR" sz="2200" b="1" dirty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      y = b;</a:t>
            </a:r>
            <a:endParaRPr lang="en-US" altLang="ko-KR" sz="2200" b="1" dirty="0">
              <a:solidFill>
                <a:srgbClr val="FF0000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2200" b="1" dirty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  }</a:t>
            </a:r>
          </a:p>
          <a:p>
            <a:endParaRPr kumimoji="1" lang="en-US" altLang="ko-KR" sz="22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 public </a:t>
            </a:r>
            <a:r>
              <a:rPr kumimoji="1" lang="en-US" altLang="ko-KR" sz="2200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add() {</a:t>
            </a:r>
          </a:p>
          <a:p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     return x + y;</a:t>
            </a:r>
            <a:endParaRPr kumimoji="1" lang="en-US" altLang="ko-KR" sz="22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 }</a:t>
            </a:r>
          </a:p>
          <a:p>
            <a:endParaRPr kumimoji="1" lang="en-US" altLang="ko-KR" sz="22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 public </a:t>
            </a:r>
            <a:r>
              <a:rPr kumimoji="1" lang="en-US" altLang="ko-KR" sz="2200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multiply() {</a:t>
            </a:r>
          </a:p>
          <a:p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     return x * y;</a:t>
            </a:r>
            <a:endParaRPr kumimoji="1" lang="en-US" altLang="ko-KR" sz="22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 }</a:t>
            </a:r>
          </a:p>
          <a:p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}</a:t>
            </a:r>
          </a:p>
        </p:txBody>
      </p:sp>
      <p:sp>
        <p:nvSpPr>
          <p:cNvPr id="5" name="텍스트 상자 4"/>
          <p:cNvSpPr txBox="1"/>
          <p:nvPr/>
        </p:nvSpPr>
        <p:spPr>
          <a:xfrm>
            <a:off x="8352089" y="3097768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FF0000"/>
                </a:solidFill>
              </a:rPr>
              <a:t>생성자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3941031" y="1431235"/>
            <a:ext cx="2439891" cy="1033669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6559826" y="1689652"/>
            <a:ext cx="3220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필드</a:t>
            </a:r>
            <a:r>
              <a:rPr kumimoji="1" lang="en-US" altLang="ko-KR" dirty="0" smtClean="0"/>
              <a:t>(Field)</a:t>
            </a:r>
          </a:p>
          <a:p>
            <a:r>
              <a:rPr kumimoji="1" lang="ko-KR" altLang="en-US" dirty="0" smtClean="0"/>
              <a:t>클래스 안에 들어있는 변수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290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계산기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2298374" y="2189827"/>
            <a:ext cx="759534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Calculator c1 = new Calculator(10,20);</a:t>
            </a:r>
          </a:p>
          <a:p>
            <a:endParaRPr kumimoji="1" lang="en-US" altLang="ko-KR" sz="32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3200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3200" dirty="0" err="1" smtClean="0">
                <a:latin typeface="Nanum Gothic" charset="-127"/>
                <a:ea typeface="Nanum Gothic" charset="-127"/>
                <a:cs typeface="Nanum Gothic" charset="-127"/>
              </a:rPr>
              <a:t>addResult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 = c1.add();</a:t>
            </a:r>
          </a:p>
          <a:p>
            <a:r>
              <a:rPr kumimoji="1" lang="en-US" altLang="ko-KR" sz="3200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3200" dirty="0" err="1" smtClean="0">
                <a:latin typeface="Nanum Gothic" charset="-127"/>
                <a:ea typeface="Nanum Gothic" charset="-127"/>
                <a:cs typeface="Nanum Gothic" charset="-127"/>
              </a:rPr>
              <a:t>multiResult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 = c1.multiply();</a:t>
            </a:r>
          </a:p>
        </p:txBody>
      </p:sp>
    </p:spTree>
    <p:extLst>
      <p:ext uri="{BB962C8B-B14F-4D97-AF65-F5344CB8AC3E}">
        <p14:creationId xmlns:p14="http://schemas.microsoft.com/office/powerpoint/2010/main" val="1944470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Questio</a:t>
            </a:r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615501" y="2189827"/>
            <a:ext cx="89611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endParaRPr lang="en-US" altLang="ko-KR" sz="32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필드 변수명과 메소드의 매게변수 명이 같다면</a:t>
            </a:r>
            <a:r>
              <a:rPr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?</a:t>
            </a:r>
            <a:r>
              <a:rPr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lang="en-US" altLang="ko-KR" sz="32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514350" indent="-514350">
              <a:buFontTx/>
              <a:buAutoNum type="arabicPeriod"/>
            </a:pPr>
            <a:endParaRPr lang="en-US" altLang="ko-KR" sz="32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514350" indent="-514350">
              <a:buFontTx/>
              <a:buAutoNum type="arabicPeriod"/>
            </a:pPr>
            <a:r>
              <a:rPr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생성자는 하나 밖에 생성을 못하는가</a:t>
            </a:r>
            <a:r>
              <a:rPr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kumimoji="1" lang="en-US" altLang="ko-KR" sz="32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514350" indent="-514350" algn="ctr">
              <a:buAutoNum type="arabicPeriod"/>
            </a:pPr>
            <a:endParaRPr kumimoji="1" lang="en-US" altLang="ko-KR" sz="3200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59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Q1 Solution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3965878" y="1098178"/>
            <a:ext cx="4336444" cy="661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class Calculator {</a:t>
            </a:r>
          </a:p>
          <a:p>
            <a:endParaRPr lang="en-US" altLang="ko-KR" sz="22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 public </a:t>
            </a:r>
            <a:r>
              <a:rPr lang="en-US" altLang="ko-KR" sz="2200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x;</a:t>
            </a:r>
          </a:p>
          <a:p>
            <a:r>
              <a:rPr lang="en-US" altLang="ko-KR" sz="2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public </a:t>
            </a:r>
            <a:r>
              <a:rPr lang="en-US" altLang="ko-KR" sz="2200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y;</a:t>
            </a:r>
          </a:p>
          <a:p>
            <a:endParaRPr lang="en-US" altLang="ko-KR" sz="2200" b="1" dirty="0">
              <a:solidFill>
                <a:srgbClr val="FF0000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   </a:t>
            </a:r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public Calculator(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x, 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y) {</a:t>
            </a:r>
          </a:p>
          <a:p>
            <a:r>
              <a:rPr lang="en-US" altLang="ko-KR" sz="36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       x = x;  ????</a:t>
            </a:r>
          </a:p>
          <a:p>
            <a:r>
              <a:rPr lang="en-US" altLang="ko-KR" sz="3600" b="1" dirty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36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      y = x;  ????</a:t>
            </a:r>
            <a:endParaRPr lang="en-US" altLang="ko-KR" sz="3600" b="1" dirty="0">
              <a:solidFill>
                <a:srgbClr val="FF0000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2200" b="1" dirty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  }</a:t>
            </a:r>
          </a:p>
          <a:p>
            <a:endParaRPr kumimoji="1" lang="en-US" altLang="ko-KR" sz="22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 public </a:t>
            </a:r>
            <a:r>
              <a:rPr kumimoji="1" lang="en-US" altLang="ko-KR" sz="2200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add() {</a:t>
            </a:r>
          </a:p>
          <a:p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     return x + y;</a:t>
            </a:r>
            <a:endParaRPr kumimoji="1" lang="en-US" altLang="ko-KR" sz="22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 }</a:t>
            </a:r>
          </a:p>
          <a:p>
            <a:endParaRPr kumimoji="1" lang="en-US" altLang="ko-KR" sz="22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 public </a:t>
            </a:r>
            <a:r>
              <a:rPr kumimoji="1" lang="en-US" altLang="ko-KR" sz="2200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multiply() {</a:t>
            </a:r>
          </a:p>
          <a:p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     return x * y;</a:t>
            </a:r>
            <a:endParaRPr kumimoji="1" lang="en-US" altLang="ko-KR" sz="22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 }</a:t>
            </a:r>
          </a:p>
          <a:p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5512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Q1 Solution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3011721" y="1277082"/>
            <a:ext cx="433644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class Calculator {</a:t>
            </a:r>
          </a:p>
          <a:p>
            <a:endParaRPr lang="en-US" altLang="ko-KR" sz="22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 public </a:t>
            </a:r>
            <a:r>
              <a:rPr lang="en-US" altLang="ko-KR" sz="2200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x;</a:t>
            </a:r>
          </a:p>
          <a:p>
            <a:r>
              <a:rPr lang="en-US" altLang="ko-KR" sz="2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public </a:t>
            </a:r>
            <a:r>
              <a:rPr lang="en-US" altLang="ko-KR" sz="2200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y;</a:t>
            </a:r>
          </a:p>
          <a:p>
            <a:endParaRPr lang="en-US" altLang="ko-KR" sz="2200" b="1" dirty="0">
              <a:solidFill>
                <a:srgbClr val="FF0000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   </a:t>
            </a:r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public Calculator(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x, 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y) {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       	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this.x</a:t>
            </a:r>
            <a:r>
              <a:rPr lang="en-US" altLang="ko-KR" sz="24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= x; 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this.y</a:t>
            </a:r>
            <a:r>
              <a:rPr lang="en-US" altLang="ko-KR" sz="24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= x; </a:t>
            </a:r>
          </a:p>
          <a:p>
            <a:r>
              <a:rPr lang="en-US" altLang="ko-KR" sz="36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  </a:t>
            </a:r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}</a:t>
            </a:r>
          </a:p>
          <a:p>
            <a:endParaRPr kumimoji="1" lang="en-US" altLang="ko-KR" sz="22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 public </a:t>
            </a:r>
            <a:r>
              <a:rPr kumimoji="1" lang="en-US" altLang="ko-KR" sz="2200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add() {</a:t>
            </a:r>
          </a:p>
          <a:p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     return x + y;</a:t>
            </a:r>
            <a:endParaRPr kumimoji="1" lang="en-US" altLang="ko-KR" sz="22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 }</a:t>
            </a:r>
          </a:p>
          <a:p>
            <a:endParaRPr kumimoji="1" lang="en-US" altLang="ko-KR" sz="22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 public </a:t>
            </a:r>
            <a:r>
              <a:rPr kumimoji="1" lang="en-US" altLang="ko-KR" sz="2200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multiply() {</a:t>
            </a:r>
          </a:p>
          <a:p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     return x * y;</a:t>
            </a:r>
            <a:endParaRPr kumimoji="1" lang="en-US" altLang="ko-KR" sz="22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 }</a:t>
            </a:r>
          </a:p>
          <a:p>
            <a:r>
              <a:rPr kumimoji="1"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}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6656532" y="4318078"/>
            <a:ext cx="480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FF0000"/>
                </a:solidFill>
              </a:rPr>
              <a:t>This </a:t>
            </a:r>
            <a:r>
              <a:rPr kumimoji="1" lang="ko-KR" altLang="en-US" b="1" dirty="0" smtClean="0">
                <a:solidFill>
                  <a:srgbClr val="FF0000"/>
                </a:solidFill>
              </a:rPr>
              <a:t>는 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Calculator</a:t>
            </a:r>
            <a:r>
              <a:rPr kumimoji="1" lang="ko-KR" altLang="en-US" b="1" dirty="0" smtClean="0">
                <a:solidFill>
                  <a:srgbClr val="FF0000"/>
                </a:solidFill>
              </a:rPr>
              <a:t> 자신을 가리킴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4373217" y="4134678"/>
            <a:ext cx="2345635" cy="37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193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Q2 Solution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3941031" y="1848967"/>
            <a:ext cx="438613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class Calculator {</a:t>
            </a:r>
          </a:p>
          <a:p>
            <a:endParaRPr lang="en-US" altLang="ko-KR" sz="22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 public </a:t>
            </a:r>
            <a:r>
              <a:rPr lang="en-US" altLang="ko-KR" sz="2200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x;</a:t>
            </a:r>
          </a:p>
          <a:p>
            <a:r>
              <a:rPr lang="en-US" altLang="ko-KR" sz="2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  public </a:t>
            </a:r>
            <a:r>
              <a:rPr lang="en-US" altLang="ko-KR" sz="2200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200" dirty="0" smtClean="0">
                <a:latin typeface="Nanum Gothic" charset="-127"/>
                <a:ea typeface="Nanum Gothic" charset="-127"/>
                <a:cs typeface="Nanum Gothic" charset="-127"/>
              </a:rPr>
              <a:t> y;</a:t>
            </a:r>
          </a:p>
          <a:p>
            <a:r>
              <a:rPr lang="ko-KR" altLang="en-US" sz="2200" b="1" dirty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  </a:t>
            </a:r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public Calculator(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a, 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b) {</a:t>
            </a:r>
          </a:p>
          <a:p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       x = a;</a:t>
            </a:r>
          </a:p>
          <a:p>
            <a:r>
              <a:rPr lang="en-US" altLang="ko-KR" sz="2200" b="1" dirty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      y = b;</a:t>
            </a:r>
            <a:endParaRPr lang="en-US" altLang="ko-KR" sz="2200" b="1" dirty="0">
              <a:solidFill>
                <a:srgbClr val="FF0000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2200" b="1" dirty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  }</a:t>
            </a:r>
          </a:p>
          <a:p>
            <a:r>
              <a:rPr lang="ko-KR" altLang="en-US" sz="2200" b="1" dirty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  </a:t>
            </a:r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public Calculator() {</a:t>
            </a:r>
          </a:p>
          <a:p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</a:p>
          <a:p>
            <a:r>
              <a:rPr lang="en-US" altLang="ko-KR" sz="2200" b="1" dirty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  } </a:t>
            </a:r>
          </a:p>
          <a:p>
            <a:r>
              <a:rPr lang="is-IS" altLang="ko-KR" sz="22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   …</a:t>
            </a:r>
            <a:endParaRPr lang="en-US" altLang="ko-KR" sz="2200" b="1" dirty="0" smtClean="0">
              <a:solidFill>
                <a:srgbClr val="FF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300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HomeWork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858426" y="2189827"/>
            <a:ext cx="108487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Scanner</a:t>
            </a: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를 총 세 번 이용한 후</a:t>
            </a:r>
            <a:endParaRPr kumimoji="1" lang="en-US" altLang="ko-KR" sz="32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514350" marR="0" lvl="0" indent="-5143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두개는 숫자를 받고 하나는 연산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(+</a:t>
            </a: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는 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0,</a:t>
            </a: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는 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,/</a:t>
            </a: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 는 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2,</a:t>
            </a: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%</a:t>
            </a: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는 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en-US" altLang="ko-KR" sz="32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514350" marR="0" lvl="0" indent="-5143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을 받아서 </a:t>
            </a: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결과를 내는 메소드를 통해서 출력하세요</a:t>
            </a:r>
            <a:r>
              <a:rPr kumimoji="1" lang="en-US" altLang="ko-KR" sz="320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32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514350" marR="0" lvl="0" indent="-5143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32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514350" marR="0" lvl="0" indent="-5143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32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조건 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1)</a:t>
            </a: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+</a:t>
            </a: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/</a:t>
            </a: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%</a:t>
            </a: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 가 모두 가능해야</a:t>
            </a:r>
            <a:r>
              <a:rPr kumimoji="1"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함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조건 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2)</a:t>
            </a: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 계산기 클래스가 있어야함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조건 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3)</a:t>
            </a: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 생성자를 포함해야 함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Hint 1) </a:t>
            </a: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조건문을 사용해 연산을 고르는 숫자를 처리한다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70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메소드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4605848" y="1823861"/>
            <a:ext cx="298030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System.out.println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(“A”);</a:t>
            </a:r>
          </a:p>
          <a:p>
            <a:pPr algn="ctr"/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System.out.println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(“A”);</a:t>
            </a:r>
            <a:endParaRPr kumimoji="1"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algn="ctr"/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System.out.println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(“A”);</a:t>
            </a:r>
          </a:p>
          <a:p>
            <a:pPr algn="ctr"/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System.out.println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(“A”);</a:t>
            </a:r>
            <a:endParaRPr kumimoji="1" lang="ko-KR" altLang="en-US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algn="ctr"/>
            <a:endParaRPr kumimoji="1" lang="ko-KR" altLang="en-US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algn="ctr"/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System.out.println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(“B”);</a:t>
            </a:r>
            <a:endParaRPr kumimoji="1" lang="ko-KR" altLang="en-US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algn="ctr"/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System.out.println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(“B”);</a:t>
            </a:r>
          </a:p>
          <a:p>
            <a:pPr algn="ctr"/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System.out.println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(“B”);</a:t>
            </a:r>
          </a:p>
          <a:p>
            <a:pPr algn="ctr"/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System.out.println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(“B”);</a:t>
            </a:r>
          </a:p>
          <a:p>
            <a:pPr algn="ctr"/>
            <a:endParaRPr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algn="ctr"/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System.out.println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(“C”);</a:t>
            </a:r>
          </a:p>
          <a:p>
            <a:pPr algn="ctr"/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System.out.println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(“C”);</a:t>
            </a:r>
            <a:endParaRPr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algn="ctr"/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System.out.println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(“C”);</a:t>
            </a:r>
            <a:endParaRPr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algn="ctr"/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System.out.println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(“C”);</a:t>
            </a:r>
            <a:endParaRPr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5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메소드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4037584" y="1823861"/>
            <a:ext cx="326884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for (</a:t>
            </a:r>
            <a:r>
              <a:rPr lang="en-US" altLang="ko-KR" sz="2000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000" dirty="0" err="1" smtClean="0">
                <a:latin typeface="Nanum Gothic" charset="-127"/>
                <a:ea typeface="Nanum Gothic" charset="-127"/>
                <a:cs typeface="Nanum Gothic" charset="-127"/>
              </a:rPr>
              <a:t>i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 = 0; </a:t>
            </a:r>
            <a:r>
              <a:rPr lang="en-US" altLang="ko-KR" sz="2000" dirty="0" err="1" smtClean="0">
                <a:latin typeface="Nanum Gothic" charset="-127"/>
                <a:ea typeface="Nanum Gothic" charset="-127"/>
                <a:cs typeface="Nanum Gothic" charset="-127"/>
              </a:rPr>
              <a:t>i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 &lt; 4; </a:t>
            </a:r>
            <a:r>
              <a:rPr lang="en-US" altLang="ko-KR" sz="2000" dirty="0" err="1" smtClean="0">
                <a:latin typeface="Nanum Gothic" charset="-127"/>
                <a:ea typeface="Nanum Gothic" charset="-127"/>
                <a:cs typeface="Nanum Gothic" charset="-127"/>
              </a:rPr>
              <a:t>i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++) {</a:t>
            </a:r>
            <a:endParaRPr kumimoji="1"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    </a:t>
            </a:r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System.out.println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(“A”);</a:t>
            </a:r>
            <a:endParaRPr kumimoji="1"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}</a:t>
            </a:r>
            <a:endParaRPr kumimoji="1" lang="ko-KR" altLang="en-US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endParaRPr kumimoji="1"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endParaRPr kumimoji="1"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for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i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 = 0; </a:t>
            </a:r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i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 &lt; 4; </a:t>
            </a:r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i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++) {</a:t>
            </a:r>
            <a:endParaRPr kumimoji="1"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    </a:t>
            </a:r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System.out.println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(“B”);</a:t>
            </a:r>
            <a:endParaRPr kumimoji="1"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}</a:t>
            </a:r>
            <a:endParaRPr kumimoji="1" lang="ko-KR" altLang="en-US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for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i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 = 0; </a:t>
            </a:r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i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 &lt; 4; </a:t>
            </a:r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i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++) {</a:t>
            </a:r>
            <a:endParaRPr kumimoji="1"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    </a:t>
            </a:r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System.out.println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(“C”);</a:t>
            </a:r>
            <a:endParaRPr kumimoji="1"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}</a:t>
            </a:r>
            <a:endParaRPr kumimoji="1" lang="ko-KR" altLang="en-US" sz="2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9" name="오른쪽 중괄호[R] 8"/>
          <p:cNvSpPr/>
          <p:nvPr/>
        </p:nvSpPr>
        <p:spPr>
          <a:xfrm>
            <a:off x="8058149" y="1943100"/>
            <a:ext cx="414338" cy="4281966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텍스트 상자 9"/>
          <p:cNvSpPr txBox="1"/>
          <p:nvPr/>
        </p:nvSpPr>
        <p:spPr>
          <a:xfrm>
            <a:off x="8472487" y="3884028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같은 형식의 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for 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문 반복</a:t>
            </a:r>
            <a:endParaRPr kumimoji="1" lang="ko-KR" altLang="en-US" sz="20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52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메소드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3069308" y="1848967"/>
            <a:ext cx="505779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v</a:t>
            </a:r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oid repeat4(String text) {</a:t>
            </a:r>
          </a:p>
          <a:p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    for (</a:t>
            </a:r>
            <a:r>
              <a:rPr lang="en-US" altLang="ko-KR" sz="2800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800" dirty="0" err="1" smtClean="0">
                <a:latin typeface="Nanum Gothic" charset="-127"/>
                <a:ea typeface="Nanum Gothic" charset="-127"/>
                <a:cs typeface="Nanum Gothic" charset="-127"/>
              </a:rPr>
              <a:t>i</a:t>
            </a:r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 = 0; </a:t>
            </a:r>
            <a:r>
              <a:rPr lang="en-US" altLang="ko-KR" sz="2800" dirty="0" err="1" smtClean="0">
                <a:latin typeface="Nanum Gothic" charset="-127"/>
                <a:ea typeface="Nanum Gothic" charset="-127"/>
                <a:cs typeface="Nanum Gothic" charset="-127"/>
              </a:rPr>
              <a:t>i</a:t>
            </a:r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 &lt; 4; </a:t>
            </a:r>
            <a:r>
              <a:rPr lang="en-US" altLang="ko-KR" sz="2800" dirty="0" err="1" smtClean="0">
                <a:latin typeface="Nanum Gothic" charset="-127"/>
                <a:ea typeface="Nanum Gothic" charset="-127"/>
                <a:cs typeface="Nanum Gothic" charset="-127"/>
              </a:rPr>
              <a:t>i</a:t>
            </a:r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++) {</a:t>
            </a:r>
          </a:p>
          <a:p>
            <a:r>
              <a:rPr kumimoji="1"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        </a:t>
            </a:r>
            <a:r>
              <a:rPr kumimoji="1" lang="en-US" altLang="ko-KR" sz="2800" dirty="0" err="1" smtClean="0">
                <a:latin typeface="Nanum Gothic" charset="-127"/>
                <a:ea typeface="Nanum Gothic" charset="-127"/>
                <a:cs typeface="Nanum Gothic" charset="-127"/>
              </a:rPr>
              <a:t>System.out.println</a:t>
            </a:r>
            <a:r>
              <a:rPr kumimoji="1"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(text</a:t>
            </a:r>
            <a:r>
              <a:rPr kumimoji="1"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);</a:t>
            </a:r>
            <a:endParaRPr lang="en-US" altLang="ko-KR" sz="28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    }</a:t>
            </a:r>
          </a:p>
          <a:p>
            <a:r>
              <a:rPr kumimoji="1"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}</a:t>
            </a:r>
          </a:p>
          <a:p>
            <a:endParaRPr kumimoji="1" lang="en-US" altLang="ko-KR" sz="2800" dirty="0">
              <a:latin typeface="Nanum Gothic" charset="-127"/>
              <a:ea typeface="Nanum Gothic" charset="-127"/>
              <a:cs typeface="Nanum Gothic" charset="-127"/>
            </a:endParaRPr>
          </a:p>
          <a:p>
            <a:endParaRPr kumimoji="1" lang="en-US" altLang="ko-KR" sz="28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repeat4(“</a:t>
            </a:r>
            <a:r>
              <a:rPr kumimoji="1"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A</a:t>
            </a:r>
            <a:r>
              <a:rPr kumimoji="1"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”);</a:t>
            </a:r>
          </a:p>
          <a:p>
            <a:r>
              <a:rPr kumimoji="1"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repeat4(“B”);</a:t>
            </a:r>
          </a:p>
          <a:p>
            <a:r>
              <a:rPr kumimoji="1"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repeat4(“C”);</a:t>
            </a:r>
            <a:endParaRPr kumimoji="1" lang="ko-KR" altLang="en-US" sz="28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235666" y="1616746"/>
            <a:ext cx="6152960" cy="278606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텍스트 상자 12"/>
          <p:cNvSpPr txBox="1"/>
          <p:nvPr/>
        </p:nvSpPr>
        <p:spPr>
          <a:xfrm>
            <a:off x="7860745" y="4002699"/>
            <a:ext cx="1892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/>
                </a:solidFill>
                <a:latin typeface="Nanum Gothic" charset="-127"/>
                <a:ea typeface="Nanum Gothic" charset="-127"/>
                <a:cs typeface="Nanum Gothic" charset="-127"/>
              </a:rPr>
              <a:t>메소드 정의</a:t>
            </a:r>
            <a:endParaRPr kumimoji="1" lang="ko-KR" altLang="en-US" sz="2000" b="1" dirty="0">
              <a:solidFill>
                <a:schemeClr val="accent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13424" y="4790663"/>
            <a:ext cx="3410298" cy="543776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텍스트 상자 14"/>
          <p:cNvSpPr txBox="1"/>
          <p:nvPr/>
        </p:nvSpPr>
        <p:spPr>
          <a:xfrm>
            <a:off x="6055479" y="5382563"/>
            <a:ext cx="148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메소드 호출</a:t>
            </a:r>
            <a:endParaRPr kumimoji="1" lang="ko-KR" alt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486921" y="5261116"/>
            <a:ext cx="3410298" cy="543776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500172" y="5751443"/>
            <a:ext cx="3410298" cy="543776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87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메소드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835409" y="2471734"/>
            <a:ext cx="4521183" cy="2328862"/>
            <a:chOff x="4222768" y="2043112"/>
            <a:chExt cx="4521183" cy="2328862"/>
          </a:xfrm>
        </p:grpSpPr>
        <p:sp>
          <p:nvSpPr>
            <p:cNvPr id="10" name="평행 사변형[P] 9"/>
            <p:cNvSpPr/>
            <p:nvPr/>
          </p:nvSpPr>
          <p:spPr>
            <a:xfrm>
              <a:off x="7072313" y="2043113"/>
              <a:ext cx="1671638" cy="885825"/>
            </a:xfrm>
            <a:prstGeom prst="parallelogram">
              <a:avLst>
                <a:gd name="adj" fmla="val 161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40297" y="2928937"/>
              <a:ext cx="3286125" cy="144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latin typeface="Nanum Gothic" charset="-127"/>
                  <a:ea typeface="Nanum Gothic" charset="-127"/>
                  <a:cs typeface="Nanum Gothic" charset="-127"/>
                </a:rPr>
                <a:t>Method Operation</a:t>
              </a:r>
              <a:endParaRPr kumimoji="1" lang="ko-KR" altLang="en-US" dirty="0"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12" name="평행 사변형[P] 11"/>
            <p:cNvSpPr/>
            <p:nvPr/>
          </p:nvSpPr>
          <p:spPr>
            <a:xfrm flipH="1">
              <a:off x="4222768" y="2043112"/>
              <a:ext cx="1671638" cy="885825"/>
            </a:xfrm>
            <a:prstGeom prst="parallelogram">
              <a:avLst>
                <a:gd name="adj" fmla="val 161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4221651" y="1392728"/>
            <a:ext cx="1238869" cy="12455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매개변수</a:t>
            </a:r>
            <a:endParaRPr kumimoji="1" lang="ko-KR" altLang="en-US" sz="2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439514" y="2069450"/>
            <a:ext cx="1238869" cy="12455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매개변수</a:t>
            </a:r>
            <a:endParaRPr kumimoji="1" lang="ko-KR" altLang="en-US" sz="2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678383" y="1392728"/>
            <a:ext cx="1238869" cy="12455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매개변수</a:t>
            </a:r>
            <a:endParaRPr kumimoji="1" lang="ko-KR" altLang="en-US" sz="2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03131" y="4690393"/>
            <a:ext cx="185738" cy="871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433392" y="5795499"/>
            <a:ext cx="1251562" cy="9740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값</a:t>
            </a:r>
            <a:endParaRPr kumimoji="1" lang="ko-KR" altLang="en-US" sz="2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42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메소드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3327725" y="3121176"/>
            <a:ext cx="50353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v</a:t>
            </a:r>
            <a:r>
              <a:rPr lang="en-US" altLang="ko-KR" sz="28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oid</a:t>
            </a:r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28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800" b="1" dirty="0" smtClean="0">
                <a:solidFill>
                  <a:srgbClr val="00B050"/>
                </a:solidFill>
                <a:latin typeface="Nanum Gothic" charset="-127"/>
                <a:ea typeface="Nanum Gothic" charset="-127"/>
                <a:cs typeface="Nanum Gothic" charset="-127"/>
              </a:rPr>
              <a:t>repeat4</a:t>
            </a:r>
            <a:r>
              <a:rPr lang="ko-KR" altLang="en-US" sz="2800" b="1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en-US" altLang="ko-KR" sz="2800" b="1" dirty="0" smtClean="0">
                <a:solidFill>
                  <a:srgbClr val="7030A0"/>
                </a:solidFill>
                <a:latin typeface="Nanum Gothic" charset="-127"/>
                <a:ea typeface="Nanum Gothic" charset="-127"/>
                <a:cs typeface="Nanum Gothic" charset="-127"/>
              </a:rPr>
              <a:t>String text</a:t>
            </a:r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) {</a:t>
            </a:r>
          </a:p>
          <a:p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    for (</a:t>
            </a:r>
            <a:r>
              <a:rPr lang="en-US" altLang="ko-KR" sz="2800" dirty="0" err="1" smtClean="0"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800" dirty="0" err="1" smtClean="0">
                <a:latin typeface="Nanum Gothic" charset="-127"/>
                <a:ea typeface="Nanum Gothic" charset="-127"/>
                <a:cs typeface="Nanum Gothic" charset="-127"/>
              </a:rPr>
              <a:t>i</a:t>
            </a:r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 = 0; </a:t>
            </a:r>
            <a:r>
              <a:rPr lang="en-US" altLang="ko-KR" sz="2800" dirty="0" err="1" smtClean="0">
                <a:latin typeface="Nanum Gothic" charset="-127"/>
                <a:ea typeface="Nanum Gothic" charset="-127"/>
                <a:cs typeface="Nanum Gothic" charset="-127"/>
              </a:rPr>
              <a:t>i</a:t>
            </a:r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 &lt; 4; </a:t>
            </a:r>
            <a:r>
              <a:rPr lang="en-US" altLang="ko-KR" sz="2800" dirty="0" err="1" smtClean="0">
                <a:latin typeface="Nanum Gothic" charset="-127"/>
                <a:ea typeface="Nanum Gothic" charset="-127"/>
                <a:cs typeface="Nanum Gothic" charset="-127"/>
              </a:rPr>
              <a:t>i</a:t>
            </a:r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++) {</a:t>
            </a:r>
          </a:p>
          <a:p>
            <a:r>
              <a:rPr kumimoji="1"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        </a:t>
            </a:r>
            <a:r>
              <a:rPr kumimoji="1" lang="en-US" altLang="ko-KR" sz="2800" dirty="0" err="1" smtClean="0">
                <a:latin typeface="Nanum Gothic" charset="-127"/>
                <a:ea typeface="Nanum Gothic" charset="-127"/>
                <a:cs typeface="Nanum Gothic" charset="-127"/>
              </a:rPr>
              <a:t>System.out.println</a:t>
            </a:r>
            <a:r>
              <a:rPr kumimoji="1"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en-US" altLang="ko-KR" sz="2800" b="1" dirty="0" smtClean="0">
                <a:solidFill>
                  <a:srgbClr val="7030A0"/>
                </a:solidFill>
                <a:latin typeface="Nanum Gothic" charset="-127"/>
                <a:ea typeface="Nanum Gothic" charset="-127"/>
                <a:cs typeface="Nanum Gothic" charset="-127"/>
              </a:rPr>
              <a:t>text</a:t>
            </a:r>
            <a:r>
              <a:rPr kumimoji="1"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);</a:t>
            </a:r>
            <a:endParaRPr lang="en-US" altLang="ko-KR" sz="28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    }</a:t>
            </a:r>
          </a:p>
          <a:p>
            <a:r>
              <a:rPr kumimoji="1"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}</a:t>
            </a:r>
          </a:p>
        </p:txBody>
      </p:sp>
      <p:sp>
        <p:nvSpPr>
          <p:cNvPr id="5" name="텍스트 상자 4"/>
          <p:cNvSpPr txBox="1"/>
          <p:nvPr/>
        </p:nvSpPr>
        <p:spPr>
          <a:xfrm>
            <a:off x="1656744" y="212214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FF0000"/>
                </a:solidFill>
              </a:rPr>
              <a:t>반환형</a:t>
            </a:r>
            <a:endParaRPr kumimoji="1"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kumimoji="1" lang="en-US" altLang="ko-KR" dirty="0" smtClean="0">
                <a:solidFill>
                  <a:srgbClr val="FF0000"/>
                </a:solidFill>
              </a:rPr>
              <a:t>(</a:t>
            </a:r>
            <a:r>
              <a:rPr kumimoji="1" lang="ko-KR" altLang="en-US" dirty="0" smtClean="0">
                <a:solidFill>
                  <a:srgbClr val="FF0000"/>
                </a:solidFill>
              </a:rPr>
              <a:t>무엇을 반환할지</a:t>
            </a:r>
            <a:r>
              <a:rPr kumimoji="1" lang="en-US" altLang="ko-KR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텍스트 상자 22"/>
          <p:cNvSpPr txBox="1"/>
          <p:nvPr/>
        </p:nvSpPr>
        <p:spPr>
          <a:xfrm>
            <a:off x="3947678" y="2122149"/>
            <a:ext cx="334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00B050"/>
                </a:solidFill>
              </a:rPr>
              <a:t>메소드명</a:t>
            </a:r>
            <a:endParaRPr kumimoji="1"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rgbClr val="00B050"/>
                </a:solidFill>
              </a:rPr>
              <a:t>사용할 메소드의 이름</a:t>
            </a:r>
            <a:endParaRPr kumimoji="1" lang="en-US" altLang="ko-KR" dirty="0" smtClean="0">
              <a:solidFill>
                <a:srgbClr val="00B050"/>
              </a:solidFill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6690878" y="2122149"/>
            <a:ext cx="334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7030A0"/>
                </a:solidFill>
              </a:rPr>
              <a:t>매개변수</a:t>
            </a:r>
            <a:endParaRPr kumimoji="1" lang="en-US" altLang="ko-KR" b="1" dirty="0" smtClean="0">
              <a:solidFill>
                <a:srgbClr val="7030A0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rgbClr val="7030A0"/>
                </a:solidFill>
              </a:rPr>
              <a:t>입력해야할 변수들</a:t>
            </a:r>
            <a:endParaRPr kumimoji="1" lang="en-US" altLang="ko-KR" dirty="0" smtClean="0">
              <a:solidFill>
                <a:srgbClr val="7030A0"/>
              </a:solidFill>
            </a:endParaRPr>
          </a:p>
        </p:txBody>
      </p:sp>
      <p:sp>
        <p:nvSpPr>
          <p:cNvPr id="25" name="텍스트 상자 24"/>
          <p:cNvSpPr txBox="1"/>
          <p:nvPr/>
        </p:nvSpPr>
        <p:spPr>
          <a:xfrm>
            <a:off x="7042061" y="4879344"/>
            <a:ext cx="33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7030A0"/>
                </a:solidFill>
              </a:rPr>
              <a:t>매개변수가 사용된다</a:t>
            </a:r>
            <a:r>
              <a:rPr kumimoji="1" lang="en-US" altLang="ko-KR" b="1" dirty="0" smtClean="0">
                <a:solidFill>
                  <a:srgbClr val="7030A0"/>
                </a:solidFill>
              </a:rPr>
              <a:t>!</a:t>
            </a:r>
            <a:endParaRPr kumimoji="1" lang="en-US" altLang="ko-KR" dirty="0" smtClean="0">
              <a:solidFill>
                <a:srgbClr val="7030A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7871791" y="4492487"/>
            <a:ext cx="271407" cy="32977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2"/>
          </p:cNvCxnSpPr>
          <p:nvPr/>
        </p:nvCxnSpPr>
        <p:spPr>
          <a:xfrm>
            <a:off x="3028344" y="2768480"/>
            <a:ext cx="450352" cy="35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3" idx="2"/>
          </p:cNvCxnSpPr>
          <p:nvPr/>
        </p:nvCxnSpPr>
        <p:spPr>
          <a:xfrm flipH="1">
            <a:off x="5320235" y="2768480"/>
            <a:ext cx="298423" cy="35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4" idx="2"/>
          </p:cNvCxnSpPr>
          <p:nvPr/>
        </p:nvCxnSpPr>
        <p:spPr>
          <a:xfrm flipH="1">
            <a:off x="7042061" y="2768480"/>
            <a:ext cx="1319797" cy="35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8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메소드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4287652" y="2736502"/>
            <a:ext cx="36166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800" b="1" dirty="0" smtClean="0">
                <a:solidFill>
                  <a:srgbClr val="00B050"/>
                </a:solidFill>
                <a:latin typeface="Nanum Gothic" charset="-127"/>
                <a:ea typeface="Nanum Gothic" charset="-127"/>
                <a:cs typeface="Nanum Gothic" charset="-127"/>
              </a:rPr>
              <a:t>add </a:t>
            </a:r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en-US" altLang="ko-KR" sz="2800" b="1" dirty="0" err="1" smtClean="0">
                <a:solidFill>
                  <a:srgbClr val="7030A0"/>
                </a:solidFill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800" b="1" dirty="0" smtClean="0">
                <a:solidFill>
                  <a:srgbClr val="7030A0"/>
                </a:solidFill>
                <a:latin typeface="Nanum Gothic" charset="-127"/>
                <a:ea typeface="Nanum Gothic" charset="-127"/>
                <a:cs typeface="Nanum Gothic" charset="-127"/>
              </a:rPr>
              <a:t> a, </a:t>
            </a:r>
            <a:r>
              <a:rPr lang="en-US" altLang="ko-KR" sz="2800" b="1" dirty="0" err="1" smtClean="0">
                <a:solidFill>
                  <a:srgbClr val="7030A0"/>
                </a:solidFill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2800" b="1" dirty="0" smtClean="0">
                <a:solidFill>
                  <a:srgbClr val="7030A0"/>
                </a:solidFill>
                <a:latin typeface="Nanum Gothic" charset="-127"/>
                <a:ea typeface="Nanum Gothic" charset="-127"/>
                <a:cs typeface="Nanum Gothic" charset="-127"/>
              </a:rPr>
              <a:t> b</a:t>
            </a:r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) {</a:t>
            </a:r>
          </a:p>
          <a:p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return </a:t>
            </a:r>
            <a:r>
              <a:rPr lang="en-US" altLang="ko-KR" sz="2800" dirty="0" err="1" smtClean="0">
                <a:latin typeface="Nanum Gothic" charset="-127"/>
                <a:ea typeface="Nanum Gothic" charset="-127"/>
                <a:cs typeface="Nanum Gothic" charset="-127"/>
              </a:rPr>
              <a:t>a+b</a:t>
            </a:r>
            <a:r>
              <a:rPr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;</a:t>
            </a:r>
          </a:p>
          <a:p>
            <a:r>
              <a:rPr kumimoji="1" lang="en-US" altLang="ko-KR" sz="2800" dirty="0" smtClean="0">
                <a:latin typeface="Nanum Gothic" charset="-127"/>
                <a:ea typeface="Nanum Gothic" charset="-127"/>
                <a:cs typeface="Nanum Gothic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3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Question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5448" y="2555523"/>
            <a:ext cx="10237304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/>
              <a:t>값을 제곱해서 반환해주는 메소드를 만들고</a:t>
            </a:r>
            <a:r>
              <a:rPr lang="en-US" altLang="ko-KR" sz="2800" b="1" dirty="0" smtClean="0"/>
              <a:t>,</a:t>
            </a:r>
            <a:r>
              <a:rPr lang="ko-KR" altLang="en-US" sz="2800" b="1" dirty="0" smtClean="0"/>
              <a:t> 한 숫자를 입력했을 때 제곱된 값을 출력하시오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메소드 출력</a:t>
            </a:r>
            <a:r>
              <a:rPr lang="en-US" altLang="ko-KR" sz="2800" b="1" dirty="0" smtClean="0"/>
              <a:t>)</a:t>
            </a:r>
          </a:p>
          <a:p>
            <a:pPr>
              <a:lnSpc>
                <a:spcPct val="150000"/>
              </a:lnSpc>
            </a:pPr>
            <a:endParaRPr lang="ko-KR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5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777</Words>
  <Application>Microsoft Macintosh PowerPoint</Application>
  <PresentationFormat>와이드스크린</PresentationFormat>
  <Paragraphs>227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배달의민족 주아</vt:lpstr>
      <vt:lpstr>Nanum Gothic</vt:lpstr>
      <vt:lpstr>Wingdings</vt:lpstr>
      <vt:lpstr>Arial</vt:lpstr>
      <vt:lpstr>Office 테마</vt:lpstr>
      <vt:lpstr>Android  개발 스쿨 DAY4  Ho Yeon Lee 튜터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개발 스쿨 DAY3  Ho Yeon Lee 튜터</dc:title>
  <dc:creator>이호연</dc:creator>
  <cp:lastModifiedBy>이호연</cp:lastModifiedBy>
  <cp:revision>26</cp:revision>
  <dcterms:created xsi:type="dcterms:W3CDTF">2018-01-19T06:31:22Z</dcterms:created>
  <dcterms:modified xsi:type="dcterms:W3CDTF">2018-01-25T13:00:36Z</dcterms:modified>
</cp:coreProperties>
</file>