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93" r:id="rId4"/>
    <p:sldId id="294" r:id="rId5"/>
    <p:sldId id="317" r:id="rId6"/>
    <p:sldId id="310" r:id="rId7"/>
    <p:sldId id="320" r:id="rId8"/>
    <p:sldId id="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4"/>
    <p:restoredTop sz="92500"/>
  </p:normalViewPr>
  <p:slideViewPr>
    <p:cSldViewPr snapToGrid="0" snapToObjects="1" showGuides="1">
      <p:cViewPr varScale="1">
        <p:scale>
          <a:sx n="80" d="100"/>
          <a:sy n="80" d="100"/>
        </p:scale>
        <p:origin x="320" y="184"/>
      </p:cViewPr>
      <p:guideLst>
        <p:guide orient="horz" pos="223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6DFCC-A462-A944-BC71-1F51A09C413A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DC87-2480-7F43-9DAD-649A85A5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73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7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1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18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4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86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97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78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86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7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46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85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1A06-7408-854B-B9D9-641255B98693}" type="datetimeFigureOut">
              <a:rPr kumimoji="1" lang="ko-KR" altLang="en-US" smtClean="0"/>
              <a:t>2018. 2. 4.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3096D-3AF6-9443-9180-6658B4F531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08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62D45F-9701-455B-9600-020B85AD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04" y="1192551"/>
            <a:ext cx="3616421" cy="3520840"/>
          </a:xfrm>
        </p:spPr>
        <p:txBody>
          <a:bodyPr>
            <a:normAutofit/>
          </a:bodyPr>
          <a:lstStyle/>
          <a:p>
            <a:pPr algn="ctr"/>
            <a:r>
              <a:rPr lang="en-US" altLang="ko-KR" sz="5715" b="1" dirty="0">
                <a:latin typeface="배달의민족 주아"/>
              </a:rPr>
              <a:t>Android 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ko-KR" altLang="en-US" sz="3464" b="1" dirty="0">
                <a:latin typeface="배달의민족 주아"/>
              </a:rPr>
              <a:t>개발 </a:t>
            </a:r>
            <a:r>
              <a:rPr lang="ko-KR" altLang="en-US" sz="3464" b="1" dirty="0" smtClean="0">
                <a:latin typeface="배달의민족 주아"/>
              </a:rPr>
              <a:t>스쿨</a:t>
            </a:r>
            <a:r>
              <a:rPr lang="en-US" altLang="ko-KR" sz="3464" b="1" dirty="0" smtClean="0">
                <a:latin typeface="배달의민족 주아"/>
              </a:rPr>
              <a:t/>
            </a:r>
            <a:br>
              <a:rPr lang="en-US" altLang="ko-KR" sz="3464" b="1" dirty="0" smtClean="0">
                <a:latin typeface="배달의민족 주아"/>
              </a:rPr>
            </a:br>
            <a:r>
              <a:rPr lang="en-US" altLang="ko-KR" sz="3464" b="1" dirty="0" smtClean="0">
                <a:latin typeface="배달의민족 주아"/>
              </a:rPr>
              <a:t>DAY6</a:t>
            </a:r>
            <a:r>
              <a:rPr lang="en-US" altLang="ko-KR" sz="4156" b="1" dirty="0">
                <a:latin typeface="배달의민족 주아"/>
              </a:rPr>
              <a:t/>
            </a:r>
            <a:br>
              <a:rPr lang="en-US" altLang="ko-KR" sz="4156" b="1" dirty="0">
                <a:latin typeface="배달의민족 주아"/>
              </a:rPr>
            </a:br>
            <a:r>
              <a:rPr lang="en-US" altLang="ko-KR" sz="4676" b="1" dirty="0">
                <a:latin typeface="배달의민족 주아"/>
              </a:rPr>
              <a:t/>
            </a:r>
            <a:br>
              <a:rPr lang="en-US" altLang="ko-KR" sz="4676" b="1" dirty="0">
                <a:latin typeface="배달의민족 주아"/>
              </a:rPr>
            </a:br>
            <a:r>
              <a:rPr lang="en-US" altLang="ko-KR" sz="2771" dirty="0">
                <a:latin typeface="배달의민족 주아"/>
              </a:rPr>
              <a:t>Ho</a:t>
            </a:r>
            <a:r>
              <a:rPr lang="ko-KR" altLang="en-US" sz="2771" dirty="0">
                <a:latin typeface="배달의민족 주아"/>
              </a:rPr>
              <a:t> </a:t>
            </a:r>
            <a:r>
              <a:rPr lang="en-US" altLang="ko-KR" sz="2771" dirty="0">
                <a:latin typeface="배달의민족 주아"/>
              </a:rPr>
              <a:t>Yeon Lee </a:t>
            </a:r>
            <a:r>
              <a:rPr lang="ko-KR" altLang="en-US" sz="2771" dirty="0" err="1">
                <a:latin typeface="배달의민족 주아"/>
              </a:rPr>
              <a:t>튜터</a:t>
            </a:r>
            <a:endParaRPr lang="ko-KR" altLang="en-US" sz="4676" dirty="0">
              <a:latin typeface="배달의민족 주아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1F0FB4B-AB22-42DE-9ECC-29B516C525FA}"/>
              </a:ext>
            </a:extLst>
          </p:cNvPr>
          <p:cNvSpPr txBox="1"/>
          <p:nvPr/>
        </p:nvSpPr>
        <p:spPr>
          <a:xfrm>
            <a:off x="1703755" y="4285434"/>
            <a:ext cx="2074512" cy="332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59" dirty="0">
                <a:latin typeface="배달의민족 주아"/>
              </a:rPr>
              <a:t>2018. </a:t>
            </a:r>
            <a:r>
              <a:rPr lang="en-US" altLang="ko-KR" sz="1559" dirty="0" smtClean="0">
                <a:latin typeface="배달의민족 주아"/>
              </a:rPr>
              <a:t>2. </a:t>
            </a:r>
            <a:r>
              <a:rPr lang="en-US" altLang="ko-KR" sz="1559" dirty="0">
                <a:latin typeface="배달의민족 주아"/>
              </a:rPr>
              <a:t>1</a:t>
            </a:r>
            <a:r>
              <a:rPr lang="en-US" altLang="ko-KR" sz="1559" dirty="0" smtClean="0">
                <a:latin typeface="배달의민족 주아"/>
              </a:rPr>
              <a:t> </a:t>
            </a:r>
            <a:r>
              <a:rPr lang="ko-KR" altLang="en-US" sz="1559" dirty="0" smtClean="0">
                <a:latin typeface="배달의민족 주아"/>
              </a:rPr>
              <a:t>목 </a:t>
            </a:r>
            <a:r>
              <a:rPr lang="en-US" altLang="ko-KR" sz="1559" dirty="0" smtClean="0">
                <a:latin typeface="배달의민족 주아"/>
              </a:rPr>
              <a:t>19:10</a:t>
            </a:r>
            <a:endParaRPr lang="ko-KR" altLang="en-US" sz="1559" dirty="0">
              <a:latin typeface="배달의민족 주아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AD44A98-C420-4500-B6F1-32BF93CEEB2E}"/>
              </a:ext>
            </a:extLst>
          </p:cNvPr>
          <p:cNvSpPr/>
          <p:nvPr/>
        </p:nvSpPr>
        <p:spPr>
          <a:xfrm>
            <a:off x="485441" y="5914458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D79ED00E-173F-4E9C-812E-194E91C536C8}"/>
              </a:ext>
            </a:extLst>
          </p:cNvPr>
          <p:cNvCxnSpPr>
            <a:cxnSpLocks/>
          </p:cNvCxnSpPr>
          <p:nvPr/>
        </p:nvCxnSpPr>
        <p:spPr>
          <a:xfrm flipV="1">
            <a:off x="484312" y="5913233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-363071" y="887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ACD1108-154C-4139-B6A6-681F2F5E2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2" b="33349"/>
          <a:stretch/>
        </p:blipFill>
        <p:spPr>
          <a:xfrm>
            <a:off x="3976029" y="6163503"/>
            <a:ext cx="1435902" cy="506723"/>
          </a:xfrm>
          <a:prstGeom prst="rect">
            <a:avLst/>
          </a:prstGeom>
        </p:spPr>
      </p:pic>
      <p:pic>
        <p:nvPicPr>
          <p:cNvPr id="13" name="그림 12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xmlns="" id="{B7C6EA98-2186-4CA9-A4ED-72A408E03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497" y="6225586"/>
            <a:ext cx="816527" cy="3299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1074B9B0-DB56-4131-B916-EDAD6F6869B4}"/>
              </a:ext>
            </a:extLst>
          </p:cNvPr>
          <p:cNvGrpSpPr/>
          <p:nvPr/>
        </p:nvGrpSpPr>
        <p:grpSpPr>
          <a:xfrm>
            <a:off x="5036015" y="-7292"/>
            <a:ext cx="6671673" cy="5930375"/>
            <a:chOff x="4167187" y="0"/>
            <a:chExt cx="7715250" cy="6858000"/>
          </a:xfrm>
        </p:grpSpPr>
        <p:pic>
          <p:nvPicPr>
            <p:cNvPr id="15" name="그림 14" descr="테이블이(가) 표시된 사진&#10;&#10;높은 신뢰도로 생성된 설명">
              <a:extLst>
                <a:ext uri="{FF2B5EF4-FFF2-40B4-BE49-F238E27FC236}">
                  <a16:creationId xmlns:a16="http://schemas.microsoft.com/office/drawing/2014/main" xmlns="" id="{ED626AF3-6CA2-45E3-B3D6-06C103DB0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4812" y="0"/>
              <a:ext cx="3857625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84CEA90D-E375-449F-8983-407E7101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187" y="0"/>
              <a:ext cx="385762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92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476315" y="3165928"/>
            <a:ext cx="9315570" cy="60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5623" marR="0" lvl="0" indent="-315623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kumimoji="1" lang="en-US" altLang="ko-KR" sz="3314" b="1" dirty="0" smtClean="0"/>
              <a:t>Activity </a:t>
            </a:r>
            <a:r>
              <a:rPr kumimoji="1" lang="ko-KR" altLang="en-US" sz="3314" b="1" dirty="0" smtClean="0"/>
              <a:t>파일</a:t>
            </a:r>
            <a:endParaRPr kumimoji="1" lang="ko-KR" altLang="en-US" sz="3314" b="1" dirty="0"/>
          </a:p>
        </p:txBody>
      </p:sp>
    </p:spTree>
    <p:extLst>
      <p:ext uri="{BB962C8B-B14F-4D97-AF65-F5344CB8AC3E}">
        <p14:creationId xmlns:p14="http://schemas.microsoft.com/office/powerpoint/2010/main" val="17292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MainActivity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구조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80706" y="2389138"/>
            <a:ext cx="837136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CC7832"/>
                </a:solidFill>
              </a:rPr>
              <a:t>public class </a:t>
            </a:r>
            <a:r>
              <a:rPr lang="en-US" altLang="ko-KR" sz="2400" dirty="0" err="1"/>
              <a:t>MainActivity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C7832"/>
                </a:solidFill>
              </a:rPr>
              <a:t>extends </a:t>
            </a:r>
            <a:r>
              <a:rPr lang="en-US" altLang="ko-KR" sz="2400" dirty="0" err="1"/>
              <a:t>AppCompatActivity</a:t>
            </a:r>
            <a:r>
              <a:rPr lang="en-US" altLang="ko-KR" sz="2400" dirty="0"/>
              <a:t> {</a:t>
            </a:r>
            <a:br>
              <a:rPr lang="en-US" altLang="ko-KR" sz="2400" dirty="0"/>
            </a:b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rgbClr val="BBB529"/>
                </a:solidFill>
              </a:rPr>
              <a:t>@Override</a:t>
            </a:r>
            <a:br>
              <a:rPr lang="en-US" altLang="ko-KR" sz="2400" dirty="0">
                <a:solidFill>
                  <a:srgbClr val="BBB529"/>
                </a:solidFill>
              </a:rPr>
            </a:br>
            <a:r>
              <a:rPr lang="en-US" altLang="ko-KR" sz="2400" dirty="0">
                <a:solidFill>
                  <a:srgbClr val="BBB529"/>
                </a:solidFill>
              </a:rPr>
              <a:t>    </a:t>
            </a:r>
            <a:r>
              <a:rPr lang="en-US" altLang="ko-KR" sz="2400" dirty="0">
                <a:solidFill>
                  <a:srgbClr val="CC7832"/>
                </a:solidFill>
              </a:rPr>
              <a:t>protected void </a:t>
            </a:r>
            <a:r>
              <a:rPr lang="en-US" altLang="ko-KR" sz="2400" dirty="0" err="1">
                <a:solidFill>
                  <a:srgbClr val="FFC66D"/>
                </a:solidFill>
              </a:rPr>
              <a:t>onCreate</a:t>
            </a:r>
            <a:r>
              <a:rPr lang="en-US" altLang="ko-KR" sz="2400" dirty="0"/>
              <a:t>(Bundle </a:t>
            </a:r>
            <a:r>
              <a:rPr lang="en-US" altLang="ko-KR" sz="2400" dirty="0" err="1"/>
              <a:t>savedInstanceState</a:t>
            </a:r>
            <a:r>
              <a:rPr lang="en-US" altLang="ko-KR" sz="2400" dirty="0"/>
              <a:t>) {</a:t>
            </a:r>
            <a:br>
              <a:rPr lang="en-US" altLang="ko-KR" sz="2400" dirty="0"/>
            </a:br>
            <a:r>
              <a:rPr lang="en-US" altLang="ko-KR" sz="2400" dirty="0"/>
              <a:t>        </a:t>
            </a:r>
            <a:r>
              <a:rPr lang="en-US" altLang="ko-KR" sz="2400" dirty="0" err="1">
                <a:solidFill>
                  <a:srgbClr val="CC7832"/>
                </a:solidFill>
              </a:rPr>
              <a:t>super</a:t>
            </a:r>
            <a:r>
              <a:rPr lang="en-US" altLang="ko-KR" sz="2400" dirty="0" err="1"/>
              <a:t>.onCreate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savedInstanceState</a:t>
            </a:r>
            <a:r>
              <a:rPr lang="en-US" altLang="ko-KR" sz="2400" dirty="0"/>
              <a:t>)</a:t>
            </a:r>
            <a:r>
              <a:rPr lang="en-US" altLang="ko-KR" sz="2400" dirty="0">
                <a:solidFill>
                  <a:srgbClr val="CC7832"/>
                </a:solidFill>
              </a:rPr>
              <a:t>;</a:t>
            </a:r>
            <a:br>
              <a:rPr lang="en-US" altLang="ko-KR" sz="2400" dirty="0">
                <a:solidFill>
                  <a:srgbClr val="CC7832"/>
                </a:solidFill>
              </a:rPr>
            </a:br>
            <a:r>
              <a:rPr lang="en-US" altLang="ko-KR" sz="2400" dirty="0">
                <a:solidFill>
                  <a:srgbClr val="CC7832"/>
                </a:solidFill>
              </a:rPr>
              <a:t>        </a:t>
            </a:r>
            <a:r>
              <a:rPr lang="en-US" altLang="ko-KR" sz="2400" dirty="0" err="1"/>
              <a:t>setContentView</a:t>
            </a:r>
            <a:r>
              <a:rPr lang="en-US" altLang="ko-KR" sz="2400" dirty="0"/>
              <a:t>(</a:t>
            </a:r>
            <a:r>
              <a:rPr lang="en-US" altLang="ko-KR" sz="2400" dirty="0" err="1"/>
              <a:t>R.layout.</a:t>
            </a:r>
            <a:r>
              <a:rPr lang="en-US" altLang="ko-KR" sz="2400" i="1" dirty="0" err="1">
                <a:solidFill>
                  <a:srgbClr val="9876AA"/>
                </a:solidFill>
              </a:rPr>
              <a:t>activity_main</a:t>
            </a:r>
            <a:r>
              <a:rPr lang="en-US" altLang="ko-KR" sz="2400" dirty="0"/>
              <a:t>)</a:t>
            </a:r>
            <a:r>
              <a:rPr lang="en-US" altLang="ko-KR" sz="2400" dirty="0">
                <a:solidFill>
                  <a:srgbClr val="CC7832"/>
                </a:solidFill>
              </a:rPr>
              <a:t>;</a:t>
            </a:r>
            <a:br>
              <a:rPr lang="en-US" altLang="ko-KR" sz="2400" dirty="0">
                <a:solidFill>
                  <a:srgbClr val="CC7832"/>
                </a:solidFill>
              </a:rPr>
            </a:br>
            <a:r>
              <a:rPr lang="en-US" altLang="ko-KR" sz="2400" dirty="0">
                <a:solidFill>
                  <a:srgbClr val="CC7832"/>
                </a:solidFill>
              </a:rPr>
              <a:t>    </a:t>
            </a:r>
            <a:r>
              <a:rPr lang="en-US" altLang="ko-KR" sz="2400" dirty="0"/>
              <a:t>}</a:t>
            </a:r>
            <a:br>
              <a:rPr lang="en-US" altLang="ko-KR" sz="2400" dirty="0"/>
            </a:br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6" name="액자 5"/>
          <p:cNvSpPr/>
          <p:nvPr/>
        </p:nvSpPr>
        <p:spPr>
          <a:xfrm>
            <a:off x="4959843" y="2105247"/>
            <a:ext cx="1440957" cy="9356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2326513" y="3785042"/>
            <a:ext cx="6179534" cy="10634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Button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선언 및 정의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663210" y="3081635"/>
            <a:ext cx="6081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Button button;</a:t>
            </a:r>
          </a:p>
          <a:p>
            <a:endParaRPr kumimoji="1" lang="en-US" altLang="ko-KR" dirty="0" smtClean="0"/>
          </a:p>
          <a:p>
            <a:r>
              <a:rPr kumimoji="1" lang="en-US" altLang="ko-KR" dirty="0"/>
              <a:t>b</a:t>
            </a:r>
            <a:r>
              <a:rPr kumimoji="1" lang="en-US" altLang="ko-KR" dirty="0" smtClean="0"/>
              <a:t>utton = new Button();</a:t>
            </a:r>
          </a:p>
        </p:txBody>
      </p:sp>
      <p:sp>
        <p:nvSpPr>
          <p:cNvPr id="9" name="텍스트 상자 8"/>
          <p:cNvSpPr txBox="1"/>
          <p:nvPr/>
        </p:nvSpPr>
        <p:spPr>
          <a:xfrm>
            <a:off x="6134100" y="3017840"/>
            <a:ext cx="6081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Button button;</a:t>
            </a:r>
          </a:p>
          <a:p>
            <a:endParaRPr kumimoji="1" lang="en-US" altLang="ko-KR" dirty="0" smtClean="0"/>
          </a:p>
          <a:p>
            <a:r>
              <a:rPr kumimoji="1" lang="en-US" altLang="ko-KR" dirty="0"/>
              <a:t>b</a:t>
            </a:r>
            <a:r>
              <a:rPr kumimoji="1" lang="en-US" altLang="ko-KR" dirty="0" smtClean="0"/>
              <a:t>utton = (Button) </a:t>
            </a:r>
            <a:r>
              <a:rPr kumimoji="1" lang="en-US" altLang="ko-KR" sz="2800" dirty="0" err="1" smtClean="0">
                <a:solidFill>
                  <a:srgbClr val="FF0000"/>
                </a:solidFill>
              </a:rPr>
              <a:t>findViewById</a:t>
            </a:r>
            <a:r>
              <a:rPr kumimoji="1" lang="en-US" altLang="ko-KR" sz="2800" dirty="0" smtClean="0">
                <a:solidFill>
                  <a:srgbClr val="FF0000"/>
                </a:solidFill>
              </a:rPr>
              <a:t>(</a:t>
            </a:r>
            <a:r>
              <a:rPr kumimoji="1" lang="en-US" altLang="ko-KR" sz="2800" dirty="0" err="1" smtClean="0">
                <a:solidFill>
                  <a:srgbClr val="FF0000"/>
                </a:solidFill>
              </a:rPr>
              <a:t>R.id</a:t>
            </a:r>
            <a:r>
              <a:rPr kumimoji="1" lang="en-US" altLang="ko-KR" sz="2800" dirty="0" smtClean="0">
                <a:solidFill>
                  <a:srgbClr val="FF0000"/>
                </a:solidFill>
              </a:rPr>
              <a:t>.~)</a:t>
            </a:r>
          </a:p>
        </p:txBody>
      </p:sp>
    </p:spTree>
    <p:extLst>
      <p:ext uri="{BB962C8B-B14F-4D97-AF65-F5344CB8AC3E}">
        <p14:creationId xmlns:p14="http://schemas.microsoft.com/office/powerpoint/2010/main" val="21461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7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Button Click 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이벤트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2237908" y="2145970"/>
            <a:ext cx="82670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//</a:t>
            </a:r>
            <a:r>
              <a:rPr kumimoji="1" lang="ko-KR" altLang="en-US" dirty="0" smtClean="0"/>
              <a:t>버튼 선언 </a:t>
            </a:r>
            <a:r>
              <a:rPr kumimoji="1" lang="ko-KR" altLang="en-US" dirty="0"/>
              <a:t>및 정의</a:t>
            </a:r>
            <a:endParaRPr kumimoji="1" lang="en-US" altLang="ko-KR" sz="2000" dirty="0"/>
          </a:p>
          <a:p>
            <a:endParaRPr kumimoji="1" lang="en-US" altLang="ko-KR" dirty="0"/>
          </a:p>
          <a:p>
            <a:r>
              <a:rPr kumimoji="1" lang="en-US" altLang="ko-KR" sz="2800" dirty="0" err="1" smtClean="0"/>
              <a:t>Button.setOnClickListener</a:t>
            </a:r>
            <a:r>
              <a:rPr kumimoji="1" lang="en-US" altLang="ko-KR" sz="2800" dirty="0" smtClean="0"/>
              <a:t>(new </a:t>
            </a:r>
            <a:r>
              <a:rPr kumimoji="1" lang="en-US" altLang="ko-KR" sz="2800" dirty="0" err="1" smtClean="0"/>
              <a:t>View.OnClickLIstener</a:t>
            </a:r>
            <a:r>
              <a:rPr kumimoji="1" lang="en-US" altLang="ko-KR" sz="2800" dirty="0" smtClean="0"/>
              <a:t>(){</a:t>
            </a:r>
          </a:p>
          <a:p>
            <a:r>
              <a:rPr kumimoji="1" lang="en-US" altLang="ko-KR" sz="2800" dirty="0" smtClean="0"/>
              <a:t>	pubic void </a:t>
            </a:r>
            <a:r>
              <a:rPr kumimoji="1" lang="en-US" altLang="ko-KR" sz="2800" dirty="0" err="1" smtClean="0"/>
              <a:t>onClick</a:t>
            </a:r>
            <a:r>
              <a:rPr kumimoji="1" lang="en-US" altLang="ko-KR" sz="2800" dirty="0" smtClean="0"/>
              <a:t>(View view){</a:t>
            </a:r>
          </a:p>
          <a:p>
            <a:r>
              <a:rPr kumimoji="1" lang="en-US" altLang="ko-KR" sz="2800" dirty="0" smtClean="0"/>
              <a:t>		//</a:t>
            </a:r>
            <a:r>
              <a:rPr kumimoji="1" lang="ko-KR" altLang="en-US" sz="2800" dirty="0" smtClean="0"/>
              <a:t>작성 코드</a:t>
            </a:r>
            <a:endParaRPr kumimoji="1" lang="en-US" altLang="ko-KR" sz="2800" dirty="0"/>
          </a:p>
          <a:p>
            <a:r>
              <a:rPr kumimoji="1" lang="en-US" altLang="ko-KR" sz="2800" dirty="0" smtClean="0"/>
              <a:t>	}</a:t>
            </a:r>
            <a:endParaRPr kumimoji="1" lang="en-US" altLang="ko-KR" sz="2800" dirty="0"/>
          </a:p>
          <a:p>
            <a:r>
              <a:rPr kumimoji="1" lang="en-US" altLang="ko-KR" sz="2800" dirty="0" smtClean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533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setText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smtClean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sz="2946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getText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946806" y="2575752"/>
            <a:ext cx="82670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smtClean="0"/>
              <a:t>//</a:t>
            </a:r>
            <a:r>
              <a:rPr kumimoji="1" lang="ko-KR" altLang="en-US" sz="2400" dirty="0" smtClean="0"/>
              <a:t>텍스트뷰 선언 및 정의</a:t>
            </a:r>
            <a:endParaRPr kumimoji="1" lang="en-US" altLang="ko-KR" sz="2800" dirty="0" smtClean="0"/>
          </a:p>
          <a:p>
            <a:endParaRPr kumimoji="1" lang="en-US" altLang="ko-KR" dirty="0"/>
          </a:p>
          <a:p>
            <a:r>
              <a:rPr kumimoji="1" lang="en-US" altLang="ko-KR" sz="3600" dirty="0" err="1" smtClean="0"/>
              <a:t>textView.setText</a:t>
            </a:r>
            <a:r>
              <a:rPr kumimoji="1" lang="en-US" altLang="ko-KR" sz="3600" dirty="0" smtClean="0"/>
              <a:t>(String) //</a:t>
            </a:r>
            <a:r>
              <a:rPr kumimoji="1" lang="ko-KR" altLang="en-US" sz="3600" dirty="0" smtClean="0"/>
              <a:t>텍스트 변경</a:t>
            </a:r>
            <a:endParaRPr kumimoji="1" lang="en-US" altLang="ko-KR" sz="3600" dirty="0" smtClean="0"/>
          </a:p>
          <a:p>
            <a:r>
              <a:rPr kumimoji="1" lang="en-US" altLang="ko-KR" sz="3600" dirty="0" err="1" smtClean="0"/>
              <a:t>textView.getText</a:t>
            </a:r>
            <a:r>
              <a:rPr kumimoji="1" lang="en-US" altLang="ko-KR" sz="3600" dirty="0" smtClean="0"/>
              <a:t>()</a:t>
            </a:r>
            <a:r>
              <a:rPr kumimoji="1" lang="ko-KR" altLang="en-US" sz="3600" dirty="0" smtClean="0"/>
              <a:t> </a:t>
            </a:r>
            <a:r>
              <a:rPr kumimoji="1" lang="en-US" altLang="ko-KR" sz="3600" dirty="0" smtClean="0"/>
              <a:t>//</a:t>
            </a:r>
            <a:r>
              <a:rPr kumimoji="1" lang="ko-KR" altLang="en-US" sz="3600" dirty="0" smtClean="0"/>
              <a:t>텍스트 값 반환</a:t>
            </a:r>
            <a:endParaRPr kumimoji="1" lang="en-US" altLang="ko-KR" sz="3600" dirty="0"/>
          </a:p>
          <a:p>
            <a:endParaRPr kumimoji="1"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48469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EditText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2032681" y="3270469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946" dirty="0" smtClean="0"/>
              <a:t>사용자의 입력값을 받게 해주는 필수 </a:t>
            </a:r>
            <a:r>
              <a:rPr kumimoji="1" lang="en-US" altLang="ko-KR" sz="2946" dirty="0" smtClean="0"/>
              <a:t>View</a:t>
            </a:r>
            <a:endParaRPr kumimoji="1" lang="ko-KR" altLang="en-US" sz="2946" dirty="0"/>
          </a:p>
        </p:txBody>
      </p:sp>
    </p:spTree>
    <p:extLst>
      <p:ext uri="{BB962C8B-B14F-4D97-AF65-F5344CB8AC3E}">
        <p14:creationId xmlns:p14="http://schemas.microsoft.com/office/powerpoint/2010/main" val="19447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5E33DCD-F820-4274-826D-80408640E240}"/>
              </a:ext>
            </a:extLst>
          </p:cNvPr>
          <p:cNvSpPr/>
          <p:nvPr/>
        </p:nvSpPr>
        <p:spPr>
          <a:xfrm>
            <a:off x="475441" y="-28266"/>
            <a:ext cx="11241118" cy="9435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59" dirty="0"/>
          </a:p>
        </p:txBody>
      </p:sp>
      <p:cxnSp>
        <p:nvCxnSpPr>
          <p:cNvPr id="5" name="직선 연결선 6">
            <a:extLst>
              <a:ext uri="{FF2B5EF4-FFF2-40B4-BE49-F238E27FC236}">
                <a16:creationId xmlns:a16="http://schemas.microsoft.com/office/drawing/2014/main" xmlns="" id="{1A08BE4C-33D8-465C-A926-C413490BE980}"/>
              </a:ext>
            </a:extLst>
          </p:cNvPr>
          <p:cNvCxnSpPr>
            <a:cxnSpLocks/>
          </p:cNvCxnSpPr>
          <p:nvPr/>
        </p:nvCxnSpPr>
        <p:spPr>
          <a:xfrm flipV="1">
            <a:off x="453456" y="905425"/>
            <a:ext cx="11253760" cy="9851"/>
          </a:xfrm>
          <a:prstGeom prst="line">
            <a:avLst/>
          </a:prstGeom>
          <a:ln w="38100">
            <a:solidFill>
              <a:srgbClr val="FD00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858425" y="176861"/>
            <a:ext cx="8202837" cy="54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>
                <a:solidFill>
                  <a:schemeClr val="accent1">
                    <a:lumMod val="75000"/>
                  </a:schemeClr>
                </a:solidFill>
              </a:rPr>
              <a:t>EditText</a:t>
            </a:r>
            <a:endParaRPr kumimoji="1" lang="ko-KR" altLang="en-US" sz="294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666827" y="1774576"/>
            <a:ext cx="9683878" cy="598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946" dirty="0" err="1" smtClean="0"/>
              <a:t>inputType</a:t>
            </a:r>
            <a:r>
              <a:rPr kumimoji="1" lang="en-US" altLang="ko-KR" sz="2946" dirty="0" smtClean="0"/>
              <a:t> : </a:t>
            </a:r>
            <a:r>
              <a:rPr kumimoji="1" lang="ko-KR" altLang="en-US" sz="2946" dirty="0" smtClean="0"/>
              <a:t>입력 값의 종류를 정해주는 성질</a:t>
            </a:r>
            <a:endParaRPr kumimoji="1" lang="en-US" altLang="ko-KR" sz="2946" dirty="0" smtClean="0"/>
          </a:p>
          <a:p>
            <a:endParaRPr kumimoji="1" lang="en-US" altLang="ko-KR" sz="2946" dirty="0" smtClean="0"/>
          </a:p>
          <a:p>
            <a:r>
              <a:rPr kumimoji="1" lang="en-US" altLang="ko-KR" sz="2946" dirty="0" smtClean="0"/>
              <a:t>Hint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:</a:t>
            </a:r>
            <a:r>
              <a:rPr kumimoji="1" lang="ko-KR" altLang="en-US" sz="2946" dirty="0" smtClean="0"/>
              <a:t> 보여주기 위한 값</a:t>
            </a:r>
            <a:r>
              <a:rPr kumimoji="1" lang="en-US" altLang="ko-KR" sz="2946" dirty="0" smtClean="0"/>
              <a:t>.</a:t>
            </a:r>
          </a:p>
          <a:p>
            <a:endParaRPr kumimoji="1" lang="en-US" altLang="ko-KR" sz="2946" dirty="0" smtClean="0"/>
          </a:p>
          <a:p>
            <a:r>
              <a:rPr kumimoji="1" lang="en-US" altLang="ko-KR" sz="2946" dirty="0" smtClean="0"/>
              <a:t>Focusable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: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Focus</a:t>
            </a:r>
            <a:r>
              <a:rPr kumimoji="1" lang="ko-KR" altLang="en-US" sz="2946" dirty="0" smtClean="0"/>
              <a:t>가 될지 여부</a:t>
            </a:r>
            <a:r>
              <a:rPr kumimoji="1" lang="en-US" altLang="ko-KR" sz="2946" dirty="0" smtClean="0"/>
              <a:t> </a:t>
            </a:r>
          </a:p>
          <a:p>
            <a:endParaRPr kumimoji="1" lang="en-US" altLang="ko-KR" sz="2946" dirty="0"/>
          </a:p>
          <a:p>
            <a:r>
              <a:rPr kumimoji="1" lang="en-US" altLang="ko-KR" sz="2946" dirty="0" err="1" smtClean="0"/>
              <a:t>textSize</a:t>
            </a:r>
            <a:r>
              <a:rPr kumimoji="1" lang="ko-KR" altLang="en-US" sz="2946" dirty="0" smtClean="0"/>
              <a:t> </a:t>
            </a:r>
            <a:r>
              <a:rPr kumimoji="1" lang="en-US" altLang="ko-KR" sz="2946" dirty="0" smtClean="0"/>
              <a:t>:</a:t>
            </a:r>
            <a:r>
              <a:rPr kumimoji="1" lang="ko-KR" altLang="en-US" sz="2946" dirty="0" smtClean="0"/>
              <a:t> 텍스트 사이즈</a:t>
            </a:r>
            <a:endParaRPr kumimoji="1" lang="en-US" altLang="ko-KR" sz="2946" dirty="0" smtClean="0"/>
          </a:p>
          <a:p>
            <a:endParaRPr kumimoji="1" lang="en-US" altLang="ko-KR" sz="2946" dirty="0"/>
          </a:p>
          <a:p>
            <a:r>
              <a:rPr kumimoji="1" lang="en-US" altLang="ko-KR" sz="2946" dirty="0" err="1" smtClean="0"/>
              <a:t>TextColor</a:t>
            </a:r>
            <a:r>
              <a:rPr kumimoji="1" lang="en-US" altLang="ko-KR" sz="2946" dirty="0" smtClean="0"/>
              <a:t> : </a:t>
            </a:r>
            <a:r>
              <a:rPr kumimoji="1" lang="ko-KR" altLang="en-US" sz="2946" dirty="0" smtClean="0"/>
              <a:t>텍스트 칼라</a:t>
            </a:r>
            <a:endParaRPr kumimoji="1" lang="en-US" altLang="ko-KR" sz="2946" dirty="0" smtClean="0"/>
          </a:p>
          <a:p>
            <a:endParaRPr kumimoji="1" lang="en-US" altLang="ko-KR" sz="2946" dirty="0"/>
          </a:p>
          <a:p>
            <a:endParaRPr kumimoji="1" lang="en-US" altLang="ko-KR" sz="2946" dirty="0" smtClean="0"/>
          </a:p>
          <a:p>
            <a:endParaRPr kumimoji="1" lang="en-US" altLang="ko-KR" sz="2946" dirty="0"/>
          </a:p>
          <a:p>
            <a:endParaRPr kumimoji="1" lang="ko-KR" altLang="en-US" sz="2946" dirty="0"/>
          </a:p>
        </p:txBody>
      </p:sp>
      <p:sp>
        <p:nvSpPr>
          <p:cNvPr id="2" name="직사각형 1"/>
          <p:cNvSpPr/>
          <p:nvPr/>
        </p:nvSpPr>
        <p:spPr>
          <a:xfrm>
            <a:off x="625398" y="4100339"/>
            <a:ext cx="1076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 smtClean="0"/>
              <a:t>부모 뷰에 </a:t>
            </a:r>
            <a:r>
              <a:rPr kumimoji="1" lang="en-US" altLang="ko-KR" dirty="0" smtClean="0"/>
              <a:t>focusable, </a:t>
            </a:r>
            <a:r>
              <a:rPr lang="en-US" altLang="ko-KR" dirty="0" err="1" smtClean="0"/>
              <a:t>android:focusableInTouchMode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걸어주면 처음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를 막을 수 있다</a:t>
            </a:r>
            <a:r>
              <a:rPr lang="en-US" altLang="ko-KR" dirty="0" smtClean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97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123</Words>
  <Application>Microsoft Macintosh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배달의민족 주아</vt:lpstr>
      <vt:lpstr>Arial</vt:lpstr>
      <vt:lpstr>Office 테마</vt:lpstr>
      <vt:lpstr>Android  개발 스쿨 DAY6  Ho Yeon Lee 튜터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개발 스쿨 DAY3  Ho Yeon Lee 튜터</dc:title>
  <dc:creator>이호연</dc:creator>
  <cp:lastModifiedBy>이호연</cp:lastModifiedBy>
  <cp:revision>48</cp:revision>
  <dcterms:created xsi:type="dcterms:W3CDTF">2018-01-19T06:31:22Z</dcterms:created>
  <dcterms:modified xsi:type="dcterms:W3CDTF">2018-02-04T05:42:36Z</dcterms:modified>
</cp:coreProperties>
</file>