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33" r:id="rId2"/>
    <p:sldId id="312" r:id="rId3"/>
    <p:sldId id="327" r:id="rId4"/>
    <p:sldId id="313" r:id="rId5"/>
    <p:sldId id="324" r:id="rId6"/>
    <p:sldId id="325" r:id="rId7"/>
    <p:sldId id="326" r:id="rId8"/>
    <p:sldId id="314" r:id="rId9"/>
    <p:sldId id="315" r:id="rId10"/>
    <p:sldId id="316" r:id="rId11"/>
    <p:sldId id="310" r:id="rId12"/>
    <p:sldId id="319" r:id="rId13"/>
    <p:sldId id="320" r:id="rId14"/>
    <p:sldId id="321" r:id="rId15"/>
    <p:sldId id="328" r:id="rId16"/>
    <p:sldId id="332" r:id="rId17"/>
    <p:sldId id="329" r:id="rId18"/>
    <p:sldId id="330" r:id="rId19"/>
    <p:sldId id="33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5"/>
    <p:restoredTop sz="92468"/>
  </p:normalViewPr>
  <p:slideViewPr>
    <p:cSldViewPr snapToGrid="0" snapToObjects="1" showGuides="1">
      <p:cViewPr>
        <p:scale>
          <a:sx n="97" d="100"/>
          <a:sy n="97" d="100"/>
        </p:scale>
        <p:origin x="144" y="160"/>
      </p:cViewPr>
      <p:guideLst>
        <p:guide orient="horz" pos="225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</a:t>
            </a:r>
            <a:r>
              <a:rPr lang="ko-KR" altLang="en-US" sz="3464" b="1" dirty="0" smtClean="0">
                <a:latin typeface="배달의민족 주아"/>
              </a:rPr>
              <a:t>스쿨</a:t>
            </a:r>
            <a:r>
              <a:rPr lang="en-US" altLang="ko-KR" sz="3464" b="1" dirty="0" smtClean="0">
                <a:latin typeface="배달의민족 주아"/>
              </a:rPr>
              <a:t/>
            </a:r>
            <a:br>
              <a:rPr lang="en-US" altLang="ko-KR" sz="3464" b="1" dirty="0" smtClean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DAY7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</a:t>
            </a:r>
            <a:r>
              <a:rPr lang="en-US" altLang="ko-KR" sz="1559" dirty="0" smtClean="0">
                <a:latin typeface="배달의민족 주아"/>
              </a:rPr>
              <a:t>2. </a:t>
            </a:r>
            <a:r>
              <a:rPr lang="en-US" altLang="ko-KR" sz="1559" dirty="0">
                <a:latin typeface="배달의민족 주아"/>
              </a:rPr>
              <a:t>6</a:t>
            </a:r>
            <a:r>
              <a:rPr lang="en-US" altLang="ko-KR" sz="1559" dirty="0" smtClean="0">
                <a:latin typeface="배달의민족 주아"/>
              </a:rPr>
              <a:t> </a:t>
            </a:r>
            <a:r>
              <a:rPr lang="ko-KR" altLang="en-US" sz="1559" dirty="0" smtClean="0">
                <a:latin typeface="배달의민족 주아"/>
              </a:rPr>
              <a:t>화 </a:t>
            </a:r>
            <a:r>
              <a:rPr lang="en-US" altLang="ko-KR" sz="1559" smtClean="0">
                <a:latin typeface="배달의민족 주아"/>
              </a:rPr>
              <a:t>17:00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3" name="그림 12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15" name="그림 14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상속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주의할점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845250" y="2083981"/>
            <a:ext cx="1087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400" dirty="0" smtClean="0"/>
              <a:t>상속받은 하위 클래스는 상위클래스를 단순히 복사하는게 </a:t>
            </a:r>
            <a:r>
              <a:rPr kumimoji="1" lang="ko-KR" altLang="en-US" sz="2400" smtClean="0"/>
              <a:t>아닌 상위클래스가 </a:t>
            </a:r>
            <a:r>
              <a:rPr kumimoji="1" lang="ko-KR" altLang="en-US" sz="2400" dirty="0" smtClean="0"/>
              <a:t>컴파일 된 후 자식클래스가 직접 참조하며 강한관계 유지</a:t>
            </a:r>
            <a:r>
              <a:rPr kumimoji="1" lang="en-US" altLang="ko-KR" sz="2400" dirty="0" smtClean="0"/>
              <a:t>!</a:t>
            </a:r>
            <a:r>
              <a:rPr kumimoji="1" lang="ko-KR" altLang="en-US" sz="2400" dirty="0" smtClean="0"/>
              <a:t> </a:t>
            </a:r>
            <a:endParaRPr kumimoji="1" lang="ko-KR" altLang="en-US" sz="24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858425" y="3114187"/>
            <a:ext cx="10575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400" dirty="0" smtClean="0"/>
              <a:t>그러므로 하위 클래스가 생성될 때 상위클래스를 </a:t>
            </a:r>
            <a:r>
              <a:rPr kumimoji="1" lang="en-US" altLang="ko-KR" sz="2400" dirty="0" smtClean="0"/>
              <a:t>super</a:t>
            </a:r>
            <a:r>
              <a:rPr kumimoji="1" lang="ko-KR" altLang="en-US" sz="2400" dirty="0" smtClean="0"/>
              <a:t>를 통해 꼭 불러줘야 한다</a:t>
            </a:r>
            <a:r>
              <a:rPr kumimoji="1" lang="ko-KR" altLang="en-US" sz="2400" dirty="0"/>
              <a:t> </a:t>
            </a:r>
            <a:endParaRPr kumimoji="1" lang="en-US" altLang="ko-KR" sz="2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상위클래스가 </a:t>
            </a:r>
            <a:r>
              <a:rPr kumimoji="1" lang="en-US" altLang="ko-KR" sz="2400" dirty="0" smtClean="0"/>
              <a:t>Default</a:t>
            </a:r>
            <a:r>
              <a:rPr kumimoji="1" lang="ko-KR" altLang="en-US" sz="2400" dirty="0" smtClean="0"/>
              <a:t>생성자가 있으면 하위 클래스에서 </a:t>
            </a:r>
            <a:r>
              <a:rPr kumimoji="1" lang="en-US" altLang="ko-KR" sz="2400" dirty="0" smtClean="0"/>
              <a:t>super</a:t>
            </a:r>
            <a:r>
              <a:rPr kumimoji="1" lang="ko-KR" altLang="en-US" sz="2400" dirty="0" smtClean="0"/>
              <a:t>를 쓰지 않아도 자동으로 해결됨</a:t>
            </a:r>
            <a:r>
              <a:rPr kumimoji="1" lang="en-US" altLang="ko-KR" sz="2400" dirty="0" smtClean="0"/>
              <a:t>!</a:t>
            </a:r>
            <a:r>
              <a:rPr kumimoji="1" lang="ko-KR" altLang="en-US" sz="2400" dirty="0" smtClean="0"/>
              <a:t> 다만 상위클래스에 </a:t>
            </a:r>
            <a:r>
              <a:rPr kumimoji="1" lang="en-US" altLang="ko-KR" sz="2400" dirty="0" smtClean="0"/>
              <a:t>Default</a:t>
            </a:r>
            <a:r>
              <a:rPr kumimoji="1" lang="ko-KR" altLang="en-US" sz="2400" dirty="0" smtClean="0"/>
              <a:t>생성자가 없다면 하위클래스에서 다른 방식으로 상위클래스 생성자를 불러줘야 한다</a:t>
            </a:r>
            <a:r>
              <a:rPr kumimoji="1" lang="en-US" altLang="ko-KR" sz="2400" dirty="0" smtClean="0"/>
              <a:t>.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49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setText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getText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46806" y="2575752"/>
            <a:ext cx="82670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//</a:t>
            </a:r>
            <a:r>
              <a:rPr kumimoji="1" lang="ko-KR" altLang="en-US" sz="2400" dirty="0" smtClean="0"/>
              <a:t>텍스트뷰 선언 및 정의</a:t>
            </a:r>
            <a:endParaRPr kumimoji="1" lang="en-US" altLang="ko-KR" sz="2800" dirty="0" smtClean="0"/>
          </a:p>
          <a:p>
            <a:endParaRPr kumimoji="1" lang="en-US" altLang="ko-KR" dirty="0"/>
          </a:p>
          <a:p>
            <a:r>
              <a:rPr kumimoji="1" lang="en-US" altLang="ko-KR" sz="3600" dirty="0" err="1" smtClean="0"/>
              <a:t>textView.setText</a:t>
            </a:r>
            <a:r>
              <a:rPr kumimoji="1" lang="en-US" altLang="ko-KR" sz="3600" dirty="0" smtClean="0"/>
              <a:t>(String) //</a:t>
            </a:r>
            <a:r>
              <a:rPr kumimoji="1" lang="ko-KR" altLang="en-US" sz="3600" dirty="0" smtClean="0"/>
              <a:t>텍스트 변경</a:t>
            </a:r>
            <a:endParaRPr kumimoji="1" lang="en-US" altLang="ko-KR" sz="3600" dirty="0" smtClean="0"/>
          </a:p>
          <a:p>
            <a:r>
              <a:rPr kumimoji="1" lang="en-US" altLang="ko-KR" sz="3600" dirty="0" err="1" smtClean="0"/>
              <a:t>textView.getText</a:t>
            </a:r>
            <a:r>
              <a:rPr kumimoji="1" lang="en-US" altLang="ko-KR" sz="3600" dirty="0" smtClean="0"/>
              <a:t>()</a:t>
            </a:r>
            <a:r>
              <a:rPr kumimoji="1" lang="ko-KR" altLang="en-US" sz="3600" dirty="0" smtClean="0"/>
              <a:t> </a:t>
            </a:r>
            <a:r>
              <a:rPr kumimoji="1" lang="en-US" altLang="ko-KR" sz="3600" dirty="0" smtClean="0"/>
              <a:t>//</a:t>
            </a:r>
            <a:r>
              <a:rPr kumimoji="1" lang="ko-KR" altLang="en-US" sz="3600" dirty="0" smtClean="0"/>
              <a:t>텍스트 값 반환</a:t>
            </a:r>
            <a:endParaRPr kumimoji="1" lang="en-US" altLang="ko-KR" sz="3600" dirty="0"/>
          </a:p>
          <a:p>
            <a:endParaRPr kumimoji="1"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4846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55181" y="2850802"/>
            <a:ext cx="11936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smtClean="0"/>
              <a:t>버튼과 텍스트뷰가 포함되어 있는 레이아웃을 만든 후</a:t>
            </a:r>
            <a:endParaRPr kumimoji="1" lang="en-US" altLang="ko-KR" sz="2800" dirty="0" smtClean="0"/>
          </a:p>
          <a:p>
            <a:endParaRPr kumimoji="1" lang="en-US" altLang="ko-KR" sz="2800" dirty="0" smtClean="0"/>
          </a:p>
          <a:p>
            <a:r>
              <a:rPr kumimoji="1" lang="ko-KR" altLang="en-US" sz="2800" dirty="0" smtClean="0"/>
              <a:t>버튼을 클릭하면 텍스트뷰의 텍스트가 </a:t>
            </a:r>
            <a:r>
              <a:rPr kumimoji="1" lang="en-US" altLang="ko-KR" sz="2800" dirty="0" smtClean="0"/>
              <a:t>“Hello World!”</a:t>
            </a:r>
            <a:r>
              <a:rPr kumimoji="1" lang="ko-KR" altLang="en-US" sz="2800" dirty="0" smtClean="0"/>
              <a:t>로 출력되게 바꿔라</a:t>
            </a:r>
            <a:r>
              <a:rPr kumimoji="1" lang="en-US" altLang="ko-KR" sz="2800" dirty="0" smtClean="0"/>
              <a:t>.</a:t>
            </a:r>
            <a:endParaRPr kumimoji="1"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18703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EditText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032681" y="3270469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946" dirty="0" smtClean="0"/>
              <a:t>사용자의 입력값을 받게 해주는 필수 </a:t>
            </a:r>
            <a:r>
              <a:rPr kumimoji="1" lang="en-US" altLang="ko-KR" sz="2946" dirty="0" smtClean="0"/>
              <a:t>View</a:t>
            </a:r>
            <a:endParaRPr kumimoji="1" lang="ko-KR" altLang="en-US" sz="2946" dirty="0"/>
          </a:p>
        </p:txBody>
      </p:sp>
    </p:spTree>
    <p:extLst>
      <p:ext uri="{BB962C8B-B14F-4D97-AF65-F5344CB8AC3E}">
        <p14:creationId xmlns:p14="http://schemas.microsoft.com/office/powerpoint/2010/main" val="19447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EditText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666827" y="1774576"/>
            <a:ext cx="9683878" cy="598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/>
              <a:t>inputType</a:t>
            </a:r>
            <a:r>
              <a:rPr kumimoji="1" lang="en-US" altLang="ko-KR" sz="2946" dirty="0" smtClean="0"/>
              <a:t> : </a:t>
            </a:r>
            <a:r>
              <a:rPr kumimoji="1" lang="ko-KR" altLang="en-US" sz="2946" dirty="0" smtClean="0"/>
              <a:t>입력 값의 종류를 정해주는 성질</a:t>
            </a:r>
            <a:endParaRPr kumimoji="1" lang="en-US" altLang="ko-KR" sz="2946" dirty="0" smtClean="0"/>
          </a:p>
          <a:p>
            <a:endParaRPr kumimoji="1" lang="en-US" altLang="ko-KR" sz="2946" dirty="0" smtClean="0"/>
          </a:p>
          <a:p>
            <a:r>
              <a:rPr kumimoji="1" lang="en-US" altLang="ko-KR" sz="2946" dirty="0" smtClean="0"/>
              <a:t>Hint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:</a:t>
            </a:r>
            <a:r>
              <a:rPr kumimoji="1" lang="ko-KR" altLang="en-US" sz="2946" dirty="0" smtClean="0"/>
              <a:t> 보여주기 위한 값</a:t>
            </a:r>
            <a:r>
              <a:rPr kumimoji="1" lang="en-US" altLang="ko-KR" sz="2946" dirty="0" smtClean="0"/>
              <a:t>.</a:t>
            </a:r>
          </a:p>
          <a:p>
            <a:endParaRPr kumimoji="1" lang="en-US" altLang="ko-KR" sz="2946" dirty="0" smtClean="0"/>
          </a:p>
          <a:p>
            <a:r>
              <a:rPr kumimoji="1" lang="en-US" altLang="ko-KR" sz="2946" dirty="0" smtClean="0"/>
              <a:t>Focusable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: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Focus</a:t>
            </a:r>
            <a:r>
              <a:rPr kumimoji="1" lang="ko-KR" altLang="en-US" sz="2946" dirty="0" smtClean="0"/>
              <a:t>가 될지 여부</a:t>
            </a:r>
            <a:r>
              <a:rPr kumimoji="1" lang="en-US" altLang="ko-KR" sz="2946" dirty="0" smtClean="0"/>
              <a:t> </a:t>
            </a:r>
          </a:p>
          <a:p>
            <a:endParaRPr kumimoji="1" lang="en-US" altLang="ko-KR" sz="2946" dirty="0"/>
          </a:p>
          <a:p>
            <a:r>
              <a:rPr kumimoji="1" lang="en-US" altLang="ko-KR" sz="2946" dirty="0" err="1" smtClean="0"/>
              <a:t>textSize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:</a:t>
            </a:r>
            <a:r>
              <a:rPr kumimoji="1" lang="ko-KR" altLang="en-US" sz="2946" dirty="0" smtClean="0"/>
              <a:t> 텍스트 사이즈</a:t>
            </a:r>
            <a:endParaRPr kumimoji="1" lang="en-US" altLang="ko-KR" sz="2946" dirty="0" smtClean="0"/>
          </a:p>
          <a:p>
            <a:endParaRPr kumimoji="1" lang="en-US" altLang="ko-KR" sz="2946" dirty="0"/>
          </a:p>
          <a:p>
            <a:r>
              <a:rPr kumimoji="1" lang="en-US" altLang="ko-KR" sz="2946" dirty="0" err="1" smtClean="0"/>
              <a:t>TextColor</a:t>
            </a:r>
            <a:r>
              <a:rPr kumimoji="1" lang="en-US" altLang="ko-KR" sz="2946" dirty="0" smtClean="0"/>
              <a:t> : </a:t>
            </a:r>
            <a:r>
              <a:rPr kumimoji="1" lang="ko-KR" altLang="en-US" sz="2946" dirty="0" smtClean="0"/>
              <a:t>텍스트 칼라</a:t>
            </a:r>
            <a:endParaRPr kumimoji="1" lang="en-US" altLang="ko-KR" sz="2946" dirty="0" smtClean="0"/>
          </a:p>
          <a:p>
            <a:endParaRPr kumimoji="1" lang="en-US" altLang="ko-KR" sz="2946" dirty="0"/>
          </a:p>
          <a:p>
            <a:endParaRPr kumimoji="1" lang="en-US" altLang="ko-KR" sz="2946" dirty="0" smtClean="0"/>
          </a:p>
          <a:p>
            <a:endParaRPr kumimoji="1" lang="en-US" altLang="ko-KR" sz="2946" dirty="0"/>
          </a:p>
          <a:p>
            <a:endParaRPr kumimoji="1" lang="ko-KR" altLang="en-US" sz="2946" dirty="0"/>
          </a:p>
        </p:txBody>
      </p:sp>
      <p:sp>
        <p:nvSpPr>
          <p:cNvPr id="2" name="직사각형 1"/>
          <p:cNvSpPr/>
          <p:nvPr/>
        </p:nvSpPr>
        <p:spPr>
          <a:xfrm>
            <a:off x="625398" y="4100339"/>
            <a:ext cx="1076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부모 뷰에 </a:t>
            </a:r>
            <a:r>
              <a:rPr kumimoji="1" lang="en-US" altLang="ko-KR" dirty="0" smtClean="0"/>
              <a:t>focusable, </a:t>
            </a:r>
            <a:r>
              <a:rPr lang="en-US" altLang="ko-KR" dirty="0" err="1" smtClean="0"/>
              <a:t>android:focusableInTouchMode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걸어주면 처음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를 막을 수 있다</a:t>
            </a:r>
            <a:r>
              <a:rPr lang="en-US" altLang="ko-KR" dirty="0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97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763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 smtClean="0"/>
              <a:t>Intent - </a:t>
            </a:r>
            <a:r>
              <a:rPr kumimoji="1" lang="ko-KR" altLang="en-US" sz="3314" b="1" dirty="0" smtClean="0"/>
              <a:t>화면전환</a:t>
            </a:r>
            <a:endParaRPr kumimoji="1" lang="ko-KR" altLang="en-US" sz="3314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3730231" y="3467100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 smtClean="0">
                <a:solidFill>
                  <a:srgbClr val="FF0000"/>
                </a:solidFill>
              </a:rPr>
              <a:t>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76315" y="2253689"/>
            <a:ext cx="931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lvl="0" indent="-315623" algn="ctr" latinLnBrk="0">
              <a:defRPr/>
            </a:pPr>
            <a:r>
              <a:rPr lang="ko-KR" altLang="en-US" sz="2400" dirty="0" smtClean="0"/>
              <a:t>안드로이드의 컴퍼넌트들끼리의 통신을 중개하는 역할을 한다</a:t>
            </a:r>
            <a:r>
              <a:rPr lang="en-US" altLang="ko-KR" sz="2400" dirty="0" smtClean="0"/>
              <a:t>.</a:t>
            </a:r>
          </a:p>
          <a:p>
            <a:pPr marL="315623" lvl="0" indent="-315623" algn="ctr" latinLnBrk="0">
              <a:defRPr/>
            </a:pPr>
            <a:r>
              <a:rPr lang="ko-KR" altLang="en-US" sz="2400" dirty="0" smtClean="0"/>
              <a:t>크게 명시적 </a:t>
            </a:r>
            <a:r>
              <a:rPr lang="en-US" altLang="ko-KR" sz="2400" dirty="0" smtClean="0"/>
              <a:t>Intent, </a:t>
            </a:r>
            <a:r>
              <a:rPr lang="ko-KR" altLang="en-US" sz="2400" dirty="0" smtClean="0"/>
              <a:t>암시적 </a:t>
            </a:r>
            <a:r>
              <a:rPr lang="en-US" altLang="ko-KR" sz="2400" dirty="0" smtClean="0"/>
              <a:t>Intent</a:t>
            </a:r>
            <a:r>
              <a:rPr lang="ko-KR" altLang="en-US" sz="2400" dirty="0" smtClean="0"/>
              <a:t>로 나뉜다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Intent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888552" y="3994255"/>
            <a:ext cx="10491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dirty="0" smtClean="0"/>
              <a:t>명시적 </a:t>
            </a:r>
            <a:r>
              <a:rPr lang="en-US" altLang="ko-KR" sz="2400" dirty="0" smtClean="0"/>
              <a:t>intent</a:t>
            </a:r>
            <a:r>
              <a:rPr lang="ko-KR" altLang="en-US" sz="2400" dirty="0" smtClean="0"/>
              <a:t>는 대상이 확실한 경우에 쓰인다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어플리케이션 내부 통신</a:t>
            </a:r>
            <a:r>
              <a:rPr lang="en-US" altLang="ko-KR" sz="2400" dirty="0" smtClean="0"/>
              <a:t>)</a:t>
            </a:r>
          </a:p>
          <a:p>
            <a:pPr marL="342900" lvl="0" indent="-342900" latinLnBrk="0">
              <a:buFontTx/>
              <a:buChar char="-"/>
              <a:defRPr/>
            </a:pPr>
            <a:endParaRPr lang="en-US" altLang="ko-KR" sz="2400" dirty="0"/>
          </a:p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dirty="0" smtClean="0"/>
              <a:t>암시적 </a:t>
            </a:r>
            <a:r>
              <a:rPr lang="en-US" altLang="ko-KR" sz="2400" dirty="0" smtClean="0"/>
              <a:t>Intent</a:t>
            </a:r>
            <a:r>
              <a:rPr lang="ko-KR" altLang="en-US" sz="2400" dirty="0" smtClean="0"/>
              <a:t>는 대상이 불분명한 경우에 쓰인다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외부 어플과 통신</a:t>
            </a:r>
            <a:r>
              <a:rPr lang="en-US" altLang="ko-KR" sz="2400" dirty="0" smtClean="0"/>
              <a:t>)</a:t>
            </a:r>
          </a:p>
          <a:p>
            <a:pPr marL="315623" lvl="0" indent="-315623" latinLnBrk="0">
              <a:defRPr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4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214252" y="2927458"/>
            <a:ext cx="931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lvl="0" indent="-315623" latinLnBrk="0">
              <a:defRPr/>
            </a:pPr>
            <a:r>
              <a:rPr lang="en-US" altLang="ko-KR" sz="2400" dirty="0"/>
              <a:t>Intent intent = new Intent(</a:t>
            </a:r>
            <a:r>
              <a:rPr lang="en-US" altLang="ko-KR" sz="2400" dirty="0" err="1"/>
              <a:t>this,MainActivity.class</a:t>
            </a:r>
            <a:r>
              <a:rPr lang="en-US" altLang="ko-KR" sz="2400" dirty="0" smtClean="0"/>
              <a:t>);</a:t>
            </a:r>
          </a:p>
          <a:p>
            <a:pPr marL="315623" lvl="0" indent="-315623" latinLnBrk="0">
              <a:defRPr/>
            </a:pPr>
            <a:endParaRPr lang="en-US" altLang="ko-KR" sz="2400" dirty="0" smtClean="0"/>
          </a:p>
          <a:p>
            <a:pPr marL="315623" lvl="0" indent="-315623" latinLnBrk="0">
              <a:defRPr/>
            </a:pPr>
            <a:r>
              <a:rPr lang="en-US" altLang="ko-KR" sz="2400" dirty="0" err="1"/>
              <a:t>startActivity</a:t>
            </a:r>
            <a:r>
              <a:rPr lang="en-US" altLang="ko-KR" sz="2400" dirty="0"/>
              <a:t>(intent);</a:t>
            </a:r>
            <a:br>
              <a:rPr lang="en-US" altLang="ko-KR" sz="2400" dirty="0"/>
            </a:br>
            <a:endParaRPr kumimoji="1"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명시적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Intent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6994358" y="2101516"/>
            <a:ext cx="288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smtClean="0">
                <a:latin typeface="YDIYGO320" charset="-127"/>
                <a:ea typeface="YDIYGO320" charset="-127"/>
                <a:cs typeface="YDIYGO320" charset="-127"/>
              </a:rPr>
              <a:t>이동할 </a:t>
            </a:r>
            <a:r>
              <a:rPr kumimoji="1" lang="en-US" altLang="ko-KR" sz="2000" dirty="0" smtClean="0">
                <a:latin typeface="YDIYGO320" charset="-127"/>
                <a:ea typeface="YDIYGO320" charset="-127"/>
                <a:cs typeface="YDIYGO320" charset="-127"/>
              </a:rPr>
              <a:t>Activity Class</a:t>
            </a:r>
            <a:endParaRPr kumimoji="1" lang="ko-KR" altLang="en-US" sz="2000" dirty="0"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6513095" y="2959542"/>
            <a:ext cx="2564209" cy="457426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0" name="꺾인 연결선[E] 9"/>
          <p:cNvCxnSpPr>
            <a:endCxn id="2" idx="2"/>
          </p:cNvCxnSpPr>
          <p:nvPr/>
        </p:nvCxnSpPr>
        <p:spPr>
          <a:xfrm flipV="1">
            <a:off x="7812505" y="2501626"/>
            <a:ext cx="625643" cy="42583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748094" y="1971294"/>
            <a:ext cx="718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lvl="0" indent="-315623" latinLnBrk="0">
              <a:defRPr/>
            </a:pPr>
            <a:r>
              <a:rPr lang="en-US" altLang="ko-KR" sz="2400" dirty="0"/>
              <a:t>Intent intent = new Intent(</a:t>
            </a:r>
            <a:r>
              <a:rPr lang="en-US" altLang="ko-KR" sz="2400" dirty="0" err="1"/>
              <a:t>this,MainActivity.class</a:t>
            </a:r>
            <a:r>
              <a:rPr lang="en-US" altLang="ko-KR" sz="2400" dirty="0" smtClean="0"/>
              <a:t>);</a:t>
            </a:r>
          </a:p>
          <a:p>
            <a:pPr marL="315623" lvl="0" indent="-315623" latinLnBrk="0">
              <a:defRPr/>
            </a:pPr>
            <a:r>
              <a:rPr lang="en-US" altLang="ko-KR" sz="2400" dirty="0" err="1" smtClean="0"/>
              <a:t>intent.putExtra</a:t>
            </a:r>
            <a:r>
              <a:rPr lang="en-US" altLang="ko-KR" sz="2400" dirty="0" smtClean="0"/>
              <a:t>(”name",”</a:t>
            </a:r>
            <a:r>
              <a:rPr lang="en-US" altLang="ko-KR" sz="2400" dirty="0" err="1" smtClean="0"/>
              <a:t>Hoyeon</a:t>
            </a:r>
            <a:r>
              <a:rPr lang="en-US" altLang="ko-KR" sz="2400" dirty="0" smtClean="0"/>
              <a:t>");</a:t>
            </a:r>
          </a:p>
          <a:p>
            <a:pPr marL="315623" lvl="0" indent="-315623" latinLnBrk="0">
              <a:defRPr/>
            </a:pPr>
            <a:r>
              <a:rPr lang="en-US" altLang="ko-KR" sz="2400" dirty="0" err="1" smtClean="0"/>
              <a:t>startActivity</a:t>
            </a:r>
            <a:r>
              <a:rPr lang="en-US" altLang="ko-KR" sz="2400" dirty="0" smtClean="0"/>
              <a:t>(intent</a:t>
            </a:r>
            <a:r>
              <a:rPr lang="en-US" altLang="ko-KR" sz="2400" dirty="0"/>
              <a:t>);</a:t>
            </a:r>
            <a:endParaRPr kumimoji="1"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명시적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Intent –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데이터 교환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441" y="1656214"/>
            <a:ext cx="1610033" cy="18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 activity 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5441" y="4180056"/>
            <a:ext cx="1610033" cy="18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r>
              <a:rPr kumimoji="1" lang="en-US" altLang="ko-KR" dirty="0" smtClean="0"/>
              <a:t> activity </a:t>
            </a:r>
            <a:endParaRPr kumimoji="1" lang="ko-KR" alt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2748094" y="4644736"/>
            <a:ext cx="718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Intent intent = </a:t>
            </a:r>
            <a:r>
              <a:rPr lang="en-US" altLang="ko-KR" sz="2400" dirty="0" err="1"/>
              <a:t>getIntent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smtClean="0"/>
              <a:t>String </a:t>
            </a:r>
            <a:r>
              <a:rPr lang="en-US" altLang="ko-KR" sz="2400" dirty="0"/>
              <a:t>name = </a:t>
            </a:r>
            <a:r>
              <a:rPr lang="en-US" altLang="ko-KR" sz="2400" dirty="0" err="1"/>
              <a:t>intent.getStringExtra</a:t>
            </a:r>
            <a:r>
              <a:rPr lang="en-US" altLang="ko-KR" sz="2400" dirty="0"/>
              <a:t>("name");</a:t>
            </a:r>
          </a:p>
          <a:p>
            <a:endParaRPr lang="en-US" altLang="ko-KR" sz="2400" dirty="0"/>
          </a:p>
        </p:txBody>
      </p:sp>
      <p:sp>
        <p:nvSpPr>
          <p:cNvPr id="14" name="아래쪽 화살표[D] 13"/>
          <p:cNvSpPr/>
          <p:nvPr/>
        </p:nvSpPr>
        <p:spPr>
          <a:xfrm>
            <a:off x="5133474" y="3352800"/>
            <a:ext cx="593558" cy="10427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481011" y="5534526"/>
            <a:ext cx="834189" cy="9946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/>
          <p:nvPr/>
        </p:nvSpPr>
        <p:spPr>
          <a:xfrm>
            <a:off x="7295637" y="6344471"/>
            <a:ext cx="44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name</a:t>
            </a:r>
            <a:r>
              <a:rPr kumimoji="1" lang="ko-KR" altLang="en-US" dirty="0" smtClean="0"/>
              <a:t> 변수에는 </a:t>
            </a:r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Hoyeon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이 담긴다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cxnSp>
        <p:nvCxnSpPr>
          <p:cNvPr id="19" name="직선 연결선[R] 18"/>
          <p:cNvCxnSpPr/>
          <p:nvPr/>
        </p:nvCxnSpPr>
        <p:spPr>
          <a:xfrm>
            <a:off x="4879633" y="5534526"/>
            <a:ext cx="410141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62278" y="2019806"/>
            <a:ext cx="92674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//</a:t>
            </a:r>
            <a:r>
              <a:rPr lang="ko-KR" altLang="en-US" sz="2400" dirty="0" smtClean="0"/>
              <a:t>전화걸기 </a:t>
            </a:r>
            <a:r>
              <a:rPr lang="en-US" altLang="ko-KR" sz="2400" dirty="0" smtClean="0"/>
              <a:t>Intent</a:t>
            </a:r>
          </a:p>
          <a:p>
            <a:r>
              <a:rPr lang="en-US" altLang="ko-KR" sz="2400" dirty="0" smtClean="0"/>
              <a:t>Intent intent1 </a:t>
            </a:r>
            <a:r>
              <a:rPr lang="en-US" altLang="ko-KR" sz="2400" dirty="0"/>
              <a:t>= </a:t>
            </a:r>
            <a:r>
              <a:rPr lang="en-US" altLang="ko-KR" sz="2400" b="1" dirty="0"/>
              <a:t>new </a:t>
            </a:r>
            <a:r>
              <a:rPr lang="en-US" altLang="ko-KR" sz="2400" dirty="0" smtClean="0"/>
              <a:t>Intent(</a:t>
            </a:r>
            <a:r>
              <a:rPr lang="en-US" altLang="ko-KR" sz="2400" dirty="0" err="1" smtClean="0"/>
              <a:t>Intent.</a:t>
            </a:r>
            <a:r>
              <a:rPr lang="en-US" altLang="ko-KR" sz="2400" b="1" i="1" dirty="0" err="1" smtClean="0"/>
              <a:t>ACTION</a:t>
            </a:r>
            <a:r>
              <a:rPr lang="en-US" altLang="ko-KR" sz="2400" b="1" i="1" dirty="0" err="1" smtClean="0"/>
              <a:t>_DIAL</a:t>
            </a:r>
            <a:r>
              <a:rPr lang="en-US" altLang="ko-KR" sz="2400" dirty="0" smtClean="0"/>
              <a:t>,</a:t>
            </a:r>
            <a:endParaRPr lang="en-US" altLang="ko-KR" sz="2400" dirty="0"/>
          </a:p>
          <a:p>
            <a:r>
              <a:rPr lang="ro-RO" altLang="ko-KR" sz="2400" dirty="0" err="1" smtClean="0"/>
              <a:t>Uri.</a:t>
            </a:r>
            <a:r>
              <a:rPr lang="ro-RO" altLang="ko-KR" sz="2400" i="1" dirty="0" err="1" smtClean="0"/>
              <a:t>parse</a:t>
            </a:r>
            <a:r>
              <a:rPr lang="ro-RO" altLang="ko-KR" sz="2400" dirty="0"/>
              <a:t>(</a:t>
            </a:r>
            <a:r>
              <a:rPr lang="ro-RO" altLang="ko-KR" sz="2400" b="1" dirty="0"/>
              <a:t>"tel:010-0000-0000"</a:t>
            </a:r>
            <a:r>
              <a:rPr lang="ro-RO" altLang="ko-KR" sz="2400" dirty="0"/>
              <a:t>));</a:t>
            </a:r>
          </a:p>
          <a:p>
            <a:r>
              <a:rPr lang="ro-RO" altLang="ko-KR" sz="2400" dirty="0" err="1" smtClean="0"/>
              <a:t>startActivity</a:t>
            </a:r>
            <a:r>
              <a:rPr lang="ro-RO" altLang="ko-KR" sz="2400" dirty="0" smtClean="0"/>
              <a:t>(intent1);</a:t>
            </a:r>
          </a:p>
          <a:p>
            <a:endParaRPr lang="ro-RO" altLang="ko-KR" sz="2400" dirty="0" smtClean="0"/>
          </a:p>
          <a:p>
            <a:endParaRPr lang="ro-RO" altLang="ko-KR" sz="2400" dirty="0"/>
          </a:p>
          <a:p>
            <a:r>
              <a:rPr lang="en-US" altLang="ko-KR" sz="2400" dirty="0" smtClean="0"/>
              <a:t>//</a:t>
            </a:r>
            <a:r>
              <a:rPr lang="ko-KR" altLang="en-US" sz="2400" dirty="0" smtClean="0"/>
              <a:t>웹사이트 </a:t>
            </a:r>
            <a:r>
              <a:rPr lang="en-US" altLang="ko-KR" sz="2400" dirty="0" smtClean="0"/>
              <a:t>Intent</a:t>
            </a:r>
            <a:endParaRPr lang="ro-RO" altLang="ko-KR" sz="2400" dirty="0" smtClean="0"/>
          </a:p>
          <a:p>
            <a:r>
              <a:rPr lang="en-US" altLang="ko-KR" sz="2400" dirty="0"/>
              <a:t>Intent </a:t>
            </a:r>
            <a:r>
              <a:rPr lang="en-US" altLang="ko-KR" sz="2400" dirty="0" smtClean="0"/>
              <a:t>intent2 </a:t>
            </a:r>
            <a:r>
              <a:rPr lang="en-US" altLang="ko-KR" sz="2400" dirty="0"/>
              <a:t>= </a:t>
            </a:r>
            <a:r>
              <a:rPr lang="en-US" altLang="ko-KR" sz="2400" b="1" dirty="0"/>
              <a:t>new </a:t>
            </a:r>
            <a:r>
              <a:rPr lang="en-US" altLang="ko-KR" sz="2400" dirty="0"/>
              <a:t>Intent(</a:t>
            </a:r>
            <a:r>
              <a:rPr lang="en-US" altLang="ko-KR" sz="2400" dirty="0" err="1"/>
              <a:t>Intent.</a:t>
            </a:r>
            <a:r>
              <a:rPr lang="en-US" altLang="ko-KR" sz="2400" b="1" i="1" dirty="0" err="1"/>
              <a:t>ACTION_VIEW</a:t>
            </a:r>
            <a:r>
              <a:rPr lang="en-US" altLang="ko-KR" sz="2400" dirty="0"/>
              <a:t>,</a:t>
            </a:r>
          </a:p>
          <a:p>
            <a:r>
              <a:rPr lang="de-DE" altLang="ko-KR" sz="2400" dirty="0" err="1" smtClean="0"/>
              <a:t>Uri.</a:t>
            </a:r>
            <a:r>
              <a:rPr lang="de-DE" altLang="ko-KR" sz="2400" i="1" dirty="0" err="1" smtClean="0"/>
              <a:t>parse</a:t>
            </a:r>
            <a:r>
              <a:rPr lang="de-DE" altLang="ko-KR" sz="2400" dirty="0"/>
              <a:t>(</a:t>
            </a:r>
            <a:r>
              <a:rPr lang="de-DE" altLang="ko-KR" sz="2400" b="1" dirty="0"/>
              <a:t>"http://</a:t>
            </a:r>
            <a:r>
              <a:rPr lang="de-DE" altLang="ko-KR" sz="2400" b="1" dirty="0" err="1"/>
              <a:t>www.google.com</a:t>
            </a:r>
            <a:r>
              <a:rPr lang="de-DE" altLang="ko-KR" sz="2400" b="1" dirty="0"/>
              <a:t>/"</a:t>
            </a:r>
            <a:r>
              <a:rPr lang="de-DE" altLang="ko-KR" sz="2400" dirty="0"/>
              <a:t>));</a:t>
            </a:r>
          </a:p>
          <a:p>
            <a:r>
              <a:rPr lang="ro-RO" altLang="ko-KR" sz="2400" dirty="0" err="1" smtClean="0"/>
              <a:t>startActivity</a:t>
            </a:r>
            <a:r>
              <a:rPr lang="ro-RO" altLang="ko-KR" sz="2400" dirty="0" smtClean="0"/>
              <a:t>(intent2);</a:t>
            </a:r>
            <a:endParaRPr lang="ro-RO" altLang="ko-KR" sz="2400" dirty="0"/>
          </a:p>
          <a:p>
            <a:endParaRPr lang="ro-RO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암시적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Intent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476315" y="31659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과제</a:t>
            </a:r>
            <a:r>
              <a:rPr kumimoji="1" lang="en-US" altLang="ko-KR" sz="3314" b="1" dirty="0" smtClean="0"/>
              <a:t> Check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11743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476315" y="31659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 smtClean="0"/>
              <a:t>Layout</a:t>
            </a:r>
            <a:r>
              <a:rPr kumimoji="1" lang="ko-KR" altLang="en-US" sz="3314" b="1" dirty="0" smtClean="0"/>
              <a:t> 복습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4387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2" name="액자 1"/>
          <p:cNvSpPr/>
          <p:nvPr/>
        </p:nvSpPr>
        <p:spPr>
          <a:xfrm>
            <a:off x="431742" y="1136419"/>
            <a:ext cx="5550568" cy="5502442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0077" y="2054175"/>
            <a:ext cx="2777326" cy="12343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11482" y="3438461"/>
            <a:ext cx="1105921" cy="449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텍스트</a:t>
            </a:r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0077" y="3471332"/>
            <a:ext cx="1010653" cy="449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버튼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7096103" y="2515131"/>
            <a:ext cx="3930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1 : 300,240dp</a:t>
            </a:r>
          </a:p>
          <a:p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wrapcontent,50dp</a:t>
            </a:r>
          </a:p>
          <a:p>
            <a:r>
              <a:rPr kumimoji="1" lang="ko-KR" altLang="en-US" dirty="0" smtClean="0"/>
              <a:t>텍스트 </a:t>
            </a:r>
            <a:r>
              <a:rPr kumimoji="1" lang="en-US" altLang="ko-KR" dirty="0" smtClean="0"/>
              <a:t>1: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wrapcontent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버튼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높이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771740" y="3871624"/>
            <a:ext cx="4935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조건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 버튼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은 위 </a:t>
            </a:r>
            <a:r>
              <a:rPr kumimoji="1" lang="en-US" altLang="ko-KR" dirty="0" smtClean="0"/>
              <a:t>parent</a:t>
            </a:r>
            <a:r>
              <a:rPr kumimoji="1" lang="ko-KR" altLang="en-US" dirty="0" smtClean="0"/>
              <a:t>로 부터 </a:t>
            </a:r>
            <a:r>
              <a:rPr kumimoji="1" lang="en-US" altLang="ko-KR" dirty="0" smtClean="0"/>
              <a:t>10dp</a:t>
            </a:r>
            <a:r>
              <a:rPr kumimoji="1" lang="ko-KR" altLang="en-US" dirty="0" smtClean="0"/>
              <a:t> 떨어짐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은 양옆으로부터 가운데 정렬됨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r>
              <a:rPr kumimoji="1" lang="ko-KR" altLang="en-US" dirty="0" smtClean="0"/>
              <a:t>버튼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는 버튼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왼쪽부터 시작함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는 위의 버튼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로부터 </a:t>
            </a:r>
            <a:r>
              <a:rPr kumimoji="1" lang="en-US" altLang="ko-KR" dirty="0" smtClean="0"/>
              <a:t>10dp</a:t>
            </a:r>
            <a:r>
              <a:rPr kumimoji="1" lang="ko-KR" altLang="en-US" dirty="0" smtClean="0"/>
              <a:t> 떨어짐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r>
              <a:rPr kumimoji="1" lang="ko-KR" altLang="en-US" dirty="0" smtClean="0"/>
              <a:t>텍스트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은 버튼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Top</a:t>
            </a:r>
            <a:r>
              <a:rPr kumimoji="1" lang="ko-KR" altLang="en-US" dirty="0" smtClean="0"/>
              <a:t>조건과 동일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r>
              <a:rPr kumimoji="1" lang="ko-KR" altLang="en-US" dirty="0" smtClean="0"/>
              <a:t>텍스트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은 버튼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오른쪽에서 끝남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와 텍스트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은 서로 연결되어 있다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 smtClean="0"/>
          </a:p>
        </p:txBody>
      </p:sp>
      <p:cxnSp>
        <p:nvCxnSpPr>
          <p:cNvPr id="12" name="직선 화살표 연결선 11"/>
          <p:cNvCxnSpPr>
            <a:stCxn id="3" idx="0"/>
          </p:cNvCxnSpPr>
          <p:nvPr/>
        </p:nvCxnSpPr>
        <p:spPr>
          <a:xfrm flipH="1" flipV="1">
            <a:off x="3207026" y="1815548"/>
            <a:ext cx="21714" cy="23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132081" y="2671359"/>
            <a:ext cx="6824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541420" y="2671359"/>
            <a:ext cx="6824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2419403" y="3260624"/>
            <a:ext cx="21714" cy="23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3997227" y="3216584"/>
            <a:ext cx="21714" cy="23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/>
          <p:nvPr/>
        </p:nvSpPr>
        <p:spPr>
          <a:xfrm>
            <a:off x="2850730" y="1402272"/>
            <a:ext cx="14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chemeClr val="bg1"/>
                </a:solidFill>
              </a:rPr>
              <a:t>10dp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755710" y="3176095"/>
            <a:ext cx="14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10dp</a:t>
            </a:r>
            <a:endParaRPr kumimoji="1" lang="ko-KR" altLang="en-US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4203482" y="3176095"/>
            <a:ext cx="14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10dp</a:t>
            </a:r>
            <a:endParaRPr kumimoji="1" lang="ko-KR" altLang="en-US" dirty="0"/>
          </a:p>
        </p:txBody>
      </p:sp>
      <p:sp>
        <p:nvSpPr>
          <p:cNvPr id="24" name="액자 23"/>
          <p:cNvSpPr/>
          <p:nvPr/>
        </p:nvSpPr>
        <p:spPr>
          <a:xfrm>
            <a:off x="431742" y="1084926"/>
            <a:ext cx="5550568" cy="5502442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2850730" y="1350779"/>
            <a:ext cx="14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chemeClr val="bg1"/>
                </a:solidFill>
              </a:rPr>
              <a:t>10dp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410960" y="2808880"/>
            <a:ext cx="213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chemeClr val="bg1"/>
                </a:solidFill>
              </a:rPr>
              <a:t>300dp,240dp</a:t>
            </a:r>
          </a:p>
          <a:p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392891" y="3915345"/>
            <a:ext cx="14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50dp</a:t>
            </a:r>
            <a:endParaRPr kumimoji="1"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02767" y="3545427"/>
            <a:ext cx="21409" cy="370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983787" y="3099179"/>
            <a:ext cx="10300626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 smtClean="0"/>
              <a:t>변수의 </a:t>
            </a:r>
            <a:r>
              <a:rPr kumimoji="1" lang="en-US" altLang="ko-KR" sz="3200" b="1" dirty="0" smtClean="0"/>
              <a:t>Scope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35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983787" y="2959268"/>
            <a:ext cx="1030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조건 </a:t>
            </a:r>
            <a:r>
              <a:rPr kumimoji="1" lang="en-US" altLang="ko-KR" sz="2000" b="1" dirty="0" smtClean="0"/>
              <a:t>1.</a:t>
            </a:r>
            <a:r>
              <a:rPr kumimoji="1" lang="ko-KR" altLang="en-US" sz="2000" b="1" dirty="0" smtClean="0"/>
              <a:t> 변수는 기본적으로 </a:t>
            </a:r>
            <a:r>
              <a:rPr kumimoji="1" lang="en-US" altLang="ko-KR" sz="2000" b="1" dirty="0" smtClean="0"/>
              <a:t>class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smtClean="0"/>
              <a:t>안에서 부터 선언되어야 한다</a:t>
            </a:r>
            <a:r>
              <a:rPr kumimoji="1" lang="en-US" altLang="ko-KR" sz="2000" b="1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조건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smtClean="0"/>
              <a:t>2.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{}</a:t>
            </a:r>
            <a:r>
              <a:rPr kumimoji="1" lang="ko-KR" altLang="en-US" sz="2000" b="1" dirty="0" smtClean="0"/>
              <a:t>가 기준이 된다</a:t>
            </a:r>
            <a:r>
              <a:rPr kumimoji="1" lang="en-US" altLang="ko-KR" sz="2000" b="1" dirty="0" smtClean="0"/>
              <a:t>.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{}</a:t>
            </a:r>
            <a:r>
              <a:rPr kumimoji="1" lang="ko-KR" altLang="en-US" sz="2000" b="1" dirty="0" smtClean="0"/>
              <a:t>를 기준으로 해서 호출범위가 결정된다</a:t>
            </a:r>
            <a:r>
              <a:rPr kumimoji="1" lang="en-US" altLang="ko-KR" sz="2000" b="1" dirty="0" smtClean="0"/>
              <a:t>.</a:t>
            </a:r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Scope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983787" y="2959268"/>
            <a:ext cx="10300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전역변수 </a:t>
            </a:r>
            <a:r>
              <a:rPr kumimoji="1" lang="en-US" altLang="ko-KR" sz="2000" b="1" dirty="0" smtClean="0"/>
              <a:t>: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Class</a:t>
            </a:r>
            <a:r>
              <a:rPr kumimoji="1" lang="ko-KR" altLang="en-US" sz="2000" b="1" dirty="0" smtClean="0"/>
              <a:t> 바로 안쪽에 선언한 변수</a:t>
            </a:r>
            <a:r>
              <a:rPr kumimoji="1" lang="en-US" altLang="ko-KR" sz="2000" b="1" dirty="0" smtClean="0"/>
              <a:t>,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Class</a:t>
            </a:r>
            <a:r>
              <a:rPr kumimoji="1" lang="ko-KR" altLang="en-US" sz="2000" b="1" dirty="0" smtClean="0"/>
              <a:t>안의 어디서든 접근이 가능하다</a:t>
            </a:r>
            <a:endParaRPr kumimoji="1" lang="en-US" altLang="ko-KR" sz="2000" b="1" dirty="0" smtClean="0"/>
          </a:p>
          <a:p>
            <a:pPr algn="ctr">
              <a:lnSpc>
                <a:spcPct val="150000"/>
              </a:lnSpc>
            </a:pPr>
            <a:endParaRPr kumimoji="1" lang="en-US" altLang="ko-KR" sz="20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지역변수 </a:t>
            </a:r>
            <a:r>
              <a:rPr kumimoji="1" lang="en-US" altLang="ko-KR" sz="2000" b="1" dirty="0" smtClean="0"/>
              <a:t>:</a:t>
            </a:r>
            <a:r>
              <a:rPr kumimoji="1" lang="ko-KR" altLang="en-US" sz="2000" b="1" dirty="0" smtClean="0"/>
              <a:t> 전역변수를 제외한 나머지</a:t>
            </a:r>
            <a:r>
              <a:rPr kumimoji="1" lang="en-US" altLang="ko-KR" sz="2000" b="1" dirty="0" smtClean="0"/>
              <a:t>.</a:t>
            </a:r>
            <a:r>
              <a:rPr kumimoji="1" lang="ko-KR" altLang="en-US" sz="2000" b="1" dirty="0" smtClean="0"/>
              <a:t> 호출되는 범위가 제한된다</a:t>
            </a:r>
            <a:r>
              <a:rPr kumimoji="1" lang="en-US" altLang="ko-KR" sz="2000" b="1" dirty="0" smtClean="0"/>
              <a:t>.</a:t>
            </a:r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Scope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763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상속</a:t>
            </a:r>
            <a:endParaRPr kumimoji="1" lang="ko-KR" altLang="en-US" sz="3314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-3666137" y="312454"/>
            <a:ext cx="931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1600" b="1" dirty="0" smtClean="0"/>
              <a:t>깨알 </a:t>
            </a:r>
            <a:r>
              <a:rPr kumimoji="1" lang="en-US" altLang="ko-KR" sz="1600" b="1" smtClean="0"/>
              <a:t>Java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3730231" y="3467100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 smtClean="0">
                <a:solidFill>
                  <a:srgbClr val="FF0000"/>
                </a:solidFill>
              </a:rPr>
              <a:t>Very 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상속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204849" y="1848967"/>
            <a:ext cx="309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Class </a:t>
            </a:r>
            <a:r>
              <a:rPr kumimoji="1" lang="en-US" altLang="ko-KR" sz="2400" dirty="0"/>
              <a:t>A</a:t>
            </a:r>
            <a:endParaRPr kumimoji="1" lang="ko-KR" altLang="en-US" sz="2400" dirty="0"/>
          </a:p>
        </p:txBody>
      </p:sp>
      <p:sp>
        <p:nvSpPr>
          <p:cNvPr id="9" name="액자 8"/>
          <p:cNvSpPr/>
          <p:nvPr/>
        </p:nvSpPr>
        <p:spPr>
          <a:xfrm>
            <a:off x="2231871" y="2466100"/>
            <a:ext cx="3270572" cy="33207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994358" y="1833265"/>
            <a:ext cx="309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Class B </a:t>
            </a:r>
            <a:r>
              <a:rPr kumimoji="1" lang="en-US" altLang="ko-KR" sz="1600" dirty="0" smtClean="0"/>
              <a:t>extends A</a:t>
            </a:r>
            <a:endParaRPr kumimoji="1" lang="ko-KR" altLang="en-US" sz="1600" dirty="0"/>
          </a:p>
        </p:txBody>
      </p:sp>
      <p:sp>
        <p:nvSpPr>
          <p:cNvPr id="13" name="액자 12"/>
          <p:cNvSpPr/>
          <p:nvPr/>
        </p:nvSpPr>
        <p:spPr>
          <a:xfrm>
            <a:off x="6587303" y="2466100"/>
            <a:ext cx="3270572" cy="33207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325979" y="2149642"/>
            <a:ext cx="1668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646821" y="1693499"/>
            <a:ext cx="94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/>
              <a:t>상속</a:t>
            </a:r>
            <a:endParaRPr kumimoji="1" lang="ko-KR" altLang="en-US"/>
          </a:p>
        </p:txBody>
      </p:sp>
      <p:sp>
        <p:nvSpPr>
          <p:cNvPr id="14" name="텍스트 상자 13"/>
          <p:cNvSpPr txBox="1"/>
          <p:nvPr/>
        </p:nvSpPr>
        <p:spPr>
          <a:xfrm>
            <a:off x="2967789" y="30319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a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2967789" y="34012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b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2967789" y="394179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Void </a:t>
            </a:r>
            <a:r>
              <a:rPr kumimoji="1" lang="en-US" altLang="ko-KR" dirty="0" err="1" smtClean="0"/>
              <a:t>sayHello</a:t>
            </a:r>
            <a:r>
              <a:rPr kumimoji="1" lang="en-US" altLang="ko-KR" dirty="0" smtClean="0"/>
              <a:t>()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7560281" y="30319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a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7560281" y="34012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b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7560281" y="394179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Void </a:t>
            </a:r>
            <a:r>
              <a:rPr kumimoji="1" lang="en-US" altLang="ko-KR" dirty="0" err="1" smtClean="0"/>
              <a:t>sayHello</a:t>
            </a:r>
            <a:r>
              <a:rPr kumimoji="1" lang="en-US" altLang="ko-KR" dirty="0" smtClean="0"/>
              <a:t>()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7576323" y="462894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Void </a:t>
            </a:r>
            <a:r>
              <a:rPr kumimoji="1" lang="en-US" altLang="ko-KR" dirty="0" err="1" smtClean="0"/>
              <a:t>sayBye</a:t>
            </a:r>
            <a:r>
              <a:rPr kumimoji="1"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50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475</Words>
  <Application>Microsoft Macintosh PowerPoint</Application>
  <PresentationFormat>와이드스크린</PresentationFormat>
  <Paragraphs>108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배달의민족 주아</vt:lpstr>
      <vt:lpstr>YDIYGO320</vt:lpstr>
      <vt:lpstr>Arial</vt:lpstr>
      <vt:lpstr>Office 테마</vt:lpstr>
      <vt:lpstr>Android  개발 스쿨 DAY7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60</cp:revision>
  <dcterms:created xsi:type="dcterms:W3CDTF">2018-01-19T06:31:22Z</dcterms:created>
  <dcterms:modified xsi:type="dcterms:W3CDTF">2018-02-06T11:03:35Z</dcterms:modified>
</cp:coreProperties>
</file>