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3" r:id="rId2"/>
    <p:sldId id="334" r:id="rId3"/>
    <p:sldId id="349" r:id="rId4"/>
    <p:sldId id="350" r:id="rId5"/>
    <p:sldId id="351" r:id="rId6"/>
    <p:sldId id="348" r:id="rId7"/>
    <p:sldId id="335" r:id="rId8"/>
    <p:sldId id="336" r:id="rId9"/>
    <p:sldId id="337" r:id="rId10"/>
    <p:sldId id="338" r:id="rId11"/>
    <p:sldId id="310" r:id="rId12"/>
    <p:sldId id="346" r:id="rId13"/>
    <p:sldId id="347" r:id="rId14"/>
    <p:sldId id="319" r:id="rId15"/>
    <p:sldId id="352" r:id="rId16"/>
    <p:sldId id="353" r:id="rId17"/>
    <p:sldId id="320" r:id="rId18"/>
    <p:sldId id="339" r:id="rId19"/>
    <p:sldId id="354" r:id="rId20"/>
    <p:sldId id="355" r:id="rId21"/>
    <p:sldId id="356" r:id="rId22"/>
    <p:sldId id="3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88301"/>
  </p:normalViewPr>
  <p:slideViewPr>
    <p:cSldViewPr snapToGrid="0" snapToObjects="1" showGuides="1">
      <p:cViewPr>
        <p:scale>
          <a:sx n="101" d="100"/>
          <a:sy n="101" d="100"/>
        </p:scale>
        <p:origin x="336" y="-56"/>
      </p:cViewPr>
      <p:guideLst>
        <p:guide orient="horz" pos="223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79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3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633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2018. 2. 22.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marcof.tistory.com/4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hyperlink" Target="http://marcof.tistory.com/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>
                <a:latin typeface="배달의민족 주아"/>
              </a:rPr>
              <a:t>DAY9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2018. 2. 20 </a:t>
            </a:r>
            <a:r>
              <a:rPr lang="ko-KR" altLang="en-US" sz="1559" dirty="0">
                <a:latin typeface="배달의민족 주아"/>
              </a:rPr>
              <a:t>화 </a:t>
            </a:r>
            <a:r>
              <a:rPr lang="en-US" altLang="ko-KR" sz="1559" dirty="0">
                <a:latin typeface="배달의민족 주아"/>
              </a:rPr>
              <a:t>17:00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3" name="그림 12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15" name="그림 14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32421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/>
              <a:t>Background</a:t>
            </a:r>
            <a:r>
              <a:rPr kumimoji="1" lang="ko-KR" altLang="en-US" sz="3314" b="1" dirty="0"/>
              <a:t>란</a:t>
            </a:r>
            <a:r>
              <a:rPr kumimoji="1" lang="en-US" altLang="ko-KR" sz="3314" b="1" dirty="0"/>
              <a:t>?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8432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어플리케이션의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84900" y="2943135"/>
            <a:ext cx="882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Foreground : </a:t>
            </a:r>
            <a:r>
              <a:rPr lang="ko-KR" altLang="en-US" dirty="0"/>
              <a:t>우리가 직접 보고</a:t>
            </a:r>
            <a:r>
              <a:rPr lang="en-US" altLang="ko-KR" dirty="0"/>
              <a:t>, </a:t>
            </a:r>
            <a:r>
              <a:rPr lang="ko-KR" altLang="en-US" dirty="0"/>
              <a:t>터치할 수 있는 상태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Background : </a:t>
            </a:r>
            <a:r>
              <a:rPr lang="ko-KR" altLang="en-US" dirty="0"/>
              <a:t>홈 화면</a:t>
            </a:r>
            <a:r>
              <a:rPr lang="en-US" altLang="ko-KR" dirty="0"/>
              <a:t>, </a:t>
            </a:r>
            <a:r>
              <a:rPr lang="ko-KR" altLang="en-US" dirty="0"/>
              <a:t>혹은 다른 어플리케이션</a:t>
            </a:r>
            <a:r>
              <a:rPr lang="en-US" altLang="ko-KR" dirty="0"/>
              <a:t>, UI</a:t>
            </a:r>
            <a:r>
              <a:rPr lang="ko-KR" altLang="en-US" dirty="0"/>
              <a:t>에 의해 덮어진 상태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76315" y="32421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/>
              <a:t>4</a:t>
            </a:r>
            <a:r>
              <a:rPr kumimoji="1" lang="ko-KR" altLang="en-US" sz="3314" b="1" dirty="0"/>
              <a:t>대 컴포넌트</a:t>
            </a:r>
          </a:p>
        </p:txBody>
      </p:sp>
      <p:sp>
        <p:nvSpPr>
          <p:cNvPr id="3" name="텍스트 상자 4">
            <a:extLst>
              <a:ext uri="{FF2B5EF4-FFF2-40B4-BE49-F238E27FC236}">
                <a16:creationId xmlns="" xmlns:a16="http://schemas.microsoft.com/office/drawing/2014/main" id="{7C3AE68C-F9D9-4104-A25F-8282ED325C6C}"/>
              </a:ext>
            </a:extLst>
          </p:cNvPr>
          <p:cNvSpPr txBox="1"/>
          <p:nvPr/>
        </p:nvSpPr>
        <p:spPr>
          <a:xfrm>
            <a:off x="1331535" y="2507162"/>
            <a:ext cx="931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b="1" dirty="0">
                <a:solidFill>
                  <a:srgbClr val="FF0000"/>
                </a:solidFill>
              </a:rPr>
              <a:t>Important!</a:t>
            </a:r>
            <a:endParaRPr kumimoji="1" lang="ko-KR" altLang="en-US" sz="3314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대 컴포넌트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postfiles3.naver.net/20150410_290/2hyoin_1428674249886iS89N_PNG/1.png?type=w2">
            <a:extLst>
              <a:ext uri="{FF2B5EF4-FFF2-40B4-BE49-F238E27FC236}">
                <a16:creationId xmlns="" xmlns:a16="http://schemas.microsoft.com/office/drawing/2014/main" id="{B65941FD-48D8-487F-9648-0673A26B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6" y="1561862"/>
            <a:ext cx="53625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4ED3E52-E0AE-4F7C-909D-042135D51CC1}"/>
              </a:ext>
            </a:extLst>
          </p:cNvPr>
          <p:cNvSpPr/>
          <p:nvPr/>
        </p:nvSpPr>
        <p:spPr>
          <a:xfrm>
            <a:off x="5642544" y="25913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1. </a:t>
            </a:r>
            <a:r>
              <a:rPr lang="ko-KR" altLang="en-US" sz="1400" dirty="0">
                <a:latin typeface="+mj-lt"/>
              </a:rPr>
              <a:t>액티비티 </a:t>
            </a:r>
            <a:r>
              <a:rPr lang="en-US" altLang="ko-KR" sz="1400" dirty="0">
                <a:latin typeface="+mj-lt"/>
              </a:rPr>
              <a:t>(Activity) - </a:t>
            </a:r>
            <a:r>
              <a:rPr lang="ko-KR" altLang="en-US" sz="1400" dirty="0">
                <a:latin typeface="+mj-lt"/>
              </a:rPr>
              <a:t>사용자 인터페이스 </a:t>
            </a:r>
            <a:r>
              <a:rPr lang="en-US" altLang="ko-KR" sz="1400" dirty="0">
                <a:latin typeface="+mj-lt"/>
              </a:rPr>
              <a:t>(UI) </a:t>
            </a:r>
            <a:r>
              <a:rPr lang="ko-KR" altLang="en-US" sz="1400" dirty="0">
                <a:latin typeface="+mj-lt"/>
              </a:rPr>
              <a:t>를 구성하는 기본 단위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화면 구성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2. </a:t>
            </a:r>
            <a:r>
              <a:rPr lang="ko-KR" altLang="en-US" sz="1400" dirty="0">
                <a:latin typeface="+mj-lt"/>
              </a:rPr>
              <a:t>방송 수신자 </a:t>
            </a:r>
            <a:r>
              <a:rPr lang="en-US" altLang="ko-KR" sz="1400" dirty="0">
                <a:latin typeface="+mj-lt"/>
              </a:rPr>
              <a:t>(Broadcast Receiver) - </a:t>
            </a:r>
            <a:r>
              <a:rPr lang="ko-KR" altLang="en-US" sz="1400" dirty="0">
                <a:latin typeface="+mj-lt"/>
              </a:rPr>
              <a:t>시스템</a:t>
            </a:r>
            <a:r>
              <a:rPr lang="en-US" altLang="ko-KR" sz="1400" dirty="0">
                <a:latin typeface="+mj-lt"/>
              </a:rPr>
              <a:t>(System)</a:t>
            </a:r>
            <a:r>
              <a:rPr lang="ko-KR" altLang="en-US" sz="1400" dirty="0">
                <a:latin typeface="+mj-lt"/>
              </a:rPr>
              <a:t>으로 부터 전달되는 방송을 대기하고 신호 전달시 수신하는 </a:t>
            </a:r>
            <a:r>
              <a:rPr lang="ko-KR" altLang="en-US" sz="1400" dirty="0" smtClean="0">
                <a:latin typeface="+mj-lt"/>
              </a:rPr>
              <a:t>역할</a:t>
            </a:r>
            <a:endParaRPr lang="en-US" altLang="ko-KR" sz="1400" dirty="0">
              <a:latin typeface="+mj-lt"/>
            </a:endParaRP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Push, </a:t>
            </a:r>
            <a:r>
              <a:rPr lang="en-US" altLang="ko-KR" sz="1400" dirty="0" err="1">
                <a:solidFill>
                  <a:srgbClr val="FF0000"/>
                </a:solidFill>
                <a:latin typeface="+mj-lt"/>
              </a:rPr>
              <a:t>Gps</a:t>
            </a:r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사용</a:t>
            </a:r>
            <a:endParaRPr lang="en-US" altLang="ko-KR" sz="1400" dirty="0">
              <a:solidFill>
                <a:srgbClr val="FF0000"/>
              </a:solidFill>
              <a:latin typeface="+mj-lt"/>
            </a:endParaRP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3. </a:t>
            </a:r>
            <a:r>
              <a:rPr lang="ko-KR" altLang="en-US" sz="1400" dirty="0">
                <a:latin typeface="+mj-lt"/>
              </a:rPr>
              <a:t>서비스</a:t>
            </a:r>
            <a:r>
              <a:rPr lang="en-US" altLang="ko-KR" sz="1400" dirty="0">
                <a:latin typeface="+mj-lt"/>
              </a:rPr>
              <a:t>(Service) - UI</a:t>
            </a:r>
            <a:r>
              <a:rPr lang="ko-KR" altLang="en-US" sz="1400" dirty="0">
                <a:latin typeface="+mj-lt"/>
              </a:rPr>
              <a:t>가 없어 사용자 눈에 직접적으로 보이지 않으며 백그라운드에서 무한히 실행되는 컴포넌트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플레이스토어 앱 다운로드</a:t>
            </a:r>
            <a:r>
              <a:rPr lang="en-US" altLang="ko-KR" sz="14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멜론 뮤직플레이어</a:t>
            </a:r>
            <a:r>
              <a:rPr lang="ko-KR" altLang="en-US" sz="1400" dirty="0">
                <a:solidFill>
                  <a:srgbClr val="8A837E"/>
                </a:solidFill>
                <a:latin typeface="+mj-lt"/>
              </a:rPr>
              <a:t/>
            </a:r>
            <a:br>
              <a:rPr lang="ko-KR" altLang="en-US" sz="1400" dirty="0">
                <a:solidFill>
                  <a:srgbClr val="8A837E"/>
                </a:solidFill>
                <a:latin typeface="+mj-lt"/>
              </a:rPr>
            </a:br>
            <a:endParaRPr lang="en-US" altLang="ko-KR" sz="1400" dirty="0">
              <a:solidFill>
                <a:srgbClr val="8A837E"/>
              </a:solidFill>
              <a:latin typeface="+mj-lt"/>
            </a:endParaRPr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컨텐트</a:t>
            </a:r>
            <a:r>
              <a:rPr lang="ko-KR" altLang="en-US" sz="1400" dirty="0"/>
              <a:t> 제공자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Content </a:t>
            </a:r>
            <a:r>
              <a:rPr lang="en-US" altLang="ko-KR" sz="1400" dirty="0"/>
              <a:t>Provider) - </a:t>
            </a:r>
            <a:r>
              <a:rPr lang="ko-KR" altLang="en-US" sz="1400" dirty="0"/>
              <a:t>다른 응용 프로그램을 위해 자신의 데이터</a:t>
            </a:r>
            <a:r>
              <a:rPr lang="en-US" altLang="ko-KR" sz="1400" dirty="0"/>
              <a:t>(Data)</a:t>
            </a:r>
            <a:r>
              <a:rPr lang="ko-KR" altLang="en-US" sz="1400" dirty="0"/>
              <a:t>를 제공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</a:rPr>
              <a:t>주소록 참고 어플리케이션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2E5B1BB-F500-4708-8DDB-CBA01E0813D6}"/>
              </a:ext>
            </a:extLst>
          </p:cNvPr>
          <p:cNvSpPr/>
          <p:nvPr/>
        </p:nvSpPr>
        <p:spPr>
          <a:xfrm>
            <a:off x="179070" y="61441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[</a:t>
            </a:r>
            <a:r>
              <a:rPr lang="ko-KR" altLang="en-US" sz="1000" dirty="0">
                <a:solidFill>
                  <a:srgbClr val="8A837E"/>
                </a:solidFill>
                <a:latin typeface="courier new" panose="02070309020205020404" pitchFamily="49" charset="0"/>
              </a:rPr>
              <a:t>이미지 출처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  <a:hlinkClick r:id="rId4"/>
              </a:rPr>
              <a:t>http://marcof.tistory.com/44</a:t>
            </a:r>
            <a:endParaRPr lang="ko-KR" altLang="en-US" sz="1000" dirty="0">
              <a:solidFill>
                <a:srgbClr val="8A837E"/>
              </a:solidFill>
              <a:latin typeface="Dotum" panose="020B0600000101010101" pitchFamily="50" charset="-127"/>
              <a:ea typeface="Dotum" panose="020B0600000101010101" pitchFamily="50" charset="-127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11095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69304" y="3429000"/>
            <a:ext cx="942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안드로이드의 </a:t>
            </a:r>
            <a:r>
              <a:rPr kumimoji="1" lang="en-US" altLang="ko-KR" sz="2000" dirty="0"/>
              <a:t>Background</a:t>
            </a:r>
            <a:r>
              <a:rPr kumimoji="1" lang="ko-KR" altLang="en-US" sz="2000" dirty="0"/>
              <a:t>에서 계속해서 돌아가는 컴포넌트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7039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사용 방법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1369304" y="3014827"/>
            <a:ext cx="9422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/>
              <a:t>Manifest</a:t>
            </a:r>
            <a:r>
              <a:rPr kumimoji="1" lang="ko-KR" altLang="en-US" sz="2000" dirty="0"/>
              <a:t>에 </a:t>
            </a:r>
            <a:r>
              <a:rPr kumimoji="1" lang="en-US" altLang="ko-KR" sz="2000" dirty="0"/>
              <a:t>service</a:t>
            </a:r>
            <a:r>
              <a:rPr kumimoji="1" lang="ko-KR" altLang="en-US" sz="2000" dirty="0"/>
              <a:t>태그를 등록해준다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이 때 </a:t>
            </a:r>
            <a:r>
              <a:rPr kumimoji="1" lang="en-US" altLang="ko-KR" sz="2000" dirty="0"/>
              <a:t>Intent-filter</a:t>
            </a:r>
            <a:r>
              <a:rPr kumimoji="1" lang="ko-KR" altLang="en-US" sz="2000" dirty="0"/>
              <a:t>를 적용해준다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암시적</a:t>
            </a:r>
            <a:r>
              <a:rPr kumimoji="1" lang="en-US" altLang="ko-KR" sz="2000" dirty="0"/>
              <a:t>Intent</a:t>
            </a:r>
            <a:r>
              <a:rPr kumimoji="1" lang="ko-KR" altLang="en-US" sz="2000" dirty="0"/>
              <a:t>를 만들어준다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 err="1"/>
              <a:t>startService</a:t>
            </a:r>
            <a:r>
              <a:rPr kumimoji="1" lang="ko-KR" altLang="en-US" sz="2000" dirty="0"/>
              <a:t>를 통해 </a:t>
            </a:r>
            <a:r>
              <a:rPr kumimoji="1" lang="en-US" altLang="ko-KR" sz="2000" dirty="0"/>
              <a:t>service</a:t>
            </a:r>
            <a:r>
              <a:rPr kumimoji="1" lang="ko-KR" altLang="en-US" sz="2000" dirty="0"/>
              <a:t>를 켜준다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514350" indent="-514350">
              <a:buAutoNum type="arabicPeriod"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2336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사용 방법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48DEC8E-7C8D-47FE-A444-7D3BA304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38" y="1848967"/>
            <a:ext cx="7678029" cy="4383985"/>
          </a:xfrm>
          <a:prstGeom prst="rect">
            <a:avLst/>
          </a:prstGeom>
        </p:spPr>
      </p:pic>
      <p:sp>
        <p:nvSpPr>
          <p:cNvPr id="14" name="텍스트 상자 5">
            <a:extLst>
              <a:ext uri="{FF2B5EF4-FFF2-40B4-BE49-F238E27FC236}">
                <a16:creationId xmlns="" xmlns:a16="http://schemas.microsoft.com/office/drawing/2014/main" id="{F0246689-1063-4AC8-92EB-174438A0937E}"/>
              </a:ext>
            </a:extLst>
          </p:cNvPr>
          <p:cNvSpPr txBox="1"/>
          <p:nvPr/>
        </p:nvSpPr>
        <p:spPr>
          <a:xfrm>
            <a:off x="857938" y="1294027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서비스 클래스를 만든다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7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2042A81-45F7-4CEF-B151-51367E49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5" y="5612005"/>
            <a:ext cx="7569589" cy="368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14DB8F4-6D07-4580-A27F-8C323655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5" y="1024408"/>
            <a:ext cx="10249427" cy="1663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E9E5F60-788F-49C5-B167-0CEA6E38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5" y="3713961"/>
            <a:ext cx="10515600" cy="776082"/>
          </a:xfrm>
          <a:prstGeom prst="rect">
            <a:avLst/>
          </a:prstGeom>
        </p:spPr>
      </p:pic>
      <p:sp>
        <p:nvSpPr>
          <p:cNvPr id="9" name="텍스트 상자 5">
            <a:extLst>
              <a:ext uri="{FF2B5EF4-FFF2-40B4-BE49-F238E27FC236}">
                <a16:creationId xmlns="" xmlns:a16="http://schemas.microsoft.com/office/drawing/2014/main" id="{34B18275-9D76-4F5F-8E9D-9C566C66BC5D}"/>
              </a:ext>
            </a:extLst>
          </p:cNvPr>
          <p:cNvSpPr txBox="1"/>
          <p:nvPr/>
        </p:nvSpPr>
        <p:spPr>
          <a:xfrm>
            <a:off x="768155" y="500567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Manifest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에 등록한다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텍스트 상자 5">
            <a:extLst>
              <a:ext uri="{FF2B5EF4-FFF2-40B4-BE49-F238E27FC236}">
                <a16:creationId xmlns="" xmlns:a16="http://schemas.microsoft.com/office/drawing/2014/main" id="{E50A04D8-6959-49B7-AC03-67A68C0AAF8C}"/>
              </a:ext>
            </a:extLst>
          </p:cNvPr>
          <p:cNvSpPr txBox="1"/>
          <p:nvPr/>
        </p:nvSpPr>
        <p:spPr>
          <a:xfrm>
            <a:off x="768154" y="3215204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Intent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를 만든다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텍스트 상자 5">
            <a:extLst>
              <a:ext uri="{FF2B5EF4-FFF2-40B4-BE49-F238E27FC236}">
                <a16:creationId xmlns="" xmlns:a16="http://schemas.microsoft.com/office/drawing/2014/main" id="{FB3B6630-5894-4B76-9250-9B3B26AD52D0}"/>
              </a:ext>
            </a:extLst>
          </p:cNvPr>
          <p:cNvSpPr txBox="1"/>
          <p:nvPr/>
        </p:nvSpPr>
        <p:spPr>
          <a:xfrm>
            <a:off x="768153" y="5017053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Intent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를 통해 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를 실행시킨다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4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String,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55181" y="2736502"/>
            <a:ext cx="11936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err="1"/>
              <a:t>String.valueOf</a:t>
            </a:r>
            <a:r>
              <a:rPr kumimoji="1" lang="en-US" altLang="ko-KR" sz="2800" dirty="0"/>
              <a:t>(#</a:t>
            </a:r>
            <a:r>
              <a:rPr kumimoji="1" lang="ko-KR" altLang="en-US" sz="2800" dirty="0"/>
              <a:t>모든 자료형</a:t>
            </a:r>
            <a:r>
              <a:rPr kumimoji="1" lang="en-US" altLang="ko-KR" sz="2800" dirty="0"/>
              <a:t>)</a:t>
            </a: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dirty="0"/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err="1"/>
              <a:t>Integer.parseInt</a:t>
            </a:r>
            <a:r>
              <a:rPr kumimoji="1" lang="en-US" altLang="ko-KR" sz="2800" dirty="0"/>
              <a:t>(#String</a:t>
            </a:r>
            <a:r>
              <a:rPr kumimoji="1" lang="ko-KR" altLang="en-US" sz="2800" dirty="0"/>
              <a:t> 형</a:t>
            </a:r>
            <a:r>
              <a:rPr kumimoji="1" lang="en-US" altLang="ko-KR" sz="2800" dirty="0"/>
              <a:t>)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5523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Broadcast Receiver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84968" y="1747949"/>
            <a:ext cx="942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안드로이드 시스템에서 신호를 쐈을 때 받아서 </a:t>
            </a:r>
            <a:r>
              <a:rPr kumimoji="1" lang="ko-KR" altLang="en-US" sz="2000"/>
              <a:t>처리하는 컴포넌트</a:t>
            </a:r>
            <a:endParaRPr kumimoji="1" lang="en-US" altLang="ko-KR" sz="3200" dirty="0"/>
          </a:p>
        </p:txBody>
      </p:sp>
      <p:pic>
        <p:nvPicPr>
          <p:cNvPr id="2050" name="Picture 2" descr="안드로이드 브로드캐스트 리시버에 대한 이미지 검색결과">
            <a:extLst>
              <a:ext uri="{FF2B5EF4-FFF2-40B4-BE49-F238E27FC236}">
                <a16:creationId xmlns="" xmlns:a16="http://schemas.microsoft.com/office/drawing/2014/main" id="{BAF2FE7D-3888-4A20-A160-4436A0EF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319244"/>
            <a:ext cx="4885151" cy="36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EF5F71E-CFC6-44A3-AE8D-9C345260BF89}"/>
              </a:ext>
            </a:extLst>
          </p:cNvPr>
          <p:cNvSpPr/>
          <p:nvPr/>
        </p:nvSpPr>
        <p:spPr>
          <a:xfrm>
            <a:off x="3048000" y="619220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[</a:t>
            </a:r>
            <a:r>
              <a:rPr lang="ko-KR" altLang="en-US" sz="1000" dirty="0">
                <a:solidFill>
                  <a:srgbClr val="8A837E"/>
                </a:solidFill>
                <a:latin typeface="courier new" panose="02070309020205020404" pitchFamily="49" charset="0"/>
              </a:rPr>
              <a:t>이미지 출처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000" dirty="0">
                <a:solidFill>
                  <a:srgbClr val="8A837E"/>
                </a:solidFill>
                <a:latin typeface="courier new" panose="02070309020205020404" pitchFamily="49" charset="0"/>
                <a:hlinkClick r:id="rId3"/>
              </a:rPr>
              <a:t>http://en.proft.me/2017/03/10/android-broadcastreceiver-tutorial/</a:t>
            </a:r>
            <a:endParaRPr lang="ko-KR" altLang="en-US" sz="1000" dirty="0">
              <a:solidFill>
                <a:srgbClr val="8A837E"/>
              </a:solidFill>
              <a:latin typeface="Dotum" panose="020B0600000101010101" pitchFamily="50" charset="-127"/>
              <a:ea typeface="Dotum" panose="020B0600000101010101" pitchFamily="50" charset="-127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996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과제 체크</a:t>
            </a:r>
          </a:p>
        </p:txBody>
      </p:sp>
    </p:spTree>
    <p:extLst>
      <p:ext uri="{BB962C8B-B14F-4D97-AF65-F5344CB8AC3E}">
        <p14:creationId xmlns:p14="http://schemas.microsoft.com/office/powerpoint/2010/main" val="84699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Broadcast Receiver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사용 방법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1384968" y="2684627"/>
            <a:ext cx="9422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/>
              <a:t>Manifest</a:t>
            </a:r>
            <a:r>
              <a:rPr kumimoji="1" lang="ko-KR" altLang="en-US" sz="2000" dirty="0"/>
              <a:t>에 </a:t>
            </a:r>
            <a:r>
              <a:rPr lang="en-US" altLang="ko-KR" dirty="0"/>
              <a:t>receiver</a:t>
            </a:r>
            <a:r>
              <a:rPr kumimoji="1" lang="ko-KR" altLang="en-US" sz="2000" dirty="0"/>
              <a:t>태그를 등록해준다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이 때 </a:t>
            </a:r>
            <a:r>
              <a:rPr kumimoji="1" lang="en-US" altLang="ko-KR" sz="2000" dirty="0"/>
              <a:t>Intent-filter</a:t>
            </a:r>
            <a:r>
              <a:rPr kumimoji="1" lang="ko-KR" altLang="en-US" sz="2000" dirty="0"/>
              <a:t>를 적용해준다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암시적</a:t>
            </a:r>
            <a:r>
              <a:rPr kumimoji="1" lang="en-US" altLang="ko-KR" sz="2000" dirty="0"/>
              <a:t>Intent</a:t>
            </a:r>
            <a:r>
              <a:rPr kumimoji="1" lang="ko-KR" altLang="en-US" sz="2000" dirty="0"/>
              <a:t>를 만들어준다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 err="1"/>
              <a:t>sendBroadcastReceiver</a:t>
            </a:r>
            <a:r>
              <a:rPr kumimoji="1" lang="ko-KR" altLang="en-US" sz="2000" dirty="0"/>
              <a:t>를 통해 </a:t>
            </a:r>
            <a:r>
              <a:rPr kumimoji="1" lang="en-US" altLang="ko-KR" sz="2000" dirty="0"/>
              <a:t>service</a:t>
            </a:r>
            <a:r>
              <a:rPr kumimoji="1" lang="ko-KR" altLang="en-US" sz="2000" dirty="0"/>
              <a:t>를 켜준다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514350" indent="-514350">
              <a:buAutoNum type="arabicPeriod"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047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Broadcast Receiver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사용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290D6A8-419A-4705-9693-F046F31A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5" y="4411058"/>
            <a:ext cx="8960162" cy="189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088296D-D8E7-4A98-90BA-68DA98D3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5" y="1658763"/>
            <a:ext cx="10363733" cy="1943200"/>
          </a:xfrm>
          <a:prstGeom prst="rect">
            <a:avLst/>
          </a:prstGeom>
        </p:spPr>
      </p:pic>
      <p:sp>
        <p:nvSpPr>
          <p:cNvPr id="12" name="텍스트 상자 5">
            <a:extLst>
              <a:ext uri="{FF2B5EF4-FFF2-40B4-BE49-F238E27FC236}">
                <a16:creationId xmlns="" xmlns:a16="http://schemas.microsoft.com/office/drawing/2014/main" id="{AF398473-E165-4EB9-B32B-64024D204143}"/>
              </a:ext>
            </a:extLst>
          </p:cNvPr>
          <p:cNvSpPr txBox="1"/>
          <p:nvPr/>
        </p:nvSpPr>
        <p:spPr>
          <a:xfrm>
            <a:off x="652679" y="1187478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Receiver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 클래스를 만든다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5">
            <a:extLst>
              <a:ext uri="{FF2B5EF4-FFF2-40B4-BE49-F238E27FC236}">
                <a16:creationId xmlns="" xmlns:a16="http://schemas.microsoft.com/office/drawing/2014/main" id="{2A93FC49-723C-470E-B3F2-A776FC1D7DBE}"/>
              </a:ext>
            </a:extLst>
          </p:cNvPr>
          <p:cNvSpPr txBox="1"/>
          <p:nvPr/>
        </p:nvSpPr>
        <p:spPr>
          <a:xfrm>
            <a:off x="652679" y="3754672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Manifest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에 등록한다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08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95535" y="243936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Broadcast Receiver 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사용 방법</a:t>
            </a:r>
          </a:p>
        </p:txBody>
      </p:sp>
      <p:sp>
        <p:nvSpPr>
          <p:cNvPr id="13" name="텍스트 상자 5">
            <a:extLst>
              <a:ext uri="{FF2B5EF4-FFF2-40B4-BE49-F238E27FC236}">
                <a16:creationId xmlns="" xmlns:a16="http://schemas.microsoft.com/office/drawing/2014/main" id="{2A93FC49-723C-470E-B3F2-A776FC1D7DBE}"/>
              </a:ext>
            </a:extLst>
          </p:cNvPr>
          <p:cNvSpPr txBox="1"/>
          <p:nvPr/>
        </p:nvSpPr>
        <p:spPr>
          <a:xfrm>
            <a:off x="811423" y="2519947"/>
            <a:ext cx="820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번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 Intent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를 등록한 후 </a:t>
            </a:r>
            <a:r>
              <a:rPr kumimoji="1" lang="en-US" altLang="ko-KR" sz="2000" dirty="0" err="1">
                <a:solidFill>
                  <a:schemeClr val="accent1">
                    <a:lumMod val="75000"/>
                  </a:schemeClr>
                </a:solidFill>
              </a:rPr>
              <a:t>sendBroadcast</a:t>
            </a:r>
            <a:r>
              <a:rPr kumimoji="1" lang="ko-KR" altLang="en-US" sz="2000" dirty="0">
                <a:solidFill>
                  <a:schemeClr val="accent1">
                    <a:lumMod val="75000"/>
                  </a:schemeClr>
                </a:solidFill>
              </a:rPr>
              <a:t>로 </a:t>
            </a:r>
            <a:r>
              <a:rPr kumimoji="1" lang="ko-KR" altLang="en-US" sz="2000" dirty="0" err="1">
                <a:solidFill>
                  <a:schemeClr val="accent1">
                    <a:lumMod val="75000"/>
                  </a:schemeClr>
                </a:solidFill>
              </a:rPr>
              <a:t>쏴준다</a:t>
            </a:r>
            <a:r>
              <a:rPr kumimoji="1" lang="en-US" altLang="ko-K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1"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292F764-EDE3-4699-B68F-0702946F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3" y="3149600"/>
            <a:ext cx="9258776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748094" y="1971294"/>
            <a:ext cx="718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lvl="0" indent="-315623" latinLnBrk="0">
              <a:defRPr/>
            </a:pPr>
            <a:r>
              <a:rPr lang="en-US" altLang="ko-KR" sz="2400" dirty="0"/>
              <a:t>Intent intent = new Intent(</a:t>
            </a:r>
            <a:r>
              <a:rPr lang="en-US" altLang="ko-KR" sz="2400" dirty="0" err="1"/>
              <a:t>this,MainActivity.class</a:t>
            </a:r>
            <a:r>
              <a:rPr lang="en-US" altLang="ko-KR" sz="2400" dirty="0"/>
              <a:t>);</a:t>
            </a:r>
          </a:p>
          <a:p>
            <a:pPr marL="315623" lvl="0" indent="-315623" latinLnBrk="0">
              <a:defRPr/>
            </a:pPr>
            <a:r>
              <a:rPr lang="en-US" altLang="ko-KR" sz="2400" dirty="0" err="1"/>
              <a:t>intent.putExtra</a:t>
            </a:r>
            <a:r>
              <a:rPr lang="en-US" altLang="ko-KR" sz="2400" dirty="0"/>
              <a:t>(”name",”</a:t>
            </a:r>
            <a:r>
              <a:rPr lang="en-US" altLang="ko-KR" sz="2400" dirty="0" err="1"/>
              <a:t>Hoyeon</a:t>
            </a:r>
            <a:r>
              <a:rPr lang="en-US" altLang="ko-KR" sz="2400" dirty="0"/>
              <a:t>");</a:t>
            </a:r>
          </a:p>
          <a:p>
            <a:pPr marL="315623" lvl="0" indent="-315623" latinLnBrk="0">
              <a:defRPr/>
            </a:pPr>
            <a:r>
              <a:rPr lang="en-US" altLang="ko-KR" sz="2400" dirty="0" err="1"/>
              <a:t>startActivity</a:t>
            </a:r>
            <a:r>
              <a:rPr lang="en-US" altLang="ko-KR" sz="2400" dirty="0"/>
              <a:t>(intent);</a:t>
            </a:r>
            <a:endParaRPr kumimoji="1"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명시적 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Intent – 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데이터 교환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5441" y="1656214"/>
            <a:ext cx="1610033" cy="18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 activity 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5441" y="4180056"/>
            <a:ext cx="1610033" cy="18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 activity </a:t>
            </a:r>
            <a:endParaRPr kumimoji="1" lang="ko-KR" altLang="en-US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748094" y="4644736"/>
            <a:ext cx="718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Intent intent = </a:t>
            </a:r>
            <a:r>
              <a:rPr lang="en-US" altLang="ko-KR" sz="2400" dirty="0" err="1"/>
              <a:t>getIntent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String name = </a:t>
            </a:r>
            <a:r>
              <a:rPr lang="en-US" altLang="ko-KR" sz="2400" dirty="0" err="1"/>
              <a:t>intent.getStringExtra</a:t>
            </a:r>
            <a:r>
              <a:rPr lang="en-US" altLang="ko-KR" sz="2400" dirty="0"/>
              <a:t>("name");</a:t>
            </a:r>
          </a:p>
          <a:p>
            <a:endParaRPr lang="en-US" altLang="ko-KR" sz="2400" dirty="0"/>
          </a:p>
        </p:txBody>
      </p:sp>
      <p:sp>
        <p:nvSpPr>
          <p:cNvPr id="14" name="아래쪽 화살표[D] 13"/>
          <p:cNvSpPr/>
          <p:nvPr/>
        </p:nvSpPr>
        <p:spPr>
          <a:xfrm>
            <a:off x="5133474" y="3352800"/>
            <a:ext cx="593558" cy="10427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481011" y="5534526"/>
            <a:ext cx="834189" cy="9946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7295637" y="6344471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name</a:t>
            </a:r>
            <a:r>
              <a:rPr kumimoji="1" lang="ko-KR" altLang="en-US" dirty="0"/>
              <a:t> 변수에는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Hoyeon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이 담긴다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19" name="직선 연결선[R] 18"/>
          <p:cNvCxnSpPr/>
          <p:nvPr/>
        </p:nvCxnSpPr>
        <p:spPr>
          <a:xfrm>
            <a:off x="4879633" y="5534526"/>
            <a:ext cx="410141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8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Life Cycle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1" descr="http://postfiles11.naver.net/20151103_186/leezzy92_1446517497395rduqm_PNG/activity_lifecycle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4" y="1098178"/>
            <a:ext cx="43338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상자 8"/>
          <p:cNvSpPr txBox="1"/>
          <p:nvPr/>
        </p:nvSpPr>
        <p:spPr>
          <a:xfrm>
            <a:off x="5202410" y="1243981"/>
            <a:ext cx="698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    </a:t>
            </a:r>
            <a:r>
              <a:rPr lang="ko-KR" altLang="en-US" b="1" dirty="0"/>
              <a:t>① 활성</a:t>
            </a:r>
            <a:r>
              <a:rPr lang="en-US" altLang="ko-KR" b="1" dirty="0"/>
              <a:t>(Active)</a:t>
            </a:r>
            <a:endParaRPr lang="ko-KR" altLang="en-US" dirty="0"/>
          </a:p>
          <a:p>
            <a:r>
              <a:rPr lang="ko-KR" altLang="en-US" dirty="0"/>
              <a:t>     일반적인 액티비티 화면</a:t>
            </a:r>
          </a:p>
          <a:p>
            <a:endParaRPr lang="en-US" altLang="ko-KR" dirty="0"/>
          </a:p>
          <a:p>
            <a:r>
              <a:rPr lang="ko-KR" altLang="en-US" dirty="0"/>
              <a:t>     </a:t>
            </a:r>
            <a:r>
              <a:rPr lang="ko-KR" altLang="en-US" b="1" dirty="0"/>
              <a:t>② 일시정지</a:t>
            </a:r>
            <a:r>
              <a:rPr lang="en-US" altLang="ko-KR" b="1" dirty="0"/>
              <a:t>(Paused)</a:t>
            </a:r>
            <a:endParaRPr lang="ko-KR" altLang="en-US" dirty="0"/>
          </a:p>
          <a:p>
            <a:r>
              <a:rPr lang="ko-KR" altLang="en-US" dirty="0"/>
              <a:t>     다른 액티비티에 의해 </a:t>
            </a:r>
            <a:r>
              <a:rPr lang="ko-KR" altLang="en-US" b="1" dirty="0"/>
              <a:t>일부 가려진 상태</a:t>
            </a:r>
            <a:endParaRPr lang="ko-KR" altLang="en-US" dirty="0"/>
          </a:p>
          <a:p>
            <a:r>
              <a:rPr lang="ko-KR" altLang="en-US" dirty="0"/>
              <a:t>     사용자와 상호작용을 할 수 없는 상태로</a:t>
            </a:r>
            <a:r>
              <a:rPr lang="en-US" altLang="ko-KR" dirty="0"/>
              <a:t>,</a:t>
            </a:r>
            <a:r>
              <a:rPr lang="ko-KR" altLang="en-US" dirty="0"/>
              <a:t> 화면 전체를 가리지    </a:t>
            </a:r>
            <a:endParaRPr lang="en-US" altLang="ko-KR" dirty="0"/>
          </a:p>
          <a:p>
            <a:r>
              <a:rPr lang="ko-KR" altLang="en-US" dirty="0"/>
              <a:t>     않는 다른 액티비티를 띄웠거나</a:t>
            </a:r>
            <a:r>
              <a:rPr lang="en-US" altLang="ko-KR" dirty="0"/>
              <a:t>, </a:t>
            </a:r>
            <a:r>
              <a:rPr lang="ko-KR" altLang="en-US" dirty="0"/>
              <a:t>투명한 액티비티에 의해 액티</a:t>
            </a:r>
            <a:endParaRPr lang="en-US" altLang="ko-KR" dirty="0"/>
          </a:p>
          <a:p>
            <a:r>
              <a:rPr lang="ko-KR" altLang="en-US" dirty="0"/>
              <a:t>     비티의 일부가 가려진 경우를 말함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     </a:t>
            </a:r>
            <a:r>
              <a:rPr lang="ko-KR" altLang="en-US" b="1" dirty="0"/>
              <a:t>③ 정지</a:t>
            </a:r>
            <a:r>
              <a:rPr lang="en-US" altLang="ko-KR" b="1" dirty="0"/>
              <a:t>(Stopped)</a:t>
            </a:r>
            <a:endParaRPr lang="en-US" altLang="ko-KR" dirty="0"/>
          </a:p>
          <a:p>
            <a:r>
              <a:rPr lang="ko-KR" altLang="en-US" dirty="0"/>
              <a:t>     다른 액티비티에 의해 </a:t>
            </a:r>
            <a:r>
              <a:rPr lang="ko-KR" altLang="en-US" b="1" dirty="0"/>
              <a:t>완전히 가려진 상태</a:t>
            </a:r>
            <a:endParaRPr lang="ko-KR" altLang="en-US" dirty="0"/>
          </a:p>
          <a:p>
            <a:r>
              <a:rPr lang="ko-KR" altLang="en-US" dirty="0"/>
              <a:t>     액티비티</a:t>
            </a:r>
            <a:r>
              <a:rPr lang="en-US" altLang="ko-KR" dirty="0"/>
              <a:t>A</a:t>
            </a:r>
            <a:r>
              <a:rPr lang="ko-KR" altLang="en-US" dirty="0"/>
              <a:t>가 액티비티</a:t>
            </a:r>
            <a:r>
              <a:rPr lang="en-US" altLang="ko-KR" dirty="0"/>
              <a:t>B</a:t>
            </a:r>
            <a:r>
              <a:rPr lang="ko-KR" altLang="en-US" dirty="0"/>
              <a:t>를 호출해서 액티비티</a:t>
            </a:r>
            <a:r>
              <a:rPr lang="en-US" altLang="ko-KR" dirty="0"/>
              <a:t>B</a:t>
            </a:r>
            <a:r>
              <a:rPr lang="ko-KR" altLang="en-US" dirty="0"/>
              <a:t>가 화면에 표</a:t>
            </a:r>
            <a:endParaRPr lang="en-US" altLang="ko-KR" dirty="0"/>
          </a:p>
          <a:p>
            <a:r>
              <a:rPr lang="ko-KR" altLang="en-US" dirty="0"/>
              <a:t>     된 경우 액티비티</a:t>
            </a:r>
            <a:r>
              <a:rPr lang="en-US" altLang="ko-KR" dirty="0"/>
              <a:t>A</a:t>
            </a:r>
            <a:r>
              <a:rPr lang="ko-KR" altLang="en-US" dirty="0"/>
              <a:t>는 정지상태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16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/>
              <a:t>static</a:t>
            </a:r>
            <a:endParaRPr kumimoji="1" lang="ko-KR" altLang="en-US" sz="3314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3666137" y="312454"/>
            <a:ext cx="931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1600" b="1" dirty="0"/>
              <a:t>깨알 </a:t>
            </a:r>
            <a:r>
              <a:rPr kumimoji="1" lang="en-US" altLang="ko-KR" sz="1600" b="1"/>
              <a:t>Java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02928" y="2101102"/>
            <a:ext cx="1158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b="1" dirty="0"/>
              <a:t>1.</a:t>
            </a:r>
            <a:r>
              <a:rPr lang="ko-KR" altLang="en-US" sz="2400" b="1" dirty="0"/>
              <a:t>클래스를 설계할 때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멤버변수 중에서 모든 인스턴스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객체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 공통적으로 사용해야하는 것에 </a:t>
            </a:r>
            <a:r>
              <a:rPr lang="en-US" altLang="ko-KR" sz="2400" b="1" dirty="0"/>
              <a:t>static</a:t>
            </a:r>
            <a:r>
              <a:rPr lang="ko-KR" altLang="en-US" sz="2400" b="1" dirty="0"/>
              <a:t>을 붙인다</a:t>
            </a:r>
            <a:r>
              <a:rPr lang="en-US" altLang="ko-KR" sz="2400" b="1" dirty="0"/>
              <a:t>.</a:t>
            </a:r>
            <a:r>
              <a:rPr lang="fr-FR" altLang="ko-KR" sz="2400" b="1" dirty="0"/>
              <a:t> </a:t>
            </a:r>
            <a:r>
              <a:rPr lang="ko-KR" altLang="en-US" sz="2400" dirty="0"/>
              <a:t> 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인스턴스를 생성하면</a:t>
            </a:r>
            <a:r>
              <a:rPr lang="en-US" altLang="ko-KR" sz="2400" dirty="0"/>
              <a:t>, </a:t>
            </a:r>
            <a:r>
              <a:rPr lang="ko-KR" altLang="en-US" sz="2400" dirty="0"/>
              <a:t>각 인스턴스들은 서로 독립적이기 때문에 서로 다른 값을 유지한다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 경우에 따라서는 각 인스턴스들이 공통적으로 같은 값이 유지되어야 하는 경우 </a:t>
            </a:r>
            <a:r>
              <a:rPr lang="en-US" altLang="ko-KR" sz="2400" dirty="0"/>
              <a:t>static</a:t>
            </a:r>
            <a:r>
              <a:rPr lang="ko-KR" altLang="en-US" sz="2400" dirty="0"/>
              <a:t>을 붙인다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2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07728" y="2102471"/>
            <a:ext cx="5115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Class Person{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age </a:t>
            </a:r>
            <a:r>
              <a:rPr lang="en-US" altLang="ko-KR" sz="2400" dirty="0"/>
              <a:t>= 25;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  <a:p>
            <a:r>
              <a:rPr lang="en-US" altLang="ko-KR" sz="2400" dirty="0"/>
              <a:t>Person a = new Person();</a:t>
            </a:r>
          </a:p>
          <a:p>
            <a:r>
              <a:rPr lang="en-US" altLang="ko-KR" sz="2400" dirty="0"/>
              <a:t>Person b = new Person();</a:t>
            </a:r>
          </a:p>
          <a:p>
            <a:r>
              <a:rPr lang="en-US" altLang="ko-KR" sz="2400" dirty="0" err="1"/>
              <a:t>a.age</a:t>
            </a:r>
            <a:r>
              <a:rPr lang="en-US" altLang="ko-KR" sz="2400" dirty="0"/>
              <a:t> = 30;</a:t>
            </a:r>
          </a:p>
          <a:p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b.age</a:t>
            </a:r>
            <a:r>
              <a:rPr lang="en-US" altLang="ko-KR" sz="2400" dirty="0"/>
              <a:t>); //25</a:t>
            </a:r>
            <a:r>
              <a:rPr lang="ko-KR" altLang="en-US" sz="2400" dirty="0"/>
              <a:t>출력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6774325" y="2102471"/>
            <a:ext cx="5115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Class Person{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dirty="0" smtClean="0"/>
              <a:t>static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age = </a:t>
            </a:r>
            <a:r>
              <a:rPr lang="en-US" altLang="ko-KR" sz="2400" dirty="0" smtClean="0"/>
              <a:t>25;</a:t>
            </a:r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Person a = new Person();</a:t>
            </a:r>
          </a:p>
          <a:p>
            <a:r>
              <a:rPr lang="en-US" altLang="ko-KR" sz="2400" dirty="0"/>
              <a:t>Person b = new Person();</a:t>
            </a:r>
          </a:p>
          <a:p>
            <a:r>
              <a:rPr lang="en-US" altLang="ko-KR" sz="2400" dirty="0" err="1"/>
              <a:t>a.age</a:t>
            </a:r>
            <a:r>
              <a:rPr lang="en-US" altLang="ko-KR" sz="2400" dirty="0"/>
              <a:t> = 30;</a:t>
            </a:r>
          </a:p>
          <a:p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b.age</a:t>
            </a:r>
            <a:r>
              <a:rPr lang="en-US" altLang="ko-KR" sz="2400" dirty="0"/>
              <a:t>); //30</a:t>
            </a:r>
            <a:r>
              <a:rPr lang="ko-KR" altLang="en-US" sz="24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4504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91334" y="2773802"/>
            <a:ext cx="948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Static</a:t>
            </a:r>
            <a:r>
              <a:rPr lang="ko-KR" altLang="en-US" sz="2400" dirty="0"/>
              <a:t>에 대해 더 알고싶다면</a:t>
            </a:r>
            <a:r>
              <a:rPr lang="en-US" altLang="ko-KR" sz="2400" dirty="0"/>
              <a:t> </a:t>
            </a:r>
            <a:r>
              <a:rPr lang="ko-KR" altLang="en-US" sz="2400" dirty="0"/>
              <a:t>아래 사이트 참조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https://</a:t>
            </a:r>
            <a:r>
              <a:rPr lang="en-US" altLang="ko-KR" sz="2400" dirty="0" err="1"/>
              <a:t>wikidocs.net</a:t>
            </a:r>
            <a:r>
              <a:rPr lang="en-US" altLang="ko-KR" sz="2400" dirty="0"/>
              <a:t>/228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6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369</Words>
  <Application>Microsoft Macintosh PowerPoint</Application>
  <PresentationFormat>와이드스크린</PresentationFormat>
  <Paragraphs>106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배달의민족 주아</vt:lpstr>
      <vt:lpstr>courier new</vt:lpstr>
      <vt:lpstr>Dotum</vt:lpstr>
      <vt:lpstr>Arial</vt:lpstr>
      <vt:lpstr>Office 테마</vt:lpstr>
      <vt:lpstr>Android  개발 스쿨 DAY9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72</cp:revision>
  <dcterms:created xsi:type="dcterms:W3CDTF">2018-01-19T06:31:22Z</dcterms:created>
  <dcterms:modified xsi:type="dcterms:W3CDTF">2018-02-22T14:55:48Z</dcterms:modified>
</cp:coreProperties>
</file>