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33" r:id="rId2"/>
    <p:sldId id="349" r:id="rId3"/>
    <p:sldId id="390" r:id="rId4"/>
    <p:sldId id="391" r:id="rId5"/>
    <p:sldId id="392" r:id="rId6"/>
    <p:sldId id="393" r:id="rId7"/>
    <p:sldId id="394" r:id="rId8"/>
    <p:sldId id="395" r:id="rId9"/>
    <p:sldId id="359" r:id="rId10"/>
    <p:sldId id="335" r:id="rId11"/>
    <p:sldId id="360" r:id="rId12"/>
    <p:sldId id="375" r:id="rId13"/>
    <p:sldId id="376" r:id="rId14"/>
    <p:sldId id="377" r:id="rId15"/>
    <p:sldId id="378" r:id="rId16"/>
    <p:sldId id="361" r:id="rId17"/>
    <p:sldId id="379" r:id="rId18"/>
    <p:sldId id="310" r:id="rId19"/>
    <p:sldId id="381" r:id="rId20"/>
    <p:sldId id="380" r:id="rId21"/>
    <p:sldId id="382" r:id="rId22"/>
    <p:sldId id="383" r:id="rId23"/>
    <p:sldId id="385" r:id="rId24"/>
    <p:sldId id="386" r:id="rId25"/>
    <p:sldId id="387" r:id="rId26"/>
    <p:sldId id="388" r:id="rId27"/>
    <p:sldId id="38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6" autoAdjust="0"/>
    <p:restoredTop sz="88301"/>
  </p:normalViewPr>
  <p:slideViewPr>
    <p:cSldViewPr snapToGrid="0" snapToObjects="1" showGuides="1">
      <p:cViewPr>
        <p:scale>
          <a:sx n="75" d="100"/>
          <a:sy n="75" d="100"/>
        </p:scale>
        <p:origin x="864" y="488"/>
      </p:cViewPr>
      <p:guideLst>
        <p:guide orient="horz" pos="2280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6DFCC-A462-A944-BC71-1F51A09C413A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DC87-2480-7F43-9DAD-649A85A5EC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73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1411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9765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5075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918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634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499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53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72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3645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0736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4588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4935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13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718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5734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5699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191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6804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3880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C87-2480-7F43-9DAD-649A85A5EC26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43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887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16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318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541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686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978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783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486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7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146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185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1A06-7408-854B-B9D9-641255B98693}" type="datetimeFigureOut">
              <a:rPr kumimoji="1" lang="ko-KR" altLang="en-US" smtClean="0"/>
              <a:t>2018. 3. 13.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108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962D45F-9701-455B-9600-020B85AD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804" y="1192551"/>
            <a:ext cx="3616421" cy="3520840"/>
          </a:xfrm>
        </p:spPr>
        <p:txBody>
          <a:bodyPr>
            <a:normAutofit/>
          </a:bodyPr>
          <a:lstStyle/>
          <a:p>
            <a:pPr algn="ctr"/>
            <a:r>
              <a:rPr lang="en-US" altLang="ko-KR" sz="5715" b="1" dirty="0">
                <a:latin typeface="배달의민족 주아"/>
              </a:rPr>
              <a:t>Android </a:t>
            </a:r>
            <a:r>
              <a:rPr lang="en-US" altLang="ko-KR" sz="4156" b="1" dirty="0">
                <a:latin typeface="배달의민족 주아"/>
              </a:rPr>
              <a:t/>
            </a:r>
            <a:br>
              <a:rPr lang="en-US" altLang="ko-KR" sz="4156" b="1" dirty="0">
                <a:latin typeface="배달의민족 주아"/>
              </a:rPr>
            </a:br>
            <a:r>
              <a:rPr lang="ko-KR" altLang="en-US" sz="3464" b="1" dirty="0">
                <a:latin typeface="배달의민족 주아"/>
              </a:rPr>
              <a:t>개발 스쿨</a:t>
            </a:r>
            <a:r>
              <a:rPr lang="en-US" altLang="ko-KR" sz="3464" b="1" dirty="0">
                <a:latin typeface="배달의민족 주아"/>
              </a:rPr>
              <a:t/>
            </a:r>
            <a:br>
              <a:rPr lang="en-US" altLang="ko-KR" sz="3464" b="1" dirty="0">
                <a:latin typeface="배달의민족 주아"/>
              </a:rPr>
            </a:br>
            <a:r>
              <a:rPr lang="en-US" altLang="ko-KR" sz="3464" b="1" dirty="0" smtClean="0">
                <a:latin typeface="배달의민족 주아"/>
              </a:rPr>
              <a:t>DAY12&amp;13</a:t>
            </a:r>
            <a:r>
              <a:rPr lang="en-US" altLang="ko-KR" sz="4156" b="1" dirty="0">
                <a:latin typeface="배달의민족 주아"/>
              </a:rPr>
              <a:t/>
            </a:r>
            <a:br>
              <a:rPr lang="en-US" altLang="ko-KR" sz="4156" b="1" dirty="0">
                <a:latin typeface="배달의민족 주아"/>
              </a:rPr>
            </a:br>
            <a:r>
              <a:rPr lang="en-US" altLang="ko-KR" sz="4676" b="1" dirty="0">
                <a:latin typeface="배달의민족 주아"/>
              </a:rPr>
              <a:t/>
            </a:r>
            <a:br>
              <a:rPr lang="en-US" altLang="ko-KR" sz="4676" b="1" dirty="0">
                <a:latin typeface="배달의민족 주아"/>
              </a:rPr>
            </a:br>
            <a:r>
              <a:rPr lang="en-US" altLang="ko-KR" sz="2771" dirty="0">
                <a:latin typeface="배달의민족 주아"/>
              </a:rPr>
              <a:t>Ho</a:t>
            </a:r>
            <a:r>
              <a:rPr lang="ko-KR" altLang="en-US" sz="2771" dirty="0">
                <a:latin typeface="배달의민족 주아"/>
              </a:rPr>
              <a:t> </a:t>
            </a:r>
            <a:r>
              <a:rPr lang="en-US" altLang="ko-KR" sz="2771" dirty="0">
                <a:latin typeface="배달의민족 주아"/>
              </a:rPr>
              <a:t>Yeon Lee </a:t>
            </a:r>
            <a:r>
              <a:rPr lang="ko-KR" altLang="en-US" sz="2771" dirty="0" err="1">
                <a:latin typeface="배달의민족 주아"/>
              </a:rPr>
              <a:t>튜터</a:t>
            </a:r>
            <a:endParaRPr lang="ko-KR" altLang="en-US" sz="4676" dirty="0">
              <a:latin typeface="배달의민족 주아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1F0FB4B-AB22-42DE-9ECC-29B516C525FA}"/>
              </a:ext>
            </a:extLst>
          </p:cNvPr>
          <p:cNvSpPr txBox="1"/>
          <p:nvPr/>
        </p:nvSpPr>
        <p:spPr>
          <a:xfrm>
            <a:off x="1703755" y="4285434"/>
            <a:ext cx="2074512" cy="332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59" dirty="0">
                <a:latin typeface="배달의민족 주아"/>
              </a:rPr>
              <a:t>2018. </a:t>
            </a:r>
            <a:r>
              <a:rPr lang="en-US" altLang="ko-KR" sz="1559" dirty="0" smtClean="0">
                <a:latin typeface="배달의민족 주아"/>
              </a:rPr>
              <a:t>3. 6 </a:t>
            </a:r>
            <a:r>
              <a:rPr lang="ko-KR" altLang="en-US" sz="1559" dirty="0" smtClean="0">
                <a:latin typeface="배달의민족 주아"/>
              </a:rPr>
              <a:t>화 </a:t>
            </a:r>
            <a:r>
              <a:rPr lang="en-US" altLang="ko-KR" sz="1559" dirty="0" smtClean="0">
                <a:latin typeface="배달의민족 주아"/>
              </a:rPr>
              <a:t>17:00</a:t>
            </a:r>
            <a:endParaRPr lang="ko-KR" altLang="en-US" sz="1559" dirty="0">
              <a:latin typeface="배달의민족 주아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9AD44A98-C420-4500-B6F1-32BF93CEEB2E}"/>
              </a:ext>
            </a:extLst>
          </p:cNvPr>
          <p:cNvSpPr/>
          <p:nvPr/>
        </p:nvSpPr>
        <p:spPr>
          <a:xfrm>
            <a:off x="485441" y="5914458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BACD1108-154C-4139-B6A6-681F2F5E2E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2" b="33349"/>
          <a:stretch/>
        </p:blipFill>
        <p:spPr>
          <a:xfrm>
            <a:off x="3976029" y="6163503"/>
            <a:ext cx="1435902" cy="506723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D79ED00E-173F-4E9C-812E-194E91C536C8}"/>
              </a:ext>
            </a:extLst>
          </p:cNvPr>
          <p:cNvCxnSpPr>
            <a:cxnSpLocks/>
          </p:cNvCxnSpPr>
          <p:nvPr/>
        </p:nvCxnSpPr>
        <p:spPr>
          <a:xfrm flipV="1">
            <a:off x="484312" y="5913233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상자 2"/>
          <p:cNvSpPr txBox="1"/>
          <p:nvPr/>
        </p:nvSpPr>
        <p:spPr>
          <a:xfrm>
            <a:off x="-363071" y="8875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BACD1108-154C-4139-B6A6-681F2F5E2E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2" b="33349"/>
          <a:stretch/>
        </p:blipFill>
        <p:spPr>
          <a:xfrm>
            <a:off x="3976029" y="6163503"/>
            <a:ext cx="1435902" cy="506723"/>
          </a:xfrm>
          <a:prstGeom prst="rect">
            <a:avLst/>
          </a:prstGeom>
        </p:spPr>
      </p:pic>
      <p:pic>
        <p:nvPicPr>
          <p:cNvPr id="19" name="그림 18" descr="클립아트이(가) 표시된 사진&#10;&#10;높은 신뢰도로 생성된 설명">
            <a:extLst>
              <a:ext uri="{FF2B5EF4-FFF2-40B4-BE49-F238E27FC236}">
                <a16:creationId xmlns="" xmlns:a16="http://schemas.microsoft.com/office/drawing/2014/main" id="{B7C6EA98-2186-4CA9-A4ED-72A408E03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497" y="6225586"/>
            <a:ext cx="816527" cy="32991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1074B9B0-DB56-4131-B916-EDAD6F6869B4}"/>
              </a:ext>
            </a:extLst>
          </p:cNvPr>
          <p:cNvGrpSpPr/>
          <p:nvPr/>
        </p:nvGrpSpPr>
        <p:grpSpPr>
          <a:xfrm>
            <a:off x="5036015" y="-7292"/>
            <a:ext cx="6671673" cy="5930375"/>
            <a:chOff x="4167187" y="0"/>
            <a:chExt cx="7715250" cy="6858000"/>
          </a:xfrm>
        </p:grpSpPr>
        <p:pic>
          <p:nvPicPr>
            <p:cNvPr id="21" name="그림 20" descr="테이블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ED626AF3-6CA2-45E3-B3D6-06C103DB0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4812" y="0"/>
              <a:ext cx="3857625" cy="68580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="" xmlns:a16="http://schemas.microsoft.com/office/drawing/2014/main" id="{84CEA90D-E375-449F-8983-407E7101E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187" y="0"/>
              <a:ext cx="3857625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6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9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Shape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sz="2946" dirty="0" err="1" smtClean="0">
                <a:solidFill>
                  <a:schemeClr val="accent1">
                    <a:lumMod val="75000"/>
                  </a:schemeClr>
                </a:solidFill>
              </a:rPr>
              <a:t>Drawable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464733" y="1848967"/>
            <a:ext cx="941493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000" b="1" dirty="0" smtClean="0">
                <a:latin typeface="YDIYGO320" charset="-127"/>
                <a:ea typeface="YDIYGO320" charset="-127"/>
                <a:cs typeface="YDIYGO320" charset="-127"/>
              </a:rPr>
              <a:t>각종 도형을 만들 수 있는 </a:t>
            </a:r>
            <a:r>
              <a:rPr kumimoji="1" lang="en-US" altLang="ko-KR" sz="2000" b="1" dirty="0" smtClean="0">
                <a:latin typeface="YDIYGO320" charset="-127"/>
                <a:ea typeface="YDIYGO320" charset="-127"/>
                <a:cs typeface="YDIYGO320" charset="-127"/>
              </a:rPr>
              <a:t>xml.</a:t>
            </a:r>
          </a:p>
          <a:p>
            <a:pPr>
              <a:lnSpc>
                <a:spcPct val="150000"/>
              </a:lnSpc>
            </a:pPr>
            <a:endParaRPr kumimoji="1" lang="en-US" altLang="ko-KR" dirty="0">
              <a:latin typeface="YDIYGO320" charset="-127"/>
              <a:ea typeface="YDIYGO320" charset="-127"/>
              <a:cs typeface="YDIYGO32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 smtClean="0">
                <a:latin typeface="YDIYGO320" charset="-127"/>
                <a:ea typeface="YDIYGO320" charset="-127"/>
                <a:cs typeface="YDIYGO320" charset="-127"/>
              </a:rPr>
              <a:t>&lt;Shape&gt;</a:t>
            </a:r>
            <a:r>
              <a:rPr kumimoji="1" lang="ko-KR" altLang="en-US" dirty="0"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kumimoji="1" lang="ko-KR" altLang="en-US" dirty="0" smtClean="0">
                <a:latin typeface="YDIYGO320" charset="-127"/>
                <a:ea typeface="YDIYGO320" charset="-127"/>
                <a:cs typeface="YDIYGO320" charset="-127"/>
              </a:rPr>
              <a:t>처음에 선언해주며 </a:t>
            </a:r>
            <a:r>
              <a:rPr kumimoji="1" lang="en-US" altLang="ko-KR" dirty="0" smtClean="0">
                <a:latin typeface="YDIYGO320" charset="-127"/>
                <a:ea typeface="YDIYGO320" charset="-127"/>
                <a:cs typeface="YDIYGO320" charset="-127"/>
              </a:rPr>
              <a:t>shape</a:t>
            </a:r>
            <a:r>
              <a:rPr kumimoji="1" lang="ko-KR" altLang="en-US" dirty="0"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kumimoji="1" lang="ko-KR" altLang="en-US" dirty="0" smtClean="0">
                <a:latin typeface="YDIYGO320" charset="-127"/>
                <a:ea typeface="YDIYGO320" charset="-127"/>
                <a:cs typeface="YDIYGO320" charset="-127"/>
              </a:rPr>
              <a:t>속성을 통해 도형 종류를 정할 수 있다</a:t>
            </a:r>
            <a:r>
              <a:rPr kumimoji="1" lang="en-US" altLang="ko-KR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 smtClean="0">
                <a:latin typeface="YDIYGO320" charset="-127"/>
                <a:ea typeface="YDIYGO320" charset="-127"/>
                <a:cs typeface="YDIYGO320" charset="-127"/>
              </a:rPr>
              <a:t>&lt;size&gt; </a:t>
            </a:r>
            <a:r>
              <a:rPr kumimoji="1" lang="en-US" altLang="ko-KR" dirty="0" err="1" smtClean="0">
                <a:latin typeface="YDIYGO320" charset="-127"/>
                <a:ea typeface="YDIYGO320" charset="-127"/>
                <a:cs typeface="YDIYGO320" charset="-127"/>
              </a:rPr>
              <a:t>width,height</a:t>
            </a:r>
            <a:r>
              <a:rPr kumimoji="1" lang="ko-KR" altLang="en-US" dirty="0" smtClean="0">
                <a:latin typeface="YDIYGO320" charset="-127"/>
                <a:ea typeface="YDIYGO320" charset="-127"/>
                <a:cs typeface="YDIYGO320" charset="-127"/>
              </a:rPr>
              <a:t>로 초기 크기를 정한다</a:t>
            </a:r>
            <a:r>
              <a:rPr kumimoji="1" lang="en-US" altLang="ko-KR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 smtClean="0">
                <a:latin typeface="YDIYGO320" charset="-127"/>
                <a:ea typeface="YDIYGO320" charset="-127"/>
                <a:cs typeface="YDIYGO320" charset="-127"/>
              </a:rPr>
              <a:t>&lt;solid&gt;</a:t>
            </a:r>
            <a:r>
              <a:rPr kumimoji="1" lang="ko-KR" altLang="en-US" dirty="0" smtClean="0">
                <a:latin typeface="YDIYGO320" charset="-127"/>
                <a:ea typeface="YDIYGO320" charset="-127"/>
                <a:cs typeface="YDIYGO320" charset="-127"/>
              </a:rPr>
              <a:t> 도형의 색을 정할 수 있다</a:t>
            </a:r>
            <a:r>
              <a:rPr kumimoji="1" lang="en-US" altLang="ko-KR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 smtClean="0">
                <a:latin typeface="YDIYGO320" charset="-127"/>
                <a:ea typeface="YDIYGO320" charset="-127"/>
                <a:cs typeface="YDIYGO320" charset="-127"/>
              </a:rPr>
              <a:t>&lt;stroke&gt;</a:t>
            </a:r>
            <a:r>
              <a:rPr kumimoji="1" lang="ko-KR" altLang="en-US" dirty="0" smtClean="0">
                <a:latin typeface="YDIYGO320" charset="-127"/>
                <a:ea typeface="YDIYGO320" charset="-127"/>
                <a:cs typeface="YDIYGO320" charset="-127"/>
              </a:rPr>
              <a:t> 도형의 테두리를 정할 수 있다</a:t>
            </a:r>
            <a:r>
              <a:rPr kumimoji="1" lang="en-US" altLang="ko-KR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 smtClean="0">
                <a:latin typeface="YDIYGO320" charset="-127"/>
                <a:ea typeface="YDIYGO320" charset="-127"/>
                <a:cs typeface="YDIYGO320" charset="-127"/>
              </a:rPr>
              <a:t>&lt;corners&gt; </a:t>
            </a:r>
            <a:r>
              <a:rPr kumimoji="1" lang="ko-KR" altLang="en-US" dirty="0" smtClean="0">
                <a:latin typeface="YDIYGO320" charset="-127"/>
                <a:ea typeface="YDIYGO320" charset="-127"/>
                <a:cs typeface="YDIYGO320" charset="-127"/>
              </a:rPr>
              <a:t>도형 끝부분을 </a:t>
            </a:r>
            <a:r>
              <a:rPr kumimoji="1" lang="en-US" altLang="ko-KR" dirty="0" smtClean="0">
                <a:latin typeface="YDIYGO320" charset="-127"/>
                <a:ea typeface="YDIYGO320" charset="-127"/>
                <a:cs typeface="YDIYGO320" charset="-127"/>
              </a:rPr>
              <a:t>round</a:t>
            </a:r>
            <a:r>
              <a:rPr kumimoji="1" lang="ko-KR" altLang="en-US" dirty="0" smtClean="0">
                <a:latin typeface="YDIYGO320" charset="-127"/>
                <a:ea typeface="YDIYGO320" charset="-127"/>
                <a:cs typeface="YDIYGO320" charset="-127"/>
              </a:rPr>
              <a:t>하게 해준다</a:t>
            </a:r>
            <a:r>
              <a:rPr kumimoji="1" lang="en-US" altLang="ko-KR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 smtClean="0">
                <a:latin typeface="YDIYGO320" charset="-127"/>
                <a:ea typeface="YDIYGO320" charset="-127"/>
                <a:cs typeface="YDIYGO320" charset="-127"/>
              </a:rPr>
              <a:t>&lt;gradient&gt;</a:t>
            </a:r>
            <a:r>
              <a:rPr kumimoji="1" lang="ko-KR" altLang="en-US" dirty="0"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kumimoji="1" lang="en-US" altLang="ko-KR" dirty="0" smtClean="0">
                <a:latin typeface="YDIYGO320" charset="-127"/>
                <a:ea typeface="YDIYGO320" charset="-127"/>
                <a:cs typeface="YDIYGO320" charset="-127"/>
              </a:rPr>
              <a:t>solid</a:t>
            </a:r>
            <a:r>
              <a:rPr kumimoji="1" lang="ko-KR" altLang="en-US" dirty="0" smtClean="0">
                <a:latin typeface="YDIYGO320" charset="-127"/>
                <a:ea typeface="YDIYGO320" charset="-127"/>
                <a:cs typeface="YDIYGO320" charset="-127"/>
              </a:rPr>
              <a:t>를 </a:t>
            </a:r>
            <a:r>
              <a:rPr kumimoji="1" lang="en-US" altLang="ko-KR" dirty="0" smtClean="0">
                <a:latin typeface="YDIYGO320" charset="-127"/>
                <a:ea typeface="YDIYGO320" charset="-127"/>
                <a:cs typeface="YDIYGO320" charset="-127"/>
              </a:rPr>
              <a:t>gradient</a:t>
            </a:r>
            <a:r>
              <a:rPr kumimoji="1" lang="ko-KR" altLang="en-US" dirty="0" smtClean="0">
                <a:latin typeface="YDIYGO320" charset="-127"/>
                <a:ea typeface="YDIYGO320" charset="-127"/>
                <a:cs typeface="YDIYGO320" charset="-127"/>
              </a:rPr>
              <a:t>하게 줄 수 있다</a:t>
            </a:r>
            <a:r>
              <a:rPr kumimoji="1" lang="en-US" altLang="ko-KR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 smtClean="0">
                <a:latin typeface="YDIYGO320" charset="-127"/>
                <a:ea typeface="YDIYGO320" charset="-127"/>
                <a:cs typeface="YDIYGO320" charset="-127"/>
              </a:rPr>
              <a:t>&lt;padding&gt;</a:t>
            </a:r>
            <a:r>
              <a:rPr kumimoji="1" lang="ko-KR" altLang="en-US" dirty="0" smtClean="0">
                <a:latin typeface="YDIYGO320" charset="-127"/>
                <a:ea typeface="YDIYGO320" charset="-127"/>
                <a:cs typeface="YDIYGO320" charset="-127"/>
              </a:rPr>
              <a:t> 도형 내부의 </a:t>
            </a:r>
            <a:r>
              <a:rPr kumimoji="1" lang="en-US" altLang="ko-KR" dirty="0" smtClean="0">
                <a:latin typeface="YDIYGO320" charset="-127"/>
                <a:ea typeface="YDIYGO320" charset="-127"/>
                <a:cs typeface="YDIYGO320" charset="-127"/>
              </a:rPr>
              <a:t>Padding</a:t>
            </a:r>
            <a:r>
              <a:rPr kumimoji="1" lang="ko-KR" altLang="en-US" dirty="0" smtClean="0">
                <a:latin typeface="YDIYGO320" charset="-127"/>
                <a:ea typeface="YDIYGO320" charset="-127"/>
                <a:cs typeface="YDIYGO320" charset="-127"/>
              </a:rPr>
              <a:t>을 준다</a:t>
            </a:r>
            <a:r>
              <a:rPr kumimoji="1" lang="en-US" altLang="ko-KR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  <a:endParaRPr kumimoji="1" lang="ko-KR" altLang="en-US" dirty="0">
              <a:latin typeface="YDIYGO320" charset="-127"/>
              <a:ea typeface="YDIYGO320" charset="-127"/>
              <a:cs typeface="YDIYGO32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12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9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shape 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파일 생성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25" y="1286332"/>
            <a:ext cx="3962400" cy="5257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-1223" r="39506"/>
          <a:stretch/>
        </p:blipFill>
        <p:spPr>
          <a:xfrm>
            <a:off x="6279523" y="1098178"/>
            <a:ext cx="5563477" cy="5634108"/>
          </a:xfrm>
          <a:prstGeom prst="rect">
            <a:avLst/>
          </a:prstGeom>
        </p:spPr>
      </p:pic>
      <p:sp>
        <p:nvSpPr>
          <p:cNvPr id="7" name="오른쪽 화살표[R] 6"/>
          <p:cNvSpPr/>
          <p:nvPr/>
        </p:nvSpPr>
        <p:spPr>
          <a:xfrm>
            <a:off x="5263523" y="3671514"/>
            <a:ext cx="1016000" cy="48743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376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9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원 만들기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88" y="1381047"/>
            <a:ext cx="9965267" cy="500814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78388" y="1561101"/>
            <a:ext cx="711200" cy="2168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22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9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Round Rectangle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 만들기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33" y="2072217"/>
            <a:ext cx="11396133" cy="416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9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Line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 만들기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99" y="1977947"/>
            <a:ext cx="11442202" cy="379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3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09041" y="3327112"/>
            <a:ext cx="1112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3200" b="1" dirty="0" smtClean="0"/>
              <a:t>Selector</a:t>
            </a:r>
            <a:r>
              <a:rPr kumimoji="1" lang="ko-KR" altLang="en-US" sz="3200" b="1" dirty="0" smtClean="0"/>
              <a:t>를 이용해 </a:t>
            </a:r>
            <a:r>
              <a:rPr kumimoji="1" lang="en-US" altLang="ko-KR" sz="3200" b="1" dirty="0" err="1" smtClean="0"/>
              <a:t>EditText</a:t>
            </a:r>
            <a:r>
              <a:rPr kumimoji="1" lang="ko-KR" altLang="en-US" sz="3200" b="1" dirty="0" smtClean="0"/>
              <a:t> 꾸미기</a:t>
            </a:r>
            <a:endParaRPr kumimoji="1" lang="en-US" altLang="ko-K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9208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EditText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의 문제점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34" y="1192530"/>
            <a:ext cx="3225800" cy="5359400"/>
          </a:xfrm>
          <a:prstGeom prst="rect">
            <a:avLst/>
          </a:prstGeom>
        </p:spPr>
      </p:pic>
      <p:sp>
        <p:nvSpPr>
          <p:cNvPr id="12" name="텍스트 상자 11"/>
          <p:cNvSpPr txBox="1"/>
          <p:nvPr/>
        </p:nvSpPr>
        <p:spPr>
          <a:xfrm>
            <a:off x="2437841" y="2941206"/>
            <a:ext cx="1112631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ko-KR" altLang="en-US" sz="11500" b="1" dirty="0" smtClean="0"/>
              <a:t>후지다</a:t>
            </a:r>
            <a:r>
              <a:rPr kumimoji="1" lang="is-IS" altLang="ko-KR" sz="11500" b="1" dirty="0" smtClean="0"/>
              <a:t>……</a:t>
            </a:r>
            <a:endParaRPr kumimoji="1" lang="en-US" altLang="ko-KR" sz="11500" b="1" dirty="0" smtClean="0"/>
          </a:p>
        </p:txBody>
      </p:sp>
    </p:spTree>
    <p:extLst>
      <p:ext uri="{BB962C8B-B14F-4D97-AF65-F5344CB8AC3E}">
        <p14:creationId xmlns:p14="http://schemas.microsoft.com/office/powerpoint/2010/main" val="108680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Selector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684900" y="2595919"/>
            <a:ext cx="882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smtClean="0"/>
              <a:t>사용자의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에 따라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e.g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)</a:t>
            </a:r>
            <a:r>
              <a:rPr lang="ko-KR" altLang="en-US" dirty="0" smtClean="0"/>
              <a:t> 다르게 </a:t>
            </a:r>
            <a:r>
              <a:rPr lang="en-US" altLang="ko-KR" dirty="0" smtClean="0"/>
              <a:t>Background</a:t>
            </a:r>
            <a:r>
              <a:rPr lang="ko-KR" altLang="en-US" dirty="0" smtClean="0"/>
              <a:t>를 바꿀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err="1" smtClean="0"/>
              <a:t>Android:state_pressed</a:t>
            </a:r>
            <a:r>
              <a:rPr lang="en-US" altLang="ko-KR" dirty="0" smtClean="0"/>
              <a:t> : true //</a:t>
            </a:r>
            <a:r>
              <a:rPr lang="ko-KR" altLang="en-US" dirty="0" smtClean="0"/>
              <a:t>눌렀을 때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err="1" smtClean="0"/>
              <a:t>Android:state_focused</a:t>
            </a:r>
            <a:r>
              <a:rPr lang="en-US" altLang="ko-KR" dirty="0" smtClean="0"/>
              <a:t> : true //</a:t>
            </a:r>
            <a:r>
              <a:rPr lang="en-US" altLang="ko-KR" dirty="0" err="1" smtClean="0"/>
              <a:t>EditText</a:t>
            </a:r>
            <a:r>
              <a:rPr lang="ko-KR" altLang="en-US" dirty="0" smtClean="0"/>
              <a:t>가 클릭되서 커서가 넘어갔을 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019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Selector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66" y="1572068"/>
            <a:ext cx="11108267" cy="1190584"/>
          </a:xfrm>
          <a:prstGeom prst="rect">
            <a:avLst/>
          </a:prstGeom>
        </p:spPr>
      </p:pic>
      <p:sp>
        <p:nvSpPr>
          <p:cNvPr id="3" name="텍스트 상자 2"/>
          <p:cNvSpPr txBox="1"/>
          <p:nvPr/>
        </p:nvSpPr>
        <p:spPr>
          <a:xfrm>
            <a:off x="7382933" y="3630764"/>
            <a:ext cx="5655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smtClean="0">
                <a:latin typeface="YDIYGO320" charset="-127"/>
                <a:ea typeface="YDIYGO320" charset="-127"/>
                <a:cs typeface="YDIYGO320" charset="-127"/>
              </a:rPr>
              <a:t>Layer_square_grayline</a:t>
            </a:r>
            <a:endParaRPr kumimoji="1" lang="ko-KR" altLang="en-US" sz="2000" dirty="0">
              <a:latin typeface="YDIYGO320" charset="-127"/>
              <a:ea typeface="YDIYGO320" charset="-127"/>
              <a:cs typeface="YDIYGO32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66" y="2947577"/>
            <a:ext cx="6506633" cy="18916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05" y="4990279"/>
            <a:ext cx="7624233" cy="1775942"/>
          </a:xfrm>
          <a:prstGeom prst="rect">
            <a:avLst/>
          </a:prstGeom>
        </p:spPr>
      </p:pic>
      <p:sp>
        <p:nvSpPr>
          <p:cNvPr id="10" name="텍스트 상자 9"/>
          <p:cNvSpPr txBox="1"/>
          <p:nvPr/>
        </p:nvSpPr>
        <p:spPr>
          <a:xfrm>
            <a:off x="3252469" y="1100201"/>
            <a:ext cx="5655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smtClean="0">
                <a:latin typeface="YDIYGO320" charset="-127"/>
                <a:ea typeface="YDIYGO320" charset="-127"/>
                <a:cs typeface="YDIYGO320" charset="-127"/>
              </a:rPr>
              <a:t>상황에 맞는 </a:t>
            </a:r>
            <a:r>
              <a:rPr kumimoji="1" lang="en-US" altLang="ko-KR" sz="2000" dirty="0" err="1" smtClean="0">
                <a:latin typeface="YDIYGO320" charset="-127"/>
                <a:ea typeface="YDIYGO320" charset="-127"/>
                <a:cs typeface="YDIYGO320" charset="-127"/>
              </a:rPr>
              <a:t>drawable</a:t>
            </a:r>
            <a:r>
              <a:rPr kumimoji="1" lang="ko-KR" altLang="en-US" sz="2000" dirty="0" smtClean="0">
                <a:latin typeface="YDIYGO320" charset="-127"/>
                <a:ea typeface="YDIYGO320" charset="-127"/>
                <a:cs typeface="YDIYGO320" charset="-127"/>
              </a:rPr>
              <a:t>을 </a:t>
            </a:r>
            <a:r>
              <a:rPr kumimoji="1" lang="en-US" altLang="ko-KR" sz="2000" dirty="0" smtClean="0">
                <a:latin typeface="YDIYGO320" charset="-127"/>
                <a:ea typeface="YDIYGO320" charset="-127"/>
                <a:cs typeface="YDIYGO320" charset="-127"/>
              </a:rPr>
              <a:t>item</a:t>
            </a:r>
            <a:r>
              <a:rPr kumimoji="1" lang="ko-KR" altLang="en-US" sz="2000" dirty="0" smtClean="0">
                <a:latin typeface="YDIYGO320" charset="-127"/>
                <a:ea typeface="YDIYGO320" charset="-127"/>
                <a:cs typeface="YDIYGO320" charset="-127"/>
              </a:rPr>
              <a:t>으로 추가할 수 있다</a:t>
            </a:r>
            <a:r>
              <a:rPr kumimoji="1" lang="en-US" altLang="ko-KR" sz="2000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  <a:endParaRPr kumimoji="1" lang="ko-KR" altLang="en-US" sz="2000" dirty="0">
              <a:latin typeface="YDIYGO320" charset="-127"/>
              <a:ea typeface="YDIYGO320" charset="-127"/>
              <a:cs typeface="YDIYGO320" charset="-127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8398933" y="5678195"/>
            <a:ext cx="5655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 err="1" smtClean="0">
                <a:latin typeface="YDIYGO320" charset="-127"/>
                <a:ea typeface="YDIYGO320" charset="-127"/>
                <a:cs typeface="YDIYGO320" charset="-127"/>
              </a:rPr>
              <a:t>Layer_square_greenyline</a:t>
            </a:r>
            <a:endParaRPr kumimoji="1" lang="ko-KR" altLang="en-US" sz="2000" dirty="0">
              <a:latin typeface="YDIYGO320" charset="-127"/>
              <a:ea typeface="YDIYGO320" charset="-127"/>
              <a:cs typeface="YDIYGO32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69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09041" y="3327112"/>
            <a:ext cx="1112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3200" b="1" dirty="0" err="1" smtClean="0"/>
              <a:t>Layerlist</a:t>
            </a:r>
            <a:r>
              <a:rPr kumimoji="1" lang="ko-KR" altLang="en-US" sz="3200" b="1" dirty="0" smtClean="0"/>
              <a:t>를 이용해 </a:t>
            </a:r>
            <a:r>
              <a:rPr kumimoji="1" lang="en-US" altLang="ko-KR" sz="3200" b="1" dirty="0" err="1" smtClean="0"/>
              <a:t>drawable</a:t>
            </a:r>
            <a:r>
              <a:rPr kumimoji="1" lang="en-US" altLang="ko-KR" sz="3200" b="1" dirty="0" smtClean="0"/>
              <a:t> </a:t>
            </a:r>
            <a:r>
              <a:rPr kumimoji="1" lang="ko-KR" altLang="en-US" sz="3200" b="1" dirty="0" smtClean="0"/>
              <a:t>겹치기</a:t>
            </a:r>
            <a:endParaRPr kumimoji="1" lang="en-US" altLang="ko-K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59024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1438215" y="2864756"/>
            <a:ext cx="9315570" cy="60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ko-KR" altLang="en-US" sz="3314" b="1" dirty="0"/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131171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Layer_list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41" y="1848967"/>
            <a:ext cx="9607917" cy="4671069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1828800" y="1202495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smtClean="0"/>
              <a:t>Item</a:t>
            </a:r>
            <a:r>
              <a:rPr kumimoji="1" lang="ko-KR" altLang="en-US" dirty="0" smtClean="0"/>
              <a:t>이 뒤에 있을 수록 우선순위가 높아진다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30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09041" y="2882325"/>
            <a:ext cx="1112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3200" b="1" dirty="0" smtClean="0"/>
              <a:t>Array </a:t>
            </a:r>
            <a:r>
              <a:rPr kumimoji="1" lang="ko-KR" altLang="en-US" sz="3200" b="1" dirty="0" smtClean="0"/>
              <a:t>그리고 </a:t>
            </a:r>
            <a:r>
              <a:rPr kumimoji="1" lang="en-US" altLang="ko-KR" sz="3200" b="1" dirty="0" err="1" smtClean="0"/>
              <a:t>ArrayList</a:t>
            </a:r>
            <a:endParaRPr kumimoji="1" lang="en-US" altLang="ko-KR" sz="3200" b="1" dirty="0" smtClean="0"/>
          </a:p>
        </p:txBody>
      </p:sp>
      <p:sp>
        <p:nvSpPr>
          <p:cNvPr id="3" name="텍스트 상자 2"/>
          <p:cNvSpPr txBox="1"/>
          <p:nvPr/>
        </p:nvSpPr>
        <p:spPr>
          <a:xfrm>
            <a:off x="-3666137" y="312454"/>
            <a:ext cx="9315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ko-KR" altLang="en-US" sz="1600" b="1" dirty="0"/>
              <a:t>깨알 </a:t>
            </a:r>
            <a:r>
              <a:rPr kumimoji="1" lang="en-US" altLang="ko-KR" sz="1600" b="1"/>
              <a:t>Java</a:t>
            </a:r>
            <a:endParaRPr kumimoji="1" lang="ko-KR" altLang="en-US" sz="1600" b="1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3730231" y="3467100"/>
            <a:ext cx="931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2400" b="1" dirty="0">
                <a:solidFill>
                  <a:srgbClr val="FF0000"/>
                </a:solidFill>
              </a:rPr>
              <a:t>Important!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45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Array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828800" y="3388667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Array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라는 하나의 변수에 여러개의 값을 담을 수 있다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</a:p>
          <a:p>
            <a:pPr algn="ctr"/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String, </a:t>
            </a:r>
            <a:r>
              <a:rPr kumimoji="1" lang="en-US" altLang="ko-KR" sz="2400" b="1" dirty="0" err="1" smtClean="0">
                <a:latin typeface="YDIYGO320" charset="-127"/>
                <a:ea typeface="YDIYGO320" charset="-127"/>
                <a:cs typeface="YDIYGO320" charset="-127"/>
              </a:rPr>
              <a:t>int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, float</a:t>
            </a:r>
            <a:r>
              <a:rPr kumimoji="1" lang="ko-KR" altLang="en-US" sz="2400" b="1" dirty="0"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등의 기본 자료형에 쓰인다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  <a:endParaRPr kumimoji="1" lang="ko-KR" altLang="en-US" sz="2400" b="1" dirty="0">
              <a:latin typeface="YDIYGO320" charset="-127"/>
              <a:ea typeface="YDIYGO320" charset="-127"/>
              <a:cs typeface="YDIYGO32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3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Array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의 규칙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828800" y="1433468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1.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 반드시 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Array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는 크기가 정해져야한다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  <a:endParaRPr kumimoji="1" lang="en-US" altLang="ko-KR" sz="2400" b="1" dirty="0">
              <a:latin typeface="YDIYGO320" charset="-127"/>
              <a:ea typeface="YDIYGO320" charset="-127"/>
              <a:cs typeface="YDIYGO320" charset="-127"/>
            </a:endParaRPr>
          </a:p>
          <a:p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2.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Array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 크기를 넘어선 값을 넣을 순 없다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</a:p>
          <a:p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3.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 중괄호 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[]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를 통해서 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0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부터 시작하는 순서의 값에 접근한다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84" y="3150476"/>
            <a:ext cx="69723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Array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를 선언하는 방식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828800" y="1433468"/>
            <a:ext cx="975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z="2000" b="1" dirty="0" smtClean="0">
                <a:latin typeface="YDIYGO320" charset="-127"/>
                <a:ea typeface="YDIYGO320" charset="-127"/>
                <a:cs typeface="YDIYGO320" charset="-127"/>
              </a:rPr>
              <a:t>new</a:t>
            </a:r>
            <a:r>
              <a:rPr kumimoji="1" lang="ko-KR" altLang="en-US" sz="2000" b="1" dirty="0" smtClean="0">
                <a:latin typeface="YDIYGO320" charset="-127"/>
                <a:ea typeface="YDIYGO320" charset="-127"/>
                <a:cs typeface="YDIYGO320" charset="-127"/>
              </a:rPr>
              <a:t>를 통해 처음에는 빈 값이 들어간 배열을 만들고 후에 값을 채우기</a:t>
            </a:r>
            <a:endParaRPr kumimoji="1" lang="en-US" altLang="ko-KR" sz="2000" b="1" dirty="0" smtClean="0">
              <a:latin typeface="YDIYGO320" charset="-127"/>
              <a:ea typeface="YDIYGO320" charset="-127"/>
              <a:cs typeface="YDIYGO320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b="1" dirty="0" smtClean="0">
              <a:latin typeface="YDIYGO320" charset="-127"/>
              <a:ea typeface="YDIYGO320" charset="-127"/>
              <a:cs typeface="YDIYGO320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000" b="1" dirty="0" smtClean="0">
                <a:latin typeface="YDIYGO320" charset="-127"/>
                <a:ea typeface="YDIYGO320" charset="-127"/>
                <a:cs typeface="YDIYGO320" charset="-127"/>
              </a:rPr>
              <a:t>{}</a:t>
            </a:r>
            <a:r>
              <a:rPr kumimoji="1" lang="ko-KR" altLang="en-US" sz="2000" b="1" dirty="0" smtClean="0">
                <a:latin typeface="YDIYGO320" charset="-127"/>
                <a:ea typeface="YDIYGO320" charset="-127"/>
                <a:cs typeface="YDIYGO320" charset="-127"/>
              </a:rPr>
              <a:t>괄호 안에 직접 값을 넣기</a:t>
            </a:r>
            <a:endParaRPr kumimoji="1" lang="en-US" altLang="ko-KR" sz="2000" b="1" dirty="0" smtClean="0">
              <a:latin typeface="YDIYGO320" charset="-127"/>
              <a:ea typeface="YDIYGO320" charset="-127"/>
              <a:cs typeface="YDIYGO32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3270250"/>
            <a:ext cx="8458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9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ArrayList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828800" y="2243604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기존의 불편한 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Array</a:t>
            </a: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를 개선함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</a:p>
          <a:p>
            <a:pPr marL="457200" indent="-457200">
              <a:buAutoNum type="arabicPeriod"/>
            </a:pPr>
            <a:endParaRPr kumimoji="1" lang="en-US" altLang="ko-KR" sz="2400" b="1" dirty="0" smtClean="0">
              <a:latin typeface="YDIYGO320" charset="-127"/>
              <a:ea typeface="YDIYGO320" charset="-127"/>
              <a:cs typeface="YDIYGO320" charset="-127"/>
            </a:endParaRPr>
          </a:p>
          <a:p>
            <a:pPr marL="457200" indent="-457200">
              <a:buAutoNum type="arabicPeriod"/>
            </a:pPr>
            <a:r>
              <a:rPr kumimoji="1" lang="ko-KR" altLang="en-US" sz="2400" b="1" dirty="0" smtClean="0">
                <a:latin typeface="YDIYGO320" charset="-127"/>
                <a:ea typeface="YDIYGO320" charset="-127"/>
                <a:cs typeface="YDIYGO320" charset="-127"/>
              </a:rPr>
              <a:t>크기를 정해두지 않고 사용할 수 있다</a:t>
            </a:r>
            <a:r>
              <a:rPr kumimoji="1" lang="en-US" altLang="ko-KR" sz="2400" b="1" dirty="0" smtClean="0">
                <a:latin typeface="YDIYGO320" charset="-127"/>
                <a:ea typeface="YDIYGO320" charset="-127"/>
                <a:cs typeface="YDIYGO32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8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ArrayList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930400"/>
            <a:ext cx="10477500" cy="1689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4221874"/>
            <a:ext cx="5334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Class in </a:t>
            </a:r>
            <a:r>
              <a:rPr kumimoji="1"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Arraylist</a:t>
            </a:r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05" y="1244600"/>
            <a:ext cx="5029200" cy="2489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05" y="4063124"/>
            <a:ext cx="102108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Main Thread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684900" y="2595919"/>
            <a:ext cx="8822200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Main Thread 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UI,</a:t>
            </a:r>
            <a:r>
              <a:rPr lang="ko-KR" altLang="en-US" dirty="0"/>
              <a:t> 일반적인 흐름을 담당하는 가장 중요한 </a:t>
            </a:r>
            <a:r>
              <a:rPr lang="en-US" altLang="ko-KR" dirty="0"/>
              <a:t>Thread. </a:t>
            </a:r>
            <a:r>
              <a:rPr lang="ko-KR" altLang="en-US" dirty="0"/>
              <a:t>기본적으로 </a:t>
            </a:r>
            <a:r>
              <a:rPr lang="en-US" altLang="ko-KR" dirty="0"/>
              <a:t>Thread</a:t>
            </a:r>
            <a:r>
              <a:rPr lang="ko-KR" altLang="en-US" dirty="0"/>
              <a:t>를 추가하지 않으면 </a:t>
            </a:r>
            <a:r>
              <a:rPr lang="en-US" altLang="ko-KR" dirty="0"/>
              <a:t>Thread</a:t>
            </a:r>
            <a:r>
              <a:rPr lang="ko-KR" altLang="en-US" dirty="0"/>
              <a:t>는 </a:t>
            </a:r>
            <a:r>
              <a:rPr lang="en-US" altLang="ko-KR" dirty="0"/>
              <a:t>Main Thread</a:t>
            </a:r>
            <a:r>
              <a:rPr lang="ko-KR" altLang="en-US" dirty="0"/>
              <a:t>하나만 돌아간다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27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Worker Thread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684900" y="3110866"/>
            <a:ext cx="882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Worker Thread )</a:t>
            </a:r>
          </a:p>
          <a:p>
            <a:pPr>
              <a:lnSpc>
                <a:spcPct val="200000"/>
              </a:lnSpc>
            </a:pPr>
            <a:r>
              <a:rPr lang="ko-KR" altLang="en-US" dirty="0" err="1"/>
              <a:t>메인스레드의</a:t>
            </a:r>
            <a:r>
              <a:rPr lang="ko-KR" altLang="en-US" dirty="0"/>
              <a:t> 부담을 줄여주는 </a:t>
            </a:r>
            <a:r>
              <a:rPr lang="en-US" altLang="ko-KR" dirty="0"/>
              <a:t>Thread</a:t>
            </a:r>
            <a:r>
              <a:rPr lang="ko-KR" altLang="en-US" dirty="0"/>
              <a:t>로 </a:t>
            </a:r>
            <a:r>
              <a:rPr lang="en-US" altLang="ko-KR" dirty="0">
                <a:solidFill>
                  <a:srgbClr val="FF0000"/>
                </a:solidFill>
              </a:rPr>
              <a:t>UI</a:t>
            </a:r>
            <a:r>
              <a:rPr lang="ko-KR" altLang="en-US" dirty="0">
                <a:solidFill>
                  <a:srgbClr val="FF0000"/>
                </a:solidFill>
              </a:rPr>
              <a:t> 변경작업은 할 수 없다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668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Thread </a:t>
            </a:r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생성하기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D2B14AE-C796-4C14-BA04-E1F405E67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348" y="2127166"/>
            <a:ext cx="5893103" cy="32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2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Handler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텍스트 상자 8">
            <a:extLst>
              <a:ext uri="{FF2B5EF4-FFF2-40B4-BE49-F238E27FC236}">
                <a16:creationId xmlns="" xmlns:a16="http://schemas.microsoft.com/office/drawing/2014/main" id="{282E18EC-1661-4C5C-BB09-049852F3A84B}"/>
              </a:ext>
            </a:extLst>
          </p:cNvPr>
          <p:cNvSpPr txBox="1"/>
          <p:nvPr/>
        </p:nvSpPr>
        <p:spPr>
          <a:xfrm>
            <a:off x="1669236" y="3149917"/>
            <a:ext cx="882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/>
              <a:t>Worker</a:t>
            </a:r>
            <a:r>
              <a:rPr lang="ko-KR" altLang="en-US" dirty="0"/>
              <a:t> </a:t>
            </a:r>
            <a:r>
              <a:rPr lang="en-US" altLang="ko-KR" dirty="0"/>
              <a:t>Thread</a:t>
            </a:r>
            <a:r>
              <a:rPr lang="ko-KR" altLang="en-US" dirty="0"/>
              <a:t>에서 </a:t>
            </a:r>
            <a:r>
              <a:rPr lang="en-US" altLang="ko-KR" dirty="0"/>
              <a:t>UI</a:t>
            </a:r>
            <a:r>
              <a:rPr lang="ko-KR" altLang="en-US" dirty="0"/>
              <a:t>를 </a:t>
            </a:r>
            <a:r>
              <a:rPr lang="ko-KR" altLang="en-US" dirty="0" err="1"/>
              <a:t>바꿀수</a:t>
            </a:r>
            <a:r>
              <a:rPr lang="ko-KR" altLang="en-US" dirty="0"/>
              <a:t> 있도록 도와주는 </a:t>
            </a:r>
            <a:r>
              <a:rPr lang="en-US" altLang="ko-KR" dirty="0"/>
              <a:t>Class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  <a:p>
            <a:pPr algn="ctr">
              <a:lnSpc>
                <a:spcPct val="200000"/>
              </a:lnSpc>
            </a:pPr>
            <a:r>
              <a:rPr lang="en-US" altLang="ko-KR" dirty="0"/>
              <a:t>UI </a:t>
            </a:r>
            <a:r>
              <a:rPr lang="ko-KR" altLang="en-US" dirty="0"/>
              <a:t>변경요청 코드를 </a:t>
            </a:r>
            <a:r>
              <a:rPr lang="ko-KR" altLang="en-US" dirty="0" err="1"/>
              <a:t>핸들러에</a:t>
            </a:r>
            <a:r>
              <a:rPr lang="ko-KR" altLang="en-US" dirty="0"/>
              <a:t> 작성하면 </a:t>
            </a:r>
            <a:r>
              <a:rPr lang="en-US" altLang="ko-KR" dirty="0"/>
              <a:t>Main Thread</a:t>
            </a:r>
            <a:r>
              <a:rPr lang="ko-KR" altLang="en-US" dirty="0"/>
              <a:t>에 잠시 요청을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669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Handler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56" y="1561862"/>
            <a:ext cx="6083300" cy="2184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699" y="3802982"/>
            <a:ext cx="5473700" cy="2717800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6865590" y="2330896"/>
            <a:ext cx="484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Handler </a:t>
            </a:r>
            <a:r>
              <a:rPr kumimoji="1" lang="ko-KR" altLang="en-US" dirty="0" smtClean="0"/>
              <a:t>를 선언 후 </a:t>
            </a:r>
            <a:r>
              <a:rPr kumimoji="1" lang="en-US" altLang="ko-KR" dirty="0" smtClean="0"/>
              <a:t>UI</a:t>
            </a:r>
            <a:r>
              <a:rPr kumimoji="1" lang="ko-KR" altLang="en-US" dirty="0" smtClean="0"/>
              <a:t>를 변경해줄 작업코드를 적는다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이 때 </a:t>
            </a:r>
            <a:r>
              <a:rPr kumimoji="1" lang="en-US" altLang="ko-KR" dirty="0" err="1" smtClean="0"/>
              <a:t>msg</a:t>
            </a:r>
            <a:r>
              <a:rPr kumimoji="1" lang="ko-KR" altLang="en-US" dirty="0" smtClean="0"/>
              <a:t>객체에서 값을 받아온다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10" name="텍스트 상자 9"/>
          <p:cNvSpPr txBox="1"/>
          <p:nvPr/>
        </p:nvSpPr>
        <p:spPr>
          <a:xfrm>
            <a:off x="584105" y="4847018"/>
            <a:ext cx="5037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Thread</a:t>
            </a:r>
            <a:r>
              <a:rPr kumimoji="1" lang="ko-KR" altLang="en-US" dirty="0" smtClean="0"/>
              <a:t>에서 처리해야할 </a:t>
            </a:r>
            <a:r>
              <a:rPr kumimoji="1" lang="en-US" altLang="ko-KR" dirty="0" err="1" smtClean="0"/>
              <a:t>Ui</a:t>
            </a:r>
            <a:r>
              <a:rPr kumimoji="1" lang="ko-KR" altLang="en-US" dirty="0" smtClean="0"/>
              <a:t>작업이 있다면 </a:t>
            </a:r>
            <a:r>
              <a:rPr kumimoji="1" lang="en-US" altLang="ko-KR" dirty="0" smtClean="0"/>
              <a:t>Message</a:t>
            </a:r>
            <a:r>
              <a:rPr kumimoji="1" lang="ko-KR" altLang="en-US" dirty="0" smtClean="0"/>
              <a:t>객체를 만든 후 값을 넣어</a:t>
            </a:r>
            <a:endParaRPr kumimoji="1" lang="en-US" altLang="ko-KR" dirty="0" smtClean="0"/>
          </a:p>
          <a:p>
            <a:r>
              <a:rPr kumimoji="1" lang="en-US" altLang="ko-KR" dirty="0" smtClean="0"/>
              <a:t>Handler</a:t>
            </a:r>
            <a:r>
              <a:rPr kumimoji="1" lang="ko-KR" altLang="en-US" dirty="0" smtClean="0"/>
              <a:t>객체</a:t>
            </a:r>
            <a:r>
              <a:rPr kumimoji="1" lang="en-US" altLang="ko-KR" dirty="0" smtClean="0"/>
              <a:t>.</a:t>
            </a:r>
            <a:r>
              <a:rPr kumimoji="1" lang="en-US" altLang="ko-KR" dirty="0" err="1" smtClean="0"/>
              <a:t>sendMessage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msg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로 값을 넘긴다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16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="" xmlns:a16="http://schemas.microsoft.com/office/drawing/2014/main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84105" y="258839"/>
            <a:ext cx="8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Handler</a:t>
            </a:r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주의할점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1202381"/>
            <a:ext cx="9266543" cy="528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0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609041" y="3327112"/>
            <a:ext cx="1112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3200" b="1" dirty="0" smtClean="0"/>
              <a:t>Shape</a:t>
            </a:r>
            <a:r>
              <a:rPr kumimoji="1" lang="ko-KR" altLang="en-US" sz="3200" b="1" dirty="0" smtClean="0"/>
              <a:t>로 도형 만들기</a:t>
            </a:r>
            <a:endParaRPr kumimoji="1" lang="en-US" altLang="ko-K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9328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4245</TotalTime>
  <Words>401</Words>
  <Application>Microsoft Macintosh PowerPoint</Application>
  <PresentationFormat>와이드스크린</PresentationFormat>
  <Paragraphs>88</Paragraphs>
  <Slides>27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배달의민족 주아</vt:lpstr>
      <vt:lpstr>YDIYGO320</vt:lpstr>
      <vt:lpstr>Arial</vt:lpstr>
      <vt:lpstr>Office 테마</vt:lpstr>
      <vt:lpstr>Android  개발 스쿨 DAY12&amp;13  Ho Yeon Lee 튜터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 개발 스쿨 DAY3  Ho Yeon Lee 튜터</dc:title>
  <dc:creator>이호연</dc:creator>
  <cp:lastModifiedBy>이호연</cp:lastModifiedBy>
  <cp:revision>99</cp:revision>
  <dcterms:created xsi:type="dcterms:W3CDTF">2018-01-19T06:31:22Z</dcterms:created>
  <dcterms:modified xsi:type="dcterms:W3CDTF">2018-03-13T09:09:13Z</dcterms:modified>
</cp:coreProperties>
</file>