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93" r:id="rId6"/>
    <p:sldId id="294" r:id="rId7"/>
    <p:sldId id="295" r:id="rId8"/>
    <p:sldId id="296" r:id="rId9"/>
    <p:sldId id="297" r:id="rId10"/>
    <p:sldId id="298" r:id="rId11"/>
    <p:sldId id="300" r:id="rId12"/>
    <p:sldId id="301" r:id="rId13"/>
    <p:sldId id="302" r:id="rId14"/>
    <p:sldId id="303" r:id="rId15"/>
    <p:sldId id="304" r:id="rId16"/>
    <p:sldId id="305" r:id="rId17"/>
    <p:sldId id="292" r:id="rId18"/>
    <p:sldId id="307" r:id="rId19"/>
    <p:sldId id="308" r:id="rId20"/>
    <p:sldId id="306" r:id="rId21"/>
    <p:sldId id="309" r:id="rId22"/>
    <p:sldId id="310" r:id="rId23"/>
    <p:sldId id="314" r:id="rId24"/>
    <p:sldId id="311" r:id="rId25"/>
    <p:sldId id="312" r:id="rId26"/>
    <p:sldId id="315" r:id="rId27"/>
    <p:sldId id="316" r:id="rId28"/>
    <p:sldId id="317" r:id="rId29"/>
    <p:sldId id="318" r:id="rId30"/>
    <p:sldId id="31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626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/>
    <p:restoredTop sz="94712"/>
  </p:normalViewPr>
  <p:slideViewPr>
    <p:cSldViewPr snapToGrid="0" snapToObjects="1">
      <p:cViewPr>
        <p:scale>
          <a:sx n="89" d="100"/>
          <a:sy n="89" d="100"/>
        </p:scale>
        <p:origin x="124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B8B0-B223-1D43-A618-215F4CFDA9DB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3D4AE-4158-8946-9576-359194C0CBD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458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D4AE-4158-8946-9576-359194C0CBD8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647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D4AE-4158-8946-9576-359194C0CBD8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0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D4AE-4158-8946-9576-359194C0CBD8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332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D4AE-4158-8946-9576-359194C0CBD8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670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D4AE-4158-8946-9576-359194C0CBD8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048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D4AE-4158-8946-9576-359194C0CBD8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23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D4AE-4158-8946-9576-359194C0CBD8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9346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3D4AE-4158-8946-9576-359194C0CBD8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169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4A3E-17EB-694D-B26B-7B9439D532A6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D267-43F7-F64F-BE25-C827741F24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962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4A3E-17EB-694D-B26B-7B9439D532A6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D267-43F7-F64F-BE25-C827741F24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023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4A3E-17EB-694D-B26B-7B9439D532A6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D267-43F7-F64F-BE25-C827741F24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17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4A3E-17EB-694D-B26B-7B9439D532A6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D267-43F7-F64F-BE25-C827741F24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632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4A3E-17EB-694D-B26B-7B9439D532A6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D267-43F7-F64F-BE25-C827741F24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26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4A3E-17EB-694D-B26B-7B9439D532A6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D267-43F7-F64F-BE25-C827741F24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239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4A3E-17EB-694D-B26B-7B9439D532A6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D267-43F7-F64F-BE25-C827741F24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851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4A3E-17EB-694D-B26B-7B9439D532A6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D267-43F7-F64F-BE25-C827741F24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052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4A3E-17EB-694D-B26B-7B9439D532A6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D267-43F7-F64F-BE25-C827741F24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017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4A3E-17EB-694D-B26B-7B9439D532A6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D267-43F7-F64F-BE25-C827741F24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83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54A3E-17EB-694D-B26B-7B9439D532A6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D267-43F7-F64F-BE25-C827741F24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407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54A3E-17EB-694D-B26B-7B9439D532A6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D267-43F7-F64F-BE25-C827741F240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099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25356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텍스트 상자 16"/>
          <p:cNvSpPr txBox="1"/>
          <p:nvPr/>
        </p:nvSpPr>
        <p:spPr>
          <a:xfrm>
            <a:off x="697570" y="1170041"/>
            <a:ext cx="62632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탈잉 개발자와</a:t>
            </a:r>
            <a:endParaRPr kumimoji="1" lang="en-US" altLang="ko-KR" sz="40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ko-KR" altLang="en-US" sz="4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프로그래밍 무작정 배워보기</a:t>
            </a:r>
            <a:endParaRPr kumimoji="1" lang="ko-KR" altLang="en-US" sz="40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812387" y="3520902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6.</a:t>
            </a:r>
            <a:r>
              <a:rPr kumimoji="1" lang="ko-KR" altLang="en-US" sz="24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추상클래스와 인터페이스</a:t>
            </a:r>
            <a:endParaRPr kumimoji="1" lang="en-US" altLang="ko-KR" sz="24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10273887" y="5362402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강대규</a:t>
            </a:r>
            <a:endParaRPr kumimoji="1" lang="ko-KR" altLang="en-US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추상메소드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461341" y="3024002"/>
            <a:ext cx="52693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메소드의 이름만 선언하고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bg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메소드의 기능은 비어있는 메소드</a:t>
            </a:r>
            <a:endParaRPr kumimoji="1" lang="en-US" altLang="ko-KR" sz="2000" dirty="0" smtClean="0">
              <a:solidFill>
                <a:schemeClr val="bg2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 </a:t>
            </a: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메소드 기능의 구현은 자식 클래스에게 맡김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2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추상클래스와 추상메소드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461341" y="2509644"/>
            <a:ext cx="51331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public abstract class Pet {</a:t>
            </a:r>
          </a:p>
          <a:p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public void bark() {</a:t>
            </a:r>
          </a:p>
          <a:p>
            <a:r>
              <a: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    String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barkSound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=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getBarkSound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();</a:t>
            </a:r>
          </a:p>
          <a:p>
            <a:r>
              <a: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   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barkSound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);</a:t>
            </a: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public abstract String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getBarkSound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();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}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4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추상클래스와 추상메소드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461341" y="2509644"/>
            <a:ext cx="51331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public abstract class Pet {</a:t>
            </a:r>
          </a:p>
          <a:p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public void bark() {</a:t>
            </a:r>
          </a:p>
          <a:p>
            <a:r>
              <a: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    String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barkSound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=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getBarkSound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();</a:t>
            </a:r>
          </a:p>
          <a:p>
            <a:r>
              <a: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   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barkSound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);</a:t>
            </a: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public abstract String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getBarkSound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();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}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243387" y="2447538"/>
            <a:ext cx="1071563" cy="56823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523424" y="4571613"/>
            <a:ext cx="1071563" cy="56823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텍스트 상자 13"/>
          <p:cNvSpPr txBox="1"/>
          <p:nvPr/>
        </p:nvSpPr>
        <p:spPr>
          <a:xfrm>
            <a:off x="7346867" y="1939706"/>
            <a:ext cx="3142207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accent2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추상클래스와 추상매소드를</a:t>
            </a:r>
            <a:endParaRPr kumimoji="1" lang="en-US" altLang="ko-KR" sz="2000" dirty="0" smtClean="0">
              <a:solidFill>
                <a:schemeClr val="accent2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accent2"/>
                </a:solidFill>
                <a:latin typeface="Nanum Gothic" charset="-127"/>
                <a:ea typeface="Nanum Gothic" charset="-127"/>
                <a:cs typeface="Nanum Gothic" charset="-127"/>
              </a:rPr>
              <a:t>사용하기 위한 예약어</a:t>
            </a:r>
            <a:endParaRPr kumimoji="1" lang="en-US" altLang="ko-KR" sz="2000" dirty="0">
              <a:solidFill>
                <a:schemeClr val="accent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cxnSp>
        <p:nvCxnSpPr>
          <p:cNvPr id="4" name="구부러진 연결선[U] 3"/>
          <p:cNvCxnSpPr>
            <a:stCxn id="2" idx="7"/>
            <a:endCxn id="14" idx="1"/>
          </p:cNvCxnSpPr>
          <p:nvPr/>
        </p:nvCxnSpPr>
        <p:spPr>
          <a:xfrm rot="5400000" flipH="1" flipV="1">
            <a:off x="6197372" y="1381259"/>
            <a:ext cx="110147" cy="2188844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/>
          <p:cNvCxnSpPr>
            <a:stCxn id="12" idx="7"/>
            <a:endCxn id="14" idx="2"/>
          </p:cNvCxnSpPr>
          <p:nvPr/>
        </p:nvCxnSpPr>
        <p:spPr>
          <a:xfrm rot="5400000" flipH="1" flipV="1">
            <a:off x="6301355" y="2038214"/>
            <a:ext cx="1753321" cy="3479911"/>
          </a:xfrm>
          <a:prstGeom prst="curvedConnector3">
            <a:avLst>
              <a:gd name="adj1" fmla="val 9256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추상클래스와 추상메소드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461341" y="2509644"/>
            <a:ext cx="51331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public abstract class Pet {</a:t>
            </a:r>
          </a:p>
          <a:p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public void bark() {</a:t>
            </a:r>
          </a:p>
          <a:p>
            <a:r>
              <a: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    String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barkSound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=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getBarkSound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();</a:t>
            </a:r>
          </a:p>
          <a:p>
            <a:r>
              <a: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   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barkSound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);</a:t>
            </a: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public abstract String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getBarkSound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();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}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481566" y="4570356"/>
            <a:ext cx="5274658" cy="588735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텍스트 상자 18"/>
          <p:cNvSpPr txBox="1"/>
          <p:nvPr/>
        </p:nvSpPr>
        <p:spPr>
          <a:xfrm>
            <a:off x="6459485" y="5189863"/>
            <a:ext cx="5485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추상메소드</a:t>
            </a:r>
            <a:endParaRPr kumimoji="1" lang="en-US" altLang="ko-KR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   </a:t>
            </a:r>
            <a:r>
              <a:rPr kumimoji="1"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</a:t>
            </a:r>
            <a:r>
              <a:rPr kumimoji="1"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선언만 해두고 자식 메소드에게 기능을 맡김</a:t>
            </a:r>
            <a:endParaRPr kumimoji="1" lang="en-US" altLang="ko-KR" sz="2000" dirty="0">
              <a:solidFill>
                <a:schemeClr val="accent1">
                  <a:lumMod val="60000"/>
                  <a:lumOff val="4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8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추상클래스와 추상메소드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461341" y="2509644"/>
            <a:ext cx="51331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public abstract class Pet {</a:t>
            </a:r>
          </a:p>
          <a:p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public void bark() {</a:t>
            </a:r>
          </a:p>
          <a:p>
            <a:r>
              <a: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    String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barkSound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=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getBarkSound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();</a:t>
            </a:r>
          </a:p>
          <a:p>
            <a:r>
              <a: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   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barkSound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);</a:t>
            </a: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public abstract String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getBarkSound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();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}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481566" y="4570356"/>
            <a:ext cx="5274658" cy="588735"/>
          </a:xfrm>
          <a:prstGeom prst="ellips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텍스트 상자 16"/>
          <p:cNvSpPr txBox="1"/>
          <p:nvPr/>
        </p:nvSpPr>
        <p:spPr>
          <a:xfrm>
            <a:off x="6459485" y="5189863"/>
            <a:ext cx="5485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추상메소드</a:t>
            </a:r>
            <a:endParaRPr kumimoji="1" lang="en-US" altLang="ko-KR" sz="2000" dirty="0" smtClean="0">
              <a:solidFill>
                <a:schemeClr val="accent1">
                  <a:lumMod val="60000"/>
                  <a:lumOff val="4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   </a:t>
            </a:r>
            <a:r>
              <a:rPr kumimoji="1" lang="en-US" altLang="ko-KR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</a:t>
            </a:r>
            <a:r>
              <a:rPr kumimoji="1" lang="ko-KR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선언만 해두고 자식 메소드에게 기능을 맡김</a:t>
            </a:r>
            <a:endParaRPr kumimoji="1" lang="en-US" altLang="ko-KR" sz="2000" dirty="0">
              <a:solidFill>
                <a:schemeClr val="accent1">
                  <a:lumMod val="60000"/>
                  <a:lumOff val="4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886200" y="3379725"/>
            <a:ext cx="4870024" cy="506476"/>
          </a:xfrm>
          <a:prstGeom prst="ellipse">
            <a:avLst/>
          </a:prstGeom>
          <a:noFill/>
          <a:ln w="57150">
            <a:solidFill>
              <a:srgbClr val="DC62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텍스트 상자 13"/>
          <p:cNvSpPr txBox="1"/>
          <p:nvPr/>
        </p:nvSpPr>
        <p:spPr>
          <a:xfrm>
            <a:off x="8026360" y="3813510"/>
            <a:ext cx="297389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smtClean="0">
                <a:solidFill>
                  <a:srgbClr val="DC626B"/>
                </a:solidFill>
                <a:latin typeface="Nanum Gothic" charset="-127"/>
                <a:ea typeface="Nanum Gothic" charset="-127"/>
                <a:cs typeface="Nanum Gothic" charset="-127"/>
              </a:rPr>
              <a:t>추상메소드 호출은 가능함</a:t>
            </a:r>
            <a:endParaRPr kumimoji="1" lang="en-US" altLang="ko-KR" sz="2000" dirty="0" smtClean="0">
              <a:solidFill>
                <a:srgbClr val="DC626B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9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추상클래스와 추상메소드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47023" y="1723823"/>
            <a:ext cx="8497954" cy="2246770"/>
            <a:chOff x="1203915" y="2509643"/>
            <a:chExt cx="8497954" cy="2246770"/>
          </a:xfrm>
        </p:grpSpPr>
        <p:sp>
          <p:nvSpPr>
            <p:cNvPr id="13" name="텍스트 상자 12"/>
            <p:cNvSpPr txBox="1"/>
            <p:nvPr/>
          </p:nvSpPr>
          <p:spPr>
            <a:xfrm>
              <a:off x="1203915" y="2509644"/>
              <a:ext cx="4036682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public class Dog extends Pet {</a:t>
              </a:r>
            </a:p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 </a:t>
              </a:r>
            </a:p>
            <a:p>
              <a:r>
                <a:rPr kumimoji="1" lang="en-US" altLang="ko-KR" sz="2000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@Override</a:t>
              </a:r>
            </a:p>
            <a:p>
              <a:r>
                <a:rPr kumimoji="1" lang="en-US" altLang="ko-KR" sz="2000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public String </a:t>
              </a:r>
              <a:r>
                <a:rPr kumimoji="1" lang="en-US" altLang="ko-KR" sz="2000" dirty="0" err="1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getBarkSound</a:t>
              </a:r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() {</a:t>
              </a:r>
            </a:p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     return “bow”;</a:t>
              </a:r>
              <a:endPara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 }</a:t>
              </a:r>
              <a:endPara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}</a:t>
              </a:r>
              <a:endPara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2" name="텍스트 상자 11"/>
            <p:cNvSpPr txBox="1"/>
            <p:nvPr/>
          </p:nvSpPr>
          <p:spPr>
            <a:xfrm>
              <a:off x="5665187" y="2509643"/>
              <a:ext cx="4036682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public class Cat extends Pet {</a:t>
              </a:r>
            </a:p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 </a:t>
              </a:r>
            </a:p>
            <a:p>
              <a:r>
                <a:rPr kumimoji="1" lang="en-US" altLang="ko-KR" sz="2000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@Override</a:t>
              </a:r>
            </a:p>
            <a:p>
              <a:r>
                <a:rPr kumimoji="1" lang="en-US" altLang="ko-KR" sz="2000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public String </a:t>
              </a:r>
              <a:r>
                <a:rPr kumimoji="1" lang="en-US" altLang="ko-KR" sz="2000" dirty="0" err="1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getBarkSound</a:t>
              </a:r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() {</a:t>
              </a:r>
            </a:p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     return “meow”;</a:t>
              </a:r>
              <a:endPara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 }</a:t>
              </a:r>
              <a:endPara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}</a:t>
              </a:r>
              <a:endPara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5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추상클래스와 추상메소드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47023" y="1723823"/>
            <a:ext cx="8497954" cy="2246770"/>
            <a:chOff x="1203915" y="2509643"/>
            <a:chExt cx="8497954" cy="2246770"/>
          </a:xfrm>
        </p:grpSpPr>
        <p:sp>
          <p:nvSpPr>
            <p:cNvPr id="13" name="텍스트 상자 12"/>
            <p:cNvSpPr txBox="1"/>
            <p:nvPr/>
          </p:nvSpPr>
          <p:spPr>
            <a:xfrm>
              <a:off x="1203915" y="2509644"/>
              <a:ext cx="4036682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public class Dog extends Pet {</a:t>
              </a:r>
            </a:p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 </a:t>
              </a:r>
            </a:p>
            <a:p>
              <a:r>
                <a:rPr kumimoji="1" lang="en-US" altLang="ko-KR" sz="2000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@Override</a:t>
              </a:r>
            </a:p>
            <a:p>
              <a:r>
                <a:rPr kumimoji="1" lang="en-US" altLang="ko-KR" sz="2000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public String </a:t>
              </a:r>
              <a:r>
                <a:rPr kumimoji="1" lang="en-US" altLang="ko-KR" sz="2000" dirty="0" err="1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getBarkSound</a:t>
              </a:r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() {</a:t>
              </a:r>
            </a:p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     return “bow”;</a:t>
              </a:r>
              <a:endPara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 }</a:t>
              </a:r>
              <a:endPara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}</a:t>
              </a:r>
              <a:endPara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2" name="텍스트 상자 11"/>
            <p:cNvSpPr txBox="1"/>
            <p:nvPr/>
          </p:nvSpPr>
          <p:spPr>
            <a:xfrm>
              <a:off x="5665187" y="2509643"/>
              <a:ext cx="4036682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public class Cat extends Pet {</a:t>
              </a:r>
            </a:p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 </a:t>
              </a:r>
            </a:p>
            <a:p>
              <a:r>
                <a:rPr kumimoji="1" lang="en-US" altLang="ko-KR" sz="2000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@Override</a:t>
              </a:r>
            </a:p>
            <a:p>
              <a:r>
                <a:rPr kumimoji="1" lang="en-US" altLang="ko-KR" sz="2000" dirty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public String </a:t>
              </a:r>
              <a:r>
                <a:rPr kumimoji="1" lang="en-US" altLang="ko-KR" sz="2000" dirty="0" err="1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getBarkSound</a:t>
              </a:r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() {</a:t>
              </a:r>
            </a:p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     return “meow”;</a:t>
              </a:r>
              <a:endPara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   }</a:t>
              </a:r>
              <a:endPara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  <a:p>
              <a:r>
                <a:rPr kumimoji="1" lang="en-US" altLang="ko-KR" sz="2000" dirty="0" smtClean="0">
                  <a:solidFill>
                    <a:schemeClr val="bg1"/>
                  </a:solidFill>
                  <a:latin typeface="Nanum Gothic" charset="-127"/>
                  <a:ea typeface="Nanum Gothic" charset="-127"/>
                  <a:cs typeface="Nanum Gothic" charset="-127"/>
                </a:rPr>
                <a:t>}</a:t>
              </a:r>
              <a:endPara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sp>
        <p:nvSpPr>
          <p:cNvPr id="14" name="텍스트 상자 13"/>
          <p:cNvSpPr txBox="1"/>
          <p:nvPr/>
        </p:nvSpPr>
        <p:spPr>
          <a:xfrm>
            <a:off x="3789920" y="4233666"/>
            <a:ext cx="46121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public </a:t>
            </a:r>
            <a:r>
              <a:rPr kumimoji="1" lang="en-US" altLang="ko-KR" sz="200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static </a:t>
            </a:r>
            <a:r>
              <a:rPr kumimoji="1" lang="en-US" altLang="ko-KR" sz="200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void </a:t>
            </a:r>
            <a:r>
              <a:rPr kumimoji="1" lang="en-US" altLang="ko-KR" sz="200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main(String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[]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args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) {</a:t>
            </a: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Dog dog = new Dog();</a:t>
            </a:r>
          </a:p>
          <a:p>
            <a:r>
              <a: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Cat cat = new Cat();</a:t>
            </a:r>
          </a:p>
          <a:p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dog.bark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();</a:t>
            </a:r>
          </a:p>
          <a:p>
            <a:r>
              <a: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cat.bark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();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}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43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추상클래스는 왜 사용할까</a:t>
            </a:r>
            <a:r>
              <a:rPr kumimoji="1" lang="en-US" altLang="ko-KR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2829762" y="3024002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큰 프로젝트의 경우 기능 하나하나를 세세히 하는 것 보다는</a:t>
            </a:r>
            <a:endParaRPr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대략적인 기능을 정의하는 것이 더욱 중요하기 때문</a:t>
            </a:r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43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추상클래스는 왜 사용할까</a:t>
            </a:r>
            <a:r>
              <a:rPr kumimoji="1" lang="en-US" altLang="ko-KR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2829762" y="3024002"/>
            <a:ext cx="65325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큰 프로젝트의 경우 기능 하나하나를 세세히 하는 것 보다는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bg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대략적인 기능을 정의하는 것이 더욱 중요하기 때문</a:t>
            </a:r>
            <a:endParaRPr kumimoji="1" lang="en-US" altLang="ko-KR" sz="2000" dirty="0" smtClean="0">
              <a:solidFill>
                <a:schemeClr val="bg2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</a:t>
            </a: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자세한 설계도를 그리기 전에 스케치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4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43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추상클래스는 왜 사용할까</a:t>
            </a:r>
            <a:r>
              <a:rPr kumimoji="1" lang="en-US" altLang="ko-KR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2829762" y="3024002"/>
            <a:ext cx="653255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큰 프로젝트의 경우 기능 하나하나를 세세히 하는 것 보다는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bg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대략적인 기능을 정의하는 것이 더욱 중요하기 때문</a:t>
            </a:r>
            <a:endParaRPr kumimoji="1" lang="en-US" altLang="ko-KR" sz="2000" dirty="0" smtClean="0">
              <a:solidFill>
                <a:schemeClr val="bg2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 algn="ctr">
              <a:lnSpc>
                <a:spcPct val="150000"/>
              </a:lnSpc>
              <a:buFont typeface="Wingdings" charset="2"/>
              <a:buChar char="à"/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자세한 설계도를 그리기 전에 스케치</a:t>
            </a:r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342900" indent="-342900" algn="ctr">
              <a:lnSpc>
                <a:spcPct val="150000"/>
              </a:lnSpc>
              <a:buFont typeface="Wingdings" charset="2"/>
              <a:buChar char="à"/>
            </a:pPr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즉 </a:t>
            </a:r>
            <a:r>
              <a:rPr kumimoji="1" lang="ko-KR" altLang="en-US" sz="2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아키텍쳐 설계</a:t>
            </a: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에 유용함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093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목차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799021" y="2408058"/>
            <a:ext cx="19207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</a:t>
            </a:r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</a:t>
            </a:r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7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추상클래스의 단점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799687" y="2492202"/>
            <a:ext cx="7239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잦은 상속으로 복잡도가 증가한다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자바는 다중 상속을 지원하지 않기 때문에 한계점이 존재한다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7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669600" y="34119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4944089" y="28224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2. </a:t>
            </a:r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</a:t>
            </a:r>
            <a:endParaRPr kumimoji="1" lang="en-US" altLang="ko-KR" sz="28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1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4260437" y="3024002"/>
            <a:ext cx="367119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메소드 선언</a:t>
            </a: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만을 가지고 있는 것</a:t>
            </a:r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4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2376914" y="3024002"/>
            <a:ext cx="74382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b="1" dirty="0" smtClean="0">
                <a:solidFill>
                  <a:schemeClr val="bg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 선언</a:t>
            </a:r>
            <a:r>
              <a:rPr kumimoji="1" lang="ko-KR" altLang="en-US" sz="2000" dirty="0" smtClean="0">
                <a:solidFill>
                  <a:schemeClr val="bg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만을 가지고 있는 것</a:t>
            </a:r>
            <a:endParaRPr kumimoji="1" lang="en-US" altLang="ko-KR" sz="2000" dirty="0" smtClean="0">
              <a:solidFill>
                <a:schemeClr val="bg2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인터페이스를 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implements </a:t>
            </a: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한 클래스는 그 메소드를 구현해야 한다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92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인터페이스의 생성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4576995" y="2838262"/>
            <a:ext cx="303801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public </a:t>
            </a:r>
            <a:r>
              <a:rPr lang="en-US" altLang="ko-KR" sz="200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interface Flyable {</a:t>
            </a:r>
            <a:endParaRPr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public void fly();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인터페이스의 사용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2593182" y="2081020"/>
            <a:ext cx="700563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public class </a:t>
            </a:r>
            <a:r>
              <a:rPr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MockingBird</a:t>
            </a:r>
            <a:r>
              <a:rPr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extends Pet implements Flyable {</a:t>
            </a:r>
          </a:p>
          <a:p>
            <a:endParaRPr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@Override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public void </a:t>
            </a:r>
            <a:r>
              <a:rPr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getBarkSound</a:t>
            </a:r>
            <a:r>
              <a:rPr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() {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   return “</a:t>
            </a:r>
            <a:r>
              <a:rPr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짹짹</a:t>
            </a:r>
            <a:r>
              <a:rPr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”;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}</a:t>
            </a:r>
          </a:p>
          <a:p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@Override</a:t>
            </a:r>
          </a:p>
          <a:p>
            <a:r>
              <a:rPr kumimoji="1" lang="en-US" altLang="ko-KR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public void fly() {</a:t>
            </a: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    </a:t>
            </a: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System.out.println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(“</a:t>
            </a: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앵무새 날다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.”);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   }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58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3092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인터페이스의 사용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2162964" y="3266902"/>
            <a:ext cx="78662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Can - do </a:t>
            </a: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라는 관계가 성립한다면 인터페이스 구현을 시키는 것이 좋다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algn="ctr"/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 algn="ctr">
              <a:buFont typeface="Wingdings" charset="2"/>
              <a:buChar char="à"/>
            </a:pP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Mocking Bird can fly</a:t>
            </a:r>
          </a:p>
          <a:p>
            <a:pPr marL="342900" indent="-342900" algn="ctr">
              <a:buFont typeface="Wingdings" charset="2"/>
              <a:buChar char="à"/>
            </a:pPr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342900" indent="-342900" algn="ctr">
              <a:buFont typeface="Wingdings" charset="2"/>
              <a:buChar char="à"/>
            </a:pPr>
            <a:r>
              <a:rPr kumimoji="1" lang="en-US" altLang="ko-KR" sz="2000" dirty="0" err="1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MockingBird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implements Flyable</a:t>
            </a:r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인터페이스는 왜 사용할까</a:t>
            </a:r>
            <a:r>
              <a:rPr kumimoji="1" lang="en-US" altLang="ko-KR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2829762" y="3024002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큰 프로젝트의 경우 기능 하나하나를 세세히 하는 것 보다는</a:t>
            </a:r>
            <a:endParaRPr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대략적인 기능을 정의하는 것이 더욱 중요하기 때문</a:t>
            </a:r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440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인터페이스는 왜 사용할까</a:t>
            </a:r>
            <a:r>
              <a:rPr kumimoji="1" lang="en-US" altLang="ko-KR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2829762" y="3024002"/>
            <a:ext cx="653255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큰 프로젝트의 경우 기능 하나하나를 세세히 하는 것 보다는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bg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대략적인 기능을 정의하는 것이 더욱 중요하기 때문</a:t>
            </a:r>
            <a:endParaRPr kumimoji="1" lang="en-US" altLang="ko-KR" sz="2000" dirty="0" smtClean="0">
              <a:solidFill>
                <a:schemeClr val="bg2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 algn="ctr">
              <a:lnSpc>
                <a:spcPct val="150000"/>
              </a:lnSpc>
              <a:buFont typeface="Wingdings" charset="2"/>
              <a:buChar char="à"/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자세한 설계도를 그리기 전에 스케치</a:t>
            </a:r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marL="342900" indent="-342900" algn="ctr">
              <a:lnSpc>
                <a:spcPct val="150000"/>
              </a:lnSpc>
              <a:buFont typeface="Wingdings" charset="2"/>
              <a:buChar char="à"/>
            </a:pPr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즉 </a:t>
            </a:r>
            <a:r>
              <a:rPr kumimoji="1" lang="ko-KR" altLang="en-US" sz="2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아키텍쳐 설계</a:t>
            </a: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에 유용함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298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 </a:t>
            </a:r>
            <a:r>
              <a:rPr kumimoji="1" lang="en-US" altLang="ko-KR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vs </a:t>
            </a:r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799687" y="2492202"/>
            <a:ext cx="9071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인터페이스는 메소드만을 가지지만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추상클래스는 자세한 로직을 가질 수 있다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인터페이스는 다중상속을 못하는 문제의 대안이 될 수 있다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인터페이스는 추상클래스의 복잡성을 줄일 수 있다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6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669600" y="34119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4944089" y="2822402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1. </a:t>
            </a:r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</a:t>
            </a:r>
            <a:endParaRPr kumimoji="1" lang="en-US" altLang="ko-KR" sz="28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7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 </a:t>
            </a:r>
            <a:r>
              <a:rPr kumimoji="1" lang="en-US" altLang="ko-KR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vs </a:t>
            </a:r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799687" y="2492202"/>
            <a:ext cx="9071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인터페이스는 메소드만을 가지지만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추상클래스는 자세한 로직을 가질 수 있다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인터페이스는 다중상속을 못하는 문제의 대안이 될 수 있다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인터페이스는 추상클래스의 복잡성을 줄일 수 있다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4101748" y="4709934"/>
            <a:ext cx="39885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상황에 맞춰서 쓰고싶은 걸 쓰면 됨</a:t>
            </a:r>
            <a:r>
              <a:rPr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3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5417004" y="3024002"/>
            <a:ext cx="135806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클래스란 </a:t>
            </a:r>
            <a:r>
              <a:rPr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695380" y="3024002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클래스란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변수와 메소드의 집합으로 이루어진 구성체</a:t>
            </a:r>
            <a:endParaRPr lang="en-US" altLang="ko-KR" sz="20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69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695380" y="3024002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클래스란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변수와 메소드의 집합으로 이루어진 </a:t>
            </a:r>
            <a:r>
              <a:rPr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구성체</a:t>
            </a:r>
            <a:endParaRPr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</a:t>
            </a:r>
            <a:r>
              <a:rPr kumimoji="1"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 부품의 종류 </a:t>
            </a:r>
            <a:r>
              <a:rPr kumimoji="1"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(</a:t>
            </a:r>
            <a:r>
              <a:rPr kumimoji="1"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설계도</a:t>
            </a:r>
            <a:r>
              <a:rPr kumimoji="1" lang="en-US" altLang="ko-KR" sz="2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  <a:sym typeface="Wingdings"/>
              </a:rPr>
              <a:t>)</a:t>
            </a:r>
            <a:endParaRPr kumimoji="1" lang="en-US" altLang="ko-KR" sz="20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4659589" y="3024002"/>
            <a:ext cx="287290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그렇다면 추상클래스는 </a:t>
            </a:r>
            <a:r>
              <a:rPr lang="en-US" altLang="ko-KR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kumimoji="1" lang="en-US" altLang="ko-KR" sz="20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99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추상클래스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4212357" y="3024002"/>
            <a:ext cx="3767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그렇다면 추상클래스는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kumimoji="1" lang="ko-KR" altLang="en-US" sz="2000" b="1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추상메소드를 가지고 있는 클래스</a:t>
            </a:r>
            <a:endParaRPr kumimoji="1" lang="en-US" altLang="ko-KR" sz="2000" b="1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7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812387" y="1481590"/>
            <a:ext cx="4852800" cy="54000"/>
            <a:chOff x="1037237" y="2813982"/>
            <a:chExt cx="4852800" cy="54000"/>
          </a:xfrm>
        </p:grpSpPr>
        <p:sp>
          <p:nvSpPr>
            <p:cNvPr id="7" name="직사각형 6"/>
            <p:cNvSpPr/>
            <p:nvPr/>
          </p:nvSpPr>
          <p:spPr>
            <a:xfrm>
              <a:off x="1037237" y="2813982"/>
              <a:ext cx="1213200" cy="5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50437" y="2813982"/>
              <a:ext cx="1213200" cy="5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63637" y="2813982"/>
              <a:ext cx="1213200" cy="5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6837" y="2813982"/>
              <a:ext cx="1213200" cy="54000"/>
            </a:xfrm>
            <a:prstGeom prst="rect">
              <a:avLst/>
            </a:prstGeom>
            <a:solidFill>
              <a:srgbClr val="DC62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" name="텍스트 상자 10"/>
          <p:cNvSpPr txBox="1"/>
          <p:nvPr/>
        </p:nvSpPr>
        <p:spPr>
          <a:xfrm>
            <a:off x="812387" y="892002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추상메소드</a:t>
            </a:r>
            <a:endParaRPr kumimoji="1" lang="ko-KR" altLang="en-US" sz="28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4176279" y="3024002"/>
            <a:ext cx="3839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메소드의 이름만 선언하고</a:t>
            </a:r>
            <a:endParaRPr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메소드의 기능은 비어있는 메소드</a:t>
            </a:r>
            <a:endParaRPr kumimoji="1" lang="en-US" altLang="ko-KR" sz="2000" dirty="0" smtClean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673</Words>
  <Application>Microsoft Macintosh PowerPoint</Application>
  <PresentationFormat>와이드스크린</PresentationFormat>
  <Paragraphs>188</Paragraphs>
  <Slides>30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Nanum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강대규</dc:creator>
  <cp:lastModifiedBy>강대규</cp:lastModifiedBy>
  <cp:revision>145</cp:revision>
  <cp:lastPrinted>2017-04-19T11:27:12Z</cp:lastPrinted>
  <dcterms:created xsi:type="dcterms:W3CDTF">2017-04-07T12:45:35Z</dcterms:created>
  <dcterms:modified xsi:type="dcterms:W3CDTF">2017-05-10T07:17:01Z</dcterms:modified>
</cp:coreProperties>
</file>