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47" r:id="rId3"/>
    <p:sldId id="349" r:id="rId4"/>
    <p:sldId id="279" r:id="rId5"/>
    <p:sldId id="419" r:id="rId7"/>
    <p:sldId id="420" r:id="rId8"/>
    <p:sldId id="652" r:id="rId9"/>
    <p:sldId id="421" r:id="rId10"/>
    <p:sldId id="569" r:id="rId11"/>
    <p:sldId id="571" r:id="rId12"/>
    <p:sldId id="493" r:id="rId13"/>
    <p:sldId id="494" r:id="rId14"/>
    <p:sldId id="639" r:id="rId15"/>
    <p:sldId id="495" r:id="rId16"/>
    <p:sldId id="653" r:id="rId17"/>
    <p:sldId id="497" r:id="rId18"/>
    <p:sldId id="701" r:id="rId19"/>
    <p:sldId id="702" r:id="rId20"/>
    <p:sldId id="609" r:id="rId21"/>
    <p:sldId id="703" r:id="rId22"/>
    <p:sldId id="704" r:id="rId23"/>
    <p:sldId id="499" r:id="rId24"/>
    <p:sldId id="500" r:id="rId25"/>
    <p:sldId id="501" r:id="rId26"/>
    <p:sldId id="643" r:id="rId27"/>
    <p:sldId id="502" r:id="rId28"/>
    <p:sldId id="503" r:id="rId29"/>
    <p:sldId id="644" r:id="rId30"/>
    <p:sldId id="529" r:id="rId31"/>
    <p:sldId id="645" r:id="rId32"/>
    <p:sldId id="505" r:id="rId33"/>
    <p:sldId id="506" r:id="rId34"/>
    <p:sldId id="507" r:id="rId35"/>
    <p:sldId id="508" r:id="rId36"/>
    <p:sldId id="509" r:id="rId37"/>
    <p:sldId id="742" r:id="rId38"/>
    <p:sldId id="510" r:id="rId39"/>
    <p:sldId id="511" r:id="rId40"/>
    <p:sldId id="512" r:id="rId41"/>
    <p:sldId id="513" r:id="rId42"/>
    <p:sldId id="743" r:id="rId43"/>
    <p:sldId id="514" r:id="rId44"/>
    <p:sldId id="744" r:id="rId45"/>
    <p:sldId id="746" r:id="rId46"/>
    <p:sldId id="517" r:id="rId47"/>
    <p:sldId id="518" r:id="rId48"/>
    <p:sldId id="519" r:id="rId49"/>
    <p:sldId id="520" r:id="rId50"/>
    <p:sldId id="523" r:id="rId51"/>
    <p:sldId id="524" r:id="rId52"/>
    <p:sldId id="765" r:id="rId53"/>
    <p:sldId id="766" r:id="rId54"/>
    <p:sldId id="525" r:id="rId55"/>
    <p:sldId id="767" r:id="rId56"/>
    <p:sldId id="527" r:id="rId57"/>
    <p:sldId id="647" r:id="rId58"/>
    <p:sldId id="650" r:id="rId59"/>
    <p:sldId id="648"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CC"/>
    <a:srgbClr val="1A0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p:restoredTop sz="80315" autoAdjust="0"/>
  </p:normalViewPr>
  <p:slideViewPr>
    <p:cSldViewPr showGuides="1">
      <p:cViewPr varScale="1">
        <p:scale>
          <a:sx n="42" d="100"/>
          <a:sy n="42" d="100"/>
        </p:scale>
        <p:origin x="1533" y="48"/>
      </p:cViewPr>
      <p:guideLst>
        <p:guide orient="horz" pos="2136"/>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7ABC62-E214-4C6F-810D-26A6F231C78E}"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t>
            </a:r>
            <a:r>
              <a:rPr lang="zh-CN" altLang="en-US" dirty="0"/>
              <a:t>迄今为止，大多数的感觉运动节律的研究都利用的是脑电，因此本章重点讨论</a:t>
            </a:r>
            <a:r>
              <a:rPr lang="zh-CN" altLang="en-US" sz="1200" kern="1200" dirty="0">
                <a:solidFill>
                  <a:schemeClr val="tx1"/>
                </a:solidFill>
                <a:latin typeface="Arial" panose="020B0604020202020204" pitchFamily="34" charset="0"/>
                <a:ea typeface="宋体" panose="02010600030101010101" pitchFamily="2" charset="-122"/>
                <a:cs typeface="+mn-cs"/>
                <a:sym typeface="+mn-ea"/>
              </a:rPr>
              <a:t>μ和β</a:t>
            </a:r>
            <a:r>
              <a:rPr lang="en-US" altLang="zh-CN" sz="1200" kern="1200" dirty="0">
                <a:solidFill>
                  <a:schemeClr val="tx1"/>
                </a:solidFill>
                <a:latin typeface="Arial" panose="020B0604020202020204" pitchFamily="34" charset="0"/>
                <a:ea typeface="宋体" panose="02010600030101010101" pitchFamily="2" charset="-122"/>
                <a:cs typeface="+mn-cs"/>
                <a:sym typeface="+mn-ea"/>
              </a:rPr>
              <a:t>SMR</a:t>
            </a:r>
            <a:r>
              <a:rPr lang="zh-CN" altLang="en-US" sz="1200" kern="1200" dirty="0">
                <a:solidFill>
                  <a:schemeClr val="tx1"/>
                </a:solidFill>
                <a:latin typeface="Arial" panose="020B0604020202020204" pitchFamily="34" charset="0"/>
                <a:ea typeface="宋体" panose="02010600030101010101" pitchFamily="2" charset="-122"/>
                <a:cs typeface="+mn-cs"/>
                <a:sym typeface="+mn-ea"/>
              </a:rPr>
              <a:t>，而皮层脑电记录的γ活动会在</a:t>
            </a:r>
            <a:r>
              <a:rPr lang="en-US" altLang="zh-CN" sz="1200" kern="1200" dirty="0">
                <a:solidFill>
                  <a:schemeClr val="tx1"/>
                </a:solidFill>
                <a:latin typeface="Arial" panose="020B0604020202020204" pitchFamily="34" charset="0"/>
                <a:ea typeface="宋体" panose="02010600030101010101" pitchFamily="2" charset="-122"/>
                <a:cs typeface="+mn-cs"/>
                <a:sym typeface="+mn-ea"/>
              </a:rPr>
              <a:t>15</a:t>
            </a:r>
            <a:r>
              <a:rPr lang="zh-CN" altLang="en-US" sz="1200" kern="1200" dirty="0">
                <a:solidFill>
                  <a:schemeClr val="tx1"/>
                </a:solidFill>
                <a:latin typeface="Arial" panose="020B0604020202020204" pitchFamily="34" charset="0"/>
                <a:ea typeface="宋体" panose="02010600030101010101" pitchFamily="2" charset="-122"/>
                <a:cs typeface="+mn-cs"/>
                <a:sym typeface="+mn-ea"/>
              </a:rPr>
              <a:t>章中详细讨论。</a:t>
            </a: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对感觉运动皮层活动进行频率分析的一个经典方法就是绘制</a:t>
            </a:r>
            <a:r>
              <a:rPr lang="en-US" altLang="zh-CN" dirty="0"/>
              <a:t>ERD,ERS</a:t>
            </a:r>
            <a:r>
              <a:rPr lang="zh-CN" altLang="en-US" dirty="0"/>
              <a:t>时频图</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一般来说，感觉运动节律和它们相关的时域诱发电位通常局限于特定的皮层区域，因此我们通常也会对感觉运动皮层活动进行空间分析</a:t>
            </a:r>
            <a:endParaRPr lang="en-US" altLang="zh-CN" dirty="0"/>
          </a:p>
          <a:p>
            <a:r>
              <a:rPr lang="zh-CN" altLang="en-US" dirty="0"/>
              <a:t>空间滤波方法。。。</a:t>
            </a:r>
            <a:endParaRPr lang="en-US" altLang="zh-CN" dirty="0"/>
          </a:p>
          <a:p>
            <a:r>
              <a:rPr lang="zh-CN" altLang="en-US" dirty="0"/>
              <a:t>关于空间滤波方法，传统的单级。。。，其他的空间滤波方法包括：。。。（第七章已经详细讨论过空间滤波的原理和方法的选择）</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在对感觉运动皮层分析的基础上，下面就可以将感觉运动节律应用于脑机接口中。首先，是把感觉运动节律活动转化为设备控制的方法。</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下面介绍一个经典的感觉运动节律脑机接口也就是光标运动。</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下面我们来看一下基于感觉运动节律的脑机接口已经有了哪些应用以及它的未来方向。</a:t>
            </a:r>
            <a:endParaRPr lang="zh-CN" altLang="en-US"/>
          </a:p>
          <a:p>
            <a:r>
              <a:rPr lang="zh-CN" altLang="en-US"/>
              <a:t>首先一个基础应用就是通信应用，而。。。从</a:t>
            </a:r>
            <a:r>
              <a:rPr lang="en-US" altLang="zh-CN"/>
              <a:t>2003</a:t>
            </a:r>
            <a:r>
              <a:rPr lang="zh-CN" altLang="en-US"/>
              <a:t>年开始已经有学者将</a:t>
            </a:r>
            <a:r>
              <a:rPr lang="en-US" altLang="zh-CN"/>
              <a:t>SMR</a:t>
            </a:r>
            <a:r>
              <a:rPr lang="zh-CN" altLang="en-US"/>
              <a:t>脑机接口应用于拼写系统并且在</a:t>
            </a:r>
            <a:r>
              <a:rPr lang="en-US" altLang="zh-CN"/>
              <a:t>ALS</a:t>
            </a:r>
            <a:r>
              <a:rPr lang="zh-CN" altLang="en-US"/>
              <a:t>等患者身上进行了试验。</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很多研究</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下面我们看一个有趣的领域，首先要知道的是，有研究表明：</a:t>
            </a:r>
            <a:r>
              <a:rPr lang="en-US" altLang="zh-CN"/>
              <a:t>SMRs</a:t>
            </a:r>
            <a:r>
              <a:rPr lang="zh-CN" altLang="en-US"/>
              <a:t>可以显示。。。。</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第一个，这章介绍了感觉运动节律变化的现象，也就是事件相关去同步和事件相关同步</a:t>
            </a:r>
            <a:endParaRPr lang="zh-CN" altLang="en-US"/>
          </a:p>
          <a:p>
            <a:r>
              <a:rPr lang="zh-CN" altLang="en-US"/>
              <a:t>第二，已经有很多研究将感觉运动节律应用于控制</a:t>
            </a:r>
            <a:r>
              <a:rPr lang="en-US" altLang="zh-CN"/>
              <a:t>BCI</a:t>
            </a:r>
            <a:r>
              <a:rPr lang="zh-CN" altLang="en-US"/>
              <a:t>了，包括光标运动、拼写系统等</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第三，这章还介绍了感觉运动节律脑机接口的一些分析方法和分类算法</a:t>
            </a:r>
            <a:endParaRPr lang="zh-CN" altLang="en-US"/>
          </a:p>
          <a:p>
            <a:r>
              <a:rPr lang="zh-CN" altLang="en-US"/>
              <a:t>最后，还给出感觉运动节律脑机接口的未来方向</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在一个标准的基于</a:t>
            </a:r>
            <a:r>
              <a:rPr lang="en-US" altLang="zh-CN"/>
              <a:t>SSVEP</a:t>
            </a:r>
            <a:r>
              <a:rPr lang="zh-CN" altLang="en-US"/>
              <a:t>的脑机接口中，</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这里是一个基于</a:t>
            </a:r>
            <a:r>
              <a:rPr lang="en-US" altLang="zh-CN"/>
              <a:t>SSVEP</a:t>
            </a:r>
            <a:r>
              <a:rPr lang="zh-CN" altLang="en-US"/>
              <a:t>脑机接口的例子。描述了一个用户注视以</a:t>
            </a:r>
            <a:r>
              <a:rPr lang="en-US" altLang="zh-CN"/>
              <a:t>8Hz</a:t>
            </a:r>
            <a:r>
              <a:rPr lang="zh-CN" altLang="en-US"/>
              <a:t>闪烁的盒子，功率地形图上显示</a:t>
            </a:r>
            <a:r>
              <a:rPr lang="en-US" altLang="zh-CN"/>
              <a:t>8Hz</a:t>
            </a:r>
            <a:r>
              <a:rPr lang="zh-CN" altLang="en-US"/>
              <a:t>的活动主要集中在枕叶皮层也就是深蓝色部分，下面一幅是从枕区位置</a:t>
            </a:r>
            <a:r>
              <a:rPr lang="en-US" altLang="zh-CN"/>
              <a:t>O2</a:t>
            </a:r>
            <a:r>
              <a:rPr lang="zh-CN" altLang="en-US"/>
              <a:t>记录的脑电的频谱，蓝色是。。。，红色是。。。，在注视盒子时产生了</a:t>
            </a:r>
            <a:r>
              <a:rPr lang="en-US" altLang="zh-CN"/>
              <a:t>8,16,24Hz</a:t>
            </a:r>
            <a:r>
              <a:rPr lang="zh-CN" altLang="en-US"/>
              <a:t>的波峰，其他都是类似的。</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以上介绍的标准的基于</a:t>
            </a:r>
            <a:r>
              <a:rPr lang="en-US" altLang="zh-CN"/>
              <a:t>SSVEP</a:t>
            </a:r>
            <a:r>
              <a:rPr lang="zh-CN" altLang="en-US"/>
              <a:t>的</a:t>
            </a:r>
            <a:r>
              <a:rPr lang="en-US" altLang="zh-CN"/>
              <a:t>BCI</a:t>
            </a:r>
            <a:r>
              <a:rPr lang="zh-CN" altLang="en-US"/>
              <a:t>范式中，每一个重复的刺激发生在一个特定的频率，这称为 频率调制的视觉诱发电位 (ＶＥＰ)</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2009</a:t>
            </a:r>
            <a:r>
              <a:rPr lang="zh-CN" altLang="en-US"/>
              <a:t>年清华大学高晓榕教授的这篇文章中详细对这三种刺激范式脑机接口进行了研究</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latin typeface="Times New Roman" panose="02020603050405020304" pitchFamily="18" charset="0"/>
                <a:ea typeface="+mn-ea"/>
                <a:cs typeface="Times New Roman" panose="02020603050405020304" pitchFamily="18" charset="0"/>
                <a:sym typeface="+mn-ea"/>
              </a:rPr>
              <a:t>用户注视具有64个选项（即64个不同的刺激）的显示。该系统是可编程的，使得这64个选项中的每一个可能导致另一个新选项的菜单。</a:t>
            </a:r>
            <a:r>
              <a:rPr lang="zh-CN" dirty="0">
                <a:latin typeface="Times New Roman" panose="02020603050405020304" pitchFamily="18" charset="0"/>
                <a:ea typeface="+mn-ea"/>
                <a:cs typeface="Times New Roman" panose="02020603050405020304" pitchFamily="18" charset="0"/>
                <a:sym typeface="+mn-ea"/>
              </a:rPr>
              <a:t>比如</a:t>
            </a:r>
            <a:r>
              <a:rPr dirty="0">
                <a:latin typeface="Times New Roman" panose="02020603050405020304" pitchFamily="18" charset="0"/>
                <a:ea typeface="+mn-ea"/>
                <a:cs typeface="Times New Roman" panose="02020603050405020304" pitchFamily="18" charset="0"/>
                <a:sym typeface="+mn-ea"/>
              </a:rPr>
              <a:t>，</a:t>
            </a:r>
            <a:r>
              <a:rPr dirty="0" err="1">
                <a:latin typeface="Times New Roman" panose="02020603050405020304" pitchFamily="18" charset="0"/>
                <a:ea typeface="+mn-ea"/>
                <a:cs typeface="Times New Roman" panose="02020603050405020304" pitchFamily="18" charset="0"/>
                <a:sym typeface="+mn-ea"/>
              </a:rPr>
              <a:t>选择一个字母可以带来二级菜单，二级菜单是以那个字母开始的字词</a:t>
            </a:r>
            <a:r>
              <a:rPr dirty="0">
                <a:latin typeface="Times New Roman" panose="02020603050405020304" pitchFamily="18" charset="0"/>
                <a:ea typeface="+mn-ea"/>
                <a:cs typeface="Times New Roman" panose="02020603050405020304" pitchFamily="18" charset="0"/>
                <a:sym typeface="+mn-ea"/>
              </a:rPr>
              <a:t>。</a:t>
            </a:r>
            <a:endParaRPr dirty="0">
              <a:latin typeface="Times New Roman" panose="02020603050405020304" pitchFamily="18" charset="0"/>
              <a:ea typeface="+mn-ea"/>
              <a:cs typeface="Times New Roman" panose="02020603050405020304" pitchFamily="18" charset="0"/>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这里给出了一个实际、和想象运动期间的</a:t>
            </a:r>
            <a:r>
              <a:rPr lang="en-US" altLang="zh-CN" dirty="0"/>
              <a:t>ERD</a:t>
            </a:r>
            <a:r>
              <a:rPr lang="zh-CN" altLang="en-US" dirty="0"/>
              <a:t>和</a:t>
            </a:r>
            <a:r>
              <a:rPr lang="en-US" altLang="zh-CN" dirty="0"/>
              <a:t>ERS</a:t>
            </a:r>
            <a:r>
              <a:rPr lang="zh-CN" altLang="en-US" dirty="0"/>
              <a:t>模式的例子；左边的这个图是左脚运动以及想象左脚运动时候的脑地形图；可以看到实际和想象时都在脚区出现了</a:t>
            </a:r>
            <a:r>
              <a:rPr lang="en-US" altLang="zh-CN" dirty="0"/>
              <a:t>ERD</a:t>
            </a:r>
            <a:r>
              <a:rPr lang="zh-CN" altLang="en-US" dirty="0"/>
              <a:t>，还要注意实际运动和想象运动时都具有相似的</a:t>
            </a:r>
            <a:r>
              <a:rPr lang="en-US" altLang="zh-CN" dirty="0"/>
              <a:t>ERD</a:t>
            </a:r>
            <a:r>
              <a:rPr lang="zh-CN" altLang="en-US" dirty="0"/>
              <a:t>模式；同样地，右边图是右手运动以及想象右手运动时的脑地形图，同样可以发现实际和想象时都在手区出现了</a:t>
            </a:r>
            <a:r>
              <a:rPr lang="en-US" altLang="zh-CN" dirty="0"/>
              <a:t>ERD</a:t>
            </a:r>
            <a:r>
              <a:rPr lang="zh-CN" altLang="en-US" dirty="0"/>
              <a:t>。</a:t>
            </a:r>
            <a:endParaRPr lang="en-US" altLang="zh-CN" dirty="0"/>
          </a:p>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a:t>
            </a:r>
            <a:r>
              <a:rPr lang="en-US" altLang="zh-CN"/>
              <a:t>SSVEP</a:t>
            </a:r>
            <a:r>
              <a:rPr lang="zh-CN" altLang="en-US"/>
              <a:t>的脑机接口具有很多优势。。。因此，有着光明的前景。关于它的未来方向，首先注视 (凝视) 依赖性仍然是一个问题，对基于</a:t>
            </a:r>
            <a:r>
              <a:rPr lang="en-US" altLang="zh-CN"/>
              <a:t>SSVEP</a:t>
            </a:r>
            <a:r>
              <a:rPr lang="zh-CN" altLang="en-US"/>
              <a:t>的脑</a:t>
            </a:r>
            <a:r>
              <a:rPr lang="en-US" altLang="zh-CN"/>
              <a:t>-</a:t>
            </a:r>
            <a:r>
              <a:rPr lang="zh-CN" altLang="en-US"/>
              <a:t>机接口以及基于</a:t>
            </a:r>
            <a:r>
              <a:rPr lang="en-US" altLang="zh-CN"/>
              <a:t>P300</a:t>
            </a:r>
            <a:r>
              <a:rPr lang="zh-CN" altLang="en-US"/>
              <a:t>的脑</a:t>
            </a:r>
            <a:r>
              <a:rPr lang="en-US" altLang="zh-CN"/>
              <a:t>-</a:t>
            </a:r>
            <a:r>
              <a:rPr lang="zh-CN" altLang="en-US"/>
              <a:t>机接口都需要继续努力探索这个问题</a:t>
            </a:r>
            <a:r>
              <a:rPr lang="en-US" altLang="zh-CN"/>
              <a:t>,</a:t>
            </a:r>
            <a:r>
              <a:rPr lang="zh-CN" altLang="en-US"/>
              <a:t>而。。。。</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两种常见的慢皮层电位</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之后</a:t>
            </a:r>
            <a:r>
              <a:rPr lang="en-US" altLang="zh-CN" b="1">
                <a:gradFill>
                  <a:gsLst>
                    <a:gs pos="0">
                      <a:srgbClr val="7B32B2"/>
                    </a:gs>
                    <a:gs pos="100000">
                      <a:srgbClr val="401A5D"/>
                    </a:gs>
                  </a:gsLst>
                  <a:lin scaled="0"/>
                </a:gradFill>
                <a:sym typeface="+mn-ea"/>
              </a:rPr>
              <a:t>Kublter</a:t>
            </a:r>
            <a:r>
              <a:rPr lang="zh-CN" altLang="en-US"/>
              <a:t>将上述范式应用于允许拼写的语言支持系统（</a:t>
            </a:r>
            <a:r>
              <a:rPr lang="en-US" altLang="zh-CN"/>
              <a:t>Language support program</a:t>
            </a:r>
            <a:r>
              <a:rPr lang="zh-CN" altLang="en-US"/>
              <a:t>，</a:t>
            </a:r>
            <a:r>
              <a:rPr lang="en-US" altLang="zh-CN"/>
              <a:t>LSP</a:t>
            </a:r>
            <a:r>
              <a:rPr lang="zh-CN" altLang="en-US"/>
              <a:t>） </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下面我们来看一下</a:t>
            </a:r>
            <a:r>
              <a:rPr lang="en-US" altLang="zh-CN" b="1">
                <a:gradFill>
                  <a:gsLst>
                    <a:gs pos="0">
                      <a:srgbClr val="7B32B2"/>
                    </a:gs>
                    <a:gs pos="100000">
                      <a:srgbClr val="401A5D"/>
                    </a:gs>
                  </a:gsLst>
                  <a:lin scaled="0"/>
                </a:gradFill>
                <a:sym typeface="+mn-ea"/>
              </a:rPr>
              <a:t>Kublter</a:t>
            </a:r>
            <a:r>
              <a:rPr lang="zh-CN" altLang="en-US" b="1">
                <a:gradFill>
                  <a:gsLst>
                    <a:gs pos="0">
                      <a:srgbClr val="7B32B2"/>
                    </a:gs>
                    <a:gs pos="100000">
                      <a:srgbClr val="401A5D"/>
                    </a:gs>
                  </a:gsLst>
                  <a:lin scaled="0"/>
                </a:gradFill>
                <a:sym typeface="+mn-ea"/>
              </a:rPr>
              <a:t>的</a:t>
            </a:r>
            <a:r>
              <a:rPr lang="en-US" altLang="zh-CN"/>
              <a:t>LSP</a:t>
            </a:r>
            <a:r>
              <a:rPr lang="zh-CN" altLang="en-US"/>
              <a:t>系统的过程</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[Q]</a:t>
            </a:r>
            <a:r>
              <a:rPr lang="zh-CN" altLang="en-US" dirty="0"/>
              <a:t>在实际或想象左脚运动时，除了在脚区出现</a:t>
            </a:r>
            <a:r>
              <a:rPr lang="en-US" altLang="zh-CN" dirty="0"/>
              <a:t>ERD</a:t>
            </a:r>
            <a:r>
              <a:rPr lang="zh-CN" altLang="en-US" dirty="0"/>
              <a:t>，我们还可以发现在手区也产生了</a:t>
            </a:r>
            <a:r>
              <a:rPr lang="en-US" altLang="zh-CN" dirty="0"/>
              <a:t>ERS</a:t>
            </a:r>
            <a:r>
              <a:rPr lang="zh-CN" altLang="en-US" dirty="0"/>
              <a:t>；这个现象反映了：</a:t>
            </a:r>
            <a:r>
              <a:rPr lang="zh-CN" altLang="en-US" sz="1200" dirty="0">
                <a:solidFill>
                  <a:schemeClr val="tx1"/>
                </a:solidFill>
                <a:sym typeface="+mn-ea"/>
              </a:rPr>
              <a:t>与特定感觉运动事件相关的局部化的μ的ERD通常不会孤立地发生，它通常在相邻的皮层区伴随同时的ERS，这个现象我们也给它一个术语叫做：</a:t>
            </a:r>
            <a:r>
              <a:rPr lang="en-US" altLang="zh-CN" sz="1200" dirty="0">
                <a:solidFill>
                  <a:schemeClr val="tx1"/>
                </a:solidFill>
                <a:sym typeface="+mn-ea"/>
              </a:rPr>
              <a:t>focal ERD/surround ERS</a:t>
            </a:r>
            <a:r>
              <a:rPr lang="zh-CN" altLang="en-US" sz="1200" dirty="0">
                <a:solidFill>
                  <a:schemeClr val="tx1"/>
                </a:solidFill>
                <a:sym typeface="+mn-ea"/>
              </a:rPr>
              <a:t>（聚焦</a:t>
            </a:r>
            <a:r>
              <a:rPr lang="en-US" altLang="zh-CN" sz="1200" dirty="0">
                <a:solidFill>
                  <a:schemeClr val="tx1"/>
                </a:solidFill>
                <a:sym typeface="+mn-ea"/>
              </a:rPr>
              <a:t>ERD/</a:t>
            </a:r>
            <a:r>
              <a:rPr lang="zh-CN" altLang="en-US" sz="1200" dirty="0">
                <a:solidFill>
                  <a:schemeClr val="tx1"/>
                </a:solidFill>
                <a:sym typeface="+mn-ea"/>
              </a:rPr>
              <a:t>外周</a:t>
            </a:r>
            <a:r>
              <a:rPr lang="en-US" altLang="zh-CN" sz="1200" dirty="0">
                <a:solidFill>
                  <a:schemeClr val="tx1"/>
                </a:solidFill>
                <a:sym typeface="+mn-ea"/>
              </a:rPr>
              <a:t>ERS</a:t>
            </a:r>
            <a:r>
              <a:rPr lang="zh-CN" altLang="en-US" sz="1200" dirty="0">
                <a:solidFill>
                  <a:schemeClr val="tx1"/>
                </a:solidFill>
                <a:sym typeface="+mn-ea"/>
              </a:rPr>
              <a:t>）</a:t>
            </a:r>
            <a:endParaRPr lang="en-US" altLang="zh-CN" sz="120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dirty="0">
              <a:solidFill>
                <a:schemeClr val="tx1"/>
              </a:solidFill>
              <a:sym typeface="+mn-ea"/>
            </a:endParaRPr>
          </a:p>
          <a:p>
            <a:pPr algn="l"/>
            <a:r>
              <a:rPr lang="zh-CN" altLang="en-US" sz="1200" dirty="0">
                <a:solidFill>
                  <a:schemeClr val="tx1"/>
                </a:solidFill>
                <a:sym typeface="+mn-ea"/>
              </a:rPr>
              <a:t>一般来说，感觉运动节律的</a:t>
            </a:r>
            <a:r>
              <a:rPr lang="en-US" altLang="zh-CN" sz="1200" dirty="0">
                <a:solidFill>
                  <a:schemeClr val="tx1"/>
                </a:solidFill>
                <a:sym typeface="+mn-ea"/>
              </a:rPr>
              <a:t>ERD</a:t>
            </a:r>
            <a:r>
              <a:rPr lang="zh-CN" altLang="en-US" sz="1200" dirty="0">
                <a:solidFill>
                  <a:schemeClr val="tx1"/>
                </a:solidFill>
                <a:sym typeface="+mn-ea"/>
              </a:rPr>
              <a:t>和</a:t>
            </a:r>
            <a:r>
              <a:rPr lang="en-US" altLang="zh-CN" sz="1200" dirty="0">
                <a:solidFill>
                  <a:schemeClr val="tx1"/>
                </a:solidFill>
                <a:sym typeface="+mn-ea"/>
              </a:rPr>
              <a:t>ERS</a:t>
            </a:r>
            <a:r>
              <a:rPr lang="zh-CN" altLang="en-US" sz="1200" dirty="0">
                <a:solidFill>
                  <a:schemeClr val="tx1"/>
                </a:solidFill>
                <a:sym typeface="+mn-ea"/>
              </a:rPr>
              <a:t>都是具有</a:t>
            </a:r>
            <a:r>
              <a:rPr lang="zh-CN" altLang="en-US" sz="1200" dirty="0">
                <a:solidFill>
                  <a:srgbClr val="FF0000"/>
                </a:solidFill>
                <a:sym typeface="+mn-ea"/>
              </a:rPr>
              <a:t>局部皮层 (或头皮) 地形</a:t>
            </a:r>
            <a:r>
              <a:rPr lang="zh-CN" altLang="en-US" sz="1200" dirty="0">
                <a:solidFill>
                  <a:schemeClr val="tx1"/>
                </a:solidFill>
                <a:sym typeface="+mn-ea"/>
              </a:rPr>
              <a:t>和</a:t>
            </a:r>
            <a:r>
              <a:rPr lang="zh-CN" altLang="en-US" sz="1200" dirty="0">
                <a:solidFill>
                  <a:srgbClr val="FF0000"/>
                </a:solidFill>
                <a:sym typeface="+mn-ea"/>
              </a:rPr>
              <a:t>频率特定性</a:t>
            </a:r>
            <a:r>
              <a:rPr lang="zh-CN" altLang="en-US" sz="1200" dirty="0">
                <a:solidFill>
                  <a:schemeClr val="tx1"/>
                </a:solidFill>
                <a:sym typeface="+mn-ea"/>
              </a:rPr>
              <a:t>，这些现象可以用</a:t>
            </a:r>
            <a:r>
              <a:rPr lang="zh-CN" altLang="en-US" sz="1200" dirty="0">
                <a:solidFill>
                  <a:srgbClr val="FF0000"/>
                </a:solidFill>
                <a:sym typeface="+mn-ea"/>
              </a:rPr>
              <a:t>时间曲线</a:t>
            </a:r>
            <a:r>
              <a:rPr lang="zh-CN" altLang="en-US" sz="1200" dirty="0">
                <a:solidFill>
                  <a:schemeClr val="tx1"/>
                </a:solidFill>
                <a:sym typeface="+mn-ea"/>
              </a:rPr>
              <a:t>、</a:t>
            </a:r>
            <a:r>
              <a:rPr lang="zh-CN" altLang="en-US" sz="1200" dirty="0">
                <a:solidFill>
                  <a:srgbClr val="FF0000"/>
                </a:solidFill>
                <a:sym typeface="+mn-ea"/>
              </a:rPr>
              <a:t>时频表示</a:t>
            </a:r>
            <a:r>
              <a:rPr lang="zh-CN" altLang="en-US" sz="1200" dirty="0">
                <a:solidFill>
                  <a:schemeClr val="tx1"/>
                </a:solidFill>
                <a:sym typeface="+mn-ea"/>
              </a:rPr>
              <a:t>以及</a:t>
            </a:r>
            <a:r>
              <a:rPr lang="zh-CN" altLang="en-US" sz="1200" dirty="0">
                <a:solidFill>
                  <a:srgbClr val="FF0000"/>
                </a:solidFill>
                <a:sym typeface="+mn-ea"/>
              </a:rPr>
              <a:t>地形图</a:t>
            </a:r>
            <a:r>
              <a:rPr lang="zh-CN" altLang="en-US" sz="1200" dirty="0">
                <a:solidFill>
                  <a:schemeClr val="tx1"/>
                </a:solidFill>
                <a:sym typeface="+mn-ea"/>
              </a:rPr>
              <a:t>来研究</a:t>
            </a:r>
            <a:endParaRPr lang="zh-CN" altLang="en-US" sz="120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sz="1200" dirty="0">
              <a:solidFill>
                <a:schemeClr val="tx1"/>
              </a:solidFill>
              <a:sym typeface="+mn-ea"/>
            </a:endParaRPr>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但是，几个基本问题也极大地限制了它的发展。。。。</a:t>
            </a:r>
            <a:endParaRPr lang="zh-CN"/>
          </a:p>
          <a:p>
            <a:r>
              <a:rPr lang="zh-CN"/>
              <a:t>相比于基于</a:t>
            </a:r>
            <a:r>
              <a:rPr lang="en-US" altLang="zh-CN"/>
              <a:t>SMR</a:t>
            </a:r>
            <a:r>
              <a:rPr lang="zh-CN" altLang="en-US"/>
              <a:t>和</a:t>
            </a:r>
            <a:r>
              <a:rPr lang="en-US" altLang="zh-CN"/>
              <a:t>P300</a:t>
            </a:r>
            <a:r>
              <a:rPr lang="zh-CN" altLang="en-US"/>
              <a:t>的脑机接口，被试也更倾向于后两者。</a:t>
            </a:r>
            <a:endParaRPr lang="zh-CN" altLang="en-US"/>
          </a:p>
          <a:p>
            <a:r>
              <a:rPr lang="zh-CN"/>
              <a:t>因为这些问题的存在，对于</a:t>
            </a:r>
            <a:r>
              <a:rPr lang="en-US" altLang="zh-CN"/>
              <a:t>SCP</a:t>
            </a:r>
            <a:r>
              <a:rPr lang="zh-CN" altLang="en-US"/>
              <a:t>的研究</a:t>
            </a:r>
            <a:r>
              <a:rPr lang="zh-CN"/>
              <a:t>已经减少。。。</a:t>
            </a:r>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ꎮ</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t>
            </a:r>
            <a:r>
              <a:rPr lang="zh-CN" altLang="en-US" dirty="0"/>
              <a:t>这里给出了一个例子，在右手食指缓慢地自愿运动期间的平均</a:t>
            </a:r>
            <a:r>
              <a:rPr lang="en-US" altLang="zh-CN" dirty="0"/>
              <a:t>ERD</a:t>
            </a:r>
            <a:r>
              <a:rPr lang="zh-CN" altLang="en-US" dirty="0"/>
              <a:t>和</a:t>
            </a:r>
            <a:r>
              <a:rPr lang="en-US" altLang="zh-CN" dirty="0"/>
              <a:t>ERS</a:t>
            </a:r>
            <a:r>
              <a:rPr lang="zh-CN" altLang="en-US" dirty="0"/>
              <a:t>时间曲线，可以发现，手指运动前几秒在左侧运动区出现</a:t>
            </a:r>
            <a:r>
              <a:rPr lang="en-US" altLang="zh-CN" dirty="0"/>
              <a:t>ERD</a:t>
            </a:r>
            <a:r>
              <a:rPr lang="zh-CN" altLang="en-US" dirty="0"/>
              <a:t>，而在执行运动期间，右侧运动区也出现了</a:t>
            </a:r>
            <a:r>
              <a:rPr lang="en-US" altLang="zh-CN" dirty="0"/>
              <a:t>ERS</a:t>
            </a:r>
            <a:r>
              <a:rPr lang="zh-CN" altLang="en-US" dirty="0"/>
              <a:t>；</a:t>
            </a:r>
            <a:endParaRPr lang="en-US" altLang="zh-CN" dirty="0"/>
          </a:p>
          <a:p>
            <a:r>
              <a:rPr lang="zh-CN" altLang="en-US" dirty="0"/>
              <a:t>也就是说，在手指弯曲之前几秒，</a:t>
            </a:r>
            <a:r>
              <a:rPr lang="zh-CN" altLang="en-US" sz="1200" kern="1200" dirty="0">
                <a:solidFill>
                  <a:schemeClr val="tx1"/>
                </a:solidFill>
                <a:latin typeface="Arial" panose="020B0604020202020204" pitchFamily="34" charset="0"/>
                <a:ea typeface="宋体" panose="02010600030101010101" pitchFamily="2" charset="-122"/>
                <a:cs typeface="+mn-cs"/>
                <a:sym typeface="+mn-ea"/>
              </a:rPr>
              <a:t>μ节律的</a:t>
            </a:r>
            <a:r>
              <a:rPr lang="en-US" altLang="zh-CN" sz="1200" kern="1200" dirty="0">
                <a:solidFill>
                  <a:schemeClr val="tx1"/>
                </a:solidFill>
                <a:latin typeface="Arial" panose="020B0604020202020204" pitchFamily="34" charset="0"/>
                <a:ea typeface="宋体" panose="02010600030101010101" pitchFamily="2" charset="-122"/>
                <a:cs typeface="+mn-cs"/>
                <a:sym typeface="+mn-ea"/>
              </a:rPr>
              <a:t>ERD</a:t>
            </a:r>
            <a:r>
              <a:rPr lang="zh-CN" altLang="en-US" sz="1200" kern="1200" dirty="0">
                <a:solidFill>
                  <a:schemeClr val="tx1"/>
                </a:solidFill>
                <a:latin typeface="Arial" panose="020B0604020202020204" pitchFamily="34" charset="0"/>
                <a:ea typeface="宋体" panose="02010600030101010101" pitchFamily="2" charset="-122"/>
                <a:cs typeface="+mn-cs"/>
                <a:sym typeface="+mn-ea"/>
              </a:rPr>
              <a:t>出现在对侧运动区，而在运动的实际执行期间变为左右双侧对称。</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[Q]</a:t>
            </a:r>
            <a:r>
              <a:rPr lang="zh-CN" altLang="en-US" dirty="0"/>
              <a:t>下面我们看一下。。。</a:t>
            </a:r>
            <a:endParaRPr lang="zh-CN" altLang="en-US"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[H]</a:t>
            </a:r>
            <a:r>
              <a:rPr lang="zh-CN" altLang="en-US" dirty="0"/>
              <a:t>关于</a:t>
            </a:r>
            <a:r>
              <a:rPr lang="zh-CN" altLang="en-US" sz="1200" dirty="0">
                <a:solidFill>
                  <a:srgbClr val="FF0000"/>
                </a:solidFill>
                <a:sym typeface="+mn-ea"/>
              </a:rPr>
              <a:t>β反弹下面给出一个例子来反应这种现象</a:t>
            </a:r>
            <a:endParaRPr lang="zh-CN" altLang="en-US" sz="1200" dirty="0">
              <a:solidFill>
                <a:srgbClr val="FF0000"/>
              </a:solidFill>
              <a:sym typeface="+mn-ea"/>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这里给出了手部运动和脚部运动时的平均</a:t>
            </a:r>
            <a:r>
              <a:rPr lang="en-US" altLang="zh-CN" dirty="0"/>
              <a:t>ERD</a:t>
            </a:r>
            <a:r>
              <a:rPr lang="zh-CN" altLang="en-US" dirty="0"/>
              <a:t>和</a:t>
            </a:r>
            <a:r>
              <a:rPr lang="en-US" altLang="zh-CN" dirty="0"/>
              <a:t>ERS</a:t>
            </a:r>
            <a:r>
              <a:rPr lang="zh-CN" altLang="en-US" dirty="0"/>
              <a:t>模式；我们可以发现，运动时出现</a:t>
            </a:r>
            <a:r>
              <a:rPr lang="zh-CN" altLang="en-US" sz="1200" dirty="0">
                <a:solidFill>
                  <a:srgbClr val="FF0000"/>
                </a:solidFill>
                <a:sym typeface="+mn-ea"/>
              </a:rPr>
              <a:t>β节律的</a:t>
            </a:r>
            <a:r>
              <a:rPr lang="en-US" altLang="zh-CN" sz="1200" dirty="0">
                <a:solidFill>
                  <a:srgbClr val="FF0000"/>
                </a:solidFill>
                <a:sym typeface="+mn-ea"/>
              </a:rPr>
              <a:t>ERD</a:t>
            </a:r>
            <a:r>
              <a:rPr lang="zh-CN" altLang="en-US" sz="1200" dirty="0">
                <a:solidFill>
                  <a:srgbClr val="FF0000"/>
                </a:solidFill>
                <a:sym typeface="+mn-ea"/>
              </a:rPr>
              <a:t>，而在运动结束后则出现了</a:t>
            </a:r>
            <a:r>
              <a:rPr lang="en-US" altLang="zh-CN" sz="1200" dirty="0">
                <a:solidFill>
                  <a:srgbClr val="FF0000"/>
                </a:solidFill>
                <a:sym typeface="+mn-ea"/>
              </a:rPr>
              <a:t>ERS</a:t>
            </a:r>
            <a:r>
              <a:rPr lang="zh-CN" altLang="en-US" sz="1200" dirty="0">
                <a:solidFill>
                  <a:srgbClr val="FF0000"/>
                </a:solidFill>
                <a:sym typeface="+mn-ea"/>
              </a:rPr>
              <a:t>，也就是刚刚提到的β反弹</a:t>
            </a:r>
            <a:endParaRPr lang="zh-CN" altLang="en-US" sz="1200" dirty="0">
              <a:solidFill>
                <a:srgbClr val="FF0000"/>
              </a:solidFill>
              <a:sym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solidFill>
                  <a:srgbClr val="FF0000"/>
                </a:solidFill>
                <a:sym typeface="+mn-ea"/>
              </a:rPr>
              <a:t>；同时还可以看出，手指运动的影响</a:t>
            </a:r>
            <a:r>
              <a:rPr lang="zh-CN" altLang="en-US" sz="1200" dirty="0">
                <a:solidFill>
                  <a:schemeClr val="tx1"/>
                </a:solidFill>
                <a:latin typeface="Times New Roman" panose="02020603050405020304" pitchFamily="18" charset="0"/>
                <a:cs typeface="Times New Roman" panose="02020603050405020304" pitchFamily="18" charset="0"/>
              </a:rPr>
              <a:t>在</a:t>
            </a:r>
            <a:r>
              <a:rPr lang="en-US" altLang="zh-CN" sz="1200" dirty="0">
                <a:solidFill>
                  <a:schemeClr val="tx1"/>
                </a:solidFill>
                <a:latin typeface="Times New Roman" panose="02020603050405020304" pitchFamily="18" charset="0"/>
                <a:cs typeface="Times New Roman" panose="02020603050405020304" pitchFamily="18" charset="0"/>
              </a:rPr>
              <a:t>C3</a:t>
            </a:r>
            <a:r>
              <a:rPr lang="zh-CN" altLang="en-US" sz="1200" dirty="0">
                <a:solidFill>
                  <a:schemeClr val="tx1"/>
                </a:solidFill>
                <a:latin typeface="Times New Roman" panose="02020603050405020304" pitchFamily="18" charset="0"/>
                <a:cs typeface="Times New Roman" panose="02020603050405020304" pitchFamily="18" charset="0"/>
              </a:rPr>
              <a:t>更大，而脚部运动的影响在</a:t>
            </a:r>
            <a:r>
              <a:rPr lang="en-US" altLang="zh-CN" sz="1200" dirty="0" err="1">
                <a:solidFill>
                  <a:schemeClr val="tx1"/>
                </a:solidFill>
                <a:latin typeface="Times New Roman" panose="02020603050405020304" pitchFamily="18" charset="0"/>
                <a:cs typeface="Times New Roman" panose="02020603050405020304" pitchFamily="18" charset="0"/>
              </a:rPr>
              <a:t>Cz</a:t>
            </a:r>
            <a:r>
              <a:rPr lang="zh-CN" altLang="en-US" sz="1200" dirty="0">
                <a:solidFill>
                  <a:schemeClr val="tx1"/>
                </a:solidFill>
                <a:latin typeface="Times New Roman" panose="02020603050405020304" pitchFamily="18" charset="0"/>
                <a:cs typeface="Times New Roman" panose="02020603050405020304" pitchFamily="18" charset="0"/>
              </a:rPr>
              <a:t>更大</a:t>
            </a:r>
            <a:endParaRPr lang="zh-CN" altLang="en-US" sz="1200" dirty="0">
              <a:solidFill>
                <a:schemeClr val="tx1"/>
              </a:solidFill>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sz="1200" dirty="0">
              <a:solidFill>
                <a:srgbClr val="FF0000"/>
              </a:solidFill>
              <a:sym typeface="+mn-ea"/>
            </a:endParaRP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之前例子中提到，实际运动和想象运动都会产生感觉运动节律的</a:t>
            </a:r>
            <a:r>
              <a:rPr lang="en-US" altLang="zh-CN" dirty="0"/>
              <a:t>ERD</a:t>
            </a:r>
            <a:r>
              <a:rPr lang="zh-CN" altLang="en-US" dirty="0"/>
              <a:t>和</a:t>
            </a:r>
            <a:r>
              <a:rPr lang="en-US" altLang="zh-CN" dirty="0"/>
              <a:t>ERS</a:t>
            </a:r>
            <a:r>
              <a:rPr lang="zh-CN" altLang="en-US" dirty="0"/>
              <a:t>现象，</a:t>
            </a:r>
            <a:r>
              <a:rPr lang="zh-CN" altLang="en-US" dirty="0">
                <a:latin typeface="Times New Roman" panose="02020603050405020304" pitchFamily="18" charset="0"/>
                <a:cs typeface="Times New Roman" panose="02020603050405020304" pitchFamily="18" charset="0"/>
                <a:sym typeface="+mn-ea"/>
              </a:rPr>
              <a:t>很多研究也都证明了运动想象可以产生与实际运动相似的感觉运动节律变化</a:t>
            </a:r>
            <a:endParaRPr lang="zh-CN" altLang="en-US" dirty="0">
              <a:solidFill>
                <a:schemeClr val="tx1"/>
              </a:solidFill>
              <a:latin typeface="Times New Roman" panose="02020603050405020304" pitchFamily="18" charset="0"/>
              <a:cs typeface="Times New Roman" panose="02020603050405020304" pitchFamily="18" charset="0"/>
            </a:endParaRPr>
          </a:p>
          <a:p>
            <a:r>
              <a:rPr lang="en-US" altLang="zh-CN" dirty="0"/>
              <a:t>[D]</a:t>
            </a:r>
            <a:r>
              <a:rPr lang="zh-CN" altLang="en-US" dirty="0"/>
              <a:t>这个发现促使研究者们思考，能否将感觉运动节律应用于脑机接口中。</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t>
            </a:r>
            <a:r>
              <a:rPr lang="zh-CN" altLang="en-US" dirty="0"/>
              <a:t>要将感觉运动节律运用到脑机接口中首先就要对感觉运动皮层活动进行分析</a:t>
            </a:r>
            <a:endParaRPr lang="en-US" altLang="zh-CN" dirty="0"/>
          </a:p>
          <a:p>
            <a:r>
              <a:rPr lang="en-US" altLang="zh-CN" dirty="0"/>
              <a:t>[H]</a:t>
            </a:r>
            <a:r>
              <a:rPr lang="zh-CN" altLang="en-US" dirty="0"/>
              <a:t>下面我们详细介绍一下一些对感觉运动节律进行频率分析的方法</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zh-CN" altLang="en-US" noProof="0"/>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F7AC0D-87B2-4A4D-97F2-54609440414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
          <p:cNvSpPr txBox="1"/>
          <p:nvPr/>
        </p:nvSpPr>
        <p:spPr>
          <a:xfrm>
            <a:off x="2350770" y="2514600"/>
            <a:ext cx="6517005" cy="17837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13</a:t>
            </a:r>
            <a:r>
              <a:rPr lang="zh-CN" altLang="en-US" sz="4400" b="1" dirty="0">
                <a:solidFill>
                  <a:srgbClr val="3333FF"/>
                </a:solidFill>
                <a:latin typeface="Times New Roman" panose="02020603050405020304" pitchFamily="18" charset="0"/>
                <a:ea typeface="黑体" panose="02010609060101010101" pitchFamily="2" charset="-122"/>
              </a:rPr>
              <a:t>章  基于感觉运动节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               律的脑-机接口</a:t>
            </a:r>
            <a:endParaRPr lang="zh-CN" altLang="en-US" sz="44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fontScale="77500" lnSpcReduction="20000"/>
          </a:bodyPr>
          <a:lstStyle/>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0" y="990600"/>
            <a:ext cx="2514600" cy="58674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249170"/>
            <a:ext cx="9275445" cy="59626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000" dirty="0">
                <a:solidFill>
                  <a:schemeClr val="tx1"/>
                </a:solidFill>
                <a:latin typeface="Times New Roman" panose="02020603050405020304" pitchFamily="18" charset="0"/>
                <a:cs typeface="Times New Roman" panose="02020603050405020304" pitchFamily="18" charset="0"/>
              </a:rPr>
              <a:t>很多研究证明运动想象可以产生与实际运动相似的感觉运动节律变化</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49506" name="Rectangle 2"/>
          <p:cNvSpPr>
            <a:spLocks noGrp="1" noChangeArrowheads="1"/>
          </p:cNvSpPr>
          <p:nvPr>
            <p:ph type="title"/>
          </p:nvPr>
        </p:nvSpPr>
        <p:spPr>
          <a:xfrm>
            <a:off x="177800" y="307975"/>
            <a:ext cx="466026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1316355" y="1246505"/>
            <a:ext cx="4277995" cy="460375"/>
          </a:xfrm>
          <a:prstGeom prst="rect">
            <a:avLst/>
          </a:prstGeom>
          <a:noFill/>
        </p:spPr>
        <p:txBody>
          <a:bodyPr wrap="square" rtlCol="0" anchor="t">
            <a:spAutoFit/>
          </a:bodyPr>
          <a:lstStyle/>
          <a:p>
            <a:pPr algn="l"/>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运动想象期间的感觉运动节律</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6" name="文本框 5"/>
          <p:cNvSpPr txBox="1"/>
          <p:nvPr/>
        </p:nvSpPr>
        <p:spPr>
          <a:xfrm>
            <a:off x="391980" y="3141027"/>
            <a:ext cx="8360410" cy="3322955"/>
          </a:xfrm>
          <a:prstGeom prst="rect">
            <a:avLst/>
          </a:prstGeom>
          <a:noFill/>
        </p:spPr>
        <p:txBody>
          <a:bodyPr wrap="square" rtlCol="0">
            <a:spAutoFit/>
          </a:bodyPr>
          <a:lstStyle/>
          <a:p>
            <a:pPr marL="342900" indent="-342900">
              <a:lnSpc>
                <a:spcPct val="150000"/>
              </a:lnSpc>
              <a:buFont typeface="Wingdings" panose="05000000000000000000" charset="0"/>
              <a:buChar char="n"/>
            </a:pPr>
            <a:r>
              <a:rPr lang="zh-CN" altLang="en-US" sz="2000" dirty="0"/>
              <a:t>       </a:t>
            </a:r>
            <a:r>
              <a:rPr lang="zh-CN" altLang="en-US" sz="2000" dirty="0">
                <a:solidFill>
                  <a:schemeClr val="bg2"/>
                </a:solidFill>
                <a:sym typeface="+mn-ea"/>
              </a:rPr>
              <a:t>Jasper和Penfield（1949，1965）早期临床研究表明：</a:t>
            </a:r>
            <a:r>
              <a:rPr lang="zh-CN" altLang="en-US" sz="2000" dirty="0"/>
              <a:t>SMR的ERD除了与</a:t>
            </a:r>
            <a:r>
              <a:rPr lang="zh-CN" altLang="en-US" sz="2000" dirty="0">
                <a:solidFill>
                  <a:srgbClr val="FF0000"/>
                </a:solidFill>
              </a:rPr>
              <a:t>实际运动</a:t>
            </a:r>
            <a:r>
              <a:rPr lang="zh-CN" altLang="en-US" sz="2000" dirty="0"/>
              <a:t>相关外，也与</a:t>
            </a:r>
            <a:r>
              <a:rPr lang="zh-CN" altLang="en-US" sz="2000" dirty="0">
                <a:solidFill>
                  <a:srgbClr val="FF0000"/>
                </a:solidFill>
              </a:rPr>
              <a:t>运动想象</a:t>
            </a:r>
            <a:r>
              <a:rPr lang="zh-CN" altLang="en-US" sz="2000" dirty="0"/>
              <a:t>相关。</a:t>
            </a:r>
            <a:endParaRPr lang="zh-CN" altLang="en-US" sz="2000" dirty="0"/>
          </a:p>
          <a:p>
            <a:pPr marL="342900" indent="-342900">
              <a:lnSpc>
                <a:spcPct val="150000"/>
              </a:lnSpc>
              <a:buFont typeface="Wingdings" panose="05000000000000000000" charset="0"/>
              <a:buChar char="n"/>
            </a:pPr>
            <a:r>
              <a:rPr lang="zh-CN" altLang="en-US" sz="2000" dirty="0">
                <a:sym typeface="+mn-ea"/>
              </a:rPr>
              <a:t>       当截肢受试者想象移动自己缺失的四肢时，Gastaut等（1965）观察到</a:t>
            </a:r>
            <a:r>
              <a:rPr lang="zh-CN" altLang="en-US" sz="2000" dirty="0">
                <a:solidFill>
                  <a:srgbClr val="FF0000"/>
                </a:solidFill>
                <a:sym typeface="+mn-ea"/>
              </a:rPr>
              <a:t>μ节律ERD</a:t>
            </a:r>
            <a:r>
              <a:rPr lang="zh-CN" altLang="en-US" sz="2000" dirty="0">
                <a:sym typeface="+mn-ea"/>
              </a:rPr>
              <a:t>。</a:t>
            </a:r>
            <a:endParaRPr lang="zh-CN" altLang="en-US" sz="2000" dirty="0">
              <a:sym typeface="+mn-ea"/>
            </a:endParaRPr>
          </a:p>
          <a:p>
            <a:pPr marL="342900" indent="-342900">
              <a:lnSpc>
                <a:spcPct val="150000"/>
              </a:lnSpc>
              <a:buFont typeface="Wingdings" panose="05000000000000000000" charset="0"/>
              <a:buChar char="n"/>
            </a:pPr>
            <a:r>
              <a:rPr lang="zh-CN" altLang="en-US" sz="2000" dirty="0">
                <a:solidFill>
                  <a:schemeClr val="bg2"/>
                </a:solidFill>
                <a:sym typeface="+mn-ea"/>
              </a:rPr>
              <a:t>       之后的研究进一步详细记录了与运动想象相关的ERD并证明了其与实际运动的相似性：</a:t>
            </a:r>
            <a:r>
              <a:rPr lang="zh-CN" altLang="en-US" sz="2000" dirty="0">
                <a:sym typeface="+mn-ea"/>
              </a:rPr>
              <a:t>例如，左手</a:t>
            </a:r>
            <a:r>
              <a:rPr lang="en-US" altLang="zh-CN" sz="2000" dirty="0">
                <a:sym typeface="+mn-ea"/>
              </a:rPr>
              <a:t>/</a:t>
            </a:r>
            <a:r>
              <a:rPr lang="zh-CN" altLang="en-US" sz="2000" dirty="0">
                <a:sym typeface="+mn-ea"/>
              </a:rPr>
              <a:t>右手的运动想象与</a:t>
            </a:r>
            <a:r>
              <a:rPr lang="zh-CN" altLang="en-US" sz="2000" dirty="0">
                <a:solidFill>
                  <a:srgbClr val="FF0000"/>
                </a:solidFill>
                <a:sym typeface="+mn-ea"/>
              </a:rPr>
              <a:t>对侧区</a:t>
            </a:r>
            <a:r>
              <a:rPr lang="zh-CN" altLang="en-US" sz="2000" dirty="0">
                <a:sym typeface="+mn-ea"/>
              </a:rPr>
              <a:t>μ节律和β节律的ERD相关，这与自发运动过程见到的运动前ERD相似</a:t>
            </a:r>
            <a:endParaRPr lang="zh-CN" altLang="en-US" sz="2000" dirty="0"/>
          </a:p>
        </p:txBody>
      </p:sp>
      <p:sp>
        <p:nvSpPr>
          <p:cNvPr id="14" name="云形标注 13"/>
          <p:cNvSpPr/>
          <p:nvPr/>
        </p:nvSpPr>
        <p:spPr>
          <a:xfrm>
            <a:off x="1859280" y="3279234"/>
            <a:ext cx="5943599" cy="2579276"/>
          </a:xfrm>
          <a:prstGeom prst="cloudCallout">
            <a:avLst>
              <a:gd name="adj1" fmla="val -40900"/>
              <a:gd name="adj2" fmla="val -101313"/>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能否将感觉运动节律应用于脑机接口？</a:t>
            </a:r>
            <a:endParaRPr lang="zh-CN" altLang="en-US"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655955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13.2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分析感觉运动皮层活动</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2" name="文本框 1"/>
          <p:cNvSpPr txBox="1"/>
          <p:nvPr/>
        </p:nvSpPr>
        <p:spPr>
          <a:xfrm>
            <a:off x="734997" y="3548136"/>
            <a:ext cx="7365365" cy="1014730"/>
          </a:xfrm>
          <a:prstGeom prst="rect">
            <a:avLst/>
          </a:prstGeom>
          <a:noFill/>
        </p:spPr>
        <p:txBody>
          <a:bodyPr wrap="square" rtlCol="0">
            <a:spAutoFit/>
          </a:bodyPr>
          <a:lstStyle/>
          <a:p>
            <a:pPr>
              <a:lnSpc>
                <a:spcPct val="150000"/>
              </a:lnSpc>
            </a:pPr>
            <a:r>
              <a:rPr lang="en-US" altLang="zh-CN" sz="2000" dirty="0">
                <a:solidFill>
                  <a:schemeClr val="accent4"/>
                </a:solidFill>
              </a:rPr>
              <a:t>       </a:t>
            </a:r>
            <a:r>
              <a:rPr lang="zh-CN" altLang="en-US" sz="2000" dirty="0">
                <a:solidFill>
                  <a:schemeClr val="accent4"/>
                </a:solidFill>
              </a:rPr>
              <a:t>感觉运动节律（SMRs）由</a:t>
            </a:r>
            <a:r>
              <a:rPr lang="zh-CN" altLang="en-US" sz="2000" b="1" dirty="0">
                <a:solidFill>
                  <a:srgbClr val="FF0000"/>
                </a:solidFill>
              </a:rPr>
              <a:t>节律振荡</a:t>
            </a:r>
            <a:r>
              <a:rPr lang="zh-CN" altLang="en-US" sz="2000" dirty="0">
                <a:solidFill>
                  <a:schemeClr val="accent4"/>
                </a:solidFill>
              </a:rPr>
              <a:t>组成，因此对其分析始于</a:t>
            </a:r>
            <a:r>
              <a:rPr lang="zh-CN" altLang="en-US" sz="2000" b="1" dirty="0">
                <a:solidFill>
                  <a:srgbClr val="FF0000"/>
                </a:solidFill>
              </a:rPr>
              <a:t>频率分析</a:t>
            </a:r>
            <a:r>
              <a:rPr lang="zh-CN" altLang="en-US" sz="2000" dirty="0">
                <a:solidFill>
                  <a:schemeClr val="accent4"/>
                </a:solidFill>
              </a:rPr>
              <a:t>。</a:t>
            </a:r>
            <a:endParaRPr lang="zh-CN" altLang="en-US" sz="2000" dirty="0">
              <a:solidFill>
                <a:schemeClr val="accent4"/>
              </a:solidFill>
            </a:endParaRPr>
          </a:p>
        </p:txBody>
      </p:sp>
      <p:sp>
        <p:nvSpPr>
          <p:cNvPr id="6" name="文本框 5"/>
          <p:cNvSpPr txBox="1"/>
          <p:nvPr/>
        </p:nvSpPr>
        <p:spPr>
          <a:xfrm>
            <a:off x="586181" y="4562866"/>
            <a:ext cx="7623810" cy="1015663"/>
          </a:xfrm>
          <a:prstGeom prst="rect">
            <a:avLst/>
          </a:prstGeom>
          <a:noFill/>
        </p:spPr>
        <p:txBody>
          <a:bodyPr wrap="square" rtlCol="0">
            <a:spAutoFit/>
          </a:bodyPr>
          <a:lstStyle/>
          <a:p>
            <a:pPr>
              <a:lnSpc>
                <a:spcPct val="150000"/>
              </a:lnSpc>
            </a:pPr>
            <a:r>
              <a:rPr lang="en-US" altLang="zh-CN" sz="2000" dirty="0">
                <a:solidFill>
                  <a:schemeClr val="accent4"/>
                </a:solidFill>
                <a:sym typeface="+mn-ea"/>
              </a:rPr>
              <a:t>        </a:t>
            </a:r>
            <a:r>
              <a:rPr lang="zh-CN" altLang="en-US" sz="2000" dirty="0">
                <a:solidFill>
                  <a:schemeClr val="accent4"/>
                </a:solidFill>
                <a:sym typeface="+mn-ea"/>
              </a:rPr>
              <a:t>对于脑电，相关的范围是</a:t>
            </a:r>
            <a:r>
              <a:rPr lang="zh-CN" altLang="en-US" sz="2000" b="1" dirty="0">
                <a:solidFill>
                  <a:srgbClr val="FF0000"/>
                </a:solidFill>
                <a:sym typeface="+mn-ea"/>
              </a:rPr>
              <a:t>5-40Hz</a:t>
            </a:r>
            <a:endParaRPr lang="zh-CN" altLang="en-US" sz="2000" dirty="0">
              <a:solidFill>
                <a:srgbClr val="FF0000"/>
              </a:solidFill>
            </a:endParaRPr>
          </a:p>
          <a:p>
            <a:pPr>
              <a:lnSpc>
                <a:spcPct val="150000"/>
              </a:lnSpc>
            </a:pPr>
            <a:r>
              <a:rPr lang="zh-CN" altLang="en-US" sz="2000" dirty="0">
                <a:solidFill>
                  <a:srgbClr val="FF0000"/>
                </a:solidFill>
                <a:sym typeface="+mn-ea"/>
              </a:rPr>
              <a:t>        </a:t>
            </a:r>
            <a:r>
              <a:rPr lang="zh-CN" altLang="en-US" sz="2000" dirty="0">
                <a:solidFill>
                  <a:schemeClr val="accent4"/>
                </a:solidFill>
                <a:sym typeface="+mn-ea"/>
              </a:rPr>
              <a:t>皮层脑电（ECoG）和脑磁（MEG）相关范围达到至少</a:t>
            </a:r>
            <a:r>
              <a:rPr lang="zh-CN" altLang="en-US" sz="2000" b="1" dirty="0">
                <a:solidFill>
                  <a:srgbClr val="FF0000"/>
                </a:solidFill>
                <a:sym typeface="+mn-ea"/>
              </a:rPr>
              <a:t>200</a:t>
            </a:r>
            <a:r>
              <a:rPr lang="en-US" altLang="zh-CN" sz="2000" b="1" dirty="0">
                <a:solidFill>
                  <a:srgbClr val="FF0000"/>
                </a:solidFill>
                <a:sym typeface="+mn-ea"/>
              </a:rPr>
              <a:t>Hz</a:t>
            </a:r>
            <a:endParaRPr lang="zh-CN" altLang="en-US" sz="2000" b="1" dirty="0">
              <a:solidFill>
                <a:schemeClr val="accent4"/>
              </a:solidFill>
            </a:endParaRPr>
          </a:p>
        </p:txBody>
      </p:sp>
      <p:sp>
        <p:nvSpPr>
          <p:cNvPr id="8" name="圆角矩形 7"/>
          <p:cNvSpPr/>
          <p:nvPr/>
        </p:nvSpPr>
        <p:spPr>
          <a:xfrm>
            <a:off x="92694" y="2805127"/>
            <a:ext cx="1284605" cy="744855"/>
          </a:xfrm>
          <a:prstGeom prst="roundRect">
            <a:avLst/>
          </a:prstGeom>
          <a:noFill/>
          <a:ln w="31750">
            <a:solidFill>
              <a:srgbClr val="0070C0">
                <a:alpha val="5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频率分析</a:t>
            </a:r>
            <a:endParaRPr lang="zh-CN" altLang="en-US" sz="20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11" name="圆角矩形 10"/>
          <p:cNvSpPr/>
          <p:nvPr/>
        </p:nvSpPr>
        <p:spPr>
          <a:xfrm>
            <a:off x="586181" y="2052623"/>
            <a:ext cx="6765925" cy="381000"/>
          </a:xfrm>
          <a:prstGeom prst="roundRect">
            <a:avLst/>
          </a:prstGeom>
          <a:solidFill>
            <a:schemeClr val="accent2">
              <a:lumMod val="60000"/>
              <a:lumOff val="40000"/>
            </a:schemeClr>
          </a:solidFill>
          <a:ln w="31750">
            <a:solidFill>
              <a:schemeClr val="accent2">
                <a:lumMod val="60000"/>
                <a:lumOff val="40000"/>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分析感觉运动皮层活动的方法：</a:t>
            </a:r>
            <a:r>
              <a:rPr lang="zh-CN" altLang="en-US" sz="2000" b="1" dirty="0">
                <a:solidFill>
                  <a:srgbClr val="FF0000"/>
                </a:solidFill>
              </a:rPr>
              <a:t>频率分析</a:t>
            </a:r>
            <a:r>
              <a:rPr lang="zh-CN" altLang="en-US" sz="2000" b="1" dirty="0">
                <a:solidFill>
                  <a:schemeClr val="tx1"/>
                </a:solidFill>
              </a:rPr>
              <a:t>、</a:t>
            </a:r>
            <a:r>
              <a:rPr lang="zh-CN" altLang="en-US" sz="2000" b="1" dirty="0">
                <a:solidFill>
                  <a:srgbClr val="FF0000"/>
                </a:solidFill>
              </a:rPr>
              <a:t>空间分析</a:t>
            </a:r>
            <a:endParaRPr lang="zh-CN" altLang="en-US" sz="2000" b="1" dirty="0">
              <a:solidFill>
                <a:srgbClr val="FF0000"/>
              </a:solidFill>
            </a:endParaRPr>
          </a:p>
        </p:txBody>
      </p:sp>
      <p:sp>
        <p:nvSpPr>
          <p:cNvPr id="13" name="箭头: V 形 12"/>
          <p:cNvSpPr/>
          <p:nvPr/>
        </p:nvSpPr>
        <p:spPr>
          <a:xfrm>
            <a:off x="0" y="5964894"/>
            <a:ext cx="2670825" cy="6826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Times New Roman" panose="02020603050405020304" pitchFamily="18" charset="0"/>
                <a:cs typeface="Times New Roman" panose="02020603050405020304" pitchFamily="18" charset="0"/>
              </a:rPr>
              <a:t>next</a:t>
            </a:r>
            <a:endParaRPr lang="zh-CN" altLang="en-US" sz="3200" dirty="0">
              <a:solidFill>
                <a:schemeClr val="tx1"/>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3299762" y="6088360"/>
            <a:ext cx="4800600" cy="461665"/>
          </a:xfrm>
          <a:prstGeom prst="rect">
            <a:avLst/>
          </a:prstGeom>
          <a:noFill/>
        </p:spPr>
        <p:txBody>
          <a:bodyPr wrap="square" rtlCol="0">
            <a:spAutoFit/>
          </a:bodyPr>
          <a:lstStyle/>
          <a:p>
            <a:r>
              <a:rPr lang="zh-CN" altLang="en-US" sz="2400" dirty="0"/>
              <a:t>频率分析方法</a:t>
            </a:r>
            <a:endParaRPr lang="zh-CN"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655955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13.2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分析感觉运动皮层活动</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1326515" y="1238250"/>
            <a:ext cx="3637915" cy="460375"/>
          </a:xfrm>
          <a:prstGeom prst="rect">
            <a:avLst/>
          </a:prstGeom>
          <a:noFill/>
        </p:spPr>
        <p:txBody>
          <a:bodyPr wrap="square" rtlCol="0" anchor="t">
            <a:spAutoFit/>
          </a:bodyPr>
          <a:lstStyle/>
          <a:p>
            <a:pPr algn="l"/>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频率分析</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2" name="文本框 1"/>
          <p:cNvSpPr txBox="1"/>
          <p:nvPr/>
        </p:nvSpPr>
        <p:spPr>
          <a:xfrm>
            <a:off x="177800" y="2101215"/>
            <a:ext cx="8813800" cy="3785652"/>
          </a:xfrm>
          <a:prstGeom prst="rect">
            <a:avLst/>
          </a:prstGeom>
          <a:noFill/>
        </p:spPr>
        <p:txBody>
          <a:bodyPr wrap="square" rtlCol="0">
            <a:spAutoFit/>
          </a:bodyPr>
          <a:lstStyle/>
          <a:p>
            <a:pPr>
              <a:lnSpc>
                <a:spcPct val="150000"/>
              </a:lnSpc>
            </a:pPr>
            <a:r>
              <a:rPr lang="en-US" altLang="zh-CN" sz="2000" dirty="0">
                <a:solidFill>
                  <a:schemeClr val="accent4"/>
                </a:solidFill>
              </a:rPr>
              <a:t>      </a:t>
            </a:r>
            <a:r>
              <a:rPr lang="zh-CN" altLang="en-US" sz="2000" b="1" dirty="0">
                <a:gradFill>
                  <a:gsLst>
                    <a:gs pos="0">
                      <a:srgbClr val="7B32B2"/>
                    </a:gs>
                    <a:gs pos="100000">
                      <a:srgbClr val="401A5D"/>
                    </a:gs>
                  </a:gsLst>
                  <a:lin scaled="0"/>
                </a:gradFill>
              </a:rPr>
              <a:t>频率分析的</a:t>
            </a:r>
            <a:r>
              <a:rPr lang="zh-CN" altLang="en-US" sz="2000" b="1" dirty="0">
                <a:gradFill>
                  <a:gsLst>
                    <a:gs pos="0">
                      <a:srgbClr val="7B32B2"/>
                    </a:gs>
                    <a:gs pos="100000">
                      <a:srgbClr val="401A5D"/>
                    </a:gs>
                  </a:gsLst>
                  <a:lin scaled="0"/>
                </a:gradFill>
                <a:sym typeface="+mn-ea"/>
              </a:rPr>
              <a:t>经典方法：</a:t>
            </a:r>
            <a:r>
              <a:rPr lang="zh-CN" altLang="en-US" sz="2000" dirty="0">
                <a:sym typeface="+mn-ea"/>
              </a:rPr>
              <a:t>首先</a:t>
            </a:r>
            <a:r>
              <a:rPr lang="zh-CN" altLang="en-US" sz="2000" dirty="0">
                <a:solidFill>
                  <a:schemeClr val="accent4"/>
                </a:solidFill>
                <a:sym typeface="+mn-ea"/>
              </a:rPr>
              <a:t>在一个或多个特定频段进行简单的带通滤波</a:t>
            </a:r>
            <a:endParaRPr lang="zh-CN" altLang="en-US" sz="2000" dirty="0">
              <a:solidFill>
                <a:schemeClr val="accent4"/>
              </a:solidFill>
            </a:endParaRPr>
          </a:p>
          <a:p>
            <a:pPr>
              <a:lnSpc>
                <a:spcPct val="150000"/>
              </a:lnSpc>
            </a:pPr>
            <a:r>
              <a:rPr lang="zh-CN" altLang="en-US" sz="2000" dirty="0">
                <a:solidFill>
                  <a:schemeClr val="accent4"/>
                </a:solidFill>
                <a:sym typeface="+mn-ea"/>
              </a:rPr>
              <a:t>          由Pfurtscheller和Aranibar（1979）定义的</a:t>
            </a:r>
            <a:r>
              <a:rPr lang="zh-CN" altLang="en-US" sz="2000" dirty="0">
                <a:solidFill>
                  <a:srgbClr val="FF0000"/>
                </a:solidFill>
                <a:sym typeface="+mn-ea"/>
              </a:rPr>
              <a:t>标准ERD/ERS计算</a:t>
            </a:r>
            <a:r>
              <a:rPr lang="zh-CN" altLang="en-US" sz="2000" dirty="0">
                <a:solidFill>
                  <a:schemeClr val="accent4"/>
                </a:solidFill>
                <a:sym typeface="+mn-ea"/>
              </a:rPr>
              <a:t>：</a:t>
            </a:r>
            <a:endParaRPr lang="zh-CN" altLang="en-US" sz="2000" dirty="0">
              <a:solidFill>
                <a:schemeClr val="accent4"/>
              </a:solidFill>
            </a:endParaRPr>
          </a:p>
          <a:p>
            <a:pPr>
              <a:lnSpc>
                <a:spcPct val="150000"/>
              </a:lnSpc>
            </a:pPr>
            <a:r>
              <a:rPr lang="zh-CN" altLang="en-US" sz="2000" dirty="0">
                <a:solidFill>
                  <a:schemeClr val="accent4"/>
                </a:solidFill>
                <a:sym typeface="+mn-ea"/>
              </a:rPr>
              <a:t>               对每个试验进行带通滤波，对样本进行平方，然后对多个试验取平</a:t>
            </a:r>
            <a:endParaRPr lang="en-US" altLang="zh-CN" sz="2000" dirty="0">
              <a:solidFill>
                <a:schemeClr val="accent4"/>
              </a:solidFill>
              <a:sym typeface="+mn-ea"/>
            </a:endParaRPr>
          </a:p>
          <a:p>
            <a:pPr>
              <a:lnSpc>
                <a:spcPct val="150000"/>
              </a:lnSpc>
            </a:pPr>
            <a:r>
              <a:rPr lang="en-US" altLang="zh-CN" sz="2000" dirty="0">
                <a:solidFill>
                  <a:schemeClr val="accent4"/>
                </a:solidFill>
                <a:sym typeface="+mn-ea"/>
              </a:rPr>
              <a:t>               </a:t>
            </a:r>
            <a:r>
              <a:rPr lang="zh-CN" altLang="en-US" sz="2000" dirty="0">
                <a:solidFill>
                  <a:schemeClr val="accent4"/>
                </a:solidFill>
                <a:sym typeface="+mn-ea"/>
              </a:rPr>
              <a:t>均值。结果用来定义相比于特定参考间隔的</a:t>
            </a:r>
            <a:r>
              <a:rPr lang="zh-CN" altLang="en-US" sz="2000" b="1" dirty="0">
                <a:solidFill>
                  <a:srgbClr val="FF0000"/>
                </a:solidFill>
                <a:sym typeface="+mn-ea"/>
              </a:rPr>
              <a:t>比例功率降低</a:t>
            </a:r>
            <a:r>
              <a:rPr lang="zh-CN" altLang="en-US" sz="2000" dirty="0">
                <a:solidFill>
                  <a:schemeClr val="accent4"/>
                </a:solidFill>
                <a:sym typeface="+mn-ea"/>
              </a:rPr>
              <a:t>（ERD）</a:t>
            </a:r>
            <a:endParaRPr lang="en-US" altLang="zh-CN" sz="2000" dirty="0">
              <a:solidFill>
                <a:schemeClr val="accent4"/>
              </a:solidFill>
              <a:sym typeface="+mn-ea"/>
            </a:endParaRPr>
          </a:p>
          <a:p>
            <a:pPr>
              <a:lnSpc>
                <a:spcPct val="150000"/>
              </a:lnSpc>
            </a:pPr>
            <a:r>
              <a:rPr lang="en-US" altLang="zh-CN" sz="2000" dirty="0">
                <a:solidFill>
                  <a:schemeClr val="accent4"/>
                </a:solidFill>
                <a:sym typeface="+mn-ea"/>
              </a:rPr>
              <a:t>               </a:t>
            </a:r>
            <a:r>
              <a:rPr lang="zh-CN" altLang="en-US" sz="2000" dirty="0">
                <a:solidFill>
                  <a:schemeClr val="accent4"/>
                </a:solidFill>
                <a:sym typeface="+mn-ea"/>
              </a:rPr>
              <a:t>或</a:t>
            </a:r>
            <a:r>
              <a:rPr lang="zh-CN" altLang="en-US" sz="2000" b="1" dirty="0">
                <a:solidFill>
                  <a:srgbClr val="FF0000"/>
                </a:solidFill>
                <a:sym typeface="+mn-ea"/>
              </a:rPr>
              <a:t>功率增加</a:t>
            </a:r>
            <a:r>
              <a:rPr lang="zh-CN" altLang="en-US" sz="2000" dirty="0">
                <a:solidFill>
                  <a:schemeClr val="accent4"/>
                </a:solidFill>
                <a:sym typeface="+mn-ea"/>
              </a:rPr>
              <a:t>（ERS），通常该间隔是事件发生前不久的几秒钟</a:t>
            </a:r>
            <a:endParaRPr lang="en-US" altLang="zh-CN" sz="2000" dirty="0">
              <a:solidFill>
                <a:schemeClr val="accent4"/>
              </a:solidFill>
              <a:sym typeface="+mn-ea"/>
            </a:endParaRPr>
          </a:p>
          <a:p>
            <a:pPr>
              <a:lnSpc>
                <a:spcPct val="150000"/>
              </a:lnSpc>
            </a:pPr>
            <a:r>
              <a:rPr lang="zh-CN" altLang="en-US" sz="2000" dirty="0">
                <a:solidFill>
                  <a:schemeClr val="accent4"/>
                </a:solidFill>
                <a:sym typeface="+mn-ea"/>
              </a:rPr>
              <a:t>          然后用计算出的</a:t>
            </a:r>
            <a:r>
              <a:rPr lang="en-US" altLang="zh-CN" sz="2000" dirty="0">
                <a:solidFill>
                  <a:srgbClr val="FF0000"/>
                </a:solidFill>
                <a:sym typeface="+mn-ea"/>
              </a:rPr>
              <a:t>ERD</a:t>
            </a:r>
            <a:r>
              <a:rPr lang="zh-CN" altLang="en-US" sz="2000" dirty="0">
                <a:solidFill>
                  <a:srgbClr val="FF0000"/>
                </a:solidFill>
                <a:sym typeface="+mn-ea"/>
              </a:rPr>
              <a:t>，</a:t>
            </a:r>
            <a:r>
              <a:rPr lang="en-US" altLang="zh-CN" sz="2000" dirty="0">
                <a:solidFill>
                  <a:srgbClr val="FF0000"/>
                </a:solidFill>
                <a:sym typeface="+mn-ea"/>
              </a:rPr>
              <a:t>ERS</a:t>
            </a:r>
            <a:r>
              <a:rPr lang="zh-CN" altLang="en-US" sz="2000" dirty="0">
                <a:solidFill>
                  <a:srgbClr val="FF0000"/>
                </a:solidFill>
                <a:sym typeface="+mn-ea"/>
              </a:rPr>
              <a:t>绘制时频图</a:t>
            </a:r>
            <a:r>
              <a:rPr lang="zh-CN" altLang="en-US" sz="2000" dirty="0">
                <a:solidFill>
                  <a:schemeClr val="accent4"/>
                </a:solidFill>
                <a:sym typeface="+mn-ea"/>
              </a:rPr>
              <a:t>。</a:t>
            </a:r>
            <a:endParaRPr lang="en-US" altLang="zh-CN" sz="2000" dirty="0">
              <a:solidFill>
                <a:schemeClr val="accent4"/>
              </a:solidFill>
              <a:sym typeface="+mn-ea"/>
            </a:endParaRPr>
          </a:p>
          <a:p>
            <a:pPr>
              <a:lnSpc>
                <a:spcPct val="150000"/>
              </a:lnSpc>
            </a:pPr>
            <a:r>
              <a:rPr lang="zh-CN" altLang="en-US" sz="2000" dirty="0">
                <a:solidFill>
                  <a:schemeClr val="accent4"/>
                </a:solidFill>
                <a:sym typeface="+mn-ea"/>
              </a:rPr>
              <a:t>（注：由于时域诱发电位可以掩盖</a:t>
            </a:r>
            <a:r>
              <a:rPr lang="en-US" altLang="zh-CN" sz="2000" dirty="0">
                <a:solidFill>
                  <a:schemeClr val="accent4"/>
                </a:solidFill>
                <a:sym typeface="+mn-ea"/>
              </a:rPr>
              <a:t>SMR</a:t>
            </a:r>
            <a:r>
              <a:rPr lang="zh-CN" altLang="en-US" sz="2000" dirty="0">
                <a:solidFill>
                  <a:schemeClr val="accent4"/>
                </a:solidFill>
                <a:sym typeface="+mn-ea"/>
              </a:rPr>
              <a:t>的</a:t>
            </a:r>
            <a:r>
              <a:rPr lang="en-US" altLang="zh-CN" sz="2000" dirty="0">
                <a:solidFill>
                  <a:schemeClr val="accent4"/>
                </a:solidFill>
                <a:sym typeface="+mn-ea"/>
              </a:rPr>
              <a:t>ERD</a:t>
            </a:r>
            <a:r>
              <a:rPr lang="zh-CN" altLang="en-US" sz="2000" dirty="0">
                <a:solidFill>
                  <a:schemeClr val="accent4"/>
                </a:solidFill>
                <a:sym typeface="+mn-ea"/>
              </a:rPr>
              <a:t>或</a:t>
            </a:r>
            <a:r>
              <a:rPr lang="en-US" altLang="zh-CN" sz="2000" dirty="0">
                <a:solidFill>
                  <a:schemeClr val="accent4"/>
                </a:solidFill>
                <a:sym typeface="+mn-ea"/>
              </a:rPr>
              <a:t>ERS</a:t>
            </a:r>
            <a:r>
              <a:rPr lang="zh-CN" altLang="en-US" sz="2000" dirty="0">
                <a:solidFill>
                  <a:schemeClr val="accent4"/>
                </a:solidFill>
                <a:sym typeface="+mn-ea"/>
              </a:rPr>
              <a:t>，因此通常在每个样本进行平方前从样本中减去样本平均值）</a:t>
            </a:r>
            <a:endParaRPr lang="zh-CN" altLang="en-US" sz="2000" dirty="0">
              <a:solidFill>
                <a:schemeClr val="accent4"/>
              </a:solidFill>
            </a:endParaRPr>
          </a:p>
        </p:txBody>
      </p:sp>
      <p:sp>
        <p:nvSpPr>
          <p:cNvPr id="5" name="文本框 4"/>
          <p:cNvSpPr txBox="1"/>
          <p:nvPr/>
        </p:nvSpPr>
        <p:spPr>
          <a:xfrm>
            <a:off x="731520" y="5715000"/>
            <a:ext cx="8412480" cy="1014730"/>
          </a:xfrm>
          <a:prstGeom prst="rect">
            <a:avLst/>
          </a:prstGeom>
          <a:noFill/>
        </p:spPr>
        <p:txBody>
          <a:bodyPr wrap="square" rtlCol="0">
            <a:spAutoFit/>
          </a:bodyPr>
          <a:lstStyle/>
          <a:p>
            <a:pPr>
              <a:lnSpc>
                <a:spcPct val="150000"/>
              </a:lnSpc>
            </a:pPr>
            <a:r>
              <a:rPr lang="zh-CN" altLang="en-US" sz="2000" b="1" dirty="0">
                <a:gradFill>
                  <a:gsLst>
                    <a:gs pos="0">
                      <a:srgbClr val="7B32B2"/>
                    </a:gs>
                    <a:gs pos="100000">
                      <a:srgbClr val="401A5D"/>
                    </a:gs>
                  </a:gsLst>
                  <a:lin scaled="0"/>
                </a:gradFill>
              </a:rPr>
              <a:t>其它各种频率分析方法：</a:t>
            </a:r>
            <a:endParaRPr lang="zh-CN" altLang="en-US" sz="2000" b="1" dirty="0">
              <a:gradFill>
                <a:gsLst>
                  <a:gs pos="0">
                    <a:srgbClr val="7B32B2"/>
                  </a:gs>
                  <a:gs pos="100000">
                    <a:srgbClr val="401A5D"/>
                  </a:gs>
                </a:gsLst>
                <a:lin scaled="0"/>
              </a:gradFill>
            </a:endParaRPr>
          </a:p>
          <a:p>
            <a:pPr>
              <a:lnSpc>
                <a:spcPct val="150000"/>
              </a:lnSpc>
            </a:pPr>
            <a:r>
              <a:rPr lang="zh-CN" altLang="en-US" sz="2000" b="1" dirty="0">
                <a:gradFill>
                  <a:gsLst>
                    <a:gs pos="0">
                      <a:srgbClr val="7B32B2"/>
                    </a:gs>
                    <a:gs pos="100000">
                      <a:srgbClr val="401A5D"/>
                    </a:gs>
                  </a:gsLst>
                  <a:lin scaled="0"/>
                </a:gradFill>
              </a:rPr>
              <a:t>     </a:t>
            </a:r>
            <a:r>
              <a:rPr lang="zh-CN" altLang="en-US" sz="2000" dirty="0">
                <a:solidFill>
                  <a:schemeClr val="tx1"/>
                </a:solidFill>
              </a:rPr>
              <a:t>傅里叶变换、连续小波变换、匹配追踪、自回归模型</a:t>
            </a:r>
            <a:r>
              <a:rPr lang="zh-CN" altLang="en-US" dirty="0">
                <a:solidFill>
                  <a:schemeClr val="tx1"/>
                </a:solidFill>
              </a:rPr>
              <a:t> </a:t>
            </a:r>
            <a:endParaRPr lang="zh-CN" altLang="en-US" dirty="0">
              <a:solidFill>
                <a:schemeClr val="tx1"/>
              </a:solidFill>
            </a:endParaRPr>
          </a:p>
        </p:txBody>
      </p:sp>
      <p:sp>
        <p:nvSpPr>
          <p:cNvPr id="6" name="燕尾形箭头 5"/>
          <p:cNvSpPr/>
          <p:nvPr/>
        </p:nvSpPr>
        <p:spPr>
          <a:xfrm>
            <a:off x="60325" y="2672080"/>
            <a:ext cx="838200" cy="457200"/>
          </a:xfrm>
          <a:prstGeom prst="notchedRight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19200" y="3129280"/>
            <a:ext cx="7747000" cy="129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思想气泡: 云 6"/>
          <p:cNvSpPr/>
          <p:nvPr/>
        </p:nvSpPr>
        <p:spPr>
          <a:xfrm>
            <a:off x="3657600" y="1158149"/>
            <a:ext cx="3956685" cy="990600"/>
          </a:xfrm>
          <a:prstGeom prst="cloudCallout">
            <a:avLst>
              <a:gd name="adj1" fmla="val -71660"/>
              <a:gd name="adj2" fmla="val 5854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绘制</a:t>
            </a:r>
            <a:r>
              <a:rPr lang="en-US" altLang="zh-CN" sz="2000" b="1" dirty="0">
                <a:solidFill>
                  <a:schemeClr val="tx1"/>
                </a:solidFill>
                <a:latin typeface="Times New Roman" panose="02020603050405020304" pitchFamily="18" charset="0"/>
                <a:cs typeface="Times New Roman" panose="02020603050405020304" pitchFamily="18" charset="0"/>
              </a:rPr>
              <a:t>ERD,ERS</a:t>
            </a:r>
            <a:r>
              <a:rPr lang="zh-CN" altLang="en-US" sz="2000" b="1" dirty="0">
                <a:solidFill>
                  <a:schemeClr val="tx1"/>
                </a:solidFill>
                <a:latin typeface="Times New Roman" panose="02020603050405020304" pitchFamily="18" charset="0"/>
                <a:cs typeface="Times New Roman" panose="02020603050405020304" pitchFamily="18" charset="0"/>
              </a:rPr>
              <a:t>时频图</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658812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13.2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分析感觉运动皮层活动</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1354455" y="1246505"/>
            <a:ext cx="3618230" cy="460375"/>
          </a:xfrm>
          <a:prstGeom prst="rect">
            <a:avLst/>
          </a:prstGeom>
          <a:noFill/>
        </p:spPr>
        <p:txBody>
          <a:bodyPr wrap="square" rtlCol="0" anchor="t">
            <a:spAutoFit/>
          </a:bodyPr>
          <a:lstStyle/>
          <a:p>
            <a:pPr algn="l"/>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空间分析</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066800" y="2663507"/>
            <a:ext cx="7665720" cy="1413016"/>
          </a:xfrm>
          <a:prstGeom prst="rect">
            <a:avLst/>
          </a:prstGeom>
          <a:noFill/>
        </p:spPr>
        <p:txBody>
          <a:bodyPr wrap="square" rtlCol="0">
            <a:spAutoFit/>
          </a:bodyPr>
          <a:lstStyle/>
          <a:p>
            <a:pPr>
              <a:lnSpc>
                <a:spcPct val="150000"/>
              </a:lnSpc>
            </a:pPr>
            <a:r>
              <a:rPr lang="en-US" altLang="zh-CN" sz="2000" dirty="0">
                <a:solidFill>
                  <a:srgbClr val="FF0000"/>
                </a:solidFill>
                <a:sym typeface="+mn-ea"/>
              </a:rPr>
              <a:t>      </a:t>
            </a:r>
            <a:r>
              <a:rPr lang="zh-CN" altLang="en-US" sz="2000" dirty="0">
                <a:solidFill>
                  <a:srgbClr val="FF0000"/>
                </a:solidFill>
                <a:sym typeface="+mn-ea"/>
              </a:rPr>
              <a:t>空间滤波方法</a:t>
            </a:r>
            <a:r>
              <a:rPr lang="zh-CN" altLang="en-US" sz="2000" dirty="0">
                <a:solidFill>
                  <a:schemeClr val="accent4"/>
                </a:solidFill>
                <a:sym typeface="+mn-ea"/>
              </a:rPr>
              <a:t>强调</a:t>
            </a:r>
            <a:r>
              <a:rPr lang="zh-CN" altLang="en-US" sz="2000" dirty="0">
                <a:solidFill>
                  <a:srgbClr val="FF0000"/>
                </a:solidFill>
                <a:sym typeface="+mn-ea"/>
              </a:rPr>
              <a:t>局部化的信号特征</a:t>
            </a:r>
            <a:r>
              <a:rPr lang="zh-CN" altLang="en-US" sz="2000" dirty="0">
                <a:solidFill>
                  <a:schemeClr val="accent4"/>
                </a:solidFill>
                <a:sym typeface="+mn-ea"/>
              </a:rPr>
              <a:t>（即具有高空间频率的特征），不强调广泛分布的特征（即低空间频率的特征），这可以大大提高SMRs的识别和测量</a:t>
            </a:r>
            <a:endParaRPr lang="zh-CN" altLang="en-US" sz="2000" dirty="0">
              <a:solidFill>
                <a:schemeClr val="accent4"/>
              </a:solidFill>
              <a:sym typeface="+mn-ea"/>
            </a:endParaRPr>
          </a:p>
        </p:txBody>
      </p:sp>
      <p:sp>
        <p:nvSpPr>
          <p:cNvPr id="6" name="圆角矩形 5"/>
          <p:cNvSpPr/>
          <p:nvPr/>
        </p:nvSpPr>
        <p:spPr>
          <a:xfrm>
            <a:off x="822960" y="2016125"/>
            <a:ext cx="7365365" cy="509270"/>
          </a:xfrm>
          <a:prstGeom prst="roundRect">
            <a:avLst/>
          </a:prstGeom>
          <a:solidFill>
            <a:schemeClr val="bg2">
              <a:lumMod val="25000"/>
              <a:lumOff val="75000"/>
            </a:schemeClr>
          </a:solidFill>
          <a:ln>
            <a:solidFill>
              <a:schemeClr val="bg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a:solidFill>
                  <a:schemeClr val="accent4"/>
                </a:solidFill>
                <a:sym typeface="+mn-ea"/>
              </a:rPr>
              <a:t>SMRs和它们相关的时域诱发电位通常局限于</a:t>
            </a:r>
            <a:r>
              <a:rPr lang="zh-CN" altLang="en-US" sz="2000">
                <a:solidFill>
                  <a:srgbClr val="FF0000"/>
                </a:solidFill>
                <a:sym typeface="+mn-ea"/>
              </a:rPr>
              <a:t>特定的皮层区域</a:t>
            </a:r>
            <a:r>
              <a:rPr lang="zh-CN" altLang="en-US" sz="2000">
                <a:solidFill>
                  <a:schemeClr val="accent4"/>
                </a:solidFill>
                <a:sym typeface="+mn-ea"/>
              </a:rPr>
              <a:t>。</a:t>
            </a:r>
            <a:endParaRPr lang="zh-CN" altLang="en-US" sz="2000">
              <a:solidFill>
                <a:schemeClr val="accent4"/>
              </a:solidFill>
              <a:sym typeface="+mn-ea"/>
            </a:endParaRPr>
          </a:p>
        </p:txBody>
      </p:sp>
      <p:sp>
        <p:nvSpPr>
          <p:cNvPr id="7" name="左弧形箭头 6"/>
          <p:cNvSpPr/>
          <p:nvPr/>
        </p:nvSpPr>
        <p:spPr>
          <a:xfrm>
            <a:off x="243840" y="2826385"/>
            <a:ext cx="822960" cy="2113915"/>
          </a:xfrm>
          <a:prstGeom prst="curvedRightArrow">
            <a:avLst/>
          </a:prstGeom>
          <a:solidFill>
            <a:schemeClr val="tx2">
              <a:lumMod val="40000"/>
              <a:lumOff val="60000"/>
            </a:schemeClr>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411480" y="4692650"/>
            <a:ext cx="8427720" cy="1938020"/>
          </a:xfrm>
          <a:prstGeom prst="rect">
            <a:avLst/>
          </a:prstGeom>
          <a:noFill/>
        </p:spPr>
        <p:txBody>
          <a:bodyPr wrap="square" rtlCol="0">
            <a:spAutoFit/>
          </a:bodyPr>
          <a:lstStyle/>
          <a:p>
            <a:pPr>
              <a:lnSpc>
                <a:spcPct val="150000"/>
              </a:lnSpc>
            </a:pPr>
            <a:r>
              <a:rPr lang="zh-CN" altLang="en-US" sz="2000" dirty="0"/>
              <a:t>       传统的单极（即参考）EEG方法具有最小的空间分辨率，因此不适合用于分析在感觉运动区局部ERD/ERS模式。</a:t>
            </a:r>
            <a:endParaRPr lang="en-US" altLang="zh-CN" sz="2000" b="1" dirty="0">
              <a:gradFill>
                <a:gsLst>
                  <a:gs pos="0">
                    <a:srgbClr val="7B32B2"/>
                  </a:gs>
                  <a:gs pos="100000">
                    <a:srgbClr val="401A5D"/>
                  </a:gs>
                </a:gsLst>
                <a:lin scaled="0"/>
              </a:gradFill>
            </a:endParaRPr>
          </a:p>
          <a:p>
            <a:pPr>
              <a:lnSpc>
                <a:spcPct val="150000"/>
              </a:lnSpc>
            </a:pPr>
            <a:r>
              <a:rPr lang="en-US" altLang="zh-CN" sz="2000" b="1" dirty="0">
                <a:gradFill>
                  <a:gsLst>
                    <a:gs pos="0">
                      <a:srgbClr val="7B32B2"/>
                    </a:gs>
                    <a:gs pos="100000">
                      <a:srgbClr val="401A5D"/>
                    </a:gs>
                  </a:gsLst>
                  <a:lin scaled="0"/>
                </a:gradFill>
              </a:rPr>
              <a:t>       </a:t>
            </a:r>
            <a:r>
              <a:rPr lang="zh-CN" altLang="en-US" sz="2000" b="1" dirty="0">
                <a:gradFill>
                  <a:gsLst>
                    <a:gs pos="0">
                      <a:srgbClr val="7B32B2"/>
                    </a:gs>
                    <a:gs pos="100000">
                      <a:srgbClr val="401A5D"/>
                    </a:gs>
                  </a:gsLst>
                  <a:lin scaled="0"/>
                </a:gradFill>
              </a:rPr>
              <a:t>其他的空间滤波方法：</a:t>
            </a:r>
            <a:r>
              <a:rPr lang="zh-CN" altLang="en-US" sz="2000" dirty="0">
                <a:solidFill>
                  <a:schemeClr val="tx1"/>
                </a:solidFill>
              </a:rPr>
              <a:t>共平均参考（</a:t>
            </a:r>
            <a:r>
              <a:rPr lang="en-US" altLang="zh-CN" sz="2000" dirty="0">
                <a:solidFill>
                  <a:schemeClr val="tx1"/>
                </a:solidFill>
              </a:rPr>
              <a:t>CAR/AVE</a:t>
            </a:r>
            <a:r>
              <a:rPr lang="zh-CN" altLang="en-US" sz="2000" dirty="0">
                <a:solidFill>
                  <a:schemeClr val="tx1"/>
                </a:solidFill>
              </a:rPr>
              <a:t>）、拉普拉斯导联、简单的双极导联</a:t>
            </a:r>
            <a:endParaRPr lang="zh-CN" altLang="en-US" sz="2000" dirty="0">
              <a:solidFill>
                <a:schemeClr val="tx1"/>
              </a:solidFill>
            </a:endParaRPr>
          </a:p>
        </p:txBody>
      </p:sp>
      <p:sp>
        <p:nvSpPr>
          <p:cNvPr id="9" name="圆角矩形 2"/>
          <p:cNvSpPr/>
          <p:nvPr/>
        </p:nvSpPr>
        <p:spPr>
          <a:xfrm>
            <a:off x="1177290" y="4254822"/>
            <a:ext cx="2895600" cy="533400"/>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gradFill>
                  <a:gsLst>
                    <a:gs pos="0">
                      <a:srgbClr val="7B32B2"/>
                    </a:gs>
                    <a:gs pos="100000">
                      <a:srgbClr val="401A5D"/>
                    </a:gs>
                  </a:gsLst>
                  <a:lin scaled="0"/>
                </a:gradFill>
                <a:sym typeface="+mn-ea"/>
              </a:rPr>
              <a:t>空间滤波方法：</a:t>
            </a:r>
            <a:endParaRPr lang="zh-CN" altLang="en-US" sz="2400" b="1" dirty="0">
              <a:gradFill>
                <a:gsLst>
                  <a:gs pos="0">
                    <a:srgbClr val="7B32B2"/>
                  </a:gs>
                  <a:gs pos="100000">
                    <a:srgbClr val="401A5D"/>
                  </a:gs>
                </a:gsLst>
                <a:lin scaled="0"/>
              </a:gradFill>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655955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13.2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分析感觉运动皮层活动</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1326515" y="1238250"/>
            <a:ext cx="3637915" cy="460375"/>
          </a:xfrm>
          <a:prstGeom prst="rect">
            <a:avLst/>
          </a:prstGeom>
          <a:noFill/>
        </p:spPr>
        <p:txBody>
          <a:bodyPr wrap="square" rtlCol="0" anchor="t">
            <a:spAutoFit/>
          </a:bodyPr>
          <a:lstStyle/>
          <a:p>
            <a:pPr algn="l"/>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分析不同通道之间的关系</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7" name="思想气泡: 云 6"/>
          <p:cNvSpPr/>
          <p:nvPr/>
        </p:nvSpPr>
        <p:spPr>
          <a:xfrm>
            <a:off x="4705985" y="5309870"/>
            <a:ext cx="2844800" cy="1203960"/>
          </a:xfrm>
          <a:prstGeom prst="cloudCallout">
            <a:avLst>
              <a:gd name="adj1" fmla="val -40401"/>
              <a:gd name="adj2" fmla="val -7779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PLV</a:t>
            </a:r>
            <a:r>
              <a:rPr lang="zh-CN" altLang="en-US" sz="2000" b="1" dirty="0">
                <a:solidFill>
                  <a:schemeClr val="tx1"/>
                </a:solidFill>
                <a:latin typeface="Times New Roman" panose="02020603050405020304" pitchFamily="18" charset="0"/>
                <a:cs typeface="Times New Roman" panose="02020603050405020304" pitchFamily="18" charset="0"/>
              </a:rPr>
              <a:t>在第七章中有所描述</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774700" y="2140585"/>
            <a:ext cx="7595235" cy="3169285"/>
          </a:xfrm>
          <a:prstGeom prst="rect">
            <a:avLst/>
          </a:prstGeom>
          <a:noFill/>
        </p:spPr>
        <p:txBody>
          <a:bodyPr wrap="square" rtlCol="0">
            <a:spAutoFit/>
          </a:bodyPr>
          <a:lstStyle/>
          <a:p>
            <a:pPr>
              <a:lnSpc>
                <a:spcPct val="125000"/>
              </a:lnSpc>
            </a:pPr>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目前，几乎所有的</a:t>
            </a:r>
            <a:r>
              <a:rPr lang="en-US" altLang="zh-CN" sz="2000" dirty="0">
                <a:latin typeface="Times New Roman" panose="02020603050405020304" pitchFamily="18" charset="0"/>
                <a:ea typeface="+mn-ea"/>
                <a:cs typeface="Times New Roman" panose="02020603050405020304" pitchFamily="18" charset="0"/>
              </a:rPr>
              <a:t>BCIs</a:t>
            </a:r>
            <a:r>
              <a:rPr lang="zh-CN" altLang="en-US" sz="2000" dirty="0">
                <a:latin typeface="Times New Roman" panose="02020603050405020304" pitchFamily="18" charset="0"/>
                <a:ea typeface="+mn-ea"/>
                <a:cs typeface="Times New Roman" panose="02020603050405020304" pitchFamily="18" charset="0"/>
              </a:rPr>
              <a:t>利用从</a:t>
            </a:r>
            <a:r>
              <a:rPr lang="zh-CN" altLang="en-US" sz="2000" b="1" dirty="0">
                <a:solidFill>
                  <a:srgbClr val="FF0000"/>
                </a:solidFill>
                <a:latin typeface="Times New Roman" panose="02020603050405020304" pitchFamily="18" charset="0"/>
                <a:ea typeface="+mn-ea"/>
                <a:cs typeface="Times New Roman" panose="02020603050405020304" pitchFamily="18" charset="0"/>
              </a:rPr>
              <a:t>单一记录位置</a:t>
            </a:r>
            <a:r>
              <a:rPr lang="zh-CN" altLang="en-US" sz="2000" dirty="0">
                <a:latin typeface="Times New Roman" panose="02020603050405020304" pitchFamily="18" charset="0"/>
                <a:ea typeface="+mn-ea"/>
                <a:cs typeface="Times New Roman" panose="02020603050405020304" pitchFamily="18" charset="0"/>
              </a:rPr>
              <a:t>获得的信号特征（如特定频段的功率，特定时间点的电压）。</a:t>
            </a:r>
            <a:endParaRPr lang="en-US" altLang="zh-CN" sz="2000" dirty="0">
              <a:latin typeface="Times New Roman" panose="02020603050405020304" pitchFamily="18" charset="0"/>
              <a:ea typeface="+mn-ea"/>
              <a:cs typeface="Times New Roman" panose="02020603050405020304" pitchFamily="18" charset="0"/>
            </a:endParaRPr>
          </a:p>
          <a:p>
            <a:pPr>
              <a:lnSpc>
                <a:spcPct val="125000"/>
              </a:lnSpc>
            </a:pPr>
            <a:r>
              <a:rPr lang="zh-CN" altLang="en-US" sz="2000" dirty="0"/>
              <a:t>       然而，大量的研究表明，由来自</a:t>
            </a:r>
            <a:r>
              <a:rPr lang="zh-CN" altLang="en-US" sz="2000" b="1" dirty="0">
                <a:solidFill>
                  <a:srgbClr val="FF0000"/>
                </a:solidFill>
              </a:rPr>
              <a:t>不同记录位置</a:t>
            </a:r>
            <a:r>
              <a:rPr lang="zh-CN" altLang="en-US" sz="2000" dirty="0"/>
              <a:t>的信号之间的关系组成的特征对利用感觉运动节律的</a:t>
            </a:r>
            <a:r>
              <a:rPr lang="en-US" altLang="zh-CN" sz="2000" dirty="0"/>
              <a:t>BCI</a:t>
            </a:r>
            <a:r>
              <a:rPr lang="zh-CN" altLang="en-US" sz="2000" dirty="0"/>
              <a:t>应用有很大价值。</a:t>
            </a:r>
            <a:endParaRPr lang="zh-CN" altLang="en-US" sz="2000" dirty="0"/>
          </a:p>
          <a:p>
            <a:pPr>
              <a:lnSpc>
                <a:spcPct val="125000"/>
              </a:lnSpc>
            </a:pPr>
            <a:endParaRPr lang="zh-CN" altLang="en-US" sz="2000" dirty="0">
              <a:latin typeface="Times New Roman" panose="02020603050405020304" pitchFamily="18" charset="0"/>
              <a:ea typeface="+mn-ea"/>
              <a:cs typeface="Times New Roman" panose="02020603050405020304" pitchFamily="18" charset="0"/>
            </a:endParaRPr>
          </a:p>
          <a:p>
            <a:pPr>
              <a:lnSpc>
                <a:spcPct val="125000"/>
              </a:lnSpc>
            </a:pPr>
            <a:r>
              <a:rPr lang="en-US" altLang="zh-CN" sz="2000" dirty="0">
                <a:latin typeface="Times New Roman" panose="02020603050405020304" pitchFamily="18" charset="0"/>
                <a:ea typeface="+mn-ea"/>
                <a:cs typeface="Times New Roman" panose="02020603050405020304" pitchFamily="18" charset="0"/>
              </a:rPr>
              <a:t>e.g: Brunne等（2006）发现，</a:t>
            </a:r>
            <a:r>
              <a:rPr lang="en-US" altLang="zh-CN" sz="2000" b="1" dirty="0">
                <a:solidFill>
                  <a:srgbClr val="FF0000"/>
                </a:solidFill>
                <a:latin typeface="Times New Roman" panose="02020603050405020304" pitchFamily="18" charset="0"/>
                <a:ea typeface="+mn-ea"/>
                <a:cs typeface="Times New Roman" panose="02020603050405020304" pitchFamily="18" charset="0"/>
              </a:rPr>
              <a:t>锁相值</a:t>
            </a:r>
            <a:r>
              <a:rPr lang="en-US" altLang="zh-CN" sz="2000" dirty="0">
                <a:latin typeface="Times New Roman" panose="02020603050405020304" pitchFamily="18" charset="0"/>
                <a:ea typeface="+mn-ea"/>
                <a:cs typeface="Times New Roman" panose="02020603050405020304" pitchFamily="18" charset="0"/>
              </a:rPr>
              <a:t>（Phase locking value，PLV）反映了来自</a:t>
            </a:r>
            <a:r>
              <a:rPr lang="en-US" altLang="zh-CN" sz="2000" b="1" dirty="0">
                <a:solidFill>
                  <a:srgbClr val="FF0000"/>
                </a:solidFill>
                <a:latin typeface="Times New Roman" panose="02020603050405020304" pitchFamily="18" charset="0"/>
                <a:ea typeface="+mn-ea"/>
                <a:cs typeface="Times New Roman" panose="02020603050405020304" pitchFamily="18" charset="0"/>
              </a:rPr>
              <a:t>不同位置信号之间相位同步</a:t>
            </a:r>
            <a:r>
              <a:rPr lang="en-US" altLang="zh-CN" sz="2000" dirty="0">
                <a:latin typeface="Times New Roman" panose="02020603050405020304" pitchFamily="18" charset="0"/>
                <a:ea typeface="+mn-ea"/>
                <a:cs typeface="Times New Roman" panose="02020603050405020304" pitchFamily="18" charset="0"/>
              </a:rPr>
              <a:t>的水平，在识别不同的心理状态中它可能是很有用的。</a:t>
            </a:r>
            <a:endParaRPr lang="en-US" altLang="zh-CN" sz="20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782701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 基于感觉运动节律的脑机接口</a:t>
            </a:r>
            <a:endParaRPr lang="zh-CN" altLang="en-US"/>
          </a:p>
        </p:txBody>
      </p:sp>
      <p:sp>
        <p:nvSpPr>
          <p:cNvPr id="7" name="文本框 6"/>
          <p:cNvSpPr txBox="1"/>
          <p:nvPr/>
        </p:nvSpPr>
        <p:spPr>
          <a:xfrm>
            <a:off x="1413510" y="1345565"/>
            <a:ext cx="513969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把感觉运动节律活动转化为设备控制</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3" name="文本框 2"/>
          <p:cNvSpPr txBox="1"/>
          <p:nvPr/>
        </p:nvSpPr>
        <p:spPr>
          <a:xfrm>
            <a:off x="730250" y="1990725"/>
            <a:ext cx="8073390" cy="1799590"/>
          </a:xfrm>
          <a:prstGeom prst="rect">
            <a:avLst/>
          </a:prstGeom>
          <a:noFill/>
        </p:spPr>
        <p:txBody>
          <a:bodyPr wrap="square" rtlCol="0">
            <a:spAutoFit/>
          </a:bodyPr>
          <a:lstStyle/>
          <a:p>
            <a:pPr>
              <a:lnSpc>
                <a:spcPct val="150000"/>
              </a:lnSpc>
            </a:pPr>
            <a:r>
              <a:rPr lang="zh-CN" altLang="en-US" sz="2400" b="1">
                <a:gradFill>
                  <a:gsLst>
                    <a:gs pos="0">
                      <a:srgbClr val="7B32B2"/>
                    </a:gs>
                    <a:gs pos="100000">
                      <a:srgbClr val="401A5D"/>
                    </a:gs>
                  </a:gsLst>
                  <a:lin scaled="0"/>
                </a:gradFill>
              </a:rPr>
              <a:t>回归算法：</a:t>
            </a:r>
            <a:endParaRPr lang="zh-CN" altLang="en-US" sz="2400" b="1">
              <a:gradFill>
                <a:gsLst>
                  <a:gs pos="0">
                    <a:srgbClr val="7B32B2"/>
                  </a:gs>
                  <a:gs pos="100000">
                    <a:srgbClr val="401A5D"/>
                  </a:gs>
                </a:gsLst>
                <a:lin scaled="0"/>
              </a:gradFill>
            </a:endParaRPr>
          </a:p>
          <a:p>
            <a:pPr>
              <a:lnSpc>
                <a:spcPct val="125000"/>
              </a:lnSpc>
            </a:pPr>
            <a:r>
              <a:rPr lang="zh-CN" altLang="en-US" sz="2000">
                <a:sym typeface="+mn-ea"/>
              </a:rPr>
              <a:t>       早期基于SMR的BCI通常使用</a:t>
            </a:r>
            <a:r>
              <a:rPr lang="zh-CN" altLang="en-US" sz="2000" b="1">
                <a:solidFill>
                  <a:srgbClr val="FF0000"/>
                </a:solidFill>
                <a:sym typeface="+mn-ea"/>
              </a:rPr>
              <a:t>线性回归算法</a:t>
            </a:r>
            <a:r>
              <a:rPr lang="zh-CN" altLang="en-US" sz="2000">
                <a:sym typeface="+mn-ea"/>
              </a:rPr>
              <a:t>将SMR</a:t>
            </a:r>
            <a:r>
              <a:rPr lang="zh-CN" altLang="en-US" sz="2000">
                <a:solidFill>
                  <a:srgbClr val="FF0000"/>
                </a:solidFill>
                <a:sym typeface="+mn-ea"/>
              </a:rPr>
              <a:t>幅度</a:t>
            </a:r>
            <a:r>
              <a:rPr lang="zh-CN" altLang="en-US" sz="2000">
                <a:sym typeface="+mn-ea"/>
              </a:rPr>
              <a:t>转化为</a:t>
            </a:r>
            <a:r>
              <a:rPr lang="zh-CN" altLang="en-US" sz="2000">
                <a:solidFill>
                  <a:srgbClr val="FF0000"/>
                </a:solidFill>
                <a:sym typeface="+mn-ea"/>
              </a:rPr>
              <a:t>光标移动</a:t>
            </a:r>
            <a:r>
              <a:rPr lang="zh-CN" altLang="en-US" sz="2000">
                <a:solidFill>
                  <a:schemeClr val="tx1"/>
                </a:solidFill>
                <a:sym typeface="+mn-ea"/>
              </a:rPr>
              <a:t>，</a:t>
            </a:r>
            <a:r>
              <a:rPr lang="zh-CN" altLang="en-US" sz="2000">
                <a:solidFill>
                  <a:schemeClr val="tx1"/>
                </a:solidFill>
              </a:rPr>
              <a:t>回归算法具有能够支持用</a:t>
            </a:r>
            <a:r>
              <a:rPr lang="zh-CN" altLang="en-US" sz="2000">
                <a:solidFill>
                  <a:srgbClr val="FF0000"/>
                </a:solidFill>
              </a:rPr>
              <a:t>单一函数</a:t>
            </a:r>
            <a:r>
              <a:rPr lang="zh-CN" altLang="en-US" sz="2000">
                <a:solidFill>
                  <a:schemeClr val="tx1"/>
                </a:solidFill>
              </a:rPr>
              <a:t>获取许多不同的目标；因此，可以很容易地推广到不同数量的目标。</a:t>
            </a:r>
            <a:endParaRPr lang="zh-CN" altLang="en-US" sz="2000">
              <a:solidFill>
                <a:schemeClr val="tx1"/>
              </a:solidFill>
            </a:endParaRPr>
          </a:p>
        </p:txBody>
      </p:sp>
      <p:sp>
        <p:nvSpPr>
          <p:cNvPr id="9" name="燕尾形 42"/>
          <p:cNvSpPr/>
          <p:nvPr/>
        </p:nvSpPr>
        <p:spPr>
          <a:xfrm>
            <a:off x="230505" y="220154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文本框 3"/>
          <p:cNvSpPr txBox="1"/>
          <p:nvPr/>
        </p:nvSpPr>
        <p:spPr>
          <a:xfrm>
            <a:off x="731520" y="3952875"/>
            <a:ext cx="7930515" cy="1398905"/>
          </a:xfrm>
          <a:prstGeom prst="rect">
            <a:avLst/>
          </a:prstGeom>
          <a:noFill/>
        </p:spPr>
        <p:txBody>
          <a:bodyPr wrap="square" rtlCol="0">
            <a:spAutoFit/>
          </a:bodyPr>
          <a:p>
            <a:pPr>
              <a:lnSpc>
                <a:spcPct val="125000"/>
              </a:lnSpc>
            </a:pPr>
            <a:r>
              <a:rPr lang="zh-CN" altLang="en-US" sz="2400" b="1">
                <a:gradFill>
                  <a:gsLst>
                    <a:gs pos="0">
                      <a:srgbClr val="7B32B2"/>
                    </a:gs>
                    <a:gs pos="100000">
                      <a:srgbClr val="401A5D"/>
                    </a:gs>
                  </a:gsLst>
                  <a:lin scaled="0"/>
                </a:gradFill>
                <a:sym typeface="+mn-ea"/>
              </a:rPr>
              <a:t>分类算法：</a:t>
            </a:r>
            <a:endParaRPr lang="zh-CN" altLang="en-US" sz="2400" b="1">
              <a:gradFill>
                <a:gsLst>
                  <a:gs pos="0">
                    <a:srgbClr val="7B32B2"/>
                  </a:gs>
                  <a:gs pos="100000">
                    <a:srgbClr val="401A5D"/>
                  </a:gs>
                </a:gsLst>
                <a:lin scaled="0"/>
              </a:gradFill>
              <a:sym typeface="+mn-ea"/>
            </a:endParaRPr>
          </a:p>
          <a:p>
            <a:pPr>
              <a:lnSpc>
                <a:spcPct val="125000"/>
              </a:lnSpc>
            </a:pPr>
            <a:r>
              <a:rPr lang="zh-CN" altLang="en-US" sz="2400" b="1">
                <a:gradFill>
                  <a:gsLst>
                    <a:gs pos="0">
                      <a:srgbClr val="7B32B2"/>
                    </a:gs>
                    <a:gs pos="100000">
                      <a:srgbClr val="401A5D"/>
                    </a:gs>
                  </a:gsLst>
                  <a:lin scaled="0"/>
                </a:gradFill>
                <a:sym typeface="+mn-ea"/>
              </a:rPr>
              <a:t>       </a:t>
            </a:r>
            <a:r>
              <a:rPr lang="zh-CN" altLang="en-US" sz="2000">
                <a:sym typeface="+mn-ea"/>
              </a:rPr>
              <a:t>迄今许多基于SMR的BCI的应用都使用分类算法，分类算法可能的选项数量的变化需要派生新的</a:t>
            </a:r>
            <a:r>
              <a:rPr lang="zh-CN" altLang="en-US" sz="2000">
                <a:solidFill>
                  <a:srgbClr val="FF0000"/>
                </a:solidFill>
                <a:sym typeface="+mn-ea"/>
              </a:rPr>
              <a:t>分类参数</a:t>
            </a:r>
            <a:endParaRPr lang="zh-CN" altLang="en-US" sz="2000">
              <a:solidFill>
                <a:srgbClr val="FF0000"/>
              </a:solidFill>
              <a:sym typeface="+mn-ea"/>
            </a:endParaRPr>
          </a:p>
        </p:txBody>
      </p:sp>
      <p:sp>
        <p:nvSpPr>
          <p:cNvPr id="5" name="文本框 4"/>
          <p:cNvSpPr txBox="1"/>
          <p:nvPr/>
        </p:nvSpPr>
        <p:spPr>
          <a:xfrm>
            <a:off x="731520" y="5351780"/>
            <a:ext cx="8072120" cy="1398905"/>
          </a:xfrm>
          <a:prstGeom prst="rect">
            <a:avLst/>
          </a:prstGeom>
          <a:noFill/>
        </p:spPr>
        <p:txBody>
          <a:bodyPr wrap="square" rtlCol="0">
            <a:spAutoFit/>
          </a:bodyPr>
          <a:p>
            <a:pPr>
              <a:lnSpc>
                <a:spcPct val="125000"/>
              </a:lnSpc>
            </a:pPr>
            <a:r>
              <a:rPr lang="zh-CN" altLang="en-US" sz="2400" b="1">
                <a:gradFill>
                  <a:gsLst>
                    <a:gs pos="0">
                      <a:srgbClr val="7B32B2"/>
                    </a:gs>
                    <a:gs pos="100000">
                      <a:srgbClr val="401A5D"/>
                    </a:gs>
                  </a:gsLst>
                  <a:lin scaled="0"/>
                </a:gradFill>
              </a:rPr>
              <a:t>翻译算法（即转换算法）：</a:t>
            </a:r>
            <a:endParaRPr lang="zh-CN" altLang="en-US" sz="2400" b="1">
              <a:gradFill>
                <a:gsLst>
                  <a:gs pos="0">
                    <a:srgbClr val="7B32B2"/>
                  </a:gs>
                  <a:gs pos="100000">
                    <a:srgbClr val="401A5D"/>
                  </a:gs>
                </a:gsLst>
                <a:lin scaled="0"/>
              </a:gradFill>
            </a:endParaRPr>
          </a:p>
          <a:p>
            <a:pPr>
              <a:lnSpc>
                <a:spcPct val="125000"/>
              </a:lnSpc>
            </a:pPr>
            <a:r>
              <a:rPr lang="zh-CN" altLang="en-US" sz="2400" b="1">
                <a:gradFill>
                  <a:gsLst>
                    <a:gs pos="0">
                      <a:srgbClr val="7B32B2"/>
                    </a:gs>
                    <a:gs pos="100000">
                      <a:srgbClr val="401A5D"/>
                    </a:gs>
                  </a:gsLst>
                  <a:lin scaled="0"/>
                </a:gradFill>
              </a:rPr>
              <a:t>      </a:t>
            </a:r>
            <a:r>
              <a:rPr lang="zh-CN" altLang="en-US" sz="2000"/>
              <a:t>对个人用户的变化特征的自适应性是BCI系统一个理想的属性，而很多参数在感觉运动的BCI系统中可以被自适应地控制。</a:t>
            </a:r>
            <a:endParaRPr lang="zh-CN" altLang="en-US" sz="2000"/>
          </a:p>
        </p:txBody>
      </p:sp>
      <p:sp>
        <p:nvSpPr>
          <p:cNvPr id="10" name="燕尾形 42"/>
          <p:cNvSpPr/>
          <p:nvPr/>
        </p:nvSpPr>
        <p:spPr>
          <a:xfrm>
            <a:off x="240030" y="535178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11" name="燕尾形 42"/>
          <p:cNvSpPr/>
          <p:nvPr/>
        </p:nvSpPr>
        <p:spPr>
          <a:xfrm>
            <a:off x="240030" y="40208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12" name="矩形 11"/>
          <p:cNvSpPr/>
          <p:nvPr/>
        </p:nvSpPr>
        <p:spPr>
          <a:xfrm>
            <a:off x="730250" y="2163445"/>
            <a:ext cx="1493520" cy="403860"/>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30250" y="4020820"/>
            <a:ext cx="1493520" cy="403860"/>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31520" y="5405120"/>
            <a:ext cx="3740785" cy="403860"/>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43835" y="1905635"/>
            <a:ext cx="457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21945" y="180340"/>
            <a:ext cx="782701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 基于感觉运动节律的脑机接口</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在线和离线分析</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5" name="矩形 4"/>
          <p:cNvSpPr/>
          <p:nvPr/>
        </p:nvSpPr>
        <p:spPr>
          <a:xfrm>
            <a:off x="0" y="1805940"/>
            <a:ext cx="9144000" cy="15411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lang="en-US" altLang="zh-CN" sz="2000">
                <a:solidFill>
                  <a:schemeClr val="tx1"/>
                </a:solidFill>
              </a:rPr>
              <a:t>       </a:t>
            </a:r>
            <a:r>
              <a:rPr lang="zh-CN" altLang="en-US" sz="2000">
                <a:solidFill>
                  <a:schemeClr val="tx1"/>
                </a:solidFill>
              </a:rPr>
              <a:t>通信是一个</a:t>
            </a:r>
            <a:r>
              <a:rPr lang="zh-CN" altLang="en-US" sz="2000" b="1">
                <a:solidFill>
                  <a:srgbClr val="FF0000"/>
                </a:solidFill>
              </a:rPr>
              <a:t>交互</a:t>
            </a:r>
            <a:r>
              <a:rPr lang="zh-CN" altLang="en-US" sz="2000">
                <a:solidFill>
                  <a:schemeClr val="tx1"/>
                </a:solidFill>
              </a:rPr>
              <a:t>的过程，需要用户不断地跟踪过程并纠正错误。控制应用要求用户根据其当前状态（如光标位置）进行导航，并在完成过程中进行必要的修正。因此，用于通信和控制应用的脑机接口装置需要</a:t>
            </a:r>
            <a:r>
              <a:rPr lang="zh-CN" altLang="en-US" sz="2000" b="1">
                <a:solidFill>
                  <a:srgbClr val="FF0000"/>
                </a:solidFill>
              </a:rPr>
              <a:t>实时运行</a:t>
            </a:r>
            <a:r>
              <a:rPr lang="zh-CN" altLang="en-US" sz="2000">
                <a:solidFill>
                  <a:schemeClr val="tx1"/>
                </a:solidFill>
              </a:rPr>
              <a:t>并</a:t>
            </a:r>
            <a:r>
              <a:rPr lang="zh-CN" altLang="en-US" sz="2000" b="1">
                <a:solidFill>
                  <a:srgbClr val="FF0000"/>
                </a:solidFill>
              </a:rPr>
              <a:t>提供反馈信息</a:t>
            </a:r>
            <a:r>
              <a:rPr lang="zh-CN" altLang="en-US" sz="2000">
                <a:solidFill>
                  <a:schemeClr val="tx1"/>
                </a:solidFill>
              </a:rPr>
              <a:t>给用户。</a:t>
            </a:r>
            <a:endParaRPr lang="zh-CN" altLang="en-US" sz="2000">
              <a:solidFill>
                <a:schemeClr val="tx1"/>
              </a:solidFill>
            </a:endParaRPr>
          </a:p>
        </p:txBody>
      </p:sp>
      <p:sp>
        <p:nvSpPr>
          <p:cNvPr id="8" name="矩形 7"/>
          <p:cNvSpPr/>
          <p:nvPr/>
        </p:nvSpPr>
        <p:spPr>
          <a:xfrm>
            <a:off x="0" y="3347085"/>
            <a:ext cx="9144000" cy="889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lang="en-US" altLang="zh-CN" sz="2000">
                <a:solidFill>
                  <a:schemeClr val="tx1"/>
                </a:solidFill>
              </a:rPr>
              <a:t>        </a:t>
            </a:r>
            <a:r>
              <a:rPr lang="zh-CN" altLang="en-US" sz="2000">
                <a:solidFill>
                  <a:schemeClr val="tx1"/>
                </a:solidFill>
              </a:rPr>
              <a:t>很多BCI研究都集中在对预先记录的数据的离线分析，在Lotte等（2007）综述BCI分类算法中，所考查的大多数研究采用</a:t>
            </a:r>
            <a:r>
              <a:rPr lang="zh-CN" altLang="en-US" sz="2000" b="1">
                <a:solidFill>
                  <a:srgbClr val="FF0000"/>
                </a:solidFill>
              </a:rPr>
              <a:t>离线分析</a:t>
            </a:r>
            <a:r>
              <a:rPr lang="zh-CN" altLang="en-US" sz="2000">
                <a:solidFill>
                  <a:schemeClr val="tx1"/>
                </a:solidFill>
              </a:rPr>
              <a:t>。</a:t>
            </a:r>
            <a:endParaRPr lang="zh-CN" altLang="en-US" sz="2000">
              <a:solidFill>
                <a:schemeClr val="tx1"/>
              </a:solidFill>
            </a:endParaRPr>
          </a:p>
        </p:txBody>
      </p:sp>
      <p:sp>
        <p:nvSpPr>
          <p:cNvPr id="9" name="矩形 8"/>
          <p:cNvSpPr/>
          <p:nvPr/>
        </p:nvSpPr>
        <p:spPr>
          <a:xfrm>
            <a:off x="0" y="4236720"/>
            <a:ext cx="9144000" cy="26212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lang="en-US" altLang="zh-CN" sz="2000">
                <a:solidFill>
                  <a:schemeClr val="tx1"/>
                </a:solidFill>
              </a:rPr>
              <a:t>       </a:t>
            </a:r>
            <a:r>
              <a:rPr lang="zh-CN" altLang="en-US" sz="2000">
                <a:solidFill>
                  <a:schemeClr val="tx1"/>
                </a:solidFill>
              </a:rPr>
              <a:t>虽然离线研究是方便和高效的，并且可以经常指导后续的在线研究，但是离线的结果未必可以推广到在线。BCI的操作（或运行）取决于用户产生的脑信号和BCI转换这些信号得到的输出之间不间断的（正在进行的）实时交互。因此，一个特定的转换算法产生的输出很可能会影响后续的脑信号，这将反过来影响后续的BCI输出。这些交互效应（或作用）是离线分析无法看到的（或得到的），一个特定的算法的价值只能通过实际的在线测试来全面评估。</a:t>
            </a:r>
            <a:endParaRPr lang="zh-CN" altLang="en-US" sz="2000">
              <a:solidFill>
                <a:schemeClr val="tx1"/>
              </a:solidFill>
            </a:endParaRPr>
          </a:p>
        </p:txBody>
      </p:sp>
      <p:sp>
        <p:nvSpPr>
          <p:cNvPr id="10" name="思想气泡: 云 6"/>
          <p:cNvSpPr/>
          <p:nvPr/>
        </p:nvSpPr>
        <p:spPr>
          <a:xfrm>
            <a:off x="5808345" y="398780"/>
            <a:ext cx="2340610" cy="1162050"/>
          </a:xfrm>
          <a:prstGeom prst="cloudCallout">
            <a:avLst>
              <a:gd name="adj1" fmla="val -127321"/>
              <a:gd name="adj2" fmla="val 6218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latin typeface="Times New Roman" panose="02020603050405020304" pitchFamily="18" charset="0"/>
                <a:cs typeface="Times New Roman" panose="02020603050405020304" pitchFamily="18" charset="0"/>
              </a:rPr>
              <a:t>在第八章中有详细描述</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43835" y="1905635"/>
            <a:ext cx="4572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21945" y="180340"/>
            <a:ext cx="782701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 基于感觉运动节律的脑机接口</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伪迹</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4" name="矩形 3"/>
          <p:cNvSpPr/>
          <p:nvPr/>
        </p:nvSpPr>
        <p:spPr>
          <a:xfrm>
            <a:off x="0" y="2051050"/>
            <a:ext cx="9144000" cy="105156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lang="en-US" altLang="zh-CN" sz="2000">
                <a:solidFill>
                  <a:schemeClr val="tx1"/>
                </a:solidFill>
                <a:latin typeface="+mn-ea"/>
                <a:cs typeface="+mn-ea"/>
              </a:rPr>
              <a:t>     </a:t>
            </a:r>
            <a:r>
              <a:rPr sz="2000">
                <a:solidFill>
                  <a:schemeClr val="tx1"/>
                </a:solidFill>
                <a:latin typeface="+mn-ea"/>
                <a:cs typeface="+mn-ea"/>
              </a:rPr>
              <a:t>由非脑组织信号产生的伪迹</a:t>
            </a:r>
            <a:r>
              <a:rPr lang="zh-CN" sz="2000">
                <a:solidFill>
                  <a:schemeClr val="tx1"/>
                </a:solidFill>
                <a:latin typeface="+mn-ea"/>
                <a:cs typeface="+mn-ea"/>
              </a:rPr>
              <a:t>（</a:t>
            </a:r>
            <a:r>
              <a:rPr sz="2000">
                <a:solidFill>
                  <a:schemeClr val="tx1"/>
                </a:solidFill>
                <a:latin typeface="+mn-ea"/>
                <a:cs typeface="+mn-ea"/>
              </a:rPr>
              <a:t>不管来自电力线，肌肉的活动或其它来源</a:t>
            </a:r>
            <a:r>
              <a:rPr lang="zh-CN" sz="2000">
                <a:solidFill>
                  <a:schemeClr val="tx1"/>
                </a:solidFill>
                <a:latin typeface="+mn-ea"/>
                <a:cs typeface="+mn-ea"/>
              </a:rPr>
              <a:t>）</a:t>
            </a:r>
            <a:r>
              <a:rPr sz="2000">
                <a:solidFill>
                  <a:schemeClr val="tx1"/>
                </a:solidFill>
                <a:latin typeface="+mn-ea"/>
                <a:cs typeface="+mn-ea"/>
              </a:rPr>
              <a:t>，都是BCI研究关注</a:t>
            </a:r>
            <a:r>
              <a:rPr lang="zh-CN" sz="2000">
                <a:solidFill>
                  <a:schemeClr val="tx1"/>
                </a:solidFill>
                <a:latin typeface="+mn-ea"/>
                <a:cs typeface="+mn-ea"/>
              </a:rPr>
              <a:t>点。</a:t>
            </a:r>
            <a:endParaRPr lang="zh-CN" sz="2000">
              <a:solidFill>
                <a:schemeClr val="tx1"/>
              </a:solidFill>
              <a:latin typeface="+mn-ea"/>
              <a:cs typeface="+mn-ea"/>
            </a:endParaRPr>
          </a:p>
        </p:txBody>
      </p:sp>
      <p:sp>
        <p:nvSpPr>
          <p:cNvPr id="6" name="思想气泡: 云 6"/>
          <p:cNvSpPr/>
          <p:nvPr/>
        </p:nvSpPr>
        <p:spPr>
          <a:xfrm>
            <a:off x="5708015" y="2740025"/>
            <a:ext cx="2743835" cy="1377950"/>
          </a:xfrm>
          <a:prstGeom prst="cloudCallout">
            <a:avLst>
              <a:gd name="adj1" fmla="val -105496"/>
              <a:gd name="adj2" fmla="val -614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latin typeface="Times New Roman" panose="02020603050405020304" pitchFamily="18" charset="0"/>
                <a:cs typeface="Times New Roman" panose="02020603050405020304" pitchFamily="18" charset="0"/>
              </a:rPr>
              <a:t>在第七章中详细讨论了伪迹问题</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五边形 10"/>
          <p:cNvSpPr/>
          <p:nvPr/>
        </p:nvSpPr>
        <p:spPr>
          <a:xfrm>
            <a:off x="0" y="3372485"/>
            <a:ext cx="2743835" cy="838200"/>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利用</a:t>
            </a:r>
            <a:r>
              <a:rPr lang="en-US" altLang="zh-CN" sz="2000">
                <a:solidFill>
                  <a:schemeClr val="tx1"/>
                </a:solidFill>
              </a:rPr>
              <a:t>SMR</a:t>
            </a:r>
            <a:r>
              <a:rPr lang="zh-CN" altLang="en-US" sz="2000">
                <a:solidFill>
                  <a:schemeClr val="tx1"/>
                </a:solidFill>
              </a:rPr>
              <a:t>的脑机接口的特别关注的问题：</a:t>
            </a:r>
            <a:endParaRPr lang="zh-CN" altLang="en-US" sz="2000">
              <a:solidFill>
                <a:schemeClr val="tx1"/>
              </a:solidFill>
            </a:endParaRPr>
          </a:p>
        </p:txBody>
      </p:sp>
      <p:sp>
        <p:nvSpPr>
          <p:cNvPr id="13" name="圆角矩形 12"/>
          <p:cNvSpPr/>
          <p:nvPr/>
        </p:nvSpPr>
        <p:spPr>
          <a:xfrm>
            <a:off x="203835" y="4210685"/>
            <a:ext cx="8735695" cy="2310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lang="zh-CN" altLang="en-US" sz="2000" b="1">
                <a:solidFill>
                  <a:srgbClr val="FF0000"/>
                </a:solidFill>
              </a:rPr>
              <a:t>来自头部、面部、颈部肌肉的肌电活动（EMG）：</a:t>
            </a:r>
            <a:r>
              <a:rPr lang="zh-CN" altLang="en-US" sz="2000">
                <a:solidFill>
                  <a:schemeClr val="tx1"/>
                </a:solidFill>
              </a:rPr>
              <a:t>因为肌电产生</a:t>
            </a:r>
            <a:r>
              <a:rPr lang="zh-CN" altLang="en-US" sz="2000">
                <a:solidFill>
                  <a:srgbClr val="FF0000"/>
                </a:solidFill>
              </a:rPr>
              <a:t>宽带信号</a:t>
            </a:r>
            <a:r>
              <a:rPr lang="zh-CN" altLang="en-US" sz="2000">
                <a:solidFill>
                  <a:schemeClr val="tx1"/>
                </a:solidFill>
              </a:rPr>
              <a:t>，可能会延续到头皮广泛的区域，包括头顶。由于肌电活动与SMRs在频率和位置会重叠（并且EMG可能在振幅方面大大超过SMR），简单的低通滤波一般不足以纠正。因此，如果没有足够的地形和谱分析，肌电信号可能掩盖或可能伪装成实际的SMR。</a:t>
            </a:r>
            <a:endParaRPr lang="zh-CN" altLang="en-US" sz="2000">
              <a:solidFill>
                <a:schemeClr val="tx1"/>
              </a:solidFill>
            </a:endParaRPr>
          </a:p>
        </p:txBody>
      </p:sp>
      <p:sp>
        <p:nvSpPr>
          <p:cNvPr id="15" name="圆角矩形 14"/>
          <p:cNvSpPr/>
          <p:nvPr/>
        </p:nvSpPr>
        <p:spPr>
          <a:xfrm>
            <a:off x="321945" y="4385310"/>
            <a:ext cx="8735695" cy="231076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lang="zh-CN" altLang="en-US" sz="2000" b="1">
                <a:solidFill>
                  <a:srgbClr val="FF0000"/>
                </a:solidFill>
              </a:rPr>
              <a:t>来自眼球运动和眨眼产生的眼电活动</a:t>
            </a:r>
            <a:r>
              <a:rPr lang="en-US" altLang="zh-CN" sz="2000" b="1">
                <a:solidFill>
                  <a:srgbClr val="FF0000"/>
                </a:solidFill>
              </a:rPr>
              <a:t>(EDG)</a:t>
            </a:r>
            <a:r>
              <a:rPr lang="zh-CN" altLang="en-US" sz="2000" b="1">
                <a:solidFill>
                  <a:srgbClr val="FF0000"/>
                </a:solidFill>
              </a:rPr>
              <a:t>：</a:t>
            </a:r>
            <a:r>
              <a:rPr lang="zh-CN" altLang="en-US" sz="2000">
                <a:solidFill>
                  <a:schemeClr val="tx1"/>
                </a:solidFill>
              </a:rPr>
              <a:t>与肌电伪迹可能会发生在一个很宽的频谱范围内不同，眼电（EOG）伪迹主要是在较低的频率（即1~4Hz），除了在前额极位置。因此，眼电（EOG）通常不是使用SMR的BCIs主要关心的问题。</a:t>
            </a:r>
            <a:endParaRPr lang="zh-CN" altLang="en-US" sz="2000">
              <a:solidFill>
                <a:schemeClr val="tx1"/>
              </a:solidFill>
            </a:endParaRPr>
          </a:p>
        </p:txBody>
      </p:sp>
      <p:sp>
        <p:nvSpPr>
          <p:cNvPr id="16" name="圆角矩形 15"/>
          <p:cNvSpPr/>
          <p:nvPr/>
        </p:nvSpPr>
        <p:spPr>
          <a:xfrm>
            <a:off x="408305" y="4547235"/>
            <a:ext cx="8735695" cy="231076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pPr>
            <a:r>
              <a:rPr sz="2000" b="1">
                <a:solidFill>
                  <a:srgbClr val="FF0000"/>
                </a:solidFill>
              </a:rPr>
              <a:t>肌肉活动</a:t>
            </a:r>
            <a:r>
              <a:rPr lang="zh-CN" altLang="en-US" sz="2000" b="1">
                <a:solidFill>
                  <a:srgbClr val="FF0000"/>
                </a:solidFill>
              </a:rPr>
              <a:t>：</a:t>
            </a:r>
            <a:r>
              <a:rPr lang="zh-CN" altLang="en-US" sz="2000">
                <a:solidFill>
                  <a:schemeClr val="tx1"/>
                </a:solidFill>
              </a:rPr>
              <a:t>因为SMRs经常受运动行为的影响，所以四肢或身体其它部位的肌肉活动可以影响这些节律。外周影响SMR变化的可能性在研发基于SMR的BCI应用中一直备受关注。</a:t>
            </a:r>
            <a:endParaRPr lang="zh-CN" altLang="en-US"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782701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 基于感觉运动节律的脑机接口</a:t>
            </a:r>
            <a:endParaRPr lang="zh-CN" altLang="en-US"/>
          </a:p>
        </p:txBody>
      </p:sp>
      <p:sp>
        <p:nvSpPr>
          <p:cNvPr id="7" name="文本框 6"/>
          <p:cNvSpPr txBox="1"/>
          <p:nvPr/>
        </p:nvSpPr>
        <p:spPr>
          <a:xfrm>
            <a:off x="1596390" y="121729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光标一维或多维运动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74446" name="任意多边形 41"/>
          <p:cNvSpPr/>
          <p:nvPr/>
        </p:nvSpPr>
        <p:spPr>
          <a:xfrm>
            <a:off x="133350" y="2288540"/>
            <a:ext cx="8460740" cy="2399030"/>
          </a:xfrm>
          <a:custGeom>
            <a:avLst/>
            <a:gdLst>
              <a:gd name="txL" fmla="*/ 0 w 2789695"/>
              <a:gd name="txT" fmla="*/ 0 h 511444"/>
              <a:gd name="txR" fmla="*/ 2789695 w 2789695"/>
              <a:gd name="txB" fmla="*/ 511444 h 511444"/>
            </a:gdLst>
            <a:ahLst/>
            <a:cxnLst>
              <a:cxn ang="0">
                <a:pos x="0" y="0"/>
              </a:cxn>
              <a:cxn ang="0">
                <a:pos x="0" y="511444"/>
              </a:cxn>
              <a:cxn ang="0">
                <a:pos x="2789695" y="511444"/>
              </a:cxn>
            </a:cxnLst>
            <a:rect l="txL" t="txT" r="txR" b="txB"/>
            <a:pathLst>
              <a:path w="2789695" h="511444">
                <a:moveTo>
                  <a:pt x="0" y="0"/>
                </a:moveTo>
                <a:lnTo>
                  <a:pt x="0" y="511444"/>
                </a:lnTo>
                <a:lnTo>
                  <a:pt x="2789695" y="511444"/>
                </a:lnTo>
              </a:path>
            </a:pathLst>
          </a:custGeom>
          <a:noFill/>
          <a:ln w="25400" cap="flat" cmpd="sng">
            <a:solidFill>
              <a:srgbClr val="C4BD97">
                <a:alpha val="73999"/>
              </a:srgbClr>
            </a:solidFill>
            <a:prstDash val="solid"/>
            <a:bevel/>
            <a:headEnd type="none" w="med" len="med"/>
            <a:tailEnd type="none" w="med" len="med"/>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274447" name="椭圆 42"/>
          <p:cNvSpPr/>
          <p:nvPr/>
        </p:nvSpPr>
        <p:spPr>
          <a:xfrm>
            <a:off x="26670" y="2070100"/>
            <a:ext cx="219075" cy="218440"/>
          </a:xfrm>
          <a:prstGeom prst="ellipse">
            <a:avLst/>
          </a:prstGeom>
          <a:solidFill>
            <a:srgbClr val="C4BD97"/>
          </a:solidFill>
          <a:ln w="25400">
            <a:noFill/>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274448" name="椭圆 43"/>
          <p:cNvSpPr/>
          <p:nvPr/>
        </p:nvSpPr>
        <p:spPr>
          <a:xfrm>
            <a:off x="8573135" y="4594225"/>
            <a:ext cx="158750" cy="160338"/>
          </a:xfrm>
          <a:prstGeom prst="ellipse">
            <a:avLst/>
          </a:prstGeom>
          <a:solidFill>
            <a:srgbClr val="C4BD97"/>
          </a:solidFill>
          <a:ln w="25400">
            <a:noFill/>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3" name="文本框 2"/>
          <p:cNvSpPr txBox="1"/>
          <p:nvPr/>
        </p:nvSpPr>
        <p:spPr>
          <a:xfrm>
            <a:off x="338455" y="2288540"/>
            <a:ext cx="8234680" cy="2399665"/>
          </a:xfrm>
          <a:prstGeom prst="rect">
            <a:avLst/>
          </a:prstGeom>
          <a:noFill/>
        </p:spPr>
        <p:txBody>
          <a:bodyPr wrap="square" rtlCol="0">
            <a:spAutoFit/>
          </a:bodyPr>
          <a:p>
            <a:pPr>
              <a:lnSpc>
                <a:spcPct val="125000"/>
              </a:lnSpc>
            </a:pPr>
            <a:r>
              <a:rPr lang="zh-CN" altLang="en-US" sz="2000"/>
              <a:t>1991年，Wolpaw等描述了一种基于SMR的BCI，用户利用该BCI移动光标击中位于视频屏幕顶部或底部边缘上的目标。光标的运动由在感觉运动区记录的</a:t>
            </a:r>
            <a:r>
              <a:rPr lang="zh-CN" altLang="en-US" sz="2000" b="1">
                <a:solidFill>
                  <a:srgbClr val="FF0000"/>
                </a:solidFill>
              </a:rPr>
              <a:t>u节律（8-12Hz）</a:t>
            </a:r>
            <a:r>
              <a:rPr lang="zh-CN" altLang="en-US" sz="2000"/>
              <a:t>活动的幅度控制。经过初步的筛选实验，确定与实际的肢体运动或运动想象相关的SMR变化的位置和频率，光标移动的方向（即向上或向下）依赖于这些变化，并鼓励用户进行可以移动光标趋向目标的运动想象。</a:t>
            </a:r>
            <a:endParaRPr lang="zh-CN" altLang="en-US" sz="2000"/>
          </a:p>
        </p:txBody>
      </p:sp>
      <p:sp>
        <p:nvSpPr>
          <p:cNvPr id="6" name="文本框 5"/>
          <p:cNvSpPr txBox="1"/>
          <p:nvPr/>
        </p:nvSpPr>
        <p:spPr>
          <a:xfrm>
            <a:off x="321945" y="5305425"/>
            <a:ext cx="8178800" cy="706755"/>
          </a:xfrm>
          <a:prstGeom prst="rect">
            <a:avLst/>
          </a:prstGeom>
          <a:noFill/>
        </p:spPr>
        <p:txBody>
          <a:bodyPr wrap="square" rtlCol="0">
            <a:spAutoFit/>
          </a:bodyPr>
          <a:p>
            <a:r>
              <a:rPr lang="zh-CN" altLang="en-US" sz="2000"/>
              <a:t>此后，更复杂的训练协议已使人们学会同时控制两种SMR信号，并利用这种控制实现</a:t>
            </a:r>
            <a:r>
              <a:rPr lang="zh-CN" altLang="en-US" sz="2000">
                <a:solidFill>
                  <a:srgbClr val="FF0000"/>
                </a:solidFill>
              </a:rPr>
              <a:t>二维移动光标</a:t>
            </a:r>
            <a:r>
              <a:rPr lang="zh-CN" altLang="en-US" sz="2000"/>
              <a:t>。</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782701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 基于感觉运动节律的脑机接口</a:t>
            </a:r>
            <a:endParaRPr lang="zh-CN" altLang="en-US"/>
          </a:p>
        </p:txBody>
      </p:sp>
      <p:sp>
        <p:nvSpPr>
          <p:cNvPr id="7" name="文本框 6"/>
          <p:cNvSpPr txBox="1"/>
          <p:nvPr/>
        </p:nvSpPr>
        <p:spPr>
          <a:xfrm>
            <a:off x="1596390" y="121729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光标一维或多维运动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74448" name="椭圆 43"/>
          <p:cNvSpPr/>
          <p:nvPr/>
        </p:nvSpPr>
        <p:spPr>
          <a:xfrm>
            <a:off x="8572500" y="4758055"/>
            <a:ext cx="158750" cy="160338"/>
          </a:xfrm>
          <a:prstGeom prst="ellipse">
            <a:avLst/>
          </a:prstGeom>
          <a:solidFill>
            <a:srgbClr val="C4BD97"/>
          </a:solidFill>
          <a:ln w="25400">
            <a:noFill/>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274446" name="任意多边形 41"/>
          <p:cNvSpPr/>
          <p:nvPr/>
        </p:nvSpPr>
        <p:spPr>
          <a:xfrm>
            <a:off x="133350" y="2288540"/>
            <a:ext cx="8460740" cy="2541905"/>
          </a:xfrm>
          <a:custGeom>
            <a:avLst/>
            <a:gdLst>
              <a:gd name="txL" fmla="*/ 0 w 2789695"/>
              <a:gd name="txT" fmla="*/ 0 h 511444"/>
              <a:gd name="txR" fmla="*/ 2789695 w 2789695"/>
              <a:gd name="txB" fmla="*/ 511444 h 511444"/>
            </a:gdLst>
            <a:ahLst/>
            <a:cxnLst>
              <a:cxn ang="0">
                <a:pos x="0" y="0"/>
              </a:cxn>
              <a:cxn ang="0">
                <a:pos x="0" y="511444"/>
              </a:cxn>
              <a:cxn ang="0">
                <a:pos x="2789695" y="511444"/>
              </a:cxn>
            </a:cxnLst>
            <a:rect l="txL" t="txT" r="txR" b="txB"/>
            <a:pathLst>
              <a:path w="2789695" h="511444">
                <a:moveTo>
                  <a:pt x="0" y="0"/>
                </a:moveTo>
                <a:lnTo>
                  <a:pt x="0" y="511444"/>
                </a:lnTo>
                <a:lnTo>
                  <a:pt x="2789695" y="511444"/>
                </a:lnTo>
              </a:path>
            </a:pathLst>
          </a:custGeom>
          <a:noFill/>
          <a:ln w="25400" cap="flat" cmpd="sng">
            <a:solidFill>
              <a:srgbClr val="C4BD97">
                <a:alpha val="73999"/>
              </a:srgbClr>
            </a:solidFill>
            <a:prstDash val="solid"/>
            <a:bevel/>
            <a:headEnd type="none" w="med" len="med"/>
            <a:tailEnd type="none" w="med" len="med"/>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274447" name="椭圆 42"/>
          <p:cNvSpPr/>
          <p:nvPr/>
        </p:nvSpPr>
        <p:spPr>
          <a:xfrm>
            <a:off x="26670" y="2070100"/>
            <a:ext cx="219075" cy="218440"/>
          </a:xfrm>
          <a:prstGeom prst="ellipse">
            <a:avLst/>
          </a:prstGeom>
          <a:solidFill>
            <a:srgbClr val="C4BD97"/>
          </a:solidFill>
          <a:ln w="25400">
            <a:noFill/>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5" name="文本框 4"/>
          <p:cNvSpPr txBox="1"/>
          <p:nvPr/>
        </p:nvSpPr>
        <p:spPr>
          <a:xfrm>
            <a:off x="258445" y="2288540"/>
            <a:ext cx="8314055" cy="2399665"/>
          </a:xfrm>
          <a:prstGeom prst="rect">
            <a:avLst/>
          </a:prstGeom>
          <a:noFill/>
        </p:spPr>
        <p:txBody>
          <a:bodyPr wrap="square" rtlCol="0">
            <a:spAutoFit/>
          </a:bodyPr>
          <a:p>
            <a:pPr>
              <a:lnSpc>
                <a:spcPct val="125000"/>
              </a:lnSpc>
            </a:pPr>
            <a:r>
              <a:rPr lang="zh-CN" altLang="en-US" sz="2000">
                <a:sym typeface="+mn-ea"/>
              </a:rPr>
              <a:t>在Wolpaw和McFarland（1994，2004）的研究中，每一个维度的运动由一个线性方程控制，该线性方程把SMR特征（即独立变量）翻译为光标移动（即因变量）。所用的SMR特征（即在特定位置特定频带的幅度）和分配给它们的权重是在训练实验中用户和BCI之间连续自适应交互的结果。这种基于SMR的二维光标控制在速度和精度方面可与皮质内植入微电极的人取得的控制相媲美。</a:t>
            </a:r>
            <a:endParaRPr lang="zh-CN" altLang="en-US" sz="2000">
              <a:sym typeface="+mn-ea"/>
            </a:endParaRPr>
          </a:p>
        </p:txBody>
      </p:sp>
      <p:sp>
        <p:nvSpPr>
          <p:cNvPr id="10" name="任意多边形 41"/>
          <p:cNvSpPr/>
          <p:nvPr/>
        </p:nvSpPr>
        <p:spPr>
          <a:xfrm>
            <a:off x="133350" y="5441315"/>
            <a:ext cx="8460740" cy="1341120"/>
          </a:xfrm>
          <a:custGeom>
            <a:avLst/>
            <a:gdLst>
              <a:gd name="txL" fmla="*/ 0 w 2789695"/>
              <a:gd name="txT" fmla="*/ 0 h 511444"/>
              <a:gd name="txR" fmla="*/ 2789695 w 2789695"/>
              <a:gd name="txB" fmla="*/ 511444 h 511444"/>
            </a:gdLst>
            <a:ahLst/>
            <a:cxnLst>
              <a:cxn ang="0">
                <a:pos x="0" y="0"/>
              </a:cxn>
              <a:cxn ang="0">
                <a:pos x="0" y="511444"/>
              </a:cxn>
              <a:cxn ang="0">
                <a:pos x="2789695" y="511444"/>
              </a:cxn>
            </a:cxnLst>
            <a:rect l="txL" t="txT" r="txR" b="txB"/>
            <a:pathLst>
              <a:path w="2789695" h="511444">
                <a:moveTo>
                  <a:pt x="0" y="0"/>
                </a:moveTo>
                <a:lnTo>
                  <a:pt x="0" y="511444"/>
                </a:lnTo>
                <a:lnTo>
                  <a:pt x="2789695" y="511444"/>
                </a:lnTo>
              </a:path>
            </a:pathLst>
          </a:custGeom>
          <a:noFill/>
          <a:ln w="25400" cap="flat" cmpd="sng">
            <a:solidFill>
              <a:srgbClr val="C4BD97">
                <a:alpha val="73999"/>
              </a:srgbClr>
            </a:solidFill>
            <a:prstDash val="solid"/>
            <a:bevel/>
            <a:headEnd type="none" w="med" len="med"/>
            <a:tailEnd type="none" w="med" len="med"/>
          </a:ln>
        </p:spPr>
        <p:txBody>
          <a:bodyPr anchor="ctr"/>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11" name="椭圆 42"/>
          <p:cNvSpPr/>
          <p:nvPr/>
        </p:nvSpPr>
        <p:spPr>
          <a:xfrm>
            <a:off x="26670" y="5222875"/>
            <a:ext cx="219075" cy="218440"/>
          </a:xfrm>
          <a:prstGeom prst="ellipse">
            <a:avLst/>
          </a:prstGeom>
          <a:solidFill>
            <a:srgbClr val="C4BD97"/>
          </a:solidFill>
          <a:ln w="25400">
            <a:noFill/>
          </a:ln>
        </p:spPr>
        <p:txBody>
          <a:bodyPr anchor="ctr"/>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12" name="文本框 11"/>
          <p:cNvSpPr txBox="1"/>
          <p:nvPr/>
        </p:nvSpPr>
        <p:spPr>
          <a:xfrm>
            <a:off x="209550" y="5441315"/>
            <a:ext cx="8571230" cy="1245235"/>
          </a:xfrm>
          <a:prstGeom prst="rect">
            <a:avLst/>
          </a:prstGeom>
          <a:noFill/>
        </p:spPr>
        <p:txBody>
          <a:bodyPr wrap="square" rtlCol="0">
            <a:spAutoFit/>
          </a:bodyPr>
          <a:p>
            <a:pPr>
              <a:lnSpc>
                <a:spcPct val="125000"/>
              </a:lnSpc>
            </a:pPr>
            <a:r>
              <a:rPr lang="zh-CN" altLang="en-US" sz="2000">
                <a:sym typeface="+mn-ea"/>
              </a:rPr>
              <a:t>2008年，在McFarland等的研究中，</a:t>
            </a:r>
            <a:r>
              <a:rPr lang="zh-CN" altLang="en-US" sz="2000">
                <a:sym typeface="+mn-ea"/>
              </a:rPr>
              <a:t>一个基于SMR的“选择”功能补充了光标移动功能，目的是提供类似鼠标的操作，使BCI用户移动光标到目标位置，然后再决定是否选择它</a:t>
            </a:r>
            <a:endParaRPr lang="zh-CN" altLang="en-US" sz="2000">
              <a:sym typeface="+mn-ea"/>
            </a:endParaRPr>
          </a:p>
        </p:txBody>
      </p:sp>
      <p:sp>
        <p:nvSpPr>
          <p:cNvPr id="13" name="椭圆 43"/>
          <p:cNvSpPr/>
          <p:nvPr/>
        </p:nvSpPr>
        <p:spPr>
          <a:xfrm>
            <a:off x="8572500" y="6697345"/>
            <a:ext cx="158750" cy="160338"/>
          </a:xfrm>
          <a:prstGeom prst="ellipse">
            <a:avLst/>
          </a:prstGeom>
          <a:solidFill>
            <a:srgbClr val="C4BD97"/>
          </a:solidFill>
          <a:ln w="25400">
            <a:noFill/>
          </a:ln>
        </p:spPr>
        <p:txBody>
          <a:bodyPr anchor="ctr"/>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990600" y="1693545"/>
            <a:ext cx="7543800" cy="353822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感觉运动节律</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分析感觉运动皮层活动</a:t>
            </a: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endPar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基于</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感觉运动节律的</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脑-机接口</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13.4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基于</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SMR</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的</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BCI</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的应用及未来方向</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13.5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本章小结</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28355" name="Rectangle 3"/>
          <p:cNvSpPr>
            <a:spLocks noChangeArrowheads="1"/>
          </p:cNvSpPr>
          <p:nvPr/>
        </p:nvSpPr>
        <p:spPr bwMode="auto">
          <a:xfrm>
            <a:off x="0" y="0"/>
            <a:ext cx="9144000" cy="7683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 录</a:t>
            </a:r>
            <a:endPar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rgbClr val="9900CC"/>
            </a:solidFill>
            <a:prstDash val="solid"/>
            <a:headEnd type="none" w="med" len="med"/>
            <a:tailEnd type="none" w="med" len="med"/>
          </a:ln>
        </p:spPr>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782701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rPr>
              <a:t> 基于感觉运动节律的脑机接口</a:t>
            </a:r>
            <a:endParaRPr lang="zh-CN" altLang="en-US"/>
          </a:p>
        </p:txBody>
      </p:sp>
      <p:sp>
        <p:nvSpPr>
          <p:cNvPr id="7" name="文本框 6"/>
          <p:cNvSpPr txBox="1"/>
          <p:nvPr/>
        </p:nvSpPr>
        <p:spPr>
          <a:xfrm>
            <a:off x="1596390" y="121729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光标一维或多维运动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74448" name="椭圆 43"/>
          <p:cNvSpPr/>
          <p:nvPr/>
        </p:nvSpPr>
        <p:spPr>
          <a:xfrm>
            <a:off x="8572500" y="2715260"/>
            <a:ext cx="158750" cy="160338"/>
          </a:xfrm>
          <a:prstGeom prst="ellipse">
            <a:avLst/>
          </a:prstGeom>
          <a:solidFill>
            <a:srgbClr val="C4BD97"/>
          </a:solidFill>
          <a:ln w="25400">
            <a:noFill/>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274447" name="椭圆 42"/>
          <p:cNvSpPr/>
          <p:nvPr/>
        </p:nvSpPr>
        <p:spPr>
          <a:xfrm>
            <a:off x="0" y="1819910"/>
            <a:ext cx="219075" cy="218440"/>
          </a:xfrm>
          <a:prstGeom prst="ellipse">
            <a:avLst/>
          </a:prstGeom>
          <a:solidFill>
            <a:srgbClr val="C4BD97"/>
          </a:solidFill>
          <a:ln w="25400">
            <a:noFill/>
          </a:ln>
        </p:spPr>
        <p:txBody>
          <a:bodyPr anchor="ctr"/>
          <a:lstStyle/>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5" name="文本框 4"/>
          <p:cNvSpPr txBox="1"/>
          <p:nvPr/>
        </p:nvSpPr>
        <p:spPr>
          <a:xfrm>
            <a:off x="321945" y="1939290"/>
            <a:ext cx="8314055" cy="860425"/>
          </a:xfrm>
          <a:prstGeom prst="rect">
            <a:avLst/>
          </a:prstGeom>
          <a:noFill/>
        </p:spPr>
        <p:txBody>
          <a:bodyPr wrap="square" rtlCol="0">
            <a:spAutoFit/>
          </a:bodyPr>
          <a:p>
            <a:pPr>
              <a:lnSpc>
                <a:spcPct val="125000"/>
              </a:lnSpc>
            </a:pPr>
            <a:r>
              <a:rPr lang="zh-CN" altLang="en-US" sz="2000">
                <a:sym typeface="+mn-ea"/>
              </a:rPr>
              <a:t>之后，基于SMR的光标控制又扩展到三个维度，并且二维控制与第三维中恒定的向前移动相结合，可以实现三维运动</a:t>
            </a:r>
            <a:endParaRPr lang="zh-CN" altLang="en-US" sz="2000">
              <a:sym typeface="+mn-ea"/>
            </a:endParaRPr>
          </a:p>
        </p:txBody>
      </p:sp>
      <p:pic>
        <p:nvPicPr>
          <p:cNvPr id="3" name="图片 2"/>
          <p:cNvPicPr>
            <a:picLocks noChangeAspect="1"/>
          </p:cNvPicPr>
          <p:nvPr>
            <p:custDataLst>
              <p:tags r:id="rId1"/>
            </p:custDataLst>
          </p:nvPr>
        </p:nvPicPr>
        <p:blipFill>
          <a:blip r:embed="rId2"/>
          <a:stretch>
            <a:fillRect/>
          </a:stretch>
        </p:blipFill>
        <p:spPr>
          <a:xfrm>
            <a:off x="2467610" y="2732405"/>
            <a:ext cx="3749040" cy="3529330"/>
          </a:xfrm>
          <a:prstGeom prst="rect">
            <a:avLst/>
          </a:prstGeom>
        </p:spPr>
      </p:pic>
      <p:sp>
        <p:nvSpPr>
          <p:cNvPr id="4" name="椭圆 3"/>
          <p:cNvSpPr/>
          <p:nvPr/>
        </p:nvSpPr>
        <p:spPr>
          <a:xfrm>
            <a:off x="218863" y="2989580"/>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tx1"/>
                </a:solidFill>
              </a:rPr>
              <a:t>例</a:t>
            </a:r>
            <a:endParaRPr lang="zh-CN" altLang="en-US" sz="2400" b="1" dirty="0">
              <a:solidFill>
                <a:schemeClr val="tx1"/>
              </a:solidFill>
            </a:endParaRPr>
          </a:p>
        </p:txBody>
      </p:sp>
      <p:sp>
        <p:nvSpPr>
          <p:cNvPr id="6" name="矩形 5"/>
          <p:cNvSpPr/>
          <p:nvPr/>
        </p:nvSpPr>
        <p:spPr>
          <a:xfrm>
            <a:off x="208280" y="3989705"/>
            <a:ext cx="2259330" cy="10147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gradFill>
                  <a:gsLst>
                    <a:gs pos="0">
                      <a:srgbClr val="7B32B2"/>
                    </a:gs>
                    <a:gs pos="100000">
                      <a:srgbClr val="401A5D"/>
                    </a:gs>
                  </a:gsLst>
                  <a:lin scaled="0"/>
                </a:gradFill>
                <a:sym typeface="+mn-ea"/>
              </a:rPr>
              <a:t>一个BCI用户控制三维光标移动的SMR地形和频谱</a:t>
            </a:r>
            <a:endParaRPr lang="zh-CN" altLang="en-US" sz="2000">
              <a:gradFill>
                <a:gsLst>
                  <a:gs pos="0">
                    <a:srgbClr val="7B32B2"/>
                  </a:gs>
                  <a:gs pos="100000">
                    <a:srgbClr val="401A5D"/>
                  </a:gs>
                </a:gsLst>
                <a:lin scaled="0"/>
              </a:gradFill>
              <a:sym typeface="+mn-ea"/>
            </a:endParaRPr>
          </a:p>
        </p:txBody>
      </p:sp>
      <p:sp>
        <p:nvSpPr>
          <p:cNvPr id="8" name="思想气泡: 云 6"/>
          <p:cNvSpPr/>
          <p:nvPr/>
        </p:nvSpPr>
        <p:spPr>
          <a:xfrm>
            <a:off x="6400165" y="3505200"/>
            <a:ext cx="2743835" cy="2270760"/>
          </a:xfrm>
          <a:prstGeom prst="cloudCallout">
            <a:avLst>
              <a:gd name="adj1" fmla="val -69763"/>
              <a:gd name="adj2" fmla="val -2407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latin typeface="Times New Roman" panose="02020603050405020304" pitchFamily="18" charset="0"/>
                <a:cs typeface="Times New Roman" panose="02020603050405020304" pitchFamily="18" charset="0"/>
              </a:rPr>
              <a:t>每个维度的运动由1个或2个特定电极26Hz的脑电活动控制</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9" name="任意多边形 41"/>
          <p:cNvSpPr/>
          <p:nvPr/>
        </p:nvSpPr>
        <p:spPr>
          <a:xfrm>
            <a:off x="111760" y="1939290"/>
            <a:ext cx="8460740" cy="861060"/>
          </a:xfrm>
          <a:custGeom>
            <a:avLst/>
            <a:gdLst>
              <a:gd name="txL" fmla="*/ 0 w 2789695"/>
              <a:gd name="txT" fmla="*/ 0 h 511444"/>
              <a:gd name="txR" fmla="*/ 2789695 w 2789695"/>
              <a:gd name="txB" fmla="*/ 511444 h 511444"/>
            </a:gdLst>
            <a:ahLst/>
            <a:cxnLst>
              <a:cxn ang="0">
                <a:pos x="0" y="0"/>
              </a:cxn>
              <a:cxn ang="0">
                <a:pos x="0" y="511444"/>
              </a:cxn>
              <a:cxn ang="0">
                <a:pos x="2789695" y="511444"/>
              </a:cxn>
            </a:cxnLst>
            <a:rect l="txL" t="txT" r="txR" b="txB"/>
            <a:pathLst>
              <a:path w="2789695" h="511444">
                <a:moveTo>
                  <a:pt x="0" y="0"/>
                </a:moveTo>
                <a:lnTo>
                  <a:pt x="0" y="511444"/>
                </a:lnTo>
                <a:lnTo>
                  <a:pt x="2789695" y="511444"/>
                </a:lnTo>
              </a:path>
            </a:pathLst>
          </a:custGeom>
          <a:noFill/>
          <a:ln w="25400" cap="flat" cmpd="sng">
            <a:solidFill>
              <a:srgbClr val="C4BD97">
                <a:alpha val="73999"/>
              </a:srgbClr>
            </a:solidFill>
            <a:prstDash val="solid"/>
            <a:bevel/>
            <a:headEnd type="none" w="med" len="med"/>
            <a:tailEnd type="none" w="med" len="med"/>
          </a:ln>
        </p:spPr>
        <p:txBody>
          <a:bodyPr anchor="ctr"/>
          <a:p>
            <a:pPr marL="0" indent="0" algn="ctr" eaLnBrk="1" latinLnBrk="0" hangingPunct="1">
              <a:buNone/>
            </a:pPr>
            <a:endParaRPr b="1" i="1" baseline="0">
              <a:solidFill>
                <a:srgbClr val="FFFFFF"/>
              </a:solidFill>
              <a:latin typeface="Calibri" panose="020F0502020204030204" pitchFamily="2" charset="0"/>
              <a:ea typeface="宋体" panose="02010600030101010101" pitchFamily="2" charset="-122"/>
              <a:sym typeface="微软雅黑" panose="020B0503020204020204" charset="-122"/>
            </a:endParaRPr>
          </a:p>
        </p:txBody>
      </p:sp>
      <p:sp>
        <p:nvSpPr>
          <p:cNvPr id="15" name="矩形 14"/>
          <p:cNvSpPr/>
          <p:nvPr/>
        </p:nvSpPr>
        <p:spPr>
          <a:xfrm>
            <a:off x="0" y="5775960"/>
            <a:ext cx="9220200" cy="1082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这些研究都表明，SMRs可以提供快速、准确控制一个输出或并行控制几个独立的同时的输出。</a:t>
            </a:r>
            <a:endParaRPr lang="zh-CN" altLang="en-US" sz="200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896048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通信应用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6" name="矩形 5"/>
          <p:cNvSpPr/>
          <p:nvPr/>
        </p:nvSpPr>
        <p:spPr>
          <a:xfrm>
            <a:off x="-62230" y="2080260"/>
            <a:ext cx="9244965" cy="87122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拼写系统是通信或交流的辅助工具，允许用户通过选择字母或其它选项来表达自己，从而形成单词和句子。</a:t>
            </a:r>
            <a:endParaRPr lang="zh-CN" altLang="en-US" sz="2400" dirty="0">
              <a:solidFill>
                <a:schemeClr val="tx1"/>
              </a:solidFill>
            </a:endParaRPr>
          </a:p>
        </p:txBody>
      </p:sp>
      <p:sp>
        <p:nvSpPr>
          <p:cNvPr id="9" name="文本框 8"/>
          <p:cNvSpPr txBox="1"/>
          <p:nvPr/>
        </p:nvSpPr>
        <p:spPr>
          <a:xfrm>
            <a:off x="321310" y="3225800"/>
            <a:ext cx="8446770" cy="286131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US" altLang="zh-CN" sz="2000" dirty="0">
                <a:sym typeface="+mn-ea"/>
              </a:rPr>
              <a:t>      2003</a:t>
            </a:r>
            <a:r>
              <a:rPr lang="zh-CN" altLang="en-US" sz="2000" dirty="0">
                <a:sym typeface="+mn-ea"/>
              </a:rPr>
              <a:t>年，Neuper等人；</a:t>
            </a:r>
            <a:r>
              <a:rPr lang="en-US" altLang="zh-CN" sz="2000" dirty="0">
                <a:sym typeface="+mn-ea"/>
              </a:rPr>
              <a:t>2005</a:t>
            </a:r>
            <a:r>
              <a:rPr lang="zh-CN" altLang="en-US" sz="2000" dirty="0">
                <a:sym typeface="+mn-ea"/>
              </a:rPr>
              <a:t>年，Kubler等人使得</a:t>
            </a:r>
            <a:r>
              <a:rPr lang="zh-CN" altLang="en-US" sz="2000" dirty="0"/>
              <a:t>患有ALS的人学会利用SMRs操作拼写装置。</a:t>
            </a:r>
            <a:endParaRPr lang="zh-CN" altLang="en-US" sz="2000" dirty="0"/>
          </a:p>
          <a:p>
            <a:pPr marL="342900" indent="-342900">
              <a:lnSpc>
                <a:spcPct val="150000"/>
              </a:lnSpc>
              <a:buFont typeface="Wingdings" panose="05000000000000000000" charset="0"/>
              <a:buChar char="Ø"/>
            </a:pPr>
            <a:r>
              <a:rPr lang="en-US" altLang="zh-CN" sz="2000" dirty="0">
                <a:sym typeface="+mn-ea"/>
              </a:rPr>
              <a:t>      2003</a:t>
            </a:r>
            <a:r>
              <a:rPr lang="zh-CN" altLang="en-US" sz="2000" dirty="0">
                <a:sym typeface="+mn-ea"/>
              </a:rPr>
              <a:t>年，Wolpaw等人提出</a:t>
            </a:r>
            <a:r>
              <a:rPr lang="zh-CN" altLang="en-US" sz="2000" dirty="0"/>
              <a:t>一个基于SMR的BCI拼写应用，将字母分成四个部分，用户通过连续三次选择达到一个字母。</a:t>
            </a:r>
            <a:endParaRPr lang="zh-CN" altLang="en-US" sz="2000" dirty="0"/>
          </a:p>
          <a:p>
            <a:pPr marL="342900" indent="-342900">
              <a:lnSpc>
                <a:spcPct val="150000"/>
              </a:lnSpc>
              <a:buFont typeface="Wingdings" panose="05000000000000000000" charset="0"/>
              <a:buChar char="Ø"/>
            </a:pPr>
            <a:r>
              <a:rPr lang="en-US" altLang="zh-CN" sz="2000" dirty="0"/>
              <a:t>      2003</a:t>
            </a:r>
            <a:r>
              <a:rPr lang="zh-CN" altLang="en-US" sz="2000" dirty="0"/>
              <a:t>年，Millan等报道了平均拼写速度为~3.0个字母/min的BCI，该BCI识别与想象左手运动、右手运动和立方体旋转相关的EEG模式。</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893064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通信应用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3" name="文本框 2"/>
          <p:cNvSpPr txBox="1"/>
          <p:nvPr/>
        </p:nvSpPr>
        <p:spPr>
          <a:xfrm>
            <a:off x="623570" y="2063115"/>
            <a:ext cx="7896860" cy="147637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US" altLang="zh-CN" sz="2000">
                <a:sym typeface="+mn-ea"/>
              </a:rPr>
              <a:t>       </a:t>
            </a:r>
            <a:r>
              <a:rPr lang="zh-CN" altLang="en-US" sz="2000">
                <a:sym typeface="+mn-ea"/>
              </a:rPr>
              <a:t>2006年，</a:t>
            </a:r>
            <a:r>
              <a:rPr lang="zh-CN" altLang="en-US" sz="2000"/>
              <a:t>Blankertz等人描述了一个有趣的BCI应用（“</a:t>
            </a:r>
            <a:r>
              <a:rPr lang="zh-CN" altLang="en-US" sz="2000">
                <a:solidFill>
                  <a:srgbClr val="FF0000"/>
                </a:solidFill>
              </a:rPr>
              <a:t>Hex-o-spell</a:t>
            </a:r>
            <a:r>
              <a:rPr lang="zh-CN" altLang="en-US" sz="2000"/>
              <a:t>”），在该应用中BCI识别六种可能的选项，用两次连续的选择以达到所需的字母</a:t>
            </a:r>
            <a:endParaRPr lang="zh-CN" altLang="en-US" sz="2000"/>
          </a:p>
        </p:txBody>
      </p:sp>
      <p:pic>
        <p:nvPicPr>
          <p:cNvPr id="4" name="图片 3"/>
          <p:cNvPicPr>
            <a:picLocks noChangeAspect="1"/>
          </p:cNvPicPr>
          <p:nvPr/>
        </p:nvPicPr>
        <p:blipFill>
          <a:blip r:embed="rId1"/>
          <a:stretch>
            <a:fillRect/>
          </a:stretch>
        </p:blipFill>
        <p:spPr>
          <a:xfrm>
            <a:off x="299085" y="3539490"/>
            <a:ext cx="8700770" cy="2404745"/>
          </a:xfrm>
          <a:prstGeom prst="rect">
            <a:avLst/>
          </a:prstGeom>
        </p:spPr>
      </p:pic>
      <p:sp>
        <p:nvSpPr>
          <p:cNvPr id="8" name="矩形 7"/>
          <p:cNvSpPr/>
          <p:nvPr/>
        </p:nvSpPr>
        <p:spPr>
          <a:xfrm>
            <a:off x="-100965" y="6079490"/>
            <a:ext cx="9244965" cy="77851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solidFill>
                  <a:schemeClr val="tx1"/>
                </a:solidFill>
              </a:rPr>
              <a:t>BCI</a:t>
            </a:r>
            <a:r>
              <a:rPr lang="zh-CN" altLang="en-US" sz="2000" dirty="0">
                <a:solidFill>
                  <a:schemeClr val="tx1"/>
                </a:solidFill>
              </a:rPr>
              <a:t>系统分类的两个状态状态分别控制绿色箭头的转向和延长。</a:t>
            </a:r>
            <a:endParaRPr lang="zh-CN" altLang="en-US" sz="2000" dirty="0">
              <a:solidFill>
                <a:schemeClr val="tx1"/>
              </a:solidFill>
            </a:endParaRPr>
          </a:p>
          <a:p>
            <a:pPr algn="ctr"/>
            <a:r>
              <a:rPr lang="zh-CN" altLang="en-US" sz="2000" dirty="0">
                <a:solidFill>
                  <a:schemeClr val="tx1"/>
                </a:solidFill>
              </a:rPr>
              <a:t>两步可以选择字母：首先选择一个分组，然后选择包含所需字母的六边形</a:t>
            </a:r>
            <a:endParaRPr lang="zh-CN" altLang="en-US"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905954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控制应用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5" name="文本框 4"/>
          <p:cNvSpPr txBox="1"/>
          <p:nvPr/>
        </p:nvSpPr>
        <p:spPr>
          <a:xfrm>
            <a:off x="321945" y="2042160"/>
            <a:ext cx="8412480" cy="110680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en-US" altLang="zh-CN" sz="2400"/>
              <a:t>       </a:t>
            </a:r>
            <a:r>
              <a:rPr lang="zh-CN" altLang="en-US" sz="2000"/>
              <a:t>在早期的应用中，基于SMR的BCI被用来恢复脊髓损伤瘫痪者的手的</a:t>
            </a:r>
            <a:r>
              <a:rPr lang="zh-CN" altLang="en-US" sz="2000">
                <a:solidFill>
                  <a:srgbClr val="FF0000"/>
                </a:solidFill>
              </a:rPr>
              <a:t>抓握</a:t>
            </a:r>
            <a:r>
              <a:rPr lang="zh-CN" altLang="en-US" sz="2000"/>
              <a:t>（Pfurtscheller，Guger，Mller等，2000年）</a:t>
            </a:r>
            <a:endParaRPr lang="zh-CN" altLang="en-US" sz="2000"/>
          </a:p>
        </p:txBody>
      </p:sp>
      <p:sp>
        <p:nvSpPr>
          <p:cNvPr id="4" name="文本框 3"/>
          <p:cNvSpPr txBox="1"/>
          <p:nvPr/>
        </p:nvSpPr>
        <p:spPr>
          <a:xfrm>
            <a:off x="811530" y="3620770"/>
            <a:ext cx="7842250" cy="2399665"/>
          </a:xfrm>
          <a:prstGeom prst="rect">
            <a:avLst/>
          </a:prstGeom>
          <a:solidFill>
            <a:schemeClr val="tx2">
              <a:lumMod val="40000"/>
              <a:lumOff val="60000"/>
            </a:schemeClr>
          </a:solidFill>
        </p:spPr>
        <p:txBody>
          <a:bodyPr wrap="square" rtlCol="0">
            <a:spAutoFit/>
          </a:bodyPr>
          <a:lstStyle/>
          <a:p>
            <a:pPr>
              <a:lnSpc>
                <a:spcPct val="150000"/>
              </a:lnSpc>
            </a:pPr>
            <a:r>
              <a:rPr lang="zh-CN" altLang="en-US">
                <a:sym typeface="+mn-ea"/>
              </a:rPr>
              <a:t>       </a:t>
            </a:r>
            <a:r>
              <a:rPr lang="zh-CN" altLang="en-US" sz="2000">
                <a:sym typeface="+mn-ea"/>
              </a:rPr>
              <a:t>BCI控制矫形器以打开和合上用户的瘫痪手，这种BCI随后与Freehand相结合（Keith等，1989），Freehand是一种植入的神经假体，它采用对手部肌肉的</a:t>
            </a:r>
            <a:r>
              <a:rPr lang="zh-CN" altLang="en-US" sz="2000">
                <a:solidFill>
                  <a:srgbClr val="FF0000"/>
                </a:solidFill>
                <a:sym typeface="+mn-ea"/>
              </a:rPr>
              <a:t>功能性电刺激</a:t>
            </a:r>
            <a:r>
              <a:rPr lang="zh-CN" altLang="en-US" sz="2000">
                <a:sym typeface="+mn-ea"/>
              </a:rPr>
              <a:t>（FES）来恢复抓握。</a:t>
            </a:r>
            <a:endParaRPr lang="zh-CN" altLang="en-US" sz="2000"/>
          </a:p>
          <a:p>
            <a:pPr>
              <a:lnSpc>
                <a:spcPct val="150000"/>
              </a:lnSpc>
            </a:pPr>
            <a:r>
              <a:rPr lang="zh-CN" altLang="en-US" sz="2000">
                <a:sym typeface="+mn-ea"/>
              </a:rPr>
              <a:t>      采用这种BCI/FES系统，瘫痪患者可以用</a:t>
            </a:r>
            <a:r>
              <a:rPr lang="zh-CN" altLang="en-US" sz="2000">
                <a:solidFill>
                  <a:srgbClr val="FF0000"/>
                </a:solidFill>
                <a:sym typeface="+mn-ea"/>
              </a:rPr>
              <a:t>脚运动想象</a:t>
            </a:r>
            <a:r>
              <a:rPr lang="zh-CN" altLang="en-US" sz="2000">
                <a:sym typeface="+mn-ea"/>
              </a:rPr>
              <a:t>来调节 SMR以完成手的抓握（Pfurtscheller等，2003b；Mller-Putz等，2005）。</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905954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控制应用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5" name="文本框 4"/>
          <p:cNvSpPr txBox="1"/>
          <p:nvPr/>
        </p:nvSpPr>
        <p:spPr>
          <a:xfrm>
            <a:off x="1084580" y="2979420"/>
            <a:ext cx="7142480" cy="2399665"/>
          </a:xfrm>
          <a:prstGeom prst="rect">
            <a:avLst/>
          </a:prstGeom>
          <a:noFill/>
        </p:spPr>
        <p:txBody>
          <a:bodyPr wrap="square" rtlCol="0">
            <a:spAutoFit/>
          </a:bodyPr>
          <a:lstStyle/>
          <a:p>
            <a:pPr>
              <a:lnSpc>
                <a:spcPct val="150000"/>
              </a:lnSpc>
            </a:pPr>
            <a:r>
              <a:rPr sz="2000" b="1">
                <a:gradFill>
                  <a:gsLst>
                    <a:gs pos="0">
                      <a:srgbClr val="7B32B2"/>
                    </a:gs>
                    <a:gs pos="100000">
                      <a:srgbClr val="401A5D"/>
                    </a:gs>
                  </a:gsLst>
                  <a:lin scaled="0"/>
                </a:gradFill>
                <a:latin typeface="+mn-ea"/>
                <a:ea typeface="+mn-ea"/>
                <a:cs typeface="+mn-ea"/>
                <a:sym typeface="+mn-ea"/>
              </a:rPr>
              <a:t>    </a:t>
            </a:r>
            <a:r>
              <a:rPr lang="zh-CN" altLang="en-US" sz="2000" b="1">
                <a:gradFill>
                  <a:gsLst>
                    <a:gs pos="0">
                      <a:srgbClr val="7B32B2"/>
                    </a:gs>
                    <a:gs pos="100000">
                      <a:srgbClr val="401A5D"/>
                    </a:gs>
                  </a:gsLst>
                  <a:lin scaled="0"/>
                </a:gradFill>
                <a:sym typeface="+mn-ea"/>
              </a:rPr>
              <a:t>虚拟现实</a:t>
            </a:r>
            <a:r>
              <a:rPr lang="zh-CN" altLang="en-US" sz="2000">
                <a:sym typeface="+mn-ea"/>
              </a:rPr>
              <a:t>为模拟BCI控制应用提供非常好的训练和测试环境，而BCI控制应用将是非常昂贵的、有潜在的危险，甚至目前是不可能实现的。在轮椅控制的仿真中，BCI控制的不是一个实际的轮椅，而是一个虚拟轮椅的移动，通过身临其境的虚拟环境尽可能真实地模拟真实的轮椅运动。</a:t>
            </a:r>
            <a:endParaRPr lang="zh-CN" altLang="en-US" sz="2000"/>
          </a:p>
        </p:txBody>
      </p:sp>
      <p:sp>
        <p:nvSpPr>
          <p:cNvPr id="8" name="文本框 7"/>
          <p:cNvSpPr txBox="1"/>
          <p:nvPr/>
        </p:nvSpPr>
        <p:spPr>
          <a:xfrm>
            <a:off x="924560" y="2292985"/>
            <a:ext cx="2395855" cy="398780"/>
          </a:xfrm>
          <a:prstGeom prst="rect">
            <a:avLst/>
          </a:prstGeom>
          <a:noFill/>
        </p:spPr>
        <p:txBody>
          <a:bodyPr wrap="square" rtlCol="0">
            <a:spAutoFit/>
          </a:bodyPr>
          <a:lstStyle/>
          <a:p>
            <a:pPr marL="342900" indent="-342900">
              <a:buFont typeface="Wingdings" panose="05000000000000000000" charset="0"/>
              <a:buChar char="Ø"/>
            </a:pPr>
            <a:r>
              <a:rPr lang="zh-CN" altLang="en-US" sz="2000"/>
              <a:t>虚拟现实</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43890" y="3899535"/>
            <a:ext cx="7499350" cy="3105150"/>
          </a:xfrm>
          <a:prstGeom prst="rect">
            <a:avLst/>
          </a:prstGeom>
        </p:spPr>
      </p:pic>
      <p:sp>
        <p:nvSpPr>
          <p:cNvPr id="2" name="标题 1"/>
          <p:cNvSpPr>
            <a:spLocks noGrp="1"/>
          </p:cNvSpPr>
          <p:nvPr>
            <p:ph type="title"/>
          </p:nvPr>
        </p:nvSpPr>
        <p:spPr>
          <a:xfrm>
            <a:off x="321945" y="180340"/>
            <a:ext cx="8930640"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控制应用</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3" name="文本框 2"/>
          <p:cNvSpPr txBox="1"/>
          <p:nvPr/>
        </p:nvSpPr>
        <p:spPr>
          <a:xfrm>
            <a:off x="644525" y="1805940"/>
            <a:ext cx="8279130" cy="2399665"/>
          </a:xfrm>
          <a:prstGeom prst="rect">
            <a:avLst/>
          </a:prstGeom>
          <a:noFill/>
        </p:spPr>
        <p:txBody>
          <a:bodyPr wrap="square" rtlCol="0">
            <a:spAutoFit/>
          </a:bodyPr>
          <a:lstStyle/>
          <a:p>
            <a:pPr>
              <a:lnSpc>
                <a:spcPct val="150000"/>
              </a:lnSpc>
            </a:pPr>
            <a:r>
              <a:rPr lang="en-US" altLang="zh-CN" sz="2000">
                <a:latin typeface="+mn-ea"/>
                <a:ea typeface="+mn-ea"/>
                <a:cs typeface="+mn-ea"/>
              </a:rPr>
              <a:t>     Leeb</a:t>
            </a:r>
            <a:r>
              <a:rPr lang="zh-CN" altLang="en-US" sz="2000">
                <a:latin typeface="+mn-ea"/>
                <a:ea typeface="+mn-ea"/>
                <a:cs typeface="+mn-ea"/>
              </a:rPr>
              <a:t>等（</a:t>
            </a:r>
            <a:r>
              <a:rPr lang="en-US" altLang="zh-CN" sz="2000">
                <a:latin typeface="+mn-ea"/>
                <a:ea typeface="+mn-ea"/>
                <a:cs typeface="+mn-ea"/>
              </a:rPr>
              <a:t>2007</a:t>
            </a:r>
            <a:r>
              <a:rPr lang="zh-CN" altLang="en-US" sz="2000">
                <a:latin typeface="+mn-ea"/>
                <a:ea typeface="+mn-ea"/>
                <a:cs typeface="+mn-ea"/>
              </a:rPr>
              <a:t>年）报告了一个实验，在实验中，一个脊髓损伤瘫痪患者连同他的轮椅被</a:t>
            </a:r>
            <a:r>
              <a:rPr lang="zh-CN" altLang="en-US" sz="2000">
                <a:latin typeface="+mn-ea"/>
                <a:ea typeface="+mn-ea"/>
                <a:cs typeface="+mn-ea"/>
                <a:sym typeface="+mn-ea"/>
              </a:rPr>
              <a:t>放在一个基于多投影的立体和头部跟踪的虚拟现实系统的中间，该虚拟现实系统模拟一条街，具有15人（即化身）居住的商店。用脚与手运动想象调节在感觉运动皮层记录的15～19Hz频段的功率，BCI用户能够在虚拟环境中从一个化身到另外一个化身继续向前移动</a:t>
            </a:r>
            <a:endParaRPr lang="zh-CN" alt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878395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未来方向</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12" name="燕尾形 42"/>
          <p:cNvSpPr/>
          <p:nvPr/>
        </p:nvSpPr>
        <p:spPr>
          <a:xfrm>
            <a:off x="470535" y="34747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燕尾形 42"/>
          <p:cNvSpPr/>
          <p:nvPr/>
        </p:nvSpPr>
        <p:spPr>
          <a:xfrm>
            <a:off x="-3810" y="34747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9" name="燕尾形 42"/>
          <p:cNvSpPr/>
          <p:nvPr/>
        </p:nvSpPr>
        <p:spPr>
          <a:xfrm>
            <a:off x="908685" y="34747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10" name="圆角矩形 9"/>
          <p:cNvSpPr/>
          <p:nvPr/>
        </p:nvSpPr>
        <p:spPr>
          <a:xfrm>
            <a:off x="1621155" y="2272665"/>
            <a:ext cx="7294245" cy="3071495"/>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bg2"/>
                </a:solidFill>
                <a:sym typeface="+mn-ea"/>
              </a:rPr>
              <a:t>      </a:t>
            </a:r>
            <a:r>
              <a:rPr lang="zh-CN" altLang="en-US" sz="2400" dirty="0">
                <a:solidFill>
                  <a:schemeClr val="bg2"/>
                </a:solidFill>
                <a:sym typeface="+mn-ea"/>
              </a:rPr>
              <a:t>基于SMR的BCI可以提供控制如</a:t>
            </a:r>
            <a:r>
              <a:rPr lang="zh-CN" altLang="en-US" sz="2400" b="1" dirty="0">
                <a:solidFill>
                  <a:srgbClr val="FF0000"/>
                </a:solidFill>
                <a:sym typeface="+mn-ea"/>
              </a:rPr>
              <a:t>轮椅</a:t>
            </a:r>
            <a:r>
              <a:rPr lang="zh-CN" altLang="en-US" sz="2400" dirty="0">
                <a:solidFill>
                  <a:srgbClr val="FF0000"/>
                </a:solidFill>
                <a:sym typeface="+mn-ea"/>
              </a:rPr>
              <a:t>、</a:t>
            </a:r>
            <a:r>
              <a:rPr lang="zh-CN" altLang="en-US" sz="2400" b="1" dirty="0">
                <a:solidFill>
                  <a:srgbClr val="FF0000"/>
                </a:solidFill>
                <a:sym typeface="+mn-ea"/>
              </a:rPr>
              <a:t>机械臂</a:t>
            </a:r>
            <a:r>
              <a:rPr lang="zh-CN" altLang="en-US" sz="2400" dirty="0">
                <a:solidFill>
                  <a:srgbClr val="FF0000"/>
                </a:solidFill>
                <a:sym typeface="+mn-ea"/>
              </a:rPr>
              <a:t>或</a:t>
            </a:r>
            <a:r>
              <a:rPr lang="zh-CN" altLang="en-US" sz="2400" b="1" dirty="0">
                <a:solidFill>
                  <a:srgbClr val="FF0000"/>
                </a:solidFill>
                <a:sym typeface="+mn-ea"/>
              </a:rPr>
              <a:t>神经义肢</a:t>
            </a:r>
            <a:r>
              <a:rPr lang="zh-CN" altLang="en-US" sz="2400" dirty="0">
                <a:solidFill>
                  <a:schemeClr val="bg2"/>
                </a:solidFill>
                <a:sym typeface="+mn-ea"/>
              </a:rPr>
              <a:t>这样的设备所需的多通道输出。</a:t>
            </a:r>
            <a:r>
              <a:rPr lang="zh-CN" altLang="en-US" sz="2400" dirty="0">
                <a:solidFill>
                  <a:srgbClr val="FF0000"/>
                </a:solidFill>
                <a:sym typeface="+mn-ea"/>
              </a:rPr>
              <a:t>SMRs</a:t>
            </a:r>
            <a:r>
              <a:rPr lang="zh-CN" altLang="en-US" sz="2400" dirty="0">
                <a:solidFill>
                  <a:schemeClr val="bg2"/>
                </a:solidFill>
                <a:sym typeface="+mn-ea"/>
              </a:rPr>
              <a:t>用于这些和其它用途的最终价值主要取决于它们所提供的控制的</a:t>
            </a:r>
            <a:r>
              <a:rPr lang="zh-CN" altLang="en-US" sz="2400" b="1" dirty="0">
                <a:solidFill>
                  <a:srgbClr val="FF0000"/>
                </a:solidFill>
                <a:sym typeface="+mn-ea"/>
              </a:rPr>
              <a:t>可靠性</a:t>
            </a:r>
            <a:r>
              <a:rPr lang="zh-CN" altLang="en-US" sz="2400" dirty="0">
                <a:solidFill>
                  <a:srgbClr val="FF0000"/>
                </a:solidFill>
                <a:sym typeface="+mn-ea"/>
              </a:rPr>
              <a:t>、</a:t>
            </a:r>
            <a:r>
              <a:rPr lang="zh-CN" altLang="en-US" sz="2400" b="1" dirty="0">
                <a:solidFill>
                  <a:srgbClr val="FF0000"/>
                </a:solidFill>
                <a:sym typeface="+mn-ea"/>
              </a:rPr>
              <a:t>准确性</a:t>
            </a:r>
            <a:r>
              <a:rPr lang="zh-CN" altLang="en-US" sz="2400" dirty="0">
                <a:solidFill>
                  <a:srgbClr val="FF0000"/>
                </a:solidFill>
                <a:sym typeface="+mn-ea"/>
              </a:rPr>
              <a:t>和</a:t>
            </a:r>
            <a:r>
              <a:rPr lang="zh-CN" altLang="en-US" sz="2400" b="1" dirty="0">
                <a:solidFill>
                  <a:srgbClr val="FF0000"/>
                </a:solidFill>
                <a:sym typeface="+mn-ea"/>
              </a:rPr>
              <a:t>速度</a:t>
            </a:r>
            <a:r>
              <a:rPr lang="zh-CN" altLang="en-US" sz="2400" dirty="0">
                <a:solidFill>
                  <a:schemeClr val="bg2"/>
                </a:solidFill>
                <a:sym typeface="+mn-ea"/>
              </a:rPr>
              <a:t>。显然，这些领域的许多工作仍有待完成。 </a:t>
            </a:r>
            <a:r>
              <a:rPr lang="zh-CN" altLang="en-US" sz="2000" dirty="0">
                <a:solidFill>
                  <a:schemeClr val="bg2"/>
                </a:solidFill>
                <a:sym typeface="+mn-ea"/>
              </a:rPr>
              <a:t> </a:t>
            </a:r>
            <a:endParaRPr lang="zh-CN" altLang="en-US" sz="2000" dirty="0">
              <a:solidFill>
                <a:schemeClr val="bg2"/>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878395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基于SMR的BCI的应用及未来方向</a:t>
            </a:r>
            <a:endParaRPr lang="zh-CN" altLang="en-US"/>
          </a:p>
        </p:txBody>
      </p:sp>
      <p:sp>
        <p:nvSpPr>
          <p:cNvPr id="7" name="文本框 6"/>
          <p:cNvSpPr txBox="1"/>
          <p:nvPr/>
        </p:nvSpPr>
        <p:spPr>
          <a:xfrm>
            <a:off x="1620520" y="1345565"/>
            <a:ext cx="4932680"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rPr>
              <a:t>未来方向</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3" name="文本框 2"/>
          <p:cNvSpPr txBox="1"/>
          <p:nvPr/>
        </p:nvSpPr>
        <p:spPr>
          <a:xfrm>
            <a:off x="287020" y="2011045"/>
            <a:ext cx="8569960" cy="398780"/>
          </a:xfrm>
          <a:prstGeom prst="rect">
            <a:avLst/>
          </a:prstGeom>
          <a:noFill/>
        </p:spPr>
        <p:txBody>
          <a:bodyPr wrap="square" rtlCol="0">
            <a:spAutoFit/>
          </a:bodyPr>
          <a:lstStyle/>
          <a:p>
            <a:r>
              <a:rPr lang="zh-CN" altLang="en-US" sz="2000"/>
              <a:t>一个有趣的领域</a:t>
            </a:r>
            <a:endParaRPr lang="zh-CN" altLang="en-US" sz="2000"/>
          </a:p>
        </p:txBody>
      </p:sp>
      <p:sp>
        <p:nvSpPr>
          <p:cNvPr id="6" name="矩形 5"/>
          <p:cNvSpPr/>
          <p:nvPr/>
        </p:nvSpPr>
        <p:spPr>
          <a:xfrm>
            <a:off x="894715" y="2590165"/>
            <a:ext cx="7759065" cy="381000"/>
          </a:xfrm>
          <a:prstGeom prst="rect">
            <a:avLst/>
          </a:prstGeom>
          <a:solidFill>
            <a:schemeClr val="tx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sym typeface="+mn-ea"/>
              </a:rPr>
              <a:t>SMRs可以显示持久（几秒）或短（&lt;1s）的ERD和/或ERS变化</a:t>
            </a:r>
            <a:endParaRPr lang="zh-CN" altLang="en-US" sz="2000" b="1">
              <a:solidFill>
                <a:schemeClr val="tx1"/>
              </a:solidFill>
              <a:sym typeface="+mn-ea"/>
            </a:endParaRPr>
          </a:p>
        </p:txBody>
      </p:sp>
      <p:sp>
        <p:nvSpPr>
          <p:cNvPr id="8" name="矩形 7"/>
          <p:cNvSpPr/>
          <p:nvPr/>
        </p:nvSpPr>
        <p:spPr>
          <a:xfrm>
            <a:off x="0" y="5956300"/>
            <a:ext cx="9239885" cy="901700"/>
          </a:xfrm>
          <a:prstGeom prst="rect">
            <a:avLst/>
          </a:prstGeom>
          <a:solidFill>
            <a:schemeClr val="tx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sym typeface="+mn-ea"/>
              </a:rPr>
              <a:t>持久和短暂的SMR变化通常显示清晰的躯体特定区的组织。通过专注于这两种不同种类的SMR变化（即短暂与持久的变化），未来的研究可以提高脑机接口设计</a:t>
            </a:r>
            <a:endParaRPr lang="zh-CN" altLang="en-US" sz="2000" b="1">
              <a:solidFill>
                <a:schemeClr val="tx1"/>
              </a:solidFill>
              <a:sym typeface="+mn-ea"/>
            </a:endParaRPr>
          </a:p>
        </p:txBody>
      </p:sp>
      <p:sp>
        <p:nvSpPr>
          <p:cNvPr id="9" name="燕尾形 42"/>
          <p:cNvSpPr/>
          <p:nvPr/>
        </p:nvSpPr>
        <p:spPr>
          <a:xfrm>
            <a:off x="-3810" y="255206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10" name="文本框 9"/>
          <p:cNvSpPr txBox="1"/>
          <p:nvPr/>
        </p:nvSpPr>
        <p:spPr>
          <a:xfrm>
            <a:off x="810260" y="2971165"/>
            <a:ext cx="7917180" cy="1938020"/>
          </a:xfrm>
          <a:prstGeom prst="rect">
            <a:avLst/>
          </a:prstGeom>
          <a:noFill/>
        </p:spPr>
        <p:txBody>
          <a:bodyPr wrap="square" rtlCol="0">
            <a:spAutoFit/>
          </a:bodyPr>
          <a:lstStyle/>
          <a:p>
            <a:pPr>
              <a:lnSpc>
                <a:spcPct val="150000"/>
              </a:lnSpc>
            </a:pPr>
            <a:r>
              <a:rPr lang="zh-CN" altLang="en-US" sz="2000" b="1">
                <a:gradFill>
                  <a:gsLst>
                    <a:gs pos="0">
                      <a:srgbClr val="FE4444"/>
                    </a:gs>
                    <a:gs pos="100000">
                      <a:srgbClr val="832B2B"/>
                    </a:gs>
                  </a:gsLst>
                  <a:lin scaled="0"/>
                </a:gradFill>
                <a:sym typeface="+mn-ea"/>
              </a:rPr>
              <a:t>       持久的变化</a:t>
            </a:r>
            <a:r>
              <a:rPr lang="zh-CN" altLang="en-US" sz="2000">
                <a:sym typeface="+mn-ea"/>
              </a:rPr>
              <a:t>与集中注意或自愿动作相关，如实际或想象的缓慢手指伸展和屈曲。</a:t>
            </a:r>
            <a:endParaRPr lang="zh-CN" altLang="en-US" sz="2000"/>
          </a:p>
          <a:p>
            <a:pPr>
              <a:lnSpc>
                <a:spcPct val="150000"/>
              </a:lnSpc>
            </a:pPr>
            <a:r>
              <a:rPr lang="zh-CN" altLang="en-US" sz="2000" b="1">
                <a:gradFill>
                  <a:gsLst>
                    <a:gs pos="0">
                      <a:srgbClr val="FE4444"/>
                    </a:gs>
                    <a:gs pos="100000">
                      <a:srgbClr val="832B2B"/>
                    </a:gs>
                  </a:gsLst>
                  <a:lin scaled="0"/>
                </a:gradFill>
                <a:sym typeface="+mn-ea"/>
              </a:rPr>
              <a:t>       短暂的变化</a:t>
            </a:r>
            <a:r>
              <a:rPr lang="zh-CN" altLang="en-US" sz="2000">
                <a:sym typeface="+mn-ea"/>
              </a:rPr>
              <a:t>是自动响应特定的外部刺激的（如由视觉提示的运动想象触发的短暂的ERD/ERS模式或运动任务后短暂的β反弹（ERS）。</a:t>
            </a:r>
            <a:endParaRPr lang="zh-CN" altLang="en-US" sz="2000">
              <a:sym typeface="+mn-ea"/>
            </a:endParaRPr>
          </a:p>
        </p:txBody>
      </p:sp>
      <p:sp>
        <p:nvSpPr>
          <p:cNvPr id="11" name="燕尾形 10"/>
          <p:cNvSpPr/>
          <p:nvPr/>
        </p:nvSpPr>
        <p:spPr>
          <a:xfrm>
            <a:off x="589280" y="4909820"/>
            <a:ext cx="8359140" cy="779780"/>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chemeClr val="tx1"/>
                </a:solidFill>
              </a:rPr>
              <a:t>2008</a:t>
            </a:r>
            <a:r>
              <a:rPr lang="zh-CN" altLang="en-US" sz="2000">
                <a:solidFill>
                  <a:schemeClr val="tx1"/>
                </a:solidFill>
              </a:rPr>
              <a:t>年，有研究</a:t>
            </a:r>
            <a:r>
              <a:rPr lang="zh-CN" altLang="en-US" sz="2000">
                <a:solidFill>
                  <a:schemeClr val="tx1"/>
                </a:solidFill>
              </a:rPr>
              <a:t>利用视觉提示的运动想象后短暂的</a:t>
            </a:r>
            <a:r>
              <a:rPr lang="en-US" altLang="zh-CN" sz="2000">
                <a:solidFill>
                  <a:schemeClr val="tx1"/>
                </a:solidFill>
              </a:rPr>
              <a:t>ERD</a:t>
            </a:r>
            <a:r>
              <a:rPr lang="zh-CN" altLang="en-US" sz="2000">
                <a:solidFill>
                  <a:schemeClr val="tx1"/>
                </a:solidFill>
              </a:rPr>
              <a:t>来识别不同的运动想象任务</a:t>
            </a:r>
            <a:endParaRPr lang="zh-CN" altLang="en-US" sz="2000">
              <a:solidFill>
                <a:schemeClr val="tx1"/>
              </a:solidFill>
            </a:endParaRPr>
          </a:p>
        </p:txBody>
      </p:sp>
      <p:cxnSp>
        <p:nvCxnSpPr>
          <p:cNvPr id="12" name="曲线连接符 11"/>
          <p:cNvCxnSpPr>
            <a:endCxn id="11" idx="1"/>
          </p:cNvCxnSpPr>
          <p:nvPr/>
        </p:nvCxnSpPr>
        <p:spPr>
          <a:xfrm rot="5400000">
            <a:off x="544830" y="4540250"/>
            <a:ext cx="1193800" cy="325120"/>
          </a:xfrm>
          <a:prstGeom prst="curvedConnector4">
            <a:avLst>
              <a:gd name="adj1" fmla="val 37287"/>
              <a:gd name="adj2" fmla="val 266992"/>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878395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本章小结</a:t>
            </a:r>
            <a:endParaRPr lang="zh-CN" altLang="en-US"/>
          </a:p>
        </p:txBody>
      </p:sp>
      <p:sp>
        <p:nvSpPr>
          <p:cNvPr id="4" name="文本框 3"/>
          <p:cNvSpPr txBox="1"/>
          <p:nvPr/>
        </p:nvSpPr>
        <p:spPr>
          <a:xfrm>
            <a:off x="640080" y="2219960"/>
            <a:ext cx="8054340" cy="3322955"/>
          </a:xfrm>
          <a:prstGeom prst="rect">
            <a:avLst/>
          </a:prstGeom>
          <a:noFill/>
        </p:spPr>
        <p:txBody>
          <a:bodyPr wrap="square" rtlCol="0">
            <a:spAutoFit/>
          </a:bodyPr>
          <a:lstStyle/>
          <a:p>
            <a:pPr>
              <a:lnSpc>
                <a:spcPct val="150000"/>
              </a:lnSpc>
            </a:pPr>
            <a:r>
              <a:rPr lang="en-US" altLang="zh-CN" sz="2000"/>
              <a:t>        </a:t>
            </a:r>
            <a:r>
              <a:rPr lang="zh-CN" altLang="en-US" sz="2000">
                <a:solidFill>
                  <a:srgbClr val="FF0000"/>
                </a:solidFill>
              </a:rPr>
              <a:t>实际运动</a:t>
            </a:r>
            <a:r>
              <a:rPr lang="zh-CN" altLang="en-US" sz="2000"/>
              <a:t>和</a:t>
            </a:r>
            <a:r>
              <a:rPr lang="zh-CN" altLang="en-US" sz="2000">
                <a:solidFill>
                  <a:srgbClr val="FF0000"/>
                </a:solidFill>
              </a:rPr>
              <a:t>运动想象</a:t>
            </a:r>
            <a:r>
              <a:rPr lang="zh-CN" altLang="en-US" sz="2000"/>
              <a:t>都伴随着在</a:t>
            </a:r>
            <a:r>
              <a:rPr lang="zh-CN" altLang="en-US" sz="2000">
                <a:solidFill>
                  <a:srgbClr val="FF0000"/>
                </a:solidFill>
              </a:rPr>
              <a:t>感觉运动皮层记录的节律活动</a:t>
            </a:r>
            <a:r>
              <a:rPr lang="zh-CN" altLang="en-US" sz="2000"/>
              <a:t>的变化。这些感觉运动节律的减少和增加分别被称为</a:t>
            </a:r>
            <a:r>
              <a:rPr lang="zh-CN" altLang="en-US" sz="2000" b="1">
                <a:solidFill>
                  <a:srgbClr val="FF0000"/>
                </a:solidFill>
              </a:rPr>
              <a:t>事件相关去同步</a:t>
            </a:r>
            <a:r>
              <a:rPr lang="zh-CN" altLang="en-US" sz="2000"/>
              <a:t>和</a:t>
            </a:r>
            <a:r>
              <a:rPr lang="zh-CN" altLang="en-US" sz="2000" b="1">
                <a:solidFill>
                  <a:srgbClr val="FF0000"/>
                </a:solidFill>
              </a:rPr>
              <a:t>事件相关同步</a:t>
            </a:r>
            <a:r>
              <a:rPr lang="zh-CN" altLang="en-US" sz="2000"/>
              <a:t>，这些变化通常局限于躯体的特定区域。</a:t>
            </a:r>
            <a:endParaRPr lang="zh-CN" altLang="en-US" sz="2000"/>
          </a:p>
          <a:p>
            <a:pPr>
              <a:lnSpc>
                <a:spcPct val="150000"/>
              </a:lnSpc>
            </a:pPr>
            <a:endParaRPr lang="zh-CN" altLang="en-US" sz="2000"/>
          </a:p>
          <a:p>
            <a:pPr>
              <a:lnSpc>
                <a:spcPct val="150000"/>
              </a:lnSpc>
            </a:pPr>
            <a:r>
              <a:rPr lang="zh-CN" altLang="en-US" sz="2000"/>
              <a:t>        许多研究表明，与运动想象相关的SMR变化可以作为BCI有用的</a:t>
            </a:r>
            <a:r>
              <a:rPr lang="zh-CN" altLang="en-US" sz="2000" b="1">
                <a:solidFill>
                  <a:srgbClr val="FF0000"/>
                </a:solidFill>
              </a:rPr>
              <a:t>控制信号</a:t>
            </a:r>
            <a:r>
              <a:rPr lang="zh-CN" altLang="en-US" sz="2000"/>
              <a:t>。基于SMR的BCI已经能够控制</a:t>
            </a:r>
            <a:r>
              <a:rPr lang="zh-CN" altLang="en-US" sz="2000">
                <a:solidFill>
                  <a:srgbClr val="FF0000"/>
                </a:solidFill>
              </a:rPr>
              <a:t>一维、二维、三维光标运动</a:t>
            </a:r>
            <a:r>
              <a:rPr lang="zh-CN" altLang="en-US" sz="2000"/>
              <a:t>并支持各种其它的通信和控制应用。</a:t>
            </a:r>
            <a:endParaRPr lang="zh-CN" altLang="en-US" sz="2000"/>
          </a:p>
        </p:txBody>
      </p:sp>
      <p:sp>
        <p:nvSpPr>
          <p:cNvPr id="9" name="燕尾形 42"/>
          <p:cNvSpPr/>
          <p:nvPr/>
        </p:nvSpPr>
        <p:spPr>
          <a:xfrm>
            <a:off x="-3810" y="239839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3" name="燕尾形 42"/>
          <p:cNvSpPr/>
          <p:nvPr/>
        </p:nvSpPr>
        <p:spPr>
          <a:xfrm>
            <a:off x="-3810" y="4175125"/>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80340"/>
            <a:ext cx="8783955" cy="861060"/>
          </a:xfrm>
        </p:spPr>
        <p:txBody>
          <a:bodyPr/>
          <a:lstStyle/>
          <a:p>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5</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本章小结</a:t>
            </a:r>
            <a:endParaRPr lang="zh-CN" altLang="en-US"/>
          </a:p>
        </p:txBody>
      </p:sp>
      <p:sp>
        <p:nvSpPr>
          <p:cNvPr id="4" name="文本框 3"/>
          <p:cNvSpPr txBox="1"/>
          <p:nvPr/>
        </p:nvSpPr>
        <p:spPr>
          <a:xfrm>
            <a:off x="549275" y="2141855"/>
            <a:ext cx="8130540" cy="3322955"/>
          </a:xfrm>
          <a:prstGeom prst="rect">
            <a:avLst/>
          </a:prstGeom>
          <a:noFill/>
        </p:spPr>
        <p:txBody>
          <a:bodyPr wrap="square" rtlCol="0">
            <a:spAutoFit/>
          </a:bodyPr>
          <a:lstStyle/>
          <a:p>
            <a:pPr>
              <a:lnSpc>
                <a:spcPct val="150000"/>
              </a:lnSpc>
            </a:pPr>
            <a:r>
              <a:rPr lang="en-US" altLang="zh-CN" sz="2000"/>
              <a:t>  </a:t>
            </a:r>
            <a:r>
              <a:rPr lang="zh-CN" altLang="en-US" sz="2000"/>
              <a:t>       成功开发和实现基于SMR的BCI应用需要合适的</a:t>
            </a:r>
            <a:r>
              <a:rPr lang="zh-CN" altLang="en-US" sz="2000" b="1">
                <a:solidFill>
                  <a:srgbClr val="FF0000"/>
                </a:solidFill>
              </a:rPr>
              <a:t>频率分析</a:t>
            </a:r>
            <a:r>
              <a:rPr lang="zh-CN" altLang="en-US" sz="2000"/>
              <a:t>和</a:t>
            </a:r>
            <a:r>
              <a:rPr lang="zh-CN" altLang="en-US" sz="2000" b="1">
                <a:solidFill>
                  <a:srgbClr val="FF0000"/>
                </a:solidFill>
              </a:rPr>
              <a:t>空间滤波</a:t>
            </a:r>
            <a:r>
              <a:rPr lang="zh-CN" altLang="en-US" sz="2000"/>
              <a:t>、有效的</a:t>
            </a:r>
            <a:r>
              <a:rPr lang="zh-CN" altLang="en-US" sz="2000" b="1">
                <a:solidFill>
                  <a:srgbClr val="FF0000"/>
                </a:solidFill>
              </a:rPr>
              <a:t>转换算法（即分类算法）</a:t>
            </a:r>
            <a:r>
              <a:rPr lang="zh-CN" altLang="en-US" sz="2000"/>
              <a:t>，并充分重视在线测试。</a:t>
            </a:r>
            <a:r>
              <a:rPr lang="zh-CN" altLang="en-US" sz="2000">
                <a:solidFill>
                  <a:srgbClr val="FF0000"/>
                </a:solidFill>
              </a:rPr>
              <a:t>识别和剔除伪迹</a:t>
            </a:r>
            <a:r>
              <a:rPr lang="zh-CN" altLang="en-US" sz="2000"/>
              <a:t>，特别是来自颅部（头部）肌肉的肌电活动是非常重要的，通常需要综合的频率和地形分析。</a:t>
            </a:r>
            <a:endParaRPr lang="zh-CN" altLang="en-US" sz="2000"/>
          </a:p>
          <a:p>
            <a:pPr>
              <a:lnSpc>
                <a:spcPct val="150000"/>
              </a:lnSpc>
            </a:pPr>
            <a:r>
              <a:rPr lang="zh-CN" altLang="en-US" sz="2000"/>
              <a:t>       </a:t>
            </a:r>
            <a:endParaRPr lang="zh-CN" altLang="en-US" sz="2000"/>
          </a:p>
          <a:p>
            <a:pPr>
              <a:lnSpc>
                <a:spcPct val="150000"/>
              </a:lnSpc>
            </a:pPr>
            <a:r>
              <a:rPr lang="zh-CN" altLang="en-US" sz="2000"/>
              <a:t>        基于SMR的BCI的</a:t>
            </a:r>
            <a:r>
              <a:rPr lang="zh-CN" altLang="en-US" sz="2000" b="1">
                <a:solidFill>
                  <a:srgbClr val="FF0000"/>
                </a:solidFill>
              </a:rPr>
              <a:t>最终价值</a:t>
            </a:r>
            <a:r>
              <a:rPr lang="zh-CN" altLang="en-US" sz="2000"/>
              <a:t>将取决于</a:t>
            </a:r>
            <a:r>
              <a:rPr lang="zh-CN" altLang="en-US" sz="2000" b="1">
                <a:solidFill>
                  <a:srgbClr val="FF0000"/>
                </a:solidFill>
              </a:rPr>
              <a:t>速度</a:t>
            </a:r>
            <a:r>
              <a:rPr lang="zh-CN" altLang="en-US" sz="2000"/>
              <a:t>、</a:t>
            </a:r>
            <a:r>
              <a:rPr lang="zh-CN" altLang="en-US" sz="2000" b="1">
                <a:solidFill>
                  <a:srgbClr val="FF0000"/>
                </a:solidFill>
              </a:rPr>
              <a:t>精度</a:t>
            </a:r>
            <a:r>
              <a:rPr lang="zh-CN" altLang="en-US" sz="2000"/>
              <a:t>和</a:t>
            </a:r>
            <a:r>
              <a:rPr lang="zh-CN" altLang="en-US" sz="2000" b="1">
                <a:solidFill>
                  <a:srgbClr val="FF0000"/>
                </a:solidFill>
              </a:rPr>
              <a:t>可靠性</a:t>
            </a:r>
            <a:r>
              <a:rPr lang="zh-CN" altLang="en-US" sz="2000"/>
              <a:t>的改进。激励和指导用户对于BCI以及BCI对于用户的相互适应尤为重要。</a:t>
            </a:r>
            <a:endParaRPr lang="zh-CN" altLang="en-US" sz="2000"/>
          </a:p>
        </p:txBody>
      </p:sp>
      <p:sp>
        <p:nvSpPr>
          <p:cNvPr id="9" name="燕尾形 42"/>
          <p:cNvSpPr/>
          <p:nvPr/>
        </p:nvSpPr>
        <p:spPr>
          <a:xfrm>
            <a:off x="-3810" y="228981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3" name="燕尾形 42"/>
          <p:cNvSpPr/>
          <p:nvPr/>
        </p:nvSpPr>
        <p:spPr>
          <a:xfrm>
            <a:off x="-3810" y="4528820"/>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4530" y="3101975"/>
            <a:ext cx="5123180" cy="2342515"/>
          </a:xfrm>
          <a:prstGeom prst="rect">
            <a:avLst/>
          </a:prstGeom>
          <a:solidFill>
            <a:schemeClr val="tx2">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sym typeface="+mn-ea"/>
              </a:rPr>
              <a:t>SMRs通常分为3个主要频段：</a:t>
            </a:r>
            <a:endPar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algn="ctr">
              <a:lnSpc>
                <a:spcPct val="150000"/>
              </a:lnSpc>
            </a:pPr>
            <a:r>
              <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sym typeface="+mn-ea"/>
              </a:rPr>
              <a:t>  μ（8～12Hz）</a:t>
            </a:r>
            <a:endPar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algn="ctr">
              <a:lnSpc>
                <a:spcPct val="150000"/>
              </a:lnSpc>
            </a:pPr>
            <a:r>
              <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sym typeface="+mn-ea"/>
              </a:rPr>
              <a:t>   β（18～30Hz）</a:t>
            </a:r>
            <a:endPar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endParaRPr>
          </a:p>
          <a:p>
            <a:pPr algn="ctr">
              <a:lnSpc>
                <a:spcPct val="150000"/>
              </a:lnSpc>
            </a:pPr>
            <a:r>
              <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sym typeface="+mn-ea"/>
              </a:rPr>
              <a:t>     γ（30～200+Hz）</a:t>
            </a:r>
            <a:endParaRPr lang="zh-CN" altLang="en-US" sz="2400" b="1" dirty="0">
              <a:solidFill>
                <a:schemeClr val="bg2"/>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149506" name="Rectangle 2"/>
          <p:cNvSpPr>
            <a:spLocks noGrp="1" noChangeArrowheads="1"/>
          </p:cNvSpPr>
          <p:nvPr>
            <p:ph type="title"/>
          </p:nvPr>
        </p:nvSpPr>
        <p:spPr>
          <a:xfrm>
            <a:off x="177800" y="307975"/>
            <a:ext cx="463931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kumimoji="0" lang="zh-CN" altLang="en-US" sz="4000" b="1" i="0" u="none" strike="noStrike" kern="0" cap="none" spc="0" normalizeH="0" baseline="0" noProof="0" dirty="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414020" y="1903095"/>
            <a:ext cx="8188960" cy="1198880"/>
          </a:xfrm>
          <a:prstGeom prst="rect">
            <a:avLst/>
          </a:prstGeom>
          <a:noFill/>
        </p:spPr>
        <p:txBody>
          <a:bodyPr wrap="square" rtlCol="0">
            <a:spAutoFit/>
          </a:bodyPr>
          <a:lstStyle/>
          <a:p>
            <a:pPr>
              <a:lnSpc>
                <a:spcPct val="150000"/>
              </a:lnSpc>
            </a:pPr>
            <a:r>
              <a:rPr lang="zh-CN" altLang="en-US" sz="24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感觉运动节律（</a:t>
            </a:r>
            <a:r>
              <a:rPr lang="en-US" altLang="zh-CN" sz="24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SMRs</a:t>
            </a:r>
            <a:r>
              <a:rPr lang="zh-CN" altLang="en-US" sz="24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a:latin typeface="黑体" panose="02010609060101010101" pitchFamily="2" charset="-122"/>
                <a:ea typeface="黑体" panose="02010609060101010101" pitchFamily="2" charset="-122"/>
                <a:cs typeface="黑体" panose="02010609060101010101" pitchFamily="2" charset="-122"/>
              </a:rPr>
              <a:t>在感觉运动皮层</a:t>
            </a:r>
            <a:r>
              <a:rPr lang="zh-CN" altLang="en-US" sz="2400" b="1">
                <a:latin typeface="黑体" panose="02010609060101010101" pitchFamily="2" charset="-122"/>
                <a:ea typeface="黑体" panose="02010609060101010101" pitchFamily="2" charset="-122"/>
                <a:cs typeface="黑体" panose="02010609060101010101" pitchFamily="2" charset="-122"/>
                <a:sym typeface="+mn-ea"/>
              </a:rPr>
              <a:t>(即额叶后部和顶</a:t>
            </a:r>
            <a:endParaRPr lang="zh-CN" altLang="en-US" sz="2400" b="1">
              <a:latin typeface="黑体" panose="02010609060101010101" pitchFamily="2" charset="-122"/>
              <a:ea typeface="黑体" panose="02010609060101010101" pitchFamily="2" charset="-122"/>
              <a:cs typeface="黑体" panose="02010609060101010101" pitchFamily="2" charset="-122"/>
            </a:endParaRPr>
          </a:p>
          <a:p>
            <a:pPr>
              <a:lnSpc>
                <a:spcPct val="150000"/>
              </a:lnSpc>
            </a:pPr>
            <a:r>
              <a:rPr lang="zh-CN" altLang="en-US" sz="2400" b="1">
                <a:latin typeface="黑体" panose="02010609060101010101" pitchFamily="2" charset="-122"/>
                <a:ea typeface="黑体" panose="02010609060101010101" pitchFamily="2" charset="-122"/>
                <a:cs typeface="黑体" panose="02010609060101010101" pitchFamily="2" charset="-122"/>
                <a:sym typeface="+mn-ea"/>
              </a:rPr>
              <a:t>叶前部) </a:t>
            </a:r>
            <a:r>
              <a:rPr lang="zh-CN" altLang="en-US" sz="2400" b="1">
                <a:latin typeface="黑体" panose="02010609060101010101" pitchFamily="2" charset="-122"/>
                <a:ea typeface="黑体" panose="02010609060101010101" pitchFamily="2" charset="-122"/>
                <a:cs typeface="黑体" panose="02010609060101010101" pitchFamily="2" charset="-122"/>
              </a:rPr>
              <a:t>记录的电场或磁场的振荡 </a:t>
            </a:r>
            <a:endParaRPr lang="zh-CN" altLang="en-US" sz="2400" b="1">
              <a:latin typeface="黑体" panose="02010609060101010101" pitchFamily="2" charset="-122"/>
              <a:ea typeface="黑体" panose="02010609060101010101" pitchFamily="2" charset="-122"/>
              <a:cs typeface="黑体" panose="02010609060101010101" pitchFamily="2" charset="-122"/>
            </a:endParaRPr>
          </a:p>
        </p:txBody>
      </p:sp>
      <p:sp>
        <p:nvSpPr>
          <p:cNvPr id="6" name="文本框 5"/>
          <p:cNvSpPr txBox="1"/>
          <p:nvPr/>
        </p:nvSpPr>
        <p:spPr>
          <a:xfrm>
            <a:off x="414020" y="5574665"/>
            <a:ext cx="8501380" cy="1014730"/>
          </a:xfrm>
          <a:prstGeom prst="rect">
            <a:avLst/>
          </a:prstGeom>
          <a:noFill/>
        </p:spPr>
        <p:txBody>
          <a:bodyPr wrap="square" rtlCol="0">
            <a:spAutoFit/>
          </a:bodyPr>
          <a:lstStyle/>
          <a:p>
            <a:pPr>
              <a:lnSpc>
                <a:spcPct val="150000"/>
              </a:lnSpc>
            </a:pPr>
            <a:r>
              <a:rPr lang="en-US" altLang="zh-CN" sz="2000" b="1" dirty="0"/>
              <a:t>       </a:t>
            </a:r>
            <a:r>
              <a:rPr lang="zh-CN" altLang="en-US" sz="2000" b="1" dirty="0"/>
              <a:t>脑电记录主要限于</a:t>
            </a:r>
            <a:r>
              <a:rPr lang="zh-CN" altLang="en-US" sz="2000" b="1" dirty="0">
                <a:latin typeface="黑体" panose="02010609060101010101" pitchFamily="2" charset="-122"/>
                <a:ea typeface="黑体" panose="02010609060101010101" pitchFamily="2" charset="-122"/>
                <a:cs typeface="黑体" panose="02010609060101010101" pitchFamily="2" charset="-122"/>
                <a:sym typeface="+mn-ea"/>
              </a:rPr>
              <a:t>μ</a:t>
            </a:r>
            <a:r>
              <a:rPr lang="zh-CN" altLang="en-US" sz="2000" b="1" dirty="0"/>
              <a:t>、β和较低频率的</a:t>
            </a:r>
            <a:r>
              <a:rPr lang="zh-CN" altLang="en-US" sz="2000" b="1" dirty="0">
                <a:latin typeface="黑体" panose="02010609060101010101" pitchFamily="2" charset="-122"/>
                <a:ea typeface="黑体" panose="02010609060101010101" pitchFamily="2" charset="-122"/>
                <a:cs typeface="黑体" panose="02010609060101010101" pitchFamily="2" charset="-122"/>
                <a:sym typeface="+mn-ea"/>
              </a:rPr>
              <a:t>γ</a:t>
            </a:r>
            <a:r>
              <a:rPr lang="zh-CN" altLang="en-US" sz="2000" b="1" dirty="0"/>
              <a:t>活动，而皮层脑电（ECoG）和脑磁（MEG）可以检测到更高频率的活动。</a:t>
            </a:r>
            <a:endParaRPr lang="zh-CN" altLang="en-US" sz="2000" b="1" dirty="0"/>
          </a:p>
        </p:txBody>
      </p:sp>
      <p:sp>
        <p:nvSpPr>
          <p:cNvPr id="3" name="文本框 2"/>
          <p:cNvSpPr txBox="1"/>
          <p:nvPr/>
        </p:nvSpPr>
        <p:spPr>
          <a:xfrm>
            <a:off x="1410970" y="1294130"/>
            <a:ext cx="876935"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rPr>
              <a:t>定义</a:t>
            </a:r>
            <a:endParaRPr lang="zh-CN" altLang="en-US" sz="2400" dirty="0">
              <a:solidFill>
                <a:srgbClr val="00B0F0"/>
              </a:solidFill>
              <a:latin typeface="黑体" panose="02010609060101010101" pitchFamily="2" charset="-122"/>
              <a:ea typeface="黑体" panose="0201060906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p:nvPr/>
        </p:nvSpPr>
        <p:spPr>
          <a:xfrm>
            <a:off x="2524125" y="1113790"/>
            <a:ext cx="6314440" cy="41541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a:solidFill>
                  <a:srgbClr val="3333FF"/>
                </a:solidFill>
                <a:latin typeface="Times New Roman" panose="02020603050405020304" pitchFamily="18" charset="0"/>
                <a:ea typeface="黑体" panose="02010609060101010101" pitchFamily="2" charset="-122"/>
              </a:rPr>
              <a:t>14</a:t>
            </a:r>
            <a:r>
              <a:rPr lang="zh-CN" altLang="en-US" sz="4400" b="1" dirty="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基于稳态视觉诱发电位</a:t>
            </a:r>
            <a:r>
              <a:rPr lang="zh-CN" altLang="en-US" sz="4400" b="1" dirty="0">
                <a:solidFill>
                  <a:srgbClr val="3333FF"/>
                </a:solidFill>
                <a:latin typeface="Times New Roman" panose="02020603050405020304" pitchFamily="18" charset="0"/>
                <a:ea typeface="黑体" panose="02010609060101010101" pitchFamily="2" charset="-122"/>
                <a:sym typeface="+mn-ea"/>
              </a:rPr>
              <a:t>的脑机接口</a:t>
            </a:r>
            <a:endParaRPr lang="zh-CN" altLang="en-US" sz="4400" b="1" dirty="0">
              <a:solidFill>
                <a:srgbClr val="3333FF"/>
              </a:solidFill>
              <a:latin typeface="Times New Roman" panose="02020603050405020304" pitchFamily="18" charset="0"/>
              <a:ea typeface="黑体" panose="02010609060101010101" pitchFamily="2" charset="-122"/>
            </a:endParaRPr>
          </a:p>
          <a:p>
            <a:pPr marL="0" lvl="0" indent="0" eaLnBrk="1" hangingPunct="1">
              <a:spcBef>
                <a:spcPct val="50000"/>
              </a:spcBef>
              <a:buClrTx/>
              <a:buSzTx/>
              <a:buFontTx/>
              <a:buNone/>
            </a:pPr>
            <a:r>
              <a:rPr lang="zh-CN" altLang="en-US" sz="4400" b="1" dirty="0">
                <a:solidFill>
                  <a:srgbClr val="3333FF"/>
                </a:solidFill>
                <a:latin typeface="Times New Roman" panose="02020603050405020304" pitchFamily="18" charset="0"/>
                <a:ea typeface="黑体" panose="02010609060101010101" pitchFamily="2" charset="-122"/>
              </a:rPr>
              <a:t>基于慢皮层电位的脑机接口</a:t>
            </a:r>
            <a:endParaRPr lang="zh-CN" altLang="en-US" sz="4400" b="1" dirty="0">
              <a:solidFill>
                <a:srgbClr val="3333FF"/>
              </a:solidFill>
              <a:latin typeface="Times New Roman" panose="02020603050405020304" pitchFamily="18" charset="0"/>
              <a:ea typeface="黑体" panose="02010609060101010101" pitchFamily="2" charset="-122"/>
            </a:endParaRP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fontScale="77500" lnSpcReduction="20000"/>
          </a:bodyPr>
          <a:lstStyle/>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主讲教师</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a:p>
            <a:pPr algn="ctr"/>
            <a:r>
              <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赵晓安</a:t>
            </a:r>
            <a:endParaRPr lang="zh-CN" altLang="en-US" sz="3600" b="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endParaRPr>
          </a:p>
        </p:txBody>
      </p:sp>
      <p:pic>
        <p:nvPicPr>
          <p:cNvPr id="4100" name="Picture 5" descr="INSTALLD"/>
          <p:cNvPicPr>
            <a:picLocks noChangeAspect="1"/>
          </p:cNvPicPr>
          <p:nvPr/>
        </p:nvPicPr>
        <p:blipFill>
          <a:blip r:embed="rId1"/>
          <a:stretch>
            <a:fillRect/>
          </a:stretch>
        </p:blipFill>
        <p:spPr>
          <a:xfrm>
            <a:off x="9525" y="1020445"/>
            <a:ext cx="2514600" cy="5867400"/>
          </a:xfrm>
          <a:prstGeom prst="rect">
            <a:avLst/>
          </a:prstGeom>
          <a:noFill/>
          <a:ln w="9525">
            <a:no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723265" y="2049780"/>
            <a:ext cx="8282940" cy="3784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chemeClr val="hlink"/>
              </a:buClr>
              <a:buSzPct val="90000"/>
              <a:buFont typeface="Wingdings" panose="05000000000000000000" pitchFamily="2" charset="2"/>
              <a:buChar char="u"/>
            </a:pP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4</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.1</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稳态视觉诱发电位及基于稳态视觉诱发电位的脑机接口</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zh-CN" altLang="en-US"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4</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en-US" altLang="zh-CN" sz="32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慢皮层电位及基于慢皮层电位的脑机接口</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buChar char="u"/>
            </a:pPr>
            <a:r>
              <a:rPr lang="en-US" altLang="zh-CN"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 14.3 </a:t>
            </a:r>
            <a:r>
              <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rPr>
              <a:t>本章小结</a:t>
            </a: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a:p>
            <a:pPr algn="just" eaLnBrk="1" hangingPunct="1">
              <a:spcBef>
                <a:spcPct val="50000"/>
              </a:spcBef>
              <a:buClr>
                <a:schemeClr val="hlink"/>
              </a:buClr>
              <a:buSzPct val="90000"/>
              <a:buFont typeface="Wingdings" panose="05000000000000000000" pitchFamily="2" charset="2"/>
            </a:pPr>
            <a:endParaRPr lang="zh-CN" altLang="en-US" sz="3200" dirty="0">
              <a:solidFill>
                <a:srgbClr val="0070C0"/>
              </a:solidFill>
              <a:effectLst>
                <a:outerShdw blurRad="38100" dist="38100" dir="2700000">
                  <a:srgbClr val="C0C0C0"/>
                </a:outerShdw>
              </a:effectLst>
              <a:latin typeface="Times New Roman" panose="02020603050405020304" pitchFamily="18" charset="0"/>
              <a:ea typeface="黑体" panose="02010609060101010101" pitchFamily="2" charset="-122"/>
            </a:endParaRPr>
          </a:p>
        </p:txBody>
      </p:sp>
      <p:sp>
        <p:nvSpPr>
          <p:cNvPr id="228355" name="Rectangle 3"/>
          <p:cNvSpPr>
            <a:spLocks noChangeArrowheads="1"/>
          </p:cNvSpPr>
          <p:nvPr/>
        </p:nvSpPr>
        <p:spPr bwMode="auto">
          <a:xfrm>
            <a:off x="0" y="0"/>
            <a:ext cx="9144000" cy="7683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 录</a:t>
            </a:r>
            <a:endParaRPr kumimoji="1" lang="zh-CN" sz="44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4" name="Line 4"/>
          <p:cNvSpPr/>
          <p:nvPr/>
        </p:nvSpPr>
        <p:spPr>
          <a:xfrm>
            <a:off x="0" y="809625"/>
            <a:ext cx="9144000" cy="0"/>
          </a:xfrm>
          <a:prstGeom prst="line">
            <a:avLst/>
          </a:prstGeom>
          <a:ln w="76200" cap="flat" cmpd="sng">
            <a:solidFill>
              <a:srgbClr val="9900CC"/>
            </a:solidFill>
            <a:prstDash val="solid"/>
            <a:headEnd type="none" w="med" len="med"/>
            <a:tailEnd type="none" w="med" len="med"/>
          </a:ln>
        </p:spPr>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116205" y="5006340"/>
            <a:ext cx="6666865" cy="38100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16205" y="3101975"/>
            <a:ext cx="6666230" cy="38100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6205" y="2066925"/>
            <a:ext cx="5334000" cy="38100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270635" y="1286510"/>
            <a:ext cx="5600065"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稳态视觉诱发电位相关概念（</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SSVEPs</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353695" y="1932940"/>
            <a:ext cx="8538845" cy="1014730"/>
          </a:xfrm>
          <a:prstGeom prst="rect">
            <a:avLst/>
          </a:prstGeom>
          <a:noFill/>
        </p:spPr>
        <p:txBody>
          <a:bodyPr wrap="square" rtlCol="0">
            <a:spAutoFit/>
          </a:bodyPr>
          <a:lstStyle/>
          <a:p>
            <a:pPr>
              <a:lnSpc>
                <a:spcPct val="150000"/>
              </a:lnSpc>
            </a:pPr>
            <a:r>
              <a:rPr lang="zh-CN" altLang="en-US" sz="2000" b="1">
                <a:gradFill>
                  <a:gsLst>
                    <a:gs pos="0">
                      <a:srgbClr val="7B32B2"/>
                    </a:gs>
                    <a:gs pos="100000">
                      <a:srgbClr val="401A5D"/>
                    </a:gs>
                  </a:gsLst>
                  <a:lin scaled="0"/>
                </a:gradFill>
              </a:rPr>
              <a:t>脑电诱发电位（Evoked potential，EP）</a:t>
            </a:r>
            <a:r>
              <a:rPr lang="zh-CN" altLang="en-US" sz="2000"/>
              <a:t>是一种独特的</a:t>
            </a:r>
            <a:r>
              <a:rPr lang="zh-CN" altLang="en-US" sz="2000">
                <a:solidFill>
                  <a:srgbClr val="FF0000"/>
                </a:solidFill>
              </a:rPr>
              <a:t>正向和负向电压偏转模式</a:t>
            </a:r>
            <a:r>
              <a:rPr lang="zh-CN" altLang="en-US" sz="2000"/>
              <a:t>，其在时间上锁时于一个特定的</a:t>
            </a:r>
            <a:r>
              <a:rPr lang="zh-CN" altLang="en-US" sz="2000">
                <a:solidFill>
                  <a:srgbClr val="FF0000"/>
                </a:solidFill>
              </a:rPr>
              <a:t>感觉刺激或事件</a:t>
            </a:r>
            <a:r>
              <a:rPr lang="zh-CN" altLang="en-US" sz="2000"/>
              <a:t>。</a:t>
            </a:r>
            <a:endParaRPr lang="zh-CN" altLang="en-US" sz="2000"/>
          </a:p>
        </p:txBody>
      </p:sp>
      <p:sp>
        <p:nvSpPr>
          <p:cNvPr id="4" name="文本框 3"/>
          <p:cNvSpPr txBox="1"/>
          <p:nvPr/>
        </p:nvSpPr>
        <p:spPr>
          <a:xfrm>
            <a:off x="353695" y="2947670"/>
            <a:ext cx="8627110" cy="1938020"/>
          </a:xfrm>
          <a:prstGeom prst="rect">
            <a:avLst/>
          </a:prstGeom>
          <a:noFill/>
        </p:spPr>
        <p:txBody>
          <a:bodyPr wrap="square" rtlCol="0">
            <a:spAutoFit/>
          </a:bodyPr>
          <a:lstStyle/>
          <a:p>
            <a:pPr>
              <a:lnSpc>
                <a:spcPct val="150000"/>
              </a:lnSpc>
            </a:pPr>
            <a:r>
              <a:rPr lang="zh-CN" altLang="en-US" sz="2000" b="1">
                <a:gradFill>
                  <a:gsLst>
                    <a:gs pos="0">
                      <a:srgbClr val="7B32B2"/>
                    </a:gs>
                    <a:gs pos="100000">
                      <a:srgbClr val="401A5D"/>
                    </a:gs>
                  </a:gsLst>
                  <a:lin scaled="0"/>
                </a:gradFill>
              </a:rPr>
              <a:t>视觉诱发电位（Visual evoked poten-tials，VEPs）</a:t>
            </a:r>
            <a:r>
              <a:rPr lang="zh-CN" altLang="en-US" sz="2000"/>
              <a:t>是指</a:t>
            </a:r>
            <a:r>
              <a:rPr lang="zh-CN" altLang="en-US" sz="2000">
                <a:solidFill>
                  <a:srgbClr val="FF0000"/>
                </a:solidFill>
              </a:rPr>
              <a:t>突然的视觉刺激诱发的电位</a:t>
            </a:r>
            <a:r>
              <a:rPr lang="zh-CN" altLang="en-US" sz="2000"/>
              <a:t>，如闪光、图像的出现、颜色或图案的突然改变。最突出的VEP偏转或成分包括N70和P100，它们往往分别发生在诱发视觉刺激之后70和100ms，它们产生于初级视觉皮层或其附近，因此枕部头皮区域最突出。</a:t>
            </a:r>
            <a:endParaRPr lang="zh-CN" altLang="en-US" sz="2000"/>
          </a:p>
        </p:txBody>
      </p:sp>
      <p:sp>
        <p:nvSpPr>
          <p:cNvPr id="5" name="文本框 4"/>
          <p:cNvSpPr txBox="1"/>
          <p:nvPr/>
        </p:nvSpPr>
        <p:spPr>
          <a:xfrm>
            <a:off x="353695" y="4885690"/>
            <a:ext cx="8504555" cy="1938020"/>
          </a:xfrm>
          <a:prstGeom prst="rect">
            <a:avLst/>
          </a:prstGeom>
          <a:noFill/>
        </p:spPr>
        <p:txBody>
          <a:bodyPr wrap="square" rtlCol="0">
            <a:spAutoFit/>
          </a:bodyPr>
          <a:lstStyle/>
          <a:p>
            <a:pPr>
              <a:lnSpc>
                <a:spcPct val="150000"/>
              </a:lnSpc>
            </a:pPr>
            <a:r>
              <a:rPr lang="zh-CN" altLang="en-US" sz="2000" b="1">
                <a:gradFill>
                  <a:gsLst>
                    <a:gs pos="0">
                      <a:srgbClr val="7B32B2"/>
                    </a:gs>
                    <a:gs pos="100000">
                      <a:srgbClr val="401A5D"/>
                    </a:gs>
                  </a:gsLst>
                  <a:lin scaled="0"/>
                </a:gradFill>
              </a:rPr>
              <a:t>稳态视觉诱发电位（Steady-state VEPs，SSVEPs）</a:t>
            </a:r>
            <a:r>
              <a:rPr lang="zh-CN" altLang="en-US" sz="2000"/>
              <a:t>是由</a:t>
            </a:r>
            <a:r>
              <a:rPr lang="zh-CN" altLang="en-US" sz="2000">
                <a:solidFill>
                  <a:srgbClr val="FF0000"/>
                </a:solidFill>
              </a:rPr>
              <a:t>快速重复刺激诱发的电压的稳定振荡</a:t>
            </a:r>
            <a:r>
              <a:rPr lang="zh-CN" altLang="en-US" sz="2000"/>
              <a:t>，这样的刺激如闪光灯、发光二极管，或监视器上呈现的模式翻转棋盘盒。连续的刺激呈现诱发类似的响应，这些响应的重叠产生稳态的振荡。</a:t>
            </a:r>
            <a:endParaRPr lang="zh-CN" altLang="en-US" sz="20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16205" y="2066925"/>
            <a:ext cx="5334000" cy="544195"/>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545590" y="1346200"/>
            <a:ext cx="3371850"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基于</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SSVEPs</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的</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BCI</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范式</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586105" y="2610485"/>
            <a:ext cx="7787640" cy="3861435"/>
          </a:xfrm>
          <a:prstGeom prst="rect">
            <a:avLst/>
          </a:prstGeom>
          <a:noFill/>
        </p:spPr>
        <p:txBody>
          <a:bodyPr wrap="square" rtlCol="0">
            <a:spAutoFit/>
          </a:bodyPr>
          <a:lstStyle/>
          <a:p>
            <a:pPr>
              <a:lnSpc>
                <a:spcPct val="175000"/>
              </a:lnSpc>
            </a:pPr>
            <a:r>
              <a:rPr lang="en-US" altLang="zh-CN" sz="2000"/>
              <a:t>       </a:t>
            </a:r>
            <a:r>
              <a:rPr lang="zh-CN" altLang="en-US" sz="2000"/>
              <a:t>用户会看到位于视野中不同地方的并发的重复刺激显示（如多个发光二极管）。每个刺激以一个</a:t>
            </a:r>
            <a:r>
              <a:rPr lang="zh-CN" altLang="en-US" sz="2000">
                <a:solidFill>
                  <a:srgbClr val="FF0000"/>
                </a:solidFill>
              </a:rPr>
              <a:t>固定的频率</a:t>
            </a:r>
            <a:r>
              <a:rPr lang="zh-CN" altLang="en-US" sz="2000"/>
              <a:t>呈现，该频率</a:t>
            </a:r>
            <a:r>
              <a:rPr lang="zh-CN" altLang="en-US" sz="2000">
                <a:solidFill>
                  <a:srgbClr val="FF0000"/>
                </a:solidFill>
              </a:rPr>
              <a:t>不同于</a:t>
            </a:r>
            <a:r>
              <a:rPr lang="zh-CN" altLang="en-US" sz="2000"/>
              <a:t>其他刺激的频率。每个刺激都代表一个特定的脑-机接口输出（如输入特定的字母，朝特定的方向移动轮椅等）。用户一般会通过</a:t>
            </a:r>
            <a:r>
              <a:rPr lang="zh-CN" altLang="en-US" sz="2000">
                <a:solidFill>
                  <a:srgbClr val="FF0000"/>
                </a:solidFill>
              </a:rPr>
              <a:t>注视（即凝视）</a:t>
            </a:r>
            <a:r>
              <a:rPr lang="zh-CN" altLang="en-US" sz="2000"/>
              <a:t>代表期望的BCI输出的刺激做出选择。BCI计算枕区EEG的频谱。频谱通常显示了一个峰值，该峰值</a:t>
            </a:r>
            <a:r>
              <a:rPr lang="zh-CN" altLang="en-US" sz="2000">
                <a:solidFill>
                  <a:srgbClr val="FF0000"/>
                </a:solidFill>
              </a:rPr>
              <a:t>匹配</a:t>
            </a:r>
            <a:r>
              <a:rPr lang="zh-CN" altLang="en-US" sz="2000"/>
              <a:t>用户正注视的刺激速率，BCI进而产生那个刺激代表的输出。</a:t>
            </a:r>
            <a:endParaRPr lang="zh-CN" altLang="en-US" sz="2000"/>
          </a:p>
        </p:txBody>
      </p:sp>
      <p:sp>
        <p:nvSpPr>
          <p:cNvPr id="6" name="文本框 5"/>
          <p:cNvSpPr txBox="1"/>
          <p:nvPr/>
        </p:nvSpPr>
        <p:spPr>
          <a:xfrm>
            <a:off x="241300" y="2091055"/>
            <a:ext cx="3877945" cy="460375"/>
          </a:xfrm>
          <a:prstGeom prst="rect">
            <a:avLst/>
          </a:prstGeom>
          <a:noFill/>
        </p:spPr>
        <p:txBody>
          <a:bodyPr wrap="square" rtlCol="0">
            <a:spAutoFit/>
          </a:bodyPr>
          <a:lstStyle/>
          <a:p>
            <a:r>
              <a:rPr lang="zh-CN" altLang="en-US" sz="2400" b="1">
                <a:gradFill>
                  <a:gsLst>
                    <a:gs pos="0">
                      <a:srgbClr val="7B32B2"/>
                    </a:gs>
                    <a:gs pos="100000">
                      <a:srgbClr val="401A5D"/>
                    </a:gs>
                  </a:gsLst>
                  <a:lin scaled="0"/>
                </a:gradFill>
                <a:sym typeface="+mn-ea"/>
              </a:rPr>
              <a:t>标准的基于SSVEP的BCI：</a:t>
            </a:r>
            <a:endParaRPr lang="zh-CN" altLang="en-US" sz="2400" b="1">
              <a:gradFill>
                <a:gsLst>
                  <a:gs pos="0">
                    <a:srgbClr val="7B32B2"/>
                  </a:gs>
                  <a:gs pos="100000">
                    <a:srgbClr val="401A5D"/>
                  </a:gs>
                </a:gsLst>
                <a:lin scaled="0"/>
              </a:gradFill>
              <a:sym typeface="+mn-ea"/>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546225" y="1355090"/>
            <a:ext cx="3639185"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基于</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SSVEPs</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的</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BCI</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范式</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6" name="文本框 5"/>
          <p:cNvSpPr txBox="1"/>
          <p:nvPr/>
        </p:nvSpPr>
        <p:spPr>
          <a:xfrm>
            <a:off x="241300" y="2110740"/>
            <a:ext cx="3877945" cy="460375"/>
          </a:xfrm>
          <a:prstGeom prst="rect">
            <a:avLst/>
          </a:prstGeom>
          <a:noFill/>
        </p:spPr>
        <p:txBody>
          <a:bodyPr wrap="square" rtlCol="0">
            <a:spAutoFit/>
          </a:bodyPr>
          <a:lstStyle/>
          <a:p>
            <a:r>
              <a:rPr lang="zh-CN" altLang="en-US" sz="2400" b="1">
                <a:gradFill>
                  <a:gsLst>
                    <a:gs pos="0">
                      <a:srgbClr val="7B32B2"/>
                    </a:gs>
                    <a:gs pos="100000">
                      <a:srgbClr val="401A5D"/>
                    </a:gs>
                  </a:gsLst>
                  <a:lin scaled="0"/>
                </a:gradFill>
                <a:sym typeface="+mn-ea"/>
              </a:rPr>
              <a:t>标准的基于SSVEP的BCI：</a:t>
            </a:r>
            <a:endParaRPr lang="zh-CN" altLang="en-US" sz="2400" b="1">
              <a:gradFill>
                <a:gsLst>
                  <a:gs pos="0">
                    <a:srgbClr val="7B32B2"/>
                  </a:gs>
                  <a:gs pos="100000">
                    <a:srgbClr val="401A5D"/>
                  </a:gs>
                </a:gsLst>
                <a:lin scaled="0"/>
              </a:gradFill>
              <a:sym typeface="+mn-ea"/>
            </a:endParaRPr>
          </a:p>
        </p:txBody>
      </p:sp>
      <p:pic>
        <p:nvPicPr>
          <p:cNvPr id="4" name="图片 3"/>
          <p:cNvPicPr>
            <a:picLocks noChangeAspect="1"/>
          </p:cNvPicPr>
          <p:nvPr/>
        </p:nvPicPr>
        <p:blipFill>
          <a:blip r:embed="rId1"/>
          <a:stretch>
            <a:fillRect/>
          </a:stretch>
        </p:blipFill>
        <p:spPr>
          <a:xfrm>
            <a:off x="1082675" y="2571115"/>
            <a:ext cx="6026150" cy="3972560"/>
          </a:xfrm>
          <a:prstGeom prst="rect">
            <a:avLst/>
          </a:prstGeom>
        </p:spPr>
      </p:pic>
      <p:sp>
        <p:nvSpPr>
          <p:cNvPr id="7" name="文本框 6"/>
          <p:cNvSpPr txBox="1"/>
          <p:nvPr/>
        </p:nvSpPr>
        <p:spPr>
          <a:xfrm>
            <a:off x="8255" y="2829560"/>
            <a:ext cx="1143635" cy="922020"/>
          </a:xfrm>
          <a:prstGeom prst="rect">
            <a:avLst/>
          </a:prstGeom>
          <a:noFill/>
        </p:spPr>
        <p:txBody>
          <a:bodyPr wrap="square" rtlCol="0">
            <a:spAutoFit/>
          </a:bodyPr>
          <a:lstStyle/>
          <a:p>
            <a:r>
              <a:rPr lang="zh-CN" altLang="en-US"/>
              <a:t>用户注视以</a:t>
            </a:r>
            <a:r>
              <a:rPr lang="zh-CN" altLang="en-US" b="1">
                <a:solidFill>
                  <a:srgbClr val="FF0000"/>
                </a:solidFill>
              </a:rPr>
              <a:t>8Hz</a:t>
            </a:r>
            <a:r>
              <a:rPr lang="zh-CN" altLang="en-US"/>
              <a:t>闪烁的盒子</a:t>
            </a:r>
            <a:endParaRPr lang="zh-CN" altLang="en-US"/>
          </a:p>
        </p:txBody>
      </p:sp>
      <p:sp>
        <p:nvSpPr>
          <p:cNvPr id="8" name="椭圆形标注 7"/>
          <p:cNvSpPr/>
          <p:nvPr/>
        </p:nvSpPr>
        <p:spPr>
          <a:xfrm>
            <a:off x="4068445" y="2741295"/>
            <a:ext cx="822960" cy="1010285"/>
          </a:xfrm>
          <a:prstGeom prst="wedgeEllipseCallout">
            <a:avLst>
              <a:gd name="adj1" fmla="val 152700"/>
              <a:gd name="adj2" fmla="val -86077"/>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形标注 8"/>
          <p:cNvSpPr/>
          <p:nvPr/>
        </p:nvSpPr>
        <p:spPr>
          <a:xfrm>
            <a:off x="1456690" y="2571115"/>
            <a:ext cx="2576830" cy="1607185"/>
          </a:xfrm>
          <a:prstGeom prst="wedgeEllipseCallout">
            <a:avLst>
              <a:gd name="adj1" fmla="val -67373"/>
              <a:gd name="adj2" fmla="val 2462"/>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862955" y="1815465"/>
            <a:ext cx="2287905" cy="645160"/>
          </a:xfrm>
          <a:prstGeom prst="rect">
            <a:avLst/>
          </a:prstGeom>
          <a:noFill/>
        </p:spPr>
        <p:txBody>
          <a:bodyPr wrap="square" rtlCol="0">
            <a:spAutoFit/>
          </a:bodyPr>
          <a:lstStyle/>
          <a:p>
            <a:r>
              <a:t>8Hz的活动主要集中在</a:t>
            </a:r>
            <a:r>
              <a:rPr b="1">
                <a:solidFill>
                  <a:srgbClr val="FF0000"/>
                </a:solidFill>
              </a:rPr>
              <a:t>枕区</a:t>
            </a:r>
            <a:endParaRPr lang="zh-CN">
              <a:sym typeface="+mn-ea"/>
            </a:endParaRPr>
          </a:p>
        </p:txBody>
      </p:sp>
      <p:sp>
        <p:nvSpPr>
          <p:cNvPr id="15" name="文本框 14"/>
          <p:cNvSpPr txBox="1"/>
          <p:nvPr/>
        </p:nvSpPr>
        <p:spPr>
          <a:xfrm>
            <a:off x="6574790" y="4447540"/>
            <a:ext cx="2405380" cy="1630045"/>
          </a:xfrm>
          <a:prstGeom prst="rect">
            <a:avLst/>
          </a:prstGeom>
          <a:noFill/>
        </p:spPr>
        <p:txBody>
          <a:bodyPr wrap="square" rtlCol="0">
            <a:spAutoFit/>
          </a:bodyPr>
          <a:lstStyle/>
          <a:p>
            <a:r>
              <a:rPr lang="zh-CN" altLang="en-US" sz="2000" b="1">
                <a:gradFill>
                  <a:gsLst>
                    <a:gs pos="0">
                      <a:srgbClr val="007BD3"/>
                    </a:gs>
                    <a:gs pos="100000">
                      <a:srgbClr val="034373"/>
                    </a:gs>
                  </a:gsLst>
                  <a:lin scaled="0"/>
                </a:gradFill>
                <a:sym typeface="+mn-ea"/>
              </a:rPr>
              <a:t>蓝色：</a:t>
            </a:r>
            <a:r>
              <a:rPr lang="zh-CN" altLang="en-US" sz="2000">
                <a:gradFill>
                  <a:gsLst>
                    <a:gs pos="0">
                      <a:srgbClr val="007BD3"/>
                    </a:gs>
                    <a:gs pos="100000">
                      <a:srgbClr val="034373"/>
                    </a:gs>
                  </a:gsLst>
                  <a:lin scaled="0"/>
                </a:gradFill>
                <a:sym typeface="+mn-ea"/>
              </a:rPr>
              <a:t>用户注视盒子时产生的频谱</a:t>
            </a:r>
            <a:endParaRPr lang="zh-CN" altLang="en-US" sz="2000">
              <a:gradFill>
                <a:gsLst>
                  <a:gs pos="0">
                    <a:srgbClr val="007BD3"/>
                  </a:gs>
                  <a:gs pos="100000">
                    <a:srgbClr val="034373"/>
                  </a:gs>
                </a:gsLst>
                <a:lin scaled="0"/>
              </a:gradFill>
              <a:sym typeface="+mn-ea"/>
            </a:endParaRPr>
          </a:p>
          <a:p>
            <a:endParaRPr lang="zh-CN" altLang="en-US" sz="2000">
              <a:gradFill>
                <a:gsLst>
                  <a:gs pos="0">
                    <a:srgbClr val="007BD3"/>
                  </a:gs>
                  <a:gs pos="100000">
                    <a:srgbClr val="034373"/>
                  </a:gs>
                </a:gsLst>
                <a:lin scaled="0"/>
              </a:gradFill>
              <a:sym typeface="+mn-ea"/>
            </a:endParaRPr>
          </a:p>
          <a:p>
            <a:r>
              <a:rPr lang="zh-CN" altLang="en-US" sz="2000" b="1">
                <a:solidFill>
                  <a:srgbClr val="FF0000"/>
                </a:solidFill>
                <a:sym typeface="+mn-ea"/>
              </a:rPr>
              <a:t>红色：</a:t>
            </a:r>
            <a:r>
              <a:rPr lang="zh-CN" altLang="en-US" sz="2000">
                <a:solidFill>
                  <a:srgbClr val="FF0000"/>
                </a:solidFill>
                <a:sym typeface="+mn-ea"/>
              </a:rPr>
              <a:t>用户不注视盒子时产生的频谱</a:t>
            </a:r>
            <a:endParaRPr lang="zh-CN" altLang="en-US" sz="2000">
              <a:solidFill>
                <a:srgbClr val="FF0000"/>
              </a:solidFill>
              <a:sym typeface="+mn-ea"/>
            </a:endParaRPr>
          </a:p>
        </p:txBody>
      </p:sp>
      <p:sp>
        <p:nvSpPr>
          <p:cNvPr id="16" name="文本框 15"/>
          <p:cNvSpPr txBox="1"/>
          <p:nvPr/>
        </p:nvSpPr>
        <p:spPr>
          <a:xfrm>
            <a:off x="2458720" y="6463030"/>
            <a:ext cx="3942080" cy="368300"/>
          </a:xfrm>
          <a:prstGeom prst="rect">
            <a:avLst/>
          </a:prstGeom>
          <a:noFill/>
        </p:spPr>
        <p:txBody>
          <a:bodyPr wrap="square" rtlCol="0">
            <a:spAutoFit/>
          </a:bodyPr>
          <a:lstStyle/>
          <a:p>
            <a:r>
              <a:rPr lang="zh-CN" altLang="en-US"/>
              <a:t>在枕区位置</a:t>
            </a:r>
            <a:r>
              <a:rPr lang="en-US" altLang="zh-CN" b="1">
                <a:solidFill>
                  <a:srgbClr val="FF0000"/>
                </a:solidFill>
              </a:rPr>
              <a:t>O</a:t>
            </a:r>
            <a:r>
              <a:rPr lang="zh-CN" altLang="en-US" b="1">
                <a:solidFill>
                  <a:srgbClr val="FF0000"/>
                </a:solidFill>
              </a:rPr>
              <a:t>2</a:t>
            </a:r>
            <a:r>
              <a:rPr lang="zh-CN" altLang="en-US"/>
              <a:t>脑电活动的频谱</a:t>
            </a:r>
            <a:endParaRPr lang="zh-CN" altLang="en-US"/>
          </a:p>
        </p:txBody>
      </p:sp>
      <p:sp>
        <p:nvSpPr>
          <p:cNvPr id="2" name="椭圆 1"/>
          <p:cNvSpPr/>
          <p:nvPr/>
        </p:nvSpPr>
        <p:spPr>
          <a:xfrm>
            <a:off x="249343" y="4447540"/>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tx1"/>
                </a:solidFill>
              </a:rPr>
              <a:t>例</a:t>
            </a:r>
            <a:endParaRPr lang="zh-CN" altLang="en-US" sz="2400" b="1" dirty="0">
              <a:solidFill>
                <a:schemeClr val="tx1"/>
              </a:solidFill>
            </a:endParaRPr>
          </a:p>
        </p:txBody>
      </p:sp>
      <p:sp>
        <p:nvSpPr>
          <p:cNvPr id="5" name="文本框 4"/>
          <p:cNvSpPr txBox="1"/>
          <p:nvPr/>
        </p:nvSpPr>
        <p:spPr>
          <a:xfrm>
            <a:off x="6573520" y="2924175"/>
            <a:ext cx="2209165" cy="645160"/>
          </a:xfrm>
          <a:prstGeom prst="rect">
            <a:avLst/>
          </a:prstGeom>
          <a:noFill/>
        </p:spPr>
        <p:txBody>
          <a:bodyPr wrap="square" rtlCol="0" anchor="t">
            <a:spAutoFit/>
          </a:bodyPr>
          <a:p>
            <a:r>
              <a:rPr lang="zh-CN">
                <a:sym typeface="+mn-ea"/>
              </a:rPr>
              <a:t>，这种增加的活动不会立即发生</a:t>
            </a:r>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0" y="3373120"/>
            <a:ext cx="3521075" cy="45974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rPr>
              <a:t>其他两种刺激范式</a:t>
            </a:r>
            <a:endParaRPr lang="zh-CN" altLang="en-US" sz="2400">
              <a:solidFill>
                <a:schemeClr val="tx1"/>
              </a:solidFill>
            </a:endParaRPr>
          </a:p>
        </p:txBody>
      </p:sp>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555750" y="1346200"/>
            <a:ext cx="3332480"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基于</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SSVEPs</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的</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BCI</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范式</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文本框 1"/>
          <p:cNvSpPr txBox="1"/>
          <p:nvPr/>
        </p:nvSpPr>
        <p:spPr>
          <a:xfrm>
            <a:off x="879475" y="2067560"/>
            <a:ext cx="7385685" cy="1198880"/>
          </a:xfrm>
          <a:prstGeom prst="rect">
            <a:avLst/>
          </a:prstGeom>
          <a:noFill/>
        </p:spPr>
        <p:txBody>
          <a:bodyPr wrap="square" rtlCol="0">
            <a:spAutoFit/>
          </a:bodyPr>
          <a:p>
            <a:r>
              <a:rPr lang="zh-CN" altLang="en-US" sz="2400" b="1">
                <a:gradFill>
                  <a:gsLst>
                    <a:gs pos="0">
                      <a:srgbClr val="7B32B2"/>
                    </a:gs>
                    <a:gs pos="100000">
                      <a:srgbClr val="401A5D"/>
                    </a:gs>
                  </a:gsLst>
                  <a:lin scaled="0"/>
                </a:gradFill>
                <a:sym typeface="+mn-ea"/>
              </a:rPr>
              <a:t>标准的基于SSVEP的BCI范式</a:t>
            </a:r>
            <a:r>
              <a:rPr lang="zh-CN" altLang="en-US" sz="2400">
                <a:solidFill>
                  <a:schemeClr val="tx1"/>
                </a:solidFill>
                <a:sym typeface="+mn-ea"/>
              </a:rPr>
              <a:t>中，每一个重复的刺激发生在一个特定的频率，这称为</a:t>
            </a:r>
            <a:r>
              <a:rPr lang="zh-CN" altLang="en-US" sz="2400" b="1">
                <a:solidFill>
                  <a:srgbClr val="FF0000"/>
                </a:solidFill>
                <a:sym typeface="+mn-ea"/>
              </a:rPr>
              <a:t>频率调制</a:t>
            </a:r>
            <a:r>
              <a:rPr lang="zh-CN" altLang="en-US" sz="2400">
                <a:solidFill>
                  <a:schemeClr val="tx1"/>
                </a:solidFill>
                <a:sym typeface="+mn-ea"/>
              </a:rPr>
              <a:t>的视觉诱发电位</a:t>
            </a:r>
            <a:r>
              <a:rPr lang="en-US" altLang="zh-CN" sz="2400">
                <a:solidFill>
                  <a:schemeClr val="tx1"/>
                </a:solidFill>
                <a:sym typeface="+mn-ea"/>
              </a:rPr>
              <a:t>(f-VEP)</a:t>
            </a:r>
            <a:r>
              <a:rPr lang="zh-CN" altLang="en-US" sz="2400">
                <a:solidFill>
                  <a:schemeClr val="tx1"/>
                </a:solidFill>
                <a:sym typeface="+mn-ea"/>
              </a:rPr>
              <a:t>脑机接口范式</a:t>
            </a:r>
            <a:endParaRPr lang="zh-CN" altLang="en-US" sz="2400">
              <a:solidFill>
                <a:schemeClr val="tx1"/>
              </a:solidFill>
              <a:sym typeface="+mn-ea"/>
            </a:endParaRPr>
          </a:p>
        </p:txBody>
      </p:sp>
      <p:sp>
        <p:nvSpPr>
          <p:cNvPr id="10" name="文本框 9"/>
          <p:cNvSpPr txBox="1"/>
          <p:nvPr/>
        </p:nvSpPr>
        <p:spPr>
          <a:xfrm>
            <a:off x="177165" y="4279265"/>
            <a:ext cx="3774440" cy="398780"/>
          </a:xfrm>
          <a:prstGeom prst="rect">
            <a:avLst/>
          </a:prstGeom>
          <a:noFill/>
        </p:spPr>
        <p:txBody>
          <a:bodyPr wrap="square" rtlCol="0">
            <a:spAutoFit/>
          </a:bodyPr>
          <a:p>
            <a:r>
              <a:rPr lang="zh-CN" altLang="en-US" sz="2000"/>
              <a:t>时间调制</a:t>
            </a:r>
            <a:r>
              <a:rPr lang="en-US" altLang="zh-CN" sz="2000"/>
              <a:t>VEP</a:t>
            </a:r>
            <a:r>
              <a:rPr lang="en-US" altLang="zh-CN" sz="2000"/>
              <a:t>(t-VEP)</a:t>
            </a:r>
            <a:r>
              <a:rPr lang="zh-CN" altLang="en-US" sz="2000"/>
              <a:t>的脑机接口</a:t>
            </a:r>
            <a:endParaRPr lang="zh-CN" altLang="en-US" sz="2000"/>
          </a:p>
        </p:txBody>
      </p:sp>
      <p:pic>
        <p:nvPicPr>
          <p:cNvPr id="11" name="图片 10"/>
          <p:cNvPicPr>
            <a:picLocks noChangeAspect="1"/>
          </p:cNvPicPr>
          <p:nvPr/>
        </p:nvPicPr>
        <p:blipFill>
          <a:blip r:embed="rId1"/>
          <a:stretch>
            <a:fillRect/>
          </a:stretch>
        </p:blipFill>
        <p:spPr>
          <a:xfrm>
            <a:off x="177165" y="5124450"/>
            <a:ext cx="3665220" cy="1548765"/>
          </a:xfrm>
          <a:prstGeom prst="rect">
            <a:avLst/>
          </a:prstGeom>
        </p:spPr>
      </p:pic>
      <p:sp>
        <p:nvSpPr>
          <p:cNvPr id="12" name="文本框 11"/>
          <p:cNvSpPr txBox="1"/>
          <p:nvPr/>
        </p:nvSpPr>
        <p:spPr>
          <a:xfrm>
            <a:off x="4526915" y="3681730"/>
            <a:ext cx="5645150" cy="398780"/>
          </a:xfrm>
          <a:prstGeom prst="rect">
            <a:avLst/>
          </a:prstGeom>
          <a:noFill/>
        </p:spPr>
        <p:txBody>
          <a:bodyPr wrap="square" rtlCol="0">
            <a:spAutoFit/>
          </a:bodyPr>
          <a:p>
            <a:r>
              <a:rPr lang="zh-CN" altLang="en-US" sz="2000"/>
              <a:t>伪随机码调制的VEP</a:t>
            </a:r>
            <a:r>
              <a:rPr lang="en-US" altLang="zh-CN" sz="2000"/>
              <a:t>(c-VEP)</a:t>
            </a:r>
            <a:r>
              <a:rPr lang="zh-CN" altLang="en-US" sz="2000"/>
              <a:t>的脑机接口</a:t>
            </a:r>
            <a:endParaRPr lang="zh-CN" altLang="en-US" sz="2000"/>
          </a:p>
        </p:txBody>
      </p:sp>
      <p:pic>
        <p:nvPicPr>
          <p:cNvPr id="14" name="图片 13"/>
          <p:cNvPicPr>
            <a:picLocks noChangeAspect="1"/>
          </p:cNvPicPr>
          <p:nvPr/>
        </p:nvPicPr>
        <p:blipFill>
          <a:blip r:embed="rId2"/>
          <a:stretch>
            <a:fillRect/>
          </a:stretch>
        </p:blipFill>
        <p:spPr>
          <a:xfrm>
            <a:off x="5160645" y="4080510"/>
            <a:ext cx="3104515" cy="2716530"/>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67310" y="2112010"/>
            <a:ext cx="7405370" cy="45974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555750" y="1346200"/>
            <a:ext cx="3332480" cy="460375"/>
          </a:xfrm>
          <a:prstGeom prst="rect">
            <a:avLst/>
          </a:prstGeom>
          <a:noFill/>
        </p:spPr>
        <p:txBody>
          <a:bodyPr wrap="square" rtlCol="0">
            <a:spAutoFit/>
          </a:bodyPr>
          <a:lstStyle/>
          <a:p>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基于</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SSVEPs</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的</a:t>
            </a:r>
            <a:r>
              <a:rPr lang="en-US" altLang="zh-CN" sz="2400" dirty="0">
                <a:solidFill>
                  <a:srgbClr val="00B0F0"/>
                </a:solidFill>
                <a:latin typeface="黑体" panose="02010609060101010101" pitchFamily="2" charset="-122"/>
                <a:ea typeface="黑体" panose="02010609060101010101" pitchFamily="2" charset="-122"/>
                <a:cs typeface="黑体" panose="02010609060101010101" pitchFamily="2" charset="-122"/>
              </a:rPr>
              <a:t>BCI</a:t>
            </a:r>
            <a:r>
              <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rPr>
              <a:t>范式</a:t>
            </a:r>
            <a:endParaRPr lang="zh-CN" altLang="en-US" sz="2400" dirty="0">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72085" y="2111375"/>
            <a:ext cx="7626350" cy="460375"/>
          </a:xfrm>
          <a:prstGeom prst="rect">
            <a:avLst/>
          </a:prstGeom>
          <a:noFill/>
        </p:spPr>
        <p:txBody>
          <a:bodyPr wrap="square" rtlCol="0">
            <a:spAutoFit/>
          </a:bodyPr>
          <a:lstStyle/>
          <a:p>
            <a:r>
              <a:rPr lang="zh-CN" altLang="en-US" sz="2400" b="1">
                <a:gradFill>
                  <a:gsLst>
                    <a:gs pos="0">
                      <a:srgbClr val="7B32B2"/>
                    </a:gs>
                    <a:gs pos="100000">
                      <a:srgbClr val="401A5D"/>
                    </a:gs>
                  </a:gsLst>
                  <a:lin scaled="0"/>
                </a:gradFill>
                <a:sym typeface="+mn-ea"/>
              </a:rPr>
              <a:t>三种不同的SSVEP或相关的视觉诱发电位刺激范式</a:t>
            </a:r>
            <a:endParaRPr lang="zh-CN" altLang="en-US" sz="2400" b="1">
              <a:gradFill>
                <a:gsLst>
                  <a:gs pos="0">
                    <a:srgbClr val="7B32B2"/>
                  </a:gs>
                  <a:gs pos="100000">
                    <a:srgbClr val="401A5D"/>
                  </a:gs>
                </a:gsLst>
                <a:lin scaled="0"/>
              </a:gradFill>
              <a:sym typeface="+mn-ea"/>
            </a:endParaRPr>
          </a:p>
        </p:txBody>
      </p:sp>
      <p:pic>
        <p:nvPicPr>
          <p:cNvPr id="5" name="图片 4"/>
          <p:cNvPicPr>
            <a:picLocks noChangeAspect="1"/>
          </p:cNvPicPr>
          <p:nvPr/>
        </p:nvPicPr>
        <p:blipFill>
          <a:blip r:embed="rId1"/>
          <a:stretch>
            <a:fillRect/>
          </a:stretch>
        </p:blipFill>
        <p:spPr>
          <a:xfrm>
            <a:off x="1680845" y="2659380"/>
            <a:ext cx="7255510" cy="3839845"/>
          </a:xfrm>
          <a:prstGeom prst="rect">
            <a:avLst/>
          </a:prstGeom>
        </p:spPr>
      </p:pic>
      <p:sp>
        <p:nvSpPr>
          <p:cNvPr id="7" name="文本框 6"/>
          <p:cNvSpPr txBox="1"/>
          <p:nvPr/>
        </p:nvSpPr>
        <p:spPr>
          <a:xfrm>
            <a:off x="64135" y="3413125"/>
            <a:ext cx="1616710" cy="645160"/>
          </a:xfrm>
          <a:prstGeom prst="rect">
            <a:avLst/>
          </a:prstGeom>
          <a:noFill/>
        </p:spPr>
        <p:txBody>
          <a:bodyPr wrap="square" rtlCol="0">
            <a:spAutoFit/>
          </a:bodyPr>
          <a:lstStyle/>
          <a:p>
            <a:r>
              <a:rPr lang="zh-CN" altLang="en-US">
                <a:solidFill>
                  <a:srgbClr val="0070C0"/>
                </a:solidFill>
              </a:rPr>
              <a:t>频率调制的视觉诱发电位</a:t>
            </a:r>
            <a:endParaRPr lang="zh-CN" altLang="en-US">
              <a:solidFill>
                <a:srgbClr val="0070C0"/>
              </a:solidFill>
            </a:endParaRPr>
          </a:p>
        </p:txBody>
      </p:sp>
      <p:sp>
        <p:nvSpPr>
          <p:cNvPr id="8" name="文本框 7"/>
          <p:cNvSpPr txBox="1"/>
          <p:nvPr/>
        </p:nvSpPr>
        <p:spPr>
          <a:xfrm>
            <a:off x="64135" y="4479290"/>
            <a:ext cx="1818005" cy="645160"/>
          </a:xfrm>
          <a:prstGeom prst="rect">
            <a:avLst/>
          </a:prstGeom>
          <a:noFill/>
        </p:spPr>
        <p:txBody>
          <a:bodyPr wrap="square" rtlCol="0">
            <a:spAutoFit/>
          </a:bodyPr>
          <a:lstStyle/>
          <a:p>
            <a:r>
              <a:rPr lang="zh-CN" altLang="en-US">
                <a:solidFill>
                  <a:srgbClr val="0070C0"/>
                </a:solidFill>
              </a:rPr>
              <a:t>不同的刺激相互独立、互不重叠</a:t>
            </a:r>
            <a:endParaRPr lang="zh-CN" altLang="en-US">
              <a:solidFill>
                <a:srgbClr val="0070C0"/>
              </a:solidFill>
            </a:endParaRPr>
          </a:p>
        </p:txBody>
      </p:sp>
      <p:sp>
        <p:nvSpPr>
          <p:cNvPr id="9" name="文本框 8"/>
          <p:cNvSpPr txBox="1"/>
          <p:nvPr/>
        </p:nvSpPr>
        <p:spPr>
          <a:xfrm>
            <a:off x="2540" y="5653405"/>
            <a:ext cx="2050415" cy="645160"/>
          </a:xfrm>
          <a:prstGeom prst="rect">
            <a:avLst/>
          </a:prstGeom>
          <a:noFill/>
        </p:spPr>
        <p:txBody>
          <a:bodyPr wrap="square" rtlCol="0">
            <a:spAutoFit/>
          </a:bodyPr>
          <a:lstStyle/>
          <a:p>
            <a:r>
              <a:rPr lang="zh-CN" altLang="en-US">
                <a:solidFill>
                  <a:srgbClr val="0070C0"/>
                </a:solidFill>
              </a:rPr>
              <a:t>每个刺激发生在一个伪随机模式中</a:t>
            </a:r>
            <a:endParaRPr lang="zh-CN" altLang="en-US">
              <a:solidFill>
                <a:srgbClr val="0070C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536065" y="1375410"/>
            <a:ext cx="3312795" cy="460375"/>
          </a:xfrm>
          <a:prstGeom prst="rect">
            <a:avLst/>
          </a:prstGeom>
          <a:noFill/>
        </p:spPr>
        <p:txBody>
          <a:bodyPr wrap="square" rtlCol="0">
            <a:spAutoFit/>
          </a:bodyPr>
          <a:lstStyle/>
          <a:p>
            <a:r>
              <a:rPr lang="zh-CN" altLang="en-US" sz="2400" dirty="0">
                <a:solidFill>
                  <a:srgbClr val="00B0F0"/>
                </a:solidFill>
              </a:rPr>
              <a:t>基于</a:t>
            </a:r>
            <a:r>
              <a:rPr lang="en-US" altLang="zh-CN" sz="2400" dirty="0">
                <a:solidFill>
                  <a:srgbClr val="00B0F0"/>
                </a:solidFill>
              </a:rPr>
              <a:t>SSVEPs</a:t>
            </a:r>
            <a:r>
              <a:rPr lang="zh-CN" altLang="en-US" sz="2400" dirty="0">
                <a:solidFill>
                  <a:srgbClr val="00B0F0"/>
                </a:solidFill>
              </a:rPr>
              <a:t>的</a:t>
            </a:r>
            <a:r>
              <a:rPr lang="en-US" altLang="zh-CN" sz="2400" dirty="0">
                <a:solidFill>
                  <a:srgbClr val="00B0F0"/>
                </a:solidFill>
              </a:rPr>
              <a:t>BCI</a:t>
            </a:r>
            <a:r>
              <a:rPr lang="zh-CN" altLang="en-US" sz="2400" dirty="0">
                <a:solidFill>
                  <a:srgbClr val="00B0F0"/>
                </a:solidFill>
              </a:rPr>
              <a:t>范式</a:t>
            </a:r>
            <a:endParaRPr lang="zh-CN" altLang="en-US" sz="2400" dirty="0">
              <a:solidFill>
                <a:srgbClr val="00B0F0"/>
              </a:solidFill>
            </a:endParaRPr>
          </a:p>
        </p:txBody>
      </p:sp>
      <p:sp>
        <p:nvSpPr>
          <p:cNvPr id="4" name="文本框 3"/>
          <p:cNvSpPr txBox="1"/>
          <p:nvPr/>
        </p:nvSpPr>
        <p:spPr>
          <a:xfrm>
            <a:off x="172720" y="1883410"/>
            <a:ext cx="8609965" cy="460375"/>
          </a:xfrm>
          <a:prstGeom prst="rect">
            <a:avLst/>
          </a:prstGeom>
          <a:noFill/>
        </p:spPr>
        <p:txBody>
          <a:bodyPr wrap="square" rtlCol="0">
            <a:spAutoFit/>
          </a:bodyPr>
          <a:lstStyle/>
          <a:p>
            <a:r>
              <a:rPr lang="en-US" altLang="zh-CN" sz="2400" b="1">
                <a:gradFill>
                  <a:gsLst>
                    <a:gs pos="0">
                      <a:srgbClr val="7B32B2"/>
                    </a:gs>
                    <a:gs pos="100000">
                      <a:srgbClr val="401A5D"/>
                    </a:gs>
                  </a:gsLst>
                  <a:lin scaled="0"/>
                </a:gradFill>
                <a:sym typeface="+mn-ea"/>
              </a:rPr>
              <a:t>Bin(2009)</a:t>
            </a:r>
            <a:r>
              <a:rPr lang="zh-CN" altLang="en-US" sz="2400" b="1">
                <a:gradFill>
                  <a:gsLst>
                    <a:gs pos="0">
                      <a:srgbClr val="7B32B2"/>
                    </a:gs>
                    <a:gs pos="100000">
                      <a:srgbClr val="401A5D"/>
                    </a:gs>
                  </a:gsLst>
                  <a:lin scaled="0"/>
                </a:gradFill>
                <a:sym typeface="+mn-ea"/>
              </a:rPr>
              <a:t> 比较了采用这三种刺激范式脑机接口的精度和速度</a:t>
            </a:r>
            <a:endParaRPr lang="zh-CN" altLang="en-US" sz="2400" b="1">
              <a:gradFill>
                <a:gsLst>
                  <a:gs pos="0">
                    <a:srgbClr val="7B32B2"/>
                  </a:gs>
                  <a:gs pos="100000">
                    <a:srgbClr val="401A5D"/>
                  </a:gs>
                </a:gsLst>
                <a:lin scaled="0"/>
              </a:gradFill>
              <a:sym typeface="+mn-ea"/>
            </a:endParaRPr>
          </a:p>
        </p:txBody>
      </p:sp>
      <p:sp>
        <p:nvSpPr>
          <p:cNvPr id="7" name="文本框 6"/>
          <p:cNvSpPr txBox="1"/>
          <p:nvPr/>
        </p:nvSpPr>
        <p:spPr>
          <a:xfrm>
            <a:off x="647065" y="3970020"/>
            <a:ext cx="7898765" cy="1476375"/>
          </a:xfrm>
          <a:prstGeom prst="rect">
            <a:avLst/>
          </a:prstGeom>
          <a:noFill/>
        </p:spPr>
        <p:txBody>
          <a:bodyPr wrap="square" rtlCol="0">
            <a:spAutoFit/>
          </a:bodyPr>
          <a:lstStyle/>
          <a:p>
            <a:pPr>
              <a:lnSpc>
                <a:spcPct val="150000"/>
              </a:lnSpc>
            </a:pPr>
            <a:r>
              <a:rPr lang="en-US" altLang="zh-CN" sz="2000" b="1">
                <a:solidFill>
                  <a:srgbClr val="FF0000"/>
                </a:solidFill>
              </a:rPr>
              <a:t>       </a:t>
            </a:r>
            <a:r>
              <a:rPr lang="zh-CN" altLang="en-US" sz="2000" b="1">
                <a:solidFill>
                  <a:srgbClr val="FF0000"/>
                </a:solidFill>
              </a:rPr>
              <a:t>f-VEP范式</a:t>
            </a:r>
            <a:r>
              <a:rPr lang="zh-CN" altLang="en-US" sz="2000">
                <a:solidFill>
                  <a:schemeClr val="tx1"/>
                </a:solidFill>
              </a:rPr>
              <a:t>的一个主要优势在于它不需要刺激锁时间或锁相于脑电的记录，因此它非常适合于用户</a:t>
            </a:r>
            <a:r>
              <a:rPr lang="zh-CN" altLang="en-US" sz="2000">
                <a:solidFill>
                  <a:srgbClr val="FF0000"/>
                </a:solidFill>
              </a:rPr>
              <a:t>定节奏</a:t>
            </a:r>
            <a:r>
              <a:rPr lang="zh-CN" altLang="en-US" sz="2000">
                <a:solidFill>
                  <a:schemeClr val="tx1"/>
                </a:solidFill>
              </a:rPr>
              <a:t>、</a:t>
            </a:r>
            <a:r>
              <a:rPr lang="zh-CN" altLang="en-US" sz="2000">
                <a:solidFill>
                  <a:srgbClr val="FF0000"/>
                </a:solidFill>
              </a:rPr>
              <a:t>异步操作</a:t>
            </a:r>
            <a:r>
              <a:rPr lang="zh-CN" altLang="en-US" sz="2000">
                <a:solidFill>
                  <a:schemeClr val="tx1"/>
                </a:solidFill>
              </a:rPr>
              <a:t>，这是一个与计算机系统交互非常自然的方式。</a:t>
            </a:r>
            <a:endParaRPr lang="zh-CN" altLang="en-US" sz="2000">
              <a:solidFill>
                <a:schemeClr val="tx1"/>
              </a:solidFill>
            </a:endParaRPr>
          </a:p>
        </p:txBody>
      </p:sp>
      <p:sp>
        <p:nvSpPr>
          <p:cNvPr id="6" name="矩形 5"/>
          <p:cNvSpPr/>
          <p:nvPr/>
        </p:nvSpPr>
        <p:spPr>
          <a:xfrm>
            <a:off x="1376045" y="2553970"/>
            <a:ext cx="6440805" cy="1416050"/>
          </a:xfrm>
          <a:prstGeom prst="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a:solidFill>
                  <a:schemeClr val="tx1"/>
                </a:solidFill>
                <a:sym typeface="+mn-ea"/>
              </a:rPr>
              <a:t>c-</a:t>
            </a:r>
            <a:r>
              <a:rPr lang="en-US" altLang="zh-CN" sz="2000">
                <a:solidFill>
                  <a:schemeClr val="tx1"/>
                </a:solidFill>
                <a:sym typeface="+mn-ea"/>
              </a:rPr>
              <a:t>VEP</a:t>
            </a:r>
            <a:r>
              <a:rPr lang="zh-CN" altLang="en-US" sz="2000">
                <a:solidFill>
                  <a:schemeClr val="tx1"/>
                </a:solidFill>
                <a:sym typeface="+mn-ea"/>
              </a:rPr>
              <a:t>范式性能</a:t>
            </a:r>
            <a:r>
              <a:rPr lang="zh-CN" altLang="en-US" sz="2000">
                <a:solidFill>
                  <a:srgbClr val="FF0000"/>
                </a:solidFill>
                <a:sym typeface="+mn-ea"/>
              </a:rPr>
              <a:t>最佳</a:t>
            </a:r>
            <a:endParaRPr lang="zh-CN" altLang="en-US" sz="2000">
              <a:solidFill>
                <a:srgbClr val="FF0000"/>
              </a:solidFill>
            </a:endParaRPr>
          </a:p>
          <a:p>
            <a:pPr algn="ctr">
              <a:lnSpc>
                <a:spcPct val="150000"/>
              </a:lnSpc>
            </a:pPr>
            <a:r>
              <a:rPr lang="zh-CN" altLang="en-US" sz="2000">
                <a:solidFill>
                  <a:schemeClr val="tx1"/>
                </a:solidFill>
                <a:sym typeface="+mn-ea"/>
              </a:rPr>
              <a:t>f-VEP范式性能处于</a:t>
            </a:r>
            <a:r>
              <a:rPr lang="zh-CN" altLang="en-US" sz="2000">
                <a:solidFill>
                  <a:srgbClr val="FF0000"/>
                </a:solidFill>
                <a:sym typeface="+mn-ea"/>
              </a:rPr>
              <a:t>中间</a:t>
            </a:r>
            <a:endParaRPr lang="zh-CN" altLang="en-US" sz="2000">
              <a:solidFill>
                <a:srgbClr val="FF0000"/>
              </a:solidFill>
            </a:endParaRPr>
          </a:p>
          <a:p>
            <a:pPr algn="ctr">
              <a:lnSpc>
                <a:spcPct val="150000"/>
              </a:lnSpc>
            </a:pPr>
            <a:r>
              <a:rPr lang="zh-CN" altLang="en-US" sz="2000">
                <a:solidFill>
                  <a:schemeClr val="tx1"/>
                </a:solidFill>
                <a:sym typeface="+mn-ea"/>
              </a:rPr>
              <a:t>t-</a:t>
            </a:r>
            <a:r>
              <a:rPr lang="en-US" altLang="zh-CN" sz="2000">
                <a:solidFill>
                  <a:schemeClr val="tx1"/>
                </a:solidFill>
                <a:sym typeface="+mn-ea"/>
              </a:rPr>
              <a:t>VEP</a:t>
            </a:r>
            <a:r>
              <a:rPr lang="zh-CN" altLang="en-US" sz="2000">
                <a:solidFill>
                  <a:schemeClr val="tx1"/>
                </a:solidFill>
                <a:sym typeface="+mn-ea"/>
              </a:rPr>
              <a:t>范式</a:t>
            </a:r>
            <a:r>
              <a:rPr lang="zh-CN" altLang="en-US" sz="2000">
                <a:solidFill>
                  <a:srgbClr val="FF0000"/>
                </a:solidFill>
                <a:sym typeface="+mn-ea"/>
              </a:rPr>
              <a:t>更糟</a:t>
            </a:r>
            <a:r>
              <a:rPr lang="zh-CN" altLang="en-US" sz="2000">
                <a:solidFill>
                  <a:schemeClr val="tx1"/>
                </a:solidFill>
                <a:sym typeface="+mn-ea"/>
              </a:rPr>
              <a:t>一些</a:t>
            </a:r>
            <a:endParaRPr lang="zh-CN" altLang="en-US" sz="2000">
              <a:solidFill>
                <a:schemeClr val="tx1"/>
              </a:solidFill>
              <a:sym typeface="+mn-ea"/>
            </a:endParaRPr>
          </a:p>
        </p:txBody>
      </p:sp>
      <p:sp>
        <p:nvSpPr>
          <p:cNvPr id="11" name="文本框 10"/>
          <p:cNvSpPr txBox="1"/>
          <p:nvPr/>
        </p:nvSpPr>
        <p:spPr>
          <a:xfrm>
            <a:off x="495935" y="5446395"/>
            <a:ext cx="8152130" cy="1014730"/>
          </a:xfrm>
          <a:prstGeom prst="rect">
            <a:avLst/>
          </a:prstGeom>
          <a:noFill/>
        </p:spPr>
        <p:txBody>
          <a:bodyPr wrap="square" rtlCol="0">
            <a:spAutoFit/>
          </a:bodyPr>
          <a:lstStyle/>
          <a:p>
            <a:pPr>
              <a:lnSpc>
                <a:spcPct val="150000"/>
              </a:lnSpc>
            </a:pPr>
            <a:r>
              <a:rPr lang="en-US" altLang="zh-CN" sz="2000"/>
              <a:t>      </a:t>
            </a:r>
            <a:r>
              <a:rPr lang="zh-CN" altLang="en-US" sz="2000"/>
              <a:t>未来基于SSVEP的BCI的发展将可能进一步探索</a:t>
            </a:r>
            <a:r>
              <a:rPr lang="zh-CN" altLang="en-US" sz="2000" b="1">
                <a:solidFill>
                  <a:srgbClr val="FF0000"/>
                </a:solidFill>
              </a:rPr>
              <a:t>c-（m-序列）范式</a:t>
            </a:r>
            <a:r>
              <a:rPr lang="zh-CN" altLang="en-US" sz="2000"/>
              <a:t>和其它刺激呈现变种</a:t>
            </a:r>
            <a:endParaRPr lang="zh-CN" altLang="en-US" sz="2000"/>
          </a:p>
        </p:txBody>
      </p:sp>
      <p:sp>
        <p:nvSpPr>
          <p:cNvPr id="5" name="云形标注 4"/>
          <p:cNvSpPr/>
          <p:nvPr/>
        </p:nvSpPr>
        <p:spPr>
          <a:xfrm>
            <a:off x="1376045" y="4277360"/>
            <a:ext cx="6149975" cy="2299970"/>
          </a:xfrm>
          <a:prstGeom prst="cloudCallout">
            <a:avLst>
              <a:gd name="adj1" fmla="val -32127"/>
              <a:gd name="adj2" fmla="val -82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VEP-based brain-computer interfaces: Time, frequency, and code modulations</a:t>
            </a:r>
            <a:endParaRPr lang="zh-CN" altLang="en-US" sz="2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219200" y="1392555"/>
            <a:ext cx="5039995" cy="460375"/>
          </a:xfrm>
          <a:prstGeom prst="rect">
            <a:avLst/>
          </a:prstGeom>
          <a:noFill/>
        </p:spPr>
        <p:txBody>
          <a:bodyPr wrap="square" rtlCol="0">
            <a:spAutoFit/>
          </a:bodyPr>
          <a:lstStyle/>
          <a:p>
            <a:r>
              <a:rPr lang="zh-CN" sz="2400" dirty="0" err="1">
                <a:solidFill>
                  <a:srgbClr val="00B0F0"/>
                </a:solidFill>
                <a:latin typeface="黑体" panose="02010609060101010101" pitchFamily="2" charset="-122"/>
                <a:ea typeface="黑体" panose="02010609060101010101" pitchFamily="2" charset="-122"/>
                <a:cs typeface="+mn-ea"/>
              </a:rPr>
              <a:t>稳态视觉诱发电位脑机接口</a:t>
            </a:r>
            <a:endParaRPr lang="zh-CN" sz="2400" dirty="0" err="1">
              <a:solidFill>
                <a:srgbClr val="00B0F0"/>
              </a:solidFill>
              <a:latin typeface="黑体" panose="02010609060101010101" pitchFamily="2" charset="-122"/>
              <a:ea typeface="黑体" panose="02010609060101010101" pitchFamily="2" charset="-122"/>
              <a:cs typeface="+mn-ea"/>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sp>
        <p:nvSpPr>
          <p:cNvPr id="2" name="文本框 1"/>
          <p:cNvSpPr txBox="1"/>
          <p:nvPr/>
        </p:nvSpPr>
        <p:spPr>
          <a:xfrm>
            <a:off x="304165" y="2971800"/>
            <a:ext cx="8478520" cy="2861310"/>
          </a:xfrm>
          <a:prstGeom prst="rect">
            <a:avLst/>
          </a:prstGeom>
          <a:noFill/>
        </p:spPr>
        <p:txBody>
          <a:bodyPr wrap="square" rtlCol="0">
            <a:spAutoFit/>
          </a:bodyPr>
          <a:lstStyle/>
          <a:p>
            <a:pPr>
              <a:lnSpc>
                <a:spcPct val="150000"/>
              </a:lnSpc>
            </a:pPr>
            <a:r>
              <a:rPr lang="en-US" altLang="zh-CN"/>
              <a:t>      </a:t>
            </a:r>
            <a:r>
              <a:rPr lang="en-US" altLang="zh-CN" sz="2000"/>
              <a:t> </a:t>
            </a:r>
            <a:r>
              <a:rPr lang="zh-CN" altLang="en-US" sz="2000"/>
              <a:t>在已发表的文献中描述的</a:t>
            </a:r>
            <a:r>
              <a:rPr lang="zh-CN" altLang="en-US" sz="2000">
                <a:solidFill>
                  <a:srgbClr val="FF0000"/>
                </a:solidFill>
              </a:rPr>
              <a:t>第一个基于</a:t>
            </a:r>
            <a:r>
              <a:rPr lang="en-US" altLang="zh-CN" sz="2000">
                <a:solidFill>
                  <a:srgbClr val="FF0000"/>
                </a:solidFill>
              </a:rPr>
              <a:t>SSVEP</a:t>
            </a:r>
            <a:r>
              <a:rPr lang="zh-CN" altLang="en-US" sz="2000">
                <a:solidFill>
                  <a:srgbClr val="FF0000"/>
                </a:solidFill>
              </a:rPr>
              <a:t>的BCI</a:t>
            </a:r>
            <a:r>
              <a:rPr lang="zh-CN" altLang="en-US" sz="2000"/>
              <a:t>（Vidal，1973，1977），用户注视</a:t>
            </a:r>
            <a:r>
              <a:rPr lang="zh-CN" altLang="en-US" sz="2000">
                <a:solidFill>
                  <a:srgbClr val="FF0000"/>
                </a:solidFill>
              </a:rPr>
              <a:t>迷宫</a:t>
            </a:r>
            <a:r>
              <a:rPr lang="zh-CN" altLang="en-US" sz="2000"/>
              <a:t>和</a:t>
            </a:r>
            <a:r>
              <a:rPr lang="zh-CN" altLang="en-US" sz="2000">
                <a:solidFill>
                  <a:srgbClr val="FF0000"/>
                </a:solidFill>
              </a:rPr>
              <a:t>棋盘盒刺激</a:t>
            </a:r>
            <a:r>
              <a:rPr lang="zh-CN" altLang="en-US" sz="2000"/>
              <a:t>。通过直接注视棋盘盒刺激周围四个固定点之一（从而产生VEP，它反映刺激是在视野的哪个象限），用户可以在</a:t>
            </a:r>
            <a:r>
              <a:rPr lang="zh-CN" altLang="en-US" sz="2000">
                <a:solidFill>
                  <a:srgbClr val="FF0000"/>
                </a:solidFill>
              </a:rPr>
              <a:t>四个方向之一</a:t>
            </a:r>
            <a:r>
              <a:rPr lang="zh-CN" altLang="en-US" sz="2000"/>
              <a:t>上移动光标，从而通过迷宫。该系统从4个枕电极对记录了</a:t>
            </a:r>
            <a:r>
              <a:rPr lang="zh-CN" altLang="en-US" sz="2000">
                <a:solidFill>
                  <a:srgbClr val="FF0000"/>
                </a:solidFill>
              </a:rPr>
              <a:t>双极性</a:t>
            </a:r>
            <a:r>
              <a:rPr lang="zh-CN" altLang="en-US" sz="2000"/>
              <a:t>的脑电信号，并能以大于90%的准确度识别正确的注视点（因此获得正确的方向）。</a:t>
            </a:r>
            <a:endParaRPr lang="zh-CN" altLang="en-US" sz="2000"/>
          </a:p>
        </p:txBody>
      </p:sp>
      <p:sp>
        <p:nvSpPr>
          <p:cNvPr id="6" name="五边形 5"/>
          <p:cNvSpPr/>
          <p:nvPr/>
        </p:nvSpPr>
        <p:spPr>
          <a:xfrm>
            <a:off x="0" y="2404110"/>
            <a:ext cx="1709420" cy="45974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rPr>
              <a:t>早期</a:t>
            </a:r>
            <a:endParaRPr lang="zh-CN" altLang="en-US" sz="2400" b="1">
              <a:solidFill>
                <a:schemeClr val="tx1"/>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sp>
        <p:nvSpPr>
          <p:cNvPr id="5" name="文本框 4"/>
          <p:cNvSpPr txBox="1"/>
          <p:nvPr/>
        </p:nvSpPr>
        <p:spPr>
          <a:xfrm>
            <a:off x="88900" y="2785745"/>
            <a:ext cx="2445385" cy="368300"/>
          </a:xfrm>
          <a:prstGeom prst="rect">
            <a:avLst/>
          </a:prstGeom>
          <a:noFill/>
        </p:spPr>
        <p:txBody>
          <a:bodyPr wrap="square" rtlCol="0">
            <a:spAutoFit/>
          </a:bodyPr>
          <a:lstStyle/>
          <a:p>
            <a:r>
              <a:rPr lang="en-US" altLang="zh-CN">
                <a:sym typeface="+mn-ea"/>
              </a:rPr>
              <a:t> </a:t>
            </a:r>
            <a:endParaRPr lang="zh-CN" altLang="en-US"/>
          </a:p>
        </p:txBody>
      </p:sp>
      <p:sp>
        <p:nvSpPr>
          <p:cNvPr id="6" name="文本框 5"/>
          <p:cNvSpPr txBox="1"/>
          <p:nvPr/>
        </p:nvSpPr>
        <p:spPr>
          <a:xfrm>
            <a:off x="1219200" y="1392555"/>
            <a:ext cx="5039995" cy="460375"/>
          </a:xfrm>
          <a:prstGeom prst="rect">
            <a:avLst/>
          </a:prstGeom>
          <a:noFill/>
        </p:spPr>
        <p:txBody>
          <a:bodyPr wrap="square" rtlCol="0">
            <a:spAutoFit/>
          </a:bodyPr>
          <a:p>
            <a:r>
              <a:rPr lang="zh-CN" sz="2400" dirty="0" err="1">
                <a:solidFill>
                  <a:srgbClr val="00B0F0"/>
                </a:solidFill>
                <a:latin typeface="黑体" panose="02010609060101010101" pitchFamily="2" charset="-122"/>
                <a:ea typeface="黑体" panose="02010609060101010101" pitchFamily="2" charset="-122"/>
                <a:cs typeface="+mn-ea"/>
              </a:rPr>
              <a:t>稳态视觉诱发电位脑机接口</a:t>
            </a:r>
            <a:endParaRPr lang="zh-CN" sz="2400" dirty="0" err="1">
              <a:solidFill>
                <a:srgbClr val="00B0F0"/>
              </a:solidFill>
              <a:latin typeface="黑体" panose="02010609060101010101" pitchFamily="2" charset="-122"/>
              <a:ea typeface="黑体" panose="02010609060101010101" pitchFamily="2" charset="-122"/>
              <a:cs typeface="+mn-ea"/>
            </a:endParaRPr>
          </a:p>
        </p:txBody>
      </p:sp>
      <p:pic>
        <p:nvPicPr>
          <p:cNvPr id="7" name="图片 6"/>
          <p:cNvPicPr>
            <a:picLocks noChangeAspect="1"/>
          </p:cNvPicPr>
          <p:nvPr>
            <p:custDataLst>
              <p:tags r:id="rId1"/>
            </p:custDataLst>
          </p:nvPr>
        </p:nvPicPr>
        <p:blipFill>
          <a:blip r:embed="rId2"/>
          <a:stretch>
            <a:fillRect/>
          </a:stretch>
        </p:blipFill>
        <p:spPr>
          <a:xfrm>
            <a:off x="2534285" y="2346960"/>
            <a:ext cx="5952490" cy="4410710"/>
          </a:xfrm>
          <a:prstGeom prst="rect">
            <a:avLst/>
          </a:prstGeom>
        </p:spPr>
      </p:pic>
      <p:sp>
        <p:nvSpPr>
          <p:cNvPr id="9" name="矩形 8"/>
          <p:cNvSpPr/>
          <p:nvPr/>
        </p:nvSpPr>
        <p:spPr>
          <a:xfrm>
            <a:off x="0" y="1852930"/>
            <a:ext cx="9175115" cy="494030"/>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2000" dirty="0">
                <a:solidFill>
                  <a:schemeClr val="tx1"/>
                </a:solidFill>
                <a:latin typeface="Times New Roman" panose="02020603050405020304" pitchFamily="18" charset="0"/>
                <a:cs typeface="Times New Roman" panose="02020603050405020304" pitchFamily="18" charset="0"/>
                <a:sym typeface="+mn-ea"/>
              </a:rPr>
              <a:t>Sutter（1992）开发了一个BCI，该BCI采用</a:t>
            </a:r>
            <a:r>
              <a:rPr sz="2000" b="1" dirty="0">
                <a:solidFill>
                  <a:srgbClr val="FF0000"/>
                </a:solidFill>
                <a:latin typeface="Times New Roman" panose="02020603050405020304" pitchFamily="18" charset="0"/>
                <a:cs typeface="Times New Roman" panose="02020603050405020304" pitchFamily="18" charset="0"/>
                <a:sym typeface="+mn-ea"/>
              </a:rPr>
              <a:t>m-序列（c-VEP）</a:t>
            </a:r>
            <a:r>
              <a:rPr sz="2000" dirty="0">
                <a:solidFill>
                  <a:schemeClr val="tx1"/>
                </a:solidFill>
                <a:latin typeface="Times New Roman" panose="02020603050405020304" pitchFamily="18" charset="0"/>
                <a:cs typeface="Times New Roman" panose="02020603050405020304" pitchFamily="18" charset="0"/>
                <a:sym typeface="+mn-ea"/>
              </a:rPr>
              <a:t>刺激范式</a:t>
            </a:r>
            <a:endParaRPr lang="zh-CN" altLang="en-US" sz="2000" dirty="0">
              <a:solidFill>
                <a:srgbClr val="FF0000"/>
              </a:solidFill>
              <a:sym typeface="+mn-ea"/>
            </a:endParaRPr>
          </a:p>
        </p:txBody>
      </p:sp>
      <p:sp>
        <p:nvSpPr>
          <p:cNvPr id="8" name="思想气泡: 云 6"/>
          <p:cNvSpPr/>
          <p:nvPr/>
        </p:nvSpPr>
        <p:spPr>
          <a:xfrm>
            <a:off x="177165" y="2863850"/>
            <a:ext cx="2183130" cy="1203960"/>
          </a:xfrm>
          <a:prstGeom prst="cloudCallout">
            <a:avLst>
              <a:gd name="adj1" fmla="val 68656"/>
              <a:gd name="adj2" fmla="val 13053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dirty="0">
                <a:solidFill>
                  <a:schemeClr val="tx1"/>
                </a:solidFill>
                <a:latin typeface="Times New Roman" panose="02020603050405020304" pitchFamily="18" charset="0"/>
                <a:cs typeface="Times New Roman" panose="02020603050405020304" pitchFamily="18" charset="0"/>
              </a:rPr>
              <a:t>早期</a:t>
            </a:r>
            <a:r>
              <a:rPr lang="en-US" altLang="zh-CN" sz="2000" b="1" dirty="0">
                <a:solidFill>
                  <a:schemeClr val="tx1"/>
                </a:solidFill>
                <a:latin typeface="Times New Roman" panose="02020603050405020304" pitchFamily="18" charset="0"/>
                <a:cs typeface="Times New Roman" panose="02020603050405020304" pitchFamily="18" charset="0"/>
              </a:rPr>
              <a:t>c-VEP</a:t>
            </a:r>
            <a:r>
              <a:rPr lang="zh-CN" altLang="en-US" sz="2000" b="1" dirty="0">
                <a:solidFill>
                  <a:schemeClr val="tx1"/>
                </a:solidFill>
                <a:latin typeface="Times New Roman" panose="02020603050405020304" pitchFamily="18" charset="0"/>
                <a:cs typeface="Times New Roman" panose="02020603050405020304" pitchFamily="18" charset="0"/>
              </a:rPr>
              <a:t>概观</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椭圆形标注 10"/>
          <p:cNvSpPr/>
          <p:nvPr/>
        </p:nvSpPr>
        <p:spPr>
          <a:xfrm>
            <a:off x="5010785" y="4785360"/>
            <a:ext cx="2722245" cy="1010285"/>
          </a:xfrm>
          <a:prstGeom prst="wedgeEllipseCallout">
            <a:avLst>
              <a:gd name="adj1" fmla="val -131688"/>
              <a:gd name="adj2" fmla="val 55971"/>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0" y="5248275"/>
            <a:ext cx="3059430" cy="1198880"/>
          </a:xfrm>
          <a:prstGeom prst="rect">
            <a:avLst/>
          </a:prstGeom>
          <a:noFill/>
        </p:spPr>
        <p:txBody>
          <a:bodyPr wrap="square" rtlCol="0">
            <a:spAutoFit/>
          </a:bodyPr>
          <a:p>
            <a:r>
              <a:rPr lang="en-US" altLang="zh-CN"/>
              <a:t>8*8</a:t>
            </a:r>
            <a:r>
              <a:rPr lang="zh-CN" altLang="en-US"/>
              <a:t>矩阵（</a:t>
            </a:r>
            <a:r>
              <a:rPr lang="en-US" altLang="zh-CN"/>
              <a:t>64</a:t>
            </a:r>
            <a:r>
              <a:rPr lang="zh-CN" altLang="en-US"/>
              <a:t>）个选项，每个单元格以伪随机二进制序列 (一个最大长度的序列模式) 的不同相位闪烁</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466852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kumimoji="0" lang="zh-CN" altLang="en-US" sz="4000" b="1" i="0" u="none" strike="noStrike" kern="0" cap="none" spc="0" normalizeH="0" baseline="0" noProof="0" dirty="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195586" name="圆角矩形 40"/>
          <p:cNvSpPr/>
          <p:nvPr/>
        </p:nvSpPr>
        <p:spPr>
          <a:xfrm>
            <a:off x="885825" y="3174525"/>
            <a:ext cx="8028940" cy="1398270"/>
          </a:xfrm>
          <a:prstGeom prst="roundRect">
            <a:avLst>
              <a:gd name="adj" fmla="val 11694"/>
            </a:avLst>
          </a:prstGeom>
          <a:solidFill>
            <a:srgbClr val="D8D8D8"/>
          </a:solidFill>
          <a:ln w="57150" cap="flat" cmpd="sng">
            <a:solidFill>
              <a:srgbClr val="FFFFFF"/>
            </a:solidFill>
            <a:prstDash val="solid"/>
            <a:bevel/>
            <a:headEnd type="none" w="med" len="med"/>
            <a:tailEnd type="none" w="med" len="med"/>
          </a:ln>
        </p:spPr>
        <p:txBody>
          <a:bodyPr vert="horz" wrap="square" anchor="ctr"/>
          <a:lstStyle/>
          <a:p>
            <a:pPr>
              <a:lnSpc>
                <a:spcPct val="150000"/>
              </a:lnSpc>
            </a:pPr>
            <a:r>
              <a:rPr lang="en-US" altLang="zh-CN" b="1">
                <a:sym typeface="+mn-ea"/>
              </a:rPr>
              <a:t>        </a:t>
            </a:r>
            <a:r>
              <a:rPr lang="zh-CN" altLang="en-US" b="1">
                <a:sym typeface="+mn-ea"/>
              </a:rPr>
              <a:t>在运动行为期间</a:t>
            </a:r>
            <a:r>
              <a:rPr lang="zh-CN" altLang="en-US" b="1">
                <a:solidFill>
                  <a:srgbClr val="FF0000"/>
                </a:solidFill>
                <a:latin typeface="Times New Roman" panose="02020603050405020304" pitchFamily="18" charset="0"/>
                <a:cs typeface="Times New Roman" panose="02020603050405020304" pitchFamily="18" charset="0"/>
                <a:sym typeface="+mn-ea"/>
              </a:rPr>
              <a:t>SMR</a:t>
            </a:r>
            <a:r>
              <a:rPr lang="zh-CN" altLang="en-US" b="1">
                <a:solidFill>
                  <a:srgbClr val="FF0000"/>
                </a:solidFill>
                <a:sym typeface="+mn-ea"/>
              </a:rPr>
              <a:t>下降</a:t>
            </a:r>
            <a:r>
              <a:rPr lang="zh-CN" altLang="en-US" b="1">
                <a:sym typeface="+mn-ea"/>
              </a:rPr>
              <a:t>。包括与内部或外部定节奏的事件（如自愿运动）相关的节律活动的减少，也称为节律的阻塞。 </a:t>
            </a:r>
            <a:endParaRPr lang="zh-CN" altLang="en-US" b="1"/>
          </a:p>
          <a:p>
            <a:pPr>
              <a:lnSpc>
                <a:spcPct val="150000"/>
              </a:lnSpc>
            </a:pPr>
            <a:r>
              <a:rPr lang="zh-CN" altLang="en-US" b="1">
                <a:sym typeface="+mn-ea"/>
              </a:rPr>
              <a:t>         感觉运动节律的事件相关去同步也可以看作是激活的皮层网络的相关。</a:t>
            </a:r>
            <a:endParaRPr b="1" i="1" baseline="0">
              <a:solidFill>
                <a:srgbClr val="FFFFFF"/>
              </a:solidFill>
              <a:latin typeface="方正兰亭黑_GBK" charset="-122"/>
              <a:ea typeface="宋体" panose="02010600030101010101" pitchFamily="2" charset="-122"/>
              <a:sym typeface="微软雅黑" panose="020B0503020204020204" charset="-122"/>
            </a:endParaRPr>
          </a:p>
        </p:txBody>
      </p:sp>
      <p:sp>
        <p:nvSpPr>
          <p:cNvPr id="195588" name="燕尾形 42"/>
          <p:cNvSpPr/>
          <p:nvPr/>
        </p:nvSpPr>
        <p:spPr>
          <a:xfrm>
            <a:off x="6472238" y="2420381"/>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195592" name="等腰三角形 46"/>
          <p:cNvSpPr/>
          <p:nvPr/>
        </p:nvSpPr>
        <p:spPr>
          <a:xfrm rot="5400000">
            <a:off x="6452394" y="2596439"/>
            <a:ext cx="249238" cy="115888"/>
          </a:xfrm>
          <a:prstGeom prst="triangle">
            <a:avLst>
              <a:gd name="adj" fmla="val 50000"/>
            </a:avLst>
          </a:prstGeom>
          <a:solidFill>
            <a:srgbClr val="009AD0"/>
          </a:solidFill>
          <a:ln w="25400">
            <a:noFill/>
          </a:ln>
        </p:spPr>
        <p:txBody>
          <a:bodyPr vert="horz" wrap="square" anchor="ctr"/>
          <a:lstStyle/>
          <a:p>
            <a:pPr marL="0" indent="0" algn="ctr" eaLnBrk="1" latinLnBrk="0" hangingPunct="1">
              <a:buNone/>
            </a:pPr>
            <a:endParaRPr b="1" i="1" baseline="0">
              <a:solidFill>
                <a:srgbClr val="FFFFFF"/>
              </a:solidFill>
              <a:latin typeface="方正兰亭黑_GBK" charset="-122"/>
              <a:ea typeface="宋体" panose="02010600030101010101" pitchFamily="2" charset="-122"/>
              <a:sym typeface="微软雅黑" panose="020B0503020204020204" charset="-122"/>
            </a:endParaRPr>
          </a:p>
        </p:txBody>
      </p:sp>
      <p:sp>
        <p:nvSpPr>
          <p:cNvPr id="5" name="圆角矩形 4"/>
          <p:cNvSpPr/>
          <p:nvPr/>
        </p:nvSpPr>
        <p:spPr>
          <a:xfrm>
            <a:off x="304164" y="2431017"/>
            <a:ext cx="6195695" cy="457200"/>
          </a:xfrm>
          <a:prstGeom prst="roundRect">
            <a:avLst/>
          </a:prstGeom>
          <a:noFill/>
          <a:ln w="28575" cmpd="sng">
            <a:solidFill>
              <a:srgbClr val="1A0EB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3374" y="2491583"/>
            <a:ext cx="6196330" cy="368300"/>
          </a:xfrm>
          <a:prstGeom prst="rect">
            <a:avLst/>
          </a:prstGeom>
          <a:noFill/>
        </p:spPr>
        <p:txBody>
          <a:bodyPr wrap="square" rtlCol="0" anchor="t">
            <a:spAutoFit/>
          </a:bodyPr>
          <a:lstStyle/>
          <a:p>
            <a:r>
              <a:rPr lang="zh-CN" altLang="en-US" b="1" dirty="0">
                <a:solidFill>
                  <a:schemeClr val="tx1"/>
                </a:solidFill>
                <a:latin typeface="黑体" panose="02010609060101010101" pitchFamily="2" charset="-122"/>
                <a:ea typeface="黑体" panose="02010609060101010101" pitchFamily="2" charset="-122"/>
                <a:sym typeface="+mn-ea"/>
              </a:rPr>
              <a:t>事件相关去同步（</a:t>
            </a:r>
            <a:r>
              <a:rPr lang="zh-CN" altLang="en-US" b="1" dirty="0">
                <a:solidFill>
                  <a:schemeClr val="tx1"/>
                </a:solidFill>
                <a:latin typeface="Times New Roman" panose="02020603050405020304" pitchFamily="18" charset="0"/>
                <a:ea typeface="黑体" panose="02010609060101010101" pitchFamily="2" charset="-122"/>
                <a:cs typeface="Times New Roman" panose="02020603050405020304" pitchFamily="18" charset="0"/>
                <a:sym typeface="+mn-ea"/>
              </a:rPr>
              <a:t>Event-related desynchronization，ERD</a:t>
            </a:r>
            <a:r>
              <a:rPr lang="zh-CN" altLang="en-US" b="1" dirty="0">
                <a:solidFill>
                  <a:schemeClr val="tx1"/>
                </a:solidFill>
                <a:latin typeface="黑体" panose="02010609060101010101" pitchFamily="2" charset="-122"/>
                <a:ea typeface="黑体" panose="02010609060101010101" pitchFamily="2" charset="-122"/>
                <a:sym typeface="+mn-ea"/>
              </a:rPr>
              <a:t>）</a:t>
            </a:r>
            <a:endParaRPr lang="zh-CN" altLang="en-US" b="1" dirty="0">
              <a:solidFill>
                <a:schemeClr val="tx1"/>
              </a:solidFill>
              <a:latin typeface="黑体" panose="02010609060101010101" pitchFamily="2" charset="-122"/>
              <a:ea typeface="黑体" panose="02010609060101010101" pitchFamily="2" charset="-122"/>
              <a:sym typeface="+mn-ea"/>
            </a:endParaRPr>
          </a:p>
        </p:txBody>
      </p:sp>
      <p:sp>
        <p:nvSpPr>
          <p:cNvPr id="9" name="文本框 8"/>
          <p:cNvSpPr txBox="1"/>
          <p:nvPr/>
        </p:nvSpPr>
        <p:spPr>
          <a:xfrm>
            <a:off x="340995" y="4938078"/>
            <a:ext cx="6041390" cy="368300"/>
          </a:xfrm>
          <a:prstGeom prst="rect">
            <a:avLst/>
          </a:prstGeom>
          <a:noFill/>
        </p:spPr>
        <p:txBody>
          <a:bodyPr wrap="square" rtlCol="0" anchor="t">
            <a:spAutoFit/>
          </a:bodyPr>
          <a:lstStyle/>
          <a:p>
            <a:r>
              <a:rPr lang="zh-CN" altLang="en-US" b="1">
                <a:solidFill>
                  <a:schemeClr val="tx1"/>
                </a:solidFill>
                <a:latin typeface="黑体" panose="02010609060101010101" pitchFamily="2" charset="-122"/>
                <a:ea typeface="黑体" panose="02010609060101010101" pitchFamily="2" charset="-122"/>
                <a:sym typeface="+mn-ea"/>
              </a:rPr>
              <a:t>事件相关同步</a:t>
            </a:r>
            <a:r>
              <a:rPr lang="zh-CN" altLang="en-US" b="1">
                <a:solidFill>
                  <a:schemeClr val="tx1"/>
                </a:solidFill>
                <a:ea typeface="黑体" panose="02010609060101010101" pitchFamily="2" charset="-122"/>
                <a:sym typeface="+mn-ea"/>
              </a:rPr>
              <a:t>（</a:t>
            </a:r>
            <a:r>
              <a:rPr lang="zh-CN" altLang="en-US" b="1">
                <a:solidFill>
                  <a:schemeClr val="tx1"/>
                </a:solidFill>
                <a:latin typeface="Times New Roman" panose="02020603050405020304" pitchFamily="18" charset="0"/>
                <a:ea typeface="黑体" panose="02010609060101010101" pitchFamily="2" charset="-122"/>
                <a:cs typeface="Times New Roman" panose="02020603050405020304" pitchFamily="18" charset="0"/>
                <a:sym typeface="+mn-ea"/>
              </a:rPr>
              <a:t>Event-related synchronization，ERS</a:t>
            </a:r>
            <a:r>
              <a:rPr lang="zh-CN" altLang="en-US" b="1">
                <a:solidFill>
                  <a:schemeClr val="tx1"/>
                </a:solidFill>
                <a:ea typeface="黑体" panose="02010609060101010101" pitchFamily="2" charset="-122"/>
                <a:sym typeface="+mn-ea"/>
              </a:rPr>
              <a:t>）</a:t>
            </a:r>
            <a:endParaRPr lang="zh-CN" altLang="en-US" b="1">
              <a:solidFill>
                <a:schemeClr val="tx1"/>
              </a:solidFill>
              <a:latin typeface="黑体" panose="02010609060101010101" pitchFamily="2" charset="-122"/>
              <a:ea typeface="黑体" panose="02010609060101010101" pitchFamily="2" charset="-122"/>
              <a:sym typeface="+mn-ea"/>
            </a:endParaRPr>
          </a:p>
        </p:txBody>
      </p:sp>
      <p:sp>
        <p:nvSpPr>
          <p:cNvPr id="10" name="圆角矩形 9"/>
          <p:cNvSpPr/>
          <p:nvPr/>
        </p:nvSpPr>
        <p:spPr>
          <a:xfrm>
            <a:off x="304165" y="4898073"/>
            <a:ext cx="6195695" cy="457200"/>
          </a:xfrm>
          <a:prstGeom prst="roundRect">
            <a:avLst/>
          </a:prstGeom>
          <a:noFill/>
          <a:ln w="28575" cmpd="sng">
            <a:solidFill>
              <a:srgbClr val="1A0EB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燕尾形 42"/>
          <p:cNvSpPr/>
          <p:nvPr/>
        </p:nvSpPr>
        <p:spPr>
          <a:xfrm>
            <a:off x="6494939" y="4887437"/>
            <a:ext cx="325438"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13" name="等腰三角形 46"/>
          <p:cNvSpPr/>
          <p:nvPr/>
        </p:nvSpPr>
        <p:spPr>
          <a:xfrm rot="5400000">
            <a:off x="6412071" y="5068729"/>
            <a:ext cx="249238" cy="115888"/>
          </a:xfrm>
          <a:prstGeom prst="triangle">
            <a:avLst>
              <a:gd name="adj" fmla="val 50000"/>
            </a:avLst>
          </a:prstGeom>
          <a:solidFill>
            <a:srgbClr val="009AD0"/>
          </a:solidFill>
          <a:ln w="25400">
            <a:noFill/>
          </a:ln>
        </p:spPr>
        <p:txBody>
          <a:bodyPr vert="horz" wrap="square" anchor="ctr"/>
          <a:lstStyle/>
          <a:p>
            <a:pPr marL="0" indent="0" algn="ctr" eaLnBrk="1" latinLnBrk="0" hangingPunct="1">
              <a:buNone/>
            </a:pPr>
            <a:endParaRPr b="1" i="1" baseline="0">
              <a:solidFill>
                <a:srgbClr val="FFFFFF"/>
              </a:solidFill>
              <a:latin typeface="方正兰亭黑_GBK" charset="-122"/>
              <a:ea typeface="宋体" panose="02010600030101010101" pitchFamily="2" charset="-122"/>
              <a:sym typeface="微软雅黑" panose="020B0503020204020204" charset="-122"/>
            </a:endParaRPr>
          </a:p>
        </p:txBody>
      </p:sp>
      <p:sp>
        <p:nvSpPr>
          <p:cNvPr id="15" name="圆角矩形 40"/>
          <p:cNvSpPr/>
          <p:nvPr/>
        </p:nvSpPr>
        <p:spPr>
          <a:xfrm>
            <a:off x="885825" y="5791200"/>
            <a:ext cx="8028940" cy="628650"/>
          </a:xfrm>
          <a:prstGeom prst="roundRect">
            <a:avLst>
              <a:gd name="adj" fmla="val 11694"/>
            </a:avLst>
          </a:prstGeom>
          <a:solidFill>
            <a:srgbClr val="D8D8D8"/>
          </a:solidFill>
          <a:ln w="57150" cap="flat" cmpd="sng">
            <a:solidFill>
              <a:srgbClr val="FFFFFF"/>
            </a:solidFill>
            <a:prstDash val="solid"/>
            <a:bevel/>
            <a:headEnd type="none" w="med" len="med"/>
            <a:tailEnd type="none" w="med" len="med"/>
          </a:ln>
        </p:spPr>
        <p:txBody>
          <a:bodyPr vert="horz" wrap="square" anchor="ctr"/>
          <a:lstStyle/>
          <a:p>
            <a:pPr>
              <a:lnSpc>
                <a:spcPct val="150000"/>
              </a:lnSpc>
            </a:pPr>
            <a:r>
              <a:rPr lang="en-US" altLang="zh-CN" b="1" dirty="0">
                <a:sym typeface="+mn-ea"/>
              </a:rPr>
              <a:t>        </a:t>
            </a:r>
            <a:r>
              <a:rPr lang="zh-CN" altLang="en-US" b="1" dirty="0">
                <a:sym typeface="+mn-ea"/>
              </a:rPr>
              <a:t>在运动行为期间</a:t>
            </a:r>
            <a:r>
              <a:rPr lang="zh-CN" altLang="en-US" b="1" dirty="0">
                <a:solidFill>
                  <a:srgbClr val="FF0000"/>
                </a:solidFill>
                <a:latin typeface="Times New Roman" panose="02020603050405020304" pitchFamily="18" charset="0"/>
                <a:cs typeface="Times New Roman" panose="02020603050405020304" pitchFamily="18" charset="0"/>
                <a:sym typeface="+mn-ea"/>
              </a:rPr>
              <a:t>SMR</a:t>
            </a:r>
            <a:r>
              <a:rPr lang="zh-CN" altLang="en-US" b="1" dirty="0">
                <a:solidFill>
                  <a:srgbClr val="FF0000"/>
                </a:solidFill>
                <a:sym typeface="+mn-ea"/>
              </a:rPr>
              <a:t>增加</a:t>
            </a:r>
            <a:r>
              <a:rPr lang="zh-CN" altLang="en-US" b="1" dirty="0">
                <a:sym typeface="+mn-ea"/>
              </a:rPr>
              <a:t>。ERS可能与皮层网络的失活或抑制相关 。</a:t>
            </a:r>
            <a:endParaRPr b="1" i="1" baseline="0" dirty="0">
              <a:solidFill>
                <a:srgbClr val="FFFFFF"/>
              </a:solidFill>
              <a:latin typeface="方正兰亭黑_GBK" charset="-122"/>
              <a:ea typeface="宋体" panose="02010600030101010101" pitchFamily="2" charset="-122"/>
              <a:sym typeface="微软雅黑" panose="020B0503020204020204" charset="-122"/>
            </a:endParaRPr>
          </a:p>
        </p:txBody>
      </p:sp>
      <p:sp>
        <p:nvSpPr>
          <p:cNvPr id="14" name="圆角矩形 13"/>
          <p:cNvSpPr/>
          <p:nvPr/>
        </p:nvSpPr>
        <p:spPr>
          <a:xfrm>
            <a:off x="177800" y="1815110"/>
            <a:ext cx="6765925" cy="381000"/>
          </a:xfrm>
          <a:prstGeom prst="roundRect">
            <a:avLst/>
          </a:prstGeom>
          <a:solidFill>
            <a:schemeClr val="accent2">
              <a:lumMod val="60000"/>
              <a:lumOff val="40000"/>
            </a:schemeClr>
          </a:solidFill>
          <a:ln w="31750">
            <a:solidFill>
              <a:schemeClr val="accent2">
                <a:lumMod val="60000"/>
                <a:lumOff val="40000"/>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很多研究都表明SMRs随运动行为而变化</a:t>
            </a:r>
            <a:r>
              <a:rPr lang="en-US" altLang="zh-CN" sz="20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归纳为以下两种</a:t>
            </a:r>
            <a:r>
              <a:rPr lang="en-US" altLang="zh-CN" sz="2000" b="1" dirty="0">
                <a:solidFill>
                  <a:schemeClr val="tx1"/>
                </a:solidFill>
                <a:latin typeface="黑体" panose="02010609060101010101" pitchFamily="2" charset="-122"/>
                <a:ea typeface="黑体" panose="02010609060101010101" pitchFamily="2" charset="-122"/>
                <a:cs typeface="黑体" panose="02010609060101010101" pitchFamily="2" charset="-122"/>
              </a:rPr>
              <a:t>)</a:t>
            </a:r>
            <a:endPar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2" name="文本框 1"/>
          <p:cNvSpPr txBox="1"/>
          <p:nvPr/>
        </p:nvSpPr>
        <p:spPr>
          <a:xfrm>
            <a:off x="1219200" y="1392555"/>
            <a:ext cx="5039995" cy="460375"/>
          </a:xfrm>
          <a:prstGeom prst="rect">
            <a:avLst/>
          </a:prstGeom>
          <a:noFill/>
        </p:spPr>
        <p:txBody>
          <a:bodyPr wrap="square" rtlCol="0">
            <a:spAutoFit/>
          </a:bodyPr>
          <a:p>
            <a:r>
              <a:rPr lang="zh-CN" sz="2400" dirty="0" err="1">
                <a:solidFill>
                  <a:srgbClr val="00B0F0"/>
                </a:solidFill>
                <a:latin typeface="黑体" panose="02010609060101010101" pitchFamily="2" charset="-122"/>
                <a:ea typeface="黑体" panose="02010609060101010101" pitchFamily="2" charset="-122"/>
                <a:cs typeface="+mn-ea"/>
              </a:rPr>
              <a:t>稳态视觉诱发电位脑机接口</a:t>
            </a:r>
            <a:endParaRPr lang="zh-CN" sz="2400" dirty="0" err="1">
              <a:solidFill>
                <a:srgbClr val="00B0F0"/>
              </a:solidFill>
              <a:latin typeface="黑体" panose="02010609060101010101" pitchFamily="2" charset="-122"/>
              <a:ea typeface="黑体" panose="02010609060101010101" pitchFamily="2" charset="-122"/>
              <a:cs typeface="+mn-ea"/>
            </a:endParaRPr>
          </a:p>
        </p:txBody>
      </p:sp>
      <p:sp>
        <p:nvSpPr>
          <p:cNvPr id="7" name="矩形 6"/>
          <p:cNvSpPr/>
          <p:nvPr/>
        </p:nvSpPr>
        <p:spPr>
          <a:xfrm>
            <a:off x="44450" y="2087245"/>
            <a:ext cx="9055100" cy="903605"/>
          </a:xfrm>
          <a:prstGeom prst="rect">
            <a:avLst/>
          </a:prstGeom>
          <a:solidFill>
            <a:srgbClr val="FFC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a:solidFill>
                  <a:schemeClr val="tx1"/>
                </a:solidFill>
                <a:sym typeface="+mn-ea"/>
              </a:rPr>
              <a:t>之后许多研究人员进行了各种各样的</a:t>
            </a:r>
            <a:r>
              <a:rPr lang="en-US" altLang="zh-CN" sz="2400">
                <a:solidFill>
                  <a:schemeClr val="tx1"/>
                </a:solidFill>
                <a:sym typeface="+mn-ea"/>
              </a:rPr>
              <a:t>SSVEP</a:t>
            </a:r>
            <a:r>
              <a:rPr lang="zh-CN" altLang="en-US" sz="2400">
                <a:solidFill>
                  <a:schemeClr val="tx1"/>
                </a:solidFill>
                <a:sym typeface="+mn-ea"/>
              </a:rPr>
              <a:t>的脑机接口</a:t>
            </a:r>
            <a:r>
              <a:rPr lang="en-US" altLang="zh-CN" sz="2400">
                <a:solidFill>
                  <a:schemeClr val="tx1"/>
                </a:solidFill>
                <a:sym typeface="+mn-ea"/>
              </a:rPr>
              <a:t>(</a:t>
            </a:r>
            <a:r>
              <a:rPr lang="zh-CN" altLang="en-US" sz="2400">
                <a:solidFill>
                  <a:schemeClr val="tx1"/>
                </a:solidFill>
                <a:sym typeface="+mn-ea"/>
              </a:rPr>
              <a:t>以</a:t>
            </a:r>
            <a:r>
              <a:rPr lang="en-US" altLang="zh-CN" sz="2400">
                <a:solidFill>
                  <a:schemeClr val="tx1"/>
                </a:solidFill>
                <a:sym typeface="+mn-ea"/>
              </a:rPr>
              <a:t>f-VEP</a:t>
            </a:r>
            <a:r>
              <a:rPr lang="zh-CN" altLang="en-US" sz="2400">
                <a:solidFill>
                  <a:schemeClr val="tx1"/>
                </a:solidFill>
                <a:sym typeface="+mn-ea"/>
              </a:rPr>
              <a:t>居多</a:t>
            </a:r>
            <a:r>
              <a:rPr lang="en-US" altLang="zh-CN" sz="2400">
                <a:solidFill>
                  <a:schemeClr val="tx1"/>
                </a:solidFill>
                <a:sym typeface="+mn-ea"/>
              </a:rPr>
              <a:t>)</a:t>
            </a:r>
            <a:r>
              <a:rPr lang="zh-CN" altLang="en-US" sz="2400">
                <a:solidFill>
                  <a:schemeClr val="tx1"/>
                </a:solidFill>
                <a:sym typeface="+mn-ea"/>
              </a:rPr>
              <a:t>以及应用的研究</a:t>
            </a:r>
            <a:endParaRPr lang="zh-CN" altLang="en-US" sz="2400">
              <a:solidFill>
                <a:schemeClr val="tx1"/>
              </a:solidFill>
              <a:sym typeface="+mn-ea"/>
            </a:endParaRPr>
          </a:p>
        </p:txBody>
      </p:sp>
      <p:sp>
        <p:nvSpPr>
          <p:cNvPr id="8" name="文本框 7"/>
          <p:cNvSpPr txBox="1"/>
          <p:nvPr/>
        </p:nvSpPr>
        <p:spPr>
          <a:xfrm>
            <a:off x="605790" y="3106420"/>
            <a:ext cx="8176895" cy="3784600"/>
          </a:xfrm>
          <a:prstGeom prst="rect">
            <a:avLst/>
          </a:prstGeom>
          <a:noFill/>
        </p:spPr>
        <p:txBody>
          <a:bodyPr wrap="square" rtlCol="0" anchor="t">
            <a:spAutoFit/>
          </a:bodyPr>
          <a:p>
            <a:pPr marL="285750" indent="-285750" algn="l">
              <a:buFont typeface="Wingdings" panose="05000000000000000000" charset="0"/>
              <a:buChar char="u"/>
            </a:pPr>
            <a:r>
              <a:rPr lang="en-US" altLang="zh-CN" sz="2400">
                <a:sym typeface="+mn-ea"/>
              </a:rPr>
              <a:t>Middendorf</a:t>
            </a:r>
            <a:r>
              <a:rPr lang="zh-CN" altLang="en-US" sz="2400">
                <a:sym typeface="+mn-ea"/>
              </a:rPr>
              <a:t>等（</a:t>
            </a:r>
            <a:r>
              <a:rPr lang="en-US" altLang="zh-CN" sz="2400">
                <a:sym typeface="+mn-ea"/>
              </a:rPr>
              <a:t>2000</a:t>
            </a:r>
            <a:r>
              <a:rPr lang="zh-CN" altLang="en-US" sz="2400">
                <a:sym typeface="+mn-ea"/>
              </a:rPr>
              <a:t>）开发的基于</a:t>
            </a:r>
            <a:r>
              <a:rPr lang="en-US" altLang="zh-CN" sz="2400">
                <a:sym typeface="+mn-ea"/>
              </a:rPr>
              <a:t>SSVEP</a:t>
            </a:r>
            <a:r>
              <a:rPr lang="zh-CN" altLang="en-US" sz="2400">
                <a:sym typeface="+mn-ea"/>
              </a:rPr>
              <a:t>的</a:t>
            </a:r>
            <a:r>
              <a:rPr lang="en-US" altLang="zh-CN" sz="2400">
                <a:sym typeface="+mn-ea"/>
              </a:rPr>
              <a:t>BCI</a:t>
            </a:r>
            <a:r>
              <a:rPr lang="zh-CN" altLang="en-US" sz="2400">
                <a:sym typeface="+mn-ea"/>
              </a:rPr>
              <a:t>，可以控制功能性电刺激，可以控制飞行模拟器的滚动角</a:t>
            </a:r>
            <a:endParaRPr lang="zh-CN" altLang="en-US" sz="2400">
              <a:sym typeface="+mn-ea"/>
            </a:endParaRPr>
          </a:p>
          <a:p>
            <a:pPr marL="285750" indent="-285750" algn="l">
              <a:buFont typeface="Wingdings" panose="05000000000000000000" charset="0"/>
              <a:buChar char="u"/>
            </a:pPr>
            <a:r>
              <a:rPr lang="zh-CN" altLang="en-US" sz="2400">
                <a:sym typeface="+mn-ea"/>
              </a:rPr>
              <a:t> </a:t>
            </a:r>
            <a:r>
              <a:rPr lang="en-US" altLang="zh-CN" sz="2400">
                <a:sym typeface="+mn-ea"/>
              </a:rPr>
              <a:t>Lalor</a:t>
            </a:r>
            <a:r>
              <a:rPr lang="zh-CN" altLang="en-US" sz="2400">
                <a:sym typeface="+mn-ea"/>
              </a:rPr>
              <a:t> 等</a:t>
            </a:r>
            <a:r>
              <a:rPr lang="en-US" altLang="zh-CN" sz="2400">
                <a:sym typeface="+mn-ea"/>
              </a:rPr>
              <a:t>(2005)</a:t>
            </a:r>
            <a:r>
              <a:rPr lang="zh-CN" altLang="en-US" sz="2400">
                <a:sym typeface="+mn-ea"/>
              </a:rPr>
              <a:t>设计了一个游戏，玩家可以使用基于 </a:t>
            </a:r>
            <a:r>
              <a:rPr lang="en-US" altLang="zh-CN" sz="2400">
                <a:sym typeface="+mn-ea"/>
              </a:rPr>
              <a:t>SSVEP</a:t>
            </a:r>
            <a:r>
              <a:rPr lang="zh-CN" altLang="en-US" sz="2400">
                <a:sym typeface="+mn-ea"/>
              </a:rPr>
              <a:t>的</a:t>
            </a:r>
            <a:r>
              <a:rPr lang="en-US" altLang="zh-CN" sz="2400">
                <a:sym typeface="+mn-ea"/>
              </a:rPr>
              <a:t>BCI</a:t>
            </a:r>
            <a:r>
              <a:rPr lang="zh-CN" altLang="en-US" sz="2400">
                <a:sym typeface="+mn-ea"/>
              </a:rPr>
              <a:t>帮助称为</a:t>
            </a:r>
            <a:r>
              <a:rPr lang="en-US" altLang="zh-CN" sz="2400">
                <a:sym typeface="+mn-ea"/>
              </a:rPr>
              <a:t>‘mawg’</a:t>
            </a:r>
            <a:r>
              <a:rPr lang="zh-CN" altLang="en-US" sz="2400">
                <a:sym typeface="+mn-ea"/>
              </a:rPr>
              <a:t>的化身走钢丝，随着</a:t>
            </a:r>
            <a:r>
              <a:rPr lang="en-US" altLang="zh-CN" sz="2400">
                <a:sym typeface="+mn-ea"/>
              </a:rPr>
              <a:t>mawg</a:t>
            </a:r>
            <a:r>
              <a:rPr lang="zh-CN" altLang="en-US" sz="2400">
                <a:sym typeface="+mn-ea"/>
              </a:rPr>
              <a:t>穿过钢丝，有时偏向左或右，要求玩家通过集中于两个棋盘盒之一帮助稳定</a:t>
            </a:r>
            <a:r>
              <a:rPr lang="en-US" altLang="zh-CN" sz="2400">
                <a:sym typeface="+mn-ea"/>
              </a:rPr>
              <a:t>mawg</a:t>
            </a:r>
            <a:endParaRPr lang="en-US" altLang="zh-CN" sz="2400">
              <a:sym typeface="+mn-ea"/>
            </a:endParaRPr>
          </a:p>
          <a:p>
            <a:pPr marL="285750" indent="-285750" algn="l">
              <a:buFont typeface="Wingdings" panose="05000000000000000000" charset="0"/>
              <a:buChar char="u"/>
            </a:pPr>
            <a:r>
              <a:rPr lang="en-US" altLang="zh-CN" sz="2400">
                <a:sym typeface="+mn-ea"/>
              </a:rPr>
              <a:t>Muller 等(2005) 发现</a:t>
            </a:r>
            <a:r>
              <a:rPr lang="zh-CN" altLang="en-US" sz="2400">
                <a:sym typeface="+mn-ea"/>
              </a:rPr>
              <a:t>，</a:t>
            </a:r>
            <a:r>
              <a:rPr lang="en-US" altLang="zh-CN" sz="2400">
                <a:sym typeface="+mn-ea"/>
              </a:rPr>
              <a:t>基于频谱中三个而不是两个谐波峰值的选择对于有四个选项的基于SSVEP的BCI</a:t>
            </a:r>
            <a:r>
              <a:rPr lang="zh-CN" altLang="en-US" sz="2400">
                <a:sym typeface="+mn-ea"/>
              </a:rPr>
              <a:t>可以</a:t>
            </a:r>
            <a:r>
              <a:rPr lang="en-US" altLang="zh-CN" sz="2400">
                <a:sym typeface="+mn-ea"/>
              </a:rPr>
              <a:t>显著改善精度</a:t>
            </a:r>
            <a:endParaRPr lang="en-US" altLang="zh-CN" sz="2400">
              <a:sym typeface="+mn-ea"/>
            </a:endParaRPr>
          </a:p>
          <a:p>
            <a:pPr marL="285750" indent="-285750" algn="l">
              <a:buFont typeface="Wingdings" panose="05000000000000000000" charset="0"/>
              <a:buChar char="u"/>
            </a:pPr>
            <a:endParaRPr lang="en-US" altLang="zh-CN" sz="2400">
              <a:sym typeface="+mn-ea"/>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pic>
        <p:nvPicPr>
          <p:cNvPr id="6" name="图片 5"/>
          <p:cNvPicPr>
            <a:picLocks noChangeAspect="1"/>
          </p:cNvPicPr>
          <p:nvPr/>
        </p:nvPicPr>
        <p:blipFill>
          <a:blip r:embed="rId1"/>
          <a:stretch>
            <a:fillRect/>
          </a:stretch>
        </p:blipFill>
        <p:spPr>
          <a:xfrm>
            <a:off x="5038090" y="1852930"/>
            <a:ext cx="3744595" cy="2630170"/>
          </a:xfrm>
          <a:prstGeom prst="rect">
            <a:avLst/>
          </a:prstGeom>
        </p:spPr>
      </p:pic>
      <p:sp>
        <p:nvSpPr>
          <p:cNvPr id="2" name="文本框 1"/>
          <p:cNvSpPr txBox="1"/>
          <p:nvPr/>
        </p:nvSpPr>
        <p:spPr>
          <a:xfrm>
            <a:off x="1219200" y="1392555"/>
            <a:ext cx="5039995" cy="460375"/>
          </a:xfrm>
          <a:prstGeom prst="rect">
            <a:avLst/>
          </a:prstGeom>
          <a:noFill/>
        </p:spPr>
        <p:txBody>
          <a:bodyPr wrap="square" rtlCol="0">
            <a:spAutoFit/>
          </a:bodyPr>
          <a:p>
            <a:r>
              <a:rPr lang="zh-CN" sz="2400" dirty="0" err="1">
                <a:solidFill>
                  <a:srgbClr val="00B0F0"/>
                </a:solidFill>
                <a:latin typeface="黑体" panose="02010609060101010101" pitchFamily="2" charset="-122"/>
                <a:ea typeface="黑体" panose="02010609060101010101" pitchFamily="2" charset="-122"/>
                <a:cs typeface="+mn-ea"/>
              </a:rPr>
              <a:t>稳态视觉诱发电位脑机接口</a:t>
            </a:r>
            <a:endParaRPr lang="zh-CN" sz="2400" dirty="0" err="1">
              <a:solidFill>
                <a:srgbClr val="00B0F0"/>
              </a:solidFill>
              <a:latin typeface="黑体" panose="02010609060101010101" pitchFamily="2" charset="-122"/>
              <a:ea typeface="黑体" panose="02010609060101010101" pitchFamily="2" charset="-122"/>
              <a:cs typeface="+mn-ea"/>
            </a:endParaRPr>
          </a:p>
        </p:txBody>
      </p:sp>
      <p:sp>
        <p:nvSpPr>
          <p:cNvPr id="7" name="文本框 6"/>
          <p:cNvSpPr txBox="1"/>
          <p:nvPr/>
        </p:nvSpPr>
        <p:spPr>
          <a:xfrm>
            <a:off x="290195" y="2146300"/>
            <a:ext cx="4605020" cy="1938020"/>
          </a:xfrm>
          <a:prstGeom prst="rect">
            <a:avLst/>
          </a:prstGeom>
          <a:noFill/>
        </p:spPr>
        <p:txBody>
          <a:bodyPr wrap="square" rtlCol="0">
            <a:spAutoFit/>
          </a:bodyPr>
          <a:p>
            <a:pPr marL="342900" indent="-342900">
              <a:buFont typeface="Wingdings" panose="05000000000000000000" charset="0"/>
              <a:buChar char="u"/>
            </a:pPr>
            <a:r>
              <a:rPr lang="en-US" altLang="zh-CN" sz="2400"/>
              <a:t>Trejo</a:t>
            </a:r>
            <a:r>
              <a:rPr lang="zh-CN" altLang="en-US" sz="2400"/>
              <a:t>等</a:t>
            </a:r>
            <a:r>
              <a:rPr lang="en-US" altLang="zh-CN" sz="2400"/>
              <a:t>(2006)</a:t>
            </a:r>
            <a:r>
              <a:rPr lang="zh-CN" altLang="en-US" sz="2400"/>
              <a:t>描述了一个基于</a:t>
            </a:r>
            <a:r>
              <a:rPr lang="en-US" altLang="zh-CN" sz="2400"/>
              <a:t>SSVEP</a:t>
            </a:r>
            <a:r>
              <a:rPr lang="zh-CN" altLang="en-US" sz="2400"/>
              <a:t>的</a:t>
            </a:r>
            <a:r>
              <a:rPr lang="en-US" altLang="zh-CN" sz="2400"/>
              <a:t>BCI</a:t>
            </a:r>
            <a:r>
              <a:rPr lang="zh-CN" altLang="en-US" sz="2400" b="1">
                <a:solidFill>
                  <a:srgbClr val="FF0000"/>
                </a:solidFill>
              </a:rPr>
              <a:t>控制导航赛道</a:t>
            </a:r>
            <a:r>
              <a:rPr lang="zh-CN" altLang="en-US" sz="2400"/>
              <a:t>上的虚拟车，允许用户通过注视</a:t>
            </a:r>
            <a:r>
              <a:rPr lang="en-US" altLang="zh-CN" sz="2400"/>
              <a:t>4</a:t>
            </a:r>
            <a:r>
              <a:rPr lang="zh-CN" altLang="en-US" sz="2400"/>
              <a:t>个棋盘盒之一在四个方向之一上分别移动地图和汽车</a:t>
            </a:r>
            <a:endParaRPr lang="zh-CN" altLang="en-US" sz="2400"/>
          </a:p>
        </p:txBody>
      </p:sp>
      <p:sp>
        <p:nvSpPr>
          <p:cNvPr id="9" name="文本框 8"/>
          <p:cNvSpPr txBox="1"/>
          <p:nvPr/>
        </p:nvSpPr>
        <p:spPr>
          <a:xfrm>
            <a:off x="290195" y="4812665"/>
            <a:ext cx="8101330" cy="1568450"/>
          </a:xfrm>
          <a:prstGeom prst="rect">
            <a:avLst/>
          </a:prstGeom>
          <a:noFill/>
        </p:spPr>
        <p:txBody>
          <a:bodyPr wrap="square" rtlCol="0">
            <a:spAutoFit/>
          </a:bodyPr>
          <a:p>
            <a:pPr marL="342900" indent="-342900">
              <a:buFont typeface="Wingdings" panose="05000000000000000000" charset="0"/>
              <a:buChar char="u"/>
            </a:pPr>
            <a:r>
              <a:rPr lang="en-US" altLang="zh-CN" sz="2400">
                <a:sym typeface="+mn-ea"/>
              </a:rPr>
              <a:t> </a:t>
            </a:r>
            <a:r>
              <a:rPr lang="zh-CN" altLang="en-US" sz="2400">
                <a:sym typeface="+mn-ea"/>
              </a:rPr>
              <a:t>Faller等</a:t>
            </a:r>
            <a:r>
              <a:rPr lang="en-US" altLang="zh-CN" sz="2400">
                <a:sym typeface="+mn-ea"/>
              </a:rPr>
              <a:t>(2010)</a:t>
            </a:r>
            <a:r>
              <a:rPr lang="zh-CN" altLang="en-US" sz="2400">
                <a:sym typeface="+mn-ea"/>
              </a:rPr>
              <a:t>描述了两个基于稳态视觉诱发电位的BCI系统，系统允许用户通过注视四个振荡刺激之一（其每个刺激对应一个移动命令）导航一个化身穿过身临其境的</a:t>
            </a:r>
            <a:r>
              <a:rPr lang="zh-CN" altLang="en-US" sz="2400" b="1">
                <a:solidFill>
                  <a:srgbClr val="FF0000"/>
                </a:solidFill>
                <a:sym typeface="+mn-ea"/>
              </a:rPr>
              <a:t>虚拟现实和增强现实环境</a:t>
            </a:r>
            <a:r>
              <a:rPr lang="zh-CN" altLang="en-US" sz="2400">
                <a:sym typeface="+mn-ea"/>
              </a:rPr>
              <a:t>。</a:t>
            </a:r>
            <a:endParaRPr lang="zh-CN" altLang="en-US" sz="2400">
              <a:sym typeface="+mn-ea"/>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125220" y="1341755"/>
            <a:ext cx="6224270"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基于</a:t>
            </a:r>
            <a:r>
              <a:rPr lang="en-US"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SSVEP</a:t>
            </a:r>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脑-机接囗的重要问题</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889000" y="2070100"/>
            <a:ext cx="7616190" cy="1938020"/>
          </a:xfrm>
          <a:prstGeom prst="rect">
            <a:avLst/>
          </a:prstGeom>
          <a:solidFill>
            <a:schemeClr val="accent6">
              <a:lumMod val="60000"/>
              <a:lumOff val="40000"/>
            </a:schemeClr>
          </a:solidFill>
        </p:spPr>
        <p:txBody>
          <a:bodyPr wrap="square" rtlCol="0" anchor="t">
            <a:spAutoFit/>
          </a:bodyPr>
          <a:p>
            <a:pPr marL="342900" indent="-342900">
              <a:buFont typeface="Wingdings" panose="05000000000000000000" charset="0"/>
              <a:buChar char="Ø"/>
            </a:pPr>
            <a:r>
              <a:rPr lang="zh-CN" altLang="en-US" sz="2000">
                <a:sym typeface="+mn-ea"/>
              </a:rPr>
              <a:t>基于</a:t>
            </a:r>
            <a:r>
              <a:rPr lang="en-US" altLang="zh-CN" sz="2000">
                <a:sym typeface="+mn-ea"/>
              </a:rPr>
              <a:t>SSVEP</a:t>
            </a:r>
            <a:r>
              <a:rPr lang="zh-CN" altLang="en-US" sz="2000">
                <a:sym typeface="+mn-ea"/>
              </a:rPr>
              <a:t>的脑机接口通过确定用户</a:t>
            </a:r>
            <a:r>
              <a:rPr lang="zh-CN" altLang="en-US" sz="2000" b="1">
                <a:solidFill>
                  <a:srgbClr val="FF0000"/>
                </a:solidFill>
                <a:sym typeface="+mn-ea"/>
              </a:rPr>
              <a:t>注视</a:t>
            </a:r>
            <a:r>
              <a:rPr lang="zh-CN" altLang="en-US" sz="2000">
                <a:sym typeface="+mn-ea"/>
              </a:rPr>
              <a:t>哪个刺激来操作，它们依赖于基于用户的肌肉控制视线的方向，因此对缺乏可靠的注视控制的用户，他们的价值可能有限</a:t>
            </a:r>
            <a:endParaRPr lang="zh-CN" altLang="en-US" sz="2000">
              <a:sym typeface="+mn-ea"/>
            </a:endParaRPr>
          </a:p>
          <a:p>
            <a:pPr>
              <a:buFont typeface="Wingdings" panose="05000000000000000000" charset="0"/>
            </a:pPr>
            <a:r>
              <a:rPr lang="zh-CN" altLang="en-US" sz="2000">
                <a:sym typeface="+mn-ea"/>
              </a:rPr>
              <a:t>          有工作表明，不注视固定点，只是关注刺激，</a:t>
            </a:r>
            <a:r>
              <a:rPr lang="en-US" altLang="zh-CN" sz="2000">
                <a:sym typeface="+mn-ea"/>
              </a:rPr>
              <a:t>SSVEP</a:t>
            </a:r>
            <a:r>
              <a:rPr lang="zh-CN" altLang="en-US" sz="2000">
                <a:sym typeface="+mn-ea"/>
              </a:rPr>
              <a:t>脑机接 </a:t>
            </a:r>
            <a:endParaRPr lang="zh-CN" altLang="en-US" sz="2000">
              <a:sym typeface="+mn-ea"/>
            </a:endParaRPr>
          </a:p>
          <a:p>
            <a:pPr>
              <a:buFont typeface="Wingdings" panose="05000000000000000000" charset="0"/>
            </a:pPr>
            <a:r>
              <a:rPr lang="zh-CN" altLang="en-US" sz="2000">
                <a:sym typeface="+mn-ea"/>
              </a:rPr>
              <a:t>          口也可以检测用户正在关注哪个刺激，可以通过多种方法增</a:t>
            </a:r>
            <a:endParaRPr lang="zh-CN" altLang="en-US" sz="2000">
              <a:sym typeface="+mn-ea"/>
            </a:endParaRPr>
          </a:p>
          <a:p>
            <a:pPr>
              <a:buFont typeface="Wingdings" panose="05000000000000000000" charset="0"/>
            </a:pPr>
            <a:r>
              <a:rPr lang="zh-CN" altLang="en-US" sz="2000">
                <a:sym typeface="+mn-ea"/>
              </a:rPr>
              <a:t>          加与刺激相关的基波和谐波的频谱峰值的幅度。</a:t>
            </a:r>
            <a:endParaRPr lang="zh-CN" altLang="en-US" sz="2000">
              <a:sym typeface="+mn-ea"/>
            </a:endParaRPr>
          </a:p>
        </p:txBody>
      </p:sp>
      <p:sp>
        <p:nvSpPr>
          <p:cNvPr id="7" name="L 形 6"/>
          <p:cNvSpPr/>
          <p:nvPr/>
        </p:nvSpPr>
        <p:spPr>
          <a:xfrm>
            <a:off x="980440" y="2454275"/>
            <a:ext cx="744220" cy="861695"/>
          </a:xfrm>
          <a:prstGeom prst="corner">
            <a:avLst>
              <a:gd name="adj1" fmla="val 29949"/>
              <a:gd name="adj2" fmla="val 21870"/>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89000" y="4618355"/>
            <a:ext cx="7616190" cy="1630045"/>
          </a:xfrm>
          <a:prstGeom prst="rect">
            <a:avLst/>
          </a:prstGeom>
          <a:solidFill>
            <a:schemeClr val="accent6">
              <a:lumMod val="60000"/>
              <a:lumOff val="40000"/>
            </a:schemeClr>
          </a:solidFill>
        </p:spPr>
        <p:txBody>
          <a:bodyPr wrap="square" rtlCol="0" anchor="t">
            <a:spAutoFit/>
          </a:bodyPr>
          <a:p>
            <a:pPr marL="342900" indent="-342900">
              <a:buFont typeface="Wingdings" panose="05000000000000000000" charset="0"/>
              <a:buChar char="Ø"/>
            </a:pPr>
            <a:r>
              <a:rPr lang="zh-CN" altLang="en-US" sz="2000">
                <a:sym typeface="+mn-ea"/>
              </a:rPr>
              <a:t>基于</a:t>
            </a:r>
            <a:r>
              <a:rPr lang="en-US" altLang="zh-CN" sz="2000">
                <a:sym typeface="+mn-ea"/>
              </a:rPr>
              <a:t>SSVEP</a:t>
            </a:r>
            <a:r>
              <a:rPr lang="zh-CN" altLang="en-US" sz="2000">
                <a:sym typeface="+mn-ea"/>
              </a:rPr>
              <a:t>的脑机接口容易产生疲劳，虽然利用高频刺激</a:t>
            </a:r>
            <a:r>
              <a:rPr lang="en-US" altLang="zh-CN" sz="2000">
                <a:sym typeface="+mn-ea"/>
              </a:rPr>
              <a:t>(</a:t>
            </a:r>
            <a:r>
              <a:rPr lang="zh-CN" altLang="en-US" sz="2000">
                <a:sym typeface="+mn-ea"/>
              </a:rPr>
              <a:t>高于</a:t>
            </a:r>
            <a:r>
              <a:rPr lang="en-US" altLang="zh-CN" sz="2000">
                <a:sym typeface="+mn-ea"/>
              </a:rPr>
              <a:t>35Hz)</a:t>
            </a:r>
            <a:r>
              <a:rPr lang="zh-CN" altLang="en-US" sz="2000">
                <a:sym typeface="+mn-ea"/>
              </a:rPr>
              <a:t>刺激不会出现闪烁，可以减少产生的疲劳，但从高频刺激得到的</a:t>
            </a:r>
            <a:r>
              <a:rPr lang="en-US" altLang="zh-CN" sz="2000">
                <a:sym typeface="+mn-ea"/>
              </a:rPr>
              <a:t>SSVEP</a:t>
            </a:r>
            <a:r>
              <a:rPr lang="zh-CN" altLang="en-US" sz="2000">
                <a:sym typeface="+mn-ea"/>
              </a:rPr>
              <a:t>较难检测</a:t>
            </a:r>
            <a:r>
              <a:rPr lang="zh-CN" altLang="en-US" sz="2000">
                <a:sym typeface="+mn-ea"/>
              </a:rPr>
              <a:t> </a:t>
            </a:r>
            <a:endParaRPr lang="zh-CN" altLang="en-US" sz="2000">
              <a:sym typeface="+mn-ea"/>
            </a:endParaRPr>
          </a:p>
          <a:p>
            <a:pPr marL="342900" indent="-342900">
              <a:buFont typeface="Wingdings" panose="05000000000000000000" charset="0"/>
              <a:buChar char="Ø"/>
            </a:pPr>
            <a:r>
              <a:rPr lang="zh-CN" altLang="en-US" sz="2000">
                <a:sym typeface="+mn-ea"/>
              </a:rPr>
              <a:t>      处理这一问题的一个方法是相位整流信号平均，</a:t>
            </a:r>
            <a:r>
              <a:rPr lang="zh-CN" altLang="en-US" sz="2000">
                <a:sym typeface="微软雅黑" panose="020B0503020204020204" charset="-122"/>
              </a:rPr>
              <a:t>该技术有效</a:t>
            </a:r>
            <a:endParaRPr lang="zh-CN" altLang="en-US" sz="2000">
              <a:sym typeface="微软雅黑" panose="020B0503020204020204" charset="-122"/>
            </a:endParaRPr>
          </a:p>
          <a:p>
            <a:pPr>
              <a:buFont typeface="Wingdings" panose="05000000000000000000" charset="0"/>
            </a:pPr>
            <a:r>
              <a:rPr lang="zh-CN" altLang="en-US" sz="2000">
                <a:sym typeface="微软雅黑" panose="020B0503020204020204" charset="-122"/>
              </a:rPr>
              <a:t>           地提高了非平稳信号（如脑电）的准周期振荡</a:t>
            </a:r>
            <a:endParaRPr lang="zh-CN" altLang="en-US" sz="2000">
              <a:sym typeface="+mn-ea"/>
            </a:endParaRPr>
          </a:p>
        </p:txBody>
      </p:sp>
      <p:sp>
        <p:nvSpPr>
          <p:cNvPr id="9" name="L 形 8"/>
          <p:cNvSpPr/>
          <p:nvPr/>
        </p:nvSpPr>
        <p:spPr>
          <a:xfrm>
            <a:off x="980440" y="5002530"/>
            <a:ext cx="744220" cy="861695"/>
          </a:xfrm>
          <a:prstGeom prst="corner">
            <a:avLst>
              <a:gd name="adj1" fmla="val 29949"/>
              <a:gd name="adj2" fmla="val 21870"/>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88709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14.1 稳态视觉诱发电位及基于稳态视觉诱发电位的脑        </a:t>
            </a:r>
            <a:b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b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机接口</a:t>
            </a:r>
            <a:endParaRPr kumimoji="0" lang="zh-CN" altLang="en-US" sz="2800" i="0" u="none" strike="noStrike" kern="0" cap="none" spc="0" normalizeH="0" baseline="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130300" y="1376680"/>
            <a:ext cx="631253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基于</a:t>
            </a:r>
            <a:r>
              <a:rPr lang="en-US"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SSVEP</a:t>
            </a:r>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rPr>
              <a:t>脑-机接口未来的研究方向</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sp>
        <p:nvSpPr>
          <p:cNvPr id="6" name="文本框 5"/>
          <p:cNvSpPr txBox="1"/>
          <p:nvPr/>
        </p:nvSpPr>
        <p:spPr>
          <a:xfrm>
            <a:off x="938530" y="2609850"/>
            <a:ext cx="8016875" cy="1014730"/>
          </a:xfrm>
          <a:prstGeom prst="rect">
            <a:avLst/>
          </a:prstGeom>
          <a:noFill/>
        </p:spPr>
        <p:txBody>
          <a:bodyPr wrap="square" rtlCol="0" anchor="t">
            <a:spAutoFit/>
          </a:bodyPr>
          <a:p>
            <a:pPr marL="342900" indent="-342900" algn="l">
              <a:lnSpc>
                <a:spcPct val="100000"/>
              </a:lnSpc>
              <a:buFont typeface="Wingdings" panose="05000000000000000000" charset="0"/>
              <a:buChar char="ü"/>
            </a:pPr>
            <a:r>
              <a:rPr lang="zh-CN" altLang="en-US" sz="2000" dirty="0">
                <a:sym typeface="+mn-ea"/>
              </a:rPr>
              <a:t>涉及</a:t>
            </a:r>
            <a:r>
              <a:rPr lang="zh-CN" altLang="en-US" sz="2000" dirty="0">
                <a:solidFill>
                  <a:srgbClr val="FF0000"/>
                </a:solidFill>
                <a:sym typeface="+mn-ea"/>
              </a:rPr>
              <a:t>简单的用户任务</a:t>
            </a:r>
            <a:r>
              <a:rPr lang="zh-CN" altLang="en-US" sz="2000" dirty="0">
                <a:sym typeface="+mn-ea"/>
              </a:rPr>
              <a:t>（即专注于表示期望的BCI输出的刺激）</a:t>
            </a:r>
            <a:endParaRPr lang="zh-CN" altLang="en-US" sz="2000" dirty="0">
              <a:sym typeface="+mn-ea"/>
            </a:endParaRPr>
          </a:p>
          <a:p>
            <a:pPr marL="342900" indent="-342900" algn="l">
              <a:lnSpc>
                <a:spcPct val="100000"/>
              </a:lnSpc>
              <a:buFont typeface="Wingdings" panose="05000000000000000000" charset="0"/>
              <a:buChar char="ü"/>
            </a:pPr>
            <a:r>
              <a:rPr lang="zh-CN" altLang="en-US" sz="2000" dirty="0">
                <a:solidFill>
                  <a:schemeClr val="tx1"/>
                </a:solidFill>
                <a:sym typeface="+mn-ea"/>
              </a:rPr>
              <a:t>不需要大量的训练</a:t>
            </a:r>
            <a:endParaRPr lang="zh-CN" altLang="en-US" sz="2000" dirty="0">
              <a:solidFill>
                <a:schemeClr val="tx1"/>
              </a:solidFill>
              <a:sym typeface="+mn-ea"/>
            </a:endParaRPr>
          </a:p>
          <a:p>
            <a:pPr marL="342900" indent="-342900" algn="l">
              <a:lnSpc>
                <a:spcPct val="100000"/>
              </a:lnSpc>
              <a:buFont typeface="Wingdings" panose="05000000000000000000" charset="0"/>
              <a:buChar char="ü"/>
            </a:pPr>
            <a:r>
              <a:rPr lang="zh-CN" altLang="en-US" sz="2000" dirty="0">
                <a:sym typeface="+mn-ea"/>
              </a:rPr>
              <a:t>信息传输速率</a:t>
            </a:r>
            <a:r>
              <a:rPr lang="zh-CN" altLang="en-US" sz="2000" dirty="0">
                <a:solidFill>
                  <a:srgbClr val="FF0000"/>
                </a:solidFill>
                <a:sym typeface="+mn-ea"/>
              </a:rPr>
              <a:t>（ITR）高</a:t>
            </a:r>
            <a:endParaRPr lang="zh-CN" altLang="en-US" sz="2000">
              <a:sym typeface="+mn-ea"/>
            </a:endParaRPr>
          </a:p>
        </p:txBody>
      </p:sp>
      <p:sp>
        <p:nvSpPr>
          <p:cNvPr id="7" name="右箭头 6"/>
          <p:cNvSpPr/>
          <p:nvPr/>
        </p:nvSpPr>
        <p:spPr>
          <a:xfrm>
            <a:off x="0" y="1734820"/>
            <a:ext cx="4337685" cy="978535"/>
          </a:xfrm>
          <a:prstGeom prst="rightArrow">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sym typeface="+mn-ea"/>
              </a:rPr>
              <a:t>基于</a:t>
            </a:r>
            <a:r>
              <a:rPr lang="en-US" altLang="zh-CN" sz="2400" b="1">
                <a:solidFill>
                  <a:schemeClr val="tx1"/>
                </a:solidFill>
                <a:sym typeface="+mn-ea"/>
              </a:rPr>
              <a:t>SSVEP</a:t>
            </a:r>
            <a:r>
              <a:rPr lang="zh-CN" altLang="en-US" sz="2400" b="1">
                <a:solidFill>
                  <a:schemeClr val="tx1"/>
                </a:solidFill>
                <a:sym typeface="+mn-ea"/>
              </a:rPr>
              <a:t>的</a:t>
            </a:r>
            <a:r>
              <a:rPr lang="en-US" altLang="zh-CN" sz="2400" b="1">
                <a:solidFill>
                  <a:schemeClr val="tx1"/>
                </a:solidFill>
                <a:sym typeface="+mn-ea"/>
              </a:rPr>
              <a:t>BCI</a:t>
            </a:r>
            <a:r>
              <a:rPr lang="zh-CN" altLang="en-US" sz="2400" b="1">
                <a:solidFill>
                  <a:schemeClr val="tx1"/>
                </a:solidFill>
                <a:sym typeface="+mn-ea"/>
              </a:rPr>
              <a:t>的优势</a:t>
            </a:r>
            <a:endParaRPr lang="zh-CN" altLang="en-US" sz="2400" b="1">
              <a:solidFill>
                <a:schemeClr val="tx1"/>
              </a:solidFill>
              <a:sym typeface="+mn-ea"/>
            </a:endParaRPr>
          </a:p>
        </p:txBody>
      </p:sp>
      <p:sp>
        <p:nvSpPr>
          <p:cNvPr id="8" name="右箭头 7"/>
          <p:cNvSpPr/>
          <p:nvPr/>
        </p:nvSpPr>
        <p:spPr>
          <a:xfrm>
            <a:off x="0" y="3500120"/>
            <a:ext cx="4917440" cy="978535"/>
          </a:xfrm>
          <a:prstGeom prst="rightArrow">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sym typeface="+mn-ea"/>
              </a:rPr>
              <a:t>基于</a:t>
            </a:r>
            <a:r>
              <a:rPr lang="en-US" altLang="zh-CN" sz="2400" b="1">
                <a:solidFill>
                  <a:schemeClr val="tx1"/>
                </a:solidFill>
                <a:sym typeface="+mn-ea"/>
              </a:rPr>
              <a:t>SSVEP</a:t>
            </a:r>
            <a:r>
              <a:rPr lang="zh-CN" altLang="en-US" sz="2400" b="1">
                <a:solidFill>
                  <a:schemeClr val="tx1"/>
                </a:solidFill>
                <a:sym typeface="+mn-ea"/>
              </a:rPr>
              <a:t>的</a:t>
            </a:r>
            <a:r>
              <a:rPr lang="en-US" altLang="zh-CN" sz="2400" b="1">
                <a:solidFill>
                  <a:schemeClr val="tx1"/>
                </a:solidFill>
                <a:sym typeface="+mn-ea"/>
              </a:rPr>
              <a:t>BCI</a:t>
            </a:r>
            <a:r>
              <a:rPr lang="zh-CN" altLang="en-US" sz="2400" b="1">
                <a:solidFill>
                  <a:schemeClr val="tx1"/>
                </a:solidFill>
                <a:sym typeface="+mn-ea"/>
              </a:rPr>
              <a:t>的未来方向</a:t>
            </a:r>
            <a:endParaRPr lang="zh-CN" altLang="en-US" sz="2400" b="1">
              <a:solidFill>
                <a:schemeClr val="tx1"/>
              </a:solidFill>
              <a:sym typeface="+mn-ea"/>
            </a:endParaRPr>
          </a:p>
        </p:txBody>
      </p:sp>
      <p:sp>
        <p:nvSpPr>
          <p:cNvPr id="12" name="文本框 11"/>
          <p:cNvSpPr txBox="1"/>
          <p:nvPr/>
        </p:nvSpPr>
        <p:spPr>
          <a:xfrm>
            <a:off x="938530" y="4478655"/>
            <a:ext cx="7844155" cy="2245360"/>
          </a:xfrm>
          <a:prstGeom prst="rect">
            <a:avLst/>
          </a:prstGeom>
          <a:noFill/>
        </p:spPr>
        <p:txBody>
          <a:bodyPr wrap="square" rtlCol="0" anchor="t">
            <a:spAutoFit/>
          </a:bodyPr>
          <a:p>
            <a:pPr marL="342900" indent="-342900">
              <a:lnSpc>
                <a:spcPct val="100000"/>
              </a:lnSpc>
              <a:buFont typeface="Wingdings" panose="05000000000000000000" charset="0"/>
              <a:buChar char="û"/>
            </a:pPr>
            <a:r>
              <a:rPr lang="zh-CN" altLang="en-US" sz="2000" b="1">
                <a:gradFill>
                  <a:gsLst>
                    <a:gs pos="0">
                      <a:srgbClr val="7B32B2"/>
                    </a:gs>
                    <a:gs pos="100000">
                      <a:srgbClr val="401A5D"/>
                    </a:gs>
                  </a:gsLst>
                  <a:lin scaled="0"/>
                </a:gradFill>
                <a:sym typeface="+mn-ea"/>
              </a:rPr>
              <a:t>注视（凝视）依赖性    </a:t>
            </a:r>
            <a:r>
              <a:rPr lang="zh-CN" altLang="en-US" sz="2000">
                <a:sym typeface="+mn-ea"/>
              </a:rPr>
              <a:t>把刺激集成（整合）进基于显示器的应用里并将它们放置在接近视域的中心，可以减少需要转移的凝视。事实上，把振荡刺激嵌入在图形化的身临其境的环境是未来基于SSVEP的BCIs的一个重大的挑战。</a:t>
            </a:r>
            <a:endParaRPr lang="zh-CN" altLang="en-US" sz="2000">
              <a:sym typeface="+mn-ea"/>
            </a:endParaRPr>
          </a:p>
          <a:p>
            <a:pPr marL="342900" indent="-342900">
              <a:lnSpc>
                <a:spcPct val="100000"/>
              </a:lnSpc>
              <a:buFont typeface="Wingdings" panose="05000000000000000000" charset="0"/>
              <a:buChar char="û"/>
            </a:pPr>
            <a:r>
              <a:rPr lang="en-US" altLang="zh-CN" sz="2000" b="1">
                <a:gradFill>
                  <a:gsLst>
                    <a:gs pos="0">
                      <a:srgbClr val="7B32B2"/>
                    </a:gs>
                    <a:gs pos="100000">
                      <a:srgbClr val="401A5D"/>
                    </a:gs>
                  </a:gsLst>
                  <a:lin scaled="0"/>
                </a:gradFill>
                <a:sym typeface="+mn-ea"/>
              </a:rPr>
              <a:t>基于SSVEP的BCIs对严重损害视力的人可能没有用    </a:t>
            </a:r>
            <a:r>
              <a:rPr lang="zh-CN" altLang="en-US" sz="2000">
                <a:sym typeface="+mn-ea"/>
              </a:rPr>
              <a:t>探索利用稳态触觉或听觉刺激的BCIs</a:t>
            </a:r>
            <a:endParaRPr lang="zh-CN" altLang="en-US" sz="2000">
              <a:sym typeface="+mn-ea"/>
            </a:endParaRPr>
          </a:p>
          <a:p>
            <a:pPr marL="342900" indent="-342900">
              <a:lnSpc>
                <a:spcPct val="100000"/>
              </a:lnSpc>
              <a:buFont typeface="Wingdings" panose="05000000000000000000" charset="0"/>
              <a:buChar char="û"/>
            </a:pPr>
            <a:r>
              <a:rPr lang="zh-CN" altLang="en-US" sz="2000" b="1">
                <a:gradFill>
                  <a:gsLst>
                    <a:gs pos="0">
                      <a:srgbClr val="7B32B2"/>
                    </a:gs>
                    <a:gs pos="100000">
                      <a:srgbClr val="401A5D"/>
                    </a:gs>
                  </a:gsLst>
                  <a:lin scaled="0"/>
                </a:gradFill>
                <a:sym typeface="+mn-ea"/>
              </a:rPr>
              <a:t>混合</a:t>
            </a:r>
            <a:r>
              <a:rPr lang="en-US" altLang="zh-CN" sz="2000" b="1">
                <a:gradFill>
                  <a:gsLst>
                    <a:gs pos="0">
                      <a:srgbClr val="7B32B2"/>
                    </a:gs>
                    <a:gs pos="100000">
                      <a:srgbClr val="401A5D"/>
                    </a:gs>
                  </a:gsLst>
                  <a:lin scaled="0"/>
                </a:gradFill>
                <a:sym typeface="+mn-ea"/>
              </a:rPr>
              <a:t>BCIs</a:t>
            </a:r>
            <a:r>
              <a:rPr lang="zh-CN" altLang="en-US" sz="2000" b="1">
                <a:gradFill>
                  <a:gsLst>
                    <a:gs pos="0">
                      <a:srgbClr val="7B32B2"/>
                    </a:gs>
                    <a:gs pos="100000">
                      <a:srgbClr val="401A5D"/>
                    </a:gs>
                  </a:gsLst>
                  <a:lin scaled="0"/>
                </a:gradFill>
                <a:sym typeface="+mn-ea"/>
              </a:rPr>
              <a:t>：</a:t>
            </a:r>
            <a:r>
              <a:rPr lang="zh-CN" altLang="en-US" sz="2000">
                <a:solidFill>
                  <a:schemeClr val="tx1"/>
                </a:solidFill>
                <a:sym typeface="+mn-ea"/>
              </a:rPr>
              <a:t>如运动想象与</a:t>
            </a:r>
            <a:r>
              <a:rPr lang="en-US" altLang="zh-CN" sz="2000">
                <a:solidFill>
                  <a:schemeClr val="tx1"/>
                </a:solidFill>
                <a:sym typeface="+mn-ea"/>
              </a:rPr>
              <a:t>SSVEP</a:t>
            </a:r>
            <a:r>
              <a:rPr lang="zh-CN" altLang="en-US" sz="2000">
                <a:solidFill>
                  <a:schemeClr val="tx1"/>
                </a:solidFill>
                <a:sym typeface="+mn-ea"/>
              </a:rPr>
              <a:t>混合</a:t>
            </a:r>
            <a:endParaRPr lang="zh-CN" altLang="en-US" sz="2000">
              <a:solidFill>
                <a:schemeClr val="tx1"/>
              </a:solidFill>
              <a:sym typeface="+mn-ea"/>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240155" y="2473325"/>
            <a:ext cx="5679440" cy="45974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240155" y="1351280"/>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sym typeface="+mn-ea"/>
              </a:rPr>
              <a:t>慢皮层电位</a:t>
            </a:r>
            <a:r>
              <a:rPr lang="zh-CN" sz="2400" dirty="0" err="1">
                <a:solidFill>
                  <a:srgbClr val="00B0F0"/>
                </a:solidFill>
                <a:latin typeface="黑体" panose="02010609060101010101" pitchFamily="2" charset="-122"/>
                <a:ea typeface="黑体" panose="02010609060101010101" pitchFamily="2" charset="-122"/>
                <a:sym typeface="+mn-ea"/>
              </a:rPr>
              <a:t>相关概念</a:t>
            </a:r>
            <a:endParaRPr lang="zh-CN" sz="2400" dirty="0" err="1">
              <a:solidFill>
                <a:srgbClr val="00B0F0"/>
              </a:solidFill>
              <a:latin typeface="黑体" panose="02010609060101010101" pitchFamily="2" charset="-122"/>
              <a:ea typeface="黑体" panose="02010609060101010101" pitchFamily="2" charset="-122"/>
              <a:sym typeface="+mn-ea"/>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sp>
        <p:nvSpPr>
          <p:cNvPr id="2" name="文本框 1"/>
          <p:cNvSpPr txBox="1"/>
          <p:nvPr/>
        </p:nvSpPr>
        <p:spPr>
          <a:xfrm>
            <a:off x="663575" y="2363470"/>
            <a:ext cx="7816850" cy="3322955"/>
          </a:xfrm>
          <a:prstGeom prst="rect">
            <a:avLst/>
          </a:prstGeom>
          <a:noFill/>
        </p:spPr>
        <p:txBody>
          <a:bodyPr wrap="square" rtlCol="0" anchor="t">
            <a:spAutoFit/>
          </a:bodyPr>
          <a:lstStyle/>
          <a:p>
            <a:pPr>
              <a:lnSpc>
                <a:spcPct val="150000"/>
              </a:lnSpc>
            </a:pPr>
            <a:r>
              <a:rPr lang="en-US" altLang="zh-CN" sz="2000" b="1">
                <a:gradFill>
                  <a:gsLst>
                    <a:gs pos="0">
                      <a:srgbClr val="7B32B2"/>
                    </a:gs>
                    <a:gs pos="100000">
                      <a:srgbClr val="401A5D"/>
                    </a:gs>
                  </a:gsLst>
                  <a:lin scaled="0"/>
                </a:gradFill>
              </a:rPr>
              <a:t>       </a:t>
            </a:r>
            <a:r>
              <a:rPr lang="zh-CN" altLang="en-US" sz="2000" b="1">
                <a:gradFill>
                  <a:gsLst>
                    <a:gs pos="0">
                      <a:srgbClr val="7B32B2"/>
                    </a:gs>
                    <a:gs pos="100000">
                      <a:srgbClr val="401A5D"/>
                    </a:gs>
                  </a:gsLst>
                  <a:lin scaled="0"/>
                </a:gradFill>
              </a:rPr>
              <a:t>慢皮层电位（Slow cortical potentials，SCPs）</a:t>
            </a:r>
            <a:r>
              <a:rPr lang="zh-CN" altLang="en-US" sz="2000"/>
              <a:t>是</a:t>
            </a:r>
            <a:r>
              <a:rPr lang="zh-CN" altLang="en-US" sz="2000">
                <a:solidFill>
                  <a:srgbClr val="FF0000"/>
                </a:solidFill>
              </a:rPr>
              <a:t>事件相关电位</a:t>
            </a:r>
            <a:r>
              <a:rPr lang="zh-CN" altLang="en-US" sz="2000"/>
              <a:t>，时间锁定和相位锁定（</a:t>
            </a:r>
            <a:r>
              <a:rPr lang="zh-CN" altLang="en-US" sz="2000">
                <a:solidFill>
                  <a:srgbClr val="FF0000"/>
                </a:solidFill>
              </a:rPr>
              <a:t>锁时和锁相</a:t>
            </a:r>
            <a:r>
              <a:rPr lang="zh-CN" altLang="en-US" sz="2000"/>
              <a:t>）于</a:t>
            </a:r>
            <a:r>
              <a:rPr lang="zh-CN" altLang="en-US" sz="2000">
                <a:solidFill>
                  <a:srgbClr val="FF0000"/>
                </a:solidFill>
              </a:rPr>
              <a:t>特定的感觉运动事件</a:t>
            </a:r>
            <a:r>
              <a:rPr lang="zh-CN" altLang="en-US" sz="2000"/>
              <a:t>（即它们发生在特定事件发生前、发生期间和发生后可预见的时间）。</a:t>
            </a:r>
            <a:endParaRPr lang="zh-CN" altLang="en-US" sz="2000"/>
          </a:p>
          <a:p>
            <a:pPr>
              <a:lnSpc>
                <a:spcPct val="150000"/>
              </a:lnSpc>
            </a:pPr>
            <a:r>
              <a:rPr lang="zh-CN" altLang="en-US" sz="2000"/>
              <a:t>        </a:t>
            </a:r>
            <a:r>
              <a:rPr lang="zh-CN" altLang="en-US" sz="2000" b="1">
                <a:gradFill>
                  <a:gsLst>
                    <a:gs pos="0">
                      <a:srgbClr val="7B32B2"/>
                    </a:gs>
                    <a:gs pos="100000">
                      <a:srgbClr val="401A5D"/>
                    </a:gs>
                  </a:gsLst>
                  <a:lin scaled="0"/>
                </a:gradFill>
              </a:rPr>
              <a:t> SCP</a:t>
            </a:r>
            <a:r>
              <a:rPr lang="zh-CN" altLang="en-US" sz="2000"/>
              <a:t>通常包括</a:t>
            </a:r>
            <a:r>
              <a:rPr lang="zh-CN" altLang="en-US" sz="2000">
                <a:solidFill>
                  <a:srgbClr val="FF0000"/>
                </a:solidFill>
              </a:rPr>
              <a:t>负电位变化</a:t>
            </a:r>
            <a:r>
              <a:rPr lang="zh-CN" altLang="en-US" sz="2000"/>
              <a:t>，该变化先于实际的或想象的运动和认知任务（如心算），被认为是代表准备行动的皮层激活。慢变皮层电位之后通常是一个</a:t>
            </a:r>
            <a:r>
              <a:rPr lang="zh-CN" altLang="en-US" sz="2000">
                <a:solidFill>
                  <a:srgbClr val="FF0000"/>
                </a:solidFill>
              </a:rPr>
              <a:t>双相波</a:t>
            </a:r>
            <a:r>
              <a:rPr lang="zh-CN" altLang="en-US" sz="2000"/>
              <a:t>，称为</a:t>
            </a:r>
            <a:r>
              <a:rPr lang="zh-CN" altLang="en-US" sz="2000">
                <a:solidFill>
                  <a:srgbClr val="FF0000"/>
                </a:solidFill>
              </a:rPr>
              <a:t>运动相关电位</a:t>
            </a:r>
            <a:r>
              <a:rPr lang="zh-CN" altLang="en-US" sz="2000"/>
              <a:t>（Movement-related potential，MRP）。</a:t>
            </a:r>
            <a:endParaRPr lang="zh-CN" altLang="en-US" sz="20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7740" y="4381500"/>
            <a:ext cx="6616700" cy="45974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五边形 1"/>
          <p:cNvSpPr/>
          <p:nvPr/>
        </p:nvSpPr>
        <p:spPr>
          <a:xfrm>
            <a:off x="967740" y="2170430"/>
            <a:ext cx="3943985" cy="459740"/>
          </a:xfrm>
          <a:prstGeom prst="homePlate">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227455" y="1286510"/>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sym typeface="+mn-ea"/>
              </a:rPr>
              <a:t>慢皮层电位</a:t>
            </a:r>
            <a:r>
              <a:rPr lang="zh-CN" sz="2400" dirty="0" err="1">
                <a:solidFill>
                  <a:srgbClr val="00B0F0"/>
                </a:solidFill>
                <a:latin typeface="黑体" panose="02010609060101010101" pitchFamily="2" charset="-122"/>
                <a:ea typeface="黑体" panose="02010609060101010101" pitchFamily="2" charset="-122"/>
                <a:sym typeface="+mn-ea"/>
              </a:rPr>
              <a:t>相关电位</a:t>
            </a:r>
            <a:endParaRPr lang="zh-CN" sz="2400" dirty="0" err="1">
              <a:solidFill>
                <a:srgbClr val="00B0F0"/>
              </a:solidFill>
              <a:latin typeface="黑体" panose="02010609060101010101" pitchFamily="2" charset="-122"/>
              <a:ea typeface="黑体" panose="02010609060101010101" pitchFamily="2" charset="-122"/>
              <a:sym typeface="+mn-ea"/>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sp>
        <p:nvSpPr>
          <p:cNvPr id="4" name="文本框 3"/>
          <p:cNvSpPr txBox="1"/>
          <p:nvPr/>
        </p:nvSpPr>
        <p:spPr>
          <a:xfrm>
            <a:off x="427383" y="2045335"/>
            <a:ext cx="8355302" cy="1938992"/>
          </a:xfrm>
          <a:prstGeom prst="rect">
            <a:avLst/>
          </a:prstGeom>
          <a:noFill/>
        </p:spPr>
        <p:txBody>
          <a:bodyPr wrap="square" rtlCol="0">
            <a:spAutoFit/>
          </a:bodyPr>
          <a:lstStyle/>
          <a:p>
            <a:pPr>
              <a:lnSpc>
                <a:spcPct val="150000"/>
              </a:lnSpc>
            </a:pPr>
            <a:r>
              <a:rPr lang="en-US" altLang="zh-CN" sz="2000" b="1" dirty="0">
                <a:gradFill>
                  <a:gsLst>
                    <a:gs pos="0">
                      <a:srgbClr val="7B32B2"/>
                    </a:gs>
                    <a:gs pos="100000">
                      <a:srgbClr val="401A5D"/>
                    </a:gs>
                  </a:gsLst>
                  <a:lin scaled="0"/>
                </a:gradFill>
              </a:rPr>
              <a:t>       </a:t>
            </a:r>
            <a:r>
              <a:rPr lang="zh-CN" altLang="en-US" sz="2000" b="1" dirty="0">
                <a:gradFill>
                  <a:gsLst>
                    <a:gs pos="0">
                      <a:srgbClr val="7B32B2"/>
                    </a:gs>
                    <a:gs pos="100000">
                      <a:srgbClr val="401A5D"/>
                    </a:gs>
                  </a:gsLst>
                  <a:lin scaled="0"/>
                </a:gradFill>
              </a:rPr>
              <a:t>Bereitschaft电位（或准备电位）</a:t>
            </a:r>
            <a:r>
              <a:rPr lang="zh-CN" altLang="en-US" sz="2000" dirty="0"/>
              <a:t>是一种负的慢皮层电位（SCP），通常开始于自我发起的运动之前</a:t>
            </a:r>
            <a:r>
              <a:rPr lang="zh-CN" altLang="en-US" sz="2000" dirty="0">
                <a:solidFill>
                  <a:srgbClr val="FF0000"/>
                </a:solidFill>
              </a:rPr>
              <a:t>500~1000ms</a:t>
            </a:r>
            <a:r>
              <a:rPr lang="zh-CN" altLang="en-US" sz="2000" dirty="0"/>
              <a:t>。它由几部分组成，在起始时间和地形分布方面不同，可能反映了在</a:t>
            </a:r>
            <a:r>
              <a:rPr lang="zh-CN" altLang="en-US" sz="2000" dirty="0">
                <a:solidFill>
                  <a:srgbClr val="FF0000"/>
                </a:solidFill>
              </a:rPr>
              <a:t>辅助运动区</a:t>
            </a:r>
            <a:r>
              <a:rPr lang="zh-CN" altLang="en-US" sz="2000" dirty="0"/>
              <a:t>、</a:t>
            </a:r>
            <a:r>
              <a:rPr lang="zh-CN" altLang="en-US" sz="2000" dirty="0">
                <a:solidFill>
                  <a:srgbClr val="FF0000"/>
                </a:solidFill>
              </a:rPr>
              <a:t>初级运动</a:t>
            </a:r>
            <a:r>
              <a:rPr lang="zh-CN" altLang="en-US" sz="2000" dirty="0"/>
              <a:t>和</a:t>
            </a:r>
            <a:r>
              <a:rPr lang="zh-CN" altLang="en-US" sz="2000" dirty="0">
                <a:solidFill>
                  <a:srgbClr val="FF0000"/>
                </a:solidFill>
              </a:rPr>
              <a:t>感觉皮层</a:t>
            </a:r>
            <a:r>
              <a:rPr lang="zh-CN" altLang="en-US" sz="2000" dirty="0"/>
              <a:t>的活动，其幅度和地形受运动类型、参与肌肉以及心理变量的影响。</a:t>
            </a:r>
            <a:endParaRPr lang="zh-CN" altLang="en-US" sz="2000" dirty="0"/>
          </a:p>
        </p:txBody>
      </p:sp>
      <p:sp>
        <p:nvSpPr>
          <p:cNvPr id="5" name="文本框 4"/>
          <p:cNvSpPr txBox="1"/>
          <p:nvPr/>
        </p:nvSpPr>
        <p:spPr>
          <a:xfrm>
            <a:off x="425450" y="4247515"/>
            <a:ext cx="8292465" cy="2399665"/>
          </a:xfrm>
          <a:prstGeom prst="rect">
            <a:avLst/>
          </a:prstGeom>
          <a:noFill/>
        </p:spPr>
        <p:txBody>
          <a:bodyPr wrap="square" rtlCol="0">
            <a:spAutoFit/>
          </a:bodyPr>
          <a:lstStyle/>
          <a:p>
            <a:pPr>
              <a:lnSpc>
                <a:spcPct val="150000"/>
              </a:lnSpc>
            </a:pPr>
            <a:r>
              <a:rPr lang="en-US" altLang="zh-CN"/>
              <a:t>       </a:t>
            </a:r>
            <a:r>
              <a:rPr lang="zh-CN" altLang="en-US" sz="2000" b="1">
                <a:gradFill>
                  <a:gsLst>
                    <a:gs pos="0">
                      <a:srgbClr val="7B32B2"/>
                    </a:gs>
                    <a:gs pos="100000">
                      <a:srgbClr val="401A5D"/>
                    </a:gs>
                  </a:gsLst>
                  <a:lin scaled="0"/>
                </a:gradFill>
              </a:rPr>
              <a:t>伴随性负电位变化</a:t>
            </a:r>
            <a:r>
              <a:rPr lang="zh-CN" altLang="en-US" sz="2000"/>
              <a:t>（Contingent negative variation，CNV）是一种负的慢皮层电位（SCP），开始于刺激（S1）后</a:t>
            </a:r>
            <a:r>
              <a:rPr lang="zh-CN" altLang="en-US" sz="2000">
                <a:solidFill>
                  <a:srgbClr val="FF0000"/>
                </a:solidFill>
              </a:rPr>
              <a:t>200~500毫秒</a:t>
            </a:r>
            <a:r>
              <a:rPr lang="zh-CN" altLang="en-US" sz="2000"/>
              <a:t>，刺激（S1）警告一秒到几秒钟后，一个必不可少的刺激（S2）（即需要一个特定动作的刺激）将发生，这一行为可能是</a:t>
            </a:r>
            <a:r>
              <a:rPr lang="zh-CN" altLang="en-US" sz="2000">
                <a:solidFill>
                  <a:srgbClr val="FF0000"/>
                </a:solidFill>
              </a:rPr>
              <a:t>运动或认知</a:t>
            </a:r>
            <a:r>
              <a:rPr lang="zh-CN" altLang="en-US" sz="2000"/>
              <a:t>。CNV分布在</a:t>
            </a:r>
            <a:r>
              <a:rPr lang="zh-CN" altLang="en-US" sz="2000">
                <a:solidFill>
                  <a:srgbClr val="FF0000"/>
                </a:solidFill>
              </a:rPr>
              <a:t>额区</a:t>
            </a:r>
            <a:r>
              <a:rPr lang="zh-CN" altLang="en-US" sz="2000"/>
              <a:t>和</a:t>
            </a:r>
            <a:r>
              <a:rPr lang="zh-CN" altLang="en-US" sz="2000">
                <a:solidFill>
                  <a:srgbClr val="FF0000"/>
                </a:solidFill>
              </a:rPr>
              <a:t>直接参与行为的脑区</a:t>
            </a:r>
            <a:r>
              <a:rPr lang="zh-CN" altLang="en-US" sz="2000"/>
              <a:t>，它受</a:t>
            </a:r>
            <a:r>
              <a:rPr lang="zh-CN" altLang="en-US" sz="2000">
                <a:solidFill>
                  <a:srgbClr val="FF0000"/>
                </a:solidFill>
              </a:rPr>
              <a:t>动机</a:t>
            </a:r>
            <a:r>
              <a:rPr lang="zh-CN" altLang="en-US" sz="2000"/>
              <a:t>和</a:t>
            </a:r>
            <a:r>
              <a:rPr lang="zh-CN" altLang="en-US" sz="2000">
                <a:solidFill>
                  <a:srgbClr val="FF0000"/>
                </a:solidFill>
              </a:rPr>
              <a:t>特定任务因素</a:t>
            </a:r>
            <a:r>
              <a:rPr lang="zh-CN" altLang="en-US" sz="2000"/>
              <a:t>的影响。</a:t>
            </a:r>
            <a:endParaRPr lang="zh-CN" altLang="en-US" sz="2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536065" y="1325880"/>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sym typeface="+mn-ea"/>
              </a:rPr>
              <a:t>慢皮层电位</a:t>
            </a:r>
            <a:r>
              <a:rPr lang="zh-CN" sz="2400" dirty="0" err="1">
                <a:solidFill>
                  <a:srgbClr val="00B0F0"/>
                </a:solidFill>
                <a:latin typeface="黑体" panose="02010609060101010101" pitchFamily="2" charset="-122"/>
                <a:ea typeface="黑体" panose="02010609060101010101" pitchFamily="2" charset="-122"/>
                <a:sym typeface="+mn-ea"/>
              </a:rPr>
              <a:t>相关概念</a:t>
            </a:r>
            <a:endParaRPr lang="zh-CN" sz="2400" dirty="0" err="1">
              <a:solidFill>
                <a:srgbClr val="00B0F0"/>
              </a:solidFill>
              <a:latin typeface="黑体" panose="02010609060101010101" pitchFamily="2" charset="-122"/>
              <a:ea typeface="黑体" panose="02010609060101010101" pitchFamily="2" charset="-122"/>
              <a:sym typeface="+mn-ea"/>
            </a:endParaRPr>
          </a:p>
        </p:txBody>
      </p:sp>
      <p:sp>
        <p:nvSpPr>
          <p:cNvPr id="10" name="文本框 9"/>
          <p:cNvSpPr txBox="1"/>
          <p:nvPr/>
        </p:nvSpPr>
        <p:spPr>
          <a:xfrm>
            <a:off x="1536065" y="2863850"/>
            <a:ext cx="490220" cy="1120775"/>
          </a:xfrm>
          <a:prstGeom prst="rect">
            <a:avLst/>
          </a:prstGeom>
          <a:noFill/>
        </p:spPr>
        <p:txBody>
          <a:bodyPr vert="eaVert" wrap="square" rtlCol="0">
            <a:spAutoFit/>
          </a:bodyPr>
          <a:lstStyle/>
          <a:p>
            <a:r>
              <a:rPr lang="zh-CN" altLang="en-US" sz="2000" b="1">
                <a:solidFill>
                  <a:schemeClr val="bg1"/>
                </a:solidFill>
              </a:rPr>
              <a:t>性能比较</a:t>
            </a:r>
            <a:endParaRPr lang="zh-CN" altLang="en-US" sz="2000" b="1">
              <a:solidFill>
                <a:schemeClr val="bg1"/>
              </a:solidFill>
            </a:endParaRPr>
          </a:p>
        </p:txBody>
      </p:sp>
      <p:sp>
        <p:nvSpPr>
          <p:cNvPr id="4" name="文本框 3"/>
          <p:cNvSpPr txBox="1"/>
          <p:nvPr/>
        </p:nvSpPr>
        <p:spPr>
          <a:xfrm>
            <a:off x="805815" y="2062480"/>
            <a:ext cx="7532370" cy="2399665"/>
          </a:xfrm>
          <a:prstGeom prst="rect">
            <a:avLst/>
          </a:prstGeom>
          <a:noFill/>
        </p:spPr>
        <p:txBody>
          <a:bodyPr wrap="square" rtlCol="0">
            <a:spAutoFit/>
          </a:bodyPr>
          <a:lstStyle/>
          <a:p>
            <a:pPr>
              <a:lnSpc>
                <a:spcPct val="150000"/>
              </a:lnSpc>
            </a:pPr>
            <a:r>
              <a:rPr lang="en-US" altLang="zh-CN" sz="2000" b="1">
                <a:gradFill>
                  <a:gsLst>
                    <a:gs pos="0">
                      <a:srgbClr val="7B32B2"/>
                    </a:gs>
                    <a:gs pos="100000">
                      <a:srgbClr val="401A5D"/>
                    </a:gs>
                  </a:gsLst>
                  <a:lin scaled="0"/>
                </a:gradFill>
              </a:rPr>
              <a:t>      </a:t>
            </a:r>
            <a:r>
              <a:rPr lang="zh-CN" altLang="en-US" sz="2000"/>
              <a:t>与SMRs类似，</a:t>
            </a:r>
            <a:r>
              <a:rPr lang="zh-CN" altLang="en-US" sz="2000">
                <a:solidFill>
                  <a:srgbClr val="FF0000"/>
                </a:solidFill>
              </a:rPr>
              <a:t>感觉运动区</a:t>
            </a:r>
            <a:r>
              <a:rPr lang="zh-CN" altLang="en-US" sz="2000"/>
              <a:t>的SCPs及相关电位与</a:t>
            </a:r>
            <a:r>
              <a:rPr lang="zh-CN" altLang="en-US" sz="2000">
                <a:solidFill>
                  <a:srgbClr val="FF0000"/>
                </a:solidFill>
              </a:rPr>
              <a:t>运动想象</a:t>
            </a:r>
            <a:r>
              <a:rPr lang="zh-CN" altLang="en-US" sz="2000"/>
              <a:t>以及</a:t>
            </a:r>
            <a:r>
              <a:rPr lang="zh-CN" altLang="en-US" sz="2000">
                <a:solidFill>
                  <a:srgbClr val="FF0000"/>
                </a:solidFill>
              </a:rPr>
              <a:t>实际运动</a:t>
            </a:r>
            <a:r>
              <a:rPr lang="zh-CN" altLang="en-US" sz="2000"/>
              <a:t>相关；</a:t>
            </a:r>
            <a:endParaRPr lang="zh-CN" altLang="en-US" sz="2000"/>
          </a:p>
          <a:p>
            <a:pPr>
              <a:lnSpc>
                <a:spcPct val="150000"/>
              </a:lnSpc>
            </a:pPr>
            <a:r>
              <a:rPr lang="en-US" altLang="zh-CN" sz="2000">
                <a:sym typeface="+mn-ea"/>
              </a:rPr>
              <a:t>       </a:t>
            </a:r>
            <a:r>
              <a:rPr lang="zh-CN" altLang="en-US" sz="2000">
                <a:sym typeface="+mn-ea"/>
              </a:rPr>
              <a:t>对电场和磁场的偶极子源分析证实了运动想象涉及到初级运动区，这些时域现象进一步表明感觉运动皮质区不仅参与</a:t>
            </a:r>
            <a:r>
              <a:rPr lang="zh-CN" altLang="en-US" sz="2000">
                <a:solidFill>
                  <a:srgbClr val="FF0000"/>
                </a:solidFill>
                <a:sym typeface="+mn-ea"/>
              </a:rPr>
              <a:t>实际的肢体运动</a:t>
            </a:r>
            <a:r>
              <a:rPr lang="zh-CN" altLang="en-US" sz="2000">
                <a:sym typeface="+mn-ea"/>
              </a:rPr>
              <a:t>，而且也同样参与</a:t>
            </a:r>
            <a:r>
              <a:rPr lang="zh-CN" altLang="en-US" sz="2000">
                <a:solidFill>
                  <a:srgbClr val="FF0000"/>
                </a:solidFill>
                <a:sym typeface="+mn-ea"/>
              </a:rPr>
              <a:t>运动的想象</a:t>
            </a:r>
            <a:r>
              <a:rPr lang="zh-CN" altLang="en-US" sz="2000">
                <a:sym typeface="+mn-ea"/>
              </a:rPr>
              <a:t>。</a:t>
            </a:r>
            <a:endParaRPr lang="zh-CN" altLang="en-US" sz="2000">
              <a:sym typeface="+mn-ea"/>
            </a:endParaRPr>
          </a:p>
        </p:txBody>
      </p:sp>
      <p:sp>
        <p:nvSpPr>
          <p:cNvPr id="2" name="文本框 1"/>
          <p:cNvSpPr txBox="1"/>
          <p:nvPr/>
        </p:nvSpPr>
        <p:spPr>
          <a:xfrm>
            <a:off x="805815" y="4462145"/>
            <a:ext cx="7840980" cy="1938020"/>
          </a:xfrm>
          <a:prstGeom prst="rect">
            <a:avLst/>
          </a:prstGeom>
          <a:noFill/>
        </p:spPr>
        <p:txBody>
          <a:bodyPr wrap="square" rtlCol="0">
            <a:spAutoFit/>
          </a:bodyPr>
          <a:lstStyle/>
          <a:p>
            <a:pPr>
              <a:lnSpc>
                <a:spcPct val="150000"/>
              </a:lnSpc>
            </a:pPr>
            <a:r>
              <a:rPr lang="en-US" altLang="zh-CN"/>
              <a:t>      </a:t>
            </a:r>
            <a:r>
              <a:rPr lang="en-US" altLang="zh-CN" sz="2000"/>
              <a:t> </a:t>
            </a:r>
            <a:r>
              <a:rPr lang="zh-CN" altLang="en-US" sz="2000"/>
              <a:t>虽然</a:t>
            </a:r>
            <a:r>
              <a:rPr lang="en-US" altLang="zh-CN" sz="2000"/>
              <a:t>SCPs</a:t>
            </a:r>
            <a:r>
              <a:rPr lang="zh-CN" altLang="en-US" sz="2000"/>
              <a:t>通常是从</a:t>
            </a:r>
            <a:r>
              <a:rPr lang="zh-CN" altLang="en-US" sz="2000">
                <a:solidFill>
                  <a:srgbClr val="FF0000"/>
                </a:solidFill>
              </a:rPr>
              <a:t>头皮</a:t>
            </a:r>
            <a:r>
              <a:rPr lang="zh-CN" altLang="en-US" sz="2000"/>
              <a:t>记录的，并且被认为是</a:t>
            </a:r>
            <a:r>
              <a:rPr lang="zh-CN" altLang="en-US" sz="2000">
                <a:solidFill>
                  <a:srgbClr val="FF0000"/>
                </a:solidFill>
              </a:rPr>
              <a:t>反应皮质感觉运动区域的活动</a:t>
            </a:r>
            <a:r>
              <a:rPr lang="zh-CN" altLang="en-US" sz="2000"/>
              <a:t>；但在植入电极对患者进行治疗性脑深部电刺激时，在</a:t>
            </a:r>
            <a:r>
              <a:rPr lang="zh-CN" altLang="en-US" sz="2000">
                <a:solidFill>
                  <a:srgbClr val="FF0000"/>
                </a:solidFill>
              </a:rPr>
              <a:t>皮层下</a:t>
            </a:r>
            <a:r>
              <a:rPr lang="zh-CN" altLang="en-US" sz="2000"/>
              <a:t>的脑结构区也发现了类似的活动，比如，可以从丘脑底核记录得到类似于大脑皮层记录的</a:t>
            </a:r>
            <a:r>
              <a:rPr lang="en-US" altLang="zh-CN" sz="2000"/>
              <a:t>SCPs</a:t>
            </a:r>
            <a:r>
              <a:rPr lang="zh-CN" altLang="en-US" sz="2000"/>
              <a:t>。</a:t>
            </a:r>
            <a:endParaRPr lang="zh-CN" altLang="en-US" sz="20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491615" y="1304925"/>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矩形 5"/>
          <p:cNvSpPr/>
          <p:nvPr/>
        </p:nvSpPr>
        <p:spPr>
          <a:xfrm>
            <a:off x="0" y="3851910"/>
            <a:ext cx="9144000" cy="181356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Wingdings" panose="05000000000000000000" charset="0"/>
              <a:buChar char="Ø"/>
            </a:pPr>
            <a:r>
              <a:rPr lang="zh-CN" altLang="en-US" sz="2400" b="1">
                <a:solidFill>
                  <a:srgbClr val="7030A0"/>
                </a:solidFill>
                <a:sym typeface="+mn-ea"/>
              </a:rPr>
              <a:t>范式：</a:t>
            </a:r>
            <a:r>
              <a:rPr lang="zh-CN" altLang="en-US" sz="2000">
                <a:solidFill>
                  <a:schemeClr val="tx1"/>
                </a:solidFill>
                <a:sym typeface="+mn-ea"/>
              </a:rPr>
              <a:t>在早期的研究中，被试用他们的</a:t>
            </a:r>
            <a:r>
              <a:rPr lang="en-US" altLang="zh-CN" sz="2000">
                <a:solidFill>
                  <a:schemeClr val="tx1"/>
                </a:solidFill>
                <a:sym typeface="+mn-ea"/>
              </a:rPr>
              <a:t>SCP</a:t>
            </a:r>
            <a:r>
              <a:rPr lang="zh-CN" altLang="en-US" sz="2000">
                <a:solidFill>
                  <a:schemeClr val="tx1"/>
                </a:solidFill>
                <a:sym typeface="+mn-ea"/>
              </a:rPr>
              <a:t>控制向上或向下移动电脑屏幕上的一个火箭船图标，以响应一个语音提示指示正确的方向。</a:t>
            </a:r>
            <a:endParaRPr lang="zh-CN" altLang="en-US" sz="2000">
              <a:solidFill>
                <a:schemeClr val="tx1"/>
              </a:solidFill>
              <a:sym typeface="+mn-ea"/>
            </a:endParaRPr>
          </a:p>
          <a:p>
            <a:pPr marL="342900" indent="-342900" algn="l">
              <a:buFont typeface="Wingdings" panose="05000000000000000000" charset="0"/>
              <a:buChar char="Ø"/>
            </a:pPr>
            <a:r>
              <a:rPr lang="zh-CN" altLang="en-US" sz="2400" b="1">
                <a:solidFill>
                  <a:srgbClr val="7030A0"/>
                </a:solidFill>
                <a:sym typeface="+mn-ea"/>
              </a:rPr>
              <a:t>应用：</a:t>
            </a:r>
            <a:r>
              <a:rPr lang="zh-CN" altLang="en-US" sz="2000">
                <a:solidFill>
                  <a:schemeClr val="tx1"/>
                </a:solidFill>
                <a:sym typeface="+mn-ea"/>
              </a:rPr>
              <a:t>采用上述范式探讨</a:t>
            </a:r>
            <a:r>
              <a:rPr lang="en-US" altLang="zh-CN" sz="2000">
                <a:solidFill>
                  <a:schemeClr val="tx1"/>
                </a:solidFill>
                <a:sym typeface="+mn-ea"/>
              </a:rPr>
              <a:t>SCP</a:t>
            </a:r>
            <a:r>
              <a:rPr lang="zh-CN" altLang="en-US" sz="2000">
                <a:solidFill>
                  <a:schemeClr val="tx1"/>
                </a:solidFill>
                <a:sym typeface="+mn-ea"/>
              </a:rPr>
              <a:t>训练对多种疾病的影响，包括癫痫、 酒精依赖、 精神分裂症、 和不同类型的抑郁症</a:t>
            </a:r>
            <a:endParaRPr lang="zh-CN" altLang="en-US" sz="2000">
              <a:solidFill>
                <a:schemeClr val="tx1"/>
              </a:solidFill>
              <a:sym typeface="+mn-ea"/>
            </a:endParaRPr>
          </a:p>
        </p:txBody>
      </p:sp>
      <p:sp>
        <p:nvSpPr>
          <p:cNvPr id="2" name="文本框 1"/>
          <p:cNvSpPr txBox="1"/>
          <p:nvPr/>
        </p:nvSpPr>
        <p:spPr>
          <a:xfrm>
            <a:off x="384810" y="1976120"/>
            <a:ext cx="8397875" cy="1630045"/>
          </a:xfrm>
          <a:prstGeom prst="rect">
            <a:avLst/>
          </a:prstGeom>
          <a:noFill/>
        </p:spPr>
        <p:txBody>
          <a:bodyPr wrap="square" rtlCol="0" anchor="t">
            <a:spAutoFit/>
          </a:bodyPr>
          <a:p>
            <a:pPr marL="342900" indent="-342900">
              <a:buFont typeface="Wingdings" panose="05000000000000000000" charset="0"/>
              <a:buChar char="Ø"/>
            </a:pPr>
            <a:r>
              <a:rPr lang="en-US" altLang="zh-CN" sz="2000">
                <a:sym typeface="+mn-ea"/>
              </a:rPr>
              <a:t>        </a:t>
            </a:r>
            <a:r>
              <a:rPr lang="zh-CN" altLang="en-US" sz="2000">
                <a:latin typeface="黑体" panose="02010609060101010101" pitchFamily="2" charset="-122"/>
                <a:ea typeface="黑体" panose="02010609060101010101" pitchFamily="2" charset="-122"/>
                <a:cs typeface="黑体" panose="02010609060101010101" pitchFamily="2" charset="-122"/>
                <a:sym typeface="+mn-ea"/>
              </a:rPr>
              <a:t>许多认知活动可以调节慢皮层电位活动，如移动或执行算术。在基于SCP的BCI中，用户学习完成心理任务以产生BCI能够检测到的SCP变化并用于控制。这种训练基本上是操作性条件反射，需要几个星期或几个月重复试验，而且对一些潜在用户是无效的</a:t>
            </a:r>
            <a:endParaRPr lang="zh-CN" altLang="en-US" sz="2000">
              <a:solidFill>
                <a:schemeClr val="tx1"/>
              </a:solidFill>
              <a:sym typeface="+mn-ea"/>
            </a:endParaRPr>
          </a:p>
          <a:p>
            <a:pPr marL="342900" indent="-342900">
              <a:buFont typeface="Wingdings" panose="05000000000000000000" charset="0"/>
              <a:buChar char="Ø"/>
            </a:pPr>
            <a:endParaRPr lang="zh-CN" altLang="en-US" sz="2000">
              <a:sym typeface="+mn-ea"/>
            </a:endParaRPr>
          </a:p>
        </p:txBody>
      </p:sp>
      <p:sp>
        <p:nvSpPr>
          <p:cNvPr id="4" name="文本框 3"/>
          <p:cNvSpPr txBox="1"/>
          <p:nvPr/>
        </p:nvSpPr>
        <p:spPr>
          <a:xfrm>
            <a:off x="521335" y="3391535"/>
            <a:ext cx="3533775" cy="460375"/>
          </a:xfrm>
          <a:prstGeom prst="rect">
            <a:avLst/>
          </a:prstGeom>
          <a:noFill/>
        </p:spPr>
        <p:txBody>
          <a:bodyPr wrap="none" rtlCol="0" anchor="t">
            <a:spAutoFit/>
          </a:bodyPr>
          <a:p>
            <a:pPr>
              <a:buFont typeface="Wingdings" panose="05000000000000000000" charset="0"/>
            </a:pPr>
            <a:r>
              <a:rPr lang="zh-CN" altLang="en-US" sz="2400" b="1">
                <a:gradFill>
                  <a:gsLst>
                    <a:gs pos="0">
                      <a:srgbClr val="7B32B2"/>
                    </a:gs>
                    <a:gs pos="100000">
                      <a:srgbClr val="401A5D"/>
                    </a:gs>
                  </a:gsLst>
                  <a:lin scaled="0"/>
                </a:gradFill>
                <a:sym typeface="+mn-ea"/>
              </a:rPr>
              <a:t>早期基于</a:t>
            </a:r>
            <a:r>
              <a:rPr lang="en-US" altLang="zh-CN" sz="2400" b="1">
                <a:gradFill>
                  <a:gsLst>
                    <a:gs pos="0">
                      <a:srgbClr val="7B32B2"/>
                    </a:gs>
                    <a:gs pos="100000">
                      <a:srgbClr val="401A5D"/>
                    </a:gs>
                  </a:gsLst>
                  <a:lin scaled="0"/>
                </a:gradFill>
                <a:sym typeface="+mn-ea"/>
              </a:rPr>
              <a:t>SCP</a:t>
            </a:r>
            <a:r>
              <a:rPr lang="zh-CN" altLang="en-US" sz="2400" b="1">
                <a:gradFill>
                  <a:gsLst>
                    <a:gs pos="0">
                      <a:srgbClr val="7B32B2"/>
                    </a:gs>
                    <a:gs pos="100000">
                      <a:srgbClr val="401A5D"/>
                    </a:gs>
                  </a:gsLst>
                  <a:lin scaled="0"/>
                </a:gradFill>
                <a:sym typeface="+mn-ea"/>
              </a:rPr>
              <a:t>的脑机接口</a:t>
            </a:r>
            <a:endParaRPr lang="zh-CN" altLang="en-US" sz="2400" b="1">
              <a:gradFill>
                <a:gsLst>
                  <a:gs pos="0">
                    <a:srgbClr val="7B32B2"/>
                  </a:gs>
                  <a:gs pos="100000">
                    <a:srgbClr val="401A5D"/>
                  </a:gs>
                </a:gsLst>
                <a:lin scaled="0"/>
              </a:gradFill>
              <a:sym typeface="+mn-ea"/>
            </a:endParaRPr>
          </a:p>
        </p:txBody>
      </p:sp>
      <p:sp>
        <p:nvSpPr>
          <p:cNvPr id="5" name="文本框 4"/>
          <p:cNvSpPr txBox="1"/>
          <p:nvPr/>
        </p:nvSpPr>
        <p:spPr>
          <a:xfrm>
            <a:off x="752475" y="5930265"/>
            <a:ext cx="7705725" cy="829945"/>
          </a:xfrm>
          <a:prstGeom prst="rect">
            <a:avLst/>
          </a:prstGeom>
          <a:noFill/>
        </p:spPr>
        <p:txBody>
          <a:bodyPr wrap="square" rtlCol="0" anchor="t">
            <a:spAutoFit/>
          </a:bodyPr>
          <a:p>
            <a:pPr>
              <a:buFont typeface="Wingdings" panose="05000000000000000000" charset="0"/>
            </a:pPr>
            <a:r>
              <a:rPr lang="zh-CN" altLang="en-US" sz="2400">
                <a:latin typeface="+mn-ea"/>
                <a:ea typeface="+mn-ea"/>
                <a:cs typeface="+mn-ea"/>
                <a:sym typeface="+mn-ea"/>
              </a:rPr>
              <a:t>早期对于</a:t>
            </a:r>
            <a:r>
              <a:rPr lang="en-US" altLang="zh-CN" sz="2400">
                <a:latin typeface="+mn-ea"/>
                <a:ea typeface="+mn-ea"/>
                <a:cs typeface="+mn-ea"/>
                <a:sym typeface="+mn-ea"/>
              </a:rPr>
              <a:t>SCP</a:t>
            </a:r>
            <a:r>
              <a:rPr lang="zh-CN" altLang="en-US" sz="2400">
                <a:latin typeface="+mn-ea"/>
                <a:ea typeface="+mn-ea"/>
                <a:cs typeface="+mn-ea"/>
                <a:sym typeface="+mn-ea"/>
              </a:rPr>
              <a:t>的研究基本都以临床为基础，而不是基于通信和控制的目标</a:t>
            </a:r>
            <a:endParaRPr lang="zh-CN" altLang="en-US" sz="2400">
              <a:latin typeface="+mn-ea"/>
              <a:ea typeface="+mn-ea"/>
              <a:cs typeface="+mn-ea"/>
              <a:sym typeface="+mn-ea"/>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143000" y="1368048"/>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矩形 5"/>
          <p:cNvSpPr/>
          <p:nvPr/>
        </p:nvSpPr>
        <p:spPr>
          <a:xfrm>
            <a:off x="0" y="2896870"/>
            <a:ext cx="9144000" cy="396113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buFont typeface="Wingdings" panose="05000000000000000000" charset="0"/>
              <a:buChar char="Ø"/>
            </a:pPr>
            <a:r>
              <a:rPr lang="zh-CN" altLang="en-US" sz="2400">
                <a:solidFill>
                  <a:schemeClr val="tx1"/>
                </a:solidFill>
                <a:sym typeface="+mn-ea"/>
              </a:rPr>
              <a:t>在典型的基于</a:t>
            </a:r>
            <a:r>
              <a:rPr lang="en-US" altLang="zh-CN" sz="2400">
                <a:solidFill>
                  <a:schemeClr val="tx1"/>
                </a:solidFill>
                <a:sym typeface="+mn-ea"/>
              </a:rPr>
              <a:t>SCP</a:t>
            </a:r>
            <a:r>
              <a:rPr lang="zh-CN" altLang="en-US" sz="2400">
                <a:solidFill>
                  <a:schemeClr val="tx1"/>
                </a:solidFill>
                <a:sym typeface="+mn-ea"/>
              </a:rPr>
              <a:t>的</a:t>
            </a:r>
            <a:r>
              <a:rPr lang="en-US" altLang="zh-CN" sz="2400">
                <a:solidFill>
                  <a:schemeClr val="tx1"/>
                </a:solidFill>
                <a:sym typeface="+mn-ea"/>
              </a:rPr>
              <a:t>BCI</a:t>
            </a:r>
            <a:r>
              <a:rPr lang="zh-CN" altLang="en-US" sz="2400">
                <a:solidFill>
                  <a:schemeClr val="tx1"/>
                </a:solidFill>
                <a:sym typeface="+mn-ea"/>
              </a:rPr>
              <a:t>中，用户通过一系列试验</a:t>
            </a:r>
            <a:r>
              <a:rPr lang="zh-CN" altLang="en-US" sz="2400" b="1">
                <a:solidFill>
                  <a:srgbClr val="FF0000"/>
                </a:solidFill>
                <a:sym typeface="+mn-ea"/>
              </a:rPr>
              <a:t>通信</a:t>
            </a:r>
            <a:r>
              <a:rPr lang="zh-CN" altLang="en-US" sz="2400">
                <a:solidFill>
                  <a:schemeClr val="tx1"/>
                </a:solidFill>
                <a:sym typeface="+mn-ea"/>
              </a:rPr>
              <a:t>，在每个试验中提供一种可能的选则，每个试验有两个时间阶段: 基线阶段之后是主动控制阶段，在基准阶段间隔期间，用户处于休息状态 (静息态)， 在主动控制间隔期间，用户可以产生一个</a:t>
            </a:r>
            <a:r>
              <a:rPr lang="en-US" altLang="zh-CN" sz="2400">
                <a:solidFill>
                  <a:schemeClr val="tx1"/>
                </a:solidFill>
                <a:sym typeface="+mn-ea"/>
              </a:rPr>
              <a:t>SCP</a:t>
            </a:r>
            <a:r>
              <a:rPr lang="zh-CN" altLang="en-US" sz="2400">
                <a:solidFill>
                  <a:schemeClr val="tx1"/>
                </a:solidFill>
                <a:sym typeface="+mn-ea"/>
              </a:rPr>
              <a:t>(如通过执行一个特定的心理任务) 以做出选择，或不产生</a:t>
            </a:r>
            <a:r>
              <a:rPr lang="en-US" altLang="zh-CN" sz="2400">
                <a:solidFill>
                  <a:schemeClr val="tx1"/>
                </a:solidFill>
                <a:sym typeface="+mn-ea"/>
              </a:rPr>
              <a:t>SCP</a:t>
            </a:r>
            <a:r>
              <a:rPr lang="zh-CN" altLang="en-US" sz="2400">
                <a:solidFill>
                  <a:schemeClr val="tx1"/>
                </a:solidFill>
                <a:sym typeface="+mn-ea"/>
              </a:rPr>
              <a:t>(即继续休息) 以忽略选择，比如用户拼写一个字母，可以选择字母表的上半部分 (如果它包含所需的字母)，或忽略它，并等待下一个试验提供字母表的下半部分；在随后的试验中，选定的字母表的一半被逐步细分，直到选定一字母</a:t>
            </a:r>
            <a:endParaRPr lang="zh-CN" altLang="en-US" sz="2400">
              <a:solidFill>
                <a:schemeClr val="tx1"/>
              </a:solidFill>
              <a:sym typeface="+mn-ea"/>
            </a:endParaRPr>
          </a:p>
        </p:txBody>
      </p:sp>
      <p:sp>
        <p:nvSpPr>
          <p:cNvPr id="4" name="文本框 3"/>
          <p:cNvSpPr txBox="1"/>
          <p:nvPr/>
        </p:nvSpPr>
        <p:spPr>
          <a:xfrm>
            <a:off x="521335" y="2214245"/>
            <a:ext cx="3839845" cy="460375"/>
          </a:xfrm>
          <a:prstGeom prst="rect">
            <a:avLst/>
          </a:prstGeom>
          <a:noFill/>
        </p:spPr>
        <p:txBody>
          <a:bodyPr wrap="none" rtlCol="0" anchor="t">
            <a:spAutoFit/>
          </a:bodyPr>
          <a:p>
            <a:pPr>
              <a:buFont typeface="Wingdings" panose="05000000000000000000" charset="0"/>
            </a:pPr>
            <a:r>
              <a:rPr lang="zh-CN" altLang="en-US" sz="2400" b="1">
                <a:gradFill>
                  <a:gsLst>
                    <a:gs pos="0">
                      <a:srgbClr val="7B32B2"/>
                    </a:gs>
                    <a:gs pos="100000">
                      <a:srgbClr val="401A5D"/>
                    </a:gs>
                  </a:gsLst>
                  <a:lin scaled="0"/>
                </a:gradFill>
                <a:sym typeface="+mn-ea"/>
              </a:rPr>
              <a:t>典型的基于</a:t>
            </a:r>
            <a:r>
              <a:rPr lang="en-US" altLang="zh-CN" sz="2400" b="1">
                <a:gradFill>
                  <a:gsLst>
                    <a:gs pos="0">
                      <a:srgbClr val="7B32B2"/>
                    </a:gs>
                    <a:gs pos="100000">
                      <a:srgbClr val="401A5D"/>
                    </a:gs>
                  </a:gsLst>
                  <a:lin scaled="0"/>
                </a:gradFill>
                <a:sym typeface="+mn-ea"/>
              </a:rPr>
              <a:t>SCP</a:t>
            </a:r>
            <a:r>
              <a:rPr lang="zh-CN" altLang="en-US" sz="2400" b="1">
                <a:gradFill>
                  <a:gsLst>
                    <a:gs pos="0">
                      <a:srgbClr val="7B32B2"/>
                    </a:gs>
                    <a:gs pos="100000">
                      <a:srgbClr val="401A5D"/>
                    </a:gs>
                  </a:gsLst>
                  <a:lin scaled="0"/>
                </a:gradFill>
                <a:sym typeface="+mn-ea"/>
              </a:rPr>
              <a:t>的脑机接口</a:t>
            </a:r>
            <a:endParaRPr lang="zh-CN" altLang="en-US" sz="2400" b="1">
              <a:gradFill>
                <a:gsLst>
                  <a:gs pos="0">
                    <a:srgbClr val="7B32B2"/>
                  </a:gs>
                  <a:gs pos="100000">
                    <a:srgbClr val="401A5D"/>
                  </a:gs>
                </a:gsLst>
                <a:lin scaled="0"/>
              </a:gradFill>
              <a:sym typeface="+mn-ea"/>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295400" y="1368048"/>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矩形 5"/>
          <p:cNvSpPr/>
          <p:nvPr/>
        </p:nvSpPr>
        <p:spPr>
          <a:xfrm>
            <a:off x="0" y="3851910"/>
            <a:ext cx="9144000" cy="181356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buFont typeface="Wingdings" panose="05000000000000000000" charset="0"/>
              <a:buChar char="Ø"/>
            </a:pPr>
            <a:r>
              <a:rPr lang="zh-CN" altLang="en-US" sz="2400">
                <a:solidFill>
                  <a:schemeClr val="tx1"/>
                </a:solidFill>
                <a:sym typeface="+mn-ea"/>
              </a:rPr>
              <a:t>训练</a:t>
            </a:r>
            <a:r>
              <a:rPr lang="en-US" altLang="zh-CN" sz="2400">
                <a:solidFill>
                  <a:schemeClr val="tx1"/>
                </a:solidFill>
                <a:sym typeface="+mn-ea"/>
              </a:rPr>
              <a:t>3</a:t>
            </a:r>
            <a:r>
              <a:rPr lang="zh-CN" altLang="en-US" sz="2400">
                <a:solidFill>
                  <a:schemeClr val="tx1"/>
                </a:solidFill>
                <a:sym typeface="+mn-ea"/>
              </a:rPr>
              <a:t>个患有</a:t>
            </a:r>
            <a:r>
              <a:rPr lang="en-US" altLang="zh-CN" sz="2400">
                <a:solidFill>
                  <a:schemeClr val="tx1"/>
                </a:solidFill>
                <a:sym typeface="+mn-ea"/>
              </a:rPr>
              <a:t>ALS</a:t>
            </a:r>
            <a:r>
              <a:rPr lang="zh-CN" altLang="en-US" sz="2400">
                <a:solidFill>
                  <a:schemeClr val="tx1"/>
                </a:solidFill>
                <a:sym typeface="+mn-ea"/>
              </a:rPr>
              <a:t>的用户完成一个任务，他们把一个球从屏幕的中心移到位于屏幕一个边缘的矩形框里，所有的被试都能够通过从位置</a:t>
            </a:r>
            <a:r>
              <a:rPr lang="en-US" altLang="zh-CN" sz="2400">
                <a:solidFill>
                  <a:schemeClr val="tx1"/>
                </a:solidFill>
                <a:sym typeface="+mn-ea"/>
              </a:rPr>
              <a:t>Cz</a:t>
            </a:r>
            <a:r>
              <a:rPr lang="zh-CN" altLang="en-US" sz="2400">
                <a:solidFill>
                  <a:schemeClr val="tx1"/>
                </a:solidFill>
                <a:sym typeface="+mn-ea"/>
              </a:rPr>
              <a:t>记录的</a:t>
            </a:r>
            <a:r>
              <a:rPr lang="en-US" altLang="zh-CN" sz="2400">
                <a:solidFill>
                  <a:schemeClr val="tx1"/>
                </a:solidFill>
                <a:sym typeface="+mn-ea"/>
              </a:rPr>
              <a:t>SCP</a:t>
            </a:r>
            <a:r>
              <a:rPr lang="zh-CN" altLang="en-US" sz="2400">
                <a:solidFill>
                  <a:schemeClr val="tx1"/>
                </a:solidFill>
                <a:sym typeface="+mn-ea"/>
              </a:rPr>
              <a:t>活动 控制球的垂直位置， 通过训练一些被试也能够利用通道</a:t>
            </a:r>
            <a:r>
              <a:rPr lang="en-US" altLang="zh-CN" sz="2400">
                <a:solidFill>
                  <a:schemeClr val="tx1"/>
                </a:solidFill>
                <a:sym typeface="+mn-ea"/>
              </a:rPr>
              <a:t>C3</a:t>
            </a:r>
            <a:r>
              <a:rPr lang="zh-CN" altLang="en-US" sz="2400">
                <a:solidFill>
                  <a:schemeClr val="tx1"/>
                </a:solidFill>
                <a:sym typeface="+mn-ea"/>
              </a:rPr>
              <a:t>和</a:t>
            </a:r>
            <a:r>
              <a:rPr lang="en-US" altLang="zh-CN" sz="2400">
                <a:solidFill>
                  <a:schemeClr val="tx1"/>
                </a:solidFill>
                <a:sym typeface="+mn-ea"/>
              </a:rPr>
              <a:t>C4</a:t>
            </a:r>
            <a:r>
              <a:rPr lang="zh-CN" altLang="en-US" sz="2400">
                <a:solidFill>
                  <a:schemeClr val="tx1"/>
                </a:solidFill>
                <a:sym typeface="+mn-ea"/>
              </a:rPr>
              <a:t>之间的</a:t>
            </a:r>
            <a:r>
              <a:rPr lang="en-US" altLang="zh-CN" sz="2400">
                <a:solidFill>
                  <a:schemeClr val="tx1"/>
                </a:solidFill>
                <a:sym typeface="+mn-ea"/>
              </a:rPr>
              <a:t>SCP</a:t>
            </a:r>
            <a:r>
              <a:rPr lang="zh-CN" altLang="en-US" sz="2400">
                <a:solidFill>
                  <a:schemeClr val="tx1"/>
                </a:solidFill>
                <a:sym typeface="+mn-ea"/>
              </a:rPr>
              <a:t>差控制水平轴</a:t>
            </a:r>
            <a:endParaRPr lang="zh-CN" altLang="en-US" sz="2400">
              <a:solidFill>
                <a:schemeClr val="tx1"/>
              </a:solidFill>
              <a:sym typeface="+mn-ea"/>
            </a:endParaRPr>
          </a:p>
        </p:txBody>
      </p:sp>
      <p:sp>
        <p:nvSpPr>
          <p:cNvPr id="2" name="文本框 1"/>
          <p:cNvSpPr txBox="1"/>
          <p:nvPr/>
        </p:nvSpPr>
        <p:spPr>
          <a:xfrm>
            <a:off x="384810" y="1976120"/>
            <a:ext cx="8397875" cy="829945"/>
          </a:xfrm>
          <a:prstGeom prst="rect">
            <a:avLst/>
          </a:prstGeom>
          <a:noFill/>
        </p:spPr>
        <p:txBody>
          <a:bodyPr wrap="square" rtlCol="0" anchor="t">
            <a:spAutoFit/>
          </a:bodyPr>
          <a:p>
            <a:pPr marL="342900" indent="-342900">
              <a:buFont typeface="Wingdings" panose="05000000000000000000" charset="0"/>
              <a:buChar char="Ø"/>
            </a:pPr>
            <a:r>
              <a:rPr lang="en-US" altLang="zh-CN" sz="2400">
                <a:latin typeface="黑体" panose="02010609060101010101" pitchFamily="2" charset="-122"/>
                <a:ea typeface="黑体" panose="02010609060101010101" pitchFamily="2" charset="-122"/>
                <a:cs typeface="黑体" panose="02010609060101010101" pitchFamily="2" charset="-122"/>
                <a:sym typeface="+mn-ea"/>
              </a:rPr>
              <a:t> </a:t>
            </a:r>
            <a:r>
              <a:rPr lang="zh-CN" altLang="en-US" sz="2400">
                <a:latin typeface="黑体" panose="02010609060101010101" pitchFamily="2" charset="-122"/>
                <a:ea typeface="黑体" panose="02010609060101010101" pitchFamily="2" charset="-122"/>
                <a:cs typeface="黑体" panose="02010609060101010101" pitchFamily="2" charset="-122"/>
                <a:sym typeface="+mn-ea"/>
              </a:rPr>
              <a:t>这些早期的基于</a:t>
            </a:r>
            <a:r>
              <a:rPr lang="en-US" altLang="zh-CN" sz="2400">
                <a:latin typeface="黑体" panose="02010609060101010101" pitchFamily="2" charset="-122"/>
                <a:ea typeface="黑体" panose="02010609060101010101" pitchFamily="2" charset="-122"/>
                <a:cs typeface="黑体" panose="02010609060101010101" pitchFamily="2" charset="-122"/>
                <a:sym typeface="+mn-ea"/>
              </a:rPr>
              <a:t>SCP</a:t>
            </a:r>
            <a:r>
              <a:rPr lang="zh-CN" altLang="en-US" sz="2400">
                <a:latin typeface="黑体" panose="02010609060101010101" pitchFamily="2" charset="-122"/>
                <a:ea typeface="黑体" panose="02010609060101010101" pitchFamily="2" charset="-122"/>
                <a:cs typeface="黑体" panose="02010609060101010101" pitchFamily="2" charset="-122"/>
                <a:sym typeface="+mn-ea"/>
              </a:rPr>
              <a:t>的</a:t>
            </a:r>
            <a:r>
              <a:rPr lang="en-US" altLang="zh-CN" sz="2400">
                <a:latin typeface="黑体" panose="02010609060101010101" pitchFamily="2" charset="-122"/>
                <a:ea typeface="黑体" panose="02010609060101010101" pitchFamily="2" charset="-122"/>
                <a:cs typeface="黑体" panose="02010609060101010101" pitchFamily="2" charset="-122"/>
                <a:sym typeface="+mn-ea"/>
              </a:rPr>
              <a:t>BCIs</a:t>
            </a:r>
            <a:r>
              <a:rPr lang="zh-CN" altLang="en-US" sz="2400">
                <a:latin typeface="黑体" panose="02010609060101010101" pitchFamily="2" charset="-122"/>
                <a:ea typeface="黑体" panose="02010609060101010101" pitchFamily="2" charset="-122"/>
                <a:cs typeface="黑体" panose="02010609060101010101" pitchFamily="2" charset="-122"/>
                <a:sym typeface="+mn-ea"/>
              </a:rPr>
              <a:t>特别慢，因为用户只能每</a:t>
            </a:r>
            <a:r>
              <a:rPr lang="en-US" altLang="zh-CN" sz="2400">
                <a:latin typeface="黑体" panose="02010609060101010101" pitchFamily="2" charset="-122"/>
                <a:ea typeface="黑体" panose="02010609060101010101" pitchFamily="2" charset="-122"/>
                <a:cs typeface="黑体" panose="02010609060101010101" pitchFamily="2" charset="-122"/>
                <a:sym typeface="+mn-ea"/>
              </a:rPr>
              <a:t>10s</a:t>
            </a:r>
            <a:r>
              <a:rPr lang="zh-CN" altLang="en-US" sz="2400">
                <a:latin typeface="黑体" panose="02010609060101010101" pitchFamily="2" charset="-122"/>
                <a:ea typeface="黑体" panose="02010609060101010101" pitchFamily="2" charset="-122"/>
                <a:cs typeface="黑体" panose="02010609060101010101" pitchFamily="2" charset="-122"/>
                <a:sym typeface="+mn-ea"/>
              </a:rPr>
              <a:t>(最好的) 做一个选择</a:t>
            </a:r>
            <a:endParaRPr lang="zh-CN" altLang="en-US" sz="240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文本框 3"/>
          <p:cNvSpPr txBox="1"/>
          <p:nvPr/>
        </p:nvSpPr>
        <p:spPr>
          <a:xfrm>
            <a:off x="342900" y="2950210"/>
            <a:ext cx="8801100" cy="460375"/>
          </a:xfrm>
          <a:prstGeom prst="rect">
            <a:avLst/>
          </a:prstGeom>
          <a:noFill/>
        </p:spPr>
        <p:txBody>
          <a:bodyPr wrap="none" rtlCol="0" anchor="t">
            <a:spAutoFit/>
          </a:bodyPr>
          <a:p>
            <a:pPr>
              <a:buFont typeface="Wingdings" panose="05000000000000000000" charset="0"/>
            </a:pPr>
            <a:r>
              <a:rPr lang="en-US" sz="2400" b="1">
                <a:gradFill>
                  <a:gsLst>
                    <a:gs pos="0">
                      <a:srgbClr val="7B32B2"/>
                    </a:gs>
                    <a:gs pos="100000">
                      <a:srgbClr val="401A5D"/>
                    </a:gs>
                  </a:gsLst>
                  <a:lin scaled="0"/>
                </a:gradFill>
                <a:sym typeface="+mn-ea"/>
              </a:rPr>
              <a:t>1999</a:t>
            </a:r>
            <a:r>
              <a:rPr lang="zh-CN" altLang="en-US" sz="2400" b="1">
                <a:gradFill>
                  <a:gsLst>
                    <a:gs pos="0">
                      <a:srgbClr val="7B32B2"/>
                    </a:gs>
                    <a:gs pos="100000">
                      <a:srgbClr val="401A5D"/>
                    </a:gs>
                  </a:gsLst>
                  <a:lin scaled="0"/>
                </a:gradFill>
                <a:sym typeface="+mn-ea"/>
              </a:rPr>
              <a:t>年</a:t>
            </a:r>
            <a:r>
              <a:rPr lang="en-US" altLang="zh-CN" sz="2400" b="1">
                <a:gradFill>
                  <a:gsLst>
                    <a:gs pos="0">
                      <a:srgbClr val="7B32B2"/>
                    </a:gs>
                    <a:gs pos="100000">
                      <a:srgbClr val="401A5D"/>
                    </a:gs>
                  </a:gsLst>
                  <a:lin scaled="0"/>
                </a:gradFill>
                <a:sym typeface="+mn-ea"/>
              </a:rPr>
              <a:t>Kublter</a:t>
            </a:r>
            <a:r>
              <a:rPr lang="zh-CN" altLang="en-US" sz="2400" b="1">
                <a:gradFill>
                  <a:gsLst>
                    <a:gs pos="0">
                      <a:srgbClr val="7B32B2"/>
                    </a:gs>
                    <a:gs pos="100000">
                      <a:srgbClr val="401A5D"/>
                    </a:gs>
                  </a:gsLst>
                  <a:lin scaled="0"/>
                </a:gradFill>
                <a:sym typeface="+mn-ea"/>
              </a:rPr>
              <a:t>描述了一种基于</a:t>
            </a:r>
            <a:r>
              <a:rPr lang="en-US" altLang="zh-CN" sz="2400" b="1">
                <a:gradFill>
                  <a:gsLst>
                    <a:gs pos="0">
                      <a:srgbClr val="7B32B2"/>
                    </a:gs>
                    <a:gs pos="100000">
                      <a:srgbClr val="401A5D"/>
                    </a:gs>
                  </a:gsLst>
                  <a:lin scaled="0"/>
                </a:gradFill>
                <a:sym typeface="+mn-ea"/>
              </a:rPr>
              <a:t>SCP</a:t>
            </a:r>
            <a:r>
              <a:rPr lang="zh-CN" altLang="en-US" sz="2400" b="1">
                <a:gradFill>
                  <a:gsLst>
                    <a:gs pos="0">
                      <a:srgbClr val="7B32B2"/>
                    </a:gs>
                    <a:gs pos="100000">
                      <a:srgbClr val="401A5D"/>
                    </a:gs>
                  </a:gsLst>
                  <a:lin scaled="0"/>
                </a:gradFill>
                <a:sym typeface="+mn-ea"/>
              </a:rPr>
              <a:t>的</a:t>
            </a:r>
            <a:r>
              <a:rPr lang="en-US" altLang="zh-CN" sz="2400" b="1">
                <a:gradFill>
                  <a:gsLst>
                    <a:gs pos="0">
                      <a:srgbClr val="7B32B2"/>
                    </a:gs>
                    <a:gs pos="100000">
                      <a:srgbClr val="401A5D"/>
                    </a:gs>
                  </a:gsLst>
                  <a:lin scaled="0"/>
                </a:gradFill>
                <a:sym typeface="+mn-ea"/>
              </a:rPr>
              <a:t>BCI</a:t>
            </a:r>
            <a:r>
              <a:rPr lang="zh-CN" altLang="en-US" sz="2400" b="1">
                <a:gradFill>
                  <a:gsLst>
                    <a:gs pos="0">
                      <a:srgbClr val="7B32B2"/>
                    </a:gs>
                    <a:gs pos="100000">
                      <a:srgbClr val="401A5D"/>
                    </a:gs>
                  </a:gsLst>
                  <a:lin scaled="0"/>
                </a:gradFill>
                <a:sym typeface="+mn-ea"/>
              </a:rPr>
              <a:t>允许每</a:t>
            </a:r>
            <a:r>
              <a:rPr lang="en-US" altLang="zh-CN" sz="2400" b="1">
                <a:gradFill>
                  <a:gsLst>
                    <a:gs pos="0">
                      <a:srgbClr val="7B32B2"/>
                    </a:gs>
                    <a:gs pos="100000">
                      <a:srgbClr val="401A5D"/>
                    </a:gs>
                  </a:gsLst>
                  <a:lin scaled="0"/>
                </a:gradFill>
                <a:sym typeface="+mn-ea"/>
              </a:rPr>
              <a:t>4s</a:t>
            </a:r>
            <a:r>
              <a:rPr lang="zh-CN" altLang="en-US" sz="2400" b="1">
                <a:gradFill>
                  <a:gsLst>
                    <a:gs pos="0">
                      <a:srgbClr val="7B32B2"/>
                    </a:gs>
                    <a:gs pos="100000">
                      <a:srgbClr val="401A5D"/>
                    </a:gs>
                  </a:gsLst>
                  <a:lin scaled="0"/>
                </a:gradFill>
                <a:sym typeface="+mn-ea"/>
              </a:rPr>
              <a:t>做一个选择</a:t>
            </a:r>
            <a:endParaRPr lang="zh-CN" altLang="en-US" sz="2400" b="1">
              <a:gradFill>
                <a:gsLst>
                  <a:gs pos="0">
                    <a:srgbClr val="7B32B2"/>
                  </a:gs>
                  <a:gs pos="100000">
                    <a:srgbClr val="401A5D"/>
                  </a:gs>
                </a:gsLst>
                <a:lin scaled="0"/>
              </a:gradFill>
              <a:sym typeface="+mn-ea"/>
            </a:endParaRPr>
          </a:p>
        </p:txBody>
      </p:sp>
      <p:sp>
        <p:nvSpPr>
          <p:cNvPr id="5" name="L 形 4"/>
          <p:cNvSpPr/>
          <p:nvPr/>
        </p:nvSpPr>
        <p:spPr>
          <a:xfrm>
            <a:off x="177165" y="4693920"/>
            <a:ext cx="228600" cy="1600200"/>
          </a:xfrm>
          <a:prstGeom prst="corne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75335" y="6107430"/>
            <a:ext cx="8272145" cy="460375"/>
          </a:xfrm>
          <a:prstGeom prst="rect">
            <a:avLst/>
          </a:prstGeom>
          <a:noFill/>
        </p:spPr>
        <p:txBody>
          <a:bodyPr wrap="square" rtlCol="0" anchor="t">
            <a:spAutoFit/>
          </a:bodyPr>
          <a:p>
            <a:pPr marL="342900" indent="-342900">
              <a:buFont typeface="Wingdings" panose="05000000000000000000" charset="0"/>
              <a:buChar char="Ø"/>
            </a:pPr>
            <a:r>
              <a:rPr lang="zh-CN" altLang="en-US" sz="2400" b="1">
                <a:solidFill>
                  <a:srgbClr val="7030A0"/>
                </a:solidFill>
                <a:sym typeface="+mn-ea"/>
              </a:rPr>
              <a:t>语言支持系统（</a:t>
            </a:r>
            <a:r>
              <a:rPr lang="en-US" altLang="zh-CN" sz="2400" b="1">
                <a:solidFill>
                  <a:srgbClr val="7030A0"/>
                </a:solidFill>
                <a:sym typeface="+mn-ea"/>
              </a:rPr>
              <a:t>Language support program</a:t>
            </a:r>
            <a:r>
              <a:rPr lang="zh-CN" altLang="en-US" sz="2400" b="1">
                <a:solidFill>
                  <a:srgbClr val="7030A0"/>
                </a:solidFill>
                <a:sym typeface="+mn-ea"/>
              </a:rPr>
              <a:t>，</a:t>
            </a:r>
            <a:r>
              <a:rPr lang="en-US" altLang="zh-CN" sz="2400" b="1">
                <a:solidFill>
                  <a:srgbClr val="7030A0"/>
                </a:solidFill>
                <a:sym typeface="+mn-ea"/>
              </a:rPr>
              <a:t>LSP</a:t>
            </a:r>
            <a:r>
              <a:rPr lang="zh-CN" altLang="en-US" sz="2400" b="1">
                <a:solidFill>
                  <a:srgbClr val="7030A0"/>
                </a:solidFill>
                <a:sym typeface="+mn-ea"/>
              </a:rPr>
              <a:t>）</a:t>
            </a:r>
            <a:endParaRPr lang="zh-CN" altLang="en-US" sz="2400" b="1">
              <a:solidFill>
                <a:srgbClr val="7030A0"/>
              </a:solidFill>
              <a:sym typeface="+mn-e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468757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kumimoji="0" lang="zh-CN" altLang="en-US" sz="4000" b="1" i="0" u="none" strike="noStrike" kern="0" cap="none" spc="0" normalizeH="0" baseline="0" noProof="0" dirty="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57630" y="1259205"/>
            <a:ext cx="3373120" cy="460375"/>
          </a:xfrm>
          <a:prstGeom prst="rect">
            <a:avLst/>
          </a:prstGeom>
          <a:noFill/>
        </p:spPr>
        <p:txBody>
          <a:bodyPr wrap="square" rtlCol="0">
            <a:spAutoFit/>
          </a:bodyPr>
          <a:lstStyle/>
          <a:p>
            <a:r>
              <a:rPr lang="zh-CN" altLang="en-US" sz="2400" b="1">
                <a:solidFill>
                  <a:srgbClr val="00B0F0"/>
                </a:solidFill>
                <a:latin typeface="黑体" panose="02010609060101010101" pitchFamily="2" charset="-122"/>
                <a:ea typeface="黑体" panose="02010609060101010101" pitchFamily="2" charset="-122"/>
                <a:cs typeface="黑体" panose="02010609060101010101" pitchFamily="2" charset="-122"/>
              </a:rPr>
              <a:t>SMRs随运动行为而变化</a:t>
            </a:r>
            <a:endParaRPr lang="zh-CN" altLang="en-US" sz="2400" b="1">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pic>
        <p:nvPicPr>
          <p:cNvPr id="9" name="图片 8"/>
          <p:cNvPicPr>
            <a:picLocks noChangeAspect="1"/>
          </p:cNvPicPr>
          <p:nvPr/>
        </p:nvPicPr>
        <p:blipFill>
          <a:blip r:embed="rId1"/>
          <a:stretch>
            <a:fillRect/>
          </a:stretch>
        </p:blipFill>
        <p:spPr>
          <a:xfrm>
            <a:off x="-85408" y="2759710"/>
            <a:ext cx="9244965" cy="3109595"/>
          </a:xfrm>
          <a:prstGeom prst="rect">
            <a:avLst/>
          </a:prstGeom>
        </p:spPr>
      </p:pic>
      <p:sp>
        <p:nvSpPr>
          <p:cNvPr id="2" name="下箭头标注 1"/>
          <p:cNvSpPr/>
          <p:nvPr/>
        </p:nvSpPr>
        <p:spPr>
          <a:xfrm>
            <a:off x="346075" y="2030730"/>
            <a:ext cx="8382000" cy="765810"/>
          </a:xfrm>
          <a:prstGeom prst="downArrowCallout">
            <a:avLst/>
          </a:prstGeom>
          <a:solidFill>
            <a:schemeClr val="tx2">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0070C0"/>
                </a:solidFill>
                <a:latin typeface="黑体" panose="02010609060101010101" pitchFamily="2" charset="-122"/>
                <a:ea typeface="黑体" panose="02010609060101010101" pitchFamily="2" charset="-122"/>
                <a:cs typeface="黑体" panose="02010609060101010101" pitchFamily="2" charset="-122"/>
                <a:sym typeface="+mn-ea"/>
              </a:rPr>
              <a:t>在实际和想象的脚（左）或手（右）运动期间ERD和ERS模式的例子</a:t>
            </a:r>
            <a:endParaRPr lang="zh-CN" altLang="en-US" sz="2000" b="1">
              <a:solidFill>
                <a:srgbClr val="0070C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云形标注 5"/>
          <p:cNvSpPr/>
          <p:nvPr/>
        </p:nvSpPr>
        <p:spPr>
          <a:xfrm>
            <a:off x="5181600" y="152400"/>
            <a:ext cx="3470275" cy="1407445"/>
          </a:xfrm>
          <a:prstGeom prst="cloudCallout">
            <a:avLst>
              <a:gd name="adj1" fmla="val -108362"/>
              <a:gd name="adj2" fmla="val 180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注意：实际运动与想象运动时，具有相似的</a:t>
            </a:r>
            <a:r>
              <a:rPr lang="en-US" altLang="zh-CN" dirty="0">
                <a:solidFill>
                  <a:schemeClr val="tx1"/>
                </a:solidFill>
              </a:rPr>
              <a:t>ERD</a:t>
            </a:r>
            <a:r>
              <a:rPr lang="zh-CN" altLang="en-US" dirty="0">
                <a:solidFill>
                  <a:schemeClr val="tx1"/>
                </a:solidFill>
              </a:rPr>
              <a:t>模式</a:t>
            </a:r>
            <a:endParaRPr lang="zh-CN" altLang="en-US" dirty="0">
              <a:solidFill>
                <a:schemeClr val="tx1"/>
              </a:solidFill>
            </a:endParaRPr>
          </a:p>
        </p:txBody>
      </p:sp>
      <p:sp>
        <p:nvSpPr>
          <p:cNvPr id="7" name="椭圆 6"/>
          <p:cNvSpPr/>
          <p:nvPr/>
        </p:nvSpPr>
        <p:spPr>
          <a:xfrm>
            <a:off x="104200" y="1188720"/>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例</a:t>
            </a:r>
            <a:endParaRPr lang="zh-CN" altLang="en-US" sz="2400" b="1" dirty="0">
              <a:solidFill>
                <a:schemeClr val="tx1"/>
              </a:solidFill>
            </a:endParaRPr>
          </a:p>
        </p:txBody>
      </p:sp>
      <p:sp>
        <p:nvSpPr>
          <p:cNvPr id="11" name="矩形 10"/>
          <p:cNvSpPr/>
          <p:nvPr/>
        </p:nvSpPr>
        <p:spPr>
          <a:xfrm>
            <a:off x="1011767" y="5825913"/>
            <a:ext cx="2722033" cy="61150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Times New Roman" panose="02020603050405020304" pitchFamily="18" charset="0"/>
                <a:cs typeface="Times New Roman" panose="02020603050405020304" pitchFamily="18" charset="0"/>
              </a:rPr>
              <a:t>左脚运动和想象左脚运动时，在脚区出现了</a:t>
            </a:r>
            <a:r>
              <a:rPr lang="en-US" altLang="zh-CN" dirty="0">
                <a:solidFill>
                  <a:schemeClr val="tx1"/>
                </a:solidFill>
                <a:latin typeface="Times New Roman" panose="02020603050405020304" pitchFamily="18" charset="0"/>
                <a:cs typeface="Times New Roman" panose="02020603050405020304" pitchFamily="18" charset="0"/>
              </a:rPr>
              <a:t>ERD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1981200" y="3364653"/>
            <a:ext cx="838200" cy="304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实际</a:t>
            </a:r>
            <a:endParaRPr lang="zh-CN" altLang="en-US" sz="2000" dirty="0">
              <a:solidFill>
                <a:schemeClr val="tx1"/>
              </a:solidFill>
            </a:endParaRPr>
          </a:p>
        </p:txBody>
      </p:sp>
      <p:sp>
        <p:nvSpPr>
          <p:cNvPr id="13" name="矩形 12"/>
          <p:cNvSpPr/>
          <p:nvPr/>
        </p:nvSpPr>
        <p:spPr>
          <a:xfrm>
            <a:off x="3429000" y="3347720"/>
            <a:ext cx="838200" cy="304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想象</a:t>
            </a:r>
            <a:endParaRPr lang="zh-CN" altLang="en-US" sz="2000" dirty="0">
              <a:solidFill>
                <a:schemeClr val="tx1"/>
              </a:solidFill>
            </a:endParaRPr>
          </a:p>
        </p:txBody>
      </p:sp>
      <p:sp>
        <p:nvSpPr>
          <p:cNvPr id="16" name="矩形 15"/>
          <p:cNvSpPr/>
          <p:nvPr/>
        </p:nvSpPr>
        <p:spPr>
          <a:xfrm>
            <a:off x="5638800" y="5847609"/>
            <a:ext cx="2722033" cy="61150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Times New Roman" panose="02020603050405020304" pitchFamily="18" charset="0"/>
                <a:cs typeface="Times New Roman" panose="02020603050405020304" pitchFamily="18" charset="0"/>
              </a:rPr>
              <a:t>右手运动和想象右手运动时，在手区出现了</a:t>
            </a:r>
            <a:r>
              <a:rPr lang="en-US" altLang="zh-CN" dirty="0">
                <a:solidFill>
                  <a:schemeClr val="tx1"/>
                </a:solidFill>
                <a:latin typeface="Times New Roman" panose="02020603050405020304" pitchFamily="18" charset="0"/>
                <a:cs typeface="Times New Roman" panose="02020603050405020304" pitchFamily="18" charset="0"/>
              </a:rPr>
              <a:t>ERD</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295400" y="1368048"/>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2" name="文本框 1"/>
          <p:cNvSpPr txBox="1"/>
          <p:nvPr/>
        </p:nvSpPr>
        <p:spPr>
          <a:xfrm>
            <a:off x="546100" y="1976120"/>
            <a:ext cx="8236585" cy="3230245"/>
          </a:xfrm>
          <a:prstGeom prst="rect">
            <a:avLst/>
          </a:prstGeom>
          <a:noFill/>
        </p:spPr>
        <p:txBody>
          <a:bodyPr wrap="square" rtlCol="0" anchor="t">
            <a:spAutoFit/>
          </a:bodyPr>
          <a:p>
            <a:pPr marL="342900" indent="-342900">
              <a:buFont typeface="Wingdings" panose="05000000000000000000" charset="0"/>
              <a:buChar char="Ø"/>
            </a:pPr>
            <a:r>
              <a:rPr lang="en-US" altLang="zh-CN" sz="2400">
                <a:latin typeface="黑体" panose="02010609060101010101" pitchFamily="2" charset="-122"/>
                <a:ea typeface="黑体" panose="02010609060101010101" pitchFamily="2" charset="-122"/>
                <a:cs typeface="黑体" panose="02010609060101010101" pitchFamily="2" charset="-122"/>
                <a:sym typeface="+mn-ea"/>
              </a:rPr>
              <a:t>LSP</a:t>
            </a:r>
            <a:r>
              <a:rPr lang="zh-CN" altLang="en-US" sz="2400">
                <a:latin typeface="黑体" panose="02010609060101010101" pitchFamily="2" charset="-122"/>
                <a:ea typeface="黑体" panose="02010609060101010101" pitchFamily="2" charset="-122"/>
                <a:cs typeface="黑体" panose="02010609060101010101" pitchFamily="2" charset="-122"/>
                <a:sym typeface="+mn-ea"/>
              </a:rPr>
              <a:t>系统：</a:t>
            </a:r>
            <a:endParaRPr lang="zh-CN" altLang="en-US" sz="2400">
              <a:latin typeface="黑体" panose="02010609060101010101" pitchFamily="2" charset="-122"/>
              <a:ea typeface="黑体" panose="02010609060101010101" pitchFamily="2" charset="-122"/>
              <a:cs typeface="黑体" panose="02010609060101010101" pitchFamily="2" charset="-122"/>
              <a:sym typeface="+mn-ea"/>
            </a:endParaRPr>
          </a:p>
          <a:p>
            <a:pPr>
              <a:lnSpc>
                <a:spcPct val="125000"/>
              </a:lnSpc>
              <a:buFont typeface="Wingdings" panose="05000000000000000000" charset="0"/>
            </a:pPr>
            <a:r>
              <a:rPr lang="zh-CN" altLang="en-US" sz="2400">
                <a:latin typeface="黑体" panose="02010609060101010101" pitchFamily="2" charset="-122"/>
                <a:ea typeface="黑体" panose="02010609060101010101" pitchFamily="2" charset="-122"/>
                <a:cs typeface="黑体" panose="02010609060101010101" pitchFamily="2" charset="-122"/>
                <a:sym typeface="+mn-ea"/>
              </a:rPr>
              <a:t>   </a:t>
            </a:r>
            <a:r>
              <a:rPr lang="zh-CN" altLang="en-US" sz="2400">
                <a:sym typeface="+mn-ea"/>
              </a:rPr>
              <a:t>在显示器下半部呈现字母或字母组， 每当字母或一组字母出现在底部，被试可以用</a:t>
            </a:r>
            <a:r>
              <a:rPr lang="en-US" altLang="zh-CN" sz="2400">
                <a:sym typeface="+mn-ea"/>
              </a:rPr>
              <a:t>SCP</a:t>
            </a:r>
            <a:r>
              <a:rPr lang="zh-CN" altLang="en-US" sz="2400">
                <a:sym typeface="+mn-ea"/>
              </a:rPr>
              <a:t>活动把球移向它或者可以忽略它，如果被试选择忽略它，就呈现另一个选择，该过程继续进行直到被试做出包含目标字母的选择；然后这组字母被分成两半按顺序呈现在监视器的底部，该过程继续，直到选定的目标字母</a:t>
            </a:r>
            <a:endParaRPr lang="zh-CN" altLang="en-US" sz="2400">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295400" y="1368048"/>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9" name="矩形 8"/>
          <p:cNvSpPr/>
          <p:nvPr/>
        </p:nvSpPr>
        <p:spPr>
          <a:xfrm>
            <a:off x="0" y="2204085"/>
            <a:ext cx="9144000" cy="204851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buFont typeface="Wingdings" panose="05000000000000000000" charset="0"/>
              <a:buChar char="Ø"/>
            </a:pPr>
            <a:r>
              <a:rPr lang="en-US" altLang="zh-CN" sz="2400">
                <a:solidFill>
                  <a:schemeClr val="tx1"/>
                </a:solidFill>
                <a:sym typeface="+mn-ea"/>
              </a:rPr>
              <a:t>1999</a:t>
            </a:r>
            <a:r>
              <a:rPr lang="zh-CN" altLang="en-US" sz="2400">
                <a:solidFill>
                  <a:schemeClr val="tx1"/>
                </a:solidFill>
                <a:sym typeface="+mn-ea"/>
              </a:rPr>
              <a:t>年</a:t>
            </a:r>
            <a:r>
              <a:rPr lang="en-US" altLang="zh-CN" sz="2400">
                <a:solidFill>
                  <a:schemeClr val="tx1"/>
                </a:solidFill>
                <a:sym typeface="+mn-ea"/>
              </a:rPr>
              <a:t>Birbaumer</a:t>
            </a:r>
            <a:r>
              <a:rPr lang="zh-CN" altLang="en-US" sz="2400">
                <a:solidFill>
                  <a:schemeClr val="tx1"/>
                </a:solidFill>
                <a:sym typeface="+mn-ea"/>
              </a:rPr>
              <a:t>等人也描述了基于</a:t>
            </a:r>
            <a:r>
              <a:rPr lang="en-US" altLang="zh-CN" sz="2400">
                <a:solidFill>
                  <a:schemeClr val="tx1"/>
                </a:solidFill>
                <a:sym typeface="+mn-ea"/>
              </a:rPr>
              <a:t>SCP</a:t>
            </a:r>
            <a:r>
              <a:rPr lang="zh-CN" altLang="en-US" sz="2400">
                <a:solidFill>
                  <a:schemeClr val="tx1"/>
                </a:solidFill>
                <a:sym typeface="+mn-ea"/>
              </a:rPr>
              <a:t>的</a:t>
            </a:r>
            <a:r>
              <a:rPr lang="en-US" altLang="zh-CN" sz="2400">
                <a:solidFill>
                  <a:schemeClr val="tx1"/>
                </a:solidFill>
                <a:sym typeface="+mn-ea"/>
              </a:rPr>
              <a:t>BCI</a:t>
            </a:r>
            <a:r>
              <a:rPr lang="zh-CN" altLang="en-US" sz="2400">
                <a:solidFill>
                  <a:schemeClr val="tx1"/>
                </a:solidFill>
                <a:sym typeface="+mn-ea"/>
              </a:rPr>
              <a:t>系统，两个患有严重</a:t>
            </a:r>
            <a:r>
              <a:rPr lang="en-US" altLang="zh-CN" sz="2400">
                <a:solidFill>
                  <a:schemeClr val="tx1"/>
                </a:solidFill>
                <a:sym typeface="+mn-ea"/>
              </a:rPr>
              <a:t>ALS</a:t>
            </a:r>
            <a:r>
              <a:rPr lang="zh-CN" altLang="en-US" sz="2400">
                <a:solidFill>
                  <a:schemeClr val="tx1"/>
                </a:solidFill>
                <a:sym typeface="+mn-ea"/>
              </a:rPr>
              <a:t>的用户学会了利用</a:t>
            </a:r>
            <a:r>
              <a:rPr lang="en-US" altLang="zh-CN" sz="2400">
                <a:solidFill>
                  <a:schemeClr val="tx1"/>
                </a:solidFill>
                <a:sym typeface="+mn-ea"/>
              </a:rPr>
              <a:t>SCP</a:t>
            </a:r>
            <a:r>
              <a:rPr lang="zh-CN" altLang="en-US" sz="2400">
                <a:solidFill>
                  <a:schemeClr val="tx1"/>
                </a:solidFill>
                <a:sym typeface="+mn-ea"/>
              </a:rPr>
              <a:t>控制类似于</a:t>
            </a:r>
            <a:r>
              <a:rPr lang="en-US" altLang="zh-CN" sz="2400">
                <a:solidFill>
                  <a:schemeClr val="tx1"/>
                </a:solidFill>
                <a:sym typeface="+mn-ea"/>
              </a:rPr>
              <a:t>LSP</a:t>
            </a:r>
            <a:r>
              <a:rPr lang="zh-CN" altLang="en-US" sz="2400">
                <a:solidFill>
                  <a:schemeClr val="tx1"/>
                </a:solidFill>
                <a:sym typeface="+mn-ea"/>
              </a:rPr>
              <a:t>的系统，报告了一名患者可以写出一个完整信息，清楚地反映了精神上的活跃，该用户每分钟可以产生约两个字符，而且使用这套</a:t>
            </a:r>
            <a:r>
              <a:rPr lang="en-US" altLang="zh-CN" sz="2400">
                <a:solidFill>
                  <a:schemeClr val="tx1"/>
                </a:solidFill>
                <a:sym typeface="+mn-ea"/>
              </a:rPr>
              <a:t>BCI</a:t>
            </a:r>
            <a:r>
              <a:rPr lang="zh-CN" altLang="en-US" sz="2400">
                <a:solidFill>
                  <a:schemeClr val="tx1"/>
                </a:solidFill>
                <a:sym typeface="+mn-ea"/>
              </a:rPr>
              <a:t>设备直到去世</a:t>
            </a:r>
            <a:r>
              <a:rPr lang="en-US" altLang="zh-CN" sz="2400">
                <a:solidFill>
                  <a:schemeClr val="tx1"/>
                </a:solidFill>
                <a:sym typeface="+mn-ea"/>
              </a:rPr>
              <a:t>(2007</a:t>
            </a:r>
            <a:r>
              <a:rPr lang="zh-CN" altLang="en-US" sz="2400">
                <a:solidFill>
                  <a:schemeClr val="tx1"/>
                </a:solidFill>
                <a:sym typeface="+mn-ea"/>
              </a:rPr>
              <a:t>年</a:t>
            </a:r>
            <a:r>
              <a:rPr lang="en-US" altLang="zh-CN" sz="2400">
                <a:solidFill>
                  <a:schemeClr val="tx1"/>
                </a:solidFill>
                <a:sym typeface="+mn-ea"/>
              </a:rPr>
              <a:t>)</a:t>
            </a:r>
            <a:endParaRPr lang="en-US" altLang="zh-CN" sz="2400">
              <a:solidFill>
                <a:schemeClr val="tx1"/>
              </a:solidFill>
              <a:sym typeface="+mn-ea"/>
            </a:endParaRPr>
          </a:p>
        </p:txBody>
      </p:sp>
      <p:sp>
        <p:nvSpPr>
          <p:cNvPr id="4" name="文本框 3"/>
          <p:cNvSpPr txBox="1"/>
          <p:nvPr/>
        </p:nvSpPr>
        <p:spPr>
          <a:xfrm>
            <a:off x="427990" y="4516755"/>
            <a:ext cx="8716010" cy="398780"/>
          </a:xfrm>
          <a:prstGeom prst="rect">
            <a:avLst/>
          </a:prstGeom>
          <a:noFill/>
        </p:spPr>
        <p:txBody>
          <a:bodyPr wrap="square" rtlCol="0" anchor="t">
            <a:spAutoFit/>
          </a:bodyPr>
          <a:p>
            <a:pPr>
              <a:buFont typeface="Wingdings" panose="05000000000000000000" charset="0"/>
            </a:pPr>
            <a:r>
              <a:rPr lang="zh-CN" altLang="en-US" sz="2000">
                <a:sym typeface="+mn-ea"/>
              </a:rPr>
              <a:t>这篇研究也对</a:t>
            </a:r>
            <a:r>
              <a:rPr lang="en-US" altLang="zh-CN" sz="2000">
                <a:sym typeface="+mn-ea"/>
              </a:rPr>
              <a:t>13</a:t>
            </a:r>
            <a:r>
              <a:rPr lang="zh-CN" altLang="en-US" sz="2000">
                <a:sym typeface="+mn-ea"/>
              </a:rPr>
              <a:t>个健康用户进行了评估，表明健康用户进行训练的时间更短</a:t>
            </a:r>
            <a:endParaRPr lang="zh-CN" altLang="en-US" sz="2000">
              <a:sym typeface="+mn-ea"/>
            </a:endParaRPr>
          </a:p>
        </p:txBody>
      </p:sp>
      <p:sp>
        <p:nvSpPr>
          <p:cNvPr id="6" name="文本框 5"/>
          <p:cNvSpPr txBox="1"/>
          <p:nvPr/>
        </p:nvSpPr>
        <p:spPr>
          <a:xfrm>
            <a:off x="582295" y="5334000"/>
            <a:ext cx="7795260" cy="829945"/>
          </a:xfrm>
          <a:prstGeom prst="rect">
            <a:avLst/>
          </a:prstGeom>
          <a:noFill/>
        </p:spPr>
        <p:txBody>
          <a:bodyPr wrap="square" rtlCol="0" anchor="t">
            <a:spAutoFit/>
          </a:bodyPr>
          <a:p>
            <a:pPr marL="342900" indent="-342900" algn="l">
              <a:buFont typeface="Wingdings" panose="05000000000000000000" charset="0"/>
              <a:buChar char="Ø"/>
            </a:pPr>
            <a:r>
              <a:rPr lang="en-US" altLang="zh-CN" sz="2400" b="1">
                <a:solidFill>
                  <a:srgbClr val="7030A0"/>
                </a:solidFill>
                <a:sym typeface="+mn-ea"/>
              </a:rPr>
              <a:t>Kublter</a:t>
            </a:r>
            <a:r>
              <a:rPr lang="zh-CN" altLang="en-US" sz="2400" b="1">
                <a:solidFill>
                  <a:srgbClr val="7030A0"/>
                </a:solidFill>
                <a:sym typeface="+mn-ea"/>
              </a:rPr>
              <a:t>和</a:t>
            </a:r>
            <a:r>
              <a:rPr lang="en-US" altLang="zh-CN" sz="2400" b="1">
                <a:solidFill>
                  <a:srgbClr val="7030A0"/>
                </a:solidFill>
                <a:sym typeface="+mn-ea"/>
              </a:rPr>
              <a:t>Birbaumer</a:t>
            </a:r>
            <a:r>
              <a:rPr lang="zh-CN" altLang="en-US" sz="2400" b="1">
                <a:solidFill>
                  <a:srgbClr val="7030A0"/>
                </a:solidFill>
                <a:sym typeface="+mn-ea"/>
              </a:rPr>
              <a:t>的两个研究是首次验证了</a:t>
            </a:r>
            <a:r>
              <a:rPr lang="en-US" altLang="zh-CN" sz="2400" b="1">
                <a:solidFill>
                  <a:srgbClr val="7030A0"/>
                </a:solidFill>
                <a:sym typeface="+mn-ea"/>
              </a:rPr>
              <a:t>BCIs</a:t>
            </a:r>
            <a:r>
              <a:rPr lang="zh-CN" altLang="en-US" sz="2400" b="1">
                <a:solidFill>
                  <a:srgbClr val="7030A0"/>
                </a:solidFill>
                <a:sym typeface="+mn-ea"/>
              </a:rPr>
              <a:t>可以作为现实世界中严重残疾用户的辅助技术</a:t>
            </a:r>
            <a:endParaRPr lang="zh-CN" altLang="en-US" sz="2400" b="1">
              <a:solidFill>
                <a:srgbClr val="7030A0"/>
              </a:solidFill>
              <a:sym typeface="+mn-ea"/>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143000" y="1299150"/>
            <a:ext cx="508825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endPar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2" name="文本框 1"/>
          <p:cNvSpPr txBox="1"/>
          <p:nvPr/>
        </p:nvSpPr>
        <p:spPr>
          <a:xfrm>
            <a:off x="502920" y="2189480"/>
            <a:ext cx="8540750" cy="4523105"/>
          </a:xfrm>
          <a:prstGeom prst="rect">
            <a:avLst/>
          </a:prstGeom>
          <a:noFill/>
        </p:spPr>
        <p:txBody>
          <a:bodyPr wrap="square" rtlCol="0">
            <a:spAutoFit/>
          </a:bodyPr>
          <a:lstStyle/>
          <a:p>
            <a:pPr>
              <a:lnSpc>
                <a:spcPct val="150000"/>
              </a:lnSpc>
            </a:pPr>
            <a:r>
              <a:rPr lang="zh-CN" altLang="en-US" sz="2400"/>
              <a:t>后来的工作扩展了基于SCP的BCI可用的应用范围，包括</a:t>
            </a:r>
            <a:endParaRPr lang="zh-CN" altLang="en-US" sz="2400"/>
          </a:p>
          <a:p>
            <a:pPr marL="342900" indent="-342900">
              <a:lnSpc>
                <a:spcPct val="150000"/>
              </a:lnSpc>
              <a:buFont typeface="Wingdings" panose="05000000000000000000" charset="0"/>
              <a:buChar char="l"/>
            </a:pPr>
            <a:r>
              <a:rPr lang="zh-CN" altLang="en-US" sz="2400"/>
              <a:t>各种</a:t>
            </a:r>
            <a:r>
              <a:rPr lang="zh-CN" altLang="en-US" sz="2400">
                <a:solidFill>
                  <a:srgbClr val="FF0000"/>
                </a:solidFill>
              </a:rPr>
              <a:t>拼写系统</a:t>
            </a:r>
            <a:endParaRPr lang="zh-CN" altLang="en-US" sz="2400">
              <a:solidFill>
                <a:srgbClr val="FF0000"/>
              </a:solidFill>
            </a:endParaRPr>
          </a:p>
          <a:p>
            <a:pPr marL="342900" indent="-342900">
              <a:lnSpc>
                <a:spcPct val="150000"/>
              </a:lnSpc>
              <a:buFont typeface="Wingdings" panose="05000000000000000000" charset="0"/>
              <a:buChar char="l"/>
            </a:pPr>
            <a:r>
              <a:rPr lang="zh-CN" altLang="en-US" sz="2400"/>
              <a:t>后来在很多方面升了级的</a:t>
            </a:r>
            <a:r>
              <a:rPr lang="zh-CN" altLang="en-US" sz="2400">
                <a:solidFill>
                  <a:srgbClr val="FF0000"/>
                </a:solidFill>
              </a:rPr>
              <a:t>Web浏览器</a:t>
            </a:r>
            <a:endParaRPr lang="zh-CN" altLang="en-US" sz="2400">
              <a:solidFill>
                <a:srgbClr val="FF0000"/>
              </a:solidFill>
            </a:endParaRPr>
          </a:p>
          <a:p>
            <a:pPr marL="342900" indent="-342900">
              <a:lnSpc>
                <a:spcPct val="150000"/>
              </a:lnSpc>
              <a:buFont typeface="Wingdings" panose="05000000000000000000" charset="0"/>
              <a:buChar char="l"/>
            </a:pPr>
            <a:r>
              <a:rPr lang="zh-CN" altLang="en-US" sz="2400"/>
              <a:t>以及一个</a:t>
            </a:r>
            <a:r>
              <a:rPr lang="zh-CN" altLang="en-US" sz="2400">
                <a:solidFill>
                  <a:srgbClr val="FF0000"/>
                </a:solidFill>
              </a:rPr>
              <a:t>三层的选择系统</a:t>
            </a:r>
            <a:endParaRPr lang="zh-CN" altLang="en-US" sz="2400">
              <a:solidFill>
                <a:srgbClr val="FF0000"/>
              </a:solidFill>
            </a:endParaRPr>
          </a:p>
          <a:p>
            <a:pPr marL="342900" indent="-342900">
              <a:lnSpc>
                <a:spcPct val="150000"/>
              </a:lnSpc>
            </a:pPr>
            <a:r>
              <a:rPr lang="en-US" altLang="zh-CN" sz="2400">
                <a:solidFill>
                  <a:srgbClr val="FF0000"/>
                </a:solidFill>
              </a:rPr>
              <a:t>(Kaiser</a:t>
            </a:r>
            <a:r>
              <a:rPr lang="zh-CN" altLang="en-US" sz="2400">
                <a:solidFill>
                  <a:srgbClr val="FF0000"/>
                </a:solidFill>
              </a:rPr>
              <a:t>等，</a:t>
            </a:r>
            <a:r>
              <a:rPr lang="en-US" altLang="zh-CN" sz="2400">
                <a:solidFill>
                  <a:srgbClr val="FF0000"/>
                </a:solidFill>
              </a:rPr>
              <a:t>2002</a:t>
            </a:r>
            <a:r>
              <a:rPr lang="zh-CN" altLang="en-US" sz="2400">
                <a:solidFill>
                  <a:srgbClr val="FF0000"/>
                </a:solidFill>
              </a:rPr>
              <a:t>，</a:t>
            </a:r>
            <a:r>
              <a:rPr lang="en-US" altLang="zh-CN" sz="2400">
                <a:solidFill>
                  <a:srgbClr val="FF0000"/>
                </a:solidFill>
              </a:rPr>
              <a:t>Hinterberger</a:t>
            </a:r>
            <a:r>
              <a:rPr lang="zh-CN" altLang="en-US" sz="2400">
                <a:solidFill>
                  <a:srgbClr val="FF0000"/>
                </a:solidFill>
              </a:rPr>
              <a:t>等，</a:t>
            </a:r>
            <a:r>
              <a:rPr lang="en-US" altLang="zh-CN" sz="2400">
                <a:solidFill>
                  <a:srgbClr val="FF0000"/>
                </a:solidFill>
              </a:rPr>
              <a:t>2004</a:t>
            </a:r>
            <a:r>
              <a:rPr lang="zh-CN" altLang="en-US" sz="2400">
                <a:solidFill>
                  <a:srgbClr val="FF0000"/>
                </a:solidFill>
              </a:rPr>
              <a:t>，</a:t>
            </a:r>
            <a:r>
              <a:rPr lang="en-US" altLang="zh-CN" sz="2400">
                <a:solidFill>
                  <a:srgbClr val="FF0000"/>
                </a:solidFill>
              </a:rPr>
              <a:t>Bensch</a:t>
            </a:r>
            <a:r>
              <a:rPr lang="zh-CN" altLang="en-US" sz="2400">
                <a:solidFill>
                  <a:srgbClr val="FF0000"/>
                </a:solidFill>
              </a:rPr>
              <a:t>等，</a:t>
            </a:r>
            <a:r>
              <a:rPr lang="en-US" altLang="zh-CN" sz="2400">
                <a:solidFill>
                  <a:srgbClr val="FF0000"/>
                </a:solidFill>
              </a:rPr>
              <a:t>2007)</a:t>
            </a:r>
            <a:endParaRPr lang="zh-CN" altLang="en-US" sz="2400"/>
          </a:p>
          <a:p>
            <a:pPr>
              <a:lnSpc>
                <a:spcPct val="150000"/>
              </a:lnSpc>
            </a:pPr>
            <a:endParaRPr lang="zh-CN" altLang="en-US" sz="2400"/>
          </a:p>
          <a:p>
            <a:pPr>
              <a:lnSpc>
                <a:spcPct val="150000"/>
              </a:lnSpc>
            </a:pPr>
            <a:r>
              <a:rPr lang="zh-CN" altLang="en-US" sz="2400"/>
              <a:t>       其他SCP的研究还探索了一些</a:t>
            </a:r>
            <a:r>
              <a:rPr lang="zh-CN" altLang="en-US" sz="2400">
                <a:solidFill>
                  <a:srgbClr val="FF0000"/>
                </a:solidFill>
              </a:rPr>
              <a:t>基础科学问题</a:t>
            </a:r>
            <a:r>
              <a:rPr lang="zh-CN" altLang="en-US" sz="2400"/>
              <a:t>，例如研究SCPs与功能性磁共振成像、经颅磁刺激的结合。</a:t>
            </a:r>
            <a:endParaRPr lang="zh-CN" altLang="en-US" sz="2400"/>
          </a:p>
        </p:txBody>
      </p:sp>
      <p:sp>
        <p:nvSpPr>
          <p:cNvPr id="9" name="燕尾形 42"/>
          <p:cNvSpPr/>
          <p:nvPr/>
        </p:nvSpPr>
        <p:spPr>
          <a:xfrm>
            <a:off x="6350" y="5623560"/>
            <a:ext cx="375285"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
        <p:nvSpPr>
          <p:cNvPr id="4" name="燕尾形 42"/>
          <p:cNvSpPr/>
          <p:nvPr/>
        </p:nvSpPr>
        <p:spPr>
          <a:xfrm>
            <a:off x="6350" y="2360295"/>
            <a:ext cx="375285" cy="457200"/>
          </a:xfrm>
          <a:prstGeom prst="chevron">
            <a:avLst>
              <a:gd name="adj" fmla="val 73504"/>
            </a:avLst>
          </a:prstGeom>
          <a:gradFill rotWithShape="1">
            <a:gsLst>
              <a:gs pos="0">
                <a:srgbClr val="00416F">
                  <a:alpha val="100000"/>
                </a:srgbClr>
              </a:gs>
              <a:gs pos="12999">
                <a:srgbClr val="00416F">
                  <a:alpha val="100000"/>
                </a:srgbClr>
              </a:gs>
              <a:gs pos="42999">
                <a:srgbClr val="005DA0">
                  <a:alpha val="100000"/>
                </a:srgbClr>
              </a:gs>
              <a:gs pos="76999">
                <a:srgbClr val="0089FA">
                  <a:alpha val="100000"/>
                </a:srgbClr>
              </a:gs>
              <a:gs pos="100000">
                <a:srgbClr val="0089FA">
                  <a:alpha val="100000"/>
                </a:srgbClr>
              </a:gs>
            </a:gsLst>
            <a:lin ang="0" scaled="1"/>
            <a:tileRect/>
          </a:gradFill>
          <a:ln w="25400">
            <a:noFill/>
          </a:ln>
        </p:spPr>
        <p:txBody>
          <a:bodyPr vert="horz" wrap="square" anchor="ctr"/>
          <a:lstStyle/>
          <a:p>
            <a:pPr marL="0" indent="0" algn="ctr" eaLnBrk="1" latinLnBrk="0" hangingPunct="1">
              <a:buNone/>
            </a:pPr>
            <a:endParaRPr b="1" i="1" baseline="0">
              <a:solidFill>
                <a:srgbClr val="000000"/>
              </a:solidFill>
              <a:latin typeface="方正兰亭黑_GBK" charset="-122"/>
              <a:ea typeface="宋体" panose="02010600030101010101" pitchFamily="2" charset="-122"/>
              <a:sym typeface="微软雅黑" panose="020B0503020204020204"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131252" y="1335405"/>
            <a:ext cx="587692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未来方向</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8" name="右箭头 7"/>
          <p:cNvSpPr/>
          <p:nvPr/>
        </p:nvSpPr>
        <p:spPr>
          <a:xfrm>
            <a:off x="0" y="3049905"/>
            <a:ext cx="4917440" cy="978535"/>
          </a:xfrm>
          <a:prstGeom prst="rightArrow">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sym typeface="+mn-ea"/>
              </a:rPr>
              <a:t>基于</a:t>
            </a:r>
            <a:r>
              <a:rPr lang="en-US" altLang="zh-CN" sz="2400" b="1">
                <a:solidFill>
                  <a:schemeClr val="tx1"/>
                </a:solidFill>
                <a:sym typeface="+mn-ea"/>
              </a:rPr>
              <a:t>SCP</a:t>
            </a:r>
            <a:r>
              <a:rPr lang="zh-CN" altLang="en-US" sz="2400" b="1">
                <a:solidFill>
                  <a:schemeClr val="tx1"/>
                </a:solidFill>
                <a:sym typeface="+mn-ea"/>
              </a:rPr>
              <a:t>的</a:t>
            </a:r>
            <a:r>
              <a:rPr lang="en-US" altLang="zh-CN" sz="2400" b="1">
                <a:solidFill>
                  <a:schemeClr val="tx1"/>
                </a:solidFill>
                <a:sym typeface="+mn-ea"/>
              </a:rPr>
              <a:t>BCI</a:t>
            </a:r>
            <a:r>
              <a:rPr lang="zh-CN" altLang="en-US" sz="2400" b="1">
                <a:solidFill>
                  <a:schemeClr val="tx1"/>
                </a:solidFill>
                <a:sym typeface="+mn-ea"/>
              </a:rPr>
              <a:t>的基本问题</a:t>
            </a:r>
            <a:endParaRPr lang="zh-CN" altLang="en-US" sz="2400" b="1">
              <a:solidFill>
                <a:schemeClr val="tx1"/>
              </a:solidFill>
              <a:sym typeface="+mn-ea"/>
            </a:endParaRPr>
          </a:p>
        </p:txBody>
      </p:sp>
      <p:sp>
        <p:nvSpPr>
          <p:cNvPr id="12" name="文本框 11"/>
          <p:cNvSpPr txBox="1"/>
          <p:nvPr/>
        </p:nvSpPr>
        <p:spPr>
          <a:xfrm>
            <a:off x="938530" y="4125595"/>
            <a:ext cx="7844155" cy="2245360"/>
          </a:xfrm>
          <a:prstGeom prst="rect">
            <a:avLst/>
          </a:prstGeom>
          <a:noFill/>
        </p:spPr>
        <p:txBody>
          <a:bodyPr wrap="square" rtlCol="0" anchor="t">
            <a:spAutoFit/>
          </a:bodyPr>
          <a:p>
            <a:pPr marL="342900" indent="-342900">
              <a:lnSpc>
                <a:spcPct val="100000"/>
              </a:lnSpc>
              <a:buFont typeface="Wingdings" panose="05000000000000000000" charset="0"/>
              <a:buChar char="û"/>
            </a:pPr>
            <a:r>
              <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rPr>
              <a:t>基于</a:t>
            </a:r>
            <a:r>
              <a:rPr lang="en-US" altLang="zh-CN" sz="2000" b="1" i="1" dirty="0">
                <a:solidFill>
                  <a:srgbClr val="7030A0"/>
                </a:solidFill>
                <a:latin typeface="微软雅黑" panose="020B0503020204020204" charset="-122"/>
                <a:ea typeface="微软雅黑" panose="020B0503020204020204" charset="-122"/>
                <a:sym typeface="微软雅黑" panose="020B0503020204020204" charset="-122"/>
              </a:rPr>
              <a:t>SCPs</a:t>
            </a:r>
            <a:r>
              <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rPr>
              <a:t>的</a:t>
            </a:r>
            <a:r>
              <a:rPr lang="en-US" altLang="zh-CN" sz="2000" b="1" i="1" dirty="0">
                <a:solidFill>
                  <a:srgbClr val="7030A0"/>
                </a:solidFill>
                <a:latin typeface="微软雅黑" panose="020B0503020204020204" charset="-122"/>
                <a:ea typeface="微软雅黑" panose="020B0503020204020204" charset="-122"/>
                <a:sym typeface="微软雅黑" panose="020B0503020204020204" charset="-122"/>
              </a:rPr>
              <a:t>BCI</a:t>
            </a:r>
            <a:r>
              <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rPr>
              <a:t>速度很慢</a:t>
            </a:r>
            <a:r>
              <a:rPr lang="zh-CN" altLang="en-US" sz="2000" b="1">
                <a:gradFill>
                  <a:gsLst>
                    <a:gs pos="0">
                      <a:srgbClr val="7B32B2"/>
                    </a:gs>
                    <a:gs pos="100000">
                      <a:srgbClr val="401A5D"/>
                    </a:gs>
                  </a:gsLst>
                  <a:lin scaled="0"/>
                </a:gradFill>
                <a:sym typeface="+mn-ea"/>
              </a:rPr>
              <a:t>    </a:t>
            </a:r>
            <a:r>
              <a:rPr lang="zh-CN" sz="2000">
                <a:sym typeface="+mn-ea"/>
              </a:rPr>
              <a:t>虽然</a:t>
            </a:r>
            <a:r>
              <a:rPr lang="en-US" altLang="zh-CN" sz="2000">
                <a:solidFill>
                  <a:schemeClr val="bg2"/>
                </a:solidFill>
                <a:latin typeface="Times New Roman" panose="02020603050405020304" pitchFamily="18" charset="0"/>
                <a:cs typeface="Times New Roman" panose="02020603050405020304" pitchFamily="18" charset="0"/>
                <a:sym typeface="+mn-ea"/>
              </a:rPr>
              <a:t>Kublter</a:t>
            </a:r>
            <a:r>
              <a:rPr lang="zh-CN" sz="2000">
                <a:sym typeface="+mn-ea"/>
              </a:rPr>
              <a:t>等</a:t>
            </a:r>
            <a:r>
              <a:rPr lang="en-US" altLang="zh-CN" sz="2000">
                <a:sym typeface="+mn-ea"/>
              </a:rPr>
              <a:t>(1999)</a:t>
            </a:r>
            <a:r>
              <a:rPr lang="zh-CN" sz="2000">
                <a:sym typeface="+mn-ea"/>
              </a:rPr>
              <a:t>成功地将每个选择所需时间从</a:t>
            </a:r>
            <a:r>
              <a:rPr lang="en-US" altLang="zh-CN" sz="2000">
                <a:sym typeface="+mn-ea"/>
              </a:rPr>
              <a:t>10s</a:t>
            </a:r>
            <a:r>
              <a:rPr lang="zh-CN" sz="2000">
                <a:sym typeface="+mn-ea"/>
              </a:rPr>
              <a:t>缩短</a:t>
            </a:r>
            <a:r>
              <a:rPr lang="zh-CN" sz="2000">
                <a:sym typeface="+mn-ea"/>
              </a:rPr>
              <a:t>到</a:t>
            </a:r>
            <a:r>
              <a:rPr lang="en-US" altLang="zh-CN" sz="2000">
                <a:sym typeface="+mn-ea"/>
              </a:rPr>
              <a:t>4s</a:t>
            </a:r>
            <a:r>
              <a:rPr lang="zh-CN" altLang="en-US" sz="2000">
                <a:sym typeface="+mn-ea"/>
              </a:rPr>
              <a:t>，</a:t>
            </a:r>
            <a:r>
              <a:rPr lang="zh-CN" sz="2000">
                <a:sym typeface="+mn-ea"/>
              </a:rPr>
              <a:t>但是他们的进一步减少每次选择的时间研究并不成功，因为用户说较短的试验使他们疲倦</a:t>
            </a:r>
            <a:endParaRPr lang="zh-CN" sz="2000"/>
          </a:p>
          <a:p>
            <a:pPr marL="342900" indent="-342900">
              <a:lnSpc>
                <a:spcPct val="100000"/>
              </a:lnSpc>
              <a:buFont typeface="Wingdings" panose="05000000000000000000" charset="0"/>
              <a:buChar char="û"/>
            </a:pPr>
            <a:r>
              <a:rPr lang="zh-CN" altLang="en-US" sz="2000" b="1" i="1" dirty="0">
                <a:solidFill>
                  <a:srgbClr val="7030A0"/>
                </a:solidFill>
                <a:latin typeface="微软雅黑" panose="020B0503020204020204" charset="-122"/>
                <a:ea typeface="微软雅黑" panose="020B0503020204020204" charset="-122"/>
                <a:sym typeface="+mn-ea"/>
              </a:rPr>
              <a:t>基于SCP的BCIs</a:t>
            </a:r>
            <a:r>
              <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rPr>
              <a:t>不提供良好的多维控制      </a:t>
            </a:r>
            <a:r>
              <a:rPr lang="zh-CN" altLang="en-US" sz="2000" dirty="0">
                <a:solidFill>
                  <a:schemeClr val="tx1"/>
                </a:solidFill>
                <a:latin typeface="Times New Roman" panose="02020603050405020304" pitchFamily="18" charset="0"/>
                <a:ea typeface="+mn-ea"/>
                <a:cs typeface="Times New Roman" panose="02020603050405020304" pitchFamily="18" charset="0"/>
                <a:sym typeface="微软雅黑" panose="020B0503020204020204" charset="-122"/>
              </a:rPr>
              <a:t>基于</a:t>
            </a:r>
            <a:r>
              <a:rPr lang="en-US" altLang="zh-CN" sz="2000" dirty="0">
                <a:solidFill>
                  <a:schemeClr val="tx1"/>
                </a:solidFill>
                <a:latin typeface="Times New Roman" panose="02020603050405020304" pitchFamily="18" charset="0"/>
                <a:ea typeface="+mn-ea"/>
                <a:cs typeface="Times New Roman" panose="02020603050405020304" pitchFamily="18" charset="0"/>
                <a:sym typeface="微软雅黑" panose="020B0503020204020204" charset="-122"/>
              </a:rPr>
              <a:t>SCP</a:t>
            </a:r>
            <a:r>
              <a:rPr lang="zh-CN" altLang="en-US" sz="2000" dirty="0">
                <a:solidFill>
                  <a:schemeClr val="tx1"/>
                </a:solidFill>
                <a:latin typeface="Times New Roman" panose="02020603050405020304" pitchFamily="18" charset="0"/>
                <a:ea typeface="+mn-ea"/>
                <a:cs typeface="Times New Roman" panose="02020603050405020304" pitchFamily="18" charset="0"/>
                <a:sym typeface="微软雅黑" panose="020B0503020204020204" charset="-122"/>
              </a:rPr>
              <a:t>的</a:t>
            </a:r>
            <a:r>
              <a:rPr lang="en-US" altLang="zh-CN" sz="2000" dirty="0">
                <a:solidFill>
                  <a:schemeClr val="tx1"/>
                </a:solidFill>
                <a:latin typeface="Times New Roman" panose="02020603050405020304" pitchFamily="18" charset="0"/>
                <a:ea typeface="+mn-ea"/>
                <a:cs typeface="Times New Roman" panose="02020603050405020304" pitchFamily="18" charset="0"/>
                <a:sym typeface="微软雅黑" panose="020B0503020204020204" charset="-122"/>
              </a:rPr>
              <a:t>BCI</a:t>
            </a:r>
            <a:r>
              <a:rPr lang="zh-CN" altLang="en-US" sz="2000" dirty="0">
                <a:solidFill>
                  <a:schemeClr val="tx1"/>
                </a:solidFill>
                <a:latin typeface="Times New Roman" panose="02020603050405020304" pitchFamily="18" charset="0"/>
                <a:ea typeface="+mn-ea"/>
                <a:cs typeface="Times New Roman" panose="02020603050405020304" pitchFamily="18" charset="0"/>
                <a:sym typeface="微软雅黑" panose="020B0503020204020204" charset="-122"/>
              </a:rPr>
              <a:t> 能够成功地同时控制不止一个维度已经很少成功</a:t>
            </a:r>
            <a:r>
              <a:rPr lang="en-US" altLang="zh-CN" sz="2000" b="1">
                <a:solidFill>
                  <a:schemeClr val="tx1"/>
                </a:solidFill>
                <a:sym typeface="+mn-ea"/>
              </a:rPr>
              <a:t>  </a:t>
            </a:r>
            <a:endParaRPr lang="en-US" altLang="zh-CN" sz="2000" b="1">
              <a:solidFill>
                <a:schemeClr val="tx1"/>
              </a:solidFill>
              <a:sym typeface="+mn-ea"/>
            </a:endParaRPr>
          </a:p>
          <a:p>
            <a:pPr marL="342900" indent="-342900">
              <a:lnSpc>
                <a:spcPct val="100000"/>
              </a:lnSpc>
              <a:buFont typeface="Wingdings" panose="05000000000000000000" charset="0"/>
              <a:buChar char="û"/>
            </a:pPr>
            <a:r>
              <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rPr>
              <a:t>基于SCP的BCIs很容易出错</a:t>
            </a:r>
            <a:endPar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endParaRPr>
          </a:p>
          <a:p>
            <a:pPr marL="342900" indent="-342900">
              <a:lnSpc>
                <a:spcPct val="100000"/>
              </a:lnSpc>
              <a:buFont typeface="Wingdings" panose="05000000000000000000" charset="0"/>
              <a:buChar char="û"/>
            </a:pPr>
            <a:r>
              <a:rPr lang="zh-CN" altLang="en-US" sz="2000" b="1" i="1" dirty="0">
                <a:solidFill>
                  <a:srgbClr val="7030A0"/>
                </a:solidFill>
                <a:latin typeface="微软雅黑" panose="020B0503020204020204" charset="-122"/>
                <a:ea typeface="微软雅黑" panose="020B0503020204020204" charset="-122"/>
                <a:sym typeface="微软雅黑" panose="020B0503020204020204" charset="-122"/>
              </a:rPr>
              <a:t>需要大量的训练</a:t>
            </a:r>
            <a:endParaRPr lang="zh-CN" altLang="en-US" sz="2000">
              <a:solidFill>
                <a:schemeClr val="tx1"/>
              </a:solidFill>
              <a:sym typeface="+mn-ea"/>
            </a:endParaRPr>
          </a:p>
        </p:txBody>
      </p:sp>
      <p:sp>
        <p:nvSpPr>
          <p:cNvPr id="9" name="矩形 8"/>
          <p:cNvSpPr/>
          <p:nvPr/>
        </p:nvSpPr>
        <p:spPr>
          <a:xfrm>
            <a:off x="0" y="2204085"/>
            <a:ext cx="9144000" cy="84582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buFont typeface="Wingdings" panose="05000000000000000000" charset="0"/>
              <a:buChar char="Ø"/>
            </a:pPr>
            <a:r>
              <a:rPr lang="zh-CN" altLang="en-US" sz="2400">
                <a:solidFill>
                  <a:schemeClr val="tx1"/>
                </a:solidFill>
                <a:sym typeface="+mn-ea"/>
              </a:rPr>
              <a:t>基于</a:t>
            </a:r>
            <a:r>
              <a:rPr lang="en-US" altLang="zh-CN" sz="2400">
                <a:solidFill>
                  <a:schemeClr val="tx1"/>
                </a:solidFill>
                <a:sym typeface="+mn-ea"/>
              </a:rPr>
              <a:t>SCP</a:t>
            </a:r>
            <a:r>
              <a:rPr lang="zh-CN" altLang="en-US" sz="2400">
                <a:solidFill>
                  <a:schemeClr val="tx1"/>
                </a:solidFill>
                <a:sym typeface="+mn-ea"/>
              </a:rPr>
              <a:t>的</a:t>
            </a:r>
            <a:r>
              <a:rPr lang="en-US" altLang="zh-CN" sz="2400">
                <a:solidFill>
                  <a:schemeClr val="tx1"/>
                </a:solidFill>
                <a:sym typeface="+mn-ea"/>
              </a:rPr>
              <a:t>BCIs</a:t>
            </a:r>
            <a:r>
              <a:rPr lang="zh-CN" altLang="en-US" sz="2400">
                <a:solidFill>
                  <a:schemeClr val="tx1"/>
                </a:solidFill>
                <a:sym typeface="+mn-ea"/>
              </a:rPr>
              <a:t>扎根于广泛的基础研究和临床研究，已经在严重残疾患者和家庭环境中得到验证</a:t>
            </a:r>
            <a:endParaRPr lang="zh-CN" altLang="en-US" sz="2400">
              <a:solidFill>
                <a:schemeClr val="tx1"/>
              </a:solidFill>
              <a:sym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219200" y="1388050"/>
            <a:ext cx="5709285" cy="460375"/>
          </a:xfrm>
          <a:prstGeom prst="rect">
            <a:avLst/>
          </a:prstGeom>
          <a:noFill/>
        </p:spPr>
        <p:txBody>
          <a:bodyPr wrap="square" rtlCol="0">
            <a:spAutoFit/>
          </a:bodyPr>
          <a:lstStyle/>
          <a:p>
            <a:r>
              <a:rPr sz="2400" b="1" dirty="0" err="1">
                <a:solidFill>
                  <a:srgbClr val="00B0F0"/>
                </a:solidFill>
                <a:sym typeface="+mn-ea"/>
              </a:rPr>
              <a:t>基于慢皮层电位的脑-机接口</a:t>
            </a:r>
            <a:r>
              <a:rPr lang="zh-CN" sz="2400" b="1" dirty="0">
                <a:solidFill>
                  <a:srgbClr val="00B0F0"/>
                </a:solidFill>
                <a:sym typeface="+mn-ea"/>
              </a:rPr>
              <a:t>未来方向</a:t>
            </a:r>
            <a:endParaRPr lang="zh-CN" sz="2400" b="1" dirty="0">
              <a:solidFill>
                <a:srgbClr val="00B0F0"/>
              </a:solidFill>
              <a:sym typeface="+mn-ea"/>
            </a:endParaRPr>
          </a:p>
        </p:txBody>
      </p:sp>
      <p:sp>
        <p:nvSpPr>
          <p:cNvPr id="2" name="文本框 1"/>
          <p:cNvSpPr txBox="1"/>
          <p:nvPr/>
        </p:nvSpPr>
        <p:spPr>
          <a:xfrm>
            <a:off x="313690" y="3210560"/>
            <a:ext cx="8683625" cy="341503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en-US" altLang="zh-CN" sz="2000"/>
              <a:t>  </a:t>
            </a:r>
            <a:r>
              <a:rPr lang="zh-CN" altLang="en-US" sz="2400"/>
              <a:t>在一个离线研究中，Garipelli等（2009）表明了</a:t>
            </a:r>
            <a:r>
              <a:rPr lang="zh-CN" altLang="en-US" sz="2400">
                <a:solidFill>
                  <a:srgbClr val="FF0000"/>
                </a:solidFill>
              </a:rPr>
              <a:t>与预期相关的CNV的变化</a:t>
            </a:r>
            <a:r>
              <a:rPr lang="zh-CN" altLang="en-US" sz="2400"/>
              <a:t>。这样的技术可以在各种方式中非常有用。如，作者提出BCI轮椅控制系统可以用这样一个</a:t>
            </a:r>
            <a:r>
              <a:rPr lang="zh-CN" altLang="en-US" sz="2400">
                <a:solidFill>
                  <a:srgbClr val="FF0000"/>
                </a:solidFill>
              </a:rPr>
              <a:t>基于CNV预期测量</a:t>
            </a:r>
            <a:r>
              <a:rPr lang="zh-CN" altLang="en-US" sz="2400"/>
              <a:t>来确定用户是否要进入下一个房间或继续沿着走廊。</a:t>
            </a:r>
            <a:endParaRPr lang="zh-CN" altLang="en-US" sz="2400"/>
          </a:p>
          <a:p>
            <a:pPr marL="342900" indent="-342900">
              <a:lnSpc>
                <a:spcPct val="150000"/>
              </a:lnSpc>
              <a:buFont typeface="Wingdings" panose="05000000000000000000" charset="0"/>
              <a:buChar char="Ø"/>
            </a:pPr>
            <a:r>
              <a:rPr lang="zh-CN" altLang="en-US" sz="2400">
                <a:sym typeface="+mn-ea"/>
              </a:rPr>
              <a:t>通过</a:t>
            </a:r>
            <a:r>
              <a:rPr lang="zh-CN" altLang="en-US" sz="2400">
                <a:solidFill>
                  <a:srgbClr val="FF0000"/>
                </a:solidFill>
                <a:sym typeface="+mn-ea"/>
              </a:rPr>
              <a:t>识别预期</a:t>
            </a:r>
            <a:r>
              <a:rPr lang="zh-CN" altLang="en-US" sz="2400">
                <a:sym typeface="+mn-ea"/>
              </a:rPr>
              <a:t>，SCP分析可能提高由Friedrich等（2009）所描述的基于SMR系统的性能。</a:t>
            </a:r>
            <a:endParaRPr lang="zh-CN" altLang="en-US" sz="2400">
              <a:sym typeface="+mn-ea"/>
            </a:endParaRPr>
          </a:p>
        </p:txBody>
      </p:sp>
      <p:sp>
        <p:nvSpPr>
          <p:cNvPr id="9" name="矩形 8"/>
          <p:cNvSpPr/>
          <p:nvPr/>
        </p:nvSpPr>
        <p:spPr>
          <a:xfrm>
            <a:off x="635" y="2071370"/>
            <a:ext cx="9144000" cy="113919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2400">
                <a:solidFill>
                  <a:schemeClr val="tx1"/>
                </a:solidFill>
                <a:sym typeface="+mn-ea"/>
              </a:rPr>
              <a:t>然而，新的基于SCP的BCI设计能</a:t>
            </a:r>
            <a:r>
              <a:rPr lang="zh-CN" altLang="en-US" sz="2400" b="1">
                <a:solidFill>
                  <a:srgbClr val="FF0000"/>
                </a:solidFill>
                <a:sym typeface="+mn-ea"/>
              </a:rPr>
              <a:t>有助于提升其它类型的BCI控制</a:t>
            </a:r>
            <a:r>
              <a:rPr lang="zh-CN" altLang="en-US" sz="2400">
                <a:solidFill>
                  <a:schemeClr val="tx1"/>
                </a:solidFill>
                <a:sym typeface="+mn-ea"/>
              </a:rPr>
              <a:t>或基于肌肉的控制。</a:t>
            </a:r>
            <a:endParaRPr lang="zh-CN" altLang="en-US" sz="2400">
              <a:solidFill>
                <a:schemeClr val="tx1"/>
              </a:solidFill>
              <a:sym typeface="+mn-ea"/>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2</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慢皮层电位和基于慢皮层电位的脑机接口</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3" name="文本框 2"/>
          <p:cNvSpPr txBox="1"/>
          <p:nvPr/>
        </p:nvSpPr>
        <p:spPr>
          <a:xfrm>
            <a:off x="1151255" y="1321855"/>
            <a:ext cx="5709285" cy="460375"/>
          </a:xfrm>
          <a:prstGeom prst="rect">
            <a:avLst/>
          </a:prstGeom>
          <a:noFill/>
        </p:spPr>
        <p:txBody>
          <a:bodyPr wrap="square" rtlCol="0">
            <a:spAutoFit/>
          </a:bodyPr>
          <a:lstStyle/>
          <a:p>
            <a:r>
              <a:rPr sz="2400" dirty="0" err="1">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基于慢皮层电位的脑-机接口</a:t>
            </a:r>
            <a:r>
              <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sym typeface="+mn-ea"/>
              </a:rPr>
              <a:t>未来方向</a:t>
            </a:r>
            <a:endParaRPr lang="zh-CN" sz="2400" dirty="0">
              <a:solidFill>
                <a:srgbClr val="00B0F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2" name="文本框 1"/>
          <p:cNvSpPr txBox="1"/>
          <p:nvPr/>
        </p:nvSpPr>
        <p:spPr>
          <a:xfrm>
            <a:off x="422275" y="3561715"/>
            <a:ext cx="8442960" cy="230695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400"/>
              <a:t> Bai等（2011）探索</a:t>
            </a:r>
            <a:r>
              <a:rPr lang="zh-CN" altLang="en-US" sz="2400">
                <a:solidFill>
                  <a:srgbClr val="FF0000"/>
                </a:solidFill>
              </a:rPr>
              <a:t>随意运动</a:t>
            </a:r>
            <a:r>
              <a:rPr lang="zh-CN" altLang="en-US" sz="2400"/>
              <a:t>之前SCP和SMR变化，该系统以低的假阳性率在运动发生前0.62s检测到运动的开始。</a:t>
            </a:r>
            <a:endParaRPr lang="zh-CN" altLang="en-US" sz="2400"/>
          </a:p>
          <a:p>
            <a:pPr marL="342900" indent="-342900">
              <a:lnSpc>
                <a:spcPct val="150000"/>
              </a:lnSpc>
              <a:buFont typeface="Wingdings" panose="05000000000000000000" charset="0"/>
              <a:buChar char="Ø"/>
            </a:pPr>
            <a:r>
              <a:rPr lang="zh-CN" altLang="en-US" sz="2400">
                <a:sym typeface="+mn-ea"/>
              </a:rPr>
              <a:t>训练</a:t>
            </a:r>
            <a:r>
              <a:rPr lang="en-US" altLang="zh-CN" sz="2400">
                <a:sym typeface="+mn-ea"/>
              </a:rPr>
              <a:t>SCP</a:t>
            </a:r>
            <a:r>
              <a:rPr lang="zh-CN" altLang="en-US" sz="2400">
                <a:sym typeface="+mn-ea"/>
              </a:rPr>
              <a:t>活动的脑电生物反馈训练范式对多种疾病也可能证明是有用的</a:t>
            </a:r>
            <a:r>
              <a:rPr lang="en-US" altLang="zh-CN" sz="2400">
                <a:sym typeface="+mn-ea"/>
              </a:rPr>
              <a:t>(</a:t>
            </a:r>
            <a:r>
              <a:rPr lang="zh-CN" altLang="en-US" sz="2400">
                <a:sym typeface="+mn-ea"/>
              </a:rPr>
              <a:t>如</a:t>
            </a:r>
            <a:r>
              <a:rPr lang="en-US" altLang="zh-CN" sz="2400">
                <a:sym typeface="+mn-ea"/>
              </a:rPr>
              <a:t>leins</a:t>
            </a:r>
            <a:r>
              <a:rPr lang="zh-CN" altLang="en-US" sz="2400">
                <a:sym typeface="+mn-ea"/>
              </a:rPr>
              <a:t>等，</a:t>
            </a:r>
            <a:r>
              <a:rPr lang="en-US" altLang="zh-CN" sz="2400">
                <a:sym typeface="+mn-ea"/>
              </a:rPr>
              <a:t>2007)</a:t>
            </a:r>
            <a:endParaRPr lang="en-US" altLang="zh-CN" sz="2400">
              <a:sym typeface="+mn-ea"/>
            </a:endParaRPr>
          </a:p>
        </p:txBody>
      </p:sp>
      <p:sp>
        <p:nvSpPr>
          <p:cNvPr id="6" name="矩形 5"/>
          <p:cNvSpPr/>
          <p:nvPr/>
        </p:nvSpPr>
        <p:spPr>
          <a:xfrm>
            <a:off x="635" y="1940560"/>
            <a:ext cx="9144000" cy="113919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2400">
                <a:solidFill>
                  <a:schemeClr val="tx1"/>
                </a:solidFill>
                <a:sym typeface="+mn-ea"/>
              </a:rPr>
              <a:t>类似的脑机接口设计对市场研究、 可用性测试、 基础研究以及其他应用也可能有价值</a:t>
            </a:r>
            <a:endParaRPr lang="zh-CN" altLang="en-US" sz="2400">
              <a:solidFill>
                <a:schemeClr val="tx1"/>
              </a:solidFill>
              <a:sym typeface="+mn-ea"/>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本章小结</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121861" name="TextBox 11"/>
          <p:cNvSpPr/>
          <p:nvPr/>
        </p:nvSpPr>
        <p:spPr>
          <a:xfrm>
            <a:off x="443865" y="3615690"/>
            <a:ext cx="1669415" cy="632460"/>
          </a:xfrm>
          <a:prstGeom prst="rect">
            <a:avLst/>
          </a:prstGeom>
          <a:noFill/>
          <a:ln w="9525">
            <a:noFill/>
          </a:ln>
        </p:spPr>
        <p:txBody>
          <a:bodyPr wrap="square">
            <a:spAutoFit/>
          </a:bodyPr>
          <a:lstStyle/>
          <a:p>
            <a:pPr>
              <a:lnSpc>
                <a:spcPct val="80000"/>
              </a:lnSpc>
            </a:pPr>
            <a:r>
              <a:rPr lang="en-US" altLang="zh-CN" sz="4400" dirty="0">
                <a:solidFill>
                  <a:srgbClr val="FFFFFF"/>
                </a:solidFill>
                <a:latin typeface="浪漫雅圆" charset="-122"/>
                <a:ea typeface="微软雅黑" panose="020B0503020204020204" charset="-122"/>
                <a:sym typeface="浪漫雅圆" charset="-122"/>
              </a:rPr>
              <a:t>SSVEP</a:t>
            </a:r>
            <a:endParaRPr lang="en-US" altLang="zh-CN" sz="4400" i="1" baseline="0" dirty="0">
              <a:solidFill>
                <a:srgbClr val="FFFFFF"/>
              </a:solidFill>
              <a:latin typeface="浪漫雅圆" charset="-122"/>
              <a:ea typeface="微软雅黑" panose="020B0503020204020204" charset="-122"/>
              <a:sym typeface="浪漫雅圆" charset="-122"/>
            </a:endParaRPr>
          </a:p>
        </p:txBody>
      </p:sp>
      <p:sp>
        <p:nvSpPr>
          <p:cNvPr id="121862" name="TextBox 12"/>
          <p:cNvSpPr/>
          <p:nvPr/>
        </p:nvSpPr>
        <p:spPr>
          <a:xfrm>
            <a:off x="285750" y="1809115"/>
            <a:ext cx="8703945" cy="4707890"/>
          </a:xfrm>
          <a:prstGeom prst="rect">
            <a:avLst/>
          </a:prstGeom>
          <a:noFill/>
          <a:ln w="9525">
            <a:noFill/>
          </a:ln>
        </p:spPr>
        <p:txBody>
          <a:bodyPr wrap="square">
            <a:spAutoFit/>
          </a:bodyPr>
          <a:lstStyle/>
          <a:p>
            <a:pPr>
              <a:lnSpc>
                <a:spcPct val="150000"/>
              </a:lnSpc>
              <a:buNone/>
            </a:pPr>
            <a:r>
              <a:rPr lang="en-US" altLang="zh-CN" sz="2000" b="1" i="1" baseline="0" dirty="0">
                <a:solidFill>
                  <a:srgbClr val="FFFFFF"/>
                </a:solidFill>
                <a:latin typeface="+mn-ea"/>
                <a:ea typeface="+mn-ea"/>
                <a:cs typeface="+mn-ea"/>
                <a:sym typeface="Arial" panose="020B0604020202020204" pitchFamily="34" charset="0"/>
              </a:rPr>
              <a:t>     </a:t>
            </a:r>
            <a:r>
              <a:rPr lang="en-US" altLang="zh-CN" sz="2000" b="1" i="1" baseline="0" dirty="0">
                <a:solidFill>
                  <a:srgbClr val="FF0000"/>
                </a:solidFill>
                <a:latin typeface="+mn-ea"/>
                <a:ea typeface="+mn-ea"/>
                <a:cs typeface="+mn-ea"/>
                <a:sym typeface="Arial" panose="020B0604020202020204" pitchFamily="34" charset="0"/>
              </a:rPr>
              <a:t> </a:t>
            </a:r>
            <a:r>
              <a:rPr lang="zh-CN" altLang="en-US" sz="2000" b="1" baseline="0">
                <a:solidFill>
                  <a:srgbClr val="FF0000"/>
                </a:solidFill>
                <a:sym typeface="Arial" panose="020B0604020202020204" pitchFamily="34" charset="0"/>
              </a:rPr>
              <a:t>SSVEPs</a:t>
            </a:r>
            <a:r>
              <a:rPr lang="zh-CN" altLang="en-US" sz="2000" baseline="0">
                <a:sym typeface="Arial" panose="020B0604020202020204" pitchFamily="34" charset="0"/>
              </a:rPr>
              <a:t>由重复的刺激而产生（如闪光或图案反转的棋盘），主要集中在枕叶皮层。利用有节律的刺激，它们通常会在刺激频率和几个谐波频率处显示一个峰值。</a:t>
            </a:r>
            <a:endParaRPr lang="zh-CN" altLang="en-US" sz="2000" baseline="0">
              <a:sym typeface="Arial" panose="020B0604020202020204" pitchFamily="34" charset="0"/>
            </a:endParaRPr>
          </a:p>
          <a:p>
            <a:pPr>
              <a:lnSpc>
                <a:spcPct val="150000"/>
              </a:lnSpc>
              <a:buNone/>
            </a:pPr>
            <a:r>
              <a:rPr lang="zh-CN" altLang="en-US" sz="2000" baseline="0">
                <a:sym typeface="Arial" panose="020B0604020202020204" pitchFamily="34" charset="0"/>
              </a:rPr>
              <a:t>       </a:t>
            </a:r>
            <a:r>
              <a:rPr lang="zh-CN" altLang="en-US" sz="2000" b="1" baseline="0">
                <a:solidFill>
                  <a:srgbClr val="FF0000"/>
                </a:solidFill>
                <a:sym typeface="Arial" panose="020B0604020202020204" pitchFamily="34" charset="0"/>
              </a:rPr>
              <a:t>在标准的基于SSVEP的BCI中</a:t>
            </a:r>
            <a:r>
              <a:rPr lang="zh-CN" altLang="en-US" sz="2000" baseline="0">
                <a:sym typeface="Arial" panose="020B0604020202020204" pitchFamily="34" charset="0"/>
              </a:rPr>
              <a:t>，用户注视放置在视野中不同位置的一套刺激，刺激以不同的速率闪烁。用户注视代表期望的BCI输出的刺激，频谱显示对应于那个刺激的峰值。虽然注视在生产SSVEPs中极其重要，但SSVEPs可以揭示用户只是注意的刺激，即使没有注视。</a:t>
            </a:r>
            <a:endParaRPr lang="zh-CN" altLang="en-US" sz="2000" baseline="0">
              <a:sym typeface="Arial" panose="020B0604020202020204" pitchFamily="34" charset="0"/>
            </a:endParaRPr>
          </a:p>
          <a:p>
            <a:pPr>
              <a:lnSpc>
                <a:spcPct val="150000"/>
              </a:lnSpc>
              <a:buNone/>
            </a:pPr>
            <a:r>
              <a:rPr lang="zh-CN" altLang="en-US" sz="2000" baseline="0">
                <a:sym typeface="Arial" panose="020B0604020202020204" pitchFamily="34" charset="0"/>
              </a:rPr>
              <a:t>       </a:t>
            </a:r>
            <a:r>
              <a:rPr lang="zh-CN" altLang="en-US" sz="2000" b="1" baseline="0">
                <a:solidFill>
                  <a:srgbClr val="FF0000"/>
                </a:solidFill>
                <a:sym typeface="Arial" panose="020B0604020202020204" pitchFamily="34" charset="0"/>
              </a:rPr>
              <a:t>基于SSVEPs和类似的信号的BCI</a:t>
            </a:r>
            <a:r>
              <a:rPr lang="zh-CN" altLang="en-US" sz="2000" baseline="0">
                <a:sym typeface="Arial" panose="020B0604020202020204" pitchFamily="34" charset="0"/>
              </a:rPr>
              <a:t>可以提供相对稳健和快速的通信，已应用于各种应用，包括文字处理，导航任务，和电脑游戏。体感或听觉刺激诱发的稳态诱发电位也可能用于BCI系统，特别是对那些有视力障碍的人。</a:t>
            </a:r>
            <a:endParaRPr lang="zh-CN" altLang="en-US" sz="2000" baseline="0">
              <a:sym typeface="Arial" panose="020B0604020202020204" pitchFamily="34" charset="0"/>
            </a:endParaRPr>
          </a:p>
        </p:txBody>
      </p:sp>
      <p:sp>
        <p:nvSpPr>
          <p:cNvPr id="2" name="文本框 1"/>
          <p:cNvSpPr txBox="1"/>
          <p:nvPr/>
        </p:nvSpPr>
        <p:spPr>
          <a:xfrm>
            <a:off x="1420495" y="1311910"/>
            <a:ext cx="1461135" cy="460375"/>
          </a:xfrm>
          <a:prstGeom prst="rect">
            <a:avLst/>
          </a:prstGeom>
          <a:noFill/>
        </p:spPr>
        <p:txBody>
          <a:bodyPr wrap="square" rtlCol="0">
            <a:spAutoFit/>
          </a:bodyPr>
          <a:lstStyle/>
          <a:p>
            <a:r>
              <a:rPr lang="en-US" altLang="zh-CN" sz="2400" b="1">
                <a:solidFill>
                  <a:schemeClr val="tx2">
                    <a:lumMod val="60000"/>
                    <a:lumOff val="40000"/>
                  </a:schemeClr>
                </a:solidFill>
                <a:sym typeface="+mn-ea"/>
              </a:rPr>
              <a:t>SSVEP</a:t>
            </a:r>
            <a:endParaRPr lang="en-US" altLang="zh-CN" sz="2400" b="1">
              <a:solidFill>
                <a:schemeClr val="tx2">
                  <a:lumMod val="60000"/>
                  <a:lumOff val="40000"/>
                </a:schemeClr>
              </a:solidFill>
              <a:sym typeface="+mn-ea"/>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165" y="399415"/>
            <a:ext cx="8605520" cy="58166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14.</a:t>
            </a:r>
            <a:r>
              <a:rPr lang="en-US" altLang="zh-CN"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3</a:t>
            </a:r>
            <a:r>
              <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 本章小结</a:t>
            </a:r>
            <a:endParaRPr lang="zh-CN" altLang="en-US" sz="28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121863" name="TextBox 13"/>
          <p:cNvSpPr/>
          <p:nvPr/>
        </p:nvSpPr>
        <p:spPr>
          <a:xfrm>
            <a:off x="626745" y="2079625"/>
            <a:ext cx="8079105" cy="3784600"/>
          </a:xfrm>
          <a:prstGeom prst="rect">
            <a:avLst/>
          </a:prstGeom>
          <a:noFill/>
          <a:ln w="9525">
            <a:noFill/>
          </a:ln>
        </p:spPr>
        <p:txBody>
          <a:bodyPr wrap="square">
            <a:spAutoFit/>
          </a:bodyPr>
          <a:lstStyle/>
          <a:p>
            <a:pPr algn="l">
              <a:lnSpc>
                <a:spcPct val="150000"/>
              </a:lnSpc>
              <a:buClrTx/>
              <a:buSzTx/>
              <a:buNone/>
            </a:pPr>
            <a:r>
              <a:rPr lang="en-US" altLang="zh-CN" sz="1600" b="1" i="1" baseline="0" dirty="0">
                <a:solidFill>
                  <a:srgbClr val="FFFFFF"/>
                </a:solidFill>
                <a:latin typeface="Arial" panose="020B0604020202020204" pitchFamily="34" charset="0"/>
                <a:ea typeface="微软雅黑" panose="020B0503020204020204" charset="-122"/>
                <a:sym typeface="Arial" panose="020B0604020202020204" pitchFamily="34" charset="0"/>
              </a:rPr>
              <a:t>        </a:t>
            </a:r>
            <a:r>
              <a:rPr lang="zh-CN" altLang="en-US" sz="2000" b="1" baseline="0">
                <a:solidFill>
                  <a:srgbClr val="FF0000"/>
                </a:solidFill>
                <a:sym typeface="Arial" panose="020B0604020202020204" pitchFamily="34" charset="0"/>
              </a:rPr>
              <a:t>慢皮层电位</a:t>
            </a:r>
            <a:r>
              <a:rPr lang="zh-CN" altLang="en-US" sz="2000" baseline="0">
                <a:sym typeface="Arial" panose="020B0604020202020204" pitchFamily="34" charset="0"/>
              </a:rPr>
              <a:t>是在感觉运动或额叶皮质层记录的缓慢的、主要是负的电压变化。他们先于并与想象的或实际的运动或认知任务一致。</a:t>
            </a:r>
            <a:endParaRPr lang="zh-CN" altLang="en-US" sz="2000" baseline="0">
              <a:sym typeface="Arial" panose="020B0604020202020204" pitchFamily="34" charset="0"/>
            </a:endParaRPr>
          </a:p>
          <a:p>
            <a:pPr algn="l">
              <a:lnSpc>
                <a:spcPct val="150000"/>
              </a:lnSpc>
              <a:buClrTx/>
              <a:buSzTx/>
              <a:buNone/>
            </a:pPr>
            <a:r>
              <a:rPr lang="zh-CN" altLang="en-US" sz="2000" baseline="0">
                <a:sym typeface="Arial" panose="020B0604020202020204" pitchFamily="34" charset="0"/>
              </a:rPr>
              <a:t>      </a:t>
            </a:r>
            <a:r>
              <a:rPr lang="zh-CN" altLang="en-US" sz="2000" b="1" baseline="0">
                <a:solidFill>
                  <a:srgbClr val="FF0000"/>
                </a:solidFill>
                <a:sym typeface="Arial" panose="020B0604020202020204" pitchFamily="34" charset="0"/>
              </a:rPr>
              <a:t>通过大量的训练</a:t>
            </a:r>
            <a:r>
              <a:rPr lang="zh-CN" altLang="en-US" sz="2000" baseline="0">
                <a:sym typeface="Arial" panose="020B0604020202020204" pitchFamily="34" charset="0"/>
              </a:rPr>
              <a:t>，人们可以学会控制慢变皮层电位并利用它们操作拼写程序和其他应用。虽然基于SCP的BCIs在过去成功应用于严重残疾人士，但目前该BCI几乎没有受到关注，因为它本质上是缓慢的、只允许一维的控制、需要大量的培训，而且容易出现错误。</a:t>
            </a:r>
            <a:endParaRPr lang="zh-CN" altLang="en-US" sz="2000" baseline="0">
              <a:sym typeface="Arial" panose="020B0604020202020204" pitchFamily="34" charset="0"/>
            </a:endParaRPr>
          </a:p>
          <a:p>
            <a:pPr algn="l">
              <a:lnSpc>
                <a:spcPct val="150000"/>
              </a:lnSpc>
              <a:buClrTx/>
              <a:buSzTx/>
              <a:buNone/>
            </a:pPr>
            <a:r>
              <a:rPr lang="zh-CN" altLang="en-US" sz="2000" baseline="0">
                <a:sym typeface="Arial" panose="020B0604020202020204" pitchFamily="34" charset="0"/>
              </a:rPr>
              <a:t>      在未来，</a:t>
            </a:r>
            <a:r>
              <a:rPr lang="zh-CN" altLang="en-US" sz="2000" b="1" baseline="0">
                <a:solidFill>
                  <a:srgbClr val="FF0000"/>
                </a:solidFill>
                <a:sym typeface="Arial" panose="020B0604020202020204" pitchFamily="34" charset="0"/>
              </a:rPr>
              <a:t>基于SCP的BCI范式</a:t>
            </a:r>
            <a:r>
              <a:rPr lang="zh-CN" altLang="en-US" sz="2000" baseline="0">
                <a:sym typeface="Arial" panose="020B0604020202020204" pitchFamily="34" charset="0"/>
              </a:rPr>
              <a:t>可以作为治疗的脑电生物反馈工具或作为辅助其他BCI或常规控制方式（如，通过允许识别用户预期）。</a:t>
            </a:r>
            <a:endParaRPr lang="zh-CN" altLang="en-US" sz="2000" baseline="0">
              <a:sym typeface="Arial" panose="020B0604020202020204" pitchFamily="34" charset="0"/>
            </a:endParaRPr>
          </a:p>
        </p:txBody>
      </p:sp>
      <p:sp>
        <p:nvSpPr>
          <p:cNvPr id="121864" name="TextBox 14"/>
          <p:cNvSpPr/>
          <p:nvPr/>
        </p:nvSpPr>
        <p:spPr>
          <a:xfrm>
            <a:off x="7042150" y="5467985"/>
            <a:ext cx="1373505" cy="632460"/>
          </a:xfrm>
          <a:prstGeom prst="rect">
            <a:avLst/>
          </a:prstGeom>
          <a:noFill/>
          <a:ln w="9525">
            <a:noFill/>
          </a:ln>
        </p:spPr>
        <p:txBody>
          <a:bodyPr wrap="square">
            <a:spAutoFit/>
          </a:bodyPr>
          <a:lstStyle/>
          <a:p>
            <a:pPr>
              <a:lnSpc>
                <a:spcPct val="80000"/>
              </a:lnSpc>
            </a:pPr>
            <a:r>
              <a:rPr lang="en-US" altLang="zh-CN" sz="4400" dirty="0">
                <a:solidFill>
                  <a:srgbClr val="FFFFFF"/>
                </a:solidFill>
                <a:latin typeface="浪漫雅圆" charset="-122"/>
                <a:ea typeface="微软雅黑" panose="020B0503020204020204" charset="-122"/>
                <a:sym typeface="浪漫雅圆" charset="-122"/>
              </a:rPr>
              <a:t>SCP</a:t>
            </a:r>
            <a:endParaRPr lang="en-US" altLang="zh-CN" sz="4400" i="1" baseline="0" dirty="0">
              <a:solidFill>
                <a:srgbClr val="FFFFFF"/>
              </a:solidFill>
              <a:latin typeface="浪漫雅圆" charset="-122"/>
              <a:ea typeface="微软雅黑" panose="020B0503020204020204" charset="-122"/>
              <a:sym typeface="浪漫雅圆" charset="-122"/>
            </a:endParaRPr>
          </a:p>
        </p:txBody>
      </p:sp>
      <p:sp>
        <p:nvSpPr>
          <p:cNvPr id="2" name="文本框 1"/>
          <p:cNvSpPr txBox="1"/>
          <p:nvPr/>
        </p:nvSpPr>
        <p:spPr>
          <a:xfrm>
            <a:off x="1369695" y="1340485"/>
            <a:ext cx="779145" cy="460375"/>
          </a:xfrm>
          <a:prstGeom prst="rect">
            <a:avLst/>
          </a:prstGeom>
          <a:noFill/>
        </p:spPr>
        <p:txBody>
          <a:bodyPr wrap="none" rtlCol="0" anchor="t">
            <a:spAutoFit/>
          </a:bodyPr>
          <a:lstStyle/>
          <a:p>
            <a:r>
              <a:rPr lang="en-US" sz="2400" b="1">
                <a:solidFill>
                  <a:schemeClr val="tx2">
                    <a:lumMod val="60000"/>
                    <a:lumOff val="40000"/>
                  </a:schemeClr>
                </a:solidFill>
                <a:sym typeface="+mn-ea"/>
              </a:rPr>
              <a:t>SCP</a:t>
            </a:r>
            <a:endParaRPr lang="en-US" sz="2400" b="1">
              <a:solidFill>
                <a:schemeClr val="tx2">
                  <a:lumMod val="60000"/>
                  <a:lumOff val="40000"/>
                </a:schemeClr>
              </a:solidFill>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468757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kumimoji="0" lang="zh-CN" altLang="en-US" sz="4000" b="1" i="0" u="none" strike="noStrike" kern="0" cap="none" spc="0" normalizeH="0" baseline="0" noProof="0" dirty="0">
              <a:ln>
                <a:noFill/>
              </a:ln>
              <a:solidFill>
                <a:srgbClr val="1A0EBE"/>
              </a:solidFill>
              <a:effectLst>
                <a:outerShdw blurRad="38100" dist="38100" dir="2700000">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3" name="文本框 2"/>
          <p:cNvSpPr txBox="1"/>
          <p:nvPr/>
        </p:nvSpPr>
        <p:spPr>
          <a:xfrm>
            <a:off x="1357630" y="1259205"/>
            <a:ext cx="3373120" cy="460375"/>
          </a:xfrm>
          <a:prstGeom prst="rect">
            <a:avLst/>
          </a:prstGeom>
          <a:noFill/>
        </p:spPr>
        <p:txBody>
          <a:bodyPr wrap="square" rtlCol="0">
            <a:spAutoFit/>
          </a:bodyPr>
          <a:lstStyle/>
          <a:p>
            <a:r>
              <a:rPr lang="zh-CN" altLang="en-US" sz="2400" b="1">
                <a:solidFill>
                  <a:srgbClr val="00B0F0"/>
                </a:solidFill>
                <a:latin typeface="黑体" panose="02010609060101010101" pitchFamily="2" charset="-122"/>
                <a:ea typeface="黑体" panose="02010609060101010101" pitchFamily="2" charset="-122"/>
                <a:cs typeface="黑体" panose="02010609060101010101" pitchFamily="2" charset="-122"/>
              </a:rPr>
              <a:t>SMRs随运动行为而变化</a:t>
            </a:r>
            <a:endParaRPr lang="zh-CN" altLang="en-US" sz="2400" b="1">
              <a:solidFill>
                <a:srgbClr val="00B0F0"/>
              </a:solidFill>
              <a:latin typeface="黑体" panose="02010609060101010101" pitchFamily="2" charset="-122"/>
              <a:ea typeface="黑体" panose="02010609060101010101" pitchFamily="2" charset="-122"/>
              <a:cs typeface="黑体" panose="02010609060101010101" pitchFamily="2" charset="-122"/>
            </a:endParaRPr>
          </a:p>
        </p:txBody>
      </p:sp>
      <p:pic>
        <p:nvPicPr>
          <p:cNvPr id="9" name="图片 8"/>
          <p:cNvPicPr>
            <a:picLocks noChangeAspect="1"/>
          </p:cNvPicPr>
          <p:nvPr/>
        </p:nvPicPr>
        <p:blipFill>
          <a:blip r:embed="rId1"/>
          <a:stretch>
            <a:fillRect/>
          </a:stretch>
        </p:blipFill>
        <p:spPr>
          <a:xfrm>
            <a:off x="-85408" y="2759710"/>
            <a:ext cx="9244965" cy="3109595"/>
          </a:xfrm>
          <a:prstGeom prst="rect">
            <a:avLst/>
          </a:prstGeom>
        </p:spPr>
      </p:pic>
      <p:sp>
        <p:nvSpPr>
          <p:cNvPr id="2" name="下箭头标注 1"/>
          <p:cNvSpPr/>
          <p:nvPr/>
        </p:nvSpPr>
        <p:spPr>
          <a:xfrm>
            <a:off x="346075" y="2030730"/>
            <a:ext cx="8382000" cy="765810"/>
          </a:xfrm>
          <a:prstGeom prst="downArrowCallout">
            <a:avLst/>
          </a:prstGeom>
          <a:solidFill>
            <a:schemeClr val="tx2">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0070C0"/>
                </a:solidFill>
                <a:latin typeface="黑体" panose="02010609060101010101" pitchFamily="2" charset="-122"/>
                <a:ea typeface="黑体" panose="02010609060101010101" pitchFamily="2" charset="-122"/>
                <a:cs typeface="黑体" panose="02010609060101010101" pitchFamily="2" charset="-122"/>
                <a:sym typeface="+mn-ea"/>
              </a:rPr>
              <a:t>在实际和想象的脚（左）或手（右）运动期间ERD和ERS模式的例子</a:t>
            </a:r>
            <a:endParaRPr lang="zh-CN" altLang="en-US" sz="2000" b="1">
              <a:solidFill>
                <a:srgbClr val="0070C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云形标注 5"/>
          <p:cNvSpPr/>
          <p:nvPr/>
        </p:nvSpPr>
        <p:spPr>
          <a:xfrm>
            <a:off x="5181600" y="152400"/>
            <a:ext cx="3470275" cy="1407445"/>
          </a:xfrm>
          <a:prstGeom prst="cloudCallout">
            <a:avLst>
              <a:gd name="adj1" fmla="val -108362"/>
              <a:gd name="adj2" fmla="val 180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注意：实际运动与想象运动时，具有相似的</a:t>
            </a:r>
            <a:r>
              <a:rPr lang="en-US" altLang="zh-CN" dirty="0">
                <a:solidFill>
                  <a:schemeClr val="tx1"/>
                </a:solidFill>
              </a:rPr>
              <a:t>ERD</a:t>
            </a:r>
            <a:r>
              <a:rPr lang="zh-CN" altLang="en-US" dirty="0">
                <a:solidFill>
                  <a:schemeClr val="tx1"/>
                </a:solidFill>
              </a:rPr>
              <a:t>模式</a:t>
            </a:r>
            <a:endParaRPr lang="zh-CN" altLang="en-US" dirty="0">
              <a:solidFill>
                <a:schemeClr val="tx1"/>
              </a:solidFill>
            </a:endParaRPr>
          </a:p>
        </p:txBody>
      </p:sp>
      <p:sp>
        <p:nvSpPr>
          <p:cNvPr id="7" name="椭圆 6"/>
          <p:cNvSpPr/>
          <p:nvPr/>
        </p:nvSpPr>
        <p:spPr>
          <a:xfrm>
            <a:off x="104200" y="1188720"/>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例</a:t>
            </a:r>
            <a:endParaRPr lang="zh-CN" altLang="en-US" sz="2400" b="1" dirty="0">
              <a:solidFill>
                <a:schemeClr val="tx1"/>
              </a:solidFill>
            </a:endParaRPr>
          </a:p>
        </p:txBody>
      </p:sp>
      <p:sp>
        <p:nvSpPr>
          <p:cNvPr id="10" name="矩形 9"/>
          <p:cNvSpPr/>
          <p:nvPr/>
        </p:nvSpPr>
        <p:spPr>
          <a:xfrm>
            <a:off x="1981200" y="3364653"/>
            <a:ext cx="838200" cy="304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实际</a:t>
            </a:r>
            <a:endParaRPr lang="zh-CN" altLang="en-US" sz="2000" dirty="0">
              <a:solidFill>
                <a:schemeClr val="tx1"/>
              </a:solidFill>
            </a:endParaRPr>
          </a:p>
        </p:txBody>
      </p:sp>
      <p:sp>
        <p:nvSpPr>
          <p:cNvPr id="13" name="矩形 12"/>
          <p:cNvSpPr/>
          <p:nvPr/>
        </p:nvSpPr>
        <p:spPr>
          <a:xfrm>
            <a:off x="3429000" y="3347720"/>
            <a:ext cx="838200" cy="304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想象</a:t>
            </a:r>
            <a:endParaRPr lang="zh-CN" altLang="en-US" sz="2000" dirty="0">
              <a:solidFill>
                <a:schemeClr val="tx1"/>
              </a:solidFill>
            </a:endParaRPr>
          </a:p>
        </p:txBody>
      </p:sp>
      <p:sp>
        <p:nvSpPr>
          <p:cNvPr id="14" name="椭圆 13"/>
          <p:cNvSpPr/>
          <p:nvPr/>
        </p:nvSpPr>
        <p:spPr>
          <a:xfrm>
            <a:off x="1828800" y="5181071"/>
            <a:ext cx="2514600" cy="405130"/>
          </a:xfrm>
          <a:prstGeom prst="ellipse">
            <a:avLst/>
          </a:prstGeom>
          <a:solidFill>
            <a:srgbClr val="00B0F0">
              <a:alpha val="24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257608" y="5172075"/>
            <a:ext cx="2514600" cy="405130"/>
          </a:xfrm>
          <a:prstGeom prst="ellipse">
            <a:avLst/>
          </a:prstGeom>
          <a:solidFill>
            <a:srgbClr val="00B0F0">
              <a:alpha val="24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5768" y="6028055"/>
            <a:ext cx="9107330" cy="809625"/>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hangingPunct="1">
              <a:lnSpc>
                <a:spcPct val="150000"/>
              </a:lnSpc>
            </a:pPr>
            <a:r>
              <a:rPr lang="zh-CN" altLang="en-US" sz="2000" dirty="0">
                <a:solidFill>
                  <a:schemeClr val="tx1"/>
                </a:solidFill>
                <a:sym typeface="+mn-ea"/>
              </a:rPr>
              <a:t>与特定感觉运动事件相关的局部化的μ的ERD通常不会孤立地发生，它通常在相邻的皮层区伴随同时的ERS</a:t>
            </a:r>
            <a:endParaRPr lang="zh-CN" altLang="en-US" sz="2000" dirty="0">
              <a:solidFill>
                <a:schemeClr val="tx1"/>
              </a:solidFill>
              <a:sym typeface="+mn-ea"/>
            </a:endParaRPr>
          </a:p>
        </p:txBody>
      </p:sp>
      <p:sp>
        <p:nvSpPr>
          <p:cNvPr id="17" name="矩形 16"/>
          <p:cNvSpPr/>
          <p:nvPr/>
        </p:nvSpPr>
        <p:spPr>
          <a:xfrm>
            <a:off x="25768" y="6048374"/>
            <a:ext cx="9133789" cy="78930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sym typeface="+mn-ea"/>
              </a:rPr>
              <a:t>SMR</a:t>
            </a:r>
            <a:r>
              <a:rPr lang="zh-CN" altLang="en-US" sz="2000" dirty="0">
                <a:solidFill>
                  <a:schemeClr val="tx1"/>
                </a:solidFill>
                <a:sym typeface="+mn-ea"/>
              </a:rPr>
              <a:t>的</a:t>
            </a:r>
            <a:r>
              <a:rPr lang="en-US" altLang="zh-CN" sz="2000" dirty="0">
                <a:solidFill>
                  <a:schemeClr val="tx1"/>
                </a:solidFill>
                <a:sym typeface="+mn-ea"/>
              </a:rPr>
              <a:t>ERD</a:t>
            </a:r>
            <a:r>
              <a:rPr lang="zh-CN" altLang="en-US" sz="2000" dirty="0">
                <a:solidFill>
                  <a:schemeClr val="tx1"/>
                </a:solidFill>
                <a:sym typeface="+mn-ea"/>
              </a:rPr>
              <a:t>和</a:t>
            </a:r>
            <a:r>
              <a:rPr lang="en-US" altLang="zh-CN" sz="2000" dirty="0">
                <a:solidFill>
                  <a:schemeClr val="tx1"/>
                </a:solidFill>
                <a:sym typeface="+mn-ea"/>
              </a:rPr>
              <a:t>ERS</a:t>
            </a:r>
            <a:r>
              <a:rPr lang="zh-CN" altLang="en-US" sz="2000" dirty="0">
                <a:solidFill>
                  <a:schemeClr val="tx1"/>
                </a:solidFill>
                <a:sym typeface="+mn-ea"/>
              </a:rPr>
              <a:t>都具有</a:t>
            </a:r>
            <a:r>
              <a:rPr lang="zh-CN" altLang="en-US" sz="2000" dirty="0">
                <a:solidFill>
                  <a:srgbClr val="FF0000"/>
                </a:solidFill>
                <a:sym typeface="+mn-ea"/>
              </a:rPr>
              <a:t>局部皮层 (或头皮) 地形</a:t>
            </a:r>
            <a:r>
              <a:rPr lang="zh-CN" altLang="en-US" sz="2000" dirty="0">
                <a:solidFill>
                  <a:schemeClr val="tx1"/>
                </a:solidFill>
                <a:sym typeface="+mn-ea"/>
              </a:rPr>
              <a:t>和</a:t>
            </a:r>
            <a:r>
              <a:rPr lang="zh-CN" altLang="en-US" sz="2000" dirty="0">
                <a:solidFill>
                  <a:srgbClr val="FF0000"/>
                </a:solidFill>
                <a:sym typeface="+mn-ea"/>
              </a:rPr>
              <a:t>频率特定性</a:t>
            </a:r>
            <a:r>
              <a:rPr lang="zh-CN" altLang="en-US" sz="2000" dirty="0">
                <a:solidFill>
                  <a:schemeClr val="tx1"/>
                </a:solidFill>
                <a:sym typeface="+mn-ea"/>
              </a:rPr>
              <a:t>，这些现象可以用</a:t>
            </a:r>
            <a:endParaRPr lang="zh-CN" altLang="en-US" sz="2000" dirty="0">
              <a:solidFill>
                <a:schemeClr val="tx1"/>
              </a:solidFill>
              <a:sym typeface="+mn-ea"/>
            </a:endParaRPr>
          </a:p>
          <a:p>
            <a:pPr algn="ctr"/>
            <a:r>
              <a:rPr lang="zh-CN" altLang="en-US" sz="2000" dirty="0">
                <a:solidFill>
                  <a:srgbClr val="FF0000"/>
                </a:solidFill>
                <a:sym typeface="+mn-ea"/>
              </a:rPr>
              <a:t>时间曲线</a:t>
            </a:r>
            <a:r>
              <a:rPr lang="zh-CN" altLang="en-US" sz="2000" dirty="0">
                <a:solidFill>
                  <a:schemeClr val="tx1"/>
                </a:solidFill>
                <a:sym typeface="+mn-ea"/>
              </a:rPr>
              <a:t>、</a:t>
            </a:r>
            <a:r>
              <a:rPr lang="zh-CN" altLang="en-US" sz="2000" dirty="0">
                <a:solidFill>
                  <a:srgbClr val="FF0000"/>
                </a:solidFill>
                <a:sym typeface="+mn-ea"/>
              </a:rPr>
              <a:t>时频表示</a:t>
            </a:r>
            <a:r>
              <a:rPr lang="zh-CN" altLang="en-US" sz="2000" dirty="0">
                <a:solidFill>
                  <a:schemeClr val="tx1"/>
                </a:solidFill>
                <a:sym typeface="+mn-ea"/>
              </a:rPr>
              <a:t>以及</a:t>
            </a:r>
            <a:r>
              <a:rPr lang="zh-CN" altLang="en-US" sz="2000" dirty="0">
                <a:solidFill>
                  <a:srgbClr val="FF0000"/>
                </a:solidFill>
                <a:sym typeface="+mn-ea"/>
              </a:rPr>
              <a:t>地形图</a:t>
            </a:r>
            <a:r>
              <a:rPr lang="zh-CN" altLang="en-US" sz="2000" dirty="0">
                <a:solidFill>
                  <a:schemeClr val="tx1"/>
                </a:solidFill>
                <a:sym typeface="+mn-ea"/>
              </a:rPr>
              <a:t>来研究</a:t>
            </a:r>
            <a:endParaRPr lang="zh-CN" altLang="en-US" sz="2000" dirty="0">
              <a:solidFill>
                <a:schemeClr val="tx1"/>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425767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pic>
        <p:nvPicPr>
          <p:cNvPr id="6" name="图片 5"/>
          <p:cNvPicPr>
            <a:picLocks noChangeAspect="1"/>
          </p:cNvPicPr>
          <p:nvPr/>
        </p:nvPicPr>
        <p:blipFill>
          <a:blip r:embed="rId1"/>
          <a:stretch>
            <a:fillRect/>
          </a:stretch>
        </p:blipFill>
        <p:spPr>
          <a:xfrm>
            <a:off x="1365885" y="2845458"/>
            <a:ext cx="5540375" cy="3419785"/>
          </a:xfrm>
          <a:prstGeom prst="rect">
            <a:avLst/>
          </a:prstGeom>
        </p:spPr>
      </p:pic>
      <p:sp>
        <p:nvSpPr>
          <p:cNvPr id="3" name="文本框 2"/>
          <p:cNvSpPr txBox="1"/>
          <p:nvPr/>
        </p:nvSpPr>
        <p:spPr>
          <a:xfrm>
            <a:off x="1350010" y="1243965"/>
            <a:ext cx="4901565" cy="460375"/>
          </a:xfrm>
          <a:prstGeom prst="rect">
            <a:avLst/>
          </a:prstGeom>
          <a:noFill/>
        </p:spPr>
        <p:txBody>
          <a:bodyPr wrap="square" rtlCol="0">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感觉运动行为期间的感觉运动节律</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9" name="圆角矩形 8"/>
          <p:cNvSpPr/>
          <p:nvPr/>
        </p:nvSpPr>
        <p:spPr>
          <a:xfrm>
            <a:off x="177800" y="1922830"/>
            <a:ext cx="8616315" cy="721140"/>
          </a:xfrm>
          <a:prstGeom prst="roundRect">
            <a:avLst/>
          </a:prstGeom>
          <a:solidFill>
            <a:schemeClr val="accent2">
              <a:lumMod val="60000"/>
              <a:lumOff val="40000"/>
            </a:schemeClr>
          </a:solidFill>
          <a:ln w="31750">
            <a:solidFill>
              <a:schemeClr val="accent2">
                <a:lumMod val="60000"/>
                <a:lumOff val="40000"/>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很多研究详细阐述了自愿运动如何与感觉运动皮质区的μ和β的</a:t>
            </a:r>
            <a:r>
              <a:rPr lang="en-US" altLang="zh-CN" sz="2000" b="1" dirty="0">
                <a:solidFill>
                  <a:schemeClr val="tx1"/>
                </a:solidFill>
                <a:latin typeface="黑体" panose="02010609060101010101" pitchFamily="2" charset="-122"/>
                <a:ea typeface="黑体" panose="02010609060101010101" pitchFamily="2" charset="-122"/>
                <a:cs typeface="黑体" panose="02010609060101010101" pitchFamily="2" charset="-122"/>
              </a:rPr>
              <a:t>ERD</a:t>
            </a:r>
            <a:r>
              <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rPr>
              <a:t>相关</a:t>
            </a:r>
            <a:endPar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
        <p:nvSpPr>
          <p:cNvPr id="10" name="圆角矩形标注 9"/>
          <p:cNvSpPr/>
          <p:nvPr/>
        </p:nvSpPr>
        <p:spPr>
          <a:xfrm>
            <a:off x="63968" y="4876800"/>
            <a:ext cx="2133600" cy="857856"/>
          </a:xfrm>
          <a:prstGeom prst="wedgeRoundRectCallout">
            <a:avLst>
              <a:gd name="adj1" fmla="val 104948"/>
              <a:gd name="adj2" fmla="val -57994"/>
              <a:gd name="adj3" fmla="val 1666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运动前几秒，左运动区出现</a:t>
            </a:r>
            <a:r>
              <a:rPr lang="en-US" altLang="zh-CN" sz="2000" dirty="0">
                <a:solidFill>
                  <a:schemeClr val="tx1"/>
                </a:solidFill>
              </a:rPr>
              <a:t>ERD</a:t>
            </a:r>
            <a:endParaRPr lang="zh-CN" altLang="en-US" sz="2000" dirty="0">
              <a:solidFill>
                <a:schemeClr val="tx1"/>
              </a:solidFill>
            </a:endParaRPr>
          </a:p>
        </p:txBody>
      </p:sp>
      <p:sp>
        <p:nvSpPr>
          <p:cNvPr id="12" name="圆角矩形标注 11"/>
          <p:cNvSpPr/>
          <p:nvPr/>
        </p:nvSpPr>
        <p:spPr>
          <a:xfrm>
            <a:off x="5736590" y="2841648"/>
            <a:ext cx="2613025" cy="796190"/>
          </a:xfrm>
          <a:prstGeom prst="wedgeRoundRectCallout">
            <a:avLst>
              <a:gd name="adj1" fmla="val -95556"/>
              <a:gd name="adj2" fmla="val 71118"/>
              <a:gd name="adj3" fmla="val 1666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在执行运动期间，右侧运动区也出现</a:t>
            </a:r>
            <a:r>
              <a:rPr lang="en-US" altLang="zh-CN" sz="2000" dirty="0">
                <a:solidFill>
                  <a:schemeClr val="tx1"/>
                </a:solidFill>
              </a:rPr>
              <a:t>ERS</a:t>
            </a:r>
            <a:endParaRPr lang="zh-CN" altLang="en-US" sz="2000" dirty="0">
              <a:solidFill>
                <a:schemeClr val="tx1"/>
              </a:solidFill>
            </a:endParaRPr>
          </a:p>
        </p:txBody>
      </p:sp>
      <p:sp>
        <p:nvSpPr>
          <p:cNvPr id="13" name="椭圆 12"/>
          <p:cNvSpPr/>
          <p:nvPr/>
        </p:nvSpPr>
        <p:spPr>
          <a:xfrm>
            <a:off x="689610" y="2951202"/>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例</a:t>
            </a:r>
            <a:endParaRPr lang="zh-CN" altLang="en-US" sz="2400" b="1" dirty="0">
              <a:solidFill>
                <a:schemeClr val="tx1"/>
              </a:solidFill>
            </a:endParaRPr>
          </a:p>
        </p:txBody>
      </p:sp>
      <p:sp>
        <p:nvSpPr>
          <p:cNvPr id="11" name="文本框 10"/>
          <p:cNvSpPr txBox="1"/>
          <p:nvPr/>
        </p:nvSpPr>
        <p:spPr>
          <a:xfrm>
            <a:off x="1900555" y="6151245"/>
            <a:ext cx="3836035" cy="706755"/>
          </a:xfrm>
          <a:prstGeom prst="rect">
            <a:avLst/>
          </a:prstGeom>
          <a:noFill/>
        </p:spPr>
        <p:txBody>
          <a:bodyPr wrap="square" rtlCol="0">
            <a:spAutoFit/>
          </a:bodyPr>
          <a:lstStyle/>
          <a:p>
            <a:r>
              <a:rPr lang="zh-CN" altLang="en-US" sz="2000" dirty="0"/>
              <a:t>右手食指缓慢地自愿运动期间的</a:t>
            </a:r>
            <a:endParaRPr lang="zh-CN" altLang="en-US" sz="2000" dirty="0"/>
          </a:p>
          <a:p>
            <a:r>
              <a:rPr lang="zh-CN" altLang="en-US" sz="2000" dirty="0"/>
              <a:t>平均</a:t>
            </a:r>
            <a:r>
              <a:rPr lang="en-US" altLang="zh-CN" sz="2000" dirty="0"/>
              <a:t>ERD</a:t>
            </a:r>
            <a:r>
              <a:rPr lang="zh-CN" altLang="en-US" sz="2000" dirty="0"/>
              <a:t>和</a:t>
            </a:r>
            <a:r>
              <a:rPr lang="en-US" altLang="zh-CN" sz="2000" dirty="0"/>
              <a:t>ERS</a:t>
            </a:r>
            <a:r>
              <a:rPr lang="zh-CN" altLang="en-US" sz="2000" dirty="0"/>
              <a:t>时间曲线</a:t>
            </a:r>
            <a:endParaRPr lang="zh-CN" altLang="en-US" sz="2000" dirty="0"/>
          </a:p>
        </p:txBody>
      </p:sp>
      <p:sp>
        <p:nvSpPr>
          <p:cNvPr id="2" name="矩形 1"/>
          <p:cNvSpPr/>
          <p:nvPr/>
        </p:nvSpPr>
        <p:spPr>
          <a:xfrm>
            <a:off x="6251575" y="4436110"/>
            <a:ext cx="2787015" cy="2151380"/>
          </a:xfrm>
          <a:prstGeom prst="rect">
            <a:avLst/>
          </a:prstGeom>
          <a:pattFill prst="pct30">
            <a:fgClr>
              <a:schemeClr val="accent2">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Font typeface="Wingdings" panose="05000000000000000000" charset="0"/>
            </a:pPr>
            <a:r>
              <a:rPr lang="zh-CN" altLang="en-US" sz="2400">
                <a:solidFill>
                  <a:schemeClr val="tx1"/>
                </a:solidFill>
                <a:sym typeface="+mn-ea"/>
              </a:rPr>
              <a:t>运动前：</a:t>
            </a:r>
            <a:r>
              <a:rPr lang="zh-CN" altLang="en-US" sz="2400" dirty="0">
                <a:solidFill>
                  <a:schemeClr val="tx1"/>
                </a:solidFill>
                <a:latin typeface="Arial" panose="020B0604020202020204" pitchFamily="34" charset="0"/>
                <a:ea typeface="宋体" panose="02010600030101010101" pitchFamily="2" charset="-122"/>
                <a:sym typeface="+mn-ea"/>
              </a:rPr>
              <a:t>μ节律的</a:t>
            </a:r>
            <a:r>
              <a:rPr lang="en-US" altLang="zh-CN" sz="2400" dirty="0">
                <a:solidFill>
                  <a:schemeClr val="tx1"/>
                </a:solidFill>
                <a:latin typeface="Arial" panose="020B0604020202020204" pitchFamily="34" charset="0"/>
                <a:ea typeface="宋体" panose="02010600030101010101" pitchFamily="2" charset="-122"/>
                <a:sym typeface="+mn-ea"/>
              </a:rPr>
              <a:t>ERD</a:t>
            </a:r>
            <a:r>
              <a:rPr lang="zh-CN" altLang="en-US" sz="2400" dirty="0">
                <a:solidFill>
                  <a:schemeClr val="tx1"/>
                </a:solidFill>
                <a:latin typeface="Arial" panose="020B0604020202020204" pitchFamily="34" charset="0"/>
                <a:ea typeface="宋体" panose="02010600030101010101" pitchFamily="2" charset="-122"/>
                <a:sym typeface="+mn-ea"/>
              </a:rPr>
              <a:t>出现在对侧运动区</a:t>
            </a:r>
            <a:endParaRPr lang="zh-CN" altLang="en-US" sz="2400" dirty="0">
              <a:solidFill>
                <a:schemeClr val="tx1"/>
              </a:solidFill>
              <a:latin typeface="Arial" panose="020B0604020202020204" pitchFamily="34" charset="0"/>
              <a:ea typeface="宋体" panose="02010600030101010101" pitchFamily="2" charset="-122"/>
              <a:sym typeface="+mn-ea"/>
            </a:endParaRPr>
          </a:p>
          <a:p>
            <a:pPr algn="l">
              <a:buFont typeface="Wingdings" panose="05000000000000000000" charset="0"/>
            </a:pPr>
            <a:r>
              <a:rPr lang="zh-CN" altLang="en-US" sz="2400">
                <a:solidFill>
                  <a:schemeClr val="tx1"/>
                </a:solidFill>
                <a:sym typeface="+mn-ea"/>
              </a:rPr>
              <a:t>运动时：</a:t>
            </a:r>
            <a:r>
              <a:rPr lang="zh-CN" altLang="en-US" sz="2400" dirty="0">
                <a:solidFill>
                  <a:schemeClr val="tx1"/>
                </a:solidFill>
                <a:latin typeface="Arial" panose="020B0604020202020204" pitchFamily="34" charset="0"/>
                <a:ea typeface="宋体" panose="02010600030101010101" pitchFamily="2" charset="-122"/>
                <a:sym typeface="+mn-ea"/>
              </a:rPr>
              <a:t>左右双侧对称</a:t>
            </a:r>
            <a:endParaRPr lang="zh-CN" altLang="en-US" sz="2400">
              <a:solidFill>
                <a:schemeClr val="tx1"/>
              </a:solidFill>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478853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1264285" y="1246505"/>
            <a:ext cx="4854575" cy="460375"/>
          </a:xfrm>
          <a:prstGeom prst="rect">
            <a:avLst/>
          </a:prstGeom>
          <a:noFill/>
        </p:spPr>
        <p:txBody>
          <a:bodyPr wrap="square" rtlCol="0" anchor="t">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感觉运动行为期间的感觉运动节律</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244739" name="Oval 65"/>
          <p:cNvSpPr/>
          <p:nvPr/>
        </p:nvSpPr>
        <p:spPr>
          <a:xfrm rot="-10800000" flipV="1">
            <a:off x="465021" y="4988157"/>
            <a:ext cx="8458200" cy="299244"/>
          </a:xfrm>
          <a:prstGeom prst="ellipse">
            <a:avLst/>
          </a:prstGeom>
          <a:gradFill rotWithShape="1">
            <a:gsLst>
              <a:gs pos="0">
                <a:srgbClr val="3F3F3F">
                  <a:alpha val="100000"/>
                </a:srgbClr>
              </a:gs>
              <a:gs pos="100000">
                <a:srgbClr val="EEECE1">
                  <a:alpha val="100000"/>
                </a:srgbClr>
              </a:gs>
            </a:gsLst>
            <a:path path="shape">
              <a:fillToRect l="50000" t="50000" r="50000" b="50000"/>
            </a:path>
            <a:tileRect/>
          </a:gradFill>
          <a:ln w="9525">
            <a:noFill/>
          </a:ln>
        </p:spPr>
        <p:txBody>
          <a:bodyPr wrap="none" anchor="ctr"/>
          <a:lstStyle/>
          <a:p>
            <a:pPr marL="0" indent="0" eaLnBrk="1" latinLnBrk="0" hangingPunct="1">
              <a:buNone/>
            </a:pPr>
            <a:endParaRPr b="1" i="1" baseline="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244744" name="TextBox 16"/>
          <p:cNvSpPr/>
          <p:nvPr/>
        </p:nvSpPr>
        <p:spPr>
          <a:xfrm>
            <a:off x="592772" y="2725815"/>
            <a:ext cx="8509635" cy="2245360"/>
          </a:xfrm>
          <a:prstGeom prst="rect">
            <a:avLst/>
          </a:prstGeom>
          <a:noFill/>
          <a:ln w="9525">
            <a:noFill/>
          </a:ln>
        </p:spPr>
        <p:txBody>
          <a:bodyPr wrap="square">
            <a:spAutoFit/>
          </a:bodyPr>
          <a:lstStyle/>
          <a:p>
            <a:r>
              <a:rPr lang="en-US" altLang="zh-CN" sz="2000" dirty="0">
                <a:gradFill>
                  <a:gsLst>
                    <a:gs pos="0">
                      <a:srgbClr val="7B32B2"/>
                    </a:gs>
                    <a:gs pos="100000">
                      <a:srgbClr val="401A5D"/>
                    </a:gs>
                  </a:gsLst>
                  <a:lin scaled="0"/>
                </a:gradFill>
                <a:latin typeface="Times New Roman" panose="02020603050405020304" pitchFamily="18" charset="0"/>
                <a:ea typeface="+mn-ea"/>
                <a:cs typeface="Times New Roman" panose="02020603050405020304" pitchFamily="18" charset="0"/>
                <a:sym typeface="+mn-ea"/>
              </a:rPr>
              <a:t>μ</a:t>
            </a:r>
            <a:r>
              <a:rPr lang="zh-CN" altLang="en-US" sz="2000" dirty="0">
                <a:gradFill>
                  <a:gsLst>
                    <a:gs pos="0">
                      <a:srgbClr val="7B32B2"/>
                    </a:gs>
                    <a:gs pos="100000">
                      <a:srgbClr val="401A5D"/>
                    </a:gs>
                  </a:gsLst>
                  <a:lin scaled="0"/>
                </a:gradFill>
                <a:latin typeface="Times New Roman" panose="02020603050405020304" pitchFamily="18" charset="0"/>
                <a:ea typeface="+mn-ea"/>
                <a:cs typeface="Times New Roman" panose="02020603050405020304" pitchFamily="18" charset="0"/>
                <a:sym typeface="+mn-ea"/>
              </a:rPr>
              <a:t>节律显示两种不同的ERD模式：</a:t>
            </a:r>
            <a:endParaRPr lang="zh-CN" altLang="en-US" sz="2000" dirty="0">
              <a:solidFill>
                <a:srgbClr val="FF0000"/>
              </a:solidFill>
              <a:latin typeface="Times New Roman" panose="02020603050405020304" pitchFamily="18" charset="0"/>
              <a:ea typeface="+mn-ea"/>
              <a:cs typeface="Times New Roman" panose="02020603050405020304" pitchFamily="18" charset="0"/>
              <a:sym typeface="+mn-ea"/>
            </a:endParaRPr>
          </a:p>
          <a:p>
            <a:pPr marL="342900" indent="-342900">
              <a:buFont typeface="Wingdings" panose="05000000000000000000" charset="0"/>
              <a:buChar char="Ø"/>
            </a:pPr>
            <a:r>
              <a:rPr lang="zh-CN" altLang="en-US" sz="2000" dirty="0">
                <a:solidFill>
                  <a:srgbClr val="FF0000"/>
                </a:solidFill>
                <a:latin typeface="Times New Roman" panose="02020603050405020304" pitchFamily="18" charset="0"/>
                <a:ea typeface="+mn-ea"/>
                <a:cs typeface="Times New Roman" panose="02020603050405020304" pitchFamily="18" charset="0"/>
                <a:sym typeface="+mn-ea"/>
              </a:rPr>
              <a:t>      对于较低频率（</a:t>
            </a:r>
            <a:r>
              <a:rPr lang="en-US" altLang="zh-CN" sz="2000" dirty="0">
                <a:solidFill>
                  <a:srgbClr val="FF0000"/>
                </a:solidFill>
                <a:latin typeface="Times New Roman" panose="02020603050405020304" pitchFamily="18" charset="0"/>
                <a:ea typeface="+mn-ea"/>
                <a:cs typeface="Times New Roman" panose="02020603050405020304" pitchFamily="18" charset="0"/>
                <a:sym typeface="+mn-ea"/>
              </a:rPr>
              <a:t>8～10Hz</a:t>
            </a:r>
            <a:r>
              <a:rPr lang="zh-CN" altLang="en-US" sz="2000" dirty="0">
                <a:solidFill>
                  <a:srgbClr val="FF0000"/>
                </a:solidFill>
                <a:latin typeface="Times New Roman" panose="02020603050405020304" pitchFamily="18" charset="0"/>
                <a:ea typeface="+mn-ea"/>
                <a:cs typeface="Times New Roman" panose="02020603050405020304" pitchFamily="18" charset="0"/>
                <a:sym typeface="+mn-ea"/>
              </a:rPr>
              <a:t>）的μ节律：</a:t>
            </a:r>
            <a:r>
              <a:rPr lang="en-US" altLang="zh-CN" sz="2000" dirty="0">
                <a:latin typeface="Times New Roman" panose="02020603050405020304" pitchFamily="18" charset="0"/>
                <a:ea typeface="+mn-ea"/>
                <a:cs typeface="Times New Roman" panose="02020603050405020304" pitchFamily="18" charset="0"/>
                <a:sym typeface="+mn-ea"/>
              </a:rPr>
              <a:t>ERD</a:t>
            </a:r>
            <a:r>
              <a:rPr lang="zh-CN" altLang="en-US" sz="2000" dirty="0">
                <a:latin typeface="Times New Roman" panose="02020603050405020304" pitchFamily="18" charset="0"/>
                <a:ea typeface="+mn-ea"/>
                <a:cs typeface="Times New Roman" panose="02020603050405020304" pitchFamily="18" charset="0"/>
                <a:sym typeface="+mn-ea"/>
              </a:rPr>
              <a:t>发生于几乎任何一种运动行为期间，遍布整个感觉运动皮层。</a:t>
            </a:r>
            <a:endParaRPr lang="zh-CN" altLang="en-US" sz="2000" dirty="0">
              <a:latin typeface="Times New Roman" panose="02020603050405020304" pitchFamily="18" charset="0"/>
              <a:ea typeface="+mn-ea"/>
              <a:cs typeface="Times New Roman" panose="02020603050405020304" pitchFamily="18" charset="0"/>
              <a:sym typeface="+mn-ea"/>
            </a:endParaRPr>
          </a:p>
          <a:p>
            <a:pPr marL="342900" indent="-342900">
              <a:buFont typeface="Wingdings" panose="05000000000000000000" charset="0"/>
              <a:buChar char="Ø"/>
            </a:pPr>
            <a:r>
              <a:rPr lang="zh-CN" altLang="en-US" sz="2000" dirty="0">
                <a:solidFill>
                  <a:srgbClr val="FF0000"/>
                </a:solidFill>
                <a:latin typeface="Times New Roman" panose="02020603050405020304" pitchFamily="18" charset="0"/>
                <a:ea typeface="+mn-ea"/>
                <a:cs typeface="Times New Roman" panose="02020603050405020304" pitchFamily="18" charset="0"/>
                <a:sym typeface="+mn-ea"/>
              </a:rPr>
              <a:t>      对于更高频率（</a:t>
            </a:r>
            <a:r>
              <a:rPr lang="en-US" altLang="zh-CN" sz="2000" dirty="0">
                <a:solidFill>
                  <a:srgbClr val="FF0000"/>
                </a:solidFill>
                <a:latin typeface="Times New Roman" panose="02020603050405020304" pitchFamily="18" charset="0"/>
                <a:ea typeface="+mn-ea"/>
                <a:cs typeface="Times New Roman" panose="02020603050405020304" pitchFamily="18" charset="0"/>
                <a:sym typeface="+mn-ea"/>
              </a:rPr>
              <a:t>10～13Hz</a:t>
            </a:r>
            <a:r>
              <a:rPr lang="zh-CN" altLang="en-US" sz="2000" dirty="0">
                <a:solidFill>
                  <a:srgbClr val="FF0000"/>
                </a:solidFill>
                <a:latin typeface="Times New Roman" panose="02020603050405020304" pitchFamily="18" charset="0"/>
                <a:ea typeface="+mn-ea"/>
                <a:cs typeface="Times New Roman" panose="02020603050405020304" pitchFamily="18" charset="0"/>
                <a:sym typeface="+mn-ea"/>
              </a:rPr>
              <a:t>）的μ节律：</a:t>
            </a:r>
            <a:r>
              <a:rPr lang="en-US" altLang="zh-CN" sz="2000" dirty="0">
                <a:latin typeface="Times New Roman" panose="02020603050405020304" pitchFamily="18" charset="0"/>
                <a:ea typeface="+mn-ea"/>
                <a:cs typeface="Times New Roman" panose="02020603050405020304" pitchFamily="18" charset="0"/>
                <a:sym typeface="+mn-ea"/>
              </a:rPr>
              <a:t>ERD</a:t>
            </a:r>
            <a:r>
              <a:rPr lang="zh-CN" altLang="en-US" sz="2000" dirty="0">
                <a:latin typeface="Times New Roman" panose="02020603050405020304" pitchFamily="18" charset="0"/>
                <a:ea typeface="+mn-ea"/>
                <a:cs typeface="Times New Roman" panose="02020603050405020304" pitchFamily="18" charset="0"/>
                <a:sym typeface="+mn-ea"/>
              </a:rPr>
              <a:t>呈现地形分布局部化，与特定的任务的完成情况相关。</a:t>
            </a:r>
            <a:endParaRPr lang="en-US" altLang="zh-CN" sz="2000" dirty="0">
              <a:latin typeface="Times New Roman" panose="02020603050405020304" pitchFamily="18" charset="0"/>
              <a:ea typeface="+mn-ea"/>
              <a:cs typeface="Times New Roman" panose="02020603050405020304" pitchFamily="18" charset="0"/>
              <a:sym typeface="+mn-ea"/>
            </a:endParaRPr>
          </a:p>
          <a:p>
            <a:pPr marL="342900" indent="-342900"/>
            <a:r>
              <a:rPr lang="zh-CN" altLang="en-US" sz="2000" dirty="0">
                <a:latin typeface="Times New Roman" panose="02020603050405020304" pitchFamily="18" charset="0"/>
                <a:ea typeface="+mn-ea"/>
                <a:cs typeface="Times New Roman" panose="02020603050405020304" pitchFamily="18" charset="0"/>
                <a:sym typeface="+mn-ea"/>
              </a:rPr>
              <a:t>             也就是说，较低频率的</a:t>
            </a:r>
            <a:r>
              <a:rPr lang="zh-CN" altLang="en-US" sz="2000" dirty="0">
                <a:latin typeface="Times New Roman" panose="02020603050405020304" pitchFamily="18" charset="0"/>
                <a:cs typeface="Times New Roman" panose="02020603050405020304" pitchFamily="18" charset="0"/>
                <a:sym typeface="+mn-ea"/>
              </a:rPr>
              <a:t>μ节律</a:t>
            </a:r>
            <a:r>
              <a:rPr lang="en-US" altLang="zh-CN" sz="2000" dirty="0">
                <a:latin typeface="Times New Roman" panose="02020603050405020304" pitchFamily="18" charset="0"/>
                <a:cs typeface="Times New Roman" panose="02020603050405020304" pitchFamily="18" charset="0"/>
                <a:sym typeface="+mn-ea"/>
              </a:rPr>
              <a:t>ERD</a:t>
            </a:r>
            <a:r>
              <a:rPr lang="zh-CN" altLang="en-US" sz="2000" dirty="0">
                <a:latin typeface="Times New Roman" panose="02020603050405020304" pitchFamily="18" charset="0"/>
                <a:cs typeface="Times New Roman" panose="02020603050405020304" pitchFamily="18" charset="0"/>
                <a:sym typeface="+mn-ea"/>
              </a:rPr>
              <a:t>是</a:t>
            </a:r>
            <a:r>
              <a:rPr lang="zh-CN" altLang="en-US" sz="2000" dirty="0">
                <a:solidFill>
                  <a:srgbClr val="FF0000"/>
                </a:solidFill>
                <a:latin typeface="Times New Roman" panose="02020603050405020304" pitchFamily="18" charset="0"/>
                <a:cs typeface="Times New Roman" panose="02020603050405020304" pitchFamily="18" charset="0"/>
                <a:sym typeface="+mn-ea"/>
              </a:rPr>
              <a:t>非特异性</a:t>
            </a:r>
            <a:r>
              <a:rPr lang="zh-CN" altLang="en-US" sz="2000" dirty="0">
                <a:latin typeface="Times New Roman" panose="02020603050405020304" pitchFamily="18" charset="0"/>
                <a:cs typeface="Times New Roman" panose="02020603050405020304" pitchFamily="18" charset="0"/>
                <a:sym typeface="+mn-ea"/>
              </a:rPr>
              <a:t>的，而</a:t>
            </a:r>
            <a:r>
              <a:rPr lang="zh-CN" altLang="en-US" sz="2000" dirty="0"/>
              <a:t>较高频率的</a:t>
            </a:r>
            <a:r>
              <a:rPr lang="zh-CN" altLang="en-US" sz="2000" dirty="0">
                <a:latin typeface="Times New Roman" panose="02020603050405020304" pitchFamily="18" charset="0"/>
                <a:cs typeface="Times New Roman" panose="02020603050405020304" pitchFamily="18" charset="0"/>
                <a:sym typeface="+mn-ea"/>
              </a:rPr>
              <a:t>μ 节律</a:t>
            </a:r>
            <a:r>
              <a:rPr lang="en-US" altLang="zh-CN" sz="2000" dirty="0"/>
              <a:t>ERD</a:t>
            </a:r>
            <a:r>
              <a:rPr lang="zh-CN" altLang="en-US" sz="2000" dirty="0"/>
              <a:t>在地形和功能上是</a:t>
            </a:r>
            <a:r>
              <a:rPr lang="zh-CN" altLang="en-US" sz="2000" dirty="0">
                <a:solidFill>
                  <a:srgbClr val="FF0000"/>
                </a:solidFill>
              </a:rPr>
              <a:t>特定</a:t>
            </a:r>
            <a:r>
              <a:rPr lang="zh-CN" altLang="en-US" sz="2000" dirty="0"/>
              <a:t>的</a:t>
            </a:r>
            <a:endParaRPr lang="zh-CN" altLang="en-US" sz="2000" dirty="0">
              <a:latin typeface="Times New Roman" panose="02020603050405020304" pitchFamily="18" charset="0"/>
              <a:ea typeface="+mn-ea"/>
              <a:cs typeface="Times New Roman" panose="02020603050405020304" pitchFamily="18" charset="0"/>
              <a:sym typeface="+mn-ea"/>
            </a:endParaRPr>
          </a:p>
        </p:txBody>
      </p:sp>
      <p:sp>
        <p:nvSpPr>
          <p:cNvPr id="244745" name="TextBox 17"/>
          <p:cNvSpPr/>
          <p:nvPr/>
        </p:nvSpPr>
        <p:spPr>
          <a:xfrm>
            <a:off x="475047" y="5245868"/>
            <a:ext cx="7908290" cy="1477328"/>
          </a:xfrm>
          <a:prstGeom prst="rect">
            <a:avLst/>
          </a:prstGeom>
          <a:noFill/>
          <a:ln w="9525">
            <a:noFill/>
          </a:ln>
        </p:spPr>
        <p:txBody>
          <a:bodyPr wrap="square">
            <a:spAutoFit/>
          </a:bodyPr>
          <a:lstStyle/>
          <a:p>
            <a:pPr algn="just" eaLnBrk="1" hangingPunct="1">
              <a:lnSpc>
                <a:spcPct val="150000"/>
              </a:lnSpc>
            </a:pPr>
            <a:r>
              <a:rPr lang="en-US" altLang="zh-CN" b="1" dirty="0">
                <a:latin typeface="Times New Roman" panose="02020603050405020304" pitchFamily="18" charset="0"/>
                <a:cs typeface="Times New Roman" panose="02020603050405020304" pitchFamily="18" charset="0"/>
                <a:sym typeface="+mn-ea"/>
              </a:rPr>
              <a:t>        </a:t>
            </a:r>
            <a:r>
              <a:rPr lang="zh-CN" altLang="en-US" sz="2000" dirty="0">
                <a:gradFill>
                  <a:gsLst>
                    <a:gs pos="0">
                      <a:srgbClr val="7B32B2"/>
                    </a:gs>
                    <a:gs pos="100000">
                      <a:srgbClr val="401A5D"/>
                    </a:gs>
                  </a:gsLst>
                  <a:lin scaled="0"/>
                </a:gradFill>
                <a:sym typeface="+mn-ea"/>
              </a:rPr>
              <a:t>β节律</a:t>
            </a:r>
            <a:r>
              <a:rPr lang="zh-CN" altLang="en-US" sz="2000" dirty="0">
                <a:latin typeface="Times New Roman" panose="02020603050405020304" pitchFamily="18" charset="0"/>
                <a:cs typeface="Times New Roman" panose="02020603050405020304" pitchFamily="18" charset="0"/>
                <a:sym typeface="+mn-ea"/>
              </a:rPr>
              <a:t>与μ节律相似，β节律也表现出与躯体感觉刺激和运动行为相关的</a:t>
            </a:r>
            <a:r>
              <a:rPr lang="zh-CN" altLang="en-US" sz="2000" dirty="0">
                <a:solidFill>
                  <a:srgbClr val="FF0000"/>
                </a:solidFill>
                <a:latin typeface="Times New Roman" panose="02020603050405020304" pitchFamily="18" charset="0"/>
                <a:cs typeface="Times New Roman" panose="02020603050405020304" pitchFamily="18" charset="0"/>
                <a:sym typeface="+mn-ea"/>
              </a:rPr>
              <a:t>事件相关去同步（ERD）</a:t>
            </a:r>
            <a:endParaRPr lang="zh-CN" altLang="en-US" sz="2000" dirty="0">
              <a:latin typeface="Times New Roman" panose="02020603050405020304" pitchFamily="18" charset="0"/>
              <a:cs typeface="Times New Roman" panose="02020603050405020304" pitchFamily="18" charset="0"/>
              <a:sym typeface="+mn-ea"/>
            </a:endParaRPr>
          </a:p>
          <a:p>
            <a:pPr algn="just" eaLnBrk="1" latinLnBrk="0" hangingPunct="1">
              <a:lnSpc>
                <a:spcPct val="150000"/>
              </a:lnSpc>
            </a:pPr>
            <a:r>
              <a:rPr lang="zh-CN" altLang="en-US" sz="2000" dirty="0">
                <a:sym typeface="+mn-ea"/>
              </a:rPr>
              <a:t>      除此</a:t>
            </a:r>
            <a:r>
              <a:rPr lang="zh-CN" altLang="en-US" sz="2000" dirty="0">
                <a:latin typeface="Times New Roman" panose="02020603050405020304" pitchFamily="18" charset="0"/>
                <a:cs typeface="Times New Roman" panose="02020603050405020304" pitchFamily="18" charset="0"/>
                <a:sym typeface="+mn-ea"/>
              </a:rPr>
              <a:t>ERD</a:t>
            </a:r>
            <a:r>
              <a:rPr lang="zh-CN" altLang="en-US" sz="2000" dirty="0">
                <a:sym typeface="+mn-ea"/>
              </a:rPr>
              <a:t>之外，β节律也显示运动后一个短暂的</a:t>
            </a:r>
            <a:r>
              <a:rPr lang="zh-CN" altLang="en-US" sz="2000" dirty="0">
                <a:latin typeface="Times New Roman" panose="02020603050405020304" pitchFamily="18" charset="0"/>
                <a:cs typeface="Times New Roman" panose="02020603050405020304" pitchFamily="18" charset="0"/>
                <a:sym typeface="+mn-ea"/>
              </a:rPr>
              <a:t>ERS</a:t>
            </a:r>
            <a:r>
              <a:rPr lang="zh-CN" altLang="en-US" sz="2000" dirty="0">
                <a:sym typeface="+mn-ea"/>
              </a:rPr>
              <a:t>，称为</a:t>
            </a:r>
            <a:r>
              <a:rPr lang="zh-CN" altLang="en-US" sz="2000" dirty="0">
                <a:solidFill>
                  <a:srgbClr val="FF0000"/>
                </a:solidFill>
                <a:sym typeface="+mn-ea"/>
              </a:rPr>
              <a:t>β反弹</a:t>
            </a:r>
            <a:endParaRPr lang="zh-CN" altLang="en-US" sz="2000" dirty="0">
              <a:solidFill>
                <a:srgbClr val="FF0000"/>
              </a:solidFill>
              <a:sym typeface="+mn-ea"/>
            </a:endParaRPr>
          </a:p>
        </p:txBody>
      </p:sp>
      <p:sp>
        <p:nvSpPr>
          <p:cNvPr id="13" name="圆角矩形 12"/>
          <p:cNvSpPr/>
          <p:nvPr/>
        </p:nvSpPr>
        <p:spPr>
          <a:xfrm>
            <a:off x="177800" y="1900140"/>
            <a:ext cx="2794000" cy="721140"/>
          </a:xfrm>
          <a:prstGeom prst="roundRect">
            <a:avLst/>
          </a:prstGeom>
          <a:solidFill>
            <a:schemeClr val="accent2">
              <a:lumMod val="60000"/>
              <a:lumOff val="40000"/>
            </a:schemeClr>
          </a:solidFill>
          <a:ln w="31750">
            <a:solidFill>
              <a:schemeClr val="accent2">
                <a:lumMod val="60000"/>
                <a:lumOff val="40000"/>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Arial" panose="020B0604020202020204" pitchFamily="34" charset="0"/>
                <a:ea typeface="宋体" panose="02010600030101010101" pitchFamily="2" charset="-122"/>
                <a:sym typeface="+mn-ea"/>
              </a:rPr>
              <a:t>μ和</a:t>
            </a:r>
            <a:r>
              <a:rPr lang="zh-CN" altLang="en-US" sz="2000" b="1" dirty="0">
                <a:solidFill>
                  <a:schemeClr val="tx1"/>
                </a:solidFill>
                <a:latin typeface="Times New Roman" panose="02020603050405020304" pitchFamily="18" charset="0"/>
                <a:cs typeface="Times New Roman" panose="02020603050405020304" pitchFamily="18" charset="0"/>
                <a:sym typeface="+mn-ea"/>
              </a:rPr>
              <a:t>β节律的</a:t>
            </a:r>
            <a:r>
              <a:rPr lang="en-US" altLang="zh-CN" sz="2000" b="1" dirty="0">
                <a:solidFill>
                  <a:schemeClr val="tx1"/>
                </a:solidFill>
                <a:latin typeface="Times New Roman" panose="02020603050405020304" pitchFamily="18" charset="0"/>
                <a:cs typeface="Times New Roman" panose="02020603050405020304" pitchFamily="18" charset="0"/>
                <a:sym typeface="+mn-ea"/>
              </a:rPr>
              <a:t>ERD</a:t>
            </a:r>
            <a:r>
              <a:rPr lang="zh-CN" altLang="en-US" sz="2000" b="1" dirty="0">
                <a:solidFill>
                  <a:schemeClr val="tx1"/>
                </a:solidFill>
                <a:latin typeface="Times New Roman" panose="02020603050405020304" pitchFamily="18" charset="0"/>
                <a:cs typeface="Times New Roman" panose="02020603050405020304" pitchFamily="18" charset="0"/>
                <a:sym typeface="+mn-ea"/>
              </a:rPr>
              <a:t>规律</a:t>
            </a:r>
            <a:endParaRPr lang="zh-CN" altLang="en-US" sz="2000" b="1" dirty="0">
              <a:solidFill>
                <a:schemeClr val="tx1"/>
              </a:solidFill>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77800" y="307975"/>
            <a:ext cx="478853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13.1 </a:t>
            </a:r>
            <a:r>
              <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感觉运动节律</a:t>
            </a:r>
            <a:endParaRPr lang="zh-CN" altLang="en-US" sz="4000" dirty="0">
              <a:solidFill>
                <a:srgbClr val="1A0EBE"/>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sp>
        <p:nvSpPr>
          <p:cNvPr id="4" name="文本框 3"/>
          <p:cNvSpPr txBox="1"/>
          <p:nvPr/>
        </p:nvSpPr>
        <p:spPr>
          <a:xfrm>
            <a:off x="1264285" y="1246505"/>
            <a:ext cx="4854575" cy="460375"/>
          </a:xfrm>
          <a:prstGeom prst="rect">
            <a:avLst/>
          </a:prstGeom>
          <a:noFill/>
        </p:spPr>
        <p:txBody>
          <a:bodyPr wrap="square" rtlCol="0" anchor="t">
            <a:spAutoFit/>
          </a:bodyPr>
          <a:lstStyle/>
          <a:p>
            <a:r>
              <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感觉运动行为期间的感觉运动节律</a:t>
            </a:r>
            <a:endParaRPr lang="zh-CN" altLang="en-US" sz="2400" dirty="0">
              <a:solidFill>
                <a:srgbClr val="00B0F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endParaRPr>
          </a:p>
        </p:txBody>
      </p:sp>
      <p:pic>
        <p:nvPicPr>
          <p:cNvPr id="8" name="图片 7"/>
          <p:cNvPicPr>
            <a:picLocks noChangeAspect="1"/>
          </p:cNvPicPr>
          <p:nvPr/>
        </p:nvPicPr>
        <p:blipFill>
          <a:blip r:embed="rId1"/>
          <a:stretch>
            <a:fillRect/>
          </a:stretch>
        </p:blipFill>
        <p:spPr>
          <a:xfrm>
            <a:off x="609600" y="1981200"/>
            <a:ext cx="5628005" cy="4753937"/>
          </a:xfrm>
          <a:prstGeom prst="rect">
            <a:avLst/>
          </a:prstGeom>
        </p:spPr>
      </p:pic>
      <p:sp>
        <p:nvSpPr>
          <p:cNvPr id="7" name="椭圆 6"/>
          <p:cNvSpPr/>
          <p:nvPr/>
        </p:nvSpPr>
        <p:spPr>
          <a:xfrm>
            <a:off x="158538" y="2057400"/>
            <a:ext cx="660400" cy="686435"/>
          </a:xfrm>
          <a:prstGeom prst="ellipse">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例</a:t>
            </a:r>
            <a:endParaRPr lang="zh-CN" altLang="en-US" sz="2400" b="1" dirty="0">
              <a:solidFill>
                <a:schemeClr val="tx1"/>
              </a:solidFill>
            </a:endParaRPr>
          </a:p>
        </p:txBody>
      </p:sp>
      <p:sp>
        <p:nvSpPr>
          <p:cNvPr id="5" name="矩形 4"/>
          <p:cNvSpPr/>
          <p:nvPr/>
        </p:nvSpPr>
        <p:spPr>
          <a:xfrm>
            <a:off x="5638800" y="5257800"/>
            <a:ext cx="3429000" cy="12954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Times New Roman" panose="02020603050405020304" pitchFamily="18" charset="0"/>
                <a:cs typeface="Times New Roman" panose="02020603050405020304" pitchFamily="18" charset="0"/>
              </a:rPr>
              <a:t>运动时：</a:t>
            </a:r>
            <a:r>
              <a:rPr lang="en-US" altLang="zh-CN" sz="2000" dirty="0">
                <a:solidFill>
                  <a:srgbClr val="FF0000"/>
                </a:solidFill>
                <a:latin typeface="Times New Roman" panose="02020603050405020304" pitchFamily="18" charset="0"/>
                <a:cs typeface="Times New Roman" panose="02020603050405020304" pitchFamily="18" charset="0"/>
              </a:rPr>
              <a:t>ERD</a:t>
            </a:r>
            <a:endParaRPr lang="en-US" altLang="zh-CN" sz="2000" dirty="0">
              <a:solidFill>
                <a:srgbClr val="FF0000"/>
              </a:solidFill>
              <a:latin typeface="Times New Roman" panose="02020603050405020304" pitchFamily="18" charset="0"/>
              <a:cs typeface="Times New Roman" panose="02020603050405020304" pitchFamily="18" charset="0"/>
            </a:endParaRPr>
          </a:p>
          <a:p>
            <a:r>
              <a:rPr lang="zh-CN" altLang="en-US" sz="2000" dirty="0">
                <a:solidFill>
                  <a:schemeClr val="tx1"/>
                </a:solidFill>
                <a:latin typeface="Times New Roman" panose="02020603050405020304" pitchFamily="18" charset="0"/>
                <a:cs typeface="Times New Roman" panose="02020603050405020304" pitchFamily="18" charset="0"/>
              </a:rPr>
              <a:t>运动结束：</a:t>
            </a:r>
            <a:r>
              <a:rPr lang="en-US" altLang="zh-CN" sz="2000" dirty="0">
                <a:solidFill>
                  <a:srgbClr val="FF0000"/>
                </a:solidFill>
                <a:latin typeface="Times New Roman" panose="02020603050405020304" pitchFamily="18" charset="0"/>
                <a:cs typeface="Times New Roman" panose="02020603050405020304" pitchFamily="18" charset="0"/>
              </a:rPr>
              <a:t>ERS</a:t>
            </a:r>
            <a:endParaRPr lang="en-US" altLang="zh-CN" sz="2000" dirty="0">
              <a:solidFill>
                <a:srgbClr val="FF0000"/>
              </a:solidFill>
              <a:latin typeface="Times New Roman" panose="02020603050405020304" pitchFamily="18" charset="0"/>
              <a:cs typeface="Times New Roman" panose="02020603050405020304" pitchFamily="18" charset="0"/>
            </a:endParaRPr>
          </a:p>
          <a:p>
            <a:r>
              <a:rPr lang="zh-CN" altLang="en-US" sz="2000" dirty="0">
                <a:solidFill>
                  <a:schemeClr val="tx1"/>
                </a:solidFill>
                <a:latin typeface="Times New Roman" panose="02020603050405020304" pitchFamily="18" charset="0"/>
                <a:cs typeface="Times New Roman" panose="02020603050405020304" pitchFamily="18" charset="0"/>
              </a:rPr>
              <a:t>手指运动的影响在</a:t>
            </a:r>
            <a:r>
              <a:rPr lang="en-US" altLang="zh-CN" sz="2000" dirty="0">
                <a:solidFill>
                  <a:schemeClr val="tx1"/>
                </a:solidFill>
                <a:latin typeface="Times New Roman" panose="02020603050405020304" pitchFamily="18" charset="0"/>
                <a:cs typeface="Times New Roman" panose="02020603050405020304" pitchFamily="18" charset="0"/>
              </a:rPr>
              <a:t>C3</a:t>
            </a:r>
            <a:r>
              <a:rPr lang="zh-CN" altLang="en-US" sz="2000" dirty="0">
                <a:solidFill>
                  <a:schemeClr val="tx1"/>
                </a:solidFill>
                <a:latin typeface="Times New Roman" panose="02020603050405020304" pitchFamily="18" charset="0"/>
                <a:cs typeface="Times New Roman" panose="02020603050405020304" pitchFamily="18" charset="0"/>
              </a:rPr>
              <a:t>更大，而脚部运动的影响在</a:t>
            </a:r>
            <a:r>
              <a:rPr lang="en-US" altLang="zh-CN" sz="2000" dirty="0" err="1">
                <a:solidFill>
                  <a:schemeClr val="tx1"/>
                </a:solidFill>
                <a:latin typeface="Times New Roman" panose="02020603050405020304" pitchFamily="18" charset="0"/>
                <a:cs typeface="Times New Roman" panose="02020603050405020304" pitchFamily="18" charset="0"/>
              </a:rPr>
              <a:t>Cz</a:t>
            </a:r>
            <a:r>
              <a:rPr lang="zh-CN" altLang="en-US" sz="2000" dirty="0">
                <a:solidFill>
                  <a:schemeClr val="tx1"/>
                </a:solidFill>
                <a:latin typeface="Times New Roman" panose="02020603050405020304" pitchFamily="18" charset="0"/>
                <a:cs typeface="Times New Roman" panose="02020603050405020304" pitchFamily="18" charset="0"/>
              </a:rPr>
              <a:t>更大</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 name="五角星 5"/>
          <p:cNvSpPr/>
          <p:nvPr/>
        </p:nvSpPr>
        <p:spPr>
          <a:xfrm>
            <a:off x="2191067" y="1989667"/>
            <a:ext cx="381000" cy="3321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4876800" y="4267200"/>
            <a:ext cx="381000" cy="3321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tags/tag1.xml><?xml version="1.0" encoding="utf-8"?>
<p:tagLst xmlns:p="http://schemas.openxmlformats.org/presentationml/2006/main">
  <p:tag name="REFSHAPE" val="906048268"/>
  <p:tag name="KSO_WM_UNIT_PLACING_PICTURE_USER_VIEWPORT" val="{&quot;height&quot;:5357,&quot;width&quot;:5691}"/>
</p:tagLst>
</file>

<file path=ppt/tags/tag2.xml><?xml version="1.0" encoding="utf-8"?>
<p:tagLst xmlns:p="http://schemas.openxmlformats.org/presentationml/2006/main">
  <p:tag name="REFSHAPE" val="935777692"/>
  <p:tag name="KSO_WM_UNIT_PLACING_PICTURE_USER_VIEWPORT" val="{&quot;height&quot;:4903,&quot;width&quot;:6617}"/>
</p:tagLst>
</file>

<file path=ppt/theme/theme1.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t">
        <a:spAutoFit/>
      </a:bodyPr>
      <a:lstStyle>
        <a:defPPr marL="342900" indent="-342900">
          <a:buFont typeface="Wingdings" panose="05000000000000000000" charset="0"/>
          <a:buChar char="Ø"/>
          <a:defRPr lang="zh-CN" altLang="en-US" sz="2000">
            <a:sym typeface="+mn-ea"/>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13449</Words>
  <Application>WPS 演示</Application>
  <PresentationFormat>全屏显示(4:3)</PresentationFormat>
  <Paragraphs>646</Paragraphs>
  <Slides>57</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57</vt:i4>
      </vt:variant>
    </vt:vector>
  </HeadingPairs>
  <TitlesOfParts>
    <vt:vector size="71" baseType="lpstr">
      <vt:lpstr>Arial</vt:lpstr>
      <vt:lpstr>宋体</vt:lpstr>
      <vt:lpstr>Wingdings</vt:lpstr>
      <vt:lpstr>Tahoma</vt:lpstr>
      <vt:lpstr>Wingdings</vt:lpstr>
      <vt:lpstr>Times New Roman</vt:lpstr>
      <vt:lpstr>黑体</vt:lpstr>
      <vt:lpstr>华文行楷</vt:lpstr>
      <vt:lpstr>微软雅黑</vt:lpstr>
      <vt:lpstr>方正兰亭黑_GBK</vt:lpstr>
      <vt:lpstr>Arial Unicode MS</vt:lpstr>
      <vt:lpstr>Calibri</vt:lpstr>
      <vt:lpstr>浪漫雅圆</vt:lpstr>
      <vt:lpstr>Blends</vt:lpstr>
      <vt:lpstr>PowerPoint 演示文稿</vt:lpstr>
      <vt:lpstr>PowerPoint 演示文稿</vt:lpstr>
      <vt:lpstr>13.1 感觉运动节律</vt:lpstr>
      <vt:lpstr>13.1 感觉运动节律</vt:lpstr>
      <vt:lpstr>13.1 感觉运动节律</vt:lpstr>
      <vt:lpstr>13.1 感觉运动节律</vt:lpstr>
      <vt:lpstr>13.1 感觉运动节律</vt:lpstr>
      <vt:lpstr>13.1 感觉运动节律</vt:lpstr>
      <vt:lpstr>13.1 感觉运动节律</vt:lpstr>
      <vt:lpstr>13.1 感觉运动节律</vt:lpstr>
      <vt:lpstr>13.2 分析感觉运动皮层活动</vt:lpstr>
      <vt:lpstr>13.2 分析感觉运动皮层活动</vt:lpstr>
      <vt:lpstr>13.2 分析感觉运动皮层活动</vt:lpstr>
      <vt:lpstr>13.2 分析感觉运动皮层活动</vt:lpstr>
      <vt:lpstr>13.3 基于感觉运动节律的脑机接口</vt:lpstr>
      <vt:lpstr>13.3 基于感觉运动节律的脑机接口</vt:lpstr>
      <vt:lpstr>13.3 基于感觉运动节律的脑机接口</vt:lpstr>
      <vt:lpstr>13.3 基于感觉运动节律的脑机接口</vt:lpstr>
      <vt:lpstr>13.3 基于感觉运动节律的脑机接口</vt:lpstr>
      <vt:lpstr>13.3 基于感觉运动节律的脑机接口</vt:lpstr>
      <vt:lpstr>13.4 基于SMR的BCI的应用及未来方向</vt:lpstr>
      <vt:lpstr>13.4 基于SMR的BCI的应用及未来方向</vt:lpstr>
      <vt:lpstr>13.4 基于SMR的BCI的应用及未来方向</vt:lpstr>
      <vt:lpstr>13.4 基于SMR的BCI的应用及未来方向</vt:lpstr>
      <vt:lpstr>13.4 基于SMR的BCI的应用及未来方向</vt:lpstr>
      <vt:lpstr>13.4 基于SMR的BCI的应用及未来方向</vt:lpstr>
      <vt:lpstr>13.4 基于SMR的BCI的应用及未来方向</vt:lpstr>
      <vt:lpstr>13.5 本章小结</vt:lpstr>
      <vt:lpstr>13.5 本章小结</vt:lpstr>
      <vt:lpstr>PowerPoint 演示文稿</vt:lpstr>
      <vt:lpstr>PowerPoint 演示文稿</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14.1 稳态视觉诱发电位及基于稳态视觉诱发电位的脑                 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14.2 慢皮层电位和基于慢皮层电位的脑机接口</vt:lpstr>
      <vt:lpstr>14.3 本章小结</vt:lpstr>
      <vt:lpstr>14.3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pretty.accident</cp:lastModifiedBy>
  <cp:revision>127</cp:revision>
  <dcterms:created xsi:type="dcterms:W3CDTF">2019-07-05T02:42:00Z</dcterms:created>
  <dcterms:modified xsi:type="dcterms:W3CDTF">2020-03-14T05:24:08Z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2052-11.1.0.9440</vt:lpwstr>
  </property>
</Properties>
</file>