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347" r:id="rId2"/>
    <p:sldId id="349" r:id="rId3"/>
    <p:sldId id="256" r:id="rId4"/>
    <p:sldId id="279" r:id="rId5"/>
    <p:sldId id="285" r:id="rId6"/>
    <p:sldId id="489" r:id="rId7"/>
    <p:sldId id="419" r:id="rId8"/>
    <p:sldId id="421" r:id="rId9"/>
    <p:sldId id="420" r:id="rId10"/>
    <p:sldId id="560" r:id="rId11"/>
    <p:sldId id="559" r:id="rId12"/>
    <p:sldId id="561" r:id="rId13"/>
    <p:sldId id="562" r:id="rId14"/>
    <p:sldId id="564" r:id="rId15"/>
    <p:sldId id="565" r:id="rId16"/>
    <p:sldId id="566" r:id="rId17"/>
    <p:sldId id="568" r:id="rId18"/>
    <p:sldId id="567" r:id="rId19"/>
    <p:sldId id="575" r:id="rId20"/>
    <p:sldId id="576" r:id="rId21"/>
    <p:sldId id="578" r:id="rId22"/>
    <p:sldId id="577" r:id="rId23"/>
    <p:sldId id="579" r:id="rId24"/>
    <p:sldId id="586" r:id="rId25"/>
    <p:sldId id="587" r:id="rId26"/>
    <p:sldId id="588" r:id="rId27"/>
    <p:sldId id="589" r:id="rId28"/>
    <p:sldId id="590" r:id="rId29"/>
    <p:sldId id="596" r:id="rId30"/>
    <p:sldId id="597" r:id="rId31"/>
    <p:sldId id="598" r:id="rId32"/>
    <p:sldId id="601" r:id="rId33"/>
    <p:sldId id="602" r:id="rId34"/>
    <p:sldId id="600" r:id="rId35"/>
    <p:sldId id="648" r:id="rId36"/>
    <p:sldId id="649" r:id="rId37"/>
    <p:sldId id="613" r:id="rId38"/>
    <p:sldId id="614" r:id="rId39"/>
    <p:sldId id="615" r:id="rId40"/>
    <p:sldId id="616" r:id="rId41"/>
    <p:sldId id="617" r:id="rId42"/>
    <p:sldId id="618" r:id="rId43"/>
    <p:sldId id="619" r:id="rId44"/>
    <p:sldId id="620"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634" r:id="rId59"/>
    <p:sldId id="635" r:id="rId60"/>
    <p:sldId id="636" r:id="rId61"/>
    <p:sldId id="637" r:id="rId62"/>
    <p:sldId id="638" r:id="rId63"/>
    <p:sldId id="639" r:id="rId64"/>
    <p:sldId id="640" r:id="rId65"/>
    <p:sldId id="641" r:id="rId66"/>
    <p:sldId id="642" r:id="rId67"/>
    <p:sldId id="643" r:id="rId68"/>
    <p:sldId id="644" r:id="rId69"/>
    <p:sldId id="645" r:id="rId70"/>
    <p:sldId id="646" r:id="rId71"/>
    <p:sldId id="647" r:id="rId7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F28"/>
    <a:srgbClr val="080808"/>
    <a:srgbClr val="0DC3FF"/>
    <a:srgbClr val="1DC7FF"/>
    <a:srgbClr val="92D050"/>
    <a:srgbClr val="00E4A8"/>
    <a:srgbClr val="FF0000"/>
    <a:srgbClr val="25519B"/>
    <a:srgbClr val="88E9B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p:restoredTop sz="88182" autoAdjust="0"/>
  </p:normalViewPr>
  <p:slideViewPr>
    <p:cSldViewPr showGuides="1">
      <p:cViewPr varScale="1">
        <p:scale>
          <a:sx n="65" d="100"/>
          <a:sy n="65" d="100"/>
        </p:scale>
        <p:origin x="990" y="60"/>
      </p:cViewPr>
      <p:guideLst>
        <p:guide orient="horz" pos="2214"/>
        <p:guide pos="2832"/>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7ABC62-E214-4C6F-810D-26A6F231C78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smtClean="0"/>
              <a:t>顶叶皮层的位置如图红色方框所示</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延迟的抓握任务期间单个 ＡＩＰ 神经元的活动</a:t>
            </a:r>
            <a:r>
              <a:rPr lang="zh-CN" altLang="en-US" dirty="0" smtClean="0"/>
              <a:t> </a:t>
            </a:r>
          </a:p>
          <a:p>
            <a:endParaRPr lang="zh-CN" altLang="en-US" dirty="0"/>
          </a:p>
        </p:txBody>
      </p:sp>
    </p:spTree>
    <p:extLst>
      <p:ext uri="{BB962C8B-B14F-4D97-AF65-F5344CB8AC3E}">
        <p14:creationId xmlns:p14="http://schemas.microsoft.com/office/powerpoint/2010/main" val="475770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AIP</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神经元群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(571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个单个神经元</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对方向和抓握类型的调制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灰色曲线表示对方向的调制，黑色曲线表示对抓握方式的调制</a:t>
            </a:r>
            <a:endPar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受调制神经元的百分比</a:t>
            </a:r>
            <a:r>
              <a:rPr lang="zh-CN" altLang="en-US" dirty="0" smtClean="0"/>
              <a:t> </a:t>
            </a:r>
            <a:r>
              <a:rPr lang="zh-CN" altLang="en-US" dirty="0" smtClean="0"/>
              <a:t>。</a:t>
            </a:r>
            <a:r>
              <a:rPr lang="zh-CN" altLang="en-US" dirty="0" smtClean="0"/>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370091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defTabSz="914400">
              <a:spcBef>
                <a:spcPct val="50000"/>
              </a:spcBef>
              <a:buClrTx/>
              <a:buSzTx/>
              <a:buFontTx/>
              <a:defRPr/>
            </a:pPr>
            <a:r>
              <a:rPr lang="zh-CN" altLang="en-US" sz="1200" dirty="0" smtClean="0">
                <a:latin typeface="微软雅黑" panose="020B0503020204020204" charset="-122"/>
                <a:ea typeface="微软雅黑" panose="020B0503020204020204" charset="-122"/>
                <a:sym typeface="+mn-ea"/>
              </a:rPr>
              <a:t>背侧运动前区 </a:t>
            </a:r>
            <a:r>
              <a:rPr lang="en-US" altLang="zh-CN" sz="1200" b="1" dirty="0" smtClean="0">
                <a:solidFill>
                  <a:srgbClr val="FF0000"/>
                </a:solidFill>
                <a:latin typeface="微软雅黑" panose="020B0503020204020204" charset="-122"/>
                <a:ea typeface="微软雅黑" panose="020B0503020204020204" charset="-122"/>
                <a:sym typeface="+mn-ea"/>
              </a:rPr>
              <a:t>PMD</a:t>
            </a:r>
            <a:r>
              <a:rPr lang="zh-CN" altLang="en-US" sz="1200" b="1" dirty="0" smtClean="0">
                <a:solidFill>
                  <a:srgbClr val="FF0000"/>
                </a:solidFill>
                <a:latin typeface="微软雅黑" panose="020B0503020204020204" charset="-122"/>
                <a:ea typeface="微软雅黑" panose="020B0503020204020204" charset="-122"/>
                <a:sym typeface="+mn-ea"/>
              </a:rPr>
              <a:t>；</a:t>
            </a:r>
            <a:r>
              <a:rPr kumimoji="1" lang="zh-CN" altLang="en-US" sz="1600"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顶叶到达区 </a:t>
            </a:r>
            <a:r>
              <a:rPr kumimoji="1" lang="en-US" altLang="zh-CN" sz="1600" kern="1200" cap="none" spc="0" normalizeH="0" baseline="0" noProof="0" dirty="0" err="1"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PRR</a:t>
            </a:r>
            <a:r>
              <a:rPr kumimoji="1" lang="en-US" altLang="zh-CN" sz="1200" b="1" noProof="0" dirty="0" err="1"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编码了</a:t>
            </a:r>
            <a:r>
              <a:rPr kumimoji="1" lang="en-US" altLang="zh-CN" sz="1200" b="1" noProof="0" dirty="0" err="1" smtClean="0">
                <a:solidFill>
                  <a:srgbClr val="FF0000"/>
                </a:solidFill>
                <a:effectLst/>
                <a:latin typeface="微软雅黑" panose="020B0503020204020204" charset="-122"/>
                <a:ea typeface="微软雅黑" panose="020B0503020204020204" charset="-122"/>
                <a:cs typeface="微软雅黑" panose="020B0503020204020204" charset="-122"/>
                <a:sym typeface="+mn-ea"/>
              </a:rPr>
              <a:t>位置</a:t>
            </a:r>
            <a:r>
              <a:rPr kumimoji="1" lang="en-US" altLang="zh-CN" sz="1200" b="1" noProof="0" dirty="0" err="1"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和即将到来的</a:t>
            </a:r>
            <a:r>
              <a:rPr kumimoji="1" lang="en-US" altLang="zh-CN" sz="1200" b="1" noProof="0" dirty="0" err="1" smtClean="0">
                <a:solidFill>
                  <a:srgbClr val="FF0000"/>
                </a:solidFill>
                <a:effectLst/>
                <a:latin typeface="微软雅黑" panose="020B0503020204020204" charset="-122"/>
                <a:ea typeface="微软雅黑" panose="020B0503020204020204" charset="-122"/>
                <a:cs typeface="微软雅黑" panose="020B0503020204020204" charset="-122"/>
                <a:sym typeface="+mn-ea"/>
              </a:rPr>
              <a:t>手臂到达运动的轨迹</a:t>
            </a:r>
            <a:r>
              <a:rPr kumimoji="1" lang="zh-CN" altLang="en-US" sz="1200" b="1" noProof="0" dirty="0" smtClean="0">
                <a:solidFill>
                  <a:srgbClr val="FF0000"/>
                </a:solidFill>
                <a:effectLst/>
                <a:latin typeface="微软雅黑" panose="020B0503020204020204" charset="-122"/>
                <a:ea typeface="微软雅黑" panose="020B0503020204020204" charset="-122"/>
                <a:cs typeface="微软雅黑" panose="020B0503020204020204" charset="-122"/>
                <a:sym typeface="+mn-ea"/>
              </a:rPr>
              <a:t>。</a:t>
            </a:r>
            <a:endParaRPr kumimoji="1" lang="en-US" altLang="zh-CN" sz="1200" b="1" kern="1200" cap="none" spc="0" normalizeH="0" baseline="0" noProof="0" dirty="0" smtClean="0">
              <a:solidFill>
                <a:srgbClr val="FF0000"/>
              </a:solidFill>
              <a:effectLst/>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a:p>
            <a:endParaRPr lang="zh-CN" altLang="en-US" dirty="0"/>
          </a:p>
        </p:txBody>
      </p:sp>
    </p:spTree>
    <p:extLst>
      <p:ext uri="{BB962C8B-B14F-4D97-AF65-F5344CB8AC3E}">
        <p14:creationId xmlns:p14="http://schemas.microsoft.com/office/powerpoint/2010/main" val="241316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用不同的目标提示大小用来发出奖励类型</a:t>
            </a:r>
            <a:r>
              <a:rPr lang="zh-CN" altLang="en-US" dirty="0" smtClean="0"/>
              <a:t>的信号（橙汁和水），</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神经响应被强烈调制。</a:t>
            </a:r>
            <a:r>
              <a:rPr lang="zh-CN" altLang="en-US" dirty="0" smtClean="0"/>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94727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另外结果独立于是否喜好的奖励以较小或较大的提示来指示。即：不论喜爱的奖励以较大或较小的提示指示，都能得到较强的神经调调制。</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731147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在过去几个月的持续实验中，脑控任务中解码性能逐渐提高。</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60312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对于瘫痪患者，运动指令不能再从大脑传递到运动的效应器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虚的灰色线所示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，可以通过直接在大脑中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蓝色垫</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的神经记录并在外部处理从而弥补这种</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缺失。</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6679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79469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首先进行</a:t>
            </a:r>
            <a:r>
              <a:rPr lang="zh-CN" altLang="en-US" dirty="0" smtClean="0"/>
              <a:t>训练实验，</a:t>
            </a:r>
            <a:r>
              <a:rPr lang="zh-CN" altLang="en-US" dirty="0" smtClean="0"/>
              <a:t>然后进行改变范式的实验</a:t>
            </a:r>
            <a:endParaRPr lang="zh-CN" altLang="en-US" dirty="0"/>
          </a:p>
        </p:txBody>
      </p:sp>
    </p:spTree>
    <p:extLst>
      <p:ext uri="{BB962C8B-B14F-4D97-AF65-F5344CB8AC3E}">
        <p14:creationId xmlns:p14="http://schemas.microsoft.com/office/powerpoint/2010/main" val="67455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smtClean="0"/>
              <a:t>假肢光标实验</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顶叶皮层组成的具体分布图</a:t>
            </a:r>
            <a:endParaRPr lang="zh-CN" altLang="en-US" dirty="0"/>
          </a:p>
        </p:txBody>
      </p:sp>
    </p:spTree>
    <p:extLst>
      <p:ext uri="{BB962C8B-B14F-4D97-AF65-F5344CB8AC3E}">
        <p14:creationId xmlns:p14="http://schemas.microsoft.com/office/powerpoint/2010/main" val="1198443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ＩＴＲＣ</a:t>
            </a:r>
            <a:r>
              <a:rPr lang="en-US" altLang="zh-CN" dirty="0" smtClean="0"/>
              <a:t> </a:t>
            </a:r>
            <a:r>
              <a:rPr lang="zh-CN" altLang="en-US" dirty="0" smtClean="0"/>
              <a:t>（</a:t>
            </a:r>
            <a:r>
              <a:rPr lang="en-US" altLang="zh-CN" dirty="0" smtClean="0"/>
              <a:t>Information transfer rate capacity </a:t>
            </a:r>
            <a:r>
              <a:rPr lang="zh-CN" altLang="en-US" dirty="0" smtClean="0"/>
              <a:t>）</a:t>
            </a:r>
            <a:r>
              <a:rPr lang="en-US" altLang="zh-CN" dirty="0" smtClean="0"/>
              <a:t/>
            </a:r>
            <a:br>
              <a:rPr lang="en-US" altLang="zh-CN" dirty="0" smtClean="0"/>
            </a:b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96470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kern="1200" baseline="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ＰＲＲ</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顶叶到达区；偏好</a:t>
            </a:r>
            <a:endParaRPr lang="zh-CN" altLang="en-US" dirty="0"/>
          </a:p>
        </p:txBody>
      </p:sp>
    </p:spTree>
    <p:extLst>
      <p:ext uri="{BB962C8B-B14F-4D97-AF65-F5344CB8AC3E}">
        <p14:creationId xmlns:p14="http://schemas.microsoft.com/office/powerpoint/2010/main" val="169471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20447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78384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anose="020B0604020202020204" pitchFamily="34" charset="0"/>
                <a:ea typeface="宋体" panose="02010600030101010101" pitchFamily="2" charset="-122"/>
                <a:cs typeface="+mn-cs"/>
              </a:rPr>
              <a:t>局部脑血流（</a:t>
            </a:r>
            <a:r>
              <a:rPr lang="en-US" altLang="zh-CN" sz="1200" kern="1200" dirty="0" smtClean="0">
                <a:solidFill>
                  <a:schemeClr val="tx1"/>
                </a:solidFill>
                <a:latin typeface="Arial" panose="020B0604020202020204" pitchFamily="34" charset="0"/>
                <a:ea typeface="宋体" panose="02010600030101010101" pitchFamily="2" charset="-122"/>
                <a:cs typeface="+mn-cs"/>
              </a:rPr>
              <a:t>Regional cerebral blood flow</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latin typeface="Arial" panose="020B0604020202020204" pitchFamily="34" charset="0"/>
                <a:ea typeface="宋体" panose="02010600030101010101" pitchFamily="2" charset="-122"/>
                <a:cs typeface="+mn-cs"/>
              </a:rPr>
              <a:t>rCBF</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altLang="zh-CN" sz="1200" kern="1200" dirty="0" smtClean="0">
                <a:solidFill>
                  <a:schemeClr val="tx1"/>
                </a:solidFill>
                <a:latin typeface="Arial" panose="020B0604020202020204" pitchFamily="34" charset="0"/>
                <a:ea typeface="宋体" panose="02010600030101010101" pitchFamily="2" charset="-122"/>
                <a:cs typeface="+mn-cs"/>
              </a:rPr>
              <a:t>;</a:t>
            </a:r>
            <a:r>
              <a:rPr lang="zh-CN" altLang="en-US" sz="1200" kern="1200" dirty="0" smtClean="0">
                <a:solidFill>
                  <a:schemeClr val="tx1"/>
                </a:solidFill>
                <a:latin typeface="Arial" panose="020B0604020202020204" pitchFamily="34" charset="0"/>
                <a:ea typeface="宋体" panose="02010600030101010101" pitchFamily="2" charset="-122"/>
                <a:cs typeface="+mn-cs"/>
              </a:rPr>
              <a:t>局部脑氧代谢率</a:t>
            </a:r>
            <a:r>
              <a:rPr lang="en-US" altLang="zh-CN" sz="1200" kern="1200" dirty="0" smtClean="0">
                <a:solidFill>
                  <a:schemeClr val="tx1"/>
                </a:solidFill>
                <a:latin typeface="Arial" panose="020B0604020202020204" pitchFamily="34" charset="0"/>
                <a:ea typeface="宋体" panose="02010600030101010101" pitchFamily="2" charset="-122"/>
                <a:cs typeface="+mn-cs"/>
              </a:rPr>
              <a:t>(Regional cerebral oxygen metabolic rate,rCMRO2)</a:t>
            </a:r>
            <a:endParaRPr lang="zh-CN" altLang="en-US" sz="1200" kern="1200" dirty="0" smtClean="0">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chemeClr val="tx1"/>
              </a:solidFill>
              <a:latin typeface="Arial" panose="020B0604020202020204" pitchFamily="34" charset="0"/>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val="160468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9974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ＢＣＩ 输出把单词拼写器里下降的红色光标向左或向右移</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以选择所需的在屏幕底部的选项</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3431497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2530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9972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2400" b="1" i="0" u="none" kern="1200" baseline="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ＰＲＲ</a:t>
            </a:r>
            <a:r>
              <a:rPr lang="en-US" altLang="zh-CN" sz="2400" b="1" i="0" u="none" kern="1200" baseline="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b="1" i="0" u="none" kern="1200" baseline="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0" i="0" kern="1200" dirty="0" smtClean="0">
                <a:solidFill>
                  <a:schemeClr val="tx1"/>
                </a:solidFill>
                <a:effectLst/>
                <a:latin typeface="Arial" panose="020B0604020202020204" pitchFamily="34" charset="0"/>
                <a:ea typeface="宋体" panose="02010600030101010101" pitchFamily="2" charset="-122"/>
                <a:cs typeface="+mn-cs"/>
              </a:rPr>
              <a:t>顶叶到达区</a:t>
            </a:r>
            <a:r>
              <a:rPr lang="zh-CN" altLang="en-US" sz="2400" dirty="0" smtClean="0"/>
              <a:t> </a:t>
            </a:r>
            <a:r>
              <a:rPr lang="en-US" altLang="zh-CN" sz="2400" dirty="0" smtClean="0"/>
              <a:t>,</a:t>
            </a:r>
            <a:r>
              <a:rPr lang="en-US" altLang="zh-CN" sz="2400" baseline="0" dirty="0" smtClean="0"/>
              <a:t> </a:t>
            </a:r>
            <a:r>
              <a:rPr lang="zh-CN" altLang="en-US" sz="2400" b="0" i="0" kern="1200" dirty="0" smtClean="0">
                <a:solidFill>
                  <a:schemeClr val="tx1"/>
                </a:solidFill>
                <a:effectLst/>
                <a:latin typeface="Arial" panose="020B0604020202020204" pitchFamily="34" charset="0"/>
                <a:ea typeface="宋体" panose="02010600030101010101" pitchFamily="2" charset="-122"/>
                <a:cs typeface="+mn-cs"/>
              </a:rPr>
              <a:t>绿色</a:t>
            </a:r>
            <a:r>
              <a:rPr lang="en-US" altLang="zh-CN" sz="24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2400" b="0" i="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2400" b="0" i="0" kern="1200" baseline="0" dirty="0" smtClean="0">
                <a:solidFill>
                  <a:schemeClr val="tx1"/>
                </a:solidFill>
                <a:effectLst/>
                <a:latin typeface="Arial" panose="020B0604020202020204" pitchFamily="34" charset="0"/>
                <a:ea typeface="宋体" panose="02010600030101010101" pitchFamily="2" charset="-122"/>
                <a:cs typeface="+mn-cs"/>
              </a:rPr>
              <a:t>控制</a:t>
            </a:r>
            <a:r>
              <a:rPr lang="zh-CN" altLang="en-US" sz="2400" b="0" i="0" kern="1200" dirty="0" smtClean="0">
                <a:solidFill>
                  <a:schemeClr val="tx1"/>
                </a:solidFill>
                <a:effectLst/>
                <a:latin typeface="Arial" panose="020B0604020202020204" pitchFamily="34" charset="0"/>
                <a:ea typeface="宋体" panose="02010600030101010101" pitchFamily="2" charset="-122"/>
                <a:cs typeface="+mn-cs"/>
              </a:rPr>
              <a:t>手臂</a:t>
            </a:r>
            <a:r>
              <a:rPr lang="zh-CN" altLang="en-US" sz="2400" b="0" i="0" kern="1200" dirty="0" smtClean="0">
                <a:solidFill>
                  <a:schemeClr val="tx1"/>
                </a:solidFill>
                <a:effectLst/>
                <a:latin typeface="Arial" panose="020B0604020202020204" pitchFamily="34" charset="0"/>
                <a:ea typeface="宋体" panose="02010600030101010101" pitchFamily="2" charset="-122"/>
                <a:cs typeface="+mn-cs"/>
              </a:rPr>
              <a:t>到达</a:t>
            </a:r>
            <a:r>
              <a:rPr lang="zh-CN" altLang="en-US" sz="2400" dirty="0" smtClean="0"/>
              <a:t> </a:t>
            </a:r>
            <a:r>
              <a:rPr lang="zh-CN" altLang="en-US" sz="2400" b="1" i="0" u="none" kern="1200" baseline="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dirty="0" smtClean="0"/>
              <a:t>;</a:t>
            </a:r>
            <a:r>
              <a:rPr lang="zh-CN" altLang="en-US" sz="12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 LI</a:t>
            </a:r>
            <a:r>
              <a:rPr lang="en-US" altLang="zh-CN" sz="12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a:t>
            </a:r>
            <a:r>
              <a:rPr lang="zh-CN" altLang="en-US" sz="12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外侧顶内沟区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橙色</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参与眼动控制）</a:t>
            </a:r>
            <a:r>
              <a:rPr lang="zh-CN" altLang="en-US" sz="12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AIP</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（前顶内沟区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紫色</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，控制手</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抓</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握运动）</a:t>
            </a:r>
            <a:r>
              <a:rPr lang="zh-CN" altLang="en-US" dirty="0" smtClean="0"/>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pPr marL="0" marR="0" indent="0" algn="l" defTabSz="914400" rtl="0" eaLnBrk="0" fontAlgn="base" latinLnBrk="0" hangingPunct="0">
              <a:lnSpc>
                <a:spcPct val="100000"/>
              </a:lnSpc>
              <a:spcBef>
                <a:spcPct val="50000"/>
              </a:spcBef>
              <a:spcAft>
                <a:spcPct val="0"/>
              </a:spcAft>
              <a:buClrTx/>
              <a:buSzTx/>
              <a:buFontTx/>
              <a:buNone/>
              <a:tabLst/>
              <a:defRPr/>
            </a:pPr>
            <a:r>
              <a:rPr lang="zh-CN" altLang="en-US" sz="1200" dirty="0" smtClean="0">
                <a:latin typeface="微软雅黑" panose="020B0503020204020204" charset="-122"/>
                <a:ea typeface="微软雅黑" panose="020B0503020204020204" charset="-122"/>
                <a:sym typeface="+mn-ea"/>
              </a:rPr>
              <a:t>额叶眼区</a:t>
            </a:r>
            <a:r>
              <a:rPr lang="zh-CN" altLang="en-US" sz="1200" b="1" dirty="0" smtClean="0">
                <a:solidFill>
                  <a:srgbClr val="FF0000"/>
                </a:solidFill>
                <a:latin typeface="微软雅黑" panose="020B0503020204020204" charset="-122"/>
                <a:ea typeface="微软雅黑" panose="020B0503020204020204" charset="-122"/>
                <a:sym typeface="+mn-ea"/>
              </a:rPr>
              <a:t> </a:t>
            </a:r>
            <a:r>
              <a:rPr lang="en-US" altLang="zh-CN" sz="1200" b="1" dirty="0" smtClean="0">
                <a:solidFill>
                  <a:srgbClr val="FF0000"/>
                </a:solidFill>
                <a:latin typeface="微软雅黑" panose="020B0503020204020204" charset="-122"/>
                <a:ea typeface="微软雅黑" panose="020B0503020204020204" charset="-122"/>
                <a:sym typeface="+mn-ea"/>
              </a:rPr>
              <a:t>FEF</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橙色</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眼动控制）</a:t>
            </a:r>
            <a:r>
              <a:rPr lang="en-US" altLang="zh-CN" sz="1200" b="1" i="0" kern="1200" dirty="0" smtClean="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1200" dirty="0" smtClean="0">
                <a:latin typeface="微软雅黑" panose="020B0503020204020204" charset="-122"/>
                <a:ea typeface="微软雅黑" panose="020B0503020204020204" charset="-122"/>
                <a:sym typeface="+mn-ea"/>
              </a:rPr>
              <a:t>腹侧运动前皮层</a:t>
            </a:r>
            <a:r>
              <a:rPr lang="zh-CN" altLang="en-US" sz="1200" baseline="0" dirty="0" smtClean="0">
                <a:latin typeface="微软雅黑" panose="020B0503020204020204" charset="-122"/>
                <a:ea typeface="微软雅黑" panose="020B0503020204020204" charset="-122"/>
                <a:sym typeface="+mn-ea"/>
              </a:rPr>
              <a:t> </a:t>
            </a:r>
            <a:r>
              <a:rPr lang="en-US" altLang="zh-CN" sz="1200" b="1" dirty="0" smtClean="0">
                <a:solidFill>
                  <a:srgbClr val="FF0000"/>
                </a:solidFill>
                <a:latin typeface="微软雅黑" panose="020B0503020204020204" charset="-122"/>
                <a:ea typeface="微软雅黑" panose="020B0503020204020204" charset="-122"/>
                <a:sym typeface="+mn-ea"/>
              </a:rPr>
              <a:t>F5</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紫色</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，控制手</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抓握）</a:t>
            </a:r>
            <a:r>
              <a:rPr lang="zh-CN" altLang="en-US" dirty="0" smtClean="0"/>
              <a:t> </a:t>
            </a:r>
            <a:r>
              <a:rPr lang="en-US" altLang="zh-CN" dirty="0" smtClean="0"/>
              <a:t>; </a:t>
            </a:r>
            <a:r>
              <a:rPr lang="zh-CN" altLang="en-US" sz="1200" dirty="0" smtClean="0">
                <a:latin typeface="微软雅黑" panose="020B0503020204020204" charset="-122"/>
                <a:ea typeface="微软雅黑" panose="020B0503020204020204" charset="-122"/>
                <a:sym typeface="+mn-ea"/>
              </a:rPr>
              <a:t>背侧运动前区 </a:t>
            </a:r>
            <a:r>
              <a:rPr lang="en-US" altLang="zh-CN" sz="1200" b="1" dirty="0" smtClean="0">
                <a:solidFill>
                  <a:srgbClr val="FF0000"/>
                </a:solidFill>
                <a:latin typeface="微软雅黑" panose="020B0503020204020204" charset="-122"/>
                <a:ea typeface="微软雅黑" panose="020B0503020204020204" charset="-122"/>
                <a:sym typeface="+mn-ea"/>
              </a:rPr>
              <a:t>PMD</a:t>
            </a:r>
            <a:r>
              <a:rPr lang="en-US" altLang="zh-CN" sz="1200" dirty="0" smtClean="0"/>
              <a:t>,(</a:t>
            </a:r>
            <a:r>
              <a:rPr lang="en-US" altLang="zh-CN" sz="1200" baseline="0" dirty="0" smtClean="0"/>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绿色</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手臂到达</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dirty="0" smtClean="0"/>
              <a:t> </a:t>
            </a:r>
            <a:endParaRPr kumimoji="1" lang="en-US" altLang="zh-CN" sz="1200" b="1"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a:p>
            <a:pPr marR="0" defTabSz="914400">
              <a:spcBef>
                <a:spcPct val="50000"/>
              </a:spcBef>
              <a:buClrTx/>
              <a:buSzTx/>
              <a:buFontTx/>
              <a:defRPr/>
            </a:pPr>
            <a:endParaRPr kumimoji="1" lang="en-US" altLang="zh-CN" sz="1200" b="1"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r>
              <a:rPr lang="zh-CN" altLang="en-US" dirty="0" smtClean="0"/>
              <a:t> </a:t>
            </a:r>
            <a:br>
              <a:rPr lang="zh-CN" altLang="en-US" dirty="0" smtClean="0"/>
            </a:br>
            <a:r>
              <a:rPr lang="zh-CN" altLang="en-US" dirty="0" smtClean="0"/>
              <a:t/>
            </a:r>
            <a:br>
              <a:rPr lang="zh-CN" altLang="en-US" dirty="0" smtClean="0"/>
            </a:b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Arial" panose="020B0604020202020204" pitchFamily="34" charset="0"/>
                <a:ea typeface="宋体" panose="02010600030101010101" pitchFamily="2" charset="-122"/>
                <a:cs typeface="+mn-cs"/>
              </a:rPr>
              <a:t>实时功能磁共振成像和基于功能磁共振成像的</a:t>
            </a:r>
            <a:r>
              <a:rPr lang="en-US" altLang="zh-CN" sz="1200" kern="1200" dirty="0" smtClean="0">
                <a:solidFill>
                  <a:schemeClr val="tx1"/>
                </a:solidFill>
                <a:latin typeface="Arial" panose="020B0604020202020204" pitchFamily="34" charset="0"/>
                <a:ea typeface="宋体" panose="02010600030101010101" pitchFamily="2" charset="-122"/>
                <a:cs typeface="+mn-cs"/>
              </a:rPr>
              <a:t>BCI</a:t>
            </a:r>
            <a:r>
              <a:rPr lang="zh-CN" altLang="en-US" sz="1200" kern="1200" dirty="0" smtClean="0">
                <a:solidFill>
                  <a:schemeClr val="tx1"/>
                </a:solidFill>
                <a:latin typeface="Arial" panose="020B0604020202020204" pitchFamily="34" charset="0"/>
                <a:ea typeface="宋体" panose="02010600030101010101" pitchFamily="2" charset="-122"/>
                <a:cs typeface="+mn-cs"/>
              </a:rPr>
              <a:t>以及神经反馈后来的发展已经由以下几个技术领域的重大进展而得到了增强：</a:t>
            </a:r>
            <a:endParaRPr lang="zh-CN" altLang="en-US" dirty="0"/>
          </a:p>
        </p:txBody>
      </p:sp>
    </p:spTree>
    <p:extLst>
      <p:ext uri="{BB962C8B-B14F-4D97-AF65-F5344CB8AC3E}">
        <p14:creationId xmlns:p14="http://schemas.microsoft.com/office/powerpoint/2010/main" val="110833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357193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dirty="0" smtClean="0"/>
              <a:t>GLM </a:t>
            </a:r>
            <a:r>
              <a:rPr lang="zh-CN" altLang="en-US" dirty="0" smtClean="0"/>
              <a:t>广义线性模型； 折线图为</a:t>
            </a:r>
            <a:r>
              <a:rPr lang="zh-CN" altLang="en-US" sz="1200" kern="1200" dirty="0" smtClean="0">
                <a:solidFill>
                  <a:schemeClr val="tx1"/>
                </a:solidFill>
                <a:latin typeface="Arial" panose="020B0604020202020204" pitchFamily="34" charset="0"/>
                <a:ea typeface="宋体" panose="02010600030101010101" pitchFamily="2" charset="-122"/>
                <a:cs typeface="+mn-cs"/>
              </a:rPr>
              <a:t>被试利用基于</a:t>
            </a:r>
            <a:r>
              <a:rPr lang="en-US" altLang="zh-CN" sz="1200" kern="1200" dirty="0" smtClean="0">
                <a:solidFill>
                  <a:schemeClr val="tx1"/>
                </a:solidFill>
                <a:latin typeface="Arial" panose="020B0604020202020204" pitchFamily="34" charset="0"/>
                <a:ea typeface="宋体" panose="02010600030101010101" pitchFamily="2" charset="-122"/>
                <a:cs typeface="+mn-cs"/>
              </a:rPr>
              <a:t>fMRI</a:t>
            </a:r>
            <a:r>
              <a:rPr lang="zh-CN" altLang="en-US" sz="1200" kern="1200" dirty="0" smtClean="0">
                <a:solidFill>
                  <a:schemeClr val="tx1"/>
                </a:solidFill>
                <a:latin typeface="Arial" panose="020B0604020202020204" pitchFamily="34" charset="0"/>
                <a:ea typeface="宋体" panose="02010600030101010101" pitchFamily="2" charset="-122"/>
                <a:cs typeface="+mn-cs"/>
              </a:rPr>
              <a:t>的</a:t>
            </a:r>
            <a:r>
              <a:rPr lang="en-US" altLang="zh-CN" sz="1200" kern="1200" dirty="0" smtClean="0">
                <a:solidFill>
                  <a:schemeClr val="tx1"/>
                </a:solidFill>
                <a:latin typeface="Arial" panose="020B0604020202020204" pitchFamily="34" charset="0"/>
                <a:ea typeface="宋体" panose="02010600030101010101" pitchFamily="2" charset="-122"/>
                <a:cs typeface="+mn-cs"/>
              </a:rPr>
              <a:t>BCI</a:t>
            </a:r>
            <a:r>
              <a:rPr lang="zh-CN" altLang="en-US" sz="1200" kern="1200" dirty="0" smtClean="0">
                <a:solidFill>
                  <a:schemeClr val="tx1"/>
                </a:solidFill>
                <a:latin typeface="Arial" panose="020B0604020202020204" pitchFamily="34" charset="0"/>
                <a:ea typeface="宋体" panose="02010600030101010101" pitchFamily="2" charset="-122"/>
                <a:cs typeface="+mn-cs"/>
              </a:rPr>
              <a:t>反馈获得有意调控的</a:t>
            </a:r>
            <a:r>
              <a:rPr lang="en-US" altLang="zh-CN" sz="1200" kern="1200" dirty="0" smtClean="0">
                <a:solidFill>
                  <a:schemeClr val="tx1"/>
                </a:solidFill>
                <a:latin typeface="Arial" panose="020B0604020202020204" pitchFamily="34" charset="0"/>
                <a:ea typeface="宋体" panose="02010600030101010101" pitchFamily="2" charset="-122"/>
                <a:cs typeface="+mn-cs"/>
              </a:rPr>
              <a:t>BOLD</a:t>
            </a:r>
            <a:r>
              <a:rPr lang="zh-CN" altLang="en-US" sz="1200" kern="1200" dirty="0" smtClean="0">
                <a:solidFill>
                  <a:schemeClr val="tx1"/>
                </a:solidFill>
                <a:latin typeface="Arial" panose="020B0604020202020204" pitchFamily="34" charset="0"/>
                <a:ea typeface="宋体" panose="02010600030101010101" pitchFamily="2" charset="-122"/>
                <a:cs typeface="+mn-cs"/>
              </a:rPr>
              <a:t>信号。</a:t>
            </a:r>
            <a:endParaRPr lang="zh-CN" altLang="en-US" dirty="0"/>
          </a:p>
        </p:txBody>
      </p:sp>
    </p:spTree>
    <p:extLst>
      <p:ext uri="{BB962C8B-B14F-4D97-AF65-F5344CB8AC3E}">
        <p14:creationId xmlns:p14="http://schemas.microsoft.com/office/powerpoint/2010/main" val="1213894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不同激活的大脑区域对应不同的反馈。</a:t>
            </a:r>
            <a:endParaRPr lang="zh-CN" altLang="en-US" dirty="0"/>
          </a:p>
        </p:txBody>
      </p:sp>
    </p:spTree>
    <p:extLst>
      <p:ext uri="{BB962C8B-B14F-4D97-AF65-F5344CB8AC3E}">
        <p14:creationId xmlns:p14="http://schemas.microsoft.com/office/powerpoint/2010/main" val="228080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166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整个范式流程包括记住目标，等待，扫视目标；具体流程在下一页中介绍。</a:t>
            </a:r>
            <a:endParaRPr lang="zh-CN" altLang="en-US" dirty="0"/>
          </a:p>
        </p:txBody>
      </p:sp>
    </p:spTree>
    <p:extLst>
      <p:ext uri="{BB962C8B-B14F-4D97-AF65-F5344CB8AC3E}">
        <p14:creationId xmlns:p14="http://schemas.microsoft.com/office/powerpoint/2010/main" val="93565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2826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charset="-122"/>
                <a:ea typeface="微软雅黑" panose="020B0503020204020204" charset="-122"/>
              </a:rPr>
              <a:t>外侧顶内区域</a:t>
            </a:r>
            <a:r>
              <a:rPr lang="en-US" altLang="zh-CN" sz="1200" dirty="0" smtClean="0">
                <a:latin typeface="微软雅黑" panose="020B0503020204020204" charset="-122"/>
                <a:ea typeface="微软雅黑" panose="020B0503020204020204" charset="-122"/>
              </a:rPr>
              <a:t>LIP(</a:t>
            </a:r>
            <a:r>
              <a:rPr lang="zh-CN" altLang="en-US" sz="1200" dirty="0" smtClean="0">
                <a:latin typeface="微软雅黑" panose="020B0503020204020204" charset="-122"/>
                <a:ea typeface="微软雅黑" panose="020B0503020204020204" charset="-122"/>
                <a:cs typeface="微软雅黑" panose="020B0503020204020204" charset="-122"/>
              </a:rPr>
              <a:t>主要参与</a:t>
            </a:r>
            <a:r>
              <a:rPr lang="zh-CN" altLang="en-US" sz="1200" b="1" dirty="0" smtClean="0">
                <a:solidFill>
                  <a:srgbClr val="FF0000"/>
                </a:solidFill>
                <a:latin typeface="微软雅黑" panose="020B0503020204020204" charset="-122"/>
                <a:ea typeface="微软雅黑" panose="020B0503020204020204" charset="-122"/>
                <a:cs typeface="微软雅黑" panose="020B0503020204020204" charset="-122"/>
              </a:rPr>
              <a:t>扫视</a:t>
            </a:r>
            <a:r>
              <a:rPr lang="zh-CN" altLang="en-US" sz="1200" dirty="0" smtClean="0">
                <a:latin typeface="微软雅黑" panose="020B0503020204020204" charset="-122"/>
                <a:ea typeface="微软雅黑" panose="020B0503020204020204" charset="-122"/>
                <a:cs typeface="微软雅黑" panose="020B0503020204020204" charset="-122"/>
              </a:rPr>
              <a:t> (如快速)</a:t>
            </a:r>
            <a:r>
              <a:rPr lang="zh-CN" altLang="en-US" sz="1200" b="1" dirty="0" smtClean="0">
                <a:solidFill>
                  <a:srgbClr val="FF0000"/>
                </a:solidFill>
                <a:latin typeface="微软雅黑" panose="020B0503020204020204" charset="-122"/>
                <a:ea typeface="微软雅黑" panose="020B0503020204020204" charset="-122"/>
                <a:cs typeface="微软雅黑" panose="020B0503020204020204" charset="-122"/>
              </a:rPr>
              <a:t>眼球运动</a:t>
            </a:r>
            <a:r>
              <a:rPr lang="zh-CN" altLang="en-US" sz="1200" dirty="0" smtClean="0">
                <a:latin typeface="微软雅黑" panose="020B0503020204020204" charset="-122"/>
                <a:ea typeface="微软雅黑" panose="020B0503020204020204" charset="-122"/>
                <a:cs typeface="微软雅黑" panose="020B0503020204020204" charset="-122"/>
              </a:rPr>
              <a:t>的控制</a:t>
            </a:r>
            <a:r>
              <a:rPr lang="en-US" altLang="zh-CN" sz="1200" dirty="0" smtClean="0">
                <a:latin typeface="微软雅黑" panose="020B0503020204020204" charset="-122"/>
                <a:ea typeface="微软雅黑" panose="020B0503020204020204" charset="-122"/>
              </a:rPr>
              <a:t>); </a:t>
            </a:r>
            <a:r>
              <a:rPr kumimoji="1" lang="zh-CN" altLang="en-US" sz="1200"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顶叶</a:t>
            </a:r>
            <a:r>
              <a:rPr kumimoji="1" lang="zh-CN" altLang="en-US" sz="1200"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到达区 </a:t>
            </a:r>
            <a:r>
              <a:rPr kumimoji="1" lang="en-US" altLang="zh-CN" sz="1200"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PRR</a:t>
            </a:r>
            <a:r>
              <a:rPr kumimoji="1" lang="zh-CN" altLang="en-US" sz="1200" kern="1200" cap="none" spc="0" normalizeH="0" baseline="0" noProof="0" dirty="0" smtClean="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控制手臂到达</a:t>
            </a:r>
            <a:endParaRPr kumimoji="1" lang="en-US" altLang="zh-CN" sz="1200" b="1" kern="1200" cap="none" spc="0" normalizeH="0" baseline="0" noProof="0" dirty="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16657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神经元偏好于右下方向，如红色方框所示</a:t>
            </a:r>
            <a:endParaRPr lang="zh-CN" altLang="en-US" dirty="0"/>
          </a:p>
        </p:txBody>
      </p:sp>
    </p:spTree>
    <p:extLst>
      <p:ext uri="{BB962C8B-B14F-4D97-AF65-F5344CB8AC3E}">
        <p14:creationId xmlns:p14="http://schemas.microsoft.com/office/powerpoint/2010/main" val="286918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从我们自己的日常行为知道，动作不完全由外部刺激驱动。 我们常常从多种可能的</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选项中选择一个动作，</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即使在没有外界刺激的情况</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下。</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，红色方框可见，选择右边方向，神经元运动强烈。</a:t>
            </a:r>
            <a:endParaRPr lang="en-US" altLang="zh-CN" dirty="0" smtClean="0"/>
          </a:p>
          <a:p>
            <a:r>
              <a:rPr lang="zh-CN" altLang="en-US" dirty="0" smtClean="0"/>
              <a:t>图</a:t>
            </a:r>
            <a:r>
              <a:rPr lang="en-US" altLang="zh-CN" dirty="0" smtClean="0"/>
              <a:t>B</a:t>
            </a:r>
            <a:r>
              <a:rPr lang="zh-CN" altLang="en-US" dirty="0" smtClean="0"/>
              <a:t>，红色方框可见，选择优选方向：右边，神经元更为活跃。</a:t>
            </a:r>
            <a:endParaRPr lang="zh-CN" altLang="en-US" dirty="0"/>
          </a:p>
        </p:txBody>
      </p:sp>
    </p:spTree>
    <p:extLst>
      <p:ext uri="{BB962C8B-B14F-4D97-AF65-F5344CB8AC3E}">
        <p14:creationId xmlns:p14="http://schemas.microsoft.com/office/powerpoint/2010/main" val="175773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4"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fontAlgn="base"/>
            <a:r>
              <a:rPr lang="zh-CN" altLang="en-US" strike="noStrike" noProof="0" smtClean="0"/>
              <a:t>单击此处编辑母版标题样式</a:t>
            </a:r>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ext Box 3"/>
          <p:cNvSpPr txBox="1"/>
          <p:nvPr/>
        </p:nvSpPr>
        <p:spPr>
          <a:xfrm>
            <a:off x="2839720" y="1795145"/>
            <a:ext cx="2621915" cy="768350"/>
          </a:xfrm>
          <a:prstGeom prst="rect">
            <a:avLst/>
          </a:prstGeom>
          <a:noFill/>
          <a:ln w="9525">
            <a:noFill/>
          </a:ln>
        </p:spPr>
        <p:txBody>
          <a:bodyPr wrap="square" anchor="t">
            <a:spAutoFit/>
          </a:bodyPr>
          <a:lstStyle/>
          <a:p>
            <a:pPr>
              <a:spcBef>
                <a:spcPct val="50000"/>
              </a:spcBef>
              <a:buSzTx/>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17</a:t>
            </a:r>
            <a:r>
              <a:rPr lang="zh-CN" altLang="en-US" sz="4400" b="1" dirty="0">
                <a:solidFill>
                  <a:srgbClr val="3333FF"/>
                </a:solidFill>
                <a:latin typeface="Times New Roman" panose="02020603050405020304" pitchFamily="18" charset="0"/>
                <a:ea typeface="黑体" panose="02010609060101010101" pitchFamily="2" charset="-122"/>
              </a:rPr>
              <a:t>章  </a:t>
            </a: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fontScale="77500" lnSpcReduction="20000"/>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1" i="0" u="none" strike="noStrike" kern="1200" cap="none" spc="0" normalizeH="0" baseline="0"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cs typeface="+mn-cs"/>
              </a:rPr>
              <a:t>主讲教师</a:t>
            </a: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1" i="0" u="none" strike="noStrike" kern="1200" cap="none" spc="0" normalizeH="0" baseline="0"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cs typeface="+mn-cs"/>
              </a:rPr>
              <a:t>赵晓安</a:t>
            </a:r>
          </a:p>
        </p:txBody>
      </p:sp>
      <p:pic>
        <p:nvPicPr>
          <p:cNvPr id="2" name="Picture 5" descr="INSTALLD"/>
          <p:cNvPicPr>
            <a:picLocks noChangeAspect="1"/>
          </p:cNvPicPr>
          <p:nvPr/>
        </p:nvPicPr>
        <p:blipFill>
          <a:blip r:embed="rId2"/>
          <a:stretch>
            <a:fillRect/>
          </a:stretch>
        </p:blipFill>
        <p:spPr>
          <a:xfrm>
            <a:off x="0" y="990600"/>
            <a:ext cx="2514600" cy="5867400"/>
          </a:xfrm>
          <a:prstGeom prst="rect">
            <a:avLst/>
          </a:prstGeom>
          <a:noFill/>
          <a:ln w="9525">
            <a:noFill/>
          </a:ln>
        </p:spPr>
      </p:pic>
      <p:sp>
        <p:nvSpPr>
          <p:cNvPr id="3" name="文本框 2"/>
          <p:cNvSpPr txBox="1"/>
          <p:nvPr/>
        </p:nvSpPr>
        <p:spPr>
          <a:xfrm>
            <a:off x="3061970" y="2921635"/>
            <a:ext cx="5641975" cy="1198880"/>
          </a:xfrm>
          <a:prstGeom prst="rect">
            <a:avLst/>
          </a:prstGeom>
          <a:noFill/>
        </p:spPr>
        <p:txBody>
          <a:bodyPr wrap="square" rtlCol="0">
            <a:spAutoFit/>
          </a:bodyPr>
          <a:lstStyle/>
          <a:p>
            <a:r>
              <a:rPr lang="zh-CN" altLang="en-US" sz="3600" b="1" dirty="0">
                <a:solidFill>
                  <a:srgbClr val="3333FF"/>
                </a:solidFill>
                <a:latin typeface="Times New Roman" panose="02020603050405020304" pitchFamily="18" charset="0"/>
                <a:ea typeface="黑体" panose="02010609060101010101" pitchFamily="2" charset="-122"/>
                <a:sym typeface="+mn-ea"/>
              </a:rPr>
              <a:t>基于顶区或运动前区记录信号的脑</a:t>
            </a:r>
            <a:r>
              <a:rPr lang="en-US" altLang="zh-CN" sz="3600" b="1" dirty="0">
                <a:solidFill>
                  <a:srgbClr val="3333FF"/>
                </a:solidFill>
                <a:latin typeface="Times New Roman" panose="02020603050405020304" pitchFamily="18" charset="0"/>
                <a:ea typeface="黑体" panose="02010609060101010101" pitchFamily="2" charset="-122"/>
                <a:sym typeface="+mn-ea"/>
              </a:rPr>
              <a:t>--</a:t>
            </a:r>
            <a:r>
              <a:rPr lang="zh-CN" altLang="en-US" sz="3600" b="1" dirty="0">
                <a:solidFill>
                  <a:srgbClr val="3333FF"/>
                </a:solidFill>
                <a:latin typeface="Times New Roman" panose="02020603050405020304" pitchFamily="18" charset="0"/>
                <a:ea typeface="黑体" panose="02010609060101010101" pitchFamily="2" charset="-122"/>
                <a:sym typeface="+mn-ea"/>
              </a:rPr>
              <a:t>机接口（</a:t>
            </a:r>
            <a:r>
              <a:rPr lang="en-US" altLang="zh-CN" sz="3600" b="1" dirty="0">
                <a:solidFill>
                  <a:srgbClr val="3333FF"/>
                </a:solidFill>
                <a:latin typeface="Times New Roman" panose="02020603050405020304" pitchFamily="18" charset="0"/>
                <a:ea typeface="黑体" panose="02010609060101010101" pitchFamily="2" charset="-122"/>
                <a:sym typeface="+mn-ea"/>
              </a:rPr>
              <a:t>BCI</a:t>
            </a:r>
            <a:r>
              <a:rPr lang="zh-CN" altLang="en-US" sz="3600" b="1" dirty="0">
                <a:solidFill>
                  <a:srgbClr val="3333FF"/>
                </a:solidFill>
                <a:latin typeface="Times New Roman" panose="02020603050405020304" pitchFamily="18" charset="0"/>
                <a:ea typeface="黑体" panose="02010609060101010101" pitchFamily="2" charset="-122"/>
                <a:sym typeface="+mn-ea"/>
              </a:rPr>
              <a:t>）</a:t>
            </a:r>
            <a:endParaRPr lang="zh-CN" altLang="en-US" sz="36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709738" y="701675"/>
            <a:ext cx="5910262" cy="974725"/>
          </a:xfrm>
        </p:spPr>
        <p:txBody>
          <a:bodyPr vert="horz" wrap="square" lIns="91440" tIns="45720" rIns="91440" bIns="45720" anchor="b"/>
          <a:lstStyle/>
          <a:p>
            <a:pPr eaLnBrk="1" hangingPunct="1"/>
            <a:r>
              <a:rPr lang="zh-CN" altLang="en-US" sz="4000" b="1" dirty="0">
                <a:latin typeface="Times New Roman" panose="02020603050405020304" pitchFamily="18" charset="0"/>
                <a:ea typeface="黑体" panose="02010609060101010101" pitchFamily="2" charset="-122"/>
              </a:rPr>
              <a:t>动作规划</a:t>
            </a:r>
          </a:p>
        </p:txBody>
      </p:sp>
      <p:sp>
        <p:nvSpPr>
          <p:cNvPr id="15362" name="Rectangle 3"/>
          <p:cNvSpPr/>
          <p:nvPr/>
        </p:nvSpPr>
        <p:spPr>
          <a:xfrm>
            <a:off x="228600" y="1981200"/>
            <a:ext cx="8686800" cy="476250"/>
          </a:xfrm>
          <a:prstGeom prst="rect">
            <a:avLst/>
          </a:prstGeom>
          <a:noFill/>
          <a:ln w="9525">
            <a:noFill/>
          </a:ln>
        </p:spPr>
        <p:txBody>
          <a:bodyPr anchor="t">
            <a:spAutoFit/>
          </a:bodyPr>
          <a:lstStyle/>
          <a:p>
            <a:pPr>
              <a:lnSpc>
                <a:spcPct val="90000"/>
              </a:lnSpc>
              <a:spcBef>
                <a:spcPct val="50000"/>
              </a:spcBef>
              <a:buClr>
                <a:schemeClr val="folHlink"/>
              </a:buClr>
              <a:buSzPct val="60000"/>
              <a:buFont typeface="Wingdings" panose="05000000000000000000" pitchFamily="2" charset="2"/>
              <a:buChar char="n"/>
            </a:pPr>
            <a:endParaRPr lang="zh-CN" altLang="zh-CN" sz="2800" b="1" dirty="0">
              <a:solidFill>
                <a:srgbClr val="0000FF"/>
              </a:solidFill>
              <a:latin typeface="Tahoma" panose="020B0604030504040204" pitchFamily="34" charset="0"/>
              <a:ea typeface="宋体" panose="02010600030101010101" pitchFamily="2" charset="-122"/>
            </a:endParaRPr>
          </a:p>
        </p:txBody>
      </p:sp>
      <p:sp>
        <p:nvSpPr>
          <p:cNvPr id="5124" name="Text Box 4"/>
          <p:cNvSpPr txBox="1">
            <a:spLocks noChangeArrowheads="1"/>
          </p:cNvSpPr>
          <p:nvPr/>
        </p:nvSpPr>
        <p:spPr bwMode="auto">
          <a:xfrm>
            <a:off x="1066800" y="2398395"/>
            <a:ext cx="7010400" cy="20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眼动任务</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到达任务</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抓握任务</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957705" y="687705"/>
            <a:ext cx="4635500" cy="8775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17.2.1</a:t>
            </a:r>
            <a:r>
              <a:rPr lang="en-US" altLang="zh-CN" sz="40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40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眼动任务</a:t>
            </a:r>
          </a:p>
        </p:txBody>
      </p:sp>
      <p:sp>
        <p:nvSpPr>
          <p:cNvPr id="149513" name="Text Box 9"/>
          <p:cNvSpPr txBox="1">
            <a:spLocks noChangeArrowheads="1"/>
          </p:cNvSpPr>
          <p:nvPr/>
        </p:nvSpPr>
        <p:spPr bwMode="auto">
          <a:xfrm>
            <a:off x="198120" y="2010410"/>
            <a:ext cx="8527415" cy="12915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运动范式是</a:t>
            </a:r>
            <a:r>
              <a:rPr kumimoji="1" lang="zh-CN" altLang="en-US" sz="26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延迟的扫视任务</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 (扫视是快速眼动到目标)；</a:t>
            </a:r>
            <a:r>
              <a:rPr kumimoji="1" lang="zh-CN" altLang="en-US" sz="2600"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延迟</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要求在扫视之前动物等待指定的时间。整个范式流程如图所示：</a:t>
            </a:r>
          </a:p>
        </p:txBody>
      </p:sp>
      <p:pic>
        <p:nvPicPr>
          <p:cNvPr id="7" name="内容占位符 6"/>
          <p:cNvPicPr>
            <a:picLocks noGrp="1" noChangeAspect="1"/>
          </p:cNvPicPr>
          <p:nvPr>
            <p:ph idx="1"/>
          </p:nvPr>
        </p:nvPicPr>
        <p:blipFill>
          <a:blip r:embed="rId3"/>
          <a:stretch>
            <a:fillRect/>
          </a:stretch>
        </p:blipFill>
        <p:spPr>
          <a:xfrm>
            <a:off x="414655" y="3589020"/>
            <a:ext cx="4038600" cy="1543050"/>
          </a:xfrm>
          <a:prstGeom prst="rect">
            <a:avLst/>
          </a:prstGeom>
        </p:spPr>
      </p:pic>
      <p:sp>
        <p:nvSpPr>
          <p:cNvPr id="8" name="文本框 7"/>
          <p:cNvSpPr txBox="1"/>
          <p:nvPr/>
        </p:nvSpPr>
        <p:spPr>
          <a:xfrm>
            <a:off x="5238750" y="3839845"/>
            <a:ext cx="3303905" cy="2306955"/>
          </a:xfrm>
          <a:prstGeom prst="rect">
            <a:avLst/>
          </a:prstGeom>
          <a:noFill/>
          <a:ln w="28575">
            <a:solidFill>
              <a:srgbClr val="0070C0"/>
            </a:solidFill>
          </a:ln>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首先训练动物执行一个特定的行为模式 / 范式； 然后当动物执行这个行为时，把</a:t>
            </a:r>
            <a:r>
              <a:rPr lang="zh-CN" altLang="en-US" sz="2400" b="1">
                <a:solidFill>
                  <a:srgbClr val="7030A0"/>
                </a:solidFill>
                <a:latin typeface="微软雅黑" panose="020B0503020204020204" charset="-122"/>
                <a:ea typeface="微软雅黑" panose="020B0503020204020204" charset="-122"/>
                <a:cs typeface="微软雅黑" panose="020B0503020204020204" charset="-122"/>
              </a:rPr>
              <a:t>微电极</a:t>
            </a:r>
            <a:r>
              <a:rPr lang="zh-CN" altLang="en-US" sz="2400">
                <a:latin typeface="微软雅黑" panose="020B0503020204020204" charset="-122"/>
                <a:ea typeface="微软雅黑" panose="020B0503020204020204" charset="-122"/>
                <a:cs typeface="微软雅黑" panose="020B0503020204020204" charset="-122"/>
              </a:rPr>
              <a:t>慢慢降低到大脑里以记录单个神经元的神经活动。</a:t>
            </a:r>
          </a:p>
        </p:txBody>
      </p:sp>
      <p:sp>
        <p:nvSpPr>
          <p:cNvPr id="9" name="文本框 8"/>
          <p:cNvSpPr txBox="1"/>
          <p:nvPr/>
        </p:nvSpPr>
        <p:spPr>
          <a:xfrm>
            <a:off x="661670" y="5772150"/>
            <a:ext cx="3376930" cy="706755"/>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sym typeface="+mn-ea"/>
              </a:rPr>
              <a:t>通过对</a:t>
            </a:r>
            <a:r>
              <a:rPr lang="zh-CN" altLang="en-US" sz="2000" b="1">
                <a:solidFill>
                  <a:srgbClr val="7030A0"/>
                </a:solidFill>
                <a:latin typeface="微软雅黑" panose="020B0503020204020204" charset="-122"/>
                <a:ea typeface="微软雅黑" panose="020B0503020204020204" charset="-122"/>
                <a:cs typeface="微软雅黑" panose="020B0503020204020204" charset="-122"/>
                <a:sym typeface="+mn-ea"/>
              </a:rPr>
              <a:t>清醒行为</a:t>
            </a:r>
            <a:r>
              <a:rPr lang="zh-CN" altLang="en-US" sz="2000">
                <a:latin typeface="微软雅黑" panose="020B0503020204020204" charset="-122"/>
                <a:ea typeface="微软雅黑" panose="020B0503020204020204" charset="-122"/>
                <a:cs typeface="微软雅黑" panose="020B0503020204020204" charset="-122"/>
                <a:sym typeface="+mn-ea"/>
              </a:rPr>
              <a:t>中的猴子进行单个神经元记录</a:t>
            </a:r>
            <a:endParaRPr lang="zh-CN" altLang="en-US" sz="2000"/>
          </a:p>
        </p:txBody>
      </p:sp>
      <p:sp>
        <p:nvSpPr>
          <p:cNvPr id="10" name="右箭头 9"/>
          <p:cNvSpPr/>
          <p:nvPr/>
        </p:nvSpPr>
        <p:spPr>
          <a:xfrm rot="20820000">
            <a:off x="4183380" y="5234940"/>
            <a:ext cx="990600" cy="685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8"/>
          <p:cNvSpPr txBox="1">
            <a:spLocks noChangeArrowheads="1"/>
          </p:cNvSpPr>
          <p:nvPr/>
        </p:nvSpPr>
        <p:spPr bwMode="auto">
          <a:xfrm>
            <a:off x="88900" y="1106170"/>
            <a:ext cx="8074660" cy="5384800"/>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具体任务： </a:t>
            </a:r>
          </a:p>
          <a:p>
            <a:pPr marR="0" defTabSz="914400">
              <a:spcBef>
                <a:spcPct val="50000"/>
              </a:spcBef>
              <a:buClrTx/>
              <a:buSzTx/>
              <a:buFontTx/>
              <a:defRPr/>
            </a:pP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1</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：猴子首先</a:t>
            </a:r>
            <a:r>
              <a:rPr kumimoji="1" lang="zh-CN" altLang="en-US" sz="2400"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注视并触摸</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中央固定的灯：即通常的发光二极管 (</a:t>
            </a: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LED</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a:t>
            </a:r>
          </a:p>
          <a:p>
            <a:pPr marR="0" defTabSz="914400">
              <a:spcBef>
                <a:spcPct val="50000"/>
              </a:spcBef>
              <a:buClrTx/>
              <a:buSzTx/>
              <a:buFontTx/>
              <a:defRPr/>
            </a:pP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2</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：然后在屏幕边缘八个可能的位置之一，一个</a:t>
            </a:r>
            <a:r>
              <a:rPr kumimoji="1" lang="zh-CN" altLang="en-US" sz="2400" b="1" kern="1200" cap="none" spc="0" normalizeH="0" baseline="0" noProof="0" dirty="0" smtClean="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红色</a:t>
            </a:r>
            <a:r>
              <a:rPr kumimoji="1" lang="zh-CN" altLang="en-US" sz="2400" kern="1200" cap="none" spc="0" normalizeH="0" baseline="0" noProof="0" dirty="0" smtClean="0">
                <a:effectLst/>
                <a:latin typeface="Times New Roman" panose="02020603050405020304" pitchFamily="18" charset="0"/>
                <a:ea typeface="微软雅黑" panose="020B0503020204020204" charset="-122"/>
                <a:cs typeface="Times New Roman" panose="02020603050405020304" pitchFamily="18" charset="0"/>
                <a:sym typeface="+mn-ea"/>
              </a:rPr>
              <a:t>（表示扫视任务）</a:t>
            </a:r>
            <a:r>
              <a:rPr kumimoji="1" lang="zh-CN" altLang="en-US" sz="2400" kern="1200" cap="none" spc="0" normalizeH="0" baseline="0" noProof="0" dirty="0" smtClean="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的</a:t>
            </a:r>
            <a:r>
              <a:rPr kumimoji="1" lang="zh-CN" altLang="en-US" sz="2400"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目标</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提示灯短暂地</a:t>
            </a:r>
            <a:r>
              <a:rPr kumimoji="1" lang="zh-CN" altLang="en-US" sz="2400"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闪烁</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约</a:t>
            </a: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300ms</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a:t>
            </a:r>
          </a:p>
          <a:p>
            <a:pPr marR="0" defTabSz="914400">
              <a:spcBef>
                <a:spcPct val="50000"/>
              </a:spcBef>
              <a:buClrTx/>
              <a:buSzTx/>
              <a:buFontTx/>
              <a:defRPr/>
            </a:pP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3</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：猴子必须再</a:t>
            </a:r>
            <a:r>
              <a:rPr kumimoji="1" lang="zh-CN" altLang="en-US" sz="2400" b="1"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等待</a:t>
            </a:r>
            <a:r>
              <a:rPr kumimoji="1" lang="en-US" altLang="zh-CN" sz="2400" b="1"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1s</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左右直到中央注视的灯熄灭；           然后可以</a:t>
            </a:r>
            <a:r>
              <a:rPr kumimoji="1" lang="zh-CN" altLang="en-US" sz="240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通过</a:t>
            </a:r>
            <a:r>
              <a:rPr kumimoji="1" lang="zh-CN" altLang="en-US" sz="240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扫视</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看目标，但它仍然必须</a:t>
            </a:r>
            <a:r>
              <a:rPr kumimoji="1" lang="zh-CN" altLang="en-US" sz="2400" kern="1200" cap="none" spc="0" normalizeH="0" baseline="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继续触摸            </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中央固定的灯。</a:t>
            </a:r>
          </a:p>
          <a:p>
            <a:pPr marR="0" defTabSz="914400">
              <a:spcBef>
                <a:spcPct val="50000"/>
              </a:spcBef>
              <a:buClrTx/>
              <a:buSzTx/>
              <a:buFontTx/>
              <a:defRPr/>
            </a:pPr>
            <a:r>
              <a:rPr kumimoji="1" lang="en-US" altLang="zh-CN"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4</a:t>
            </a:r>
            <a:r>
              <a:rPr kumimoji="1" lang="zh-CN" altLang="en-US" sz="24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：如果猴子试验成功 (即如果它等待所需的时间，              然后看着目标，同时仍然触摸中央注视的灯)它接收                   到少量的果汁奖励，当试验没有成功完成，就不给                 予奖励</a:t>
            </a:r>
            <a:r>
              <a:rPr kumimoji="1"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 </a:t>
            </a:r>
          </a:p>
        </p:txBody>
      </p:sp>
      <p:grpSp>
        <p:nvGrpSpPr>
          <p:cNvPr id="10241"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任务具体流程</a:t>
              </a:r>
            </a:p>
          </p:txBody>
        </p:sp>
        <p:sp>
          <p:nvSpPr>
            <p:cNvPr id="10243"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8" name="图片 7"/>
          <p:cNvPicPr>
            <a:picLocks noChangeAspect="1"/>
          </p:cNvPicPr>
          <p:nvPr/>
        </p:nvPicPr>
        <p:blipFill>
          <a:blip r:embed="rId2"/>
          <a:stretch>
            <a:fillRect/>
          </a:stretch>
        </p:blipFill>
        <p:spPr>
          <a:xfrm>
            <a:off x="7056120" y="4035425"/>
            <a:ext cx="2087880" cy="283654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p:nvPr/>
        </p:nvSpPr>
        <p:spPr bwMode="auto">
          <a:xfrm>
            <a:off x="7484110" y="4236085"/>
            <a:ext cx="1227455" cy="1168400"/>
          </a:xfrm>
          <a:prstGeom prst="rect">
            <a:avLst/>
          </a:prstGeom>
          <a:solidFill>
            <a:srgbClr val="0070C0"/>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0578" tIns="35289" rIns="35289" bIns="70578" numCol="1" spcCol="0" rtlCol="0" fromWordArt="0" anchor="b" anchorCtr="0" forceAA="0" compatLnSpc="1">
            <a:noAutofit/>
          </a:bodyPr>
          <a:lstStyle/>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03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sz="1030" spc="-37" dirty="0">
              <a:solidFill>
                <a:schemeClr val="tx1"/>
              </a:solidFill>
              <a:latin typeface="微软雅黑" panose="020B0503020204020204" charset="-122"/>
              <a:ea typeface="微软雅黑" panose="020B0503020204020204" charset="-122"/>
              <a:cs typeface="Segoe UI" panose="020B0502040204020203" pitchFamily="34" charset="0"/>
            </a:endParaRPr>
          </a:p>
        </p:txBody>
      </p:sp>
      <p:sp>
        <p:nvSpPr>
          <p:cNvPr id="4" name="标题 1"/>
          <p:cNvSpPr>
            <a:spLocks noGrp="1"/>
          </p:cNvSpPr>
          <p:nvPr/>
        </p:nvSpPr>
        <p:spPr>
          <a:xfrm>
            <a:off x="1957705" y="687705"/>
            <a:ext cx="4635500" cy="8775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17.2.2</a:t>
            </a:r>
            <a:r>
              <a:rPr lang="en-US" altLang="zh-CN" sz="40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40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到达任务</a:t>
            </a:r>
          </a:p>
        </p:txBody>
      </p:sp>
      <p:sp>
        <p:nvSpPr>
          <p:cNvPr id="149513" name="Text Box 9"/>
          <p:cNvSpPr txBox="1">
            <a:spLocks noChangeArrowheads="1"/>
          </p:cNvSpPr>
          <p:nvPr/>
        </p:nvSpPr>
        <p:spPr bwMode="auto">
          <a:xfrm>
            <a:off x="184150" y="1857375"/>
            <a:ext cx="8527415" cy="4914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运动范式是</a:t>
            </a:r>
            <a:r>
              <a:rPr kumimoji="1" lang="zh-CN" altLang="en-US" sz="2600" b="1" kern="1200" cap="none" spc="0" normalizeH="0" baseline="0" noProof="0">
                <a:solidFill>
                  <a:srgbClr val="FF0000"/>
                </a:solidFill>
                <a:latin typeface="微软雅黑" panose="020B0503020204020204" charset="-122"/>
                <a:ea typeface="微软雅黑" panose="020B0503020204020204" charset="-122"/>
                <a:cs typeface="微软雅黑" panose="020B0503020204020204" charset="-122"/>
              </a:rPr>
              <a:t>延迟的到达任务</a:t>
            </a: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；流程与扫视任务类似；</a:t>
            </a:r>
          </a:p>
        </p:txBody>
      </p:sp>
      <p:sp>
        <p:nvSpPr>
          <p:cNvPr id="6" name="文本框 5"/>
          <p:cNvSpPr txBox="1"/>
          <p:nvPr/>
        </p:nvSpPr>
        <p:spPr>
          <a:xfrm>
            <a:off x="361950" y="5046345"/>
            <a:ext cx="7826375" cy="1569660"/>
          </a:xfrm>
          <a:prstGeom prst="rect">
            <a:avLst/>
          </a:prstGeom>
          <a:noFill/>
          <a:ln w="28575">
            <a:solidFill>
              <a:srgbClr val="0070C0"/>
            </a:solidFill>
          </a:ln>
        </p:spPr>
        <p:txBody>
          <a:bodyPr wrap="square" rtlCol="0">
            <a:spAutoFit/>
          </a:bodyPr>
          <a:lstStyle/>
          <a:p>
            <a:r>
              <a:rPr kumimoji="1" lang="zh-CN" altLang="en-US" sz="2400" b="1" noProof="0" dirty="0">
                <a:solidFill>
                  <a:srgbClr val="0070C0"/>
                </a:solidFill>
                <a:latin typeface="微软雅黑" panose="020B0503020204020204" charset="-122"/>
                <a:ea typeface="微软雅黑" panose="020B0503020204020204" charset="-122"/>
                <a:cs typeface="微软雅黑" panose="020B0503020204020204" charset="-122"/>
                <a:sym typeface="+mn-ea"/>
              </a:rPr>
              <a:t>不同</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的是：</a:t>
            </a:r>
          </a:p>
          <a:p>
            <a:r>
              <a:rPr kumimoji="1" lang="en-US" altLang="zh-CN" sz="2400" b="1"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1：</a:t>
            </a:r>
            <a:r>
              <a:rPr kumimoji="1" lang="zh-CN" altLang="en-US" sz="2400" b="1" noProof="0" dirty="0">
                <a:solidFill>
                  <a:srgbClr val="FF0000"/>
                </a:solidFill>
                <a:latin typeface="微软雅黑" panose="020B0503020204020204" charset="-122"/>
                <a:ea typeface="微软雅黑" panose="020B0503020204020204" charset="-122"/>
                <a:cs typeface="微软雅黑" panose="020B0503020204020204" charset="-122"/>
                <a:sym typeface="+mn-ea"/>
              </a:rPr>
              <a:t>绿色</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目标闪烁表示到达；告知猴子任务的类型</a:t>
            </a:r>
          </a:p>
          <a:p>
            <a:r>
              <a:rPr kumimoji="1" lang="en-US" altLang="zh-CN"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2</a:t>
            </a:r>
            <a:r>
              <a:rPr kumimoji="1" lang="zh-CN" altLang="en-US"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猴子必须再</a:t>
            </a:r>
            <a:r>
              <a:rPr kumimoji="1" lang="zh-CN" altLang="en-US" sz="2400" b="1"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等待</a:t>
            </a:r>
            <a:r>
              <a:rPr kumimoji="1" lang="en-US" altLang="zh-CN" sz="2400" b="1"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1s</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左右直到中央注视的灯熄灭</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；然后可以</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移动手臂至要求到达的</a:t>
            </a:r>
            <a:r>
              <a:rPr kumimoji="1" lang="zh-CN" altLang="en-US" sz="2400" noProof="0" dirty="0" smtClean="0">
                <a:effectLst/>
                <a:latin typeface="Times New Roman" panose="02020603050405020304" pitchFamily="18" charset="0"/>
                <a:ea typeface="微软雅黑" panose="020B0503020204020204" charset="-122"/>
                <a:cs typeface="Times New Roman" panose="02020603050405020304" pitchFamily="18" charset="0"/>
                <a:sym typeface="+mn-ea"/>
              </a:rPr>
              <a:t>方向，同时继续注视中央灯光。</a:t>
            </a:r>
            <a:endParaRPr lang="zh-CN" altLang="en-US" sz="2400" dirty="0"/>
          </a:p>
        </p:txBody>
      </p:sp>
      <p:sp>
        <p:nvSpPr>
          <p:cNvPr id="7" name="文本框 6"/>
          <p:cNvSpPr txBox="1"/>
          <p:nvPr/>
        </p:nvSpPr>
        <p:spPr>
          <a:xfrm>
            <a:off x="361950" y="2598420"/>
            <a:ext cx="7826375" cy="1999615"/>
          </a:xfrm>
          <a:prstGeom prst="rect">
            <a:avLst/>
          </a:prstGeom>
          <a:noFill/>
          <a:ln w="28575">
            <a:solidFill>
              <a:srgbClr val="0070C0"/>
            </a:solidFill>
          </a:ln>
        </p:spPr>
        <p:txBody>
          <a:bodyPr wrap="square" rtlCol="0">
            <a:spAutoFit/>
          </a:bodyPr>
          <a:lstStyle/>
          <a:p>
            <a:r>
              <a:rPr kumimoji="1" lang="zh-CN" altLang="en-US" sz="2400" b="1" noProof="0" dirty="0">
                <a:solidFill>
                  <a:srgbClr val="0070C0"/>
                </a:solidFill>
                <a:latin typeface="微软雅黑" panose="020B0503020204020204" charset="-122"/>
                <a:ea typeface="微软雅黑" panose="020B0503020204020204" charset="-122"/>
                <a:cs typeface="微软雅黑" panose="020B0503020204020204" charset="-122"/>
                <a:sym typeface="+mn-ea"/>
              </a:rPr>
              <a:t>相同</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的是：</a:t>
            </a:r>
          </a:p>
          <a:p>
            <a:r>
              <a:rPr kumimoji="1" lang="en-US" altLang="zh-CN" sz="2400" b="1"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1：</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利用植入的微电极从大脑可以记录到神经活动</a:t>
            </a:r>
          </a:p>
          <a:p>
            <a:r>
              <a:rPr kumimoji="1" lang="en-US" altLang="zh-CN"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2</a:t>
            </a:r>
            <a:r>
              <a:rPr kumimoji="1" lang="zh-CN" altLang="en-US"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猴子首先</a:t>
            </a:r>
            <a:r>
              <a:rPr kumimoji="1" lang="zh-CN" altLang="en-US" sz="240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注视并触摸</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中央固定的灯</a:t>
            </a:r>
          </a:p>
          <a:p>
            <a:r>
              <a:rPr kumimoji="1" lang="en-US" altLang="zh-CN"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3：</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然后在屏幕边缘八个可能的位置之一，一个</a:t>
            </a:r>
            <a:r>
              <a:rPr kumimoji="1" lang="zh-CN" altLang="en-US" sz="2800" b="1"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绿色</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的</a:t>
            </a:r>
            <a:r>
              <a:rPr kumimoji="1" lang="zh-CN" altLang="en-US" sz="240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目标</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提示灯短暂地</a:t>
            </a:r>
            <a:r>
              <a:rPr kumimoji="1" lang="zh-CN" altLang="en-US" sz="2400" noProof="0" dirty="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闪烁</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约</a:t>
            </a:r>
            <a:r>
              <a:rPr kumimoji="1" lang="en-US" alt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300ms</a:t>
            </a:r>
            <a:r>
              <a:rPr kumimoji="1" lang="zh-CN" altLang="en-US"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endParaRPr lang="zh-CN" altLang="en-US" sz="2400" dirty="0"/>
          </a:p>
        </p:txBody>
      </p:sp>
      <p:pic>
        <p:nvPicPr>
          <p:cNvPr id="12" name="Picture 6" descr="C:\Users\Jonahs\Dropbox\Projects SCOTT\MEET Windows Azure\source\Background\tile-icon-database.png"/>
          <p:cNvPicPr>
            <a:picLocks noChangeAspect="1" noChangeArrowheads="1"/>
          </p:cNvPicPr>
          <p:nvPr/>
        </p:nvPicPr>
        <p:blipFill>
          <a:blip r:embed="rId3"/>
          <a:srcRect/>
          <a:stretch>
            <a:fillRect/>
          </a:stretch>
        </p:blipFill>
        <p:spPr bwMode="auto">
          <a:xfrm>
            <a:off x="7677652" y="4335163"/>
            <a:ext cx="875293" cy="885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9513" grpId="0" bldLvl="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latin typeface="黑体" panose="02010609060101010101" pitchFamily="2" charset="-122"/>
                <a:ea typeface="黑体" panose="02010609060101010101" pitchFamily="2" charset="-122"/>
              </a:rPr>
              <a:t>眼动和到达任务</a:t>
            </a:r>
          </a:p>
        </p:txBody>
      </p:sp>
      <p:grpSp>
        <p:nvGrpSpPr>
          <p:cNvPr id="10241"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任务期间样本神经元活动</a:t>
              </a:r>
            </a:p>
          </p:txBody>
        </p:sp>
        <p:sp>
          <p:nvSpPr>
            <p:cNvPr id="10243"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4" name="图片 3" descr="图片1_副本"/>
          <p:cNvPicPr>
            <a:picLocks noChangeAspect="1"/>
          </p:cNvPicPr>
          <p:nvPr/>
        </p:nvPicPr>
        <p:blipFill>
          <a:blip r:embed="rId3"/>
          <a:stretch>
            <a:fillRect/>
          </a:stretch>
        </p:blipFill>
        <p:spPr>
          <a:xfrm>
            <a:off x="2468880" y="2254250"/>
            <a:ext cx="4206875" cy="4100195"/>
          </a:xfrm>
          <a:prstGeom prst="rect">
            <a:avLst/>
          </a:prstGeom>
        </p:spPr>
      </p:pic>
      <p:sp>
        <p:nvSpPr>
          <p:cNvPr id="11" name="文本框 10"/>
          <p:cNvSpPr txBox="1"/>
          <p:nvPr/>
        </p:nvSpPr>
        <p:spPr>
          <a:xfrm>
            <a:off x="2590852" y="3216593"/>
            <a:ext cx="572083" cy="460375"/>
          </a:xfrm>
          <a:prstGeom prst="rect">
            <a:avLst/>
          </a:prstGeom>
          <a:noFill/>
          <a:ln w="38100">
            <a:solidFill>
              <a:srgbClr val="FF0000"/>
            </a:solidFill>
          </a:ln>
        </p:spPr>
        <p:txBody>
          <a:bodyPr wrap="square" rtlCol="0">
            <a:spAutoFit/>
          </a:bodyPr>
          <a:lstStyle/>
          <a:p>
            <a:endParaRPr lang="zh-CN" altLang="en-US" sz="2400"/>
          </a:p>
        </p:txBody>
      </p:sp>
      <p:sp>
        <p:nvSpPr>
          <p:cNvPr id="5" name="文本框 4"/>
          <p:cNvSpPr txBox="1"/>
          <p:nvPr/>
        </p:nvSpPr>
        <p:spPr>
          <a:xfrm>
            <a:off x="2587626" y="5106670"/>
            <a:ext cx="575310" cy="460375"/>
          </a:xfrm>
          <a:prstGeom prst="rect">
            <a:avLst/>
          </a:prstGeom>
          <a:noFill/>
          <a:ln w="38100">
            <a:solidFill>
              <a:srgbClr val="FF0000"/>
            </a:solidFill>
          </a:ln>
        </p:spPr>
        <p:txBody>
          <a:bodyPr wrap="square" rtlCol="0">
            <a:spAutoFit/>
          </a:bodyPr>
          <a:lstStyle/>
          <a:p>
            <a:endParaRPr lang="zh-CN" altLang="en-US" sz="2400"/>
          </a:p>
        </p:txBody>
      </p:sp>
      <p:sp>
        <p:nvSpPr>
          <p:cNvPr id="6" name="文本框 5"/>
          <p:cNvSpPr txBox="1"/>
          <p:nvPr/>
        </p:nvSpPr>
        <p:spPr>
          <a:xfrm>
            <a:off x="3542030" y="2253615"/>
            <a:ext cx="1217295" cy="368300"/>
          </a:xfrm>
          <a:prstGeom prst="rect">
            <a:avLst/>
          </a:prstGeom>
          <a:noFill/>
          <a:ln w="28575">
            <a:solidFill>
              <a:srgbClr val="0070C0"/>
            </a:solidFill>
          </a:ln>
        </p:spPr>
        <p:txBody>
          <a:bodyPr wrap="square" rtlCol="0">
            <a:spAutoFit/>
          </a:bodyPr>
          <a:lstStyle/>
          <a:p>
            <a:endParaRPr lang="zh-CN" altLang="en-US"/>
          </a:p>
        </p:txBody>
      </p:sp>
      <p:sp>
        <p:nvSpPr>
          <p:cNvPr id="7" name="文本框 6"/>
          <p:cNvSpPr txBox="1"/>
          <p:nvPr/>
        </p:nvSpPr>
        <p:spPr>
          <a:xfrm>
            <a:off x="5143500" y="2254250"/>
            <a:ext cx="1217295" cy="368300"/>
          </a:xfrm>
          <a:prstGeom prst="rect">
            <a:avLst/>
          </a:prstGeom>
          <a:noFill/>
          <a:ln w="28575">
            <a:solidFill>
              <a:srgbClr val="0070C0"/>
            </a:solidFill>
          </a:ln>
        </p:spPr>
        <p:txBody>
          <a:bodyPr wrap="square" rtlCol="0">
            <a:spAutoFit/>
          </a:bodyPr>
          <a:lstStyle/>
          <a:p>
            <a:endParaRPr lang="zh-CN" altLang="en-US"/>
          </a:p>
        </p:txBody>
      </p:sp>
      <p:sp>
        <p:nvSpPr>
          <p:cNvPr id="8" name="文本框 7"/>
          <p:cNvSpPr txBox="1"/>
          <p:nvPr/>
        </p:nvSpPr>
        <p:spPr>
          <a:xfrm>
            <a:off x="284154" y="2063115"/>
            <a:ext cx="2146300" cy="2306955"/>
          </a:xfrm>
          <a:prstGeom prst="rect">
            <a:avLst/>
          </a:prstGeom>
          <a:solidFill>
            <a:srgbClr val="E8C5F3"/>
          </a:solid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扫视任务</a:t>
            </a:r>
            <a:r>
              <a:rPr lang="zh-CN" altLang="en-US" sz="2400" dirty="0">
                <a:latin typeface="微软雅黑" panose="020B0503020204020204" charset="-122"/>
                <a:ea typeface="微软雅黑" panose="020B0503020204020204" charset="-122"/>
                <a:cs typeface="微软雅黑" panose="020B0503020204020204" charset="-122"/>
              </a:rPr>
              <a:t>中</a:t>
            </a:r>
          </a:p>
          <a:p>
            <a:r>
              <a:rPr lang="zh-CN" altLang="en-US" sz="2400" dirty="0">
                <a:latin typeface="微软雅黑" panose="020B0503020204020204" charset="-122"/>
                <a:ea typeface="微软雅黑" panose="020B0503020204020204" charset="-122"/>
                <a:cs typeface="微软雅黑" panose="020B0503020204020204" charset="-122"/>
              </a:rPr>
              <a:t>目标提示期间、 延时期间以及执行扫视期间</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LIP</a:t>
            </a:r>
            <a:r>
              <a:rPr lang="zh-CN" altLang="en-US" sz="2400" dirty="0">
                <a:latin typeface="微软雅黑" panose="020B0503020204020204" charset="-122"/>
                <a:ea typeface="微软雅黑" panose="020B0503020204020204" charset="-122"/>
                <a:cs typeface="微软雅黑" panose="020B0503020204020204" charset="-122"/>
              </a:rPr>
              <a:t>神经元显示其活动升高</a:t>
            </a:r>
          </a:p>
        </p:txBody>
      </p:sp>
      <p:sp>
        <p:nvSpPr>
          <p:cNvPr id="9" name="文本框 8"/>
          <p:cNvSpPr txBox="1"/>
          <p:nvPr/>
        </p:nvSpPr>
        <p:spPr>
          <a:xfrm>
            <a:off x="6950710" y="2077402"/>
            <a:ext cx="1909445" cy="1938020"/>
          </a:xfrm>
          <a:prstGeom prst="rect">
            <a:avLst/>
          </a:prstGeom>
          <a:solidFill>
            <a:srgbClr val="88E9BE"/>
          </a:solidFill>
        </p:spPr>
        <p:txBody>
          <a:bodyPr wrap="square" rtlCol="0">
            <a:spAutoFit/>
          </a:bodyPr>
          <a:lstStyle/>
          <a:p>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在</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到达任务</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中</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LIP</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仅在提示期间显示其活动的升高</a:t>
            </a:r>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10" name="文本框 9"/>
          <p:cNvSpPr txBox="1"/>
          <p:nvPr/>
        </p:nvSpPr>
        <p:spPr>
          <a:xfrm>
            <a:off x="6841412" y="4468062"/>
            <a:ext cx="2146300" cy="1569660"/>
          </a:xfrm>
          <a:prstGeom prst="rect">
            <a:avLst/>
          </a:prstGeom>
          <a:solidFill>
            <a:srgbClr val="E8C5F3"/>
          </a:solidFill>
        </p:spPr>
        <p:txBody>
          <a:bodyPr wrap="square" rtlCol="0">
            <a:spAutoFit/>
          </a:bodyPr>
          <a:lstStyle/>
          <a:p>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到达任务</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中，</a:t>
            </a:r>
            <a:r>
              <a:rPr sz="2400" dirty="0" err="1">
                <a:latin typeface="Times New Roman" panose="02020603050405020304" pitchFamily="18" charset="0"/>
                <a:ea typeface="微软雅黑" panose="020B0503020204020204" charset="-122"/>
                <a:cs typeface="Times New Roman" panose="02020603050405020304" pitchFamily="18" charset="0"/>
                <a:sym typeface="+mn-ea"/>
              </a:rPr>
              <a:t>在提示</a:t>
            </a:r>
            <a:r>
              <a:rPr sz="2400" dirty="0">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latin typeface="Times New Roman" panose="02020603050405020304" pitchFamily="18" charset="0"/>
                <a:ea typeface="微软雅黑" panose="020B0503020204020204" charset="-122"/>
                <a:cs typeface="Times New Roman" panose="02020603050405020304" pitchFamily="18" charset="0"/>
                <a:sym typeface="+mn-ea"/>
              </a:rPr>
              <a:t>延迟以及执行期间</a:t>
            </a:r>
            <a:r>
              <a:rPr lang="en-US" sz="2400" dirty="0" err="1">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PRR</a:t>
            </a:r>
            <a:r>
              <a:rPr sz="2400" dirty="0" err="1" smtClean="0">
                <a:latin typeface="Times New Roman" panose="02020603050405020304" pitchFamily="18" charset="0"/>
                <a:ea typeface="微软雅黑" panose="020B0503020204020204" charset="-122"/>
                <a:cs typeface="Times New Roman" panose="02020603050405020304" pitchFamily="18" charset="0"/>
                <a:sym typeface="+mn-ea"/>
              </a:rPr>
              <a:t>活跃强烈</a:t>
            </a:r>
            <a:endParaRPr sz="2400" dirty="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2" name="文本框 11"/>
          <p:cNvSpPr txBox="1"/>
          <p:nvPr/>
        </p:nvSpPr>
        <p:spPr>
          <a:xfrm>
            <a:off x="458203" y="4626552"/>
            <a:ext cx="1909445" cy="1568450"/>
          </a:xfrm>
          <a:prstGeom prst="rect">
            <a:avLst/>
          </a:prstGeom>
          <a:solidFill>
            <a:srgbClr val="88E9BE"/>
          </a:solidFill>
        </p:spPr>
        <p:txBody>
          <a:bodyPr wrap="square" rtlCol="0">
            <a:spAutoFit/>
          </a:bodyPr>
          <a:lstStyle/>
          <a:p>
            <a:r>
              <a:rPr sz="2400" dirty="0" err="1">
                <a:latin typeface="Times New Roman" panose="02020603050405020304" pitchFamily="18" charset="0"/>
                <a:ea typeface="微软雅黑" panose="020B0503020204020204" charset="-122"/>
                <a:cs typeface="Times New Roman" panose="02020603050405020304" pitchFamily="18" charset="0"/>
                <a:sym typeface="+mn-ea"/>
              </a:rPr>
              <a:t>在</a:t>
            </a:r>
            <a:r>
              <a:rPr sz="2400" dirty="0" err="1">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扫视任务</a:t>
            </a:r>
            <a:r>
              <a:rPr sz="2400" dirty="0" err="1">
                <a:latin typeface="Times New Roman" panose="02020603050405020304" pitchFamily="18" charset="0"/>
                <a:ea typeface="微软雅黑" panose="020B0503020204020204" charset="-122"/>
                <a:cs typeface="Times New Roman" panose="02020603050405020304" pitchFamily="18" charset="0"/>
                <a:sym typeface="+mn-ea"/>
              </a:rPr>
              <a:t>期间</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400" dirty="0" err="1">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PRR</a:t>
            </a:r>
            <a:r>
              <a:rPr sz="2400" dirty="0" err="1" smtClean="0">
                <a:latin typeface="Times New Roman" panose="02020603050405020304" pitchFamily="18" charset="0"/>
                <a:ea typeface="微软雅黑" panose="020B0503020204020204" charset="-122"/>
                <a:cs typeface="Times New Roman" panose="02020603050405020304" pitchFamily="18" charset="0"/>
                <a:sym typeface="+mn-ea"/>
              </a:rPr>
              <a:t>只是短暂</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地</a:t>
            </a:r>
            <a:r>
              <a:rPr sz="2400" dirty="0" err="1" smtClean="0">
                <a:latin typeface="Times New Roman" panose="02020603050405020304" pitchFamily="18" charset="0"/>
                <a:ea typeface="微软雅黑" panose="020B0503020204020204" charset="-122"/>
                <a:cs typeface="Times New Roman" panose="02020603050405020304" pitchFamily="18" charset="0"/>
                <a:sym typeface="+mn-ea"/>
              </a:rPr>
              <a:t>活跃</a:t>
            </a:r>
            <a:endParaRPr sz="2400" dirty="0">
              <a:latin typeface="Times New Roman" panose="02020603050405020304" pitchFamily="18" charset="0"/>
              <a:ea typeface="微软雅黑" panose="020B0503020204020204" charset="-122"/>
              <a:cs typeface="Times New Roman" panose="02020603050405020304" pitchFamily="18" charset="0"/>
              <a:sym typeface="+mn-ea"/>
            </a:endParaRPr>
          </a:p>
        </p:txBody>
      </p:sp>
      <p:grpSp>
        <p:nvGrpSpPr>
          <p:cNvPr id="3" name="组合 2"/>
          <p:cNvGrpSpPr/>
          <p:nvPr/>
        </p:nvGrpSpPr>
        <p:grpSpPr>
          <a:xfrm>
            <a:off x="0" y="3143250"/>
            <a:ext cx="9331007" cy="1613535"/>
            <a:chOff x="616" y="8895"/>
            <a:chExt cx="14399" cy="2541"/>
          </a:xfrm>
        </p:grpSpPr>
        <p:sp>
          <p:nvSpPr>
            <p:cNvPr id="13" name="矩形 12"/>
            <p:cNvSpPr/>
            <p:nvPr/>
          </p:nvSpPr>
          <p:spPr>
            <a:xfrm>
              <a:off x="616" y="8895"/>
              <a:ext cx="14399" cy="2541"/>
            </a:xfrm>
            <a:prstGeom prst="rect">
              <a:avLst/>
            </a:prstGeom>
            <a:solidFill>
              <a:srgbClr val="CCFF99"/>
            </a:solidFill>
            <a:ln>
              <a:solidFill>
                <a:srgbClr val="CC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46" y="9076"/>
              <a:ext cx="12538" cy="2179"/>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LIP</a:t>
              </a:r>
              <a:r>
                <a:rPr lang="zh-CN" altLang="en-US" sz="2800" dirty="0">
                  <a:latin typeface="Times New Roman" panose="02020603050405020304" pitchFamily="18" charset="0"/>
                  <a:ea typeface="微软雅黑" panose="020B0503020204020204" charset="-122"/>
                  <a:cs typeface="Times New Roman" panose="02020603050405020304" pitchFamily="18" charset="0"/>
                </a:rPr>
                <a:t>和 </a:t>
              </a:r>
              <a:r>
                <a:rPr lang="en-US" altLang="zh-CN" sz="2800" dirty="0">
                  <a:solidFill>
                    <a:srgbClr val="FFC000"/>
                  </a:solidFill>
                  <a:latin typeface="Times New Roman" panose="02020603050405020304" pitchFamily="18" charset="0"/>
                  <a:ea typeface="微软雅黑" panose="020B0503020204020204" charset="-122"/>
                  <a:cs typeface="Times New Roman" panose="02020603050405020304" pitchFamily="18" charset="0"/>
                </a:rPr>
                <a:t>PRR</a:t>
              </a:r>
              <a:r>
                <a:rPr lang="zh-CN" altLang="en-US" sz="2800" dirty="0">
                  <a:latin typeface="Times New Roman" panose="02020603050405020304" pitchFamily="18" charset="0"/>
                  <a:ea typeface="微软雅黑" panose="020B0503020204020204" charset="-122"/>
                  <a:cs typeface="Times New Roman" panose="02020603050405020304" pitchFamily="18" charset="0"/>
                </a:rPr>
                <a:t>的神经元分别在</a:t>
              </a:r>
              <a:r>
                <a:rPr lang="zh-CN" altLang="en-US" sz="28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扫视</a:t>
              </a:r>
              <a:r>
                <a:rPr lang="zh-CN" altLang="en-US" sz="2800" dirty="0">
                  <a:latin typeface="Times New Roman" panose="02020603050405020304" pitchFamily="18" charset="0"/>
                  <a:ea typeface="微软雅黑" panose="020B0503020204020204" charset="-122"/>
                  <a:cs typeface="Times New Roman" panose="02020603050405020304" pitchFamily="18" charset="0"/>
                </a:rPr>
                <a:t>和</a:t>
              </a:r>
              <a:r>
                <a:rPr lang="zh-CN" altLang="en-US" sz="2800" dirty="0">
                  <a:solidFill>
                    <a:srgbClr val="FFC000"/>
                  </a:solidFill>
                  <a:latin typeface="Times New Roman" panose="02020603050405020304" pitchFamily="18" charset="0"/>
                  <a:ea typeface="微软雅黑" panose="020B0503020204020204" charset="-122"/>
                  <a:cs typeface="Times New Roman" panose="02020603050405020304" pitchFamily="18" charset="0"/>
                </a:rPr>
                <a:t>手臂</a:t>
              </a:r>
              <a:r>
                <a:rPr lang="zh-CN" altLang="en-US" sz="2800" dirty="0">
                  <a:latin typeface="Times New Roman" panose="02020603050405020304" pitchFamily="18" charset="0"/>
                  <a:ea typeface="微软雅黑" panose="020B0503020204020204" charset="-122"/>
                  <a:cs typeface="Times New Roman" panose="02020603050405020304" pitchFamily="18" charset="0"/>
                </a:rPr>
                <a:t>的动作中特别活跃，尤其在在干预的延迟期间 它们在记忆目标的位置和 / 或规划运动中发挥了作用！</a:t>
              </a:r>
            </a:p>
          </p:txBody>
        </p:sp>
      </p:grpSp>
      <p:sp>
        <p:nvSpPr>
          <p:cNvPr id="18" name="文本框 17"/>
          <p:cNvSpPr txBox="1"/>
          <p:nvPr/>
        </p:nvSpPr>
        <p:spPr>
          <a:xfrm>
            <a:off x="2587626" y="6334998"/>
            <a:ext cx="2100245" cy="369332"/>
          </a:xfrm>
          <a:prstGeom prst="rect">
            <a:avLst/>
          </a:prstGeom>
          <a:noFill/>
          <a:ln w="28575">
            <a:solidFill>
              <a:srgbClr val="0070C0"/>
            </a:solidFill>
          </a:ln>
        </p:spPr>
        <p:txBody>
          <a:bodyPr wrap="square" rtlCol="0">
            <a:spAutoFit/>
          </a:bodyPr>
          <a:lstStyle/>
          <a:p>
            <a:r>
              <a:rPr lang="zh-CN" altLang="en-US" dirty="0" smtClean="0"/>
              <a:t>扫视任务神经活动</a:t>
            </a:r>
            <a:endParaRPr lang="zh-CN" altLang="en-US" dirty="0"/>
          </a:p>
        </p:txBody>
      </p:sp>
      <p:sp>
        <p:nvSpPr>
          <p:cNvPr id="19" name="文本框 18"/>
          <p:cNvSpPr txBox="1"/>
          <p:nvPr/>
        </p:nvSpPr>
        <p:spPr>
          <a:xfrm>
            <a:off x="4857193" y="6354445"/>
            <a:ext cx="2202730" cy="369332"/>
          </a:xfrm>
          <a:prstGeom prst="rect">
            <a:avLst/>
          </a:prstGeom>
          <a:noFill/>
          <a:ln w="28575">
            <a:solidFill>
              <a:srgbClr val="0070C0"/>
            </a:solidFill>
          </a:ln>
        </p:spPr>
        <p:txBody>
          <a:bodyPr wrap="square" rtlCol="0">
            <a:spAutoFit/>
          </a:bodyPr>
          <a:lstStyle/>
          <a:p>
            <a:r>
              <a:rPr lang="zh-CN" altLang="en-US" dirty="0" smtClean="0"/>
              <a:t>到达任务神经活动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27150" y="5554980"/>
            <a:ext cx="3376930" cy="1014730"/>
          </a:xfrm>
          <a:prstGeom prst="rect">
            <a:avLst/>
          </a:prstGeom>
          <a:noFill/>
          <a:ln w="28575">
            <a:solidFill>
              <a:srgbClr val="0070C0"/>
            </a:solidFill>
          </a:ln>
        </p:spPr>
        <p:txBody>
          <a:bodyPr wrap="square" rtlCol="0">
            <a:spAutoFit/>
          </a:bodyPr>
          <a:lstStyle/>
          <a:p>
            <a:r>
              <a:rPr lang="zh-CN" altLang="en-US" sz="2000" b="1">
                <a:latin typeface="微软雅黑" panose="020B0503020204020204" charset="-122"/>
                <a:ea typeface="微软雅黑" panose="020B0503020204020204" charset="-122"/>
                <a:cs typeface="微软雅黑" panose="020B0503020204020204" charset="-122"/>
              </a:rPr>
              <a:t>到达</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右下目标</a:t>
            </a:r>
            <a:r>
              <a:rPr lang="zh-CN" altLang="en-US" sz="2000" b="1">
                <a:latin typeface="微软雅黑" panose="020B0503020204020204" charset="-122"/>
                <a:ea typeface="微软雅黑" panose="020B0503020204020204" charset="-122"/>
                <a:cs typeface="微软雅黑" panose="020B0503020204020204" charset="-122"/>
              </a:rPr>
              <a:t>时在提示、 延迟和运动期间神经元反应最为强烈</a:t>
            </a:r>
          </a:p>
        </p:txBody>
      </p:sp>
      <p:sp>
        <p:nvSpPr>
          <p:cNvPr id="149513" name="Text Box 9"/>
          <p:cNvSpPr txBox="1">
            <a:spLocks noChangeArrowheads="1"/>
          </p:cNvSpPr>
          <p:nvPr/>
        </p:nvSpPr>
        <p:spPr bwMode="auto">
          <a:xfrm>
            <a:off x="0" y="990600"/>
            <a:ext cx="8944610" cy="12915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从中央注视的点运动到</a:t>
            </a:r>
            <a:r>
              <a:rPr kumimoji="1" lang="zh-CN" altLang="en-US" sz="2600" kern="12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８</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个不同的外周目标的</a:t>
            </a:r>
            <a:r>
              <a:rPr kumimoji="1" lang="zh-CN" altLang="en-US" sz="2600"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延迟到达任务</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期间</a:t>
            </a:r>
            <a:r>
              <a:rPr kumimoji="1" lang="en-US" altLang="zh-CN" sz="2600" kern="1200" cap="none" spc="0" normalizeH="0" baseline="0" noProof="0" dirty="0">
                <a:latin typeface="微软雅黑" panose="020B0503020204020204" charset="-122"/>
                <a:ea typeface="微软雅黑" panose="020B0503020204020204" charset="-122"/>
                <a:cs typeface="微软雅黑" panose="020B0503020204020204" charset="-122"/>
              </a:rPr>
              <a:t>PRR</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神经元的活动，如图所示：</a:t>
            </a:r>
          </a:p>
          <a:p>
            <a:pPr marR="0" defTabSz="914400">
              <a:lnSpc>
                <a:spcPct val="100000"/>
              </a:lnSpc>
              <a:spcBef>
                <a:spcPts val="0"/>
              </a:spcBef>
              <a:buClrTx/>
              <a:buSzTx/>
              <a:buFontTx/>
              <a:defRPr/>
            </a:pPr>
            <a:r>
              <a:rPr kumimoji="1" lang="zh-CN" altLang="en-US" sz="2600" noProof="0" dirty="0">
                <a:latin typeface="微软雅黑" panose="020B0503020204020204" charset="-122"/>
                <a:ea typeface="微软雅黑" panose="020B0503020204020204" charset="-122"/>
                <a:cs typeface="微软雅黑" panose="020B0503020204020204" charset="-122"/>
                <a:sym typeface="+mn-ea"/>
              </a:rPr>
              <a:t>顶叶和运动前区神经元许多神经元具有个体偏好</a:t>
            </a:r>
            <a:endPar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pic>
        <p:nvPicPr>
          <p:cNvPr id="5" name="图片 4" descr="图片2_副本"/>
          <p:cNvPicPr>
            <a:picLocks noChangeAspect="1"/>
          </p:cNvPicPr>
          <p:nvPr/>
        </p:nvPicPr>
        <p:blipFill>
          <a:blip r:embed="rId3"/>
          <a:stretch>
            <a:fillRect/>
          </a:stretch>
        </p:blipFill>
        <p:spPr>
          <a:xfrm>
            <a:off x="390525" y="2533650"/>
            <a:ext cx="4648200" cy="2717800"/>
          </a:xfrm>
          <a:prstGeom prst="rect">
            <a:avLst/>
          </a:prstGeom>
        </p:spPr>
      </p:pic>
      <p:grpSp>
        <p:nvGrpSpPr>
          <p:cNvPr id="10241"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神经元个体偏好</a:t>
              </a:r>
            </a:p>
          </p:txBody>
        </p:sp>
        <p:sp>
          <p:nvSpPr>
            <p:cNvPr id="10243"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2496820" y="3979545"/>
            <a:ext cx="1036955" cy="829945"/>
          </a:xfrm>
          <a:prstGeom prst="rect">
            <a:avLst/>
          </a:prstGeom>
          <a:noFill/>
          <a:ln w="38100">
            <a:solidFill>
              <a:srgbClr val="FF0000"/>
            </a:solidFill>
          </a:ln>
        </p:spPr>
        <p:txBody>
          <a:bodyPr wrap="square" rtlCol="0">
            <a:spAutoFit/>
          </a:bodyPr>
          <a:lstStyle/>
          <a:p>
            <a:endParaRPr lang="zh-CN" altLang="en-US" sz="2400"/>
          </a:p>
          <a:p>
            <a:endParaRPr lang="zh-CN" altLang="en-US" sz="2400"/>
          </a:p>
        </p:txBody>
      </p:sp>
      <p:pic>
        <p:nvPicPr>
          <p:cNvPr id="7" name="图片 6" descr="3481835"/>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90525" y="5554980"/>
            <a:ext cx="593725" cy="681355"/>
          </a:xfrm>
          <a:prstGeom prst="rect">
            <a:avLst/>
          </a:prstGeom>
        </p:spPr>
      </p:pic>
      <p:cxnSp>
        <p:nvCxnSpPr>
          <p:cNvPr id="10" name="直接箭头连接符 9"/>
          <p:cNvCxnSpPr>
            <a:stCxn id="6" idx="2"/>
            <a:endCxn id="9" idx="0"/>
          </p:cNvCxnSpPr>
          <p:nvPr/>
        </p:nvCxnSpPr>
        <p:spPr>
          <a:xfrm>
            <a:off x="3015615" y="4809490"/>
            <a:ext cx="0" cy="74549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0525" y="2533650"/>
            <a:ext cx="1036955" cy="829945"/>
          </a:xfrm>
          <a:prstGeom prst="rect">
            <a:avLst/>
          </a:prstGeom>
          <a:noFill/>
          <a:ln w="38100">
            <a:solidFill>
              <a:srgbClr val="0070C0"/>
            </a:solidFill>
          </a:ln>
        </p:spPr>
        <p:txBody>
          <a:bodyPr wrap="square" rtlCol="0">
            <a:spAutoFit/>
          </a:bodyPr>
          <a:lstStyle/>
          <a:p>
            <a:endParaRPr lang="zh-CN" altLang="en-US" sz="2400"/>
          </a:p>
          <a:p>
            <a:endParaRPr lang="zh-CN" altLang="en-US" sz="2400"/>
          </a:p>
        </p:txBody>
      </p:sp>
      <p:sp>
        <p:nvSpPr>
          <p:cNvPr id="12" name="文本框 11"/>
          <p:cNvSpPr txBox="1"/>
          <p:nvPr/>
        </p:nvSpPr>
        <p:spPr>
          <a:xfrm>
            <a:off x="5949950" y="2821305"/>
            <a:ext cx="2994660" cy="3415030"/>
          </a:xfrm>
          <a:prstGeom prst="rect">
            <a:avLst/>
          </a:prstGeom>
          <a:solidFill>
            <a:schemeClr val="bg1"/>
          </a:solid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投票原理</a:t>
            </a:r>
          </a:p>
          <a:p>
            <a:endParaRPr lang="zh-CN" altLang="en-US" sz="2400" b="1" dirty="0">
              <a:solidFill>
                <a:srgbClr val="FF0000"/>
              </a:solidFill>
              <a:latin typeface="微软雅黑" panose="020B0503020204020204" charset="-122"/>
              <a:ea typeface="微软雅黑" panose="020B0503020204020204" charset="-122"/>
              <a:cs typeface="微软雅黑" panose="020B0503020204020204" charset="-122"/>
            </a:endParaRPr>
          </a:p>
          <a:p>
            <a:r>
              <a:rPr lang="zh-CN" altLang="en-US" sz="2400" dirty="0" smtClean="0">
                <a:latin typeface="微软雅黑" panose="020B0503020204020204" charset="-122"/>
                <a:ea typeface="微软雅黑" panose="020B0503020204020204" charset="-122"/>
                <a:cs typeface="微软雅黑" panose="020B0503020204020204" charset="-122"/>
              </a:rPr>
              <a:t>通过</a:t>
            </a:r>
            <a:r>
              <a:rPr lang="zh-CN" altLang="en-US" sz="2400" dirty="0">
                <a:latin typeface="微软雅黑" panose="020B0503020204020204" charset="-122"/>
                <a:ea typeface="微软雅黑" panose="020B0503020204020204" charset="-122"/>
                <a:cs typeface="微软雅黑" panose="020B0503020204020204" charset="-122"/>
              </a:rPr>
              <a:t>神经元群中每一个单独的神经元</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投票</a:t>
            </a:r>
            <a:r>
              <a:rPr lang="zh-CN" altLang="en-US" sz="2400" dirty="0">
                <a:latin typeface="微软雅黑" panose="020B0503020204020204" charset="-122"/>
                <a:ea typeface="微软雅黑" panose="020B0503020204020204" charset="-122"/>
                <a:cs typeface="微软雅黑" panose="020B0503020204020204" charset="-122"/>
              </a:rPr>
              <a:t> (调整) 到一个特定的运动方向。</a:t>
            </a:r>
          </a:p>
          <a:p>
            <a:r>
              <a:rPr lang="zh-CN" altLang="en-US" sz="2400" dirty="0" smtClean="0">
                <a:latin typeface="微软雅黑" panose="020B0503020204020204" charset="-122"/>
                <a:ea typeface="微软雅黑" panose="020B0503020204020204" charset="-122"/>
                <a:cs typeface="微软雅黑" panose="020B0503020204020204" charset="-122"/>
              </a:rPr>
              <a:t>整体</a:t>
            </a:r>
            <a:r>
              <a:rPr lang="zh-CN" altLang="en-US" sz="2400" dirty="0">
                <a:latin typeface="微软雅黑" panose="020B0503020204020204" charset="-122"/>
                <a:ea typeface="微软雅黑" panose="020B0503020204020204" charset="-122"/>
                <a:cs typeface="微软雅黑" panose="020B0503020204020204" charset="-122"/>
              </a:rPr>
              <a:t>动作是由大量神经元的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组合</a:t>
            </a:r>
            <a:r>
              <a:rPr lang="zh-CN" altLang="en-US" sz="2400" dirty="0">
                <a:latin typeface="微软雅黑" panose="020B0503020204020204" charset="-122"/>
                <a:ea typeface="微软雅黑" panose="020B0503020204020204" charset="-122"/>
                <a:cs typeface="微软雅黑" panose="020B0503020204020204" charset="-122"/>
              </a:rPr>
              <a:t>活动来确定的。</a:t>
            </a:r>
          </a:p>
        </p:txBody>
      </p:sp>
      <p:sp>
        <p:nvSpPr>
          <p:cNvPr id="13" name="虚尾箭头 12"/>
          <p:cNvSpPr/>
          <p:nvPr/>
        </p:nvSpPr>
        <p:spPr>
          <a:xfrm>
            <a:off x="4813300" y="4128135"/>
            <a:ext cx="927735" cy="533400"/>
          </a:xfrm>
          <a:prstGeom prst="strip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Text Box 9"/>
          <p:cNvSpPr txBox="1">
            <a:spLocks noChangeArrowheads="1"/>
          </p:cNvSpPr>
          <p:nvPr/>
        </p:nvSpPr>
        <p:spPr bwMode="auto">
          <a:xfrm>
            <a:off x="5429250" y="2529205"/>
            <a:ext cx="3425190" cy="28917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noProof="0" dirty="0">
                <a:solidFill>
                  <a:srgbClr val="FF0000"/>
                </a:solidFill>
                <a:latin typeface="微软雅黑" panose="020B0503020204020204" charset="-122"/>
                <a:ea typeface="微软雅黑" panose="020B0503020204020204" charset="-122"/>
                <a:cs typeface="微软雅黑" panose="020B0503020204020204" charset="-122"/>
                <a:sym typeface="+mn-ea"/>
              </a:rPr>
              <a:t>对照</a:t>
            </a:r>
            <a:r>
              <a:rPr kumimoji="1" lang="zh-CN" altLang="en-US" sz="2600" noProof="0" dirty="0">
                <a:latin typeface="微软雅黑" panose="020B0503020204020204" charset="-122"/>
                <a:ea typeface="微软雅黑" panose="020B0503020204020204" charset="-122"/>
                <a:cs typeface="微软雅黑" panose="020B0503020204020204" charset="-122"/>
                <a:sym typeface="+mn-ea"/>
              </a:rPr>
              <a:t>试验：只提供了一个单一的到达目标，图</a:t>
            </a:r>
            <a:r>
              <a:rPr kumimoji="1" lang="en-US" altLang="zh-CN" sz="2600" noProof="0" dirty="0">
                <a:latin typeface="微软雅黑" panose="020B0503020204020204" charset="-122"/>
                <a:ea typeface="微软雅黑" panose="020B0503020204020204" charset="-122"/>
                <a:cs typeface="微软雅黑" panose="020B0503020204020204" charset="-122"/>
                <a:sym typeface="+mn-ea"/>
              </a:rPr>
              <a:t>A</a:t>
            </a:r>
            <a:endPar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endParaRPr>
          </a:p>
          <a:p>
            <a:pPr marR="0" defTabSz="914400">
              <a:lnSpc>
                <a:spcPct val="100000"/>
              </a:lnSpc>
              <a:spcBef>
                <a:spcPts val="0"/>
              </a:spcBef>
              <a:buClrTx/>
              <a:buSzTx/>
              <a:buFontTx/>
              <a:defRPr/>
            </a:pPr>
            <a:r>
              <a:rPr kumimoji="1" lang="zh-CN" altLang="en-US" sz="2600"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自由选择</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任务：猴子可以自由选择两个刺激中的一个为到达目标，图</a:t>
            </a:r>
            <a:r>
              <a:rPr kumimoji="1" lang="en-US" altLang="zh-CN" sz="2600" kern="1200" cap="none" spc="0" normalizeH="0" baseline="0" noProof="0" dirty="0">
                <a:latin typeface="微软雅黑" panose="020B0503020204020204" charset="-122"/>
                <a:ea typeface="微软雅黑" panose="020B0503020204020204" charset="-122"/>
                <a:cs typeface="微软雅黑" panose="020B0503020204020204" charset="-122"/>
              </a:rPr>
              <a:t>B</a:t>
            </a:r>
          </a:p>
        </p:txBody>
      </p:sp>
      <p:sp>
        <p:nvSpPr>
          <p:cNvPr id="5" name="文本框 4"/>
          <p:cNvSpPr txBox="1"/>
          <p:nvPr/>
        </p:nvSpPr>
        <p:spPr>
          <a:xfrm>
            <a:off x="1306195" y="661035"/>
            <a:ext cx="6531610" cy="953135"/>
          </a:xfrm>
          <a:prstGeom prst="rect">
            <a:avLst/>
          </a:prstGeom>
          <a:noFill/>
        </p:spPr>
        <p:txBody>
          <a:bodyPr wrap="square" rtlCol="0">
            <a:spAutoFit/>
          </a:bodyPr>
          <a:lstStyle/>
          <a:p>
            <a:r>
              <a:rPr lang="zh-CN" altLang="en-US" sz="2800" b="1" kern="0">
                <a:solidFill>
                  <a:schemeClr val="tx2"/>
                </a:solidFill>
                <a:latin typeface="黑体" panose="02010609060101010101" pitchFamily="2" charset="-122"/>
                <a:ea typeface="黑体" panose="02010609060101010101" pitchFamily="2" charset="-122"/>
                <a:cs typeface="+mj-cs"/>
              </a:rPr>
              <a:t>自然环境下，顶叶和运动前区是否代表感觉刺激或运动计划的各个方面</a:t>
            </a:r>
            <a:r>
              <a:rPr lang="zh-CN" altLang="en-US" sz="2800" b="1">
                <a:solidFill>
                  <a:srgbClr val="FF0000"/>
                </a:solidFill>
                <a:latin typeface="微软雅黑" panose="020B0503020204020204" charset="-122"/>
                <a:ea typeface="微软雅黑" panose="020B0503020204020204" charset="-122"/>
              </a:rPr>
              <a:t>？？</a:t>
            </a:r>
          </a:p>
        </p:txBody>
      </p:sp>
      <p:sp>
        <p:nvSpPr>
          <p:cNvPr id="6" name="燕尾形箭头 5"/>
          <p:cNvSpPr/>
          <p:nvPr/>
        </p:nvSpPr>
        <p:spPr>
          <a:xfrm rot="5400000">
            <a:off x="6795135" y="1971040"/>
            <a:ext cx="692785" cy="422910"/>
          </a:xfrm>
          <a:prstGeom prst="notched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内容占位符 6"/>
          <p:cNvPicPr>
            <a:picLocks noGrp="1" noChangeAspect="1"/>
          </p:cNvPicPr>
          <p:nvPr>
            <p:ph idx="1"/>
          </p:nvPr>
        </p:nvPicPr>
        <p:blipFill>
          <a:blip r:embed="rId3"/>
          <a:stretch>
            <a:fillRect/>
          </a:stretch>
        </p:blipFill>
        <p:spPr>
          <a:xfrm>
            <a:off x="-111760" y="2152650"/>
            <a:ext cx="4978400" cy="4114800"/>
          </a:xfrm>
          <a:prstGeom prst="rect">
            <a:avLst/>
          </a:prstGeom>
        </p:spPr>
      </p:pic>
      <p:sp>
        <p:nvSpPr>
          <p:cNvPr id="8" name="燕尾形箭头 7"/>
          <p:cNvSpPr/>
          <p:nvPr/>
        </p:nvSpPr>
        <p:spPr>
          <a:xfrm rot="10800000">
            <a:off x="4652645" y="3873500"/>
            <a:ext cx="692785" cy="422910"/>
          </a:xfrm>
          <a:prstGeom prst="notched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66640" y="5680075"/>
            <a:ext cx="4050665" cy="1014730"/>
          </a:xfrm>
          <a:prstGeom prst="rect">
            <a:avLst/>
          </a:prstGeom>
          <a:noFill/>
          <a:ln w="28575">
            <a:solidFill>
              <a:srgbClr val="0070C0"/>
            </a:solidFill>
          </a:ln>
        </p:spPr>
        <p:txBody>
          <a:bodyPr wrap="square" rtlCol="0">
            <a:spAutoFit/>
          </a:bodyPr>
          <a:lstStyle/>
          <a:p>
            <a:r>
              <a:rPr lang="zh-CN" altLang="en-US" sz="2000" b="1" dirty="0">
                <a:latin typeface="微软雅黑" panose="020B0503020204020204" charset="-122"/>
                <a:ea typeface="微软雅黑" panose="020B0503020204020204" charset="-122"/>
                <a:cs typeface="微软雅黑" panose="020B0503020204020204" charset="-122"/>
              </a:rPr>
              <a:t>结果如图：</a:t>
            </a:r>
            <a:r>
              <a:rPr lang="en-US" altLang="zh-CN" sz="2000" b="1" dirty="0">
                <a:latin typeface="微软雅黑" panose="020B0503020204020204" charset="-122"/>
                <a:ea typeface="微软雅黑" panose="020B0503020204020204" charset="-122"/>
                <a:cs typeface="微软雅黑" panose="020B0503020204020204" charset="-122"/>
              </a:rPr>
              <a:t>T1</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sym typeface="+mn-ea"/>
              </a:rPr>
              <a:t>T2</a:t>
            </a:r>
            <a:r>
              <a:rPr lang="zh-CN" altLang="en-US" sz="2000" b="1" dirty="0">
                <a:latin typeface="微软雅黑" panose="020B0503020204020204" charset="-122"/>
                <a:ea typeface="微软雅黑" panose="020B0503020204020204" charset="-122"/>
                <a:cs typeface="微软雅黑" panose="020B0503020204020204" charset="-122"/>
                <a:sym typeface="+mn-ea"/>
              </a:rPr>
              <a:t>分别</a:t>
            </a:r>
            <a:r>
              <a:rPr lang="zh-CN" altLang="en-US" sz="2000" b="1" dirty="0">
                <a:latin typeface="微软雅黑" panose="020B0503020204020204" charset="-122"/>
                <a:ea typeface="微软雅黑" panose="020B0503020204020204" charset="-122"/>
                <a:cs typeface="微软雅黑" panose="020B0503020204020204" charset="-122"/>
              </a:rPr>
              <a:t>表示第一个、</a:t>
            </a:r>
            <a:r>
              <a:rPr lang="zh-CN" altLang="en-US" sz="2000" b="1" dirty="0">
                <a:latin typeface="微软雅黑" panose="020B0503020204020204" charset="-122"/>
                <a:ea typeface="微软雅黑" panose="020B0503020204020204" charset="-122"/>
                <a:cs typeface="微软雅黑" panose="020B0503020204020204" charset="-122"/>
                <a:sym typeface="+mn-ea"/>
              </a:rPr>
              <a:t>第二个</a:t>
            </a:r>
            <a:r>
              <a:rPr lang="zh-CN" altLang="en-US" sz="2000" b="1" dirty="0">
                <a:latin typeface="微软雅黑" panose="020B0503020204020204" charset="-122"/>
                <a:ea typeface="微软雅黑" panose="020B0503020204020204" charset="-122"/>
                <a:cs typeface="微软雅黑" panose="020B0503020204020204" charset="-122"/>
              </a:rPr>
              <a:t>目标出现时间；</a:t>
            </a:r>
          </a:p>
          <a:p>
            <a:r>
              <a:rPr lang="en-US" altLang="zh-CN" sz="2000" b="1" dirty="0">
                <a:latin typeface="微软雅黑" panose="020B0503020204020204" charset="-122"/>
                <a:ea typeface="微软雅黑" panose="020B0503020204020204" charset="-122"/>
                <a:cs typeface="微软雅黑" panose="020B0503020204020204" charset="-122"/>
              </a:rPr>
              <a:t>M</a:t>
            </a:r>
            <a:r>
              <a:rPr lang="zh-CN" altLang="en-US" sz="2000" b="1" dirty="0">
                <a:latin typeface="微软雅黑" panose="020B0503020204020204" charset="-122"/>
                <a:ea typeface="微软雅黑" panose="020B0503020204020204" charset="-122"/>
                <a:cs typeface="微软雅黑" panose="020B0503020204020204" charset="-122"/>
              </a:rPr>
              <a:t>运动开始时间；</a:t>
            </a:r>
            <a:r>
              <a:rPr lang="en-US" altLang="zh-CN" sz="2000" b="1" dirty="0">
                <a:latin typeface="微软雅黑" panose="020B0503020204020204" charset="-122"/>
                <a:ea typeface="微软雅黑" panose="020B0503020204020204" charset="-122"/>
                <a:cs typeface="微软雅黑" panose="020B0503020204020204" charset="-122"/>
              </a:rPr>
              <a:t>H</a:t>
            </a:r>
            <a:r>
              <a:rPr lang="zh-CN" altLang="en-US" sz="2000" b="1" dirty="0">
                <a:latin typeface="微软雅黑" panose="020B0503020204020204" charset="-122"/>
                <a:ea typeface="微软雅黑" panose="020B0503020204020204" charset="-122"/>
                <a:cs typeface="微软雅黑" panose="020B0503020204020204" charset="-122"/>
              </a:rPr>
              <a:t>运动结束时间</a:t>
            </a:r>
          </a:p>
        </p:txBody>
      </p:sp>
      <p:sp>
        <p:nvSpPr>
          <p:cNvPr id="9" name="文本框 8"/>
          <p:cNvSpPr txBox="1"/>
          <p:nvPr/>
        </p:nvSpPr>
        <p:spPr>
          <a:xfrm>
            <a:off x="443597" y="6325473"/>
            <a:ext cx="1725196" cy="369332"/>
          </a:xfrm>
          <a:prstGeom prst="rect">
            <a:avLst/>
          </a:prstGeom>
          <a:noFill/>
          <a:ln w="28575">
            <a:solidFill>
              <a:srgbClr val="0070C0"/>
            </a:solidFill>
          </a:ln>
        </p:spPr>
        <p:txBody>
          <a:bodyPr wrap="square" rtlCol="0">
            <a:spAutoFit/>
          </a:bodyPr>
          <a:lstStyle/>
          <a:p>
            <a:r>
              <a:rPr lang="zh-CN" altLang="en-US" dirty="0" smtClean="0"/>
              <a:t>对照试验结果</a:t>
            </a:r>
            <a:endParaRPr lang="zh-CN" altLang="en-US" dirty="0"/>
          </a:p>
        </p:txBody>
      </p:sp>
      <p:sp>
        <p:nvSpPr>
          <p:cNvPr id="11" name="文本框 10"/>
          <p:cNvSpPr txBox="1"/>
          <p:nvPr/>
        </p:nvSpPr>
        <p:spPr>
          <a:xfrm>
            <a:off x="2846804" y="6309624"/>
            <a:ext cx="1725196" cy="369332"/>
          </a:xfrm>
          <a:prstGeom prst="rect">
            <a:avLst/>
          </a:prstGeom>
          <a:noFill/>
          <a:ln w="28575">
            <a:solidFill>
              <a:srgbClr val="0070C0"/>
            </a:solidFill>
          </a:ln>
        </p:spPr>
        <p:txBody>
          <a:bodyPr wrap="square" rtlCol="0">
            <a:spAutoFit/>
          </a:bodyPr>
          <a:lstStyle/>
          <a:p>
            <a:r>
              <a:rPr lang="zh-CN" altLang="en-US" dirty="0" smtClean="0"/>
              <a:t>自由选择结果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childTnLst>
                                    <p:set>
                                      <p:cBhvr>
                                        <p:cTn id="16" dur="1" fill="hold">
                                          <p:stCondLst>
                                            <p:cond delay="0"/>
                                          </p:stCondLst>
                                        </p:cTn>
                                        <p:tgtEl>
                                          <p:spTgt spid="149513"/>
                                        </p:tgtEl>
                                        <p:attrNameLst>
                                          <p:attrName>style.visibility</p:attrName>
                                        </p:attrNameLst>
                                      </p:cBhvr>
                                      <p:to>
                                        <p:strVal val="visible"/>
                                      </p:to>
                                    </p:set>
                                    <p:anim calcmode="lin" valueType="num">
                                      <p:cBhvr additive="base">
                                        <p:cTn id="17" dur="500" fill="hold"/>
                                        <p:tgtEl>
                                          <p:spTgt spid="149513"/>
                                        </p:tgtEl>
                                        <p:attrNameLst>
                                          <p:attrName>ppt_x</p:attrName>
                                        </p:attrNameLst>
                                      </p:cBhvr>
                                      <p:tavLst>
                                        <p:tav tm="0">
                                          <p:val>
                                            <p:strVal val="#ppt_x"/>
                                          </p:val>
                                        </p:tav>
                                        <p:tav tm="100000">
                                          <p:val>
                                            <p:strVal val="#ppt_x"/>
                                          </p:val>
                                        </p:tav>
                                      </p:tavLst>
                                    </p:anim>
                                    <p:anim calcmode="lin" valueType="num">
                                      <p:cBhvr additive="base">
                                        <p:cTn id="18"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1" animBg="1"/>
      <p:bldP spid="5" grpId="0"/>
      <p:bldP spid="6" grpId="0" animBg="1"/>
      <p:bldP spid="8" grpId="0" animBg="1"/>
      <p:bldP spid="10" grpId="0" animBg="1"/>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44795" y="2347595"/>
            <a:ext cx="3376930" cy="4215765"/>
          </a:xfrm>
          <a:prstGeom prst="rect">
            <a:avLst/>
          </a:prstGeom>
          <a:noFill/>
          <a:ln w="28575">
            <a:solidFill>
              <a:srgbClr val="0070C0"/>
            </a:solidFill>
          </a:ln>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图</a:t>
            </a:r>
            <a:r>
              <a:rPr lang="en-US" altLang="zh-CN" sz="2400" dirty="0">
                <a:latin typeface="微软雅黑" panose="020B0503020204020204" charset="-122"/>
                <a:ea typeface="微软雅黑" panose="020B0503020204020204" charset="-122"/>
                <a:cs typeface="微软雅黑" panose="020B0503020204020204" charset="-122"/>
              </a:rPr>
              <a:t>A</a:t>
            </a:r>
            <a:endParaRPr lang="en-US" altLang="zh-CN"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  对于到达</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右边</a:t>
            </a:r>
            <a:r>
              <a:rPr lang="zh-CN" altLang="en-US" sz="2000" dirty="0">
                <a:latin typeface="微软雅黑" panose="020B0503020204020204" charset="-122"/>
                <a:ea typeface="微软雅黑" panose="020B0503020204020204" charset="-122"/>
                <a:cs typeface="微软雅黑" panose="020B0503020204020204" charset="-122"/>
              </a:rPr>
              <a:t>的</a:t>
            </a:r>
            <a:r>
              <a:rPr lang="zh-CN" altLang="en-US" sz="2000" dirty="0" smtClean="0">
                <a:latin typeface="微软雅黑" panose="020B0503020204020204" charset="-122"/>
                <a:ea typeface="微软雅黑" panose="020B0503020204020204" charset="-122"/>
                <a:cs typeface="微软雅黑" panose="020B0503020204020204" charset="-122"/>
              </a:rPr>
              <a:t>运动，</a:t>
            </a:r>
            <a:r>
              <a:rPr lang="en-US" altLang="zh-CN" sz="2000" dirty="0" smtClean="0">
                <a:latin typeface="微软雅黑" panose="020B0503020204020204" charset="-122"/>
                <a:ea typeface="微软雅黑" panose="020B0503020204020204" charset="-122"/>
                <a:cs typeface="微软雅黑" panose="020B0503020204020204" charset="-122"/>
              </a:rPr>
              <a:t>PRR</a:t>
            </a:r>
            <a:r>
              <a:rPr lang="zh-CN" altLang="en-US" sz="2000" dirty="0" smtClean="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神经元活动强烈，而对于</a:t>
            </a:r>
          </a:p>
          <a:p>
            <a:r>
              <a:rPr lang="zh-CN" altLang="en-US" sz="2000" dirty="0">
                <a:latin typeface="微软雅黑" panose="020B0503020204020204" charset="-122"/>
                <a:ea typeface="微软雅黑" panose="020B0503020204020204" charset="-122"/>
                <a:cs typeface="微软雅黑" panose="020B0503020204020204" charset="-122"/>
              </a:rPr>
              <a:t>到达左边的</a:t>
            </a:r>
            <a:r>
              <a:rPr lang="zh-CN" altLang="en-US" sz="2000" dirty="0" smtClean="0">
                <a:latin typeface="微软雅黑" panose="020B0503020204020204" charset="-122"/>
                <a:ea typeface="微软雅黑" panose="020B0503020204020204" charset="-122"/>
                <a:cs typeface="微软雅黑" panose="020B0503020204020204" charset="-122"/>
              </a:rPr>
              <a:t>运动，其</a:t>
            </a:r>
            <a:r>
              <a:rPr lang="zh-CN" altLang="en-US" sz="2000" dirty="0">
                <a:latin typeface="微软雅黑" panose="020B0503020204020204" charset="-122"/>
                <a:ea typeface="微软雅黑" panose="020B0503020204020204" charset="-122"/>
                <a:cs typeface="微软雅黑" panose="020B0503020204020204" charset="-122"/>
              </a:rPr>
              <a:t>受到</a:t>
            </a:r>
            <a:r>
              <a:rPr lang="zh-CN" altLang="en-US" sz="2000" dirty="0" smtClean="0">
                <a:latin typeface="微软雅黑" panose="020B0503020204020204" charset="-122"/>
                <a:ea typeface="微软雅黑" panose="020B0503020204020204" charset="-122"/>
                <a:cs typeface="微软雅黑" panose="020B0503020204020204" charset="-122"/>
              </a:rPr>
              <a:t>抑制，表明</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右边为优先</a:t>
            </a:r>
            <a:r>
              <a:rPr lang="zh-CN" altLang="en-US" sz="2000" dirty="0">
                <a:latin typeface="微软雅黑" panose="020B0503020204020204" charset="-122"/>
                <a:ea typeface="微软雅黑" panose="020B0503020204020204" charset="-122"/>
                <a:cs typeface="微软雅黑" panose="020B0503020204020204" charset="-122"/>
              </a:rPr>
              <a:t>的</a:t>
            </a:r>
            <a:r>
              <a:rPr lang="zh-CN" altLang="en-US" sz="2000" dirty="0" smtClean="0">
                <a:latin typeface="微软雅黑" panose="020B0503020204020204" charset="-122"/>
                <a:ea typeface="微软雅黑" panose="020B0503020204020204" charset="-122"/>
                <a:cs typeface="微软雅黑" panose="020B0503020204020204" charset="-122"/>
              </a:rPr>
              <a:t>方向。</a:t>
            </a:r>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图</a:t>
            </a:r>
            <a:r>
              <a:rPr lang="en-US" altLang="zh-CN" sz="2400" dirty="0">
                <a:latin typeface="微软雅黑" panose="020B0503020204020204" charset="-122"/>
                <a:ea typeface="微软雅黑" panose="020B0503020204020204" charset="-122"/>
                <a:cs typeface="微软雅黑" panose="020B0503020204020204" charset="-122"/>
              </a:rPr>
              <a:t>B</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err="1">
                <a:latin typeface="微软雅黑" panose="020B0503020204020204" charset="-122"/>
                <a:ea typeface="微软雅黑" panose="020B0503020204020204" charset="-122"/>
                <a:cs typeface="微软雅黑" panose="020B0503020204020204" charset="-122"/>
              </a:rPr>
              <a:t>动物自由选择</a:t>
            </a:r>
            <a:r>
              <a:rPr lang="zh-CN" altLang="en-US" sz="2000" dirty="0">
                <a:latin typeface="微软雅黑" panose="020B0503020204020204" charset="-122"/>
                <a:ea typeface="微软雅黑" panose="020B0503020204020204" charset="-122"/>
                <a:cs typeface="微软雅黑" panose="020B0503020204020204" charset="-122"/>
              </a:rPr>
              <a:t>目标</a:t>
            </a:r>
            <a:r>
              <a:rPr lang="en-US" altLang="zh-CN" sz="2000" dirty="0" err="1">
                <a:latin typeface="微软雅黑" panose="020B0503020204020204" charset="-122"/>
                <a:ea typeface="微软雅黑" panose="020B0503020204020204" charset="-122"/>
                <a:cs typeface="微软雅黑" panose="020B0503020204020204" charset="-122"/>
              </a:rPr>
              <a:t>时神经元对这两种选择在一定程度上都是活跃的</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err="1">
                <a:latin typeface="微软雅黑" panose="020B0503020204020204" charset="-122"/>
                <a:ea typeface="微软雅黑" panose="020B0503020204020204" charset="-122"/>
                <a:cs typeface="微软雅黑" panose="020B0503020204020204" charset="-122"/>
              </a:rPr>
              <a:t>但当选择在它的</a:t>
            </a:r>
            <a:r>
              <a:rPr lang="en-US" altLang="zh-CN" sz="2000" dirty="0" err="1">
                <a:solidFill>
                  <a:srgbClr val="FF0000"/>
                </a:solidFill>
                <a:latin typeface="微软雅黑" panose="020B0503020204020204" charset="-122"/>
                <a:ea typeface="微软雅黑" panose="020B0503020204020204" charset="-122"/>
                <a:cs typeface="微软雅黑" panose="020B0503020204020204" charset="-122"/>
              </a:rPr>
              <a:t>优选方向</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err="1">
                <a:latin typeface="微软雅黑" panose="020B0503020204020204" charset="-122"/>
                <a:ea typeface="微软雅黑" panose="020B0503020204020204" charset="-122"/>
                <a:cs typeface="微软雅黑" panose="020B0503020204020204" charset="-122"/>
              </a:rPr>
              <a:t>即对</a:t>
            </a:r>
            <a:r>
              <a:rPr lang="en-US" altLang="zh-CN" sz="2000" dirty="0" err="1">
                <a:solidFill>
                  <a:srgbClr val="FF0000"/>
                </a:solidFill>
                <a:latin typeface="微软雅黑" panose="020B0503020204020204" charset="-122"/>
                <a:ea typeface="微软雅黑" panose="020B0503020204020204" charset="-122"/>
                <a:cs typeface="微软雅黑" panose="020B0503020204020204" charset="-122"/>
              </a:rPr>
              <a:t>右边</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err="1">
                <a:latin typeface="微软雅黑" panose="020B0503020204020204" charset="-122"/>
                <a:ea typeface="微软雅黑" panose="020B0503020204020204" charset="-122"/>
                <a:cs typeface="微软雅黑" panose="020B0503020204020204" charset="-122"/>
              </a:rPr>
              <a:t>时更活跃</a:t>
            </a:r>
            <a:r>
              <a:rPr lang="zh-CN" altLang="en-US" sz="2000" dirty="0">
                <a:latin typeface="微软雅黑" panose="020B0503020204020204" charset="-122"/>
                <a:ea typeface="微软雅黑" panose="020B0503020204020204" charset="-122"/>
                <a:cs typeface="微软雅黑" panose="020B0503020204020204" charset="-122"/>
              </a:rPr>
              <a:t>。 当选择左边 (非优选) 目标时，神经元活动只是短暂活跃然</a:t>
            </a:r>
            <a:r>
              <a:rPr lang="en-US" altLang="zh-CN" sz="2000" dirty="0" err="1">
                <a:latin typeface="微软雅黑" panose="020B0503020204020204" charset="-122"/>
                <a:ea typeface="微软雅黑" panose="020B0503020204020204" charset="-122"/>
                <a:cs typeface="微软雅黑" panose="020B0503020204020204" charset="-122"/>
              </a:rPr>
              <a:t>后迅速下降</a:t>
            </a:r>
            <a:r>
              <a:rPr lang="zh-CN" altLang="en-US" sz="2000" dirty="0">
                <a:latin typeface="微软雅黑" panose="020B0503020204020204" charset="-122"/>
                <a:ea typeface="微软雅黑" panose="020B0503020204020204" charset="-122"/>
                <a:cs typeface="微软雅黑" panose="020B0503020204020204" charset="-122"/>
              </a:rPr>
              <a:t>。</a:t>
            </a:r>
          </a:p>
        </p:txBody>
      </p:sp>
      <p:pic>
        <p:nvPicPr>
          <p:cNvPr id="7" name="内容占位符 6"/>
          <p:cNvPicPr>
            <a:picLocks noGrp="1" noChangeAspect="1"/>
          </p:cNvPicPr>
          <p:nvPr>
            <p:ph idx="1"/>
          </p:nvPr>
        </p:nvPicPr>
        <p:blipFill>
          <a:blip r:embed="rId3"/>
          <a:stretch>
            <a:fillRect/>
          </a:stretch>
        </p:blipFill>
        <p:spPr>
          <a:xfrm>
            <a:off x="106658" y="2398077"/>
            <a:ext cx="4978400" cy="4114800"/>
          </a:xfrm>
          <a:prstGeom prst="rect">
            <a:avLst/>
          </a:prstGeom>
        </p:spPr>
      </p:pic>
      <p:sp>
        <p:nvSpPr>
          <p:cNvPr id="149513" name="Text Box 9"/>
          <p:cNvSpPr txBox="1">
            <a:spLocks noChangeArrowheads="1"/>
          </p:cNvSpPr>
          <p:nvPr/>
        </p:nvSpPr>
        <p:spPr bwMode="auto">
          <a:xfrm>
            <a:off x="5173622" y="2809557"/>
            <a:ext cx="3643630" cy="329184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sz="2600"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1" sz="2600" kern="1200" cap="none" spc="0" normalizeH="0" baseline="0" noProof="0" dirty="0" err="1">
                <a:latin typeface="微软雅黑" panose="020B0503020204020204" charset="-122"/>
                <a:ea typeface="微软雅黑" panose="020B0503020204020204" charset="-122"/>
                <a:cs typeface="微软雅黑" panose="020B0503020204020204" charset="-122"/>
              </a:rPr>
              <a:t>顶叶和运动前</a:t>
            </a: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区</a:t>
            </a:r>
            <a:r>
              <a:rPr kumimoji="1" sz="2600" kern="1200" cap="none" spc="0" normalizeH="0" baseline="0" noProof="0" dirty="0" err="1">
                <a:latin typeface="微软雅黑" panose="020B0503020204020204" charset="-122"/>
                <a:ea typeface="微软雅黑" panose="020B0503020204020204" charset="-122"/>
                <a:cs typeface="微软雅黑" panose="020B0503020204020204" charset="-122"/>
              </a:rPr>
              <a:t>的神经元最初由潜在运动目标的感觉刺激激活</a:t>
            </a: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a:t>
            </a:r>
          </a:p>
          <a:p>
            <a:pPr marR="0" defTabSz="914400">
              <a:lnSpc>
                <a:spcPct val="100000"/>
              </a:lnSpc>
              <a:spcBef>
                <a:spcPts val="0"/>
              </a:spcBef>
              <a:buClrTx/>
              <a:buSzTx/>
              <a:buFontTx/>
              <a:defRPr/>
            </a:pPr>
            <a:r>
              <a:rPr kumimoji="1" sz="2600"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1" sz="2600" kern="1200" cap="none" spc="0" normalizeH="0" baseline="0" noProof="0" dirty="0" err="1">
                <a:latin typeface="微软雅黑" panose="020B0503020204020204" charset="-122"/>
                <a:ea typeface="微软雅黑" panose="020B0503020204020204" charset="-122"/>
                <a:cs typeface="微软雅黑" panose="020B0503020204020204" charset="-122"/>
              </a:rPr>
              <a:t>然后动物的选择强烈地调制这些神经元的活动</a:t>
            </a: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a:t>
            </a:r>
          </a:p>
          <a:p>
            <a:pPr marR="0" defTabSz="914400">
              <a:lnSpc>
                <a:spcPct val="100000"/>
              </a:lnSpc>
              <a:spcBef>
                <a:spcPts val="0"/>
              </a:spcBef>
              <a:buClrTx/>
              <a:buSzTx/>
              <a:buFontTx/>
              <a:defRPr/>
            </a:pP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1" sz="2600" kern="1200" cap="none" spc="0" normalizeH="0" baseline="0" noProof="0" dirty="0" err="1">
                <a:latin typeface="微软雅黑" panose="020B0503020204020204" charset="-122"/>
                <a:ea typeface="微软雅黑" panose="020B0503020204020204" charset="-122"/>
                <a:cs typeface="微软雅黑" panose="020B0503020204020204" charset="-122"/>
              </a:rPr>
              <a:t>最终这些神经元仅反映有意</a:t>
            </a: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识</a:t>
            </a:r>
            <a:r>
              <a:rPr kumimoji="1" sz="2600" kern="1200" cap="none" spc="0" normalizeH="0" baseline="0" noProof="0" dirty="0" err="1">
                <a:latin typeface="微软雅黑" panose="020B0503020204020204" charset="-122"/>
                <a:ea typeface="微软雅黑" panose="020B0503020204020204" charset="-122"/>
                <a:cs typeface="微软雅黑" panose="020B0503020204020204" charset="-122"/>
              </a:rPr>
              <a:t>的运动</a:t>
            </a:r>
            <a:r>
              <a:rPr kumimoji="1" lang="zh-CN" sz="2600" kern="1200" cap="none" spc="0" normalizeH="0" baseline="0" noProof="0" dirty="0">
                <a:latin typeface="微软雅黑" panose="020B0503020204020204" charset="-122"/>
                <a:ea typeface="微软雅黑" panose="020B0503020204020204" charset="-122"/>
                <a:cs typeface="微软雅黑" panose="020B0503020204020204" charset="-122"/>
              </a:rPr>
              <a:t>。</a:t>
            </a:r>
          </a:p>
        </p:txBody>
      </p:sp>
      <p:grpSp>
        <p:nvGrpSpPr>
          <p:cNvPr id="10" name="Group 2"/>
          <p:cNvGrpSpPr/>
          <p:nvPr/>
        </p:nvGrpSpPr>
        <p:grpSpPr>
          <a:xfrm>
            <a:off x="0" y="0"/>
            <a:ext cx="9144000" cy="738188"/>
            <a:chOff x="0" y="0"/>
            <a:chExt cx="5760" cy="465"/>
          </a:xfrm>
        </p:grpSpPr>
        <p:sp>
          <p:nvSpPr>
            <p:cNvPr id="11"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自由选择任务中</a:t>
              </a: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PRR</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神经元活动</a:t>
              </a:r>
            </a:p>
          </p:txBody>
        </p:sp>
        <p:sp>
          <p:nvSpPr>
            <p:cNvPr id="12"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5" name="双波形 14"/>
          <p:cNvSpPr/>
          <p:nvPr/>
        </p:nvSpPr>
        <p:spPr>
          <a:xfrm>
            <a:off x="99060" y="889000"/>
            <a:ext cx="8622665" cy="1308100"/>
          </a:xfrm>
          <a:prstGeom prst="doubleWave">
            <a:avLst/>
          </a:prstGeom>
          <a:solidFill>
            <a:schemeClr val="accent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sz="2400" noProof="0" dirty="0" err="1">
                <a:solidFill>
                  <a:schemeClr val="tx1"/>
                </a:solidFill>
                <a:latin typeface="微软雅黑" panose="020B0503020204020204" charset="-122"/>
                <a:ea typeface="微软雅黑" panose="020B0503020204020204" charset="-122"/>
                <a:cs typeface="微软雅黑" panose="020B0503020204020204" charset="-122"/>
                <a:sym typeface="+mn-ea"/>
              </a:rPr>
              <a:t>顶叶皮质和</a:t>
            </a:r>
            <a:r>
              <a:rPr kumimoji="1" lang="zh-CN"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运动前区</a:t>
            </a:r>
            <a:r>
              <a:rPr kumimoji="1" sz="2400" noProof="0" dirty="0" err="1">
                <a:solidFill>
                  <a:schemeClr val="tx1"/>
                </a:solidFill>
                <a:latin typeface="微软雅黑" panose="020B0503020204020204" charset="-122"/>
                <a:ea typeface="微软雅黑" panose="020B0503020204020204" charset="-122"/>
                <a:cs typeface="微软雅黑" panose="020B0503020204020204" charset="-122"/>
                <a:sym typeface="+mn-ea"/>
              </a:rPr>
              <a:t>可以被视为</a:t>
            </a:r>
            <a:endParaRPr kumimoji="1" sz="2400" noProof="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algn="ctr"/>
            <a:r>
              <a:rPr kumimoji="1" sz="2400" noProof="0" dirty="0" err="1">
                <a:solidFill>
                  <a:schemeClr val="tx1"/>
                </a:solidFill>
                <a:latin typeface="微软雅黑" panose="020B0503020204020204" charset="-122"/>
                <a:ea typeface="微软雅黑" panose="020B0503020204020204" charset="-122"/>
                <a:cs typeface="微软雅黑" panose="020B0503020204020204" charset="-122"/>
                <a:sym typeface="+mn-ea"/>
              </a:rPr>
              <a:t>整合</a:t>
            </a:r>
            <a:r>
              <a:rPr kumimoji="1" sz="2400" b="1" noProof="0" dirty="0" err="1">
                <a:solidFill>
                  <a:srgbClr val="FF0000"/>
                </a:solidFill>
                <a:latin typeface="微软雅黑" panose="020B0503020204020204" charset="-122"/>
                <a:ea typeface="微软雅黑" panose="020B0503020204020204" charset="-122"/>
                <a:cs typeface="微软雅黑" panose="020B0503020204020204" charset="-122"/>
                <a:sym typeface="+mn-ea"/>
              </a:rPr>
              <a:t>感觉和认知</a:t>
            </a:r>
            <a:r>
              <a:rPr kumimoji="1" sz="2400" noProof="0" dirty="0" err="1">
                <a:solidFill>
                  <a:schemeClr val="tx1"/>
                </a:solidFill>
                <a:latin typeface="微软雅黑" panose="020B0503020204020204" charset="-122"/>
                <a:ea typeface="微软雅黑" panose="020B0503020204020204" charset="-122"/>
                <a:cs typeface="微软雅黑" panose="020B0503020204020204" charset="-122"/>
                <a:sym typeface="+mn-ea"/>
              </a:rPr>
              <a:t>（意图相关）信号以产生运动动作的网络</a:t>
            </a:r>
            <a:endParaRPr lang="zh-CN" altLang="en-US" sz="2400" dirty="0"/>
          </a:p>
        </p:txBody>
      </p:sp>
      <p:sp>
        <p:nvSpPr>
          <p:cNvPr id="14" name="文本框 13"/>
          <p:cNvSpPr txBox="1"/>
          <p:nvPr/>
        </p:nvSpPr>
        <p:spPr>
          <a:xfrm>
            <a:off x="1295486" y="4918977"/>
            <a:ext cx="1036955" cy="829945"/>
          </a:xfrm>
          <a:prstGeom prst="rect">
            <a:avLst/>
          </a:prstGeom>
          <a:noFill/>
          <a:ln w="38100">
            <a:solidFill>
              <a:srgbClr val="FF0000"/>
            </a:solidFill>
          </a:ln>
        </p:spPr>
        <p:txBody>
          <a:bodyPr wrap="square" rtlCol="0">
            <a:spAutoFit/>
          </a:bodyPr>
          <a:lstStyle/>
          <a:p>
            <a:endParaRPr lang="zh-CN" altLang="en-US" sz="2400"/>
          </a:p>
          <a:p>
            <a:endParaRPr lang="zh-CN" altLang="en-US" sz="2400"/>
          </a:p>
        </p:txBody>
      </p:sp>
      <p:sp>
        <p:nvSpPr>
          <p:cNvPr id="17" name="文本框 16"/>
          <p:cNvSpPr txBox="1"/>
          <p:nvPr/>
        </p:nvSpPr>
        <p:spPr>
          <a:xfrm rot="504757">
            <a:off x="127673" y="3895942"/>
            <a:ext cx="1115612" cy="369332"/>
          </a:xfrm>
          <a:prstGeom prst="rect">
            <a:avLst/>
          </a:prstGeom>
          <a:noFill/>
          <a:ln w="28575">
            <a:solidFill>
              <a:srgbClr val="0070C0"/>
            </a:solidFill>
          </a:ln>
        </p:spPr>
        <p:txBody>
          <a:bodyPr wrap="square" rtlCol="0">
            <a:spAutoFit/>
          </a:bodyPr>
          <a:lstStyle/>
          <a:p>
            <a:r>
              <a:rPr lang="zh-CN" altLang="en-US" b="1" dirty="0" smtClean="0"/>
              <a:t>选择左边</a:t>
            </a:r>
            <a:endParaRPr lang="zh-CN" altLang="en-US" b="1" dirty="0"/>
          </a:p>
        </p:txBody>
      </p:sp>
      <p:sp>
        <p:nvSpPr>
          <p:cNvPr id="18" name="文本框 17"/>
          <p:cNvSpPr txBox="1"/>
          <p:nvPr/>
        </p:nvSpPr>
        <p:spPr>
          <a:xfrm rot="504757">
            <a:off x="185986" y="6006197"/>
            <a:ext cx="1115612" cy="369332"/>
          </a:xfrm>
          <a:prstGeom prst="rect">
            <a:avLst/>
          </a:prstGeom>
          <a:noFill/>
          <a:ln w="28575">
            <a:solidFill>
              <a:srgbClr val="0070C0"/>
            </a:solidFill>
          </a:ln>
        </p:spPr>
        <p:txBody>
          <a:bodyPr wrap="square" rtlCol="0">
            <a:spAutoFit/>
          </a:bodyPr>
          <a:lstStyle/>
          <a:p>
            <a:r>
              <a:rPr lang="zh-CN" altLang="en-US" b="1" dirty="0" smtClean="0"/>
              <a:t>选择右边</a:t>
            </a:r>
            <a:endParaRPr lang="zh-CN" altLang="en-US" b="1" dirty="0"/>
          </a:p>
        </p:txBody>
      </p:sp>
      <p:sp>
        <p:nvSpPr>
          <p:cNvPr id="19" name="文本框 18"/>
          <p:cNvSpPr txBox="1"/>
          <p:nvPr/>
        </p:nvSpPr>
        <p:spPr>
          <a:xfrm>
            <a:off x="3551989" y="4800564"/>
            <a:ext cx="1036955" cy="829945"/>
          </a:xfrm>
          <a:prstGeom prst="rect">
            <a:avLst/>
          </a:prstGeom>
          <a:noFill/>
          <a:ln w="38100">
            <a:solidFill>
              <a:srgbClr val="FF0000"/>
            </a:solidFill>
          </a:ln>
        </p:spPr>
        <p:txBody>
          <a:bodyPr wrap="square" rtlCol="0">
            <a:spAutoFit/>
          </a:bodyPr>
          <a:lstStyle/>
          <a:p>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13"/>
                                        </p:tgtEl>
                                        <p:attrNameLst>
                                          <p:attrName>style.visibility</p:attrName>
                                        </p:attrNameLst>
                                      </p:cBhvr>
                                      <p:to>
                                        <p:strVal val="visible"/>
                                      </p:to>
                                    </p:set>
                                    <p:anim calcmode="lin" valueType="num">
                                      <p:cBhvr additive="base">
                                        <p:cTn id="17" dur="500" fill="hold"/>
                                        <p:tgtEl>
                                          <p:spTgt spid="149513"/>
                                        </p:tgtEl>
                                        <p:attrNameLst>
                                          <p:attrName>ppt_x</p:attrName>
                                        </p:attrNameLst>
                                      </p:cBhvr>
                                      <p:tavLst>
                                        <p:tav tm="0">
                                          <p:val>
                                            <p:strVal val="0-#ppt_w/2"/>
                                          </p:val>
                                        </p:tav>
                                        <p:tav tm="100000">
                                          <p:val>
                                            <p:strVal val="#ppt_x"/>
                                          </p:val>
                                        </p:tav>
                                      </p:tavLst>
                                    </p:anim>
                                    <p:anim calcmode="lin" valueType="num">
                                      <p:cBhvr additive="base">
                                        <p:cTn id="18" dur="500" fill="hold"/>
                                        <p:tgtEl>
                                          <p:spTgt spid="149513"/>
                                        </p:tgtEl>
                                        <p:attrNameLst>
                                          <p:attrName>ppt_y</p:attrName>
                                        </p:attrNameLst>
                                      </p:cBhvr>
                                      <p:tavLst>
                                        <p:tav tm="0">
                                          <p:val>
                                            <p:strVal val="#ppt_y"/>
                                          </p:val>
                                        </p:tav>
                                        <p:tav tm="100000">
                                          <p:val>
                                            <p:strVal val="#ppt_y"/>
                                          </p:val>
                                        </p:tav>
                                      </p:tavLst>
                                    </p:anim>
                                  </p:childTnLst>
                                </p:cTn>
                              </p:par>
                              <p:par>
                                <p:cTn id="19" presetID="2" presetClass="exit" presetSubtype="4" fill="hold" grpId="0" nodeType="with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9513" grpId="0" bldLvl="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152650" y="742950"/>
            <a:ext cx="4453890" cy="877570"/>
          </a:xfrm>
        </p:spPr>
        <p:txBody>
          <a:bodyPr/>
          <a:lstStyle/>
          <a:p>
            <a:r>
              <a:rPr lang="en-US" altLang="zh-CN" sz="36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17.2.3</a:t>
            </a:r>
            <a:r>
              <a:rPr lang="en-US" altLang="zh-CN"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抓握任务</a:t>
            </a:r>
          </a:p>
        </p:txBody>
      </p:sp>
      <p:sp>
        <p:nvSpPr>
          <p:cNvPr id="149513" name="Text Box 9"/>
          <p:cNvSpPr txBox="1">
            <a:spLocks noChangeArrowheads="1"/>
          </p:cNvSpPr>
          <p:nvPr/>
        </p:nvSpPr>
        <p:spPr bwMode="auto">
          <a:xfrm>
            <a:off x="184150" y="1857375"/>
            <a:ext cx="8527415" cy="12915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手动作规划是以一种非常类似</a:t>
            </a:r>
            <a:r>
              <a:rPr kumimoji="1" lang="en-US" altLang="zh-CN" sz="2600" kern="1200" cap="none" spc="0" normalizeH="0" baseline="0" noProof="0" dirty="0" err="1">
                <a:latin typeface="微软雅黑" panose="020B0503020204020204" charset="-122"/>
                <a:ea typeface="微软雅黑" panose="020B0503020204020204" charset="-122"/>
                <a:cs typeface="微软雅黑" panose="020B0503020204020204" charset="-122"/>
              </a:rPr>
              <a:t>眼和手臂动作的方式组织起来的</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。因此</a:t>
            </a:r>
            <a:r>
              <a:rPr kumimoji="1" lang="zh-CN" altLang="en-US" sz="2600" noProof="0" dirty="0">
                <a:latin typeface="微软雅黑" panose="020B0503020204020204" charset="-122"/>
                <a:ea typeface="微软雅黑" panose="020B0503020204020204" charset="-122"/>
                <a:cs typeface="微软雅黑" panose="020B0503020204020204" charset="-122"/>
                <a:sym typeface="+mn-ea"/>
              </a:rPr>
              <a:t>抓握任务与简单的到达运动相比，更为复杂、更多的认知参与了这个运动。任务流程如下：</a:t>
            </a:r>
            <a:r>
              <a:rPr kumimoji="1" lang="en-US" altLang="zh-CN" sz="2600" kern="1200" cap="none" spc="0" normalizeH="0" baseline="0" noProof="0" dirty="0">
                <a:latin typeface="微软雅黑" panose="020B0503020204020204" charset="-122"/>
                <a:ea typeface="微软雅黑" panose="020B0503020204020204" charset="-122"/>
                <a:cs typeface="微软雅黑" panose="020B0503020204020204" charset="-122"/>
              </a:rPr>
              <a:t> </a:t>
            </a:r>
          </a:p>
        </p:txBody>
      </p:sp>
      <p:pic>
        <p:nvPicPr>
          <p:cNvPr id="2" name="内容占位符 1"/>
          <p:cNvPicPr>
            <a:picLocks noGrp="1" noChangeAspect="1"/>
          </p:cNvPicPr>
          <p:nvPr>
            <p:ph idx="1"/>
          </p:nvPr>
        </p:nvPicPr>
        <p:blipFill>
          <a:blip r:embed="rId2"/>
          <a:stretch>
            <a:fillRect/>
          </a:stretch>
        </p:blipFill>
        <p:spPr>
          <a:xfrm>
            <a:off x="184150" y="3148965"/>
            <a:ext cx="5029835" cy="1702435"/>
          </a:xfrm>
          <a:prstGeom prst="rect">
            <a:avLst/>
          </a:prstGeom>
        </p:spPr>
      </p:pic>
      <p:pic>
        <p:nvPicPr>
          <p:cNvPr id="3" name="图片 2" descr="图片3_副本"/>
          <p:cNvPicPr>
            <a:picLocks noChangeAspect="1"/>
          </p:cNvPicPr>
          <p:nvPr/>
        </p:nvPicPr>
        <p:blipFill>
          <a:blip r:embed="rId3"/>
          <a:stretch>
            <a:fillRect/>
          </a:stretch>
        </p:blipFill>
        <p:spPr>
          <a:xfrm>
            <a:off x="5767705" y="3211830"/>
            <a:ext cx="1523365" cy="1577340"/>
          </a:xfrm>
          <a:prstGeom prst="rect">
            <a:avLst/>
          </a:prstGeom>
        </p:spPr>
      </p:pic>
      <p:sp>
        <p:nvSpPr>
          <p:cNvPr id="8" name="文本框 7"/>
          <p:cNvSpPr txBox="1"/>
          <p:nvPr/>
        </p:nvSpPr>
        <p:spPr>
          <a:xfrm>
            <a:off x="311150" y="4852035"/>
            <a:ext cx="8273415" cy="1938020"/>
          </a:xfrm>
          <a:prstGeom prst="rect">
            <a:avLst/>
          </a:prstGeom>
          <a:noFill/>
          <a:ln w="28575">
            <a:solidFill>
              <a:srgbClr val="0070C0"/>
            </a:solidFill>
          </a:ln>
        </p:spPr>
        <p:txBody>
          <a:bodyPr wrap="square" rtlCol="0">
            <a:spAutoFit/>
          </a:bodyPr>
          <a:lstStyle/>
          <a:p>
            <a:r>
              <a:rPr kumimoji="1" lang="en-US" altLang="zh-CN" sz="2400" b="1" noProof="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1：</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实验中把手柄设置在不同的方向上；</a:t>
            </a:r>
          </a:p>
          <a:p>
            <a:r>
              <a:rPr kumimoji="1" lang="en-US" altLang="zh-CN"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2</a:t>
            </a:r>
            <a:r>
              <a:rPr kumimoji="1" lang="zh-CN" altLang="en-US"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在提示期间</a:t>
            </a:r>
            <a:r>
              <a:rPr kumimoji="1" 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照亮手柄的</a:t>
            </a:r>
            <a:r>
              <a:rPr kumimoji="1" sz="2400" b="1" noProof="0" dirty="0" err="1">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聚光灯</a:t>
            </a:r>
            <a:r>
              <a:rPr kumimoji="1"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显示了它的</a:t>
            </a:r>
            <a:r>
              <a:rPr kumimoji="1" sz="2400" b="1" noProof="0" dirty="0" err="1">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方向</a:t>
            </a:r>
            <a:r>
              <a:rPr kumimoji="1" 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而 </a:t>
            </a:r>
            <a:r>
              <a:rPr kumimoji="1" lang="en-US"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LED</a:t>
            </a:r>
            <a:r>
              <a:rPr kumimoji="1"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的</a:t>
            </a:r>
            <a:r>
              <a:rPr kumimoji="1" sz="2400" b="1" noProof="0" dirty="0" err="1">
                <a:solidFill>
                  <a:srgbClr val="0070C0"/>
                </a:solidFill>
                <a:effectLst/>
                <a:latin typeface="Times New Roman" panose="02020603050405020304" pitchFamily="18" charset="0"/>
                <a:ea typeface="微软雅黑" panose="020B0503020204020204" charset="-122"/>
                <a:cs typeface="Times New Roman" panose="02020603050405020304" pitchFamily="18" charset="0"/>
                <a:sym typeface="+mn-ea"/>
              </a:rPr>
              <a:t>颜色</a:t>
            </a:r>
            <a:r>
              <a:rPr kumimoji="1" sz="2400" noProof="0" dirty="0" err="1">
                <a:effectLst/>
                <a:latin typeface="Times New Roman" panose="02020603050405020304" pitchFamily="18" charset="0"/>
                <a:ea typeface="微软雅黑" panose="020B0503020204020204" charset="-122"/>
                <a:cs typeface="Times New Roman" panose="02020603050405020304" pitchFamily="18" charset="0"/>
                <a:sym typeface="+mn-ea"/>
              </a:rPr>
              <a:t>告诉动物采用哪种</a:t>
            </a:r>
            <a:r>
              <a:rPr kumimoji="1" sz="2400" b="1" noProof="0" dirty="0" err="1">
                <a:solidFill>
                  <a:srgbClr val="0070C0"/>
                </a:solidFill>
                <a:effectLst/>
                <a:latin typeface="Times New Roman" panose="02020603050405020304" pitchFamily="18" charset="0"/>
                <a:ea typeface="微软雅黑" panose="020B0503020204020204" charset="-122"/>
                <a:cs typeface="Times New Roman" panose="02020603050405020304" pitchFamily="18" charset="0"/>
                <a:sym typeface="+mn-ea"/>
              </a:rPr>
              <a:t>抓握</a:t>
            </a:r>
            <a:r>
              <a:rPr kumimoji="1" 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lang="zh-CN" sz="2400" b="1" noProof="0" dirty="0">
                <a:solidFill>
                  <a:srgbClr val="0070C0"/>
                </a:solidFill>
                <a:effectLst/>
                <a:latin typeface="Times New Roman" panose="02020603050405020304" pitchFamily="18" charset="0"/>
                <a:ea typeface="微软雅黑" panose="020B0503020204020204" charset="-122"/>
                <a:cs typeface="Times New Roman" panose="02020603050405020304" pitchFamily="18" charset="0"/>
                <a:sym typeface="+mn-ea"/>
              </a:rPr>
              <a:t>精确抓握与握力抓握</a:t>
            </a:r>
            <a:r>
              <a:rPr kumimoji="1" 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p>
          <a:p>
            <a:r>
              <a:rPr kumimoji="1" lang="en-US" altLang="zh-CN"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3</a:t>
            </a:r>
            <a:r>
              <a:rPr kumimoji="1" lang="zh-CN" altLang="en-US" sz="2400" b="1" noProof="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kumimoji="1" lang="zh-CN" sz="2400" noProof="0" dirty="0">
                <a:effectLst/>
                <a:latin typeface="Times New Roman" panose="02020603050405020304" pitchFamily="18" charset="0"/>
                <a:ea typeface="微软雅黑" panose="020B0503020204020204" charset="-122"/>
                <a:cs typeface="Times New Roman" panose="02020603050405020304" pitchFamily="18" charset="0"/>
                <a:sym typeface="+mn-ea"/>
              </a:rPr>
              <a:t>在随后的延迟期，动物可以准备抓取动作，但要等到中央固定灯光变暗以实际执行抓握。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p:cNvGrpSpPr/>
          <p:nvPr/>
        </p:nvGrpSpPr>
        <p:grpSpPr>
          <a:xfrm>
            <a:off x="0" y="0"/>
            <a:ext cx="9144000" cy="738188"/>
            <a:chOff x="0" y="0"/>
            <a:chExt cx="5760" cy="465"/>
          </a:xfrm>
        </p:grpSpPr>
        <p:sp>
          <p:nvSpPr>
            <p:cNvPr id="11"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延迟抓握任务中单个</a:t>
              </a:r>
              <a:r>
                <a:rPr kumimoji="1" lang="en-US" altLang="zh-CN" sz="3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AIP</a:t>
              </a:r>
              <a:r>
                <a:rPr kumimoji="1" lang="zh-CN" altLang="en-US" sz="3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神经元活动</a:t>
              </a:r>
            </a:p>
          </p:txBody>
        </p:sp>
        <p:sp>
          <p:nvSpPr>
            <p:cNvPr id="12"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6" name="内容占位符 8" descr="图片4_副本"/>
          <p:cNvPicPr>
            <a:picLocks noChangeAspect="1"/>
          </p:cNvPicPr>
          <p:nvPr/>
        </p:nvPicPr>
        <p:blipFill>
          <a:blip r:embed="rId4"/>
          <a:stretch>
            <a:fillRect/>
          </a:stretch>
        </p:blipFill>
        <p:spPr>
          <a:xfrm>
            <a:off x="220027" y="2980539"/>
            <a:ext cx="6038215" cy="2969895"/>
          </a:xfrm>
          <a:prstGeom prst="rect">
            <a:avLst/>
          </a:prstGeom>
          <a:noFill/>
          <a:ln w="9525">
            <a:noFill/>
          </a:ln>
        </p:spPr>
      </p:pic>
      <p:sp>
        <p:nvSpPr>
          <p:cNvPr id="8" name="文本框 7"/>
          <p:cNvSpPr txBox="1"/>
          <p:nvPr/>
        </p:nvSpPr>
        <p:spPr>
          <a:xfrm>
            <a:off x="1260933" y="2252616"/>
            <a:ext cx="1332865" cy="398780"/>
          </a:xfrm>
          <a:prstGeom prst="rect">
            <a:avLst/>
          </a:prstGeom>
          <a:noFill/>
          <a:ln w="28575">
            <a:solidFill>
              <a:srgbClr val="0070C0"/>
            </a:solidFill>
          </a:ln>
        </p:spPr>
        <p:txBody>
          <a:bodyPr wrap="square" rtlCol="0">
            <a:spAutoFit/>
          </a:bodyPr>
          <a:lstStyle/>
          <a:p>
            <a:r>
              <a:rPr lang="zh-CN" altLang="en-US" sz="2000" b="1" dirty="0">
                <a:latin typeface="微软雅黑" panose="020B0503020204020204" charset="-122"/>
                <a:ea typeface="微软雅黑" panose="020B0503020204020204" charset="-122"/>
                <a:cs typeface="微软雅黑" panose="020B0503020204020204" charset="-122"/>
              </a:rPr>
              <a:t>精确抓握</a:t>
            </a:r>
          </a:p>
        </p:txBody>
      </p:sp>
      <p:sp>
        <p:nvSpPr>
          <p:cNvPr id="13" name="文本框 12"/>
          <p:cNvSpPr txBox="1"/>
          <p:nvPr/>
        </p:nvSpPr>
        <p:spPr>
          <a:xfrm>
            <a:off x="3239135" y="2252616"/>
            <a:ext cx="1332865" cy="398780"/>
          </a:xfrm>
          <a:prstGeom prst="rect">
            <a:avLst/>
          </a:prstGeom>
          <a:noFill/>
          <a:ln w="28575">
            <a:solidFill>
              <a:srgbClr val="0070C0"/>
            </a:solidFill>
          </a:ln>
        </p:spPr>
        <p:txBody>
          <a:bodyPr wrap="square" rtlCol="0">
            <a:spAutoFit/>
          </a:bodyPr>
          <a:lstStyle/>
          <a:p>
            <a:r>
              <a:rPr lang="zh-CN" altLang="en-US" sz="2000" b="1" dirty="0">
                <a:latin typeface="微软雅黑" panose="020B0503020204020204" charset="-122"/>
                <a:ea typeface="微软雅黑" panose="020B0503020204020204" charset="-122"/>
                <a:cs typeface="微软雅黑" panose="020B0503020204020204" charset="-122"/>
              </a:rPr>
              <a:t>握力抓握</a:t>
            </a:r>
          </a:p>
        </p:txBody>
      </p:sp>
      <p:sp>
        <p:nvSpPr>
          <p:cNvPr id="14" name="文本框 13"/>
          <p:cNvSpPr txBox="1"/>
          <p:nvPr/>
        </p:nvSpPr>
        <p:spPr>
          <a:xfrm>
            <a:off x="1209040" y="1162050"/>
            <a:ext cx="6531610" cy="521970"/>
          </a:xfrm>
          <a:prstGeom prst="rect">
            <a:avLst/>
          </a:prstGeom>
          <a:noFill/>
        </p:spPr>
        <p:txBody>
          <a:bodyPr wrap="square" rtlCol="0">
            <a:spAutoFit/>
          </a:bodyPr>
          <a:lstStyle/>
          <a:p>
            <a:r>
              <a:rPr lang="zh-CN" altLang="en-US" sz="2800" b="1">
                <a:solidFill>
                  <a:srgbClr val="0070C0"/>
                </a:solidFill>
                <a:latin typeface="微软雅黑" panose="020B0503020204020204" charset="-122"/>
                <a:ea typeface="微软雅黑" panose="020B0503020204020204" charset="-122"/>
              </a:rPr>
              <a:t>用不同的颜色呈现峰栅格和平均放电率</a:t>
            </a:r>
          </a:p>
        </p:txBody>
      </p:sp>
      <p:sp>
        <p:nvSpPr>
          <p:cNvPr id="15" name="文本框 14"/>
          <p:cNvSpPr txBox="1"/>
          <p:nvPr/>
        </p:nvSpPr>
        <p:spPr>
          <a:xfrm>
            <a:off x="6523990" y="2302510"/>
            <a:ext cx="2264410" cy="4154170"/>
          </a:xfrm>
          <a:prstGeom prst="rect">
            <a:avLst/>
          </a:prstGeom>
          <a:noFill/>
          <a:ln w="28575">
            <a:solidFill>
              <a:srgbClr val="0070C0"/>
            </a:solidFill>
          </a:ln>
        </p:spPr>
        <p:txBody>
          <a:bodyPr wrap="square" rtlCol="0">
            <a:spAutoFit/>
          </a:bodyPr>
          <a:lstStyle/>
          <a:p>
            <a:r>
              <a:rPr lang="en-US" altLang="zh-CN" sz="2400" dirty="0">
                <a:latin typeface="Times New Roman" panose="02020603050405020304" pitchFamily="18" charset="0"/>
                <a:ea typeface="微软雅黑" panose="020B050302020402020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charset="-122"/>
                <a:cs typeface="Times New Roman" panose="02020603050405020304" pitchFamily="18" charset="0"/>
              </a:rPr>
              <a:t>在提示时间段开始之后</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rPr>
              <a:t>，单个</a:t>
            </a:r>
            <a:r>
              <a:rPr lang="en-US" altLang="zh-CN" sz="2400" dirty="0">
                <a:latin typeface="Times New Roman" panose="02020603050405020304" pitchFamily="18" charset="0"/>
                <a:ea typeface="微软雅黑" panose="020B0503020204020204" charset="-122"/>
                <a:cs typeface="Times New Roman" panose="02020603050405020304" pitchFamily="18" charset="0"/>
              </a:rPr>
              <a:t>AIP</a:t>
            </a:r>
            <a:r>
              <a:rPr lang="zh-CN" altLang="en-US" sz="2400" dirty="0">
                <a:latin typeface="Times New Roman" panose="02020603050405020304" pitchFamily="18" charset="0"/>
                <a:ea typeface="微软雅黑" panose="020B0503020204020204" charset="-122"/>
                <a:cs typeface="Times New Roman" panose="02020603050405020304" pitchFamily="18" charset="0"/>
              </a:rPr>
              <a:t>神经元的</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放电率急剧增加</a:t>
            </a:r>
            <a:r>
              <a:rPr lang="zh-CN" altLang="en-US" sz="2400" dirty="0">
                <a:latin typeface="Times New Roman" panose="02020603050405020304" pitchFamily="18" charset="0"/>
                <a:ea typeface="微软雅黑" panose="020B0503020204020204" charset="-122"/>
                <a:cs typeface="Times New Roman" panose="02020603050405020304" pitchFamily="18" charset="0"/>
              </a:rPr>
              <a:t>， 以        的手柄方向握力时最强烈的</a:t>
            </a:r>
          </a:p>
          <a:p>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charset="-122"/>
                <a:cs typeface="Times New Roman" panose="02020603050405020304" pitchFamily="18" charset="0"/>
              </a:rPr>
              <a:t>  AIP</a:t>
            </a:r>
            <a:r>
              <a:rPr lang="zh-CN" altLang="en-US" sz="2400" dirty="0">
                <a:latin typeface="Times New Roman" panose="02020603050405020304" pitchFamily="18" charset="0"/>
                <a:ea typeface="微软雅黑" panose="020B0503020204020204" charset="-122"/>
                <a:cs typeface="Times New Roman" panose="02020603050405020304" pitchFamily="18" charset="0"/>
              </a:rPr>
              <a:t>神经元对</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手柄方向以及抓握方式</a:t>
            </a:r>
            <a:r>
              <a:rPr lang="zh-CN" altLang="en-US" sz="2400" dirty="0">
                <a:latin typeface="Times New Roman" panose="02020603050405020304" pitchFamily="18" charset="0"/>
                <a:ea typeface="微软雅黑" panose="020B0503020204020204" charset="-122"/>
                <a:cs typeface="Times New Roman" panose="02020603050405020304" pitchFamily="18" charset="0"/>
              </a:rPr>
              <a:t>敏感。</a:t>
            </a:r>
            <a:r>
              <a:rPr lang="zh-CN" altLang="en-US" sz="2000" b="1" dirty="0">
                <a:latin typeface="Times New Roman" panose="02020603050405020304" pitchFamily="18" charset="0"/>
                <a:ea typeface="微软雅黑" panose="020B0503020204020204" charset="-122"/>
                <a:cs typeface="Times New Roman" panose="02020603050405020304" pitchFamily="18" charset="0"/>
              </a:rPr>
              <a:t> </a:t>
            </a:r>
          </a:p>
        </p:txBody>
      </p:sp>
      <p:graphicFrame>
        <p:nvGraphicFramePr>
          <p:cNvPr id="16" name="对象 15">
            <a:hlinkClick r:id="" action="ppaction://ole?verb=0"/>
          </p:cNvPr>
          <p:cNvGraphicFramePr>
            <a:graphicFrameLocks noChangeAspect="1"/>
          </p:cNvGraphicFramePr>
          <p:nvPr/>
        </p:nvGraphicFramePr>
        <p:xfrm>
          <a:off x="7740650" y="3792220"/>
          <a:ext cx="537210" cy="365760"/>
        </p:xfrm>
        <a:graphic>
          <a:graphicData uri="http://schemas.openxmlformats.org/presentationml/2006/ole">
            <mc:AlternateContent xmlns:mc="http://schemas.openxmlformats.org/markup-compatibility/2006">
              <mc:Choice xmlns:v="urn:schemas-microsoft-com:vml" Requires="v">
                <p:oleObj spid="_x0000_s1048" r:id="rId5" imgW="342900" imgH="203200" progId="Equation.KSEE3">
                  <p:embed/>
                </p:oleObj>
              </mc:Choice>
              <mc:Fallback>
                <p:oleObj r:id="rId5" imgW="342900" imgH="203200" progId="Equation.KSEE3">
                  <p:embed/>
                  <p:pic>
                    <p:nvPicPr>
                      <p:cNvPr id="0" name="图片 1024"/>
                      <p:cNvPicPr/>
                      <p:nvPr/>
                    </p:nvPicPr>
                    <p:blipFill>
                      <a:blip r:embed="rId6"/>
                      <a:stretch>
                        <a:fillRect/>
                      </a:stretch>
                    </p:blipFill>
                    <p:spPr>
                      <a:xfrm>
                        <a:off x="7740650" y="3792220"/>
                        <a:ext cx="537210" cy="365760"/>
                      </a:xfrm>
                      <a:prstGeom prst="rect">
                        <a:avLst/>
                      </a:prstGeom>
                    </p:spPr>
                  </p:pic>
                </p:oleObj>
              </mc:Fallback>
            </mc:AlternateContent>
          </a:graphicData>
        </a:graphic>
      </p:graphicFrame>
      <p:sp>
        <p:nvSpPr>
          <p:cNvPr id="17" name="文本框 16"/>
          <p:cNvSpPr txBox="1"/>
          <p:nvPr/>
        </p:nvSpPr>
        <p:spPr>
          <a:xfrm>
            <a:off x="595125" y="6087348"/>
            <a:ext cx="4952870" cy="369332"/>
          </a:xfrm>
          <a:prstGeom prst="rect">
            <a:avLst/>
          </a:prstGeom>
          <a:noFill/>
          <a:ln w="28575">
            <a:solidFill>
              <a:srgbClr val="0070C0"/>
            </a:solidFill>
          </a:ln>
        </p:spPr>
        <p:txBody>
          <a:bodyPr wrap="square" rtlCol="0">
            <a:spAutoFit/>
          </a:bodyPr>
          <a:lstStyle/>
          <a:p>
            <a:r>
              <a:rPr lang="zh-CN" altLang="en-US" dirty="0" smtClean="0">
                <a:latin typeface="宋体" panose="02010600030101010101" pitchFamily="2" charset="-122"/>
              </a:rPr>
              <a:t>图：延迟</a:t>
            </a:r>
            <a:r>
              <a:rPr lang="zh-CN" altLang="en-US" dirty="0">
                <a:latin typeface="宋体" panose="02010600030101010101" pitchFamily="2" charset="-122"/>
              </a:rPr>
              <a:t>的抓握任务期间</a:t>
            </a:r>
            <a:r>
              <a:rPr lang="zh-CN" altLang="en-US" dirty="0" smtClean="0">
                <a:latin typeface="宋体" panose="02010600030101010101" pitchFamily="2" charset="-122"/>
              </a:rPr>
              <a:t>单个</a:t>
            </a:r>
            <a:r>
              <a:rPr lang="en-US" altLang="zh-CN" dirty="0" smtClean="0">
                <a:latin typeface="Times New Roman" panose="02020603050405020304" pitchFamily="18" charset="0"/>
                <a:cs typeface="Times New Roman" panose="02020603050405020304" pitchFamily="18" charset="0"/>
              </a:rPr>
              <a:t>AIP</a:t>
            </a:r>
            <a:r>
              <a:rPr lang="zh-CN" altLang="en-US" dirty="0" smtClean="0">
                <a:latin typeface="宋体" panose="02010600030101010101" pitchFamily="2" charset="-122"/>
              </a:rPr>
              <a:t>神经元</a:t>
            </a:r>
            <a:r>
              <a:rPr lang="zh-CN" altLang="en-US" dirty="0">
                <a:latin typeface="宋体" panose="02010600030101010101" pitchFamily="2" charset="-122"/>
              </a:rPr>
              <a:t>的活动 </a:t>
            </a:r>
          </a:p>
        </p:txBody>
      </p:sp>
      <p:sp>
        <p:nvSpPr>
          <p:cNvPr id="18" name="文本框 17"/>
          <p:cNvSpPr txBox="1"/>
          <p:nvPr/>
        </p:nvSpPr>
        <p:spPr>
          <a:xfrm>
            <a:off x="5276119" y="2558139"/>
            <a:ext cx="705737" cy="707886"/>
          </a:xfrm>
          <a:prstGeom prst="rect">
            <a:avLst/>
          </a:prstGeom>
          <a:noFill/>
          <a:ln w="28575">
            <a:solidFill>
              <a:srgbClr val="0070C0"/>
            </a:solidFill>
          </a:ln>
        </p:spPr>
        <p:txBody>
          <a:bodyPr wrap="square" rtlCol="0">
            <a:spAutoFit/>
          </a:bodyPr>
          <a:lstStyle/>
          <a:p>
            <a:r>
              <a:rPr lang="zh-CN" altLang="en-US" sz="2000" b="1" dirty="0" smtClean="0">
                <a:latin typeface="微软雅黑" panose="020B0503020204020204" charset="-122"/>
                <a:ea typeface="微软雅黑" panose="020B0503020204020204" charset="-122"/>
                <a:cs typeface="微软雅黑" panose="020B0503020204020204" charset="-122"/>
              </a:rPr>
              <a:t>手柄</a:t>
            </a:r>
            <a:endParaRPr lang="en-US" altLang="zh-CN" sz="2000" b="1" dirty="0" smtClean="0">
              <a:latin typeface="微软雅黑" panose="020B0503020204020204" charset="-122"/>
              <a:ea typeface="微软雅黑" panose="020B0503020204020204" charset="-122"/>
              <a:cs typeface="微软雅黑" panose="020B0503020204020204" charset="-122"/>
            </a:endParaRPr>
          </a:p>
          <a:p>
            <a:r>
              <a:rPr lang="zh-CN" altLang="en-US" sz="2000" b="1" dirty="0" smtClean="0">
                <a:latin typeface="微软雅黑" panose="020B0503020204020204" charset="-122"/>
                <a:ea typeface="微软雅黑" panose="020B0503020204020204" charset="-122"/>
                <a:cs typeface="微软雅黑" panose="020B0503020204020204" charset="-122"/>
              </a:rPr>
              <a:t>方向</a:t>
            </a:r>
            <a:endParaRPr lang="zh-CN" altLang="en-US" sz="20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1059815" y="1794510"/>
            <a:ext cx="7543800" cy="279971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spcBef>
                <a:spcPct val="50000"/>
              </a:spcBef>
              <a:buClr>
                <a:schemeClr val="hlink"/>
              </a:buClr>
              <a:buSzPct val="90000"/>
              <a:buFont typeface="Wingdings" panose="05000000000000000000" pitchFamily="2" charset="2"/>
              <a:buChar char="u"/>
            </a:pPr>
            <a:r>
              <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解剖学结构</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3" action="ppaction://hlinksldjump"/>
              </a:rPr>
              <a:t>动作规划    </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4" action="ppaction://hlinksldjump"/>
              </a:rPr>
              <a:t>动作解码</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4" action="ppaction://hlinksldjump"/>
              </a:rPr>
              <a:t>局部</a:t>
            </a:r>
            <a:r>
              <a:rPr kumimoji="0" lang="zh-CN" altLang="en-US" sz="3200" kern="1200" cap="none" spc="0" normalizeH="0" baseline="0" noProof="1" smtClean="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4" action="ppaction://hlinksldjump"/>
              </a:rPr>
              <a:t>场电位</a:t>
            </a:r>
            <a:r>
              <a:rPr lang="zh-CN" altLang="en-US" sz="320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rId4" action="ppaction://hlinksldjump"/>
              </a:rPr>
              <a:t>解</a:t>
            </a:r>
            <a:r>
              <a:rPr kumimoji="0" lang="zh-CN" altLang="en-US" sz="3200" kern="1200" cap="none" spc="0" normalizeH="0" baseline="0" noProof="1" smtClean="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4" action="ppaction://hlinksldjump"/>
              </a:rPr>
              <a:t>码</a:t>
            </a:r>
            <a:endParaRPr kumimoji="0" lang="zh-CN" altLang="en-US" sz="3200" u="sng" kern="1200" cap="none" spc="0" normalizeH="0" baseline="0" noProof="1">
              <a:solidFill>
                <a:srgbClr val="FF0000"/>
              </a:solidFill>
              <a:effectLst/>
              <a:latin typeface="Times New Roman" panose="02020603050405020304" pitchFamily="18" charset="0"/>
              <a:ea typeface="黑体" panose="02010609060101010101" pitchFamily="2" charset="-122"/>
              <a:cs typeface="+mn-cs"/>
            </a:endParaRPr>
          </a:p>
        </p:txBody>
      </p:sp>
      <p:sp>
        <p:nvSpPr>
          <p:cNvPr id="228355" name="Rectangle 3"/>
          <p:cNvSpPr>
            <a:spLocks noChangeArrowheads="1"/>
          </p:cNvSpPr>
          <p:nvPr/>
        </p:nvSpPr>
        <p:spPr bwMode="auto">
          <a:xfrm>
            <a:off x="0" y="0"/>
            <a:ext cx="9144000" cy="76944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17</a:t>
            </a:r>
            <a:r>
              <a:rPr kumimoji="1" lang="zh-CN" altLang="en-US"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基于顶区或运动前区记录信号的脑</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机接口</a:t>
            </a:r>
            <a:r>
              <a:rPr kumimoji="1" lang="zh-CN" altLang="en-US" sz="2400" b="1" i="0" u="none" strike="noStrike" kern="1200" cap="none" spc="0" normalizeH="0" baseline="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123" name="Line 4"/>
          <p:cNvSpPr/>
          <p:nvPr/>
        </p:nvSpPr>
        <p:spPr>
          <a:xfrm>
            <a:off x="0" y="809625"/>
            <a:ext cx="9144000" cy="0"/>
          </a:xfrm>
          <a:prstGeom prst="line">
            <a:avLst/>
          </a:prstGeom>
          <a:ln w="76200" cap="flat" cmpd="sng">
            <a:solidFill>
              <a:srgbClr val="9900CC"/>
            </a:solidFill>
            <a:prstDash val="solid"/>
            <a:round/>
            <a:headEnd type="none" w="med" len="med"/>
            <a:tailEnd type="none" w="med" len="med"/>
          </a:ln>
        </p:spPr>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idx="1"/>
          </p:nvPr>
        </p:nvPicPr>
        <p:blipFill>
          <a:blip r:embed="rId3"/>
          <a:stretch>
            <a:fillRect/>
          </a:stretch>
        </p:blipFill>
        <p:spPr>
          <a:xfrm>
            <a:off x="1907540" y="2672080"/>
            <a:ext cx="4514850" cy="3286125"/>
          </a:xfrm>
          <a:prstGeom prst="rect">
            <a:avLst/>
          </a:prstGeom>
          <a:noFill/>
          <a:ln w="9525">
            <a:noFill/>
          </a:ln>
        </p:spPr>
      </p:pic>
      <p:grpSp>
        <p:nvGrpSpPr>
          <p:cNvPr id="5" name="Group 2"/>
          <p:cNvGrpSpPr/>
          <p:nvPr/>
        </p:nvGrpSpPr>
        <p:grpSpPr>
          <a:xfrm>
            <a:off x="0" y="0"/>
            <a:ext cx="9144000" cy="738188"/>
            <a:chOff x="0" y="0"/>
            <a:chExt cx="5760" cy="465"/>
          </a:xfrm>
        </p:grpSpPr>
        <p:sp>
          <p:nvSpPr>
            <p:cNvPr id="11"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en-US" sz="3600" b="1" i="0" u="none" strike="noStrike" kern="1200" cap="none" spc="0" normalizeH="0" baseline="0" noProof="0" dirty="0" err="1"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AIP</a:t>
              </a:r>
              <a:r>
                <a:rPr kumimoji="1" sz="3600" b="1" i="0" u="none" strike="noStrike" kern="1200" cap="none" spc="0" normalizeH="0" baseline="0" noProof="0" dirty="0" err="1"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神经元群对方向和抓握类型的调制</a:t>
              </a:r>
              <a:endParaRPr kumimoji="1" sz="3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5" name="文本框 14"/>
          <p:cNvSpPr txBox="1"/>
          <p:nvPr/>
        </p:nvSpPr>
        <p:spPr>
          <a:xfrm>
            <a:off x="232410" y="5861050"/>
            <a:ext cx="3548380" cy="829945"/>
          </a:xfrm>
          <a:prstGeom prst="rect">
            <a:avLst/>
          </a:prstGeom>
          <a:noFill/>
          <a:ln w="28575">
            <a:solidFill>
              <a:srgbClr val="0070C0"/>
            </a:solidFill>
          </a:ln>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从提示期间以后</a:t>
            </a:r>
            <a:r>
              <a:rPr lang="zh-CN"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许多神经元表示</a:t>
            </a:r>
            <a:r>
              <a:rPr sz="2400">
                <a:solidFill>
                  <a:srgbClr val="FF0000"/>
                </a:solidFill>
                <a:latin typeface="微软雅黑" panose="020B0503020204020204" charset="-122"/>
                <a:ea typeface="微软雅黑" panose="020B0503020204020204" charset="-122"/>
                <a:cs typeface="微软雅黑" panose="020B0503020204020204" charset="-122"/>
              </a:rPr>
              <a:t>手柄方向</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3037840" y="3456305"/>
            <a:ext cx="742950" cy="368300"/>
          </a:xfrm>
          <a:prstGeom prst="rect">
            <a:avLst/>
          </a:prstGeom>
          <a:noFill/>
          <a:ln w="28575">
            <a:solidFill>
              <a:srgbClr val="FF0000"/>
            </a:solidFill>
          </a:ln>
        </p:spPr>
        <p:txBody>
          <a:bodyPr wrap="square" rtlCol="0">
            <a:spAutoFit/>
          </a:bodyPr>
          <a:lstStyle/>
          <a:p>
            <a:endParaRPr lang="zh-CN" altLang="en-US"/>
          </a:p>
        </p:txBody>
      </p:sp>
      <p:sp>
        <p:nvSpPr>
          <p:cNvPr id="14" name="文本框 13"/>
          <p:cNvSpPr txBox="1"/>
          <p:nvPr/>
        </p:nvSpPr>
        <p:spPr>
          <a:xfrm>
            <a:off x="6839585" y="3640455"/>
            <a:ext cx="2125980" cy="2306955"/>
          </a:xfrm>
          <a:prstGeom prst="rect">
            <a:avLst/>
          </a:prstGeom>
          <a:noFill/>
          <a:ln w="28575">
            <a:solidFill>
              <a:srgbClr val="0070C0"/>
            </a:solidFill>
          </a:ln>
        </p:spPr>
        <p:txBody>
          <a:bodyPr wrap="square" rtlCol="0">
            <a:spAutoFit/>
          </a:bodyPr>
          <a:lstStyle/>
          <a:p>
            <a:r>
              <a:rPr sz="2400">
                <a:latin typeface="微软雅黑" panose="020B0503020204020204" charset="-122"/>
                <a:ea typeface="微软雅黑" panose="020B0503020204020204" charset="-122"/>
                <a:cs typeface="微软雅黑" panose="020B0503020204020204" charset="-122"/>
                <a:sym typeface="+mn-ea"/>
              </a:rPr>
              <a:t>在任务期间表示</a:t>
            </a:r>
            <a:r>
              <a:rPr sz="2400">
                <a:solidFill>
                  <a:srgbClr val="FF0000"/>
                </a:solidFill>
                <a:latin typeface="微软雅黑" panose="020B0503020204020204" charset="-122"/>
                <a:ea typeface="微软雅黑" panose="020B0503020204020204" charset="-122"/>
                <a:cs typeface="微软雅黑" panose="020B0503020204020204" charset="-122"/>
                <a:sym typeface="+mn-ea"/>
              </a:rPr>
              <a:t>抓握方式</a:t>
            </a:r>
            <a:r>
              <a:rPr sz="2400">
                <a:latin typeface="微软雅黑" panose="020B0503020204020204" charset="-122"/>
                <a:ea typeface="微软雅黑" panose="020B0503020204020204" charset="-122"/>
                <a:cs typeface="微软雅黑" panose="020B0503020204020204" charset="-122"/>
                <a:sym typeface="+mn-ea"/>
              </a:rPr>
              <a:t>的神经元的数目增加并在运动执行期间到达最大值</a:t>
            </a:r>
            <a:r>
              <a:rPr lang="zh-CN" sz="2400">
                <a:latin typeface="微软雅黑" panose="020B0503020204020204" charset="-122"/>
                <a:ea typeface="微软雅黑" panose="020B0503020204020204" charset="-122"/>
                <a:cs typeface="微软雅黑" panose="020B0503020204020204" charset="-122"/>
                <a:sym typeface="+mn-ea"/>
              </a:rPr>
              <a:t>。</a:t>
            </a:r>
            <a:endParaRPr lang="zh-CN" sz="2400" b="1">
              <a:latin typeface="微软雅黑" panose="020B0503020204020204" charset="-122"/>
              <a:ea typeface="微软雅黑" panose="020B0503020204020204" charset="-122"/>
              <a:cs typeface="微软雅黑" panose="020B0503020204020204" charset="-122"/>
              <a:sym typeface="+mn-ea"/>
            </a:endParaRPr>
          </a:p>
        </p:txBody>
      </p:sp>
      <p:cxnSp>
        <p:nvCxnSpPr>
          <p:cNvPr id="16" name="直接箭头连接符 15"/>
          <p:cNvCxnSpPr>
            <a:endCxn id="15" idx="0"/>
          </p:cNvCxnSpPr>
          <p:nvPr/>
        </p:nvCxnSpPr>
        <p:spPr>
          <a:xfrm flipH="1">
            <a:off x="2006600" y="3885565"/>
            <a:ext cx="1117600" cy="19754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542155" y="3041015"/>
            <a:ext cx="1006475" cy="1198880"/>
          </a:xfrm>
          <a:prstGeom prst="rect">
            <a:avLst/>
          </a:prstGeom>
          <a:noFill/>
          <a:ln w="28575">
            <a:solidFill>
              <a:srgbClr val="FF0000"/>
            </a:solidFill>
          </a:ln>
        </p:spPr>
        <p:txBody>
          <a:bodyPr wrap="square" rtlCol="0">
            <a:spAutoFit/>
          </a:bodyPr>
          <a:lstStyle/>
          <a:p>
            <a:endParaRPr lang="zh-CN" altLang="en-US"/>
          </a:p>
          <a:p>
            <a:endParaRPr lang="zh-CN" altLang="en-US"/>
          </a:p>
          <a:p>
            <a:endParaRPr lang="zh-CN" altLang="en-US"/>
          </a:p>
          <a:p>
            <a:endParaRPr lang="zh-CN" altLang="en-US"/>
          </a:p>
        </p:txBody>
      </p:sp>
      <p:cxnSp>
        <p:nvCxnSpPr>
          <p:cNvPr id="18" name="直接箭头连接符 17"/>
          <p:cNvCxnSpPr>
            <a:stCxn id="17" idx="3"/>
            <a:endCxn id="14" idx="1"/>
          </p:cNvCxnSpPr>
          <p:nvPr/>
        </p:nvCxnSpPr>
        <p:spPr>
          <a:xfrm>
            <a:off x="5548630" y="3640455"/>
            <a:ext cx="1290955" cy="11537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290" y="2150110"/>
            <a:ext cx="9109710" cy="521970"/>
          </a:xfrm>
          <a:prstGeom prst="rect">
            <a:avLst/>
          </a:prstGeom>
          <a:solidFill>
            <a:srgbClr val="CCFF99"/>
          </a:solidFill>
        </p:spPr>
        <p:txBody>
          <a:bodyPr wrap="square" rtlCol="0">
            <a:spAutoFit/>
          </a:bodyPr>
          <a:lstStyle/>
          <a:p>
            <a:r>
              <a:rPr lang="zh-CN" altLang="en-US" sz="2400">
                <a:solidFill>
                  <a:schemeClr val="tx1"/>
                </a:solidFill>
                <a:latin typeface="微软雅黑" panose="020B0503020204020204" charset="-122"/>
                <a:ea typeface="微软雅黑" panose="020B0503020204020204" charset="-122"/>
              </a:rPr>
              <a:t>在与</a:t>
            </a:r>
            <a:r>
              <a:rPr lang="en-US" altLang="zh-CN" sz="2400">
                <a:solidFill>
                  <a:schemeClr val="tx1"/>
                </a:solidFill>
                <a:latin typeface="微软雅黑" panose="020B0503020204020204" charset="-122"/>
                <a:ea typeface="微软雅黑" panose="020B0503020204020204" charset="-122"/>
              </a:rPr>
              <a:t>AIP</a:t>
            </a:r>
            <a:r>
              <a:rPr lang="zh-CN" altLang="en-US" sz="2400">
                <a:solidFill>
                  <a:schemeClr val="tx1"/>
                </a:solidFill>
                <a:latin typeface="微软雅黑" panose="020B0503020204020204" charset="-122"/>
                <a:ea typeface="微软雅黑" panose="020B0503020204020204" charset="-122"/>
              </a:rPr>
              <a:t>密切相关的运动前区</a:t>
            </a:r>
            <a:r>
              <a:rPr lang="en-US" altLang="zh-CN" sz="2400">
                <a:solidFill>
                  <a:schemeClr val="tx1"/>
                </a:solidFill>
                <a:latin typeface="微软雅黑" panose="020B0503020204020204" charset="-122"/>
                <a:ea typeface="微软雅黑" panose="020B0503020204020204" charset="-122"/>
              </a:rPr>
              <a:t>F5</a:t>
            </a:r>
            <a:r>
              <a:rPr lang="zh-CN" altLang="en-US" sz="2400">
                <a:solidFill>
                  <a:schemeClr val="tx1"/>
                </a:solidFill>
                <a:latin typeface="微软雅黑" panose="020B0503020204020204" charset="-122"/>
                <a:ea typeface="微软雅黑" panose="020B0503020204020204" charset="-122"/>
              </a:rPr>
              <a:t>也观察到与抓握相关的神经活动</a:t>
            </a:r>
            <a:r>
              <a:rPr lang="zh-CN" altLang="en-US" sz="2800" b="1">
                <a:solidFill>
                  <a:schemeClr val="tx1"/>
                </a:solidFill>
                <a:latin typeface="微软雅黑" panose="020B0503020204020204" charset="-122"/>
                <a:ea typeface="微软雅黑" panose="020B0503020204020204" charset="-122"/>
              </a:rPr>
              <a:t> </a:t>
            </a:r>
          </a:p>
        </p:txBody>
      </p:sp>
      <p:sp>
        <p:nvSpPr>
          <p:cNvPr id="23" name="直角上箭头 22"/>
          <p:cNvSpPr/>
          <p:nvPr/>
        </p:nvSpPr>
        <p:spPr>
          <a:xfrm rot="18540000">
            <a:off x="7808595" y="2684145"/>
            <a:ext cx="609600" cy="762000"/>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237615" y="894715"/>
            <a:ext cx="7142480" cy="953135"/>
          </a:xfrm>
          <a:prstGeom prst="rect">
            <a:avLst/>
          </a:prstGeom>
          <a:noFill/>
        </p:spPr>
        <p:txBody>
          <a:bodyPr wrap="square" rtlCol="0">
            <a:spAutoFit/>
          </a:bodyPr>
          <a:lstStyle/>
          <a:p>
            <a:r>
              <a:rPr lang="zh-CN" altLang="en-US" sz="2800" b="1" dirty="0">
                <a:solidFill>
                  <a:srgbClr val="0070C0"/>
                </a:solidFill>
                <a:latin typeface="微软雅黑" panose="020B0503020204020204" charset="-122"/>
                <a:ea typeface="微软雅黑" panose="020B0503020204020204" charset="-122"/>
              </a:rPr>
              <a:t>顶叶和运动前区整合感觉和认知信号从而</a:t>
            </a:r>
            <a:r>
              <a:rPr lang="zh-CN" altLang="en-US" sz="2800" b="1" dirty="0">
                <a:solidFill>
                  <a:srgbClr val="0070C0"/>
                </a:solidFill>
                <a:latin typeface="微软雅黑" panose="020B0503020204020204" charset="-122"/>
                <a:ea typeface="微软雅黑" panose="020B0503020204020204" charset="-122"/>
                <a:sym typeface="+mn-ea"/>
              </a:rPr>
              <a:t>产生动作</a:t>
            </a:r>
            <a:endParaRPr lang="zh-CN" altLang="en-US" sz="2800" b="1" dirty="0">
              <a:solidFill>
                <a:srgbClr val="0070C0"/>
              </a:solidFill>
              <a:latin typeface="微软雅黑" panose="020B0503020204020204" charset="-122"/>
              <a:ea typeface="微软雅黑" panose="020B0503020204020204" charset="-122"/>
            </a:endParaRPr>
          </a:p>
        </p:txBody>
      </p:sp>
      <p:sp>
        <p:nvSpPr>
          <p:cNvPr id="26" name="上箭头 25"/>
          <p:cNvSpPr/>
          <p:nvPr/>
        </p:nvSpPr>
        <p:spPr>
          <a:xfrm rot="20400000">
            <a:off x="4889500" y="1397635"/>
            <a:ext cx="311785" cy="61595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32410" y="3395979"/>
            <a:ext cx="1257935" cy="1477328"/>
          </a:xfrm>
          <a:prstGeom prst="rect">
            <a:avLst/>
          </a:prstGeom>
          <a:noFill/>
          <a:ln w="28575">
            <a:solidFill>
              <a:srgbClr val="0070C0"/>
            </a:solidFill>
          </a:ln>
        </p:spPr>
        <p:txBody>
          <a:bodyPr wrap="square" rtlCol="0">
            <a:spAutoFit/>
          </a:bodyPr>
          <a:lstStyle/>
          <a:p>
            <a:r>
              <a:rPr lang="zh-CN" altLang="en-US" dirty="0" smtClean="0">
                <a:latin typeface="宋体" panose="02010600030101010101" pitchFamily="2" charset="-122"/>
              </a:rPr>
              <a:t>图：延迟</a:t>
            </a:r>
            <a:r>
              <a:rPr lang="zh-CN" altLang="en-US" dirty="0">
                <a:latin typeface="宋体" panose="02010600030101010101" pitchFamily="2" charset="-122"/>
              </a:rPr>
              <a:t>的抓握任务</a:t>
            </a:r>
            <a:r>
              <a:rPr lang="zh-CN" altLang="en-US" dirty="0" smtClean="0">
                <a:latin typeface="宋体" panose="02010600030101010101" pitchFamily="2" charset="-122"/>
              </a:rPr>
              <a:t>期间</a:t>
            </a:r>
            <a:r>
              <a:rPr lang="en-US" altLang="zh-CN" dirty="0" smtClean="0">
                <a:latin typeface="Times New Roman" panose="02020603050405020304" pitchFamily="18" charset="0"/>
                <a:cs typeface="Times New Roman" panose="02020603050405020304" pitchFamily="18" charset="0"/>
              </a:rPr>
              <a:t>AIP</a:t>
            </a:r>
            <a:r>
              <a:rPr lang="zh-CN" altLang="en-US" dirty="0" smtClean="0">
                <a:latin typeface="宋体" panose="02010600030101010101" pitchFamily="2" charset="-122"/>
              </a:rPr>
              <a:t>神经元群的</a:t>
            </a:r>
            <a:r>
              <a:rPr lang="zh-CN" altLang="en-US" dirty="0">
                <a:latin typeface="宋体" panose="02010600030101010101" pitchFamily="2" charset="-122"/>
              </a:rPr>
              <a:t>活动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709738" y="701675"/>
            <a:ext cx="5910262" cy="974725"/>
          </a:xfrm>
        </p:spPr>
        <p:txBody>
          <a:bodyPr vert="horz" wrap="square" lIns="91440" tIns="45720" rIns="91440" bIns="45720" anchor="b"/>
          <a:lstStyle/>
          <a:p>
            <a:pPr eaLnBrk="1" hangingPunct="1"/>
            <a:r>
              <a:rPr lang="zh-CN" altLang="en-US" sz="4000" b="1" dirty="0">
                <a:latin typeface="Times New Roman" panose="02020603050405020304" pitchFamily="18" charset="0"/>
                <a:ea typeface="黑体" panose="02010609060101010101" pitchFamily="2" charset="-122"/>
              </a:rPr>
              <a:t>动作解码</a:t>
            </a:r>
          </a:p>
        </p:txBody>
      </p:sp>
      <p:sp>
        <p:nvSpPr>
          <p:cNvPr id="15362" name="Rectangle 3"/>
          <p:cNvSpPr/>
          <p:nvPr/>
        </p:nvSpPr>
        <p:spPr>
          <a:xfrm>
            <a:off x="228600" y="1981200"/>
            <a:ext cx="8686800" cy="476250"/>
          </a:xfrm>
          <a:prstGeom prst="rect">
            <a:avLst/>
          </a:prstGeom>
          <a:noFill/>
          <a:ln w="9525">
            <a:noFill/>
          </a:ln>
        </p:spPr>
        <p:txBody>
          <a:bodyPr anchor="t">
            <a:spAutoFit/>
          </a:bodyPr>
          <a:lstStyle/>
          <a:p>
            <a:pPr>
              <a:lnSpc>
                <a:spcPct val="90000"/>
              </a:lnSpc>
              <a:spcBef>
                <a:spcPct val="50000"/>
              </a:spcBef>
              <a:buClr>
                <a:schemeClr val="folHlink"/>
              </a:buClr>
              <a:buSzPct val="60000"/>
              <a:buFont typeface="Wingdings" panose="05000000000000000000" pitchFamily="2" charset="2"/>
              <a:buChar char="n"/>
            </a:pPr>
            <a:endParaRPr lang="zh-CN" altLang="zh-CN" sz="2800" b="1" dirty="0">
              <a:solidFill>
                <a:srgbClr val="0000FF"/>
              </a:solidFill>
              <a:latin typeface="Tahoma" panose="020B0604030504040204" pitchFamily="34" charset="0"/>
              <a:ea typeface="宋体" panose="02010600030101010101" pitchFamily="2" charset="-122"/>
            </a:endParaRPr>
          </a:p>
        </p:txBody>
      </p:sp>
      <p:sp>
        <p:nvSpPr>
          <p:cNvPr id="5124" name="Text Box 4"/>
          <p:cNvSpPr txBox="1">
            <a:spLocks noChangeArrowheads="1"/>
          </p:cNvSpPr>
          <p:nvPr/>
        </p:nvSpPr>
        <p:spPr bwMode="auto">
          <a:xfrm>
            <a:off x="1066800" y="2398395"/>
            <a:ext cx="7010400" cy="20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到达解码</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抓握解码</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快速解码</a:t>
            </a: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2152650" y="742950"/>
            <a:ext cx="4453890" cy="877570"/>
          </a:xfrm>
        </p:spPr>
        <p:txBody>
          <a:bodyPr/>
          <a:lstStyle/>
          <a:p>
            <a:r>
              <a:rPr lang="en-US" altLang="zh-CN" sz="36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17.3.1</a:t>
            </a:r>
            <a:r>
              <a:rPr lang="en-US" altLang="zh-CN"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到达解码</a:t>
            </a:r>
          </a:p>
        </p:txBody>
      </p:sp>
      <p:sp>
        <p:nvSpPr>
          <p:cNvPr id="149513" name="Text Box 9"/>
          <p:cNvSpPr txBox="1">
            <a:spLocks noChangeArrowheads="1"/>
          </p:cNvSpPr>
          <p:nvPr/>
        </p:nvSpPr>
        <p:spPr bwMode="auto">
          <a:xfrm>
            <a:off x="184150" y="1857375"/>
            <a:ext cx="8527415" cy="12915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前两节内容发现</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特定的区域表示特定类型的动作</a:t>
            </a: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这些区域中的各个</a:t>
            </a:r>
            <a:r>
              <a:rPr kumimoji="1" sz="2600" cap="none" spc="0" normalizeH="0" baseline="0" noProof="0" dirty="0" err="1">
                <a:solidFill>
                  <a:srgbClr val="FF0000"/>
                </a:solidFill>
                <a:latin typeface="微软雅黑" panose="020B0503020204020204" charset="-122"/>
                <a:ea typeface="微软雅黑" panose="020B0503020204020204" charset="-122"/>
                <a:cs typeface="微软雅黑" panose="020B0503020204020204" charset="-122"/>
              </a:rPr>
              <a:t>神经元</a:t>
            </a: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代表</a:t>
            </a:r>
            <a:r>
              <a:rPr kumimoji="1" sz="2600" cap="none" spc="0" normalizeH="0" baseline="0" noProof="0" dirty="0" err="1">
                <a:solidFill>
                  <a:srgbClr val="FF0000"/>
                </a:solidFill>
                <a:latin typeface="微软雅黑" panose="020B0503020204020204" charset="-122"/>
                <a:ea typeface="微软雅黑" panose="020B0503020204020204" charset="-122"/>
                <a:cs typeface="微软雅黑" panose="020B0503020204020204" charset="-122"/>
              </a:rPr>
              <a:t>感觉刺激</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以及</a:t>
            </a:r>
            <a:r>
              <a:rPr kumimoji="1" sz="2600" cap="none" spc="0" normalizeH="0" baseline="0" noProof="0" dirty="0" err="1">
                <a:solidFill>
                  <a:srgbClr val="FF0000"/>
                </a:solidFill>
                <a:latin typeface="微软雅黑" panose="020B0503020204020204" charset="-122"/>
                <a:ea typeface="微软雅黑" panose="020B0503020204020204" charset="-122"/>
                <a:cs typeface="微软雅黑" panose="020B0503020204020204" charset="-122"/>
              </a:rPr>
              <a:t>规划</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和</a:t>
            </a:r>
            <a:r>
              <a:rPr kumimoji="1" sz="2600" cap="none" spc="0" normalizeH="0" baseline="0" noProof="0" dirty="0" err="1">
                <a:solidFill>
                  <a:srgbClr val="FF0000"/>
                </a:solidFill>
                <a:latin typeface="微软雅黑" panose="020B0503020204020204" charset="-122"/>
                <a:ea typeface="微软雅黑" panose="020B0503020204020204" charset="-122"/>
                <a:cs typeface="微软雅黑" panose="020B0503020204020204" charset="-122"/>
              </a:rPr>
              <a:t>执行特定动作</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的信号</a:t>
            </a: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a:t>
            </a:r>
            <a:r>
              <a:rPr kumimoji="1" sz="2600" cap="none" spc="0" normalizeH="0" baseline="0" noProof="0" dirty="0">
                <a:latin typeface="微软雅黑" panose="020B0503020204020204" charset="-122"/>
                <a:ea typeface="微软雅黑" panose="020B0503020204020204" charset="-122"/>
                <a:cs typeface="微软雅黑" panose="020B0503020204020204" charset="-122"/>
              </a:rPr>
              <a:t> </a:t>
            </a:r>
          </a:p>
        </p:txBody>
      </p:sp>
      <p:sp>
        <p:nvSpPr>
          <p:cNvPr id="11" name="文本框 10"/>
          <p:cNvSpPr txBox="1"/>
          <p:nvPr/>
        </p:nvSpPr>
        <p:spPr>
          <a:xfrm>
            <a:off x="610870" y="4409440"/>
            <a:ext cx="7537450" cy="1938020"/>
          </a:xfrm>
          <a:prstGeom prst="rect">
            <a:avLst/>
          </a:prstGeom>
          <a:noFill/>
          <a:ln w="28575">
            <a:solidFill>
              <a:srgbClr val="0070C0"/>
            </a:solidFill>
          </a:ln>
        </p:spPr>
        <p:txBody>
          <a:bodyPr wrap="square" rtlCol="0">
            <a:spAutoFit/>
          </a:bodyPr>
          <a:lstStyle/>
          <a:p>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信号记录：</a:t>
            </a:r>
            <a:endParaRPr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r>
              <a:rPr sz="240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猕猴顶区的</a:t>
            </a:r>
            <a:r>
              <a:rPr lang="en-US" sz="240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PRR</a:t>
            </a:r>
            <a:r>
              <a:rPr sz="240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和运动前区的</a:t>
            </a:r>
            <a:r>
              <a:rPr lang="en-US" sz="240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PMD</a:t>
            </a:r>
            <a:r>
              <a:rPr sz="240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永久性地植入微电极阵列</a:t>
            </a:r>
            <a:endParaRPr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任务：</a:t>
            </a:r>
          </a:p>
          <a:p>
            <a:r>
              <a:rPr lang="zh-CN" sz="24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延迟到达任务、大脑控制（脑控）任务进行训练</a:t>
            </a:r>
          </a:p>
        </p:txBody>
      </p:sp>
      <p:sp>
        <p:nvSpPr>
          <p:cNvPr id="12" name="文本框 11"/>
          <p:cNvSpPr txBox="1"/>
          <p:nvPr/>
        </p:nvSpPr>
        <p:spPr>
          <a:xfrm>
            <a:off x="504825" y="3521075"/>
            <a:ext cx="7885430" cy="460375"/>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从顶叶皮层和运动前区记录的信号用于到达任务</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BCIs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 </a:t>
            </a:r>
          </a:p>
        </p:txBody>
      </p:sp>
      <p:cxnSp>
        <p:nvCxnSpPr>
          <p:cNvPr id="13" name="直接箭头连接符 12"/>
          <p:cNvCxnSpPr/>
          <p:nvPr/>
        </p:nvCxnSpPr>
        <p:spPr>
          <a:xfrm flipH="1">
            <a:off x="4572000" y="2895600"/>
            <a:ext cx="13970" cy="60960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58030" y="3981450"/>
            <a:ext cx="13970" cy="58991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idx="1"/>
          </p:nvPr>
        </p:nvPicPr>
        <p:blipFill>
          <a:blip r:embed="rId3"/>
          <a:stretch>
            <a:fillRect/>
          </a:stretch>
        </p:blipFill>
        <p:spPr>
          <a:xfrm>
            <a:off x="1997710" y="2096770"/>
            <a:ext cx="3895725" cy="4114800"/>
          </a:xfrm>
          <a:prstGeom prst="rect">
            <a:avLst/>
          </a:prstGeom>
        </p:spPr>
      </p:pic>
      <p:cxnSp>
        <p:nvCxnSpPr>
          <p:cNvPr id="2" name="直接连接符 1"/>
          <p:cNvCxnSpPr/>
          <p:nvPr/>
        </p:nvCxnSpPr>
        <p:spPr>
          <a:xfrm>
            <a:off x="3810000" y="3335655"/>
            <a:ext cx="319405" cy="28759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5415" y="2899410"/>
            <a:ext cx="2103755" cy="1198880"/>
          </a:xfrm>
          <a:prstGeom prst="rect">
            <a:avLst/>
          </a:prstGeom>
          <a:noFill/>
          <a:ln>
            <a:solidFill>
              <a:srgbClr val="002060"/>
            </a:solidFill>
          </a:ln>
        </p:spPr>
        <p:txBody>
          <a:bodyPr wrap="square" rtlCol="0">
            <a:spAutoFit/>
          </a:bodyPr>
          <a:lstStyle/>
          <a:p>
            <a:r>
              <a:rPr lang="zh-CN" altLang="en-US" sz="2400" b="1" dirty="0">
                <a:gradFill>
                  <a:gsLst>
                    <a:gs pos="0">
                      <a:srgbClr val="7B32B2"/>
                    </a:gs>
                    <a:gs pos="100000">
                      <a:srgbClr val="401A5D"/>
                    </a:gs>
                  </a:gsLst>
                  <a:lin ang="5400000" scaled="0"/>
                </a:gradFill>
                <a:latin typeface="微软雅黑" panose="020B0503020204020204" charset="-122"/>
                <a:ea typeface="微软雅黑" panose="020B0503020204020204" charset="-122"/>
              </a:rPr>
              <a:t>延迟到达任务</a:t>
            </a:r>
            <a:endParaRPr lang="zh-CN" altLang="en-US" dirty="0"/>
          </a:p>
          <a:p>
            <a:r>
              <a:rPr lang="zh-CN" altLang="en-US" sz="2400" dirty="0">
                <a:latin typeface="微软雅黑" panose="020B0503020204020204" charset="-122"/>
                <a:ea typeface="微软雅黑" panose="020B0503020204020204" charset="-122"/>
                <a:cs typeface="微软雅黑" panose="020B0503020204020204" charset="-122"/>
              </a:rPr>
              <a:t>与</a:t>
            </a:r>
            <a:r>
              <a:rPr lang="en-US" altLang="zh-CN" sz="2400" dirty="0" smtClean="0">
                <a:latin typeface="微软雅黑" panose="020B0503020204020204" charset="-122"/>
                <a:ea typeface="微软雅黑" panose="020B0503020204020204" charset="-122"/>
                <a:cs typeface="微软雅黑" panose="020B0503020204020204" charset="-122"/>
              </a:rPr>
              <a:t>17.2.2</a:t>
            </a:r>
            <a:r>
              <a:rPr lang="zh-CN" altLang="en-US" sz="2400" dirty="0">
                <a:latin typeface="微软雅黑" panose="020B0503020204020204" charset="-122"/>
                <a:ea typeface="微软雅黑" panose="020B0503020204020204" charset="-122"/>
                <a:cs typeface="微软雅黑" panose="020B0503020204020204" charset="-122"/>
              </a:rPr>
              <a:t>节的</a:t>
            </a:r>
          </a:p>
          <a:p>
            <a:r>
              <a:rPr lang="zh-CN" altLang="en-US" sz="2400" dirty="0">
                <a:latin typeface="微软雅黑" panose="020B0503020204020204" charset="-122"/>
                <a:ea typeface="微软雅黑" panose="020B0503020204020204" charset="-122"/>
                <a:cs typeface="微软雅黑" panose="020B0503020204020204" charset="-122"/>
              </a:rPr>
              <a:t>到达任务相同</a:t>
            </a:r>
          </a:p>
        </p:txBody>
      </p:sp>
      <p:cxnSp>
        <p:nvCxnSpPr>
          <p:cNvPr id="4" name="直接箭头连接符 3"/>
          <p:cNvCxnSpPr/>
          <p:nvPr/>
        </p:nvCxnSpPr>
        <p:spPr>
          <a:xfrm flipH="1" flipV="1">
            <a:off x="2081530" y="3352800"/>
            <a:ext cx="1576705" cy="2914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005830" y="1999615"/>
            <a:ext cx="3034030" cy="4584700"/>
          </a:xfrm>
          <a:prstGeom prst="rect">
            <a:avLst/>
          </a:prstGeom>
          <a:noFill/>
          <a:ln>
            <a:solidFill>
              <a:srgbClr val="7030A0"/>
            </a:solidFill>
          </a:ln>
        </p:spPr>
        <p:txBody>
          <a:bodyPr wrap="square" rtlCol="0">
            <a:spAutoFit/>
          </a:bodyPr>
          <a:lstStyle/>
          <a:p>
            <a:r>
              <a:rPr lang="zh-CN" altLang="en-US" sz="2800" b="1" dirty="0">
                <a:gradFill>
                  <a:gsLst>
                    <a:gs pos="0">
                      <a:srgbClr val="7B32B2"/>
                    </a:gs>
                    <a:gs pos="100000">
                      <a:srgbClr val="401A5D"/>
                    </a:gs>
                  </a:gsLst>
                  <a:lin ang="5400000" scaled="0"/>
                </a:gradFill>
                <a:latin typeface="微软雅黑" panose="020B0503020204020204" charset="-122"/>
                <a:ea typeface="微软雅黑" panose="020B0503020204020204" charset="-122"/>
              </a:rPr>
              <a:t>脑控任务</a:t>
            </a:r>
            <a:endParaRPr lang="zh-CN" altLang="en-US" dirty="0"/>
          </a:p>
          <a:p>
            <a:r>
              <a:rPr kumimoji="1" lang="en-US" altLang="zh-CN" sz="2400" b="1"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1</a:t>
            </a:r>
            <a:r>
              <a:rPr kumimoji="1" lang="zh-CN" altLang="en-US" sz="2400" b="1"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a:t>
            </a:r>
            <a:r>
              <a:rPr kumimoji="1" lang="zh-CN" altLang="en-US" sz="2400"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在到达任务的</a:t>
            </a:r>
            <a:r>
              <a:rPr kumimoji="1" lang="zh-CN" altLang="en-US" sz="2400" noProof="0" dirty="0">
                <a:solidFill>
                  <a:srgbClr val="FF0000"/>
                </a:solidFill>
                <a:effectLst/>
                <a:latin typeface="微软雅黑" panose="020B0503020204020204" charset="-122"/>
                <a:ea typeface="微软雅黑" panose="020B0503020204020204" charset="-122"/>
                <a:cs typeface="微软雅黑" panose="020B0503020204020204" charset="-122"/>
                <a:sym typeface="+mn-ea"/>
              </a:rPr>
              <a:t>记忆期间</a:t>
            </a:r>
            <a:r>
              <a:rPr kumimoji="1" lang="zh-CN" altLang="en-US" sz="2400"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从多个电极同时记录单个和多个神经元活动；</a:t>
            </a:r>
          </a:p>
          <a:p>
            <a:r>
              <a:rPr kumimoji="1" lang="en-US" altLang="zh-CN" sz="2400" b="1"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2</a:t>
            </a:r>
            <a:r>
              <a:rPr kumimoji="1" lang="zh-CN" altLang="en-US" sz="2400" b="1"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a:t>
            </a:r>
            <a:r>
              <a:rPr kumimoji="1" lang="zh-CN" altLang="en-US" sz="2400"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利用这个活动来</a:t>
            </a:r>
            <a:r>
              <a:rPr kumimoji="1" lang="zh-CN" altLang="en-US" sz="2400" noProof="0" dirty="0">
                <a:solidFill>
                  <a:srgbClr val="FF0000"/>
                </a:solidFill>
                <a:effectLst/>
                <a:latin typeface="微软雅黑" panose="020B0503020204020204" charset="-122"/>
                <a:ea typeface="微软雅黑" panose="020B0503020204020204" charset="-122"/>
                <a:cs typeface="微软雅黑" panose="020B0503020204020204" charset="-122"/>
                <a:sym typeface="+mn-ea"/>
              </a:rPr>
              <a:t>解码预定到达的位置</a:t>
            </a:r>
            <a:r>
              <a:rPr kumimoji="1" lang="zh-CN" altLang="en-US" sz="2400" noProof="0" dirty="0">
                <a:solidFill>
                  <a:schemeClr val="bg2"/>
                </a:solidFill>
                <a:effectLst/>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rPr>
              <a:t>正确地解码神经元的活动即：</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正确</a:t>
            </a:r>
            <a:r>
              <a:rPr lang="zh-CN" altLang="en-US" sz="2400" dirty="0">
                <a:latin typeface="微软雅黑" panose="020B0503020204020204" charset="-122"/>
                <a:ea typeface="微软雅黑" panose="020B0503020204020204" charset="-122"/>
                <a:cs typeface="微软雅黑" panose="020B0503020204020204" charset="-122"/>
              </a:rPr>
              <a:t>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指示要求到达的方向</a:t>
            </a:r>
            <a:r>
              <a:rPr lang="zh-CN" altLang="en-US" sz="2400" dirty="0">
                <a:latin typeface="微软雅黑" panose="020B0503020204020204" charset="-122"/>
                <a:ea typeface="微软雅黑" panose="020B0503020204020204" charset="-122"/>
                <a:cs typeface="微软雅黑" panose="020B0503020204020204" charset="-122"/>
              </a:rPr>
              <a:t>；那么动物立即获得奖励，不必执行运动。 </a:t>
            </a:r>
          </a:p>
        </p:txBody>
      </p:sp>
      <p:cxnSp>
        <p:nvCxnSpPr>
          <p:cNvPr id="7" name="直接箭头连接符 6"/>
          <p:cNvCxnSpPr/>
          <p:nvPr/>
        </p:nvCxnSpPr>
        <p:spPr>
          <a:xfrm flipV="1">
            <a:off x="3976370" y="3124200"/>
            <a:ext cx="2029460" cy="5200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93315" y="991235"/>
            <a:ext cx="6531610" cy="706755"/>
          </a:xfrm>
          <a:prstGeom prst="rect">
            <a:avLst/>
          </a:prstGeom>
          <a:noFill/>
        </p:spPr>
        <p:txBody>
          <a:bodyPr wrap="square" rtlCol="0">
            <a:spAutoFit/>
          </a:bodyPr>
          <a:lstStyle/>
          <a:p>
            <a:r>
              <a:rPr lang="zh-CN" altLang="en-US" sz="4000" b="1" kern="0" noProof="0" smtClean="0">
                <a:ln>
                  <a:noFill/>
                </a:ln>
                <a:solidFill>
                  <a:schemeClr val="tx2"/>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rPr>
              <a:t>任务具体</a:t>
            </a:r>
            <a:r>
              <a:rPr lang="zh-CN" altLang="en-US" sz="4000" b="1" kern="0" noProof="0" smtClean="0">
                <a:ln>
                  <a:noFill/>
                </a:ln>
                <a:solidFill>
                  <a:schemeClr val="tx2"/>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流程</a:t>
            </a:r>
            <a:endParaRPr lang="zh-CN" altLang="en-US" sz="4000" b="1">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45433" y="3149611"/>
            <a:ext cx="4241165" cy="2611120"/>
          </a:xfrm>
          <a:prstGeom prst="rect">
            <a:avLst/>
          </a:prstGeom>
        </p:spPr>
      </p:pic>
      <p:grpSp>
        <p:nvGrpSpPr>
          <p:cNvPr id="6" name="Group 2"/>
          <p:cNvGrpSpPr/>
          <p:nvPr/>
        </p:nvGrpSpPr>
        <p:grpSpPr>
          <a:xfrm>
            <a:off x="0" y="0"/>
            <a:ext cx="9144000" cy="738188"/>
            <a:chOff x="0" y="0"/>
            <a:chExt cx="5760" cy="465"/>
          </a:xfrm>
        </p:grpSpPr>
        <p:sp>
          <p:nvSpPr>
            <p:cNvPr id="11"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期望值对神经元的调制</a:t>
              </a:r>
            </a:p>
          </p:txBody>
        </p:sp>
        <p:sp>
          <p:nvSpPr>
            <p:cNvPr id="12"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49513" name="Text Box 9"/>
          <p:cNvSpPr txBox="1">
            <a:spLocks noChangeArrowheads="1"/>
          </p:cNvSpPr>
          <p:nvPr/>
        </p:nvSpPr>
        <p:spPr bwMode="auto">
          <a:xfrm>
            <a:off x="4858385" y="3985895"/>
            <a:ext cx="3826510" cy="249174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1" lang="zh-CN" altLang="en-US" sz="2600" noProof="0" dirty="0">
                <a:latin typeface="微软雅黑" panose="020B0503020204020204" charset="-122"/>
                <a:ea typeface="微软雅黑" panose="020B0503020204020204" charset="-122"/>
                <a:cs typeface="微软雅黑" panose="020B0503020204020204" charset="-122"/>
                <a:sym typeface="+mn-ea"/>
              </a:rPr>
              <a:t>在动物事先知道它将获得</a:t>
            </a:r>
            <a:r>
              <a:rPr kumimoji="1" lang="zh-CN" altLang="en-US" sz="2600" b="1" noProof="0" dirty="0">
                <a:solidFill>
                  <a:srgbClr val="FF0000"/>
                </a:solidFill>
                <a:latin typeface="微软雅黑" panose="020B0503020204020204" charset="-122"/>
                <a:ea typeface="微软雅黑" panose="020B0503020204020204" charset="-122"/>
                <a:cs typeface="微软雅黑" panose="020B0503020204020204" charset="-122"/>
                <a:sym typeface="+mn-ea"/>
              </a:rPr>
              <a:t>喜欢</a:t>
            </a:r>
            <a:r>
              <a:rPr kumimoji="1" lang="zh-CN" altLang="en-US" sz="2600" noProof="0" dirty="0">
                <a:latin typeface="微软雅黑" panose="020B0503020204020204" charset="-122"/>
                <a:ea typeface="微软雅黑" panose="020B0503020204020204" charset="-122"/>
                <a:cs typeface="微软雅黑" panose="020B0503020204020204" charset="-122"/>
                <a:sym typeface="+mn-ea"/>
              </a:rPr>
              <a:t>的奖励 (橙汁，黑色线)的试验中比接收到不太喜欢的奖励 (水，红色线) 的试验能够</a:t>
            </a:r>
            <a:r>
              <a:rPr kumimoji="1" lang="zh-CN" altLang="en-US" sz="2600" noProof="0" dirty="0">
                <a:solidFill>
                  <a:srgbClr val="FF0000"/>
                </a:solidFill>
                <a:latin typeface="微软雅黑" panose="020B0503020204020204" charset="-122"/>
                <a:ea typeface="微软雅黑" panose="020B0503020204020204" charset="-122"/>
                <a:cs typeface="微软雅黑" panose="020B0503020204020204" charset="-122"/>
                <a:sym typeface="+mn-ea"/>
              </a:rPr>
              <a:t>产生显著更强的响应</a:t>
            </a:r>
            <a:endParaRPr kumimoji="1" lang="zh-CN" altLang="en-US" sz="2600"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589280" y="2052955"/>
            <a:ext cx="7142480" cy="829945"/>
          </a:xfrm>
          <a:prstGeom prst="rect">
            <a:avLst/>
          </a:prstGeom>
          <a:solidFill>
            <a:srgbClr val="CCFF99"/>
          </a:solidFill>
        </p:spPr>
        <p:txBody>
          <a:bodyPr wrap="square" rtlCol="0">
            <a:spAutoFit/>
          </a:bodyPr>
          <a:lstStyle/>
          <a:p>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脑控任务: 按照指示解码向上、 向右、 向左和向下则可奖赏</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橙汁或</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水的动作任务。 </a:t>
            </a:r>
            <a:endParaRPr kumimoji="1" lang="zh-CN" altLang="en-US" sz="2400" b="1" noProof="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4759960" y="3198495"/>
            <a:ext cx="4023360" cy="460375"/>
          </a:xfrm>
          <a:prstGeom prst="rect">
            <a:avLst/>
          </a:prstGeom>
          <a:solidFill>
            <a:schemeClr val="tx2">
              <a:lumMod val="20000"/>
              <a:lumOff val="80000"/>
            </a:schemeClr>
          </a:solidFill>
        </p:spPr>
        <p:txBody>
          <a:bodyPr wrap="square" rtlCol="0">
            <a:spAutoFit/>
          </a:bodyPr>
          <a:lstStyle/>
          <a:p>
            <a:r>
              <a:rPr kumimoji="1" lang="zh-CN" altLang="en-US" sz="2400" noProof="0">
                <a:latin typeface="微软雅黑" panose="020B0503020204020204" charset="-122"/>
                <a:ea typeface="微软雅黑" panose="020B0503020204020204" charset="-122"/>
                <a:cs typeface="微软雅黑" panose="020B0503020204020204" charset="-122"/>
                <a:sym typeface="+mn-ea"/>
              </a:rPr>
              <a:t>优选的到达方向: 向上和向右。</a:t>
            </a:r>
            <a:endParaRPr sz="240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9" name="文本框 8"/>
          <p:cNvSpPr txBox="1"/>
          <p:nvPr/>
        </p:nvSpPr>
        <p:spPr>
          <a:xfrm>
            <a:off x="1237615" y="894715"/>
            <a:ext cx="7142480" cy="953135"/>
          </a:xfrm>
          <a:prstGeom prst="rect">
            <a:avLst/>
          </a:prstGeom>
          <a:noFill/>
        </p:spPr>
        <p:txBody>
          <a:bodyPr wrap="square" rtlCol="0">
            <a:spAutoFit/>
          </a:bodyPr>
          <a:lstStyle/>
          <a:p>
            <a:r>
              <a:rPr lang="zh-CN" altLang="en-US" sz="2800" b="1" dirty="0">
                <a:solidFill>
                  <a:srgbClr val="0070C0"/>
                </a:solidFill>
                <a:latin typeface="黑体" panose="02010609060101010101" pitchFamily="2" charset="-122"/>
                <a:ea typeface="黑体" panose="02010609060101010101" pitchFamily="2" charset="-122"/>
                <a:cs typeface="黑体" panose="02010609060101010101" pitchFamily="2" charset="-122"/>
              </a:rPr>
              <a:t>顶叶和运动前区神经元不仅反映预期的 (有意的) 目标位置，也反映预期动作的期望值</a:t>
            </a:r>
          </a:p>
        </p:txBody>
      </p:sp>
      <p:sp>
        <p:nvSpPr>
          <p:cNvPr id="10" name="文本框 9"/>
          <p:cNvSpPr txBox="1"/>
          <p:nvPr/>
        </p:nvSpPr>
        <p:spPr>
          <a:xfrm>
            <a:off x="426818" y="5760731"/>
            <a:ext cx="3733702" cy="923330"/>
          </a:xfrm>
          <a:prstGeom prst="rect">
            <a:avLst/>
          </a:prstGeom>
          <a:noFill/>
          <a:ln w="28575">
            <a:solidFill>
              <a:srgbClr val="0070C0"/>
            </a:solidFill>
          </a:ln>
        </p:spPr>
        <p:txBody>
          <a:bodyPr wrap="square" rtlCol="0">
            <a:spAutoFit/>
          </a:bodyPr>
          <a:lstStyle/>
          <a:p>
            <a:r>
              <a:rPr lang="zh-CN" altLang="en-US" dirty="0" smtClean="0">
                <a:latin typeface="宋体" panose="02010600030101010101" pitchFamily="2" charset="-122"/>
              </a:rPr>
              <a:t>图：大脑控制任务期间</a:t>
            </a:r>
            <a:r>
              <a:rPr lang="zh-CN" altLang="en-US" dirty="0" smtClean="0">
                <a:latin typeface="宋体" panose="02010600030101010101" pitchFamily="2" charset="-122"/>
              </a:rPr>
              <a:t>单个</a:t>
            </a:r>
            <a:r>
              <a:rPr lang="en-US" altLang="zh-CN" dirty="0" smtClean="0">
                <a:latin typeface="Times New Roman" panose="02020603050405020304" pitchFamily="18" charset="0"/>
                <a:cs typeface="Times New Roman" panose="02020603050405020304" pitchFamily="18" charset="0"/>
              </a:rPr>
              <a:t>AIP</a:t>
            </a:r>
            <a:r>
              <a:rPr lang="zh-CN" altLang="en-US" dirty="0" smtClean="0">
                <a:latin typeface="宋体" panose="02010600030101010101" pitchFamily="2" charset="-122"/>
              </a:rPr>
              <a:t>神经元</a:t>
            </a:r>
            <a:r>
              <a:rPr lang="zh-CN" altLang="en-US" dirty="0">
                <a:latin typeface="宋体" panose="02010600030101010101" pitchFamily="2" charset="-122"/>
              </a:rPr>
              <a:t>的</a:t>
            </a:r>
            <a:r>
              <a:rPr lang="zh-CN" altLang="en-US" dirty="0" smtClean="0">
                <a:latin typeface="宋体" panose="02010600030101010101" pitchFamily="2" charset="-122"/>
              </a:rPr>
              <a:t>活动，黑色表示奖励橙汁，红色为水。</a:t>
            </a:r>
            <a:endParaRPr lang="zh-CN" altLang="en-US" dirty="0">
              <a:latin typeface="宋体" panose="02010600030101010101" pitchFamily="2" charset="-122"/>
            </a:endParaRPr>
          </a:p>
        </p:txBody>
      </p:sp>
      <p:sp>
        <p:nvSpPr>
          <p:cNvPr id="13" name="文本框 12"/>
          <p:cNvSpPr txBox="1"/>
          <p:nvPr/>
        </p:nvSpPr>
        <p:spPr>
          <a:xfrm>
            <a:off x="1237614" y="3429327"/>
            <a:ext cx="2922905" cy="829945"/>
          </a:xfrm>
          <a:prstGeom prst="rect">
            <a:avLst/>
          </a:prstGeom>
          <a:noFill/>
          <a:ln w="38100">
            <a:solidFill>
              <a:srgbClr val="FF0000"/>
            </a:solidFill>
          </a:ln>
        </p:spPr>
        <p:txBody>
          <a:bodyPr wrap="square" rtlCol="0">
            <a:spAutoFit/>
          </a:bodyPr>
          <a:lstStyle/>
          <a:p>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9513"/>
                                        </p:tgtEl>
                                        <p:attrNameLst>
                                          <p:attrName>style.visibility</p:attrName>
                                        </p:attrNameLst>
                                      </p:cBhvr>
                                      <p:to>
                                        <p:strVal val="visible"/>
                                      </p:to>
                                    </p:set>
                                    <p:anim calcmode="lin" valueType="num">
                                      <p:cBhvr additive="base">
                                        <p:cTn id="16" dur="500" fill="hold"/>
                                        <p:tgtEl>
                                          <p:spTgt spid="149513"/>
                                        </p:tgtEl>
                                        <p:attrNameLst>
                                          <p:attrName>ppt_x</p:attrName>
                                        </p:attrNameLst>
                                      </p:cBhvr>
                                      <p:tavLst>
                                        <p:tav tm="0">
                                          <p:val>
                                            <p:strVal val="#ppt_x"/>
                                          </p:val>
                                        </p:tav>
                                        <p:tav tm="100000">
                                          <p:val>
                                            <p:strVal val="#ppt_x"/>
                                          </p:val>
                                        </p:tav>
                                      </p:tavLst>
                                    </p:anim>
                                    <p:anim calcmode="lin" valueType="num">
                                      <p:cBhvr additive="base">
                                        <p:cTn id="17" dur="500" fill="hold"/>
                                        <p:tgtEl>
                                          <p:spTgt spid="14951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animBg="1"/>
      <p:bldP spid="8" grpId="0" animBg="1"/>
      <p:bldP spid="9"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097530" y="2237304"/>
            <a:ext cx="5678805" cy="1938992"/>
          </a:xfrm>
          <a:prstGeom prst="rect">
            <a:avLst/>
          </a:prstGeom>
          <a:solidFill>
            <a:srgbClr val="CCFF99"/>
          </a:solidFill>
        </p:spPr>
        <p:txBody>
          <a:bodyPr wrap="square" rtlCol="0">
            <a:spAutoFit/>
          </a:bodyPr>
          <a:lstStyle/>
          <a:p>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图</a:t>
            </a:r>
            <a:r>
              <a:rPr kumimoji="1" lang="en-US" altLang="zh-CN"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C</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：两个</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动物</a:t>
            </a:r>
            <a:r>
              <a:rPr kumimoji="1" lang="zh-CN" altLang="en-US" sz="2400" dirty="0">
                <a:latin typeface="微软雅黑" panose="020B0503020204020204" charset="-122"/>
                <a:ea typeface="微软雅黑" panose="020B0503020204020204" charset="-122"/>
                <a:cs typeface="微软雅黑" panose="020B0503020204020204" charset="-122"/>
                <a:sym typeface="+mn-ea"/>
              </a:rPr>
              <a:t>(黑，蓝) </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进行</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了大约</a:t>
            </a:r>
            <a:r>
              <a:rPr kumimoji="1" lang="en-US" altLang="zh-CN"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70</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次日常</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实验，预测</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正确目标位置的</a:t>
            </a:r>
            <a:r>
              <a:rPr kumimoji="1" lang="zh-CN" altLang="en-US" sz="2400" noProof="0" dirty="0">
                <a:solidFill>
                  <a:srgbClr val="FF0000"/>
                </a:solidFill>
                <a:latin typeface="微软雅黑" panose="020B0503020204020204" charset="-122"/>
                <a:ea typeface="微软雅黑" panose="020B0503020204020204" charset="-122"/>
                <a:cs typeface="微软雅黑" panose="020B0503020204020204" charset="-122"/>
                <a:sym typeface="+mn-ea"/>
              </a:rPr>
              <a:t>整体成功率</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 (四个可能的位置之一</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a:t>
            </a:r>
            <a:r>
              <a:rPr kumimoji="1" lang="zh-CN" altLang="en-US" sz="2400" dirty="0" smtClean="0">
                <a:latin typeface="微软雅黑" panose="020B0503020204020204" charset="-122"/>
                <a:ea typeface="微软雅黑" panose="020B0503020204020204" charset="-122"/>
                <a:cs typeface="微软雅黑" panose="020B0503020204020204" charset="-122"/>
                <a:sym typeface="+mn-ea"/>
              </a:rPr>
              <a:t>；随着实验次数增加，</a:t>
            </a:r>
            <a:r>
              <a:rPr kumimoji="1" lang="zh-CN" altLang="en-US" sz="2400" dirty="0" smtClean="0">
                <a:latin typeface="微软雅黑" panose="020B0503020204020204" charset="-122"/>
                <a:ea typeface="微软雅黑" panose="020B0503020204020204" charset="-122"/>
                <a:cs typeface="微软雅黑" panose="020B0503020204020204" charset="-122"/>
              </a:rPr>
              <a:t>两</a:t>
            </a:r>
            <a:r>
              <a:rPr kumimoji="1" lang="zh-CN" altLang="en-US" sz="2400" dirty="0">
                <a:latin typeface="微软雅黑" panose="020B0503020204020204" charset="-122"/>
                <a:ea typeface="微软雅黑" panose="020B0503020204020204" charset="-122"/>
                <a:cs typeface="微软雅黑" panose="020B0503020204020204" charset="-122"/>
              </a:rPr>
              <a:t>个动物都用经验提高了它们的</a:t>
            </a:r>
            <a:r>
              <a:rPr kumimoji="1" lang="zh-CN" altLang="en-US" sz="2400" dirty="0" smtClean="0">
                <a:latin typeface="微软雅黑" panose="020B0503020204020204" charset="-122"/>
                <a:ea typeface="微软雅黑" panose="020B0503020204020204" charset="-122"/>
                <a:cs typeface="微软雅黑" panose="020B0503020204020204" charset="-122"/>
              </a:rPr>
              <a:t>表现。 </a:t>
            </a:r>
            <a:r>
              <a:rPr kumimoji="1" lang="en-US" altLang="zh-CN" sz="2400" dirty="0">
                <a:latin typeface="微软雅黑" panose="020B0503020204020204" charset="-122"/>
                <a:ea typeface="微软雅黑" panose="020B0503020204020204" charset="-122"/>
                <a:cs typeface="微软雅黑" panose="020B0503020204020204" charset="-122"/>
                <a:sym typeface="+mn-ea"/>
              </a:rPr>
              <a:t> </a:t>
            </a:r>
            <a:r>
              <a:rPr kumimoji="1" lang="en-US" altLang="zh-CN" sz="2400" dirty="0" smtClean="0">
                <a:latin typeface="微软雅黑" panose="020B0503020204020204" charset="-122"/>
                <a:ea typeface="微软雅黑" panose="020B0503020204020204" charset="-122"/>
                <a:cs typeface="微软雅黑" panose="020B0503020204020204" charset="-122"/>
                <a:sym typeface="+mn-ea"/>
              </a:rPr>
              <a:t> </a:t>
            </a:r>
            <a:r>
              <a:rPr kumimoji="1" lang="zh-CN" altLang="en-US" sz="2400" noProof="0" dirty="0" smtClean="0">
                <a:solidFill>
                  <a:schemeClr val="tx1"/>
                </a:solidFill>
                <a:latin typeface="微软雅黑" panose="020B0503020204020204" charset="-122"/>
                <a:ea typeface="微软雅黑" panose="020B0503020204020204" charset="-122"/>
                <a:cs typeface="微软雅黑" panose="020B0503020204020204" charset="-122"/>
                <a:sym typeface="+mn-ea"/>
              </a:rPr>
              <a:t>猜测</a:t>
            </a:r>
            <a:r>
              <a:rPr kumimoji="1" lang="zh-CN" altLang="en-US"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水平：</a:t>
            </a:r>
            <a:r>
              <a:rPr kumimoji="1" lang="en-US" altLang="zh-CN" sz="2400" noProof="0" dirty="0">
                <a:solidFill>
                  <a:schemeClr val="tx1"/>
                </a:solidFill>
                <a:latin typeface="微软雅黑" panose="020B0503020204020204" charset="-122"/>
                <a:ea typeface="微软雅黑" panose="020B0503020204020204" charset="-122"/>
                <a:cs typeface="微软雅黑" panose="020B0503020204020204" charset="-122"/>
                <a:sym typeface="+mn-ea"/>
              </a:rPr>
              <a:t>25%</a:t>
            </a:r>
          </a:p>
        </p:txBody>
      </p:sp>
      <p:sp>
        <p:nvSpPr>
          <p:cNvPr id="8" name="文本框 7"/>
          <p:cNvSpPr txBox="1"/>
          <p:nvPr/>
        </p:nvSpPr>
        <p:spPr>
          <a:xfrm>
            <a:off x="3458326" y="4399693"/>
            <a:ext cx="5318009" cy="2308324"/>
          </a:xfrm>
          <a:prstGeom prst="rect">
            <a:avLst/>
          </a:prstGeom>
          <a:solidFill>
            <a:schemeClr val="tx2">
              <a:lumMod val="20000"/>
              <a:lumOff val="80000"/>
            </a:schemeClr>
          </a:solidFill>
        </p:spPr>
        <p:txBody>
          <a:bodyPr wrap="square" rtlCol="0">
            <a:spAutoFit/>
          </a:bodyPr>
          <a:lstStyle/>
          <a:p>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图</a:t>
            </a:r>
            <a:r>
              <a:rPr kumimoji="1" lang="en-US" altLang="zh-CN" sz="2400" noProof="0" dirty="0">
                <a:latin typeface="微软雅黑" panose="020B0503020204020204" charset="-122"/>
                <a:ea typeface="微软雅黑" panose="020B0503020204020204" charset="-122"/>
                <a:cs typeface="微软雅黑" panose="020B0503020204020204" charset="-122"/>
                <a:sym typeface="+mn-ea"/>
              </a:rPr>
              <a:t>D</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：三个</a:t>
            </a:r>
            <a:r>
              <a:rPr kumimoji="1" lang="zh-CN" altLang="en-US" sz="2400" noProof="0" dirty="0" smtClean="0">
                <a:latin typeface="微软雅黑" panose="020B0503020204020204" charset="-122"/>
                <a:ea typeface="微软雅黑" panose="020B0503020204020204" charset="-122"/>
                <a:cs typeface="微软雅黑" panose="020B0503020204020204" charset="-122"/>
                <a:sym typeface="+mn-ea"/>
              </a:rPr>
              <a:t>动物在脑控和到达任务中，离线</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解码</a:t>
            </a:r>
            <a:r>
              <a:rPr kumimoji="1" lang="zh-CN" altLang="en-US" sz="2400" noProof="0" dirty="0">
                <a:solidFill>
                  <a:srgbClr val="FF0000"/>
                </a:solidFill>
                <a:latin typeface="微软雅黑" panose="020B0503020204020204" charset="-122"/>
                <a:ea typeface="微软雅黑" panose="020B0503020204020204" charset="-122"/>
                <a:cs typeface="微软雅黑" panose="020B0503020204020204" charset="-122"/>
                <a:sym typeface="+mn-ea"/>
              </a:rPr>
              <a:t>期望的奖赏</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值 (高或低) 所得的成功率。 </a:t>
            </a:r>
          </a:p>
          <a:p>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虚线: 猜测水平为</a:t>
            </a:r>
            <a:r>
              <a:rPr kumimoji="1" lang="en-US" altLang="zh-CN" sz="2400" noProof="0" dirty="0">
                <a:latin typeface="微软雅黑" panose="020B0503020204020204" charset="-122"/>
                <a:ea typeface="微软雅黑" panose="020B0503020204020204" charset="-122"/>
                <a:cs typeface="微软雅黑" panose="020B0503020204020204" charset="-122"/>
                <a:sym typeface="+mn-ea"/>
              </a:rPr>
              <a:t>50</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 </a:t>
            </a:r>
          </a:p>
          <a:p>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动物执行脑控任务（黑色）的</a:t>
            </a:r>
            <a:r>
              <a:rPr kumimoji="1" lang="zh-CN" altLang="en-US" sz="2400" noProof="0" dirty="0">
                <a:solidFill>
                  <a:srgbClr val="FF0000"/>
                </a:solidFill>
                <a:latin typeface="微软雅黑" panose="020B0503020204020204" charset="-122"/>
                <a:ea typeface="微软雅黑" panose="020B0503020204020204" charset="-122"/>
                <a:cs typeface="微软雅黑" panose="020B0503020204020204" charset="-122"/>
                <a:sym typeface="+mn-ea"/>
              </a:rPr>
              <a:t>平均解码性能</a:t>
            </a:r>
            <a:r>
              <a:rPr kumimoji="1" lang="zh-CN" altLang="en-US" sz="2400" noProof="0" dirty="0">
                <a:latin typeface="微软雅黑" panose="020B0503020204020204" charset="-122"/>
                <a:ea typeface="微软雅黑" panose="020B0503020204020204" charset="-122"/>
                <a:cs typeface="微软雅黑" panose="020B0503020204020204" charset="-122"/>
                <a:sym typeface="+mn-ea"/>
              </a:rPr>
              <a:t>显著较大：</a:t>
            </a:r>
            <a:r>
              <a:rPr kumimoji="1" lang="en-US" altLang="zh-CN" sz="2400" noProof="0" dirty="0">
                <a:latin typeface="微软雅黑" panose="020B0503020204020204" charset="-122"/>
                <a:ea typeface="微软雅黑" panose="020B0503020204020204" charset="-122"/>
                <a:cs typeface="微软雅黑" panose="020B0503020204020204" charset="-122"/>
                <a:sym typeface="+mn-ea"/>
              </a:rPr>
              <a:t>85%</a:t>
            </a:r>
          </a:p>
        </p:txBody>
      </p:sp>
      <p:pic>
        <p:nvPicPr>
          <p:cNvPr id="6" name="图片 5"/>
          <p:cNvPicPr>
            <a:picLocks noChangeAspect="1"/>
          </p:cNvPicPr>
          <p:nvPr/>
        </p:nvPicPr>
        <p:blipFill>
          <a:blip r:embed="rId3"/>
          <a:stretch>
            <a:fillRect/>
          </a:stretch>
        </p:blipFill>
        <p:spPr>
          <a:xfrm>
            <a:off x="230505" y="1918970"/>
            <a:ext cx="2538730" cy="2604770"/>
          </a:xfrm>
          <a:prstGeom prst="rect">
            <a:avLst/>
          </a:prstGeom>
        </p:spPr>
      </p:pic>
      <p:pic>
        <p:nvPicPr>
          <p:cNvPr id="9" name="图片 8"/>
          <p:cNvPicPr>
            <a:picLocks noChangeAspect="1"/>
          </p:cNvPicPr>
          <p:nvPr/>
        </p:nvPicPr>
        <p:blipFill>
          <a:blip r:embed="rId4"/>
          <a:stretch>
            <a:fillRect/>
          </a:stretch>
        </p:blipFill>
        <p:spPr>
          <a:xfrm>
            <a:off x="1097280" y="4523740"/>
            <a:ext cx="2000250" cy="2114550"/>
          </a:xfrm>
          <a:prstGeom prst="rect">
            <a:avLst/>
          </a:prstGeom>
        </p:spPr>
      </p:pic>
      <p:cxnSp>
        <p:nvCxnSpPr>
          <p:cNvPr id="10" name="直接连接符 9"/>
          <p:cNvCxnSpPr/>
          <p:nvPr/>
        </p:nvCxnSpPr>
        <p:spPr>
          <a:xfrm>
            <a:off x="1104900" y="5007342"/>
            <a:ext cx="2159635" cy="2540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04900" y="5293360"/>
            <a:ext cx="2159635" cy="2540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22250" y="5410148"/>
            <a:ext cx="772795" cy="923330"/>
          </a:xfrm>
          <a:prstGeom prst="rect">
            <a:avLst/>
          </a:prstGeom>
          <a:noFill/>
          <a:ln w="28575">
            <a:solidFill>
              <a:srgbClr val="0070C0"/>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到达任务</a:t>
            </a:r>
            <a:r>
              <a:rPr lang="en-US" altLang="zh-CN" dirty="0" smtClean="0"/>
              <a:t>75</a:t>
            </a:r>
            <a:r>
              <a:rPr lang="en-US" altLang="zh-CN" dirty="0"/>
              <a:t>%</a:t>
            </a:r>
          </a:p>
        </p:txBody>
      </p:sp>
      <p:sp>
        <p:nvSpPr>
          <p:cNvPr id="13" name="文本框 12"/>
          <p:cNvSpPr txBox="1"/>
          <p:nvPr/>
        </p:nvSpPr>
        <p:spPr>
          <a:xfrm>
            <a:off x="247649" y="4382730"/>
            <a:ext cx="721995" cy="923330"/>
          </a:xfrm>
          <a:prstGeom prst="rect">
            <a:avLst/>
          </a:prstGeom>
          <a:noFill/>
          <a:ln w="28575">
            <a:solidFill>
              <a:srgbClr val="0070C0"/>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脑控任务</a:t>
            </a:r>
            <a:r>
              <a:rPr lang="en-US" altLang="zh-CN" dirty="0" smtClean="0"/>
              <a:t>85</a:t>
            </a:r>
            <a:r>
              <a:rPr lang="en-US" altLang="zh-CN" dirty="0"/>
              <a:t>%</a:t>
            </a:r>
          </a:p>
        </p:txBody>
      </p:sp>
      <p:sp>
        <p:nvSpPr>
          <p:cNvPr id="14" name="文本框 13"/>
          <p:cNvSpPr txBox="1"/>
          <p:nvPr/>
        </p:nvSpPr>
        <p:spPr>
          <a:xfrm>
            <a:off x="1263015" y="755015"/>
            <a:ext cx="7142480" cy="953135"/>
          </a:xfrm>
          <a:prstGeom prst="rect">
            <a:avLst/>
          </a:prstGeom>
          <a:noFill/>
        </p:spPr>
        <p:txBody>
          <a:bodyPr wrap="square" rtlCol="0">
            <a:spAutoFit/>
          </a:bodyPr>
          <a:lstStyle/>
          <a:p>
            <a:r>
              <a:rPr lang="en-US" altLang="zh-CN"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PRR</a:t>
            </a:r>
            <a:r>
              <a:rPr lang="zh-CN" altLang="en-US"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和</a:t>
            </a:r>
            <a:r>
              <a:rPr lang="en-US" altLang="zh-CN"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PMD</a:t>
            </a:r>
            <a:r>
              <a:rPr lang="zh-CN" altLang="en-US"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的神经元同时解码预期的 (或有意的) 运动以及预期的奖励。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nvSpPr>
        <p:spPr>
          <a:xfrm>
            <a:off x="2152650" y="742950"/>
            <a:ext cx="4453890" cy="8775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36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17.3.2</a:t>
            </a:r>
            <a:r>
              <a:rPr lang="en-US" altLang="zh-CN"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抓握解码</a:t>
            </a:r>
          </a:p>
        </p:txBody>
      </p:sp>
      <p:pic>
        <p:nvPicPr>
          <p:cNvPr id="4" name="图片 3"/>
          <p:cNvPicPr>
            <a:picLocks noChangeAspect="1"/>
          </p:cNvPicPr>
          <p:nvPr/>
        </p:nvPicPr>
        <p:blipFill>
          <a:blip r:embed="rId3"/>
          <a:stretch>
            <a:fillRect/>
          </a:stretch>
        </p:blipFill>
        <p:spPr>
          <a:xfrm>
            <a:off x="301625" y="2888615"/>
            <a:ext cx="4400550" cy="3333750"/>
          </a:xfrm>
          <a:prstGeom prst="rect">
            <a:avLst/>
          </a:prstGeom>
        </p:spPr>
      </p:pic>
      <p:sp>
        <p:nvSpPr>
          <p:cNvPr id="149513" name="Text Box 9"/>
          <p:cNvSpPr txBox="1">
            <a:spLocks noChangeArrowheads="1"/>
          </p:cNvSpPr>
          <p:nvPr/>
        </p:nvSpPr>
        <p:spPr bwMode="auto">
          <a:xfrm>
            <a:off x="403225" y="1882775"/>
            <a:ext cx="8527415" cy="89154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sz="2600" cap="none" spc="0" normalizeH="0" baseline="0" noProof="0" dirty="0">
                <a:latin typeface="微软雅黑" panose="020B0503020204020204" charset="-122"/>
                <a:ea typeface="微软雅黑" panose="020B0503020204020204" charset="-122"/>
                <a:cs typeface="微软雅黑" panose="020B0503020204020204" charset="-122"/>
              </a:rPr>
              <a:t>从顶区</a:t>
            </a:r>
            <a:r>
              <a:rPr kumimoji="1" lang="en-US" sz="2600" cap="none" spc="0" normalizeH="0" baseline="0" noProof="0" dirty="0">
                <a:latin typeface="微软雅黑" panose="020B0503020204020204" charset="-122"/>
                <a:ea typeface="微软雅黑" panose="020B0503020204020204" charset="-122"/>
                <a:cs typeface="微软雅黑" panose="020B0503020204020204" charset="-122"/>
              </a:rPr>
              <a:t>AIP</a:t>
            </a:r>
            <a:r>
              <a:rPr kumimoji="1" sz="2600" cap="none" spc="0" normalizeH="0" baseline="0" noProof="0" dirty="0">
                <a:latin typeface="微软雅黑" panose="020B0503020204020204" charset="-122"/>
                <a:ea typeface="微软雅黑" panose="020B0503020204020204" charset="-122"/>
                <a:cs typeface="微软雅黑" panose="020B0503020204020204" charset="-122"/>
              </a:rPr>
              <a:t>和运动前区</a:t>
            </a:r>
            <a:r>
              <a:rPr kumimoji="1" lang="en-US" sz="2600" cap="none" spc="0" normalizeH="0" baseline="0" noProof="0" dirty="0">
                <a:latin typeface="微软雅黑" panose="020B0503020204020204" charset="-122"/>
                <a:ea typeface="微软雅黑" panose="020B0503020204020204" charset="-122"/>
                <a:cs typeface="微软雅黑" panose="020B0503020204020204" charset="-122"/>
              </a:rPr>
              <a:t>F5</a:t>
            </a:r>
            <a:r>
              <a:rPr kumimoji="1" sz="2600" cap="none" spc="0" normalizeH="0" baseline="0" noProof="0" dirty="0">
                <a:latin typeface="微软雅黑" panose="020B0503020204020204" charset="-122"/>
                <a:ea typeface="微软雅黑" panose="020B0503020204020204" charset="-122"/>
                <a:cs typeface="微软雅黑" panose="020B0503020204020204" charset="-122"/>
              </a:rPr>
              <a:t>的神经元活动解码预期的 (</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有意的</a:t>
            </a:r>
            <a:r>
              <a:rPr kumimoji="1" sz="2600" cap="none" spc="0" normalizeH="0" baseline="0" noProof="0" dirty="0">
                <a:latin typeface="微软雅黑" panose="020B0503020204020204" charset="-122"/>
                <a:ea typeface="微软雅黑" panose="020B0503020204020204" charset="-122"/>
                <a:cs typeface="微软雅黑" panose="020B0503020204020204" charset="-122"/>
              </a:rPr>
              <a:t>) </a:t>
            </a:r>
            <a:r>
              <a:rPr kumimoji="1" sz="2600" cap="none" spc="0" normalizeH="0" baseline="0" noProof="0" dirty="0" err="1">
                <a:latin typeface="微软雅黑" panose="020B0503020204020204" charset="-122"/>
                <a:ea typeface="微软雅黑" panose="020B0503020204020204" charset="-122"/>
                <a:cs typeface="微软雅黑" panose="020B0503020204020204" charset="-122"/>
              </a:rPr>
              <a:t>手运动</a:t>
            </a: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，原理如图</a:t>
            </a:r>
            <a:r>
              <a:rPr kumimoji="1" lang="en-US" altLang="zh-CN" sz="2600" cap="none" spc="0" normalizeH="0" baseline="0" noProof="0" dirty="0">
                <a:latin typeface="微软雅黑" panose="020B0503020204020204" charset="-122"/>
                <a:ea typeface="微软雅黑" panose="020B0503020204020204" charset="-122"/>
                <a:cs typeface="微软雅黑" panose="020B0503020204020204" charset="-122"/>
              </a:rPr>
              <a:t>A</a:t>
            </a:r>
            <a:r>
              <a:rPr kumimoji="1" lang="zh-CN" sz="2600" cap="none" spc="0" normalizeH="0" baseline="0" noProof="0" dirty="0">
                <a:latin typeface="微软雅黑" panose="020B0503020204020204" charset="-122"/>
                <a:ea typeface="微软雅黑" panose="020B0503020204020204" charset="-122"/>
                <a:cs typeface="微软雅黑" panose="020B0503020204020204" charset="-122"/>
              </a:rPr>
              <a:t>所示：</a:t>
            </a:r>
            <a:r>
              <a:rPr kumimoji="1" sz="2600" cap="none" spc="0" normalizeH="0" baseline="0" noProof="0" dirty="0">
                <a:latin typeface="微软雅黑" panose="020B0503020204020204" charset="-122"/>
                <a:ea typeface="微软雅黑" panose="020B0503020204020204" charset="-122"/>
                <a:cs typeface="微软雅黑" panose="020B0503020204020204" charset="-122"/>
              </a:rPr>
              <a:t> </a:t>
            </a:r>
          </a:p>
        </p:txBody>
      </p:sp>
      <p:sp>
        <p:nvSpPr>
          <p:cNvPr id="14" name="文本框 13"/>
          <p:cNvSpPr txBox="1"/>
          <p:nvPr/>
        </p:nvSpPr>
        <p:spPr>
          <a:xfrm>
            <a:off x="5280660" y="3032760"/>
            <a:ext cx="3221990" cy="3415030"/>
          </a:xfrm>
          <a:prstGeom prst="rect">
            <a:avLst/>
          </a:prstGeom>
          <a:noFill/>
          <a:ln w="28575">
            <a:solidFill>
              <a:srgbClr val="0070C0"/>
            </a:solidFill>
          </a:ln>
        </p:spPr>
        <p:txBody>
          <a:bodyPr wrap="square" rtlCol="0">
            <a:spAutoFit/>
          </a:bodyPr>
          <a:lstStyle/>
          <a:p>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用</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最大似然解码</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分析方法从</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延迟抓取</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任务的延迟期</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预测解码抓</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握类型 (握力抓握与精确抓握 ) 和手的方向 (左</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倾斜</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L</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 垂直</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V</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右</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倾斜</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R</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。把解码的以手抓握物体的图片呈现给动物（</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反馈</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9" name="文本框 8"/>
          <p:cNvSpPr txBox="1"/>
          <p:nvPr/>
        </p:nvSpPr>
        <p:spPr>
          <a:xfrm>
            <a:off x="1457982" y="6263124"/>
            <a:ext cx="2087836" cy="369332"/>
          </a:xfrm>
          <a:prstGeom prst="rect">
            <a:avLst/>
          </a:prstGeom>
          <a:noFill/>
          <a:ln w="28575">
            <a:solidFill>
              <a:srgbClr val="0070C0"/>
            </a:solidFill>
          </a:ln>
        </p:spPr>
        <p:txBody>
          <a:bodyPr wrap="square" rtlCol="0">
            <a:spAutoFit/>
          </a:bodyPr>
          <a:lstStyle/>
          <a:p>
            <a:r>
              <a:rPr lang="zh-CN" altLang="en-US" dirty="0" smtClean="0">
                <a:latin typeface="宋体" panose="02010600030101010101" pitchFamily="2" charset="-122"/>
              </a:rPr>
              <a:t>图：解码原理图</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375920" y="2127250"/>
            <a:ext cx="4305300" cy="3419475"/>
          </a:xfrm>
          <a:prstGeom prst="rect">
            <a:avLst/>
          </a:prstGeom>
        </p:spPr>
      </p:pic>
      <p:sp>
        <p:nvSpPr>
          <p:cNvPr id="13" name="文本框 12"/>
          <p:cNvSpPr txBox="1"/>
          <p:nvPr/>
        </p:nvSpPr>
        <p:spPr>
          <a:xfrm>
            <a:off x="685902" y="5611495"/>
            <a:ext cx="3914140" cy="1014730"/>
          </a:xfrm>
          <a:prstGeom prst="rect">
            <a:avLst/>
          </a:prstGeom>
          <a:noFill/>
          <a:ln w="28575">
            <a:solidFill>
              <a:srgbClr val="0070C0"/>
            </a:solidFill>
          </a:ln>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sym typeface="+mn-ea"/>
              </a:rPr>
              <a:t>6*6 </a:t>
            </a:r>
            <a:r>
              <a:rPr lang="zh-CN" altLang="en-US" sz="2000" dirty="0">
                <a:latin typeface="微软雅黑" panose="020B0503020204020204" charset="-122"/>
                <a:ea typeface="微软雅黑" panose="020B0503020204020204" charset="-122"/>
                <a:cs typeface="微软雅黑" panose="020B0503020204020204" charset="-122"/>
                <a:sym typeface="+mn-ea"/>
              </a:rPr>
              <a:t>混淆矩阵</a:t>
            </a:r>
          </a:p>
          <a:p>
            <a:r>
              <a:rPr lang="zh-CN" altLang="en-US" sz="2000" dirty="0">
                <a:latin typeface="微软雅黑" panose="020B0503020204020204" charset="-122"/>
                <a:ea typeface="微软雅黑" panose="020B0503020204020204" charset="-122"/>
                <a:cs typeface="微软雅黑" panose="020B0503020204020204" charset="-122"/>
                <a:sym typeface="+mn-ea"/>
              </a:rPr>
              <a:t>６个抓握指令与每个</a:t>
            </a:r>
            <a:r>
              <a:rPr lang="zh-CN" altLang="en-US" sz="2000" dirty="0">
                <a:latin typeface="微软雅黑" panose="020B0503020204020204" charset="-122"/>
                <a:ea typeface="微软雅黑" panose="020B0503020204020204" charset="-122"/>
                <a:cs typeface="微软雅黑" panose="020B0503020204020204" charset="-122"/>
              </a:rPr>
              <a:t>指令的抓握解码结果构建的一个矩阵</a:t>
            </a:r>
            <a:endParaRPr lang="en-US" altLang="zh-CN" dirty="0"/>
          </a:p>
        </p:txBody>
      </p:sp>
      <p:sp>
        <p:nvSpPr>
          <p:cNvPr id="25" name="文本框 24"/>
          <p:cNvSpPr txBox="1"/>
          <p:nvPr/>
        </p:nvSpPr>
        <p:spPr>
          <a:xfrm>
            <a:off x="4876792" y="2209832"/>
            <a:ext cx="4080510" cy="3785652"/>
          </a:xfrm>
          <a:prstGeom prst="rect">
            <a:avLst/>
          </a:prstGeom>
          <a:solidFill>
            <a:srgbClr val="CCFF99"/>
          </a:solidFill>
        </p:spPr>
        <p:txBody>
          <a:bodyPr wrap="square" rtlCol="0">
            <a:spAutoFit/>
          </a:bodyPr>
          <a:lstStyle/>
          <a:p>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从</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80</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个</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永久</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植入</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猴子的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AIP</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和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F5 </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的电极进行解码。</a:t>
            </a:r>
            <a:r>
              <a:rPr lang="zh-CN" altLang="en-US" sz="2400" dirty="0">
                <a:latin typeface="Times New Roman" panose="02020603050405020304" pitchFamily="18" charset="0"/>
                <a:cs typeface="Times New Roman" panose="02020603050405020304" pitchFamily="18" charset="0"/>
              </a:rPr>
              <a:t/>
            </a:r>
            <a:br>
              <a:rPr lang="zh-CN" altLang="en-US" sz="2400" dirty="0">
                <a:latin typeface="Times New Roman" panose="02020603050405020304" pitchFamily="18" charset="0"/>
                <a:cs typeface="Times New Roman" panose="02020603050405020304" pitchFamily="18" charset="0"/>
              </a:rPr>
            </a:br>
            <a:r>
              <a:rPr kumimoji="1" sz="2400" noProof="0" dirty="0"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整体</a:t>
            </a:r>
            <a:r>
              <a:rPr kumimoji="1"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正确</a:t>
            </a:r>
            <a:r>
              <a:rPr kumimoji="1" sz="2400" noProof="0" dirty="0"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的解码性能约为</a:t>
            </a:r>
            <a:r>
              <a:rPr kumimoji="1" lang="en-US"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50%</a:t>
            </a:r>
            <a:endParaRPr kumimoji="1"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p>
            <a:r>
              <a:rPr kumimoji="1" lang="zh-CN"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猜测水平 </a:t>
            </a:r>
            <a:r>
              <a:rPr kumimoji="1" lang="en-US" altLang="zh-CN"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16.6%</a:t>
            </a:r>
          </a:p>
          <a:p>
            <a:endParaRPr kumimoji="1" lang="en-US" altLang="zh-CN"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p>
            <a:r>
              <a:rPr kumimoji="1" lang="en-US" altLang="zh-CN" sz="2400" noProof="0" dirty="0" err="1"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解码</a:t>
            </a:r>
            <a:r>
              <a:rPr kumimoji="1" lang="en-US" altLang="zh-CN" sz="2400" noProof="0" dirty="0" err="1"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错误</a:t>
            </a:r>
            <a:r>
              <a:rPr kumimoji="1" lang="en-US" altLang="zh-CN" sz="2400" noProof="0" dirty="0" err="1"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主要发生在密切相关的</a:t>
            </a:r>
            <a:r>
              <a:rPr kumimoji="1" lang="en-US" altLang="zh-CN" sz="2400" noProof="0" dirty="0" err="1"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抓握方向</a:t>
            </a:r>
            <a:r>
              <a:rPr kumimoji="1" lang="en-US" altLang="zh-CN"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(L</a:t>
            </a:r>
            <a:r>
              <a:rPr kumimoji="1" lang="zh-CN" altLang="en-US"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t>
            </a:r>
            <a:r>
              <a:rPr kumimoji="1" lang="en-US" altLang="zh-CN"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V</a:t>
            </a:r>
            <a:r>
              <a:rPr kumimoji="1" lang="zh-CN" altLang="en-US"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t>
            </a:r>
            <a:r>
              <a:rPr kumimoji="1" lang="en-US" altLang="zh-CN" sz="2400" noProof="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R)</a:t>
            </a:r>
            <a:r>
              <a:rPr kumimoji="1" lang="zh-CN" altLang="en-US" sz="2400" noProof="0" dirty="0"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a:t>
            </a:r>
            <a:endParaRPr kumimoji="1" lang="en-US" altLang="zh-CN" sz="2400" noProof="0" dirty="0"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p>
            <a:r>
              <a:rPr kumimoji="1" lang="en-US" altLang="zh-CN" sz="2400" noProof="0" dirty="0" err="1" smtClean="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而抓握类型几乎从来没有被混淆</a:t>
            </a:r>
            <a:endParaRPr kumimoji="1" lang="en-US" altLang="zh-CN" sz="2400" noProof="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6" name="文本框 5"/>
          <p:cNvSpPr txBox="1"/>
          <p:nvPr/>
        </p:nvSpPr>
        <p:spPr>
          <a:xfrm>
            <a:off x="3154045" y="848360"/>
            <a:ext cx="4685030" cy="706755"/>
          </a:xfrm>
          <a:prstGeom prst="rect">
            <a:avLst/>
          </a:prstGeom>
          <a:noFill/>
        </p:spPr>
        <p:txBody>
          <a:bodyPr wrap="square" rtlCol="0">
            <a:spAutoFit/>
          </a:bodyPr>
          <a:lstStyle/>
          <a:p>
            <a:r>
              <a:rPr lang="zh-CN" altLang="en-US" sz="4000" b="1">
                <a:solidFill>
                  <a:srgbClr val="0070C0"/>
                </a:solidFill>
                <a:latin typeface="黑体" panose="02010609060101010101" pitchFamily="2" charset="-122"/>
                <a:ea typeface="黑体" panose="02010609060101010101" pitchFamily="2" charset="-122"/>
              </a:rPr>
              <a:t>解码结果</a:t>
            </a:r>
            <a:endParaRPr lang="zh-CN" altLang="en-US" sz="2800" b="1">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nvSpPr>
        <p:spPr>
          <a:xfrm>
            <a:off x="2152650" y="742950"/>
            <a:ext cx="4453890" cy="8775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36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17.3.3</a:t>
            </a:r>
            <a:r>
              <a:rPr lang="en-US" altLang="zh-CN"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快速解码</a:t>
            </a:r>
          </a:p>
        </p:txBody>
      </p:sp>
      <p:sp>
        <p:nvSpPr>
          <p:cNvPr id="149513" name="Text Box 9"/>
          <p:cNvSpPr txBox="1">
            <a:spLocks noChangeArrowheads="1"/>
          </p:cNvSpPr>
          <p:nvPr/>
        </p:nvSpPr>
        <p:spPr bwMode="auto">
          <a:xfrm>
            <a:off x="308610" y="1868805"/>
            <a:ext cx="8527415" cy="89154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lang="en-US" sz="26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用一个96通道的硅电极阵列植入PMD以探索特别快速的解码策略。</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 </a:t>
            </a:r>
          </a:p>
        </p:txBody>
      </p:sp>
      <p:grpSp>
        <p:nvGrpSpPr>
          <p:cNvPr id="3" name="组合 2"/>
          <p:cNvGrpSpPr/>
          <p:nvPr/>
        </p:nvGrpSpPr>
        <p:grpSpPr>
          <a:xfrm>
            <a:off x="737235" y="3183255"/>
            <a:ext cx="2634615" cy="3263900"/>
            <a:chOff x="1169" y="2136"/>
            <a:chExt cx="4149" cy="5140"/>
          </a:xfrm>
        </p:grpSpPr>
        <p:sp>
          <p:nvSpPr>
            <p:cNvPr id="2824" name="11 Rectángulo"/>
            <p:cNvSpPr/>
            <p:nvPr/>
          </p:nvSpPr>
          <p:spPr>
            <a:xfrm>
              <a:off x="1933" y="2136"/>
              <a:ext cx="2622" cy="921"/>
            </a:xfrm>
            <a:prstGeom prst="rect">
              <a:avLst/>
            </a:prstGeom>
            <a:solidFill>
              <a:schemeClr val="tx2">
                <a:lumMod val="40000"/>
                <a:lumOff val="60000"/>
              </a:schemeClr>
            </a:solidFill>
            <a:ln>
              <a:solidFill>
                <a:schemeClr val="tx2">
                  <a:lumMod val="40000"/>
                  <a:lumOff val="60000"/>
                </a:schemeClr>
              </a:solid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3200" kern="0" dirty="0">
                  <a:solidFill>
                    <a:schemeClr val="bg1"/>
                  </a:solidFill>
                  <a:latin typeface="微软雅黑" panose="020B0503020204020204" charset="-122"/>
                  <a:ea typeface="微软雅黑" panose="020B0503020204020204" charset="-122"/>
                  <a:cs typeface="Arial" panose="020B0604020202020204" pitchFamily="34" charset="0"/>
                </a:rPr>
                <a:t>训练</a:t>
              </a:r>
            </a:p>
          </p:txBody>
        </p:sp>
        <p:sp>
          <p:nvSpPr>
            <p:cNvPr id="2827" name="矩形 2826"/>
            <p:cNvSpPr/>
            <p:nvPr/>
          </p:nvSpPr>
          <p:spPr>
            <a:xfrm>
              <a:off x="1169" y="3400"/>
              <a:ext cx="4149" cy="3876"/>
            </a:xfrm>
            <a:prstGeom prst="rect">
              <a:avLst/>
            </a:prstGeom>
            <a:ln w="28575">
              <a:solidFill>
                <a:schemeClr val="tx2">
                  <a:lumMod val="40000"/>
                  <a:lumOff val="60000"/>
                </a:schemeClr>
              </a:solidFill>
            </a:ln>
          </p:spPr>
          <p:txBody>
            <a:bodyPr wrap="square">
              <a:spAutoFit/>
            </a:bodyPr>
            <a:lstStyle/>
            <a:p>
              <a:r>
                <a:rPr lang="en-US" altLang="zh-CN" sz="2000" dirty="0">
                  <a:solidFill>
                    <a:schemeClr val="tx1">
                      <a:lumMod val="75000"/>
                      <a:lumOff val="25000"/>
                    </a:schemeClr>
                  </a:solidFill>
                  <a:latin typeface="微软雅黑" panose="020B0503020204020204" charset="-122"/>
                  <a:ea typeface="微软雅黑" panose="020B0503020204020204" charset="-122"/>
                </a:rPr>
                <a:t>   </a:t>
              </a:r>
              <a:r>
                <a:rPr lang="zh-CN" altLang="en-US" sz="2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在一个延迟的</a:t>
              </a:r>
              <a:r>
                <a:rPr lang="zh-CN" altLang="en-US" sz="2200" dirty="0">
                  <a:solidFill>
                    <a:srgbClr val="FF0000"/>
                  </a:solidFill>
                  <a:latin typeface="微软雅黑" panose="020B0503020204020204" charset="-122"/>
                  <a:ea typeface="微软雅黑" panose="020B0503020204020204" charset="-122"/>
                  <a:cs typeface="微软雅黑" panose="020B0503020204020204" charset="-122"/>
                </a:rPr>
                <a:t>到达运动任务</a:t>
              </a:r>
              <a:r>
                <a:rPr lang="zh-CN" altLang="en-US" sz="2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中训练猴子；从中获得所记录神经元的调制特性(即它们与到达方向的相关性) 的</a:t>
              </a:r>
              <a:r>
                <a:rPr lang="zh-CN" altLang="en-US" sz="2200" dirty="0">
                  <a:solidFill>
                    <a:srgbClr val="FF0000"/>
                  </a:solidFill>
                  <a:latin typeface="微软雅黑" panose="020B0503020204020204" charset="-122"/>
                  <a:ea typeface="微软雅黑" panose="020B0503020204020204" charset="-122"/>
                  <a:cs typeface="微软雅黑" panose="020B0503020204020204" charset="-122"/>
                </a:rPr>
                <a:t>统计描述</a:t>
              </a:r>
              <a:r>
                <a:rPr lang="zh-CN" altLang="en-US" sz="2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p>
          </p:txBody>
        </p:sp>
      </p:grpSp>
      <p:sp>
        <p:nvSpPr>
          <p:cNvPr id="4" name="11 Rectángulo"/>
          <p:cNvSpPr/>
          <p:nvPr/>
        </p:nvSpPr>
        <p:spPr>
          <a:xfrm>
            <a:off x="5464810" y="3136900"/>
            <a:ext cx="1915160" cy="584835"/>
          </a:xfrm>
          <a:prstGeom prst="rect">
            <a:avLst/>
          </a:prstGeom>
          <a:solidFill>
            <a:schemeClr val="accent1">
              <a:lumMod val="75000"/>
            </a:schemeClr>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3200" kern="0" dirty="0">
                <a:solidFill>
                  <a:schemeClr val="bg1"/>
                </a:solidFill>
                <a:latin typeface="微软雅黑" panose="020B0503020204020204" charset="-122"/>
                <a:ea typeface="微软雅黑" panose="020B0503020204020204" charset="-122"/>
                <a:cs typeface="Arial" panose="020B0604020202020204" pitchFamily="34" charset="0"/>
              </a:rPr>
              <a:t>改变范式</a:t>
            </a:r>
          </a:p>
        </p:txBody>
      </p:sp>
      <p:sp>
        <p:nvSpPr>
          <p:cNvPr id="5" name="矩形 4"/>
          <p:cNvSpPr/>
          <p:nvPr/>
        </p:nvSpPr>
        <p:spPr>
          <a:xfrm>
            <a:off x="5103495" y="4155440"/>
            <a:ext cx="2914015" cy="2122805"/>
          </a:xfrm>
          <a:prstGeom prst="rect">
            <a:avLst/>
          </a:prstGeom>
          <a:ln w="28575">
            <a:solidFill>
              <a:schemeClr val="accent1">
                <a:lumMod val="75000"/>
              </a:schemeClr>
            </a:solidFill>
          </a:ln>
        </p:spPr>
        <p:txBody>
          <a:bodyPr wrap="square">
            <a:spAutoFit/>
          </a:bodyPr>
          <a:lstStyle/>
          <a:p>
            <a:r>
              <a:rPr sz="2200" dirty="0">
                <a:solidFill>
                  <a:srgbClr val="FF0000"/>
                </a:solidFill>
                <a:latin typeface="微软雅黑" panose="020B0503020204020204" charset="-122"/>
                <a:ea typeface="微软雅黑" panose="020B0503020204020204" charset="-122"/>
              </a:rPr>
              <a:t>假肢</a:t>
            </a:r>
            <a:r>
              <a:rPr lang="en-US" sz="2200" dirty="0">
                <a:solidFill>
                  <a:srgbClr val="FF0000"/>
                </a:solidFill>
                <a:latin typeface="微软雅黑" panose="020B0503020204020204" charset="-122"/>
                <a:ea typeface="微软雅黑" panose="020B0503020204020204" charset="-122"/>
              </a:rPr>
              <a:t>--</a:t>
            </a:r>
            <a:r>
              <a:rPr sz="2200" dirty="0">
                <a:solidFill>
                  <a:srgbClr val="FF0000"/>
                </a:solidFill>
                <a:latin typeface="微软雅黑" panose="020B0503020204020204" charset="-122"/>
                <a:ea typeface="微软雅黑" panose="020B0503020204020204" charset="-122"/>
              </a:rPr>
              <a:t>光标试验</a:t>
            </a:r>
            <a:endParaRPr sz="2200" dirty="0">
              <a:solidFill>
                <a:schemeClr val="tx1">
                  <a:lumMod val="75000"/>
                  <a:lumOff val="25000"/>
                </a:schemeClr>
              </a:solidFill>
              <a:latin typeface="微软雅黑" panose="020B0503020204020204" charset="-122"/>
              <a:ea typeface="微软雅黑" panose="020B0503020204020204" charset="-122"/>
            </a:endParaRPr>
          </a:p>
          <a:p>
            <a:r>
              <a:rPr sz="2200" dirty="0">
                <a:solidFill>
                  <a:schemeClr val="tx1">
                    <a:lumMod val="75000"/>
                    <a:lumOff val="25000"/>
                  </a:schemeClr>
                </a:solidFill>
                <a:latin typeface="微软雅黑" panose="020B0503020204020204" charset="-122"/>
                <a:ea typeface="微软雅黑" panose="020B0503020204020204" charset="-122"/>
              </a:rPr>
              <a:t>延迟期间内的神经元活动被用来</a:t>
            </a:r>
            <a:r>
              <a:rPr sz="2200" dirty="0">
                <a:solidFill>
                  <a:srgbClr val="FF0000"/>
                </a:solidFill>
                <a:latin typeface="微软雅黑" panose="020B0503020204020204" charset="-122"/>
                <a:ea typeface="微软雅黑" panose="020B0503020204020204" charset="-122"/>
              </a:rPr>
              <a:t>移动光标到目标</a:t>
            </a:r>
            <a:r>
              <a:rPr sz="2200" dirty="0">
                <a:solidFill>
                  <a:schemeClr val="tx1">
                    <a:lumMod val="75000"/>
                    <a:lumOff val="25000"/>
                  </a:schemeClr>
                </a:solidFill>
                <a:latin typeface="微软雅黑" panose="020B0503020204020204" charset="-122"/>
                <a:ea typeface="微软雅黑" panose="020B0503020204020204" charset="-122"/>
              </a:rPr>
              <a:t>以便没有任何实际的肢体运动发生</a:t>
            </a:r>
            <a:r>
              <a:rPr lang="zh-CN" sz="2200" dirty="0">
                <a:solidFill>
                  <a:schemeClr val="tx1">
                    <a:lumMod val="75000"/>
                    <a:lumOff val="25000"/>
                  </a:schemeClr>
                </a:solidFill>
                <a:latin typeface="微软雅黑" panose="020B0503020204020204" charset="-122"/>
                <a:ea typeface="微软雅黑" panose="020B0503020204020204" charset="-122"/>
              </a:rPr>
              <a:t>。具体流程如下：</a:t>
            </a:r>
            <a:r>
              <a:rPr sz="2200" dirty="0">
                <a:solidFill>
                  <a:schemeClr val="tx1">
                    <a:lumMod val="75000"/>
                    <a:lumOff val="25000"/>
                  </a:schemeClr>
                </a:solidFill>
                <a:latin typeface="微软雅黑" panose="020B0503020204020204" charset="-122"/>
                <a:ea typeface="微软雅黑" panose="020B0503020204020204" charset="-122"/>
              </a:rPr>
              <a:t> </a:t>
            </a:r>
          </a:p>
        </p:txBody>
      </p:sp>
      <p:sp>
        <p:nvSpPr>
          <p:cNvPr id="9" name="十字形 8"/>
          <p:cNvSpPr/>
          <p:nvPr/>
        </p:nvSpPr>
        <p:spPr>
          <a:xfrm>
            <a:off x="3869055" y="3183255"/>
            <a:ext cx="1098550" cy="538480"/>
          </a:xfrm>
          <a:prstGeom prst="plus">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93315" y="991235"/>
            <a:ext cx="6531610" cy="706755"/>
          </a:xfrm>
          <a:prstGeom prst="rect">
            <a:avLst/>
          </a:prstGeom>
          <a:noFill/>
        </p:spPr>
        <p:txBody>
          <a:bodyPr wrap="square" rtlCol="0">
            <a:spAutoFit/>
          </a:bodyPr>
          <a:lstStyle/>
          <a:p>
            <a:r>
              <a:rPr lang="zh-CN" altLang="en-US" sz="4000" b="1" kern="0" noProof="0" smtClean="0">
                <a:ln>
                  <a:noFill/>
                </a:ln>
                <a:solidFill>
                  <a:schemeClr val="tx2"/>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rPr>
              <a:t>任务具体</a:t>
            </a:r>
            <a:r>
              <a:rPr lang="zh-CN" altLang="en-US" sz="4000" b="1" kern="0" noProof="0" smtClean="0">
                <a:ln>
                  <a:noFill/>
                </a:ln>
                <a:solidFill>
                  <a:schemeClr val="tx2"/>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流程</a:t>
            </a:r>
            <a:endParaRPr lang="zh-CN" altLang="en-US" sz="4000" b="1">
              <a:solidFill>
                <a:srgbClr val="FF0000"/>
              </a:solidFill>
              <a:latin typeface="黑体" panose="02010609060101010101" pitchFamily="2" charset="-122"/>
              <a:ea typeface="黑体" panose="02010609060101010101" pitchFamily="2" charset="-122"/>
            </a:endParaRPr>
          </a:p>
        </p:txBody>
      </p:sp>
      <p:pic>
        <p:nvPicPr>
          <p:cNvPr id="4" name="图片 3"/>
          <p:cNvPicPr>
            <a:picLocks noChangeAspect="1"/>
          </p:cNvPicPr>
          <p:nvPr/>
        </p:nvPicPr>
        <p:blipFill>
          <a:blip r:embed="rId3"/>
          <a:stretch>
            <a:fillRect/>
          </a:stretch>
        </p:blipFill>
        <p:spPr>
          <a:xfrm>
            <a:off x="2393315" y="1847850"/>
            <a:ext cx="3717290" cy="1398905"/>
          </a:xfrm>
          <a:prstGeom prst="rect">
            <a:avLst/>
          </a:prstGeom>
        </p:spPr>
      </p:pic>
      <p:grpSp>
        <p:nvGrpSpPr>
          <p:cNvPr id="5" name="组合 4"/>
          <p:cNvGrpSpPr/>
          <p:nvPr/>
        </p:nvGrpSpPr>
        <p:grpSpPr>
          <a:xfrm>
            <a:off x="366824" y="3240405"/>
            <a:ext cx="8260825" cy="3606800"/>
            <a:chOff x="-1456" y="4862"/>
            <a:chExt cx="11296" cy="5680"/>
          </a:xfrm>
        </p:grpSpPr>
        <p:sp>
          <p:nvSpPr>
            <p:cNvPr id="34" name="右箭头 33"/>
            <p:cNvSpPr/>
            <p:nvPr/>
          </p:nvSpPr>
          <p:spPr>
            <a:xfrm>
              <a:off x="-872" y="7341"/>
              <a:ext cx="3004" cy="1135"/>
            </a:xfrm>
            <a:prstGeom prst="rightArrow">
              <a:avLst>
                <a:gd name="adj1" fmla="val 62125"/>
                <a:gd name="adj2" fmla="val 52205"/>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35" name="TextBox 34"/>
            <p:cNvSpPr txBox="1"/>
            <p:nvPr/>
          </p:nvSpPr>
          <p:spPr>
            <a:xfrm>
              <a:off x="-519" y="7547"/>
              <a:ext cx="2014"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rPr>
                <a:t>Touch</a:t>
              </a:r>
            </a:p>
          </p:txBody>
        </p:sp>
        <p:cxnSp>
          <p:nvCxnSpPr>
            <p:cNvPr id="36" name="直接连接符 35"/>
            <p:cNvCxnSpPr/>
            <p:nvPr/>
          </p:nvCxnSpPr>
          <p:spPr>
            <a:xfrm flipV="1">
              <a:off x="697" y="6729"/>
              <a:ext cx="0" cy="737"/>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56" y="5079"/>
              <a:ext cx="4876" cy="2132"/>
            </a:xfrm>
            <a:prstGeom prst="rect">
              <a:avLst/>
            </a:prstGeom>
            <a:noFill/>
          </p:spPr>
          <p:txBody>
            <a:bodyPr wrap="square" lIns="0" tIns="0" rIns="0" bIns="0" rtlCol="0">
              <a:spAutoFit/>
            </a:bodyPr>
            <a:lstStyle/>
            <a:p>
              <a:r>
                <a:rPr lang="en-US" altLang="zh-CN" sz="2200" dirty="0">
                  <a:solidFill>
                    <a:schemeClr val="tx1">
                      <a:lumMod val="75000"/>
                      <a:lumOff val="25000"/>
                    </a:schemeClr>
                  </a:solidFill>
                  <a:latin typeface="微软雅黑" panose="020B0503020204020204" charset="-122"/>
                  <a:ea typeface="微软雅黑" panose="020B0503020204020204" charset="-122"/>
                  <a:sym typeface="+mn-ea"/>
                </a:rPr>
                <a:t>  </a:t>
              </a:r>
              <a:r>
                <a:rPr lang="zh-CN" altLang="en-US" sz="2200" dirty="0">
                  <a:solidFill>
                    <a:schemeClr val="tx1">
                      <a:lumMod val="75000"/>
                      <a:lumOff val="25000"/>
                    </a:schemeClr>
                  </a:solidFill>
                  <a:latin typeface="微软雅黑" panose="020B0503020204020204" charset="-122"/>
                  <a:ea typeface="微软雅黑" panose="020B0503020204020204" charset="-122"/>
                  <a:sym typeface="+mn-ea"/>
                </a:rPr>
                <a:t>动物地接触和注视中央注视点；一个视觉提示 (</a:t>
              </a:r>
              <a:r>
                <a:rPr lang="zh-CN" altLang="en-US" sz="2200" b="1" dirty="0">
                  <a:solidFill>
                    <a:srgbClr val="FF0000"/>
                  </a:solidFill>
                  <a:latin typeface="微软雅黑" panose="020B0503020204020204" charset="-122"/>
                  <a:ea typeface="微软雅黑" panose="020B0503020204020204" charset="-122"/>
                  <a:sym typeface="+mn-ea"/>
                </a:rPr>
                <a:t>黄色</a:t>
              </a:r>
              <a:r>
                <a:rPr lang="zh-CN" altLang="en-US" sz="2200" dirty="0">
                  <a:solidFill>
                    <a:schemeClr val="tx1">
                      <a:lumMod val="75000"/>
                      <a:lumOff val="25000"/>
                    </a:schemeClr>
                  </a:solidFill>
                  <a:latin typeface="微软雅黑" panose="020B0503020204020204" charset="-122"/>
                  <a:ea typeface="微软雅黑" panose="020B0503020204020204" charset="-122"/>
                  <a:sym typeface="+mn-ea"/>
                </a:rPr>
                <a:t>的点) 出现在屏幕的边缘以指示目标。</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38" name="TextBox 37"/>
            <p:cNvSpPr txBox="1"/>
            <p:nvPr/>
          </p:nvSpPr>
          <p:spPr>
            <a:xfrm>
              <a:off x="1315" y="9017"/>
              <a:ext cx="3846" cy="1066"/>
            </a:xfrm>
            <a:prstGeom prst="rect">
              <a:avLst/>
            </a:prstGeom>
            <a:noFill/>
          </p:spPr>
          <p:txBody>
            <a:bodyPr wrap="square" lIns="0" tIns="0" rIns="0" bIns="0" rtlCol="0">
              <a:spAutoFit/>
            </a:bodyPr>
            <a:lstStyle/>
            <a:p>
              <a:r>
                <a:rPr lang="zh-CN" altLang="en-US" sz="2200" dirty="0">
                  <a:solidFill>
                    <a:schemeClr val="tx1">
                      <a:lumMod val="75000"/>
                      <a:lumOff val="25000"/>
                    </a:schemeClr>
                  </a:solidFill>
                  <a:latin typeface="微软雅黑" panose="020B0503020204020204" charset="-122"/>
                  <a:ea typeface="微软雅黑" panose="020B0503020204020204" charset="-122"/>
                </a:rPr>
                <a:t>提示呈现后最初</a:t>
              </a:r>
              <a:r>
                <a:rPr lang="en-US" altLang="zh-CN" sz="2200" dirty="0">
                  <a:solidFill>
                    <a:schemeClr val="tx1">
                      <a:lumMod val="75000"/>
                      <a:lumOff val="25000"/>
                    </a:schemeClr>
                  </a:solidFill>
                  <a:latin typeface="微软雅黑" panose="020B0503020204020204" charset="-122"/>
                  <a:ea typeface="微软雅黑" panose="020B0503020204020204" charset="-122"/>
                </a:rPr>
                <a:t>150ms</a:t>
              </a:r>
              <a:r>
                <a:rPr lang="zh-CN" altLang="en-US" sz="2200" dirty="0">
                  <a:solidFill>
                    <a:schemeClr val="tx1">
                      <a:lumMod val="75000"/>
                      <a:lumOff val="25000"/>
                    </a:schemeClr>
                  </a:solidFill>
                  <a:latin typeface="微软雅黑" panose="020B0503020204020204" charset="-122"/>
                  <a:ea typeface="微软雅黑" panose="020B0503020204020204" charset="-122"/>
                </a:rPr>
                <a:t>为</a:t>
              </a:r>
              <a:r>
                <a:rPr lang="en-US" altLang="zh-CN" sz="2200" dirty="0">
                  <a:solidFill>
                    <a:schemeClr val="tx1">
                      <a:lumMod val="75000"/>
                      <a:lumOff val="25000"/>
                    </a:schemeClr>
                  </a:solidFill>
                  <a:latin typeface="微软雅黑" panose="020B0503020204020204" charset="-122"/>
                  <a:ea typeface="微软雅黑" panose="020B0503020204020204" charset="-122"/>
                </a:rPr>
                <a:t>解码时间段</a:t>
              </a:r>
              <a:r>
                <a:rPr lang="zh-CN" altLang="en-US" sz="2200" dirty="0">
                  <a:solidFill>
                    <a:schemeClr val="tx1">
                      <a:lumMod val="75000"/>
                      <a:lumOff val="25000"/>
                    </a:schemeClr>
                  </a:solidFill>
                  <a:latin typeface="微软雅黑" panose="020B0503020204020204" charset="-122"/>
                  <a:ea typeface="微软雅黑" panose="020B0503020204020204" charset="-122"/>
                </a:rPr>
                <a:t>。</a:t>
              </a:r>
            </a:p>
          </p:txBody>
        </p:sp>
        <p:cxnSp>
          <p:nvCxnSpPr>
            <p:cNvPr id="39" name="直接连接符 38"/>
            <p:cNvCxnSpPr/>
            <p:nvPr/>
          </p:nvCxnSpPr>
          <p:spPr>
            <a:xfrm>
              <a:off x="2887" y="8280"/>
              <a:ext cx="0" cy="737"/>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795" y="6746"/>
              <a:ext cx="0" cy="737"/>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48" y="4862"/>
              <a:ext cx="5159" cy="2132"/>
            </a:xfrm>
            <a:prstGeom prst="rect">
              <a:avLst/>
            </a:prstGeom>
            <a:noFill/>
          </p:spPr>
          <p:txBody>
            <a:bodyPr wrap="square" lIns="0" tIns="0" rIns="0" bIns="0" rtlCol="0">
              <a:spAutoFit/>
            </a:bodyPr>
            <a:lstStyle/>
            <a:p>
              <a:r>
                <a:rPr lang="en-US" altLang="zh-CN" sz="2200" dirty="0">
                  <a:solidFill>
                    <a:schemeClr val="tx1">
                      <a:lumMod val="75000"/>
                      <a:lumOff val="25000"/>
                    </a:schemeClr>
                  </a:solidFill>
                  <a:latin typeface="微软雅黑" panose="020B0503020204020204" charset="-122"/>
                  <a:ea typeface="微软雅黑" panose="020B0503020204020204" charset="-122"/>
                </a:rPr>
                <a:t>    </a:t>
              </a:r>
              <a:r>
                <a:rPr lang="zh-CN" altLang="en-US" sz="2200" dirty="0">
                  <a:solidFill>
                    <a:schemeClr val="tx1">
                      <a:lumMod val="75000"/>
                      <a:lumOff val="25000"/>
                    </a:schemeClr>
                  </a:solidFill>
                  <a:latin typeface="微软雅黑" panose="020B0503020204020204" charset="-122"/>
                  <a:ea typeface="微软雅黑" panose="020B0503020204020204" charset="-122"/>
                </a:rPr>
                <a:t>目标提示消失并且把</a:t>
              </a:r>
              <a:r>
                <a:rPr lang="zh-CN" altLang="en-US" sz="2200" dirty="0">
                  <a:solidFill>
                    <a:srgbClr val="FF0000"/>
                  </a:solidFill>
                  <a:latin typeface="微软雅黑" panose="020B0503020204020204" charset="-122"/>
                  <a:ea typeface="微软雅黑" panose="020B0503020204020204" charset="-122"/>
                </a:rPr>
                <a:t>解码</a:t>
              </a:r>
              <a:r>
                <a:rPr lang="zh-CN" altLang="en-US" sz="2200" dirty="0">
                  <a:solidFill>
                    <a:schemeClr val="tx1">
                      <a:lumMod val="75000"/>
                      <a:lumOff val="25000"/>
                    </a:schemeClr>
                  </a:solidFill>
                  <a:latin typeface="微软雅黑" panose="020B0503020204020204" charset="-122"/>
                  <a:ea typeface="微软雅黑" panose="020B0503020204020204" charset="-122"/>
                </a:rPr>
                <a:t>得到的目标位置</a:t>
              </a:r>
              <a:r>
                <a:rPr lang="zh-CN" altLang="en-US" sz="2200" dirty="0">
                  <a:solidFill>
                    <a:srgbClr val="FF0000"/>
                  </a:solidFill>
                  <a:latin typeface="微软雅黑" panose="020B0503020204020204" charset="-122"/>
                  <a:ea typeface="微软雅黑" panose="020B0503020204020204" charset="-122"/>
                </a:rPr>
                <a:t>呈现</a:t>
              </a:r>
              <a:r>
                <a:rPr lang="zh-CN" altLang="en-US" sz="2200" dirty="0">
                  <a:solidFill>
                    <a:schemeClr val="tx1">
                      <a:lumMod val="75000"/>
                      <a:lumOff val="25000"/>
                    </a:schemeClr>
                  </a:solidFill>
                  <a:latin typeface="微软雅黑" panose="020B0503020204020204" charset="-122"/>
                  <a:ea typeface="微软雅黑" panose="020B0503020204020204" charset="-122"/>
                </a:rPr>
                <a:t>在屏幕上。如果预测的位置是正确的则呈现新的目标位置。</a:t>
              </a:r>
            </a:p>
          </p:txBody>
        </p:sp>
        <p:sp>
          <p:nvSpPr>
            <p:cNvPr id="47" name="TextBox 46"/>
            <p:cNvSpPr txBox="1"/>
            <p:nvPr/>
          </p:nvSpPr>
          <p:spPr>
            <a:xfrm>
              <a:off x="5794" y="8943"/>
              <a:ext cx="4046" cy="1599"/>
            </a:xfrm>
            <a:prstGeom prst="rect">
              <a:avLst/>
            </a:prstGeom>
            <a:noFill/>
          </p:spPr>
          <p:txBody>
            <a:bodyPr wrap="square" lIns="0" tIns="0" rIns="0" bIns="0" rtlCol="0">
              <a:spAutoFit/>
            </a:bodyPr>
            <a:lstStyle/>
            <a:p>
              <a:r>
                <a:rPr lang="zh-CN" altLang="en-US" sz="2200" dirty="0">
                  <a:solidFill>
                    <a:schemeClr val="tx1">
                      <a:lumMod val="75000"/>
                      <a:lumOff val="25000"/>
                    </a:schemeClr>
                  </a:solidFill>
                  <a:latin typeface="微软雅黑" panose="020B0503020204020204" charset="-122"/>
                  <a:ea typeface="微软雅黑" panose="020B0503020204020204" charset="-122"/>
                </a:rPr>
                <a:t>不断重复试验</a:t>
              </a:r>
              <a:r>
                <a:rPr lang="en-US" altLang="zh-CN" sz="2200" dirty="0">
                  <a:solidFill>
                    <a:schemeClr val="tx1">
                      <a:lumMod val="75000"/>
                      <a:lumOff val="25000"/>
                    </a:schemeClr>
                  </a:solidFill>
                  <a:latin typeface="微软雅黑" panose="020B0503020204020204" charset="-122"/>
                  <a:ea typeface="微软雅黑" panose="020B0503020204020204" charset="-122"/>
                </a:rPr>
                <a:t>1</a:t>
              </a:r>
              <a:r>
                <a:rPr lang="zh-CN" altLang="en-US" sz="2200" dirty="0">
                  <a:solidFill>
                    <a:schemeClr val="tx1">
                      <a:lumMod val="75000"/>
                      <a:lumOff val="25000"/>
                    </a:schemeClr>
                  </a:solidFill>
                  <a:latin typeface="微软雅黑" panose="020B0503020204020204" charset="-122"/>
                  <a:ea typeface="微软雅黑" panose="020B0503020204020204" charset="-122"/>
                </a:rPr>
                <a:t>、</a:t>
              </a:r>
              <a:r>
                <a:rPr lang="en-US" altLang="zh-CN" sz="2200" dirty="0">
                  <a:solidFill>
                    <a:schemeClr val="tx1">
                      <a:lumMod val="75000"/>
                      <a:lumOff val="25000"/>
                    </a:schemeClr>
                  </a:solidFill>
                  <a:latin typeface="微软雅黑" panose="020B0503020204020204" charset="-122"/>
                  <a:ea typeface="微软雅黑" panose="020B0503020204020204" charset="-122"/>
                </a:rPr>
                <a:t>2</a:t>
              </a:r>
            </a:p>
            <a:p>
              <a:r>
                <a:rPr lang="zh-CN" altLang="en-US" sz="2200" dirty="0">
                  <a:solidFill>
                    <a:schemeClr val="tx1">
                      <a:lumMod val="75000"/>
                      <a:lumOff val="25000"/>
                    </a:schemeClr>
                  </a:solidFill>
                  <a:latin typeface="微软雅黑" panose="020B0503020204020204" charset="-122"/>
                  <a:ea typeface="微软雅黑" panose="020B0503020204020204" charset="-122"/>
                </a:rPr>
                <a:t>整个试验</a:t>
              </a:r>
              <a:r>
                <a:rPr lang="en-US" altLang="zh-CN" sz="2200" b="1" dirty="0">
                  <a:solidFill>
                    <a:srgbClr val="FF0000"/>
                  </a:solidFill>
                  <a:latin typeface="微软雅黑" panose="020B0503020204020204" charset="-122"/>
                  <a:ea typeface="微软雅黑" panose="020B0503020204020204" charset="-122"/>
                </a:rPr>
                <a:t>快速连续</a:t>
              </a:r>
              <a:r>
                <a:rPr lang="en-US" altLang="zh-CN" sz="2200" dirty="0">
                  <a:solidFill>
                    <a:schemeClr val="tx1">
                      <a:lumMod val="75000"/>
                      <a:lumOff val="25000"/>
                    </a:schemeClr>
                  </a:solidFill>
                  <a:latin typeface="微软雅黑" panose="020B0503020204020204" charset="-122"/>
                  <a:ea typeface="微软雅黑" panose="020B0503020204020204" charset="-122"/>
                </a:rPr>
                <a:t>进行且没有奖励</a:t>
              </a:r>
              <a:r>
                <a:rPr lang="zh-CN" altLang="en-US" sz="2200" dirty="0">
                  <a:solidFill>
                    <a:schemeClr val="tx1">
                      <a:lumMod val="75000"/>
                      <a:lumOff val="25000"/>
                    </a:schemeClr>
                  </a:solidFill>
                  <a:latin typeface="微软雅黑" panose="020B0503020204020204" charset="-122"/>
                  <a:ea typeface="微软雅黑" panose="020B0503020204020204" charset="-122"/>
                </a:rPr>
                <a:t>。</a:t>
              </a:r>
            </a:p>
          </p:txBody>
        </p:sp>
        <p:cxnSp>
          <p:nvCxnSpPr>
            <p:cNvPr id="48" name="直接连接符 47"/>
            <p:cNvCxnSpPr/>
            <p:nvPr/>
          </p:nvCxnSpPr>
          <p:spPr>
            <a:xfrm>
              <a:off x="8109" y="8206"/>
              <a:ext cx="0" cy="737"/>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747010" y="4813935"/>
            <a:ext cx="5880735" cy="727075"/>
            <a:chOff x="4326" y="7581"/>
            <a:chExt cx="9261" cy="1145"/>
          </a:xfrm>
        </p:grpSpPr>
        <p:sp>
          <p:nvSpPr>
            <p:cNvPr id="7" name="右箭头 6"/>
            <p:cNvSpPr/>
            <p:nvPr/>
          </p:nvSpPr>
          <p:spPr>
            <a:xfrm>
              <a:off x="4326" y="7592"/>
              <a:ext cx="3069" cy="1135"/>
            </a:xfrm>
            <a:prstGeom prst="rightArrow">
              <a:avLst>
                <a:gd name="adj1" fmla="val 62125"/>
                <a:gd name="adj2" fmla="val 52205"/>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12" name="右箭头 11"/>
            <p:cNvSpPr/>
            <p:nvPr/>
          </p:nvSpPr>
          <p:spPr>
            <a:xfrm>
              <a:off x="10215" y="7581"/>
              <a:ext cx="3373" cy="1135"/>
            </a:xfrm>
            <a:prstGeom prst="rightArrow">
              <a:avLst>
                <a:gd name="adj1" fmla="val 62125"/>
                <a:gd name="adj2" fmla="val 52205"/>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10" name="右箭头 9"/>
            <p:cNvSpPr/>
            <p:nvPr/>
          </p:nvSpPr>
          <p:spPr>
            <a:xfrm>
              <a:off x="7103" y="7581"/>
              <a:ext cx="3504" cy="1135"/>
            </a:xfrm>
            <a:prstGeom prst="rightArrow">
              <a:avLst>
                <a:gd name="adj1" fmla="val 62125"/>
                <a:gd name="adj2" fmla="val 52205"/>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11" name="TextBox 34"/>
            <p:cNvSpPr txBox="1"/>
            <p:nvPr/>
          </p:nvSpPr>
          <p:spPr>
            <a:xfrm>
              <a:off x="7550" y="7798"/>
              <a:ext cx="2319"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sym typeface="+mn-ea"/>
                </a:rPr>
                <a:t>Trial 2</a:t>
              </a:r>
              <a:endParaRPr lang="en-US" altLang="zh-CN" sz="2400" b="1" dirty="0">
                <a:solidFill>
                  <a:schemeClr val="bg1"/>
                </a:solidFill>
                <a:latin typeface="微软雅黑" panose="020B0503020204020204" charset="-122"/>
                <a:ea typeface="微软雅黑" panose="020B0503020204020204" charset="-122"/>
              </a:endParaRPr>
            </a:p>
          </p:txBody>
        </p:sp>
        <p:sp>
          <p:nvSpPr>
            <p:cNvPr id="13" name="TextBox 34"/>
            <p:cNvSpPr txBox="1"/>
            <p:nvPr/>
          </p:nvSpPr>
          <p:spPr>
            <a:xfrm>
              <a:off x="10607" y="7798"/>
              <a:ext cx="2319"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sym typeface="+mn-ea"/>
                </a:rPr>
                <a:t>Trial 3</a:t>
              </a:r>
              <a:endParaRPr lang="en-US" altLang="zh-CN" sz="2400" b="1" dirty="0">
                <a:solidFill>
                  <a:schemeClr val="bg1"/>
                </a:solidFill>
                <a:latin typeface="微软雅黑" panose="020B0503020204020204" charset="-122"/>
                <a:ea typeface="微软雅黑" panose="020B0503020204020204" charset="-122"/>
              </a:endParaRPr>
            </a:p>
          </p:txBody>
        </p:sp>
        <p:sp>
          <p:nvSpPr>
            <p:cNvPr id="9" name="TextBox 34"/>
            <p:cNvSpPr txBox="1"/>
            <p:nvPr/>
          </p:nvSpPr>
          <p:spPr>
            <a:xfrm>
              <a:off x="4707" y="7798"/>
              <a:ext cx="2014"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rPr>
                <a:t>Trial 1</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709738" y="701675"/>
            <a:ext cx="5910262" cy="974725"/>
          </a:xfrm>
        </p:spPr>
        <p:txBody>
          <a:bodyPr vert="horz" wrap="square" lIns="91440" tIns="45720" rIns="91440" bIns="45720" anchor="b"/>
          <a:lstStyle/>
          <a:p>
            <a:pPr eaLnBrk="1" hangingPunct="1"/>
            <a:r>
              <a:rPr lang="zh-CN" altLang="en-US" sz="4000" b="1" dirty="0">
                <a:latin typeface="Times New Roman" panose="02020603050405020304" pitchFamily="18" charset="0"/>
                <a:ea typeface="黑体" panose="02010609060101010101" pitchFamily="2" charset="-122"/>
              </a:rPr>
              <a:t>解剖学结构</a:t>
            </a:r>
          </a:p>
        </p:txBody>
      </p:sp>
      <p:sp>
        <p:nvSpPr>
          <p:cNvPr id="15362" name="Rectangle 3"/>
          <p:cNvSpPr/>
          <p:nvPr/>
        </p:nvSpPr>
        <p:spPr>
          <a:xfrm>
            <a:off x="228600" y="1981200"/>
            <a:ext cx="8686800" cy="476250"/>
          </a:xfrm>
          <a:prstGeom prst="rect">
            <a:avLst/>
          </a:prstGeom>
          <a:noFill/>
          <a:ln w="9525">
            <a:noFill/>
          </a:ln>
        </p:spPr>
        <p:txBody>
          <a:bodyPr anchor="t">
            <a:spAutoFit/>
          </a:bodyPr>
          <a:lstStyle/>
          <a:p>
            <a:pPr>
              <a:lnSpc>
                <a:spcPct val="90000"/>
              </a:lnSpc>
              <a:spcBef>
                <a:spcPct val="50000"/>
              </a:spcBef>
              <a:buClr>
                <a:schemeClr val="folHlink"/>
              </a:buClr>
              <a:buSzPct val="60000"/>
              <a:buFont typeface="Wingdings" panose="05000000000000000000" pitchFamily="2" charset="2"/>
              <a:buChar char="n"/>
            </a:pPr>
            <a:endParaRPr lang="zh-CN" altLang="zh-CN" sz="2800" b="1" dirty="0">
              <a:solidFill>
                <a:srgbClr val="0000FF"/>
              </a:solidFill>
              <a:latin typeface="Tahoma" panose="020B0604030504040204" pitchFamily="34" charset="0"/>
              <a:ea typeface="宋体" panose="02010600030101010101" pitchFamily="2" charset="-122"/>
            </a:endParaRPr>
          </a:p>
        </p:txBody>
      </p:sp>
      <p:sp>
        <p:nvSpPr>
          <p:cNvPr id="5124" name="Text Box 4"/>
          <p:cNvSpPr txBox="1">
            <a:spLocks noChangeArrowheads="1"/>
          </p:cNvSpPr>
          <p:nvPr/>
        </p:nvSpPr>
        <p:spPr bwMode="auto">
          <a:xfrm>
            <a:off x="1066800" y="2254250"/>
            <a:ext cx="7010400" cy="20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顶叶皮层</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运动前区</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两区域的联系</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p:nvPr/>
        </p:nvGrpSpPr>
        <p:grpSpPr>
          <a:xfrm>
            <a:off x="0" y="0"/>
            <a:ext cx="9144000" cy="738188"/>
            <a:chOff x="0" y="0"/>
            <a:chExt cx="5760" cy="465"/>
          </a:xfrm>
        </p:grpSpPr>
        <p:sp>
          <p:nvSpPr>
            <p:cNvPr id="11"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性能评估</a:t>
              </a:r>
            </a:p>
          </p:txBody>
        </p:sp>
        <p:sp>
          <p:nvSpPr>
            <p:cNvPr id="12"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4" name="图片 3"/>
          <p:cNvPicPr>
            <a:picLocks noChangeAspect="1"/>
          </p:cNvPicPr>
          <p:nvPr/>
        </p:nvPicPr>
        <p:blipFill>
          <a:blip r:embed="rId3"/>
          <a:stretch>
            <a:fillRect/>
          </a:stretch>
        </p:blipFill>
        <p:spPr>
          <a:xfrm>
            <a:off x="626110" y="2301240"/>
            <a:ext cx="3476625" cy="2667000"/>
          </a:xfrm>
          <a:prstGeom prst="rect">
            <a:avLst/>
          </a:prstGeom>
        </p:spPr>
      </p:pic>
      <p:sp>
        <p:nvSpPr>
          <p:cNvPr id="149513" name="Text Box 9"/>
          <p:cNvSpPr txBox="1">
            <a:spLocks noChangeArrowheads="1"/>
          </p:cNvSpPr>
          <p:nvPr/>
        </p:nvSpPr>
        <p:spPr bwMode="auto">
          <a:xfrm>
            <a:off x="155575" y="909320"/>
            <a:ext cx="8527415" cy="119888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解码的时间段长度</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的</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选择影响性能</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。较长的时间段解码能给出了更准确的解码，然而</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增加了试验和最大可能的信息传输率</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r>
              <a:rPr kumimoji="1" lang="zh-CN" sz="2400" b="1"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速度 － 精度权衡</a:t>
            </a:r>
          </a:p>
        </p:txBody>
      </p:sp>
      <p:sp>
        <p:nvSpPr>
          <p:cNvPr id="14" name="文本框 13"/>
          <p:cNvSpPr txBox="1"/>
          <p:nvPr/>
        </p:nvSpPr>
        <p:spPr>
          <a:xfrm>
            <a:off x="155575" y="5069205"/>
            <a:ext cx="4417060" cy="1568450"/>
          </a:xfrm>
          <a:prstGeom prst="rect">
            <a:avLst/>
          </a:prstGeom>
          <a:noFill/>
          <a:ln w="28575">
            <a:solidFill>
              <a:srgbClr val="0070C0"/>
            </a:solidFill>
          </a:ln>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性能度量</a:t>
            </a:r>
            <a:r>
              <a:rPr lang="zh-CN" altLang="en-US" sz="2400" dirty="0">
                <a:latin typeface="微软雅黑" panose="020B0503020204020204" charset="-122"/>
                <a:ea typeface="微软雅黑" panose="020B0503020204020204" charset="-122"/>
                <a:cs typeface="微软雅黑" panose="020B0503020204020204" charset="-122"/>
                <a:sym typeface="+mn-ea"/>
              </a:rPr>
              <a:t>方法：信息传输速率的</a:t>
            </a:r>
            <a:r>
              <a:rPr lang="zh-CN" altLang="en-US" sz="2400" dirty="0" smtClean="0">
                <a:latin typeface="微软雅黑" panose="020B0503020204020204" charset="-122"/>
                <a:ea typeface="微软雅黑" panose="020B0503020204020204" charset="-122"/>
                <a:cs typeface="微软雅黑" panose="020B0503020204020204" charset="-122"/>
                <a:sym typeface="+mn-ea"/>
              </a:rPr>
              <a:t>能力</a:t>
            </a:r>
            <a:r>
              <a:rPr lang="en-US" altLang="zh-CN"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sym typeface="+mn-ea"/>
              </a:rPr>
              <a:t>ITRC</a:t>
            </a:r>
            <a:r>
              <a:rPr lang="en-US" altLang="zh-CN" sz="2400" dirty="0" smtClean="0">
                <a:latin typeface="微软雅黑" panose="020B0503020204020204" charset="-122"/>
                <a:ea typeface="微软雅黑" panose="020B0503020204020204" charset="-122"/>
                <a:cs typeface="微软雅黑" panose="020B0503020204020204" charset="-122"/>
                <a:sym typeface="+mn-ea"/>
              </a:rPr>
              <a:t>)</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表示信息传输的速度；是解码精度和可能的目标数的</a:t>
            </a:r>
            <a:r>
              <a:rPr lang="zh-CN" altLang="en-US" sz="2400" dirty="0" smtClean="0">
                <a:latin typeface="微软雅黑" panose="020B0503020204020204" charset="-122"/>
                <a:ea typeface="微软雅黑" panose="020B0503020204020204" charset="-122"/>
                <a:cs typeface="微软雅黑" panose="020B0503020204020204" charset="-122"/>
                <a:sym typeface="+mn-ea"/>
              </a:rPr>
              <a:t>函数</a:t>
            </a:r>
            <a:r>
              <a:rPr lang="en-US" altLang="zh-CN" sz="2400" dirty="0" smtClean="0">
                <a:latin typeface="微软雅黑" panose="020B0503020204020204" charset="-122"/>
                <a:ea typeface="微软雅黑" panose="020B0503020204020204" charset="-122"/>
                <a:cs typeface="微软雅黑" panose="020B0503020204020204" charset="-122"/>
                <a:sym typeface="+mn-ea"/>
              </a:rPr>
              <a:t>, </a:t>
            </a:r>
            <a:r>
              <a:rPr lang="zh-CN" altLang="en-US" sz="2400" dirty="0" smtClean="0">
                <a:latin typeface="微软雅黑" panose="020B0503020204020204" charset="-122"/>
                <a:ea typeface="微软雅黑" panose="020B0503020204020204" charset="-122"/>
                <a:cs typeface="微软雅黑" panose="020B0503020204020204" charset="-122"/>
                <a:sym typeface="+mn-ea"/>
              </a:rPr>
              <a:t>除</a:t>
            </a:r>
            <a:r>
              <a:rPr lang="zh-CN" altLang="en-US" sz="2400" dirty="0">
                <a:latin typeface="微软雅黑" panose="020B0503020204020204" charset="-122"/>
                <a:ea typeface="微软雅黑" panose="020B0503020204020204" charset="-122"/>
                <a:cs typeface="微软雅黑" panose="020B0503020204020204" charset="-122"/>
                <a:sym typeface="+mn-ea"/>
              </a:rPr>
              <a:t>以试验持续时间。 </a:t>
            </a:r>
          </a:p>
        </p:txBody>
      </p:sp>
      <p:sp>
        <p:nvSpPr>
          <p:cNvPr id="7" name="文本框 6"/>
          <p:cNvSpPr txBox="1"/>
          <p:nvPr/>
        </p:nvSpPr>
        <p:spPr>
          <a:xfrm>
            <a:off x="4819650" y="2494915"/>
            <a:ext cx="4154805" cy="3784600"/>
          </a:xfrm>
          <a:prstGeom prst="rect">
            <a:avLst/>
          </a:prstGeom>
          <a:noFill/>
          <a:ln w="28575">
            <a:solidFill>
              <a:srgbClr val="0070C0"/>
            </a:solidFill>
          </a:ln>
        </p:spPr>
        <p:txBody>
          <a:bodyPr wrap="square" rtlCol="0">
            <a:spAutoFit/>
          </a:bodyPr>
          <a:lstStyle/>
          <a:p>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红色虚线</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：理论上最大的</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ITRC</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即</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400" dirty="0" err="1" smtClean="0">
                <a:latin typeface="Times New Roman" panose="02020603050405020304" pitchFamily="18" charset="0"/>
                <a:ea typeface="微软雅黑" panose="020B0503020204020204" charset="-122"/>
                <a:cs typeface="Times New Roman" panose="02020603050405020304" pitchFamily="18" charset="0"/>
                <a:sym typeface="+mn-ea"/>
              </a:rPr>
              <a:t>假设对所有的试验持续时间具有完美的解码精度</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a:t>
            </a:r>
            <a:endPar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endParaRPr>
          </a:p>
          <a:p>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红色实线</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：实际</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ITRC</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，离线测试数据集上在试验持续时间</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260ms</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到达了 </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77bit/s</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的峰值。</a:t>
            </a:r>
          </a:p>
          <a:p>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黑色实线</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：解码正确百分比，随着试验持续时间的增加性能得到提高，但在</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mn-ea"/>
              </a:rPr>
              <a:t>250ms</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以后达到饱和。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709738" y="701675"/>
            <a:ext cx="5910262" cy="974725"/>
          </a:xfrm>
        </p:spPr>
        <p:txBody>
          <a:bodyPr vert="horz" wrap="square" lIns="91440" tIns="45720" rIns="91440" bIns="45720" anchor="b"/>
          <a:lstStyle/>
          <a:p>
            <a:pPr eaLnBrk="1" hangingPunct="1"/>
            <a:r>
              <a:rPr lang="en-US" altLang="zh-CN" sz="4000" b="1" dirty="0" smtClean="0">
                <a:latin typeface="Times New Roman" panose="02020603050405020304" pitchFamily="18" charset="0"/>
                <a:ea typeface="黑体" panose="02010609060101010101" pitchFamily="2" charset="-122"/>
              </a:rPr>
              <a:t>17.4 </a:t>
            </a:r>
            <a:r>
              <a:rPr lang="zh-CN" altLang="en-US" sz="4000" b="1" dirty="0">
                <a:latin typeface="Times New Roman" panose="02020603050405020304" pitchFamily="18" charset="0"/>
                <a:ea typeface="黑体" panose="02010609060101010101" pitchFamily="2" charset="-122"/>
              </a:rPr>
              <a:t>局部场电位解码</a:t>
            </a:r>
          </a:p>
        </p:txBody>
      </p:sp>
      <p:sp>
        <p:nvSpPr>
          <p:cNvPr id="149513" name="Text Box 9"/>
          <p:cNvSpPr txBox="1">
            <a:spLocks noChangeArrowheads="1"/>
          </p:cNvSpPr>
          <p:nvPr/>
        </p:nvSpPr>
        <p:spPr bwMode="auto">
          <a:xfrm>
            <a:off x="184150" y="1993900"/>
            <a:ext cx="8527415" cy="156966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defRPr/>
            </a:pP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局部场电位</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Local </a:t>
            </a:r>
            <a:r>
              <a:rPr kumimoji="1" lang="en-US" altLang="zh-CN" sz="2400" dirty="0">
                <a:latin typeface="Times New Roman" panose="02020603050405020304" pitchFamily="18" charset="0"/>
                <a:ea typeface="微软雅黑" panose="020B0503020204020204" charset="-122"/>
                <a:cs typeface="Times New Roman" panose="02020603050405020304" pitchFamily="18" charset="0"/>
              </a:rPr>
              <a:t>field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potential</a:t>
            </a:r>
            <a:r>
              <a:rPr kumimoji="1" lang="zh-CN"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a:t>
            </a:r>
            <a:r>
              <a:rPr kumimoji="1" lang="en-US" alt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LFP</a:t>
            </a:r>
            <a:r>
              <a:rPr kumimoji="1" 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是</a:t>
            </a:r>
            <a:r>
              <a:rPr kumimoji="1" 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由来自</a:t>
            </a:r>
            <a:r>
              <a:rPr kumimoji="1" sz="2400" cap="none" spc="0" normalizeH="0" baseline="0" noProof="0" dirty="0" err="1">
                <a:latin typeface="Times New Roman" panose="02020603050405020304" pitchFamily="18" charset="0"/>
                <a:ea typeface="微软雅黑" panose="020B0503020204020204" charset="-122"/>
                <a:cs typeface="Times New Roman" panose="02020603050405020304" pitchFamily="18" charset="0"/>
              </a:rPr>
              <a:t>记录位</a:t>
            </a:r>
            <a:r>
              <a:rPr kumimoji="1" 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点</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附近</a:t>
            </a:r>
            <a:r>
              <a:rPr kumimoji="1" lang="zh-CN" altLang="en-US" sz="2400" noProof="0" dirty="0">
                <a:latin typeface="Times New Roman" panose="02020603050405020304" pitchFamily="18" charset="0"/>
                <a:ea typeface="微软雅黑" panose="020B0503020204020204" charset="-122"/>
                <a:cs typeface="Times New Roman" panose="02020603050405020304" pitchFamily="18" charset="0"/>
              </a:rPr>
              <a:t>的</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大量神经元的兴奋性和抑制性树突电位的总和</a:t>
            </a:r>
            <a:r>
              <a:rPr kumimoji="1" 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。由于其收集电子信息的体积较大，因此在电极植入后LFP活性可能受组织反应的影响较小。</a:t>
            </a:r>
          </a:p>
        </p:txBody>
      </p:sp>
      <p:sp>
        <p:nvSpPr>
          <p:cNvPr id="5" name="下箭头 4"/>
          <p:cNvSpPr/>
          <p:nvPr/>
        </p:nvSpPr>
        <p:spPr>
          <a:xfrm>
            <a:off x="3886200" y="3421380"/>
            <a:ext cx="609600" cy="761365"/>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96340" y="4149090"/>
            <a:ext cx="5989320" cy="1198880"/>
          </a:xfrm>
          <a:prstGeom prst="rect">
            <a:avLst/>
          </a:prstGeom>
          <a:noFill/>
          <a:ln w="28575">
            <a:solidFill>
              <a:srgbClr val="0070C0"/>
            </a:solidFill>
          </a:ln>
        </p:spPr>
        <p:txBody>
          <a:bodyPr wrap="square" rtlCol="0">
            <a:spAutoFit/>
          </a:bodyPr>
          <a:lstStyle/>
          <a:p>
            <a:r>
              <a:rPr lang="en-US" sz="2400" dirty="0">
                <a:latin typeface="微软雅黑" panose="020B0503020204020204" charset="-122"/>
                <a:ea typeface="微软雅黑" panose="020B0503020204020204" charset="-122"/>
                <a:cs typeface="微软雅黑" panose="020B0503020204020204" charset="-122"/>
                <a:sym typeface="+mn-ea"/>
              </a:rPr>
              <a:t>在</a:t>
            </a:r>
            <a:r>
              <a:rPr lang="zh-CN" altLang="en-US" sz="2400" dirty="0">
                <a:latin typeface="微软雅黑" panose="020B0503020204020204" charset="-122"/>
                <a:ea typeface="微软雅黑" panose="020B0503020204020204" charset="-122"/>
                <a:cs typeface="微软雅黑" panose="020B0503020204020204" charset="-122"/>
                <a:sym typeface="+mn-ea"/>
              </a:rPr>
              <a:t>皮质</a:t>
            </a:r>
            <a:r>
              <a:rPr lang="en-US" sz="2400" dirty="0">
                <a:latin typeface="微软雅黑" panose="020B0503020204020204" charset="-122"/>
                <a:ea typeface="微软雅黑" panose="020B0503020204020204" charset="-122"/>
                <a:cs typeface="微软雅黑" panose="020B0503020204020204" charset="-122"/>
                <a:sym typeface="+mn-ea"/>
              </a:rPr>
              <a:t>和</a:t>
            </a:r>
            <a:r>
              <a:rPr lang="zh-CN" altLang="en-US" sz="2400" dirty="0">
                <a:latin typeface="微软雅黑" panose="020B0503020204020204" charset="-122"/>
                <a:ea typeface="微软雅黑" panose="020B0503020204020204" charset="-122"/>
                <a:cs typeface="微软雅黑" panose="020B0503020204020204" charset="-122"/>
                <a:sym typeface="+mn-ea"/>
              </a:rPr>
              <a:t>皮质</a:t>
            </a:r>
            <a:r>
              <a:rPr lang="en-US" sz="2400" dirty="0" err="1">
                <a:latin typeface="微软雅黑" panose="020B0503020204020204" charset="-122"/>
                <a:ea typeface="微软雅黑" panose="020B0503020204020204" charset="-122"/>
                <a:cs typeface="微软雅黑" panose="020B0503020204020204" charset="-122"/>
                <a:sym typeface="+mn-ea"/>
              </a:rPr>
              <a:t>下区域研究了LFP活动</a:t>
            </a:r>
            <a:r>
              <a:rPr lang="zh-CN" altLang="en-US" sz="2400" dirty="0">
                <a:latin typeface="微软雅黑" panose="020B0503020204020204" charset="-122"/>
                <a:ea typeface="微软雅黑" panose="020B0503020204020204" charset="-122"/>
                <a:cs typeface="微软雅黑" panose="020B0503020204020204" charset="-122"/>
                <a:sym typeface="+mn-ea"/>
              </a:rPr>
              <a:t>，发现</a:t>
            </a:r>
            <a:r>
              <a:rPr lang="en-US" sz="2400" dirty="0" err="1">
                <a:latin typeface="微软雅黑" panose="020B0503020204020204" charset="-122"/>
                <a:ea typeface="微软雅黑" panose="020B0503020204020204" charset="-122"/>
                <a:cs typeface="微软雅黑" panose="020B0503020204020204" charset="-122"/>
                <a:sym typeface="+mn-ea"/>
              </a:rPr>
              <a:t>LFP</a:t>
            </a:r>
            <a:r>
              <a:rPr sz="2400" dirty="0" err="1">
                <a:latin typeface="微软雅黑" panose="020B0503020204020204" charset="-122"/>
                <a:ea typeface="微软雅黑" panose="020B0503020204020204" charset="-122"/>
                <a:cs typeface="微软雅黑" panose="020B0503020204020204" charset="-122"/>
                <a:sym typeface="+mn-ea"/>
              </a:rPr>
              <a:t>信号在执行任务的过程中以及不同的行为条件下被调制了</a:t>
            </a:r>
            <a:r>
              <a:rPr lang="zh-CN" sz="2400" dirty="0">
                <a:latin typeface="微软雅黑" panose="020B0503020204020204" charset="-122"/>
                <a:ea typeface="微软雅黑" panose="020B0503020204020204" charset="-122"/>
                <a:cs typeface="微软雅黑" panose="020B0503020204020204" charset="-122"/>
                <a:sym typeface="+mn-ea"/>
              </a:rPr>
              <a:t>。</a:t>
            </a:r>
          </a:p>
        </p:txBody>
      </p:sp>
      <p:sp>
        <p:nvSpPr>
          <p:cNvPr id="6" name="下箭头 5"/>
          <p:cNvSpPr/>
          <p:nvPr/>
        </p:nvSpPr>
        <p:spPr>
          <a:xfrm>
            <a:off x="3886200" y="5229542"/>
            <a:ext cx="609600" cy="761365"/>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3915" y="5939155"/>
            <a:ext cx="7456170" cy="521970"/>
          </a:xfrm>
          <a:prstGeom prst="rect">
            <a:avLst/>
          </a:prstGeom>
          <a:noFill/>
        </p:spPr>
        <p:txBody>
          <a:bodyPr wrap="square" rtlCol="0">
            <a:spAutoFit/>
          </a:bodyPr>
          <a:lstStyle/>
          <a:p>
            <a:r>
              <a:rPr lang="en-US" altLang="zh-CN" sz="280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LFPS</a:t>
            </a:r>
            <a:r>
              <a:rPr lang="zh-CN" altLang="en-US" sz="28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可以用来解码运动意图控制神经假体装置</a:t>
            </a:r>
            <a:endParaRPr lang="zh-CN" altLang="en-US" sz="2800" dirty="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488950" y="2733040"/>
            <a:ext cx="5343525" cy="3162300"/>
          </a:xfrm>
          <a:prstGeom prst="rect">
            <a:avLst/>
          </a:prstGeom>
        </p:spPr>
      </p:pic>
      <p:sp>
        <p:nvSpPr>
          <p:cNvPr id="8" name="文本框 7"/>
          <p:cNvSpPr txBox="1"/>
          <p:nvPr/>
        </p:nvSpPr>
        <p:spPr>
          <a:xfrm>
            <a:off x="1209992" y="868094"/>
            <a:ext cx="7074535" cy="1076325"/>
          </a:xfrm>
          <a:prstGeom prst="rect">
            <a:avLst/>
          </a:prstGeom>
          <a:noFill/>
        </p:spPr>
        <p:txBody>
          <a:bodyPr wrap="square" rtlCol="0">
            <a:spAutoFit/>
          </a:bodyPr>
          <a:lstStyle/>
          <a:p>
            <a:r>
              <a:rPr lang="zh-CN" altLang="en-US" sz="2800" b="1" dirty="0">
                <a:solidFill>
                  <a:srgbClr val="0070C0"/>
                </a:solidFill>
                <a:latin typeface="黑体" panose="02010609060101010101" pitchFamily="2" charset="-122"/>
                <a:ea typeface="黑体" panose="02010609060101010101" pitchFamily="2" charset="-122"/>
                <a:cs typeface="黑体" panose="02010609060101010101" pitchFamily="2" charset="-122"/>
              </a:rPr>
              <a:t>顶区PRR的LFP活动可以解码运动方向以及动物的并发行为状态</a:t>
            </a:r>
            <a:r>
              <a:rPr lang="zh-CN" altLang="en-US" sz="3200" b="1" dirty="0">
                <a:solidFill>
                  <a:schemeClr val="tx2"/>
                </a:solidFill>
                <a:latin typeface="Times New Roman" panose="02020603050405020304" pitchFamily="18" charset="0"/>
                <a:ea typeface="黑体" panose="02010609060101010101" pitchFamily="2" charset="-122"/>
                <a:cs typeface="Times New Roman" panose="02020603050405020304" pitchFamily="18" charset="0"/>
              </a:rPr>
              <a:t> </a:t>
            </a:r>
          </a:p>
        </p:txBody>
      </p:sp>
      <p:sp>
        <p:nvSpPr>
          <p:cNvPr id="149513" name="Text Box 9"/>
          <p:cNvSpPr txBox="1">
            <a:spLocks noChangeArrowheads="1"/>
          </p:cNvSpPr>
          <p:nvPr/>
        </p:nvSpPr>
        <p:spPr bwMode="auto">
          <a:xfrm>
            <a:off x="5796188" y="2334260"/>
            <a:ext cx="2976880" cy="3785652"/>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sz="2400" cap="none" spc="0" normalizeH="0" baseline="0" noProof="0" dirty="0" err="1">
                <a:latin typeface="Times New Roman" panose="02020603050405020304" pitchFamily="18" charset="0"/>
                <a:ea typeface="微软雅黑" panose="020B0503020204020204" charset="-122"/>
                <a:cs typeface="Times New Roman" panose="02020603050405020304" pitchFamily="18" charset="0"/>
              </a:rPr>
              <a:t>在规划和执行期间</a:t>
            </a:r>
            <a:r>
              <a:rPr kumimoji="1" lang="zh-CN"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err="1">
                <a:solidFill>
                  <a:srgbClr val="FF0000"/>
                </a:solidFill>
                <a:latin typeface="Times New Roman" panose="02020603050405020304" pitchFamily="18" charset="0"/>
                <a:ea typeface="微软雅黑" panose="020B0503020204020204" charset="-122"/>
                <a:cs typeface="Times New Roman" panose="02020603050405020304" pitchFamily="18" charset="0"/>
              </a:rPr>
              <a:t>低频成分</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 (</a:t>
            </a:r>
            <a:r>
              <a:rPr kumimoji="1" lang="en-US"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0-15HZ</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 </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独立于运动方向</a:t>
            </a:r>
            <a:r>
              <a:rPr kumimoji="1" lang="zh-CN" alt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编码运动</a:t>
            </a:r>
            <a:r>
              <a:rPr kumimoji="1" lang="zh-CN" alt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类</a:t>
            </a:r>
            <a:r>
              <a:rPr kumimoji="1"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型 </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err="1">
                <a:latin typeface="Times New Roman" panose="02020603050405020304" pitchFamily="18" charset="0"/>
                <a:ea typeface="微软雅黑" panose="020B0503020204020204" charset="-122"/>
                <a:cs typeface="Times New Roman" panose="02020603050405020304" pitchFamily="18" charset="0"/>
              </a:rPr>
              <a:t>到达与扫视</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 </a:t>
            </a:r>
            <a:r>
              <a:rPr kumimoji="1" lang="zh-CN" alt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然而在更高的频率</a:t>
            </a:r>
            <a:r>
              <a:rPr kumimoji="1"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 </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r>
              <a:rPr kumimoji="1" 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15</a:t>
            </a:r>
            <a:r>
              <a:rPr kumimoji="1" lang="en-US" altLang="zh-CN"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a:t>
            </a:r>
            <a:r>
              <a:rPr kumimoji="1" 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50HZ</a:t>
            </a:r>
            <a:r>
              <a:rPr kumimoji="1"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a:t>
            </a:r>
            <a:r>
              <a:rPr kumimoji="1" lang="en-US"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 </a:t>
            </a:r>
            <a:r>
              <a:rPr kumimoji="1" lang="en-US"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LFP</a:t>
            </a:r>
            <a:r>
              <a:rPr kumimoji="1" sz="2400" cap="none" spc="0" normalizeH="0" baseline="0" noProof="0" dirty="0" err="1" smtClean="0">
                <a:latin typeface="Times New Roman" panose="02020603050405020304" pitchFamily="18" charset="0"/>
                <a:ea typeface="微软雅黑" panose="020B0503020204020204" charset="-122"/>
                <a:cs typeface="Times New Roman" panose="02020603050405020304" pitchFamily="18" charset="0"/>
              </a:rPr>
              <a:t>反映了运动方向</a:t>
            </a:r>
            <a:r>
              <a:rPr kumimoji="1" sz="2400" cap="none" spc="0" normalizeH="0" baseline="0" noProof="0" dirty="0" smtClean="0">
                <a:latin typeface="Times New Roman" panose="02020603050405020304" pitchFamily="18" charset="0"/>
                <a:ea typeface="微软雅黑" panose="020B0503020204020204" charset="-122"/>
                <a:cs typeface="Times New Roman" panose="02020603050405020304" pitchFamily="18" charset="0"/>
              </a:rPr>
              <a:t> </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dirty="0" err="1">
                <a:latin typeface="Times New Roman" panose="02020603050405020304" pitchFamily="18" charset="0"/>
                <a:ea typeface="微软雅黑" panose="020B0503020204020204" charset="-122"/>
                <a:cs typeface="Times New Roman" panose="02020603050405020304" pitchFamily="18" charset="0"/>
              </a:rPr>
              <a:t>即注意偏好和非偏好方向频谱图之间在高频部分的差异</a:t>
            </a:r>
            <a:r>
              <a:rPr kumimoji="1" sz="2400" cap="none" spc="0" normalizeH="0" baseline="0" noProof="0" dirty="0">
                <a:latin typeface="Times New Roman" panose="02020603050405020304" pitchFamily="18" charset="0"/>
                <a:ea typeface="微软雅黑" panose="020B0503020204020204" charset="-122"/>
                <a:cs typeface="Times New Roman" panose="02020603050405020304" pitchFamily="18" charset="0"/>
              </a:rPr>
              <a:t>)</a:t>
            </a:r>
          </a:p>
        </p:txBody>
      </p:sp>
      <p:sp>
        <p:nvSpPr>
          <p:cNvPr id="13" name="文本框 12"/>
          <p:cNvSpPr txBox="1"/>
          <p:nvPr/>
        </p:nvSpPr>
        <p:spPr>
          <a:xfrm>
            <a:off x="768350" y="5986464"/>
            <a:ext cx="4679315" cy="706755"/>
          </a:xfrm>
          <a:prstGeom prst="rect">
            <a:avLst/>
          </a:prstGeom>
          <a:noFill/>
          <a:ln w="28575">
            <a:solidFill>
              <a:srgbClr val="0070C0"/>
            </a:solidFill>
          </a:ln>
        </p:spPr>
        <p:txBody>
          <a:bodyPr wrap="square" rtlCol="0">
            <a:spAutoFit/>
          </a:bodyPr>
          <a:lstStyle/>
          <a:p>
            <a:r>
              <a:rPr kumimoji="1" lang="zh-CN" altLang="en-US" sz="2000" noProof="0" dirty="0" smtClean="0">
                <a:latin typeface="Times New Roman" panose="02020603050405020304" pitchFamily="18" charset="0"/>
                <a:ea typeface="微软雅黑" panose="020B0503020204020204" charset="-122"/>
                <a:cs typeface="Times New Roman" panose="02020603050405020304" pitchFamily="18" charset="0"/>
                <a:sym typeface="+mn-ea"/>
              </a:rPr>
              <a:t>图：</a:t>
            </a:r>
            <a:r>
              <a:rPr kumimoji="1" lang="en-US" sz="2000" noProof="0" dirty="0" smtClean="0">
                <a:latin typeface="Times New Roman" panose="02020603050405020304" pitchFamily="18" charset="0"/>
                <a:ea typeface="微软雅黑" panose="020B0503020204020204" charset="-122"/>
                <a:cs typeface="Times New Roman" panose="02020603050405020304" pitchFamily="18" charset="0"/>
                <a:sym typeface="+mn-ea"/>
              </a:rPr>
              <a:t>10-20</a:t>
            </a:r>
            <a:r>
              <a:rPr kumimoji="1" sz="2000" noProof="0" dirty="0">
                <a:latin typeface="Times New Roman" panose="02020603050405020304" pitchFamily="18" charset="0"/>
                <a:ea typeface="微软雅黑" panose="020B0503020204020204" charset="-122"/>
                <a:cs typeface="Times New Roman" panose="02020603050405020304" pitchFamily="18" charset="0"/>
                <a:sym typeface="+mn-ea"/>
              </a:rPr>
              <a:t>次重复试验</a:t>
            </a:r>
            <a:r>
              <a:rPr kumimoji="1" lang="en-US" sz="2000" noProof="0" dirty="0">
                <a:latin typeface="Times New Roman" panose="02020603050405020304" pitchFamily="18" charset="0"/>
                <a:ea typeface="微软雅黑" panose="020B0503020204020204" charset="-122"/>
                <a:cs typeface="Times New Roman" panose="02020603050405020304" pitchFamily="18" charset="0"/>
                <a:sym typeface="+mn-ea"/>
              </a:rPr>
              <a:t>PRR</a:t>
            </a:r>
            <a:r>
              <a:rPr kumimoji="1" lang="zh-CN" altLang="en-US" sz="2000" noProof="0" dirty="0">
                <a:latin typeface="Times New Roman" panose="02020603050405020304" pitchFamily="18" charset="0"/>
                <a:ea typeface="微软雅黑" panose="020B0503020204020204" charset="-122"/>
                <a:cs typeface="Times New Roman" panose="02020603050405020304" pitchFamily="18" charset="0"/>
                <a:sym typeface="+mn-ea"/>
              </a:rPr>
              <a:t>记录点</a:t>
            </a:r>
            <a:r>
              <a:rPr kumimoji="1" sz="2000" noProof="0" dirty="0" err="1">
                <a:latin typeface="Times New Roman" panose="02020603050405020304" pitchFamily="18" charset="0"/>
                <a:ea typeface="微软雅黑" panose="020B0503020204020204" charset="-122"/>
                <a:cs typeface="Times New Roman" panose="02020603050405020304" pitchFamily="18" charset="0"/>
                <a:sym typeface="+mn-ea"/>
              </a:rPr>
              <a:t>平均的</a:t>
            </a:r>
            <a:r>
              <a:rPr kumimoji="1" lang="en-US" sz="2000" noProof="0" dirty="0" err="1">
                <a:latin typeface="Times New Roman" panose="02020603050405020304" pitchFamily="18" charset="0"/>
                <a:ea typeface="微软雅黑" panose="020B0503020204020204" charset="-122"/>
                <a:cs typeface="Times New Roman" panose="02020603050405020304" pitchFamily="18" charset="0"/>
                <a:sym typeface="+mn-ea"/>
              </a:rPr>
              <a:t>LFP</a:t>
            </a:r>
            <a:r>
              <a:rPr kumimoji="1" sz="2000" noProof="0" dirty="0" err="1">
                <a:latin typeface="Times New Roman" panose="02020603050405020304" pitchFamily="18" charset="0"/>
                <a:ea typeface="微软雅黑" panose="020B0503020204020204" charset="-122"/>
                <a:cs typeface="Times New Roman" panose="02020603050405020304" pitchFamily="18" charset="0"/>
                <a:sym typeface="+mn-ea"/>
              </a:rPr>
              <a:t>功率谱图</a:t>
            </a:r>
            <a:endParaRPr lang="en-US" altLang="zh-CN" dirty="0"/>
          </a:p>
        </p:txBody>
      </p:sp>
      <p:sp>
        <p:nvSpPr>
          <p:cNvPr id="5" name="文本框 4"/>
          <p:cNvSpPr txBox="1"/>
          <p:nvPr/>
        </p:nvSpPr>
        <p:spPr>
          <a:xfrm>
            <a:off x="1393825" y="2334260"/>
            <a:ext cx="1346835" cy="398780"/>
          </a:xfrm>
          <a:prstGeom prst="rect">
            <a:avLst/>
          </a:prstGeom>
          <a:noFill/>
          <a:ln w="28575">
            <a:solidFill>
              <a:srgbClr val="0070C0"/>
            </a:solidFill>
          </a:ln>
        </p:spPr>
        <p:txBody>
          <a:bodyPr wrap="square" rtlCol="0">
            <a:spAutoFit/>
          </a:bodyPr>
          <a:lstStyle/>
          <a:p>
            <a:r>
              <a:rPr lang="zh-CN" altLang="en-US" sz="2000"/>
              <a:t>到达任务</a:t>
            </a:r>
          </a:p>
        </p:txBody>
      </p:sp>
      <p:sp>
        <p:nvSpPr>
          <p:cNvPr id="6" name="文本框 5"/>
          <p:cNvSpPr txBox="1"/>
          <p:nvPr/>
        </p:nvSpPr>
        <p:spPr>
          <a:xfrm>
            <a:off x="3546475" y="2334260"/>
            <a:ext cx="1290320" cy="398780"/>
          </a:xfrm>
          <a:prstGeom prst="rect">
            <a:avLst/>
          </a:prstGeom>
          <a:noFill/>
          <a:ln w="28575">
            <a:solidFill>
              <a:srgbClr val="0070C0"/>
            </a:solidFill>
          </a:ln>
        </p:spPr>
        <p:txBody>
          <a:bodyPr wrap="square" rtlCol="0">
            <a:spAutoFit/>
          </a:bodyPr>
          <a:lstStyle/>
          <a:p>
            <a:r>
              <a:rPr lang="zh-CN" altLang="en-US" sz="2000"/>
              <a:t>扫视任务</a:t>
            </a:r>
          </a:p>
        </p:txBody>
      </p:sp>
      <p:sp>
        <p:nvSpPr>
          <p:cNvPr id="7" name="文本框 6"/>
          <p:cNvSpPr txBox="1"/>
          <p:nvPr/>
        </p:nvSpPr>
        <p:spPr>
          <a:xfrm>
            <a:off x="115570" y="3174365"/>
            <a:ext cx="457200" cy="706755"/>
          </a:xfrm>
          <a:prstGeom prst="rect">
            <a:avLst/>
          </a:prstGeom>
          <a:noFill/>
          <a:ln w="28575">
            <a:solidFill>
              <a:srgbClr val="0070C0"/>
            </a:solidFill>
          </a:ln>
        </p:spPr>
        <p:txBody>
          <a:bodyPr wrap="square" rtlCol="0">
            <a:spAutoFit/>
          </a:bodyPr>
          <a:lstStyle/>
          <a:p>
            <a:r>
              <a:rPr lang="zh-CN" altLang="en-US" sz="2000"/>
              <a:t>偏好</a:t>
            </a:r>
          </a:p>
        </p:txBody>
      </p:sp>
      <p:sp>
        <p:nvSpPr>
          <p:cNvPr id="9" name="文本框 8"/>
          <p:cNvSpPr txBox="1"/>
          <p:nvPr/>
        </p:nvSpPr>
        <p:spPr>
          <a:xfrm>
            <a:off x="115570" y="4372610"/>
            <a:ext cx="457200" cy="1014730"/>
          </a:xfrm>
          <a:prstGeom prst="rect">
            <a:avLst/>
          </a:prstGeom>
          <a:noFill/>
          <a:ln w="28575">
            <a:solidFill>
              <a:srgbClr val="0070C0"/>
            </a:solidFill>
          </a:ln>
        </p:spPr>
        <p:txBody>
          <a:bodyPr wrap="square" rtlCol="0">
            <a:spAutoFit/>
          </a:bodyPr>
          <a:lstStyle/>
          <a:p>
            <a:r>
              <a:rPr lang="zh-CN" altLang="en-US" sz="2000"/>
              <a:t>非</a:t>
            </a:r>
          </a:p>
          <a:p>
            <a:r>
              <a:rPr lang="zh-CN" altLang="en-US" sz="2000"/>
              <a:t>偏好</a:t>
            </a:r>
          </a:p>
        </p:txBody>
      </p:sp>
      <p:sp>
        <p:nvSpPr>
          <p:cNvPr id="10" name="文本框 9"/>
          <p:cNvSpPr txBox="1"/>
          <p:nvPr/>
        </p:nvSpPr>
        <p:spPr>
          <a:xfrm>
            <a:off x="1478915" y="3741420"/>
            <a:ext cx="1346835" cy="398780"/>
          </a:xfrm>
          <a:prstGeom prst="rect">
            <a:avLst/>
          </a:prstGeom>
          <a:noFill/>
          <a:ln w="28575">
            <a:solidFill>
              <a:srgbClr val="FF0000"/>
            </a:solidFill>
          </a:ln>
        </p:spPr>
        <p:txBody>
          <a:bodyPr wrap="square" rtlCol="0">
            <a:spAutoFit/>
          </a:bodyPr>
          <a:lstStyle/>
          <a:p>
            <a:endParaRPr lang="zh-CN" altLang="en-US" sz="2000"/>
          </a:p>
        </p:txBody>
      </p:sp>
      <p:sp>
        <p:nvSpPr>
          <p:cNvPr id="11" name="文本框 10"/>
          <p:cNvSpPr txBox="1"/>
          <p:nvPr/>
        </p:nvSpPr>
        <p:spPr>
          <a:xfrm>
            <a:off x="1478915" y="4988560"/>
            <a:ext cx="1346835" cy="398780"/>
          </a:xfrm>
          <a:prstGeom prst="rect">
            <a:avLst/>
          </a:prstGeom>
          <a:noFill/>
          <a:ln w="28575">
            <a:solidFill>
              <a:srgbClr val="FF0000"/>
            </a:solidFill>
          </a:ln>
        </p:spPr>
        <p:txBody>
          <a:bodyPr wrap="square" rtlCol="0">
            <a:spAutoFit/>
          </a:bodyPr>
          <a:lstStyle/>
          <a:p>
            <a:endParaRPr lang="zh-CN" altLang="en-US" sz="2000"/>
          </a:p>
        </p:txBody>
      </p:sp>
      <p:sp>
        <p:nvSpPr>
          <p:cNvPr id="12" name="文本框 11"/>
          <p:cNvSpPr txBox="1"/>
          <p:nvPr/>
        </p:nvSpPr>
        <p:spPr>
          <a:xfrm>
            <a:off x="3400425" y="3741420"/>
            <a:ext cx="1346835" cy="398780"/>
          </a:xfrm>
          <a:prstGeom prst="rect">
            <a:avLst/>
          </a:prstGeom>
          <a:noFill/>
          <a:ln w="28575">
            <a:solidFill>
              <a:srgbClr val="FF0000"/>
            </a:solidFill>
          </a:ln>
        </p:spPr>
        <p:txBody>
          <a:bodyPr wrap="square" rtlCol="0">
            <a:spAutoFit/>
          </a:bodyPr>
          <a:lstStyle/>
          <a:p>
            <a:endParaRPr lang="zh-CN" altLang="en-US" sz="2000"/>
          </a:p>
        </p:txBody>
      </p:sp>
      <p:sp>
        <p:nvSpPr>
          <p:cNvPr id="14" name="文本框 13"/>
          <p:cNvSpPr txBox="1"/>
          <p:nvPr/>
        </p:nvSpPr>
        <p:spPr>
          <a:xfrm>
            <a:off x="3518535" y="4988560"/>
            <a:ext cx="1346835" cy="398780"/>
          </a:xfrm>
          <a:prstGeom prst="rect">
            <a:avLst/>
          </a:prstGeom>
          <a:noFill/>
          <a:ln w="28575">
            <a:solidFill>
              <a:srgbClr val="FF0000"/>
            </a:solidFill>
          </a:ln>
        </p:spPr>
        <p:txBody>
          <a:bodyPr wrap="square" rtlCol="0">
            <a:spAutoFit/>
          </a:bodyPr>
          <a:lstStyle/>
          <a:p>
            <a:endParaRPr lang="zh-CN" altLang="en-US" sz="2000"/>
          </a:p>
        </p:txBody>
      </p:sp>
      <p:grpSp>
        <p:nvGrpSpPr>
          <p:cNvPr id="15" name="Group 2"/>
          <p:cNvGrpSpPr/>
          <p:nvPr/>
        </p:nvGrpSpPr>
        <p:grpSpPr>
          <a:xfrm>
            <a:off x="0" y="0"/>
            <a:ext cx="9144000" cy="738188"/>
            <a:chOff x="0" y="0"/>
            <a:chExt cx="5760" cy="465"/>
          </a:xfrm>
        </p:grpSpPr>
        <p:sp>
          <p:nvSpPr>
            <p:cNvPr id="16"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LFP</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信号调制</a:t>
              </a:r>
            </a:p>
          </p:txBody>
        </p:sp>
        <p:sp>
          <p:nvSpPr>
            <p:cNvPr id="17"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8" name="文本框 17"/>
          <p:cNvSpPr txBox="1"/>
          <p:nvPr/>
        </p:nvSpPr>
        <p:spPr>
          <a:xfrm>
            <a:off x="5788164" y="2762507"/>
            <a:ext cx="2976880" cy="3046988"/>
          </a:xfrm>
          <a:prstGeom prst="rect">
            <a:avLst/>
          </a:prstGeom>
          <a:noFill/>
          <a:ln w="28575">
            <a:solidFill>
              <a:srgbClr val="0070C0"/>
            </a:solidFill>
          </a:ln>
        </p:spPr>
        <p:txBody>
          <a:bodyPr wrap="square" rtlCol="0">
            <a:spAutoFit/>
          </a:bodyPr>
          <a:lstStyle/>
          <a:p>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从一组</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PRR</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 记录位置点记录信号</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进行到达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左</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和</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扫视 </a:t>
            </a:r>
            <a:r>
              <a:rPr kumimoji="1" lang="en-US" altLang="zh-CN" sz="2400" dirty="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右</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实验以及偏好</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的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顶</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排，例如向右运动</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 </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和非偏好</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的 </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底</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排，例如向左运动</a:t>
            </a:r>
            <a:r>
              <a:rPr kumimoji="1" lang="en-US" altLang="zh-CN" sz="2400" dirty="0" smtClean="0">
                <a:latin typeface="Times New Roman" panose="02020603050405020304" pitchFamily="18" charset="0"/>
                <a:ea typeface="微软雅黑" panose="020B0503020204020204" charset="-122"/>
                <a:cs typeface="Times New Roman" panose="02020603050405020304" pitchFamily="18" charset="0"/>
              </a:rPr>
              <a:t>) </a:t>
            </a:r>
            <a:r>
              <a:rPr kumimoji="1" lang="zh-CN" altLang="en-US" sz="2400" dirty="0">
                <a:latin typeface="Times New Roman" panose="02020603050405020304" pitchFamily="18" charset="0"/>
                <a:ea typeface="微软雅黑" panose="020B0503020204020204" charset="-122"/>
                <a:cs typeface="Times New Roman" panose="02020603050405020304" pitchFamily="18" charset="0"/>
              </a:rPr>
              <a:t>方向</a:t>
            </a:r>
            <a:r>
              <a:rPr kumimoji="1" lang="zh-CN" altLang="en-US" sz="2400" dirty="0" smtClean="0">
                <a:latin typeface="Times New Roman" panose="02020603050405020304" pitchFamily="18" charset="0"/>
                <a:ea typeface="微软雅黑" panose="020B0503020204020204" charset="-122"/>
                <a:cs typeface="Times New Roman" panose="02020603050405020304" pitchFamily="18" charset="0"/>
              </a:rPr>
              <a:t>动作 </a:t>
            </a:r>
            <a:r>
              <a:rPr kumimoji="1" 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a:t>
            </a:r>
            <a:endParaRPr kumimoji="1" lang="zh-CN" sz="2400" dirty="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9" name="文本框 18"/>
          <p:cNvSpPr txBox="1"/>
          <p:nvPr/>
        </p:nvSpPr>
        <p:spPr>
          <a:xfrm>
            <a:off x="1761173" y="3119460"/>
            <a:ext cx="677283" cy="530835"/>
          </a:xfrm>
          <a:prstGeom prst="rect">
            <a:avLst/>
          </a:prstGeom>
          <a:noFill/>
          <a:ln w="28575">
            <a:solidFill>
              <a:schemeClr val="accent6">
                <a:lumMod val="75000"/>
              </a:schemeClr>
            </a:solidFill>
          </a:ln>
        </p:spPr>
        <p:txBody>
          <a:bodyPr wrap="square" rtlCol="0">
            <a:spAutoFit/>
          </a:bodyPr>
          <a:lstStyle/>
          <a:p>
            <a:endParaRPr lang="zh-CN" altLang="en-US" sz="2000"/>
          </a:p>
        </p:txBody>
      </p:sp>
      <p:sp>
        <p:nvSpPr>
          <p:cNvPr id="20" name="文本框 19"/>
          <p:cNvSpPr txBox="1"/>
          <p:nvPr/>
        </p:nvSpPr>
        <p:spPr>
          <a:xfrm>
            <a:off x="1813690" y="4412163"/>
            <a:ext cx="677283" cy="530835"/>
          </a:xfrm>
          <a:prstGeom prst="rect">
            <a:avLst/>
          </a:prstGeom>
          <a:noFill/>
          <a:ln w="28575">
            <a:solidFill>
              <a:schemeClr val="accent6">
                <a:lumMod val="75000"/>
              </a:schemeClr>
            </a:solidFill>
          </a:ln>
        </p:spPr>
        <p:txBody>
          <a:bodyPr wrap="square" rtlCol="0">
            <a:spAutoFit/>
          </a:bodyPr>
          <a:lstStyle/>
          <a:p>
            <a:endParaRPr lang="zh-CN" altLang="en-US" sz="2000"/>
          </a:p>
        </p:txBody>
      </p:sp>
      <p:sp>
        <p:nvSpPr>
          <p:cNvPr id="21" name="文本框 20"/>
          <p:cNvSpPr txBox="1"/>
          <p:nvPr/>
        </p:nvSpPr>
        <p:spPr>
          <a:xfrm>
            <a:off x="3640103" y="3131820"/>
            <a:ext cx="677283" cy="530835"/>
          </a:xfrm>
          <a:prstGeom prst="rect">
            <a:avLst/>
          </a:prstGeom>
          <a:noFill/>
          <a:ln w="28575">
            <a:solidFill>
              <a:schemeClr val="accent6">
                <a:lumMod val="75000"/>
              </a:schemeClr>
            </a:solidFill>
          </a:ln>
        </p:spPr>
        <p:txBody>
          <a:bodyPr wrap="square" rtlCol="0">
            <a:spAutoFit/>
          </a:bodyPr>
          <a:lstStyle/>
          <a:p>
            <a:endParaRPr lang="zh-CN" altLang="en-US" sz="2000"/>
          </a:p>
        </p:txBody>
      </p:sp>
      <p:sp>
        <p:nvSpPr>
          <p:cNvPr id="22" name="文本框 21"/>
          <p:cNvSpPr txBox="1"/>
          <p:nvPr/>
        </p:nvSpPr>
        <p:spPr>
          <a:xfrm>
            <a:off x="3731893" y="4397986"/>
            <a:ext cx="677283" cy="530835"/>
          </a:xfrm>
          <a:prstGeom prst="rect">
            <a:avLst/>
          </a:prstGeom>
          <a:noFill/>
          <a:ln w="28575">
            <a:solidFill>
              <a:schemeClr val="accent6">
                <a:lumMod val="75000"/>
              </a:schemeClr>
            </a:solidFill>
          </a:ln>
        </p:spPr>
        <p:txBody>
          <a:bodyPr wrap="square" rtlCol="0">
            <a:spAutoFit/>
          </a:bodyPr>
          <a:lstStyle/>
          <a:p>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par>
                                <p:cTn id="16" presetID="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9513" grpId="0" bldLvl="0" animBg="1"/>
      <p:bldP spid="10" grpId="0" animBg="1"/>
      <p:bldP spid="11" grpId="0" animBg="1"/>
      <p:bldP spid="12" grpId="0" animBg="1"/>
      <p:bldP spid="14" grpId="0" animBg="1"/>
      <p:bldP spid="18"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20725" y="2517775"/>
            <a:ext cx="4905375" cy="2600325"/>
          </a:xfrm>
          <a:prstGeom prst="rect">
            <a:avLst/>
          </a:prstGeom>
        </p:spPr>
      </p:pic>
      <p:sp>
        <p:nvSpPr>
          <p:cNvPr id="13" name="文本框 12"/>
          <p:cNvSpPr txBox="1"/>
          <p:nvPr/>
        </p:nvSpPr>
        <p:spPr>
          <a:xfrm>
            <a:off x="902540" y="6019732"/>
            <a:ext cx="4679315" cy="400110"/>
          </a:xfrm>
          <a:prstGeom prst="rect">
            <a:avLst/>
          </a:prstGeom>
          <a:noFill/>
          <a:ln w="28575">
            <a:solidFill>
              <a:srgbClr val="0070C0"/>
            </a:solidFill>
          </a:ln>
        </p:spPr>
        <p:txBody>
          <a:bodyPr wrap="square" rtlCol="0">
            <a:spAutoFit/>
          </a:bodyPr>
          <a:lstStyle/>
          <a:p>
            <a:r>
              <a:rPr kumimoji="1" sz="2000" noProof="0" dirty="0" err="1" smtClean="0">
                <a:latin typeface="Times New Roman" panose="02020603050405020304" pitchFamily="18" charset="0"/>
                <a:ea typeface="微软雅黑" panose="020B0503020204020204" charset="-122"/>
                <a:cs typeface="Times New Roman" panose="02020603050405020304" pitchFamily="18" charset="0"/>
                <a:sym typeface="+mn-ea"/>
              </a:rPr>
              <a:t>采用不同数量的随机选择的记录点</a:t>
            </a:r>
            <a:endParaRPr kumimoji="1" sz="2000" noProof="0" dirty="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49513" name="Text Box 9"/>
          <p:cNvSpPr txBox="1">
            <a:spLocks noChangeArrowheads="1"/>
          </p:cNvSpPr>
          <p:nvPr/>
        </p:nvSpPr>
        <p:spPr bwMode="auto">
          <a:xfrm>
            <a:off x="5907405" y="2379980"/>
            <a:ext cx="2712720" cy="341503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00000"/>
              </a:lnSpc>
              <a:spcBef>
                <a:spcPts val="0"/>
              </a:spcBef>
              <a:buClrTx/>
              <a:buSzTx/>
              <a:buFontTx/>
              <a:defRPr/>
            </a:pP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对于</a:t>
            </a:r>
            <a:r>
              <a:rPr kumimoji="1" lang="en-US"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LFP</a:t>
            </a:r>
            <a:r>
              <a:rPr kumimoji="1"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活动</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 (蓝色)</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当</a:t>
            </a:r>
            <a:r>
              <a:rPr kumimoji="1" lang="en-US"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20</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个或更多个记录点用于解码时</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预测错误低于</a:t>
            </a:r>
            <a:r>
              <a:rPr kumimoji="1" lang="en-US"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10%</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 与之相反</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当把相同位置记录的神经元</a:t>
            </a:r>
            <a:r>
              <a:rPr kumimoji="1"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脉冲活动</a:t>
            </a:r>
            <a:r>
              <a:rPr kumimoji="1" lang="en-US"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SPK</a:t>
            </a:r>
            <a:r>
              <a:rPr kumimoji="1"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用于解码 (黑色) 时</a:t>
            </a:r>
            <a:r>
              <a:rPr kumimoji="1" sz="2400" cap="none" spc="0" normalizeH="0" baseline="0" noProof="0">
                <a:solidFill>
                  <a:srgbClr val="FF0000"/>
                </a:solidFill>
                <a:latin typeface="Times New Roman" panose="02020603050405020304" pitchFamily="18" charset="0"/>
                <a:ea typeface="微软雅黑" panose="020B0503020204020204" charset="-122"/>
                <a:cs typeface="Times New Roman" panose="02020603050405020304" pitchFamily="18" charset="0"/>
              </a:rPr>
              <a:t>错误更大</a:t>
            </a:r>
            <a:r>
              <a:rPr kumimoji="1" lang="zh-CN" sz="2400" cap="none" spc="0" normalizeH="0" baseline="0" noProof="0">
                <a:latin typeface="Times New Roman" panose="02020603050405020304" pitchFamily="18" charset="0"/>
                <a:ea typeface="微软雅黑" panose="020B0503020204020204" charset="-122"/>
                <a:cs typeface="Times New Roman" panose="02020603050405020304" pitchFamily="18" charset="0"/>
              </a:rPr>
              <a:t>。</a:t>
            </a:r>
          </a:p>
        </p:txBody>
      </p:sp>
      <p:grpSp>
        <p:nvGrpSpPr>
          <p:cNvPr id="15" name="Group 2"/>
          <p:cNvGrpSpPr/>
          <p:nvPr/>
        </p:nvGrpSpPr>
        <p:grpSpPr>
          <a:xfrm>
            <a:off x="0" y="0"/>
            <a:ext cx="9144000" cy="738188"/>
            <a:chOff x="0" y="0"/>
            <a:chExt cx="5760" cy="465"/>
          </a:xfrm>
        </p:grpSpPr>
        <p:sp>
          <p:nvSpPr>
            <p:cNvPr id="16"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贝叶斯解码器解码</a:t>
              </a:r>
            </a:p>
          </p:txBody>
        </p:sp>
        <p:sp>
          <p:nvSpPr>
            <p:cNvPr id="17"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1208405" y="951230"/>
            <a:ext cx="7074535" cy="953135"/>
          </a:xfrm>
          <a:prstGeom prst="rect">
            <a:avLst/>
          </a:prstGeom>
          <a:noFill/>
        </p:spPr>
        <p:txBody>
          <a:bodyPr wrap="square" rtlCol="0">
            <a:spAutoFit/>
          </a:bodyPr>
          <a:lstStyle/>
          <a:p>
            <a:r>
              <a:rPr lang="en-US" sz="2800" b="1" dirty="0" err="1">
                <a:solidFill>
                  <a:srgbClr val="0070C0"/>
                </a:solidFill>
                <a:latin typeface="Times New Roman" panose="02020603050405020304" pitchFamily="18" charset="0"/>
                <a:ea typeface="黑体" panose="02010609060101010101" pitchFamily="2" charset="-122"/>
                <a:cs typeface="Times New Roman" panose="02020603050405020304" pitchFamily="18" charset="0"/>
              </a:rPr>
              <a:t>LFP</a:t>
            </a:r>
            <a:r>
              <a:rPr sz="2800" b="1" dirty="0" err="1">
                <a:solidFill>
                  <a:srgbClr val="0070C0"/>
                </a:solidFill>
                <a:latin typeface="Times New Roman" panose="02020603050405020304" pitchFamily="18" charset="0"/>
                <a:ea typeface="黑体" panose="02010609060101010101" pitchFamily="2" charset="-122"/>
                <a:cs typeface="Times New Roman" panose="02020603050405020304" pitchFamily="18" charset="0"/>
              </a:rPr>
              <a:t>是解码运动意图的一种合适的信号</a:t>
            </a:r>
            <a:r>
              <a:rPr lang="zh-CN"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；更适用于</a:t>
            </a:r>
            <a:r>
              <a:rPr sz="2800" b="1" dirty="0" err="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某些类型的信息如行为状态</a:t>
            </a:r>
            <a:endParaRPr lang="zh-CN" altLang="en-US" sz="3200" b="1" dirty="0">
              <a:solidFill>
                <a:schemeClr val="tx2"/>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461133" y="5087124"/>
            <a:ext cx="5186680" cy="707886"/>
          </a:xfrm>
          <a:prstGeom prst="rect">
            <a:avLst/>
          </a:prstGeom>
          <a:noFill/>
          <a:ln w="28575">
            <a:solidFill>
              <a:srgbClr val="0070C0"/>
            </a:solidFill>
          </a:ln>
        </p:spPr>
        <p:txBody>
          <a:bodyPr wrap="square" rtlCol="0">
            <a:spAutoFit/>
          </a:bodyPr>
          <a:lstStyle/>
          <a:p>
            <a:r>
              <a:rPr kumimoji="1"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图：</a:t>
            </a:r>
            <a:r>
              <a:rPr kumimoji="1" lang="zh-CN" altLang="en-US" sz="2000" dirty="0" smtClean="0">
                <a:latin typeface="Times New Roman" panose="02020603050405020304" pitchFamily="18" charset="0"/>
                <a:ea typeface="微软雅黑" panose="020B0503020204020204" charset="-122"/>
                <a:cs typeface="Times New Roman" panose="02020603050405020304" pitchFamily="18" charset="0"/>
                <a:sym typeface="+mn-ea"/>
              </a:rPr>
              <a:t>贝叶斯分类器利用不同信号（</a:t>
            </a:r>
            <a:r>
              <a:rPr kumimoji="1" lang="en-US" altLang="zh-CN" sz="2000" dirty="0" smtClean="0">
                <a:latin typeface="Times New Roman" panose="02020603050405020304" pitchFamily="18" charset="0"/>
                <a:ea typeface="微软雅黑" panose="020B0503020204020204" charset="-122"/>
                <a:cs typeface="Times New Roman" panose="02020603050405020304" pitchFamily="18" charset="0"/>
                <a:sym typeface="+mn-ea"/>
              </a:rPr>
              <a:t>LFP,</a:t>
            </a:r>
            <a:r>
              <a:rPr kumimoji="1" lang="zh-CN" altLang="en-US" sz="2000" dirty="0" smtClean="0">
                <a:latin typeface="Times New Roman" panose="02020603050405020304" pitchFamily="18" charset="0"/>
                <a:ea typeface="微软雅黑" panose="020B0503020204020204" charset="-122"/>
                <a:cs typeface="Times New Roman" panose="02020603050405020304" pitchFamily="18" charset="0"/>
                <a:sym typeface="+mn-ea"/>
              </a:rPr>
              <a:t>蓝色线；</a:t>
            </a:r>
            <a:r>
              <a:rPr kumimoji="1" lang="en-US" altLang="zh-CN" sz="2000" dirty="0" smtClean="0">
                <a:latin typeface="Times New Roman" panose="02020603050405020304" pitchFamily="18" charset="0"/>
                <a:ea typeface="微软雅黑" panose="020B0503020204020204" charset="-122"/>
                <a:cs typeface="Times New Roman" panose="02020603050405020304" pitchFamily="18" charset="0"/>
                <a:sym typeface="+mn-ea"/>
              </a:rPr>
              <a:t>SPK</a:t>
            </a:r>
            <a:r>
              <a:rPr kumimoji="1" lang="zh-CN" altLang="en-US" sz="2000" dirty="0" smtClean="0">
                <a:latin typeface="Times New Roman" panose="02020603050405020304" pitchFamily="18" charset="0"/>
                <a:ea typeface="微软雅黑" panose="020B0503020204020204" charset="-122"/>
                <a:cs typeface="Times New Roman" panose="02020603050405020304" pitchFamily="18" charset="0"/>
                <a:sym typeface="+mn-ea"/>
              </a:rPr>
              <a:t>黑色线）解码五种行为的</a:t>
            </a:r>
            <a:r>
              <a:rPr kumimoji="1"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结果图</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H="1">
            <a:off x="1590306" y="2416149"/>
            <a:ext cx="4860540"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15361" name="Rectangle 2"/>
          <p:cNvSpPr>
            <a:spLocks noGrp="1"/>
          </p:cNvSpPr>
          <p:nvPr/>
        </p:nvSpPr>
        <p:spPr>
          <a:xfrm>
            <a:off x="2113598" y="674370"/>
            <a:ext cx="5910262" cy="9747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eaLnBrk="1" hangingPunct="1"/>
            <a:r>
              <a:rPr lang="en-US" altLang="zh-CN" sz="4000" b="1" dirty="0" smtClean="0">
                <a:latin typeface="Times New Roman" panose="02020603050405020304" pitchFamily="18" charset="0"/>
                <a:ea typeface="黑体" panose="02010609060101010101" pitchFamily="2" charset="-122"/>
              </a:rPr>
              <a:t>17.5 </a:t>
            </a:r>
            <a:r>
              <a:rPr lang="zh-CN" altLang="en-US" sz="4000" b="1" dirty="0">
                <a:latin typeface="Times New Roman" panose="02020603050405020304" pitchFamily="18" charset="0"/>
                <a:ea typeface="黑体" panose="02010609060101010101" pitchFamily="2" charset="-122"/>
              </a:rPr>
              <a:t>总结展望</a:t>
            </a:r>
          </a:p>
        </p:txBody>
      </p:sp>
      <p:sp>
        <p:nvSpPr>
          <p:cNvPr id="7" name="矩形 6"/>
          <p:cNvSpPr/>
          <p:nvPr/>
        </p:nvSpPr>
        <p:spPr>
          <a:xfrm>
            <a:off x="1092835" y="4723130"/>
            <a:ext cx="4768215" cy="1568450"/>
          </a:xfrm>
          <a:prstGeom prst="rect">
            <a:avLst/>
          </a:prstGeom>
        </p:spPr>
        <p:txBody>
          <a:bodyPr wrap="square">
            <a:spAutoFit/>
          </a:bodyPr>
          <a:lstStyle/>
          <a:p>
            <a:pPr>
              <a:lnSpc>
                <a:spcPct val="120000"/>
              </a:lnSpc>
              <a:buFont typeface="Arial" panose="020B0604020202020204" pitchFamily="34" charset="0"/>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    </a:t>
            </a:r>
            <a:r>
              <a:rPr lang="zh-CN" altLang="en-US" sz="2000" kern="100" dirty="0">
                <a:solidFill>
                  <a:srgbClr val="FF0000"/>
                </a:solidFill>
                <a:latin typeface="微软雅黑" panose="020B0503020204020204" charset="-122"/>
                <a:ea typeface="微软雅黑" panose="020B0503020204020204" charset="-122"/>
                <a:cs typeface="Times New Roman" panose="02020603050405020304" pitchFamily="18" charset="0"/>
              </a:rPr>
              <a:t>顶叶和运动前区</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包含了针对特定运动类型的区域，包含有关于目标和有意动作的时序信息，作用是准备和规划基于感觉和意志信息的有意动作。 </a:t>
            </a:r>
          </a:p>
        </p:txBody>
      </p:sp>
      <p:sp>
        <p:nvSpPr>
          <p:cNvPr id="3" name="矩形 2"/>
          <p:cNvSpPr/>
          <p:nvPr/>
        </p:nvSpPr>
        <p:spPr>
          <a:xfrm>
            <a:off x="1092835" y="3043555"/>
            <a:ext cx="5178425" cy="1568450"/>
          </a:xfrm>
          <a:prstGeom prst="rect">
            <a:avLst/>
          </a:prstGeom>
          <a:ln>
            <a:solidFill>
              <a:schemeClr val="bg1"/>
            </a:solidFill>
          </a:ln>
        </p:spPr>
        <p:txBody>
          <a:bodyPr wrap="square">
            <a:spAutoFit/>
          </a:bodyPr>
          <a:lstStyle/>
          <a:p>
            <a:pPr>
              <a:lnSpc>
                <a:spcPct val="120000"/>
              </a:lnSpc>
              <a:buFont typeface="Arial" panose="020B0604020202020204" pitchFamily="34" charset="0"/>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    </a:t>
            </a:r>
            <a:r>
              <a:rPr lang="zh-CN" altLang="en-US" sz="2000" kern="100" dirty="0">
                <a:solidFill>
                  <a:srgbClr val="FF0000"/>
                </a:solidFill>
                <a:latin typeface="微软雅黑" panose="020B0503020204020204" charset="-122"/>
                <a:ea typeface="微软雅黑" panose="020B0503020204020204" charset="-122"/>
                <a:cs typeface="Times New Roman" panose="02020603050405020304" pitchFamily="18" charset="0"/>
              </a:rPr>
              <a:t>顶叶和运动前区</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紧密地与感觉</a:t>
            </a:r>
            <a:r>
              <a:rPr lang="zh-CN" altLang="en-US" sz="20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系统，与</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意志、 动机和奖励相关的脑区相关联。因此顶叶和运动前区作用于与动作的规划和执行相关的感觉运动转换和决策。</a:t>
            </a:r>
          </a:p>
        </p:txBody>
      </p:sp>
      <p:sp>
        <p:nvSpPr>
          <p:cNvPr id="5" name="Freeform 7"/>
          <p:cNvSpPr/>
          <p:nvPr/>
        </p:nvSpPr>
        <p:spPr bwMode="auto">
          <a:xfrm>
            <a:off x="6450330" y="2176780"/>
            <a:ext cx="1864360" cy="1819275"/>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lstStyle/>
          <a:p>
            <a:pPr lvl="0" algn="ctr"/>
            <a:r>
              <a:rPr lang="zh-CN" altLang="en-US" sz="2800" b="1" dirty="0">
                <a:latin typeface="微软雅黑" panose="020B0503020204020204" charset="-122"/>
                <a:ea typeface="微软雅黑" panose="020B0503020204020204" charset="-122"/>
              </a:rPr>
              <a:t>顶叶</a:t>
            </a:r>
          </a:p>
          <a:p>
            <a:pPr lvl="0" algn="ctr"/>
            <a:r>
              <a:rPr lang="zh-CN" altLang="en-US" sz="2800" b="1" dirty="0">
                <a:latin typeface="微软雅黑" panose="020B0503020204020204" charset="-122"/>
                <a:ea typeface="微软雅黑" panose="020B0503020204020204" charset="-122"/>
              </a:rPr>
              <a:t>运动前区</a:t>
            </a:r>
          </a:p>
        </p:txBody>
      </p:sp>
      <p:pic>
        <p:nvPicPr>
          <p:cNvPr id="19" name="图片 18" descr="3476627"/>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32815" y="4612005"/>
            <a:ext cx="497205" cy="497205"/>
          </a:xfrm>
          <a:prstGeom prst="rect">
            <a:avLst/>
          </a:prstGeom>
        </p:spPr>
      </p:pic>
      <p:pic>
        <p:nvPicPr>
          <p:cNvPr id="20" name="图片 19" descr="3476627"/>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32815" y="3043555"/>
            <a:ext cx="497205" cy="49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nodeType="withEffect">
                                  <p:stCondLst>
                                    <p:cond delay="40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ldLvl="0" animBg="1"/>
      <p:bldP spid="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INSTALLD"/>
          <p:cNvPicPr>
            <a:picLocks noChangeAspect="1"/>
          </p:cNvPicPr>
          <p:nvPr/>
        </p:nvPicPr>
        <p:blipFill>
          <a:blip r:embed="rId2"/>
          <a:stretch>
            <a:fillRect/>
          </a:stretch>
        </p:blipFill>
        <p:spPr>
          <a:xfrm>
            <a:off x="0" y="990600"/>
            <a:ext cx="2514600" cy="5867400"/>
          </a:xfrm>
          <a:prstGeom prst="rect">
            <a:avLst/>
          </a:prstGeom>
          <a:noFill/>
          <a:ln w="9525">
            <a:noFill/>
          </a:ln>
        </p:spPr>
      </p:pic>
      <p:sp>
        <p:nvSpPr>
          <p:cNvPr id="7" name="Text Box 3"/>
          <p:cNvSpPr txBox="1"/>
          <p:nvPr/>
        </p:nvSpPr>
        <p:spPr>
          <a:xfrm>
            <a:off x="2839720" y="1795145"/>
            <a:ext cx="2621915" cy="768350"/>
          </a:xfrm>
          <a:prstGeom prst="rect">
            <a:avLst/>
          </a:prstGeom>
          <a:noFill/>
          <a:ln w="9525">
            <a:noFill/>
          </a:ln>
        </p:spPr>
        <p:txBody>
          <a:bodyPr wrap="square" anchor="t">
            <a:spAutoFit/>
          </a:bodyPr>
          <a:lstStyle/>
          <a:p>
            <a:pPr>
              <a:spcBef>
                <a:spcPct val="50000"/>
              </a:spcBef>
              <a:buSzTx/>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18</a:t>
            </a:r>
            <a:r>
              <a:rPr lang="zh-CN" altLang="en-US" sz="4400" b="1" dirty="0">
                <a:solidFill>
                  <a:srgbClr val="3333FF"/>
                </a:solidFill>
                <a:latin typeface="Times New Roman" panose="02020603050405020304" pitchFamily="18" charset="0"/>
                <a:ea typeface="黑体" panose="02010609060101010101" pitchFamily="2" charset="-122"/>
              </a:rPr>
              <a:t>章  </a:t>
            </a:r>
          </a:p>
        </p:txBody>
      </p:sp>
      <p:sp>
        <p:nvSpPr>
          <p:cNvPr id="8" name="文本框 7"/>
          <p:cNvSpPr txBox="1"/>
          <p:nvPr/>
        </p:nvSpPr>
        <p:spPr>
          <a:xfrm>
            <a:off x="3020060" y="2915920"/>
            <a:ext cx="5641975" cy="1198880"/>
          </a:xfrm>
          <a:prstGeom prst="rect">
            <a:avLst/>
          </a:prstGeom>
          <a:noFill/>
        </p:spPr>
        <p:txBody>
          <a:bodyPr wrap="square" rtlCol="0">
            <a:spAutoFit/>
          </a:bodyPr>
          <a:lstStyle/>
          <a:p>
            <a:r>
              <a:rPr lang="zh-CN" altLang="en-US" sz="3600" b="1" dirty="0">
                <a:solidFill>
                  <a:srgbClr val="3333FF"/>
                </a:solidFill>
                <a:latin typeface="Times New Roman" panose="02020603050405020304" pitchFamily="18" charset="0"/>
                <a:ea typeface="黑体" panose="02010609060101010101" pitchFamily="2" charset="-122"/>
                <a:sym typeface="+mn-ea"/>
              </a:rPr>
              <a:t>基于大脑代谢信号</a:t>
            </a:r>
            <a:r>
              <a:rPr lang="zh-CN" altLang="en-US" sz="3600" b="1" dirty="0" smtClean="0">
                <a:solidFill>
                  <a:srgbClr val="3333FF"/>
                </a:solidFill>
                <a:latin typeface="Times New Roman" panose="02020603050405020304" pitchFamily="18" charset="0"/>
                <a:ea typeface="黑体" panose="02010609060101010101" pitchFamily="2" charset="-122"/>
                <a:sym typeface="+mn-ea"/>
              </a:rPr>
              <a:t>脑</a:t>
            </a:r>
            <a:r>
              <a:rPr lang="en-US" altLang="zh-CN" sz="3600" b="1" dirty="0" smtClean="0">
                <a:solidFill>
                  <a:srgbClr val="3333FF"/>
                </a:solidFill>
                <a:latin typeface="Times New Roman" panose="02020603050405020304" pitchFamily="18" charset="0"/>
                <a:ea typeface="黑体" panose="02010609060101010101" pitchFamily="2" charset="-122"/>
                <a:sym typeface="+mn-ea"/>
              </a:rPr>
              <a:t>--</a:t>
            </a:r>
            <a:r>
              <a:rPr lang="zh-CN" altLang="en-US" sz="3600" b="1" dirty="0" smtClean="0">
                <a:solidFill>
                  <a:srgbClr val="3333FF"/>
                </a:solidFill>
                <a:latin typeface="Times New Roman" panose="02020603050405020304" pitchFamily="18" charset="0"/>
                <a:ea typeface="黑体" panose="02010609060101010101" pitchFamily="2" charset="-122"/>
                <a:sym typeface="+mn-ea"/>
              </a:rPr>
              <a:t>机</a:t>
            </a:r>
            <a:r>
              <a:rPr lang="zh-CN" altLang="en-US" sz="3600" b="1" dirty="0">
                <a:solidFill>
                  <a:srgbClr val="3333FF"/>
                </a:solidFill>
                <a:latin typeface="Times New Roman" panose="02020603050405020304" pitchFamily="18" charset="0"/>
                <a:ea typeface="黑体" panose="02010609060101010101" pitchFamily="2" charset="-122"/>
                <a:sym typeface="+mn-ea"/>
              </a:rPr>
              <a:t>接口（</a:t>
            </a:r>
            <a:r>
              <a:rPr lang="en-US" altLang="zh-CN" sz="3600" b="1" dirty="0">
                <a:solidFill>
                  <a:srgbClr val="3333FF"/>
                </a:solidFill>
                <a:latin typeface="Times New Roman" panose="02020603050405020304" pitchFamily="18" charset="0"/>
                <a:ea typeface="黑体" panose="02010609060101010101" pitchFamily="2" charset="-122"/>
                <a:sym typeface="+mn-ea"/>
              </a:rPr>
              <a:t>BCI</a:t>
            </a:r>
            <a:r>
              <a:rPr lang="zh-CN" altLang="en-US" sz="3600" b="1" dirty="0">
                <a:solidFill>
                  <a:srgbClr val="3333FF"/>
                </a:solidFill>
                <a:latin typeface="Times New Roman" panose="02020603050405020304" pitchFamily="18" charset="0"/>
                <a:ea typeface="黑体" panose="02010609060101010101" pitchFamily="2" charset="-122"/>
                <a:sym typeface="+mn-ea"/>
              </a:rPr>
              <a:t>）</a:t>
            </a:r>
            <a:endParaRPr lang="zh-CN" altLang="en-US" sz="3600" dirty="0"/>
          </a:p>
        </p:txBody>
      </p:sp>
    </p:spTree>
    <p:extLst>
      <p:ext uri="{BB962C8B-B14F-4D97-AF65-F5344CB8AC3E}">
        <p14:creationId xmlns:p14="http://schemas.microsoft.com/office/powerpoint/2010/main" val="48517085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5" name="Rectangle 3"/>
          <p:cNvSpPr>
            <a:spLocks noChangeArrowheads="1"/>
          </p:cNvSpPr>
          <p:nvPr/>
        </p:nvSpPr>
        <p:spPr bwMode="auto">
          <a:xfrm>
            <a:off x="0" y="0"/>
            <a:ext cx="9144000" cy="76944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18</a:t>
            </a:r>
            <a:r>
              <a:rPr kumimoji="1" lang="zh-CN" altLang="en-US"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基于大脑代谢信号脑</a:t>
            </a:r>
            <a:r>
              <a:rPr kumimoji="1" lang="en-US" altLang="zh-CN" sz="28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r>
              <a:rPr kumimoji="1" lang="zh-CN" altLang="en-US" sz="28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机接口（</a:t>
            </a:r>
            <a:r>
              <a:rPr kumimoji="1" lang="en-US" altLang="zh-CN" sz="28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BCI</a:t>
            </a:r>
            <a:r>
              <a:rPr kumimoji="1" lang="zh-CN" altLang="en-US" sz="28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p>
        </p:txBody>
      </p:sp>
      <p:sp>
        <p:nvSpPr>
          <p:cNvPr id="5123" name="Line 4"/>
          <p:cNvSpPr/>
          <p:nvPr/>
        </p:nvSpPr>
        <p:spPr>
          <a:xfrm>
            <a:off x="0" y="809625"/>
            <a:ext cx="9144000" cy="0"/>
          </a:xfrm>
          <a:prstGeom prst="line">
            <a:avLst/>
          </a:prstGeom>
          <a:ln w="76200" cap="flat" cmpd="sng">
            <a:solidFill>
              <a:srgbClr val="9900CC"/>
            </a:solidFill>
            <a:prstDash val="solid"/>
            <a:round/>
            <a:headEnd type="none" w="med" len="med"/>
            <a:tailEnd type="none" w="med" len="med"/>
          </a:ln>
        </p:spPr>
      </p:sp>
      <p:sp>
        <p:nvSpPr>
          <p:cNvPr id="5" name="Text Box 2"/>
          <p:cNvSpPr txBox="1">
            <a:spLocks noChangeArrowheads="1"/>
          </p:cNvSpPr>
          <p:nvPr/>
        </p:nvSpPr>
        <p:spPr bwMode="auto">
          <a:xfrm>
            <a:off x="934720" y="1933575"/>
            <a:ext cx="7543800" cy="279971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spcBef>
                <a:spcPct val="50000"/>
              </a:spcBef>
              <a:buClr>
                <a:schemeClr val="hlink"/>
              </a:buClr>
              <a:buSzPct val="90000"/>
              <a:buFont typeface="Wingdings" panose="05000000000000000000" pitchFamily="2" charset="2"/>
              <a:buChar char="u"/>
            </a:pPr>
            <a:r>
              <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引言</a:t>
            </a:r>
            <a:endPar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基于功能近红外光谱的脑 － 机接口</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3" action="ppaction://hlinksldjump"/>
              </a:rPr>
              <a:t>基于功能核磁共振成像的脑 － 机接口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总结展望</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p:txBody>
      </p:sp>
    </p:spTree>
    <p:extLst>
      <p:ext uri="{BB962C8B-B14F-4D97-AF65-F5344CB8AC3E}">
        <p14:creationId xmlns:p14="http://schemas.microsoft.com/office/powerpoint/2010/main" val="6227837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371600" y="762000"/>
            <a:ext cx="601980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18.1 </a:t>
            </a:r>
            <a:r>
              <a:rPr kumimoji="0" lang="zh-CN"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引言</a:t>
            </a:r>
          </a:p>
        </p:txBody>
      </p:sp>
      <p:sp>
        <p:nvSpPr>
          <p:cNvPr id="149513" name="Text Box 9"/>
          <p:cNvSpPr txBox="1">
            <a:spLocks noChangeArrowheads="1"/>
          </p:cNvSpPr>
          <p:nvPr/>
        </p:nvSpPr>
        <p:spPr bwMode="auto">
          <a:xfrm>
            <a:off x="383540" y="1884045"/>
            <a:ext cx="8610600" cy="10502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20000"/>
              </a:lnSpc>
              <a:spcBef>
                <a:spcPct val="20000"/>
              </a:spcBef>
              <a:buClrTx/>
              <a:buSzTx/>
              <a:buFontTx/>
              <a:defRPr/>
            </a:pPr>
            <a:r>
              <a:rPr kumimoji="1" lang="zh-CN" altLang="en-US" sz="2600" kern="1200" cap="none" spc="0" normalizeH="0" baseline="0" noProof="0" dirty="0">
                <a:effectLst/>
                <a:latin typeface="Times New Roman" panose="02020603050405020304" pitchFamily="18" charset="0"/>
                <a:ea typeface="微软雅黑" panose="020B0503020204020204" charset="-122"/>
                <a:cs typeface="Times New Roman" panose="02020603050405020304" pitchFamily="18" charset="0"/>
              </a:rPr>
              <a:t>对</a:t>
            </a:r>
            <a:r>
              <a:rPr kumimoji="1" lang="en-US" altLang="zh-CN" sz="2600" kern="1200" cap="none" spc="0" normalizeH="0" baseline="0" noProof="0" dirty="0">
                <a:effectLst/>
                <a:latin typeface="Times New Roman" panose="02020603050405020304" pitchFamily="18" charset="0"/>
                <a:ea typeface="微软雅黑" panose="020B0503020204020204" charset="-122"/>
                <a:cs typeface="Times New Roman" panose="02020603050405020304" pitchFamily="18" charset="0"/>
              </a:rPr>
              <a:t>BCI</a:t>
            </a:r>
            <a:r>
              <a:rPr kumimoji="1" lang="zh-CN" altLang="en-US" sz="2600" kern="1200" cap="none" spc="0" normalizeH="0" baseline="0" noProof="0" dirty="0">
                <a:effectLst/>
                <a:latin typeface="Times New Roman" panose="02020603050405020304" pitchFamily="18" charset="0"/>
                <a:ea typeface="微软雅黑" panose="020B0503020204020204" charset="-122"/>
                <a:cs typeface="Times New Roman" panose="02020603050405020304" pitchFamily="18" charset="0"/>
              </a:rPr>
              <a:t>研发具有最直接益处的两种</a:t>
            </a:r>
            <a:r>
              <a:rPr kumimoji="1" lang="zh-CN" altLang="en-US" sz="2600" noProof="0" dirty="0">
                <a:latin typeface="Times New Roman" panose="02020603050405020304" pitchFamily="18" charset="0"/>
                <a:ea typeface="微软雅黑" panose="020B0503020204020204" charset="-122"/>
                <a:cs typeface="Times New Roman" panose="02020603050405020304" pitchFamily="18" charset="0"/>
                <a:sym typeface="+mn-ea"/>
              </a:rPr>
              <a:t>测量大脑代谢活动</a:t>
            </a:r>
            <a:r>
              <a:rPr kumimoji="1" lang="zh-CN" altLang="en-US" sz="2600" kern="1200" cap="none" spc="0" normalizeH="0" baseline="0" noProof="0" dirty="0">
                <a:effectLst/>
                <a:latin typeface="Times New Roman" panose="02020603050405020304" pitchFamily="18" charset="0"/>
                <a:ea typeface="微软雅黑" panose="020B0503020204020204" charset="-122"/>
                <a:cs typeface="Times New Roman" panose="02020603050405020304" pitchFamily="18" charset="0"/>
              </a:rPr>
              <a:t>方法为：功能近红外光谱、功能性磁共振成像</a:t>
            </a:r>
          </a:p>
        </p:txBody>
      </p:sp>
      <p:sp>
        <p:nvSpPr>
          <p:cNvPr id="2824" name="11 Rectángulo"/>
          <p:cNvSpPr/>
          <p:nvPr/>
        </p:nvSpPr>
        <p:spPr>
          <a:xfrm>
            <a:off x="1371785" y="3160917"/>
            <a:ext cx="2372454" cy="946149"/>
          </a:xfrm>
          <a:prstGeom prst="rect">
            <a:avLst/>
          </a:prstGeom>
          <a:solidFill>
            <a:schemeClr val="tx2">
              <a:lumMod val="40000"/>
              <a:lumOff val="60000"/>
            </a:schemeClr>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kumimoji="1" lang="zh-CN" altLang="en-US" sz="2400" noProof="0">
                <a:effectLst/>
                <a:latin typeface="Times New Roman" panose="02020603050405020304" pitchFamily="18" charset="0"/>
                <a:ea typeface="微软雅黑" panose="020B0503020204020204" charset="-122"/>
                <a:cs typeface="Times New Roman" panose="02020603050405020304" pitchFamily="18" charset="0"/>
                <a:sym typeface="+mn-ea"/>
              </a:rPr>
              <a:t>功能近红外光谱</a:t>
            </a:r>
          </a:p>
          <a:p>
            <a:pPr lvl="0" algn="ctr" fontAlgn="base">
              <a:spcBef>
                <a:spcPct val="0"/>
              </a:spcBef>
              <a:spcAft>
                <a:spcPct val="0"/>
              </a:spcAft>
              <a:defRPr/>
            </a:pPr>
            <a:r>
              <a:rPr kumimoji="1" lang="en-US" altLang="zh-CN" sz="2400" noProof="0">
                <a:effectLst/>
                <a:latin typeface="Times New Roman" panose="02020603050405020304" pitchFamily="18" charset="0"/>
                <a:ea typeface="微软雅黑" panose="020B0503020204020204" charset="-122"/>
                <a:cs typeface="Times New Roman" panose="02020603050405020304" pitchFamily="18" charset="0"/>
                <a:sym typeface="+mn-ea"/>
              </a:rPr>
              <a:t>fNIRs</a:t>
            </a:r>
            <a:endParaRPr lang="en-US" altLang="zh-CN" sz="2400" kern="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827" name="矩形 2826"/>
          <p:cNvSpPr/>
          <p:nvPr/>
        </p:nvSpPr>
        <p:spPr>
          <a:xfrm>
            <a:off x="923925" y="4285615"/>
            <a:ext cx="3268345" cy="82994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rPr>
              <a:t>无创、安全、非入侵式、便于携带、价廉</a:t>
            </a:r>
          </a:p>
        </p:txBody>
      </p:sp>
      <p:sp>
        <p:nvSpPr>
          <p:cNvPr id="2829" name="42 Rectángulo"/>
          <p:cNvSpPr/>
          <p:nvPr/>
        </p:nvSpPr>
        <p:spPr>
          <a:xfrm>
            <a:off x="5145405" y="3161030"/>
            <a:ext cx="2649855" cy="94615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kumimoji="1" lang="zh-CN" altLang="en-US" sz="2400" noProof="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功能性磁共振成像</a:t>
            </a:r>
          </a:p>
          <a:p>
            <a:pPr lvl="0" algn="ctr" eaLnBrk="0" fontAlgn="base" hangingPunct="0">
              <a:buClrTx/>
              <a:buSzTx/>
              <a:buFontTx/>
              <a:defRPr/>
            </a:pPr>
            <a:r>
              <a:rPr kumimoji="1" lang="en-US" altLang="zh-CN" sz="2400" noProof="0">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fMRI</a:t>
            </a:r>
          </a:p>
        </p:txBody>
      </p:sp>
      <p:sp>
        <p:nvSpPr>
          <p:cNvPr id="2832" name="矩形 2831"/>
          <p:cNvSpPr/>
          <p:nvPr/>
        </p:nvSpPr>
        <p:spPr>
          <a:xfrm>
            <a:off x="5034280" y="4285615"/>
            <a:ext cx="3414395" cy="829945"/>
          </a:xfrm>
          <a:prstGeom prst="rect">
            <a:avLst/>
          </a:prstGeom>
        </p:spPr>
        <p:txBody>
          <a:bodyPr wrap="square">
            <a:spAutoFit/>
          </a:bodyPr>
          <a:lstStyle/>
          <a:p>
            <a:r>
              <a:rPr lang="en-US" altLang="zh-CN" sz="2400" dirty="0">
                <a:solidFill>
                  <a:schemeClr val="tx1">
                    <a:lumMod val="75000"/>
                    <a:lumOff val="25000"/>
                  </a:schemeClr>
                </a:solidFill>
                <a:latin typeface="微软雅黑" panose="020B0503020204020204" charset="-122"/>
                <a:ea typeface="微软雅黑" panose="020B0503020204020204" charset="-122"/>
              </a:rPr>
              <a:t>  </a:t>
            </a:r>
            <a:r>
              <a:rPr lang="zh-CN" altLang="en-US" sz="2400" dirty="0">
                <a:solidFill>
                  <a:schemeClr val="tx1">
                    <a:lumMod val="75000"/>
                    <a:lumOff val="25000"/>
                  </a:schemeClr>
                </a:solidFill>
                <a:latin typeface="微软雅黑" panose="020B0503020204020204" charset="-122"/>
                <a:ea typeface="微软雅黑" panose="020B0503020204020204" charset="-122"/>
              </a:rPr>
              <a:t>具有无创性并提供非常高的空间分辨率</a:t>
            </a:r>
          </a:p>
        </p:txBody>
      </p:sp>
      <p:sp>
        <p:nvSpPr>
          <p:cNvPr id="2" name="文本框 1"/>
          <p:cNvSpPr txBox="1"/>
          <p:nvPr/>
        </p:nvSpPr>
        <p:spPr>
          <a:xfrm>
            <a:off x="591185" y="5281295"/>
            <a:ext cx="8195310" cy="1445260"/>
          </a:xfrm>
          <a:prstGeom prst="rect">
            <a:avLst/>
          </a:prstGeom>
          <a:noFill/>
          <a:ln w="28575">
            <a:solidFill>
              <a:srgbClr val="0070C0"/>
            </a:solidFill>
          </a:ln>
        </p:spPr>
        <p:txBody>
          <a:bodyPr wrap="square" rtlCol="0">
            <a:spAutoFit/>
          </a:bodyPr>
          <a:lstStyle/>
          <a:p>
            <a:pPr algn="l">
              <a:buClrTx/>
              <a:buSzTx/>
              <a:buFontTx/>
            </a:pPr>
            <a:r>
              <a:rPr lang="zh-CN" altLang="en-US" sz="2200">
                <a:effectLst/>
                <a:latin typeface="Times New Roman" panose="02020603050405020304" pitchFamily="18" charset="0"/>
                <a:ea typeface="微软雅黑" panose="020B0503020204020204" charset="-122"/>
                <a:cs typeface="Times New Roman" panose="02020603050405020304" pitchFamily="18" charset="0"/>
              </a:rPr>
              <a:t>目前使用的这些方法包括它们的</a:t>
            </a:r>
            <a:r>
              <a:rPr lang="en-US" altLang="zh-CN" sz="2200">
                <a:effectLst/>
                <a:latin typeface="Times New Roman" panose="02020603050405020304" pitchFamily="18" charset="0"/>
                <a:ea typeface="微软雅黑" panose="020B0503020204020204" charset="-122"/>
                <a:cs typeface="Times New Roman" panose="02020603050405020304" pitchFamily="18" charset="0"/>
              </a:rPr>
              <a:t>BCI</a:t>
            </a:r>
            <a:r>
              <a:rPr lang="zh-CN" altLang="en-US" sz="2200">
                <a:effectLst/>
                <a:latin typeface="Times New Roman" panose="02020603050405020304" pitchFamily="18" charset="0"/>
                <a:ea typeface="微软雅黑" panose="020B0503020204020204" charset="-122"/>
                <a:cs typeface="Times New Roman" panose="02020603050405020304" pitchFamily="18" charset="0"/>
              </a:rPr>
              <a:t>用途，都是基于测量任务引起的血氧水平依赖</a:t>
            </a:r>
            <a:r>
              <a:rPr lang="en-US" altLang="zh-CN" sz="2200">
                <a:effectLst/>
                <a:latin typeface="Times New Roman" panose="02020603050405020304" pitchFamily="18" charset="0"/>
                <a:ea typeface="微软雅黑" panose="020B0503020204020204" charset="-122"/>
                <a:cs typeface="Times New Roman" panose="02020603050405020304" pitchFamily="18" charset="0"/>
              </a:rPr>
              <a:t>BLOD</a:t>
            </a:r>
            <a:r>
              <a:rPr lang="zh-CN" altLang="en-US" sz="2200">
                <a:effectLst/>
                <a:latin typeface="Times New Roman" panose="02020603050405020304" pitchFamily="18" charset="0"/>
                <a:ea typeface="微软雅黑" panose="020B0503020204020204" charset="-122"/>
                <a:cs typeface="Times New Roman" panose="02020603050405020304" pitchFamily="18" charset="0"/>
              </a:rPr>
              <a:t>响应。</a:t>
            </a:r>
          </a:p>
          <a:p>
            <a:pPr algn="l">
              <a:buClrTx/>
              <a:buSzTx/>
              <a:buFontTx/>
            </a:pPr>
            <a:r>
              <a:rPr lang="zh-CN" altLang="en-US" sz="2200">
                <a:effectLst/>
                <a:latin typeface="Times New Roman" panose="02020603050405020304" pitchFamily="18" charset="0"/>
                <a:ea typeface="微软雅黑" panose="020B0503020204020204" charset="-122"/>
                <a:cs typeface="Times New Roman" panose="02020603050405020304" pitchFamily="18" charset="0"/>
                <a:sym typeface="+mn-ea"/>
              </a:rPr>
              <a:t>BLOD 反映了血流量的变化，是大脑活动的间接测量，越来越多的证据表明它与脑电活动密切相关。</a:t>
            </a:r>
            <a:endParaRPr lang="zh-CN" altLang="en-US" sz="2200">
              <a:effectLst/>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1459749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824"/>
                                        </p:tgtEl>
                                        <p:attrNameLst>
                                          <p:attrName>style.visibility</p:attrName>
                                        </p:attrNameLst>
                                      </p:cBhvr>
                                      <p:to>
                                        <p:strVal val="visible"/>
                                      </p:to>
                                    </p:set>
                                    <p:animEffect transition="in" filter="randombar(horizontal)">
                                      <p:cBhvr>
                                        <p:cTn id="12" dur="500"/>
                                        <p:tgtEl>
                                          <p:spTgt spid="2824"/>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2829"/>
                                        </p:tgtEl>
                                        <p:attrNameLst>
                                          <p:attrName>style.visibility</p:attrName>
                                        </p:attrNameLst>
                                      </p:cBhvr>
                                      <p:to>
                                        <p:strVal val="visible"/>
                                      </p:to>
                                    </p:set>
                                    <p:animEffect transition="in" filter="randombar(horizontal)">
                                      <p:cBhvr>
                                        <p:cTn id="16" dur="500"/>
                                        <p:tgtEl>
                                          <p:spTgt spid="2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2824" grpId="0" bldLvl="0" animBg="1"/>
      <p:bldP spid="282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p:nvPr/>
        </p:nvSpPr>
        <p:spPr>
          <a:xfrm>
            <a:off x="228600" y="1981200"/>
            <a:ext cx="8686800" cy="476250"/>
          </a:xfrm>
          <a:prstGeom prst="rect">
            <a:avLst/>
          </a:prstGeom>
          <a:noFill/>
          <a:ln w="9525">
            <a:noFill/>
          </a:ln>
        </p:spPr>
        <p:txBody>
          <a:bodyPr anchor="t">
            <a:spAutoFit/>
          </a:bodyPr>
          <a:lstStyle/>
          <a:p>
            <a:pPr>
              <a:lnSpc>
                <a:spcPct val="90000"/>
              </a:lnSpc>
              <a:spcBef>
                <a:spcPct val="50000"/>
              </a:spcBef>
              <a:buClr>
                <a:schemeClr val="folHlink"/>
              </a:buClr>
              <a:buSzPct val="60000"/>
              <a:buFont typeface="Wingdings" panose="05000000000000000000" pitchFamily="2" charset="2"/>
              <a:buChar char="n"/>
            </a:pPr>
            <a:endParaRPr lang="zh-CN" altLang="zh-CN" sz="2800" b="1" dirty="0">
              <a:solidFill>
                <a:srgbClr val="0000FF"/>
              </a:solidFill>
              <a:latin typeface="Tahoma" panose="020B0604030504040204" pitchFamily="34" charset="0"/>
              <a:ea typeface="宋体" panose="02010600030101010101" pitchFamily="2" charset="-122"/>
            </a:endParaRPr>
          </a:p>
        </p:txBody>
      </p:sp>
      <p:sp>
        <p:nvSpPr>
          <p:cNvPr id="5124" name="Text Box 4"/>
          <p:cNvSpPr txBox="1">
            <a:spLocks noChangeArrowheads="1"/>
          </p:cNvSpPr>
          <p:nvPr/>
        </p:nvSpPr>
        <p:spPr bwMode="auto">
          <a:xfrm>
            <a:off x="1024890" y="2727325"/>
            <a:ext cx="7385685"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功能近红外光谱方法 (fNIRS) 的原理</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功能近红外光谱脑 - 机接口的结构和操作</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功能近红外光谱脑 - 机接口的实现</a:t>
            </a:r>
          </a:p>
        </p:txBody>
      </p:sp>
      <p:sp>
        <p:nvSpPr>
          <p:cNvPr id="2" name="Rectangle 2"/>
          <p:cNvSpPr>
            <a:spLocks noGrp="1"/>
          </p:cNvSpPr>
          <p:nvPr/>
        </p:nvSpPr>
        <p:spPr>
          <a:xfrm>
            <a:off x="1294765" y="704215"/>
            <a:ext cx="7384415" cy="9747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eaLnBrk="1" hangingPunct="1"/>
            <a:r>
              <a:rPr lang="zh-CN" altLang="en-US" sz="4000" b="1" dirty="0">
                <a:latin typeface="Times New Roman" panose="02020603050405020304" pitchFamily="18" charset="0"/>
                <a:ea typeface="黑体" panose="02010609060101010101" pitchFamily="2" charset="-122"/>
              </a:rPr>
              <a:t>基于功能近红外光谱的脑机接口</a:t>
            </a:r>
          </a:p>
        </p:txBody>
      </p:sp>
    </p:spTree>
    <p:extLst>
      <p:ext uri="{BB962C8B-B14F-4D97-AF65-F5344CB8AC3E}">
        <p14:creationId xmlns:p14="http://schemas.microsoft.com/office/powerpoint/2010/main" val="171940014"/>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18.2.1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功能近红外光谱方法 (fNIRS) 的原理</a:t>
            </a:r>
          </a:p>
        </p:txBody>
      </p:sp>
      <p:sp>
        <p:nvSpPr>
          <p:cNvPr id="149513" name="Text Box 9"/>
          <p:cNvSpPr txBox="1">
            <a:spLocks noChangeArrowheads="1"/>
          </p:cNvSpPr>
          <p:nvPr/>
        </p:nvSpPr>
        <p:spPr bwMode="auto">
          <a:xfrm>
            <a:off x="127635" y="1815465"/>
            <a:ext cx="8888730" cy="171450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altLang="zh-CN" sz="2200" dirty="0" err="1">
                <a:latin typeface="微软雅黑" panose="020B0503020204020204" charset="-122"/>
                <a:ea typeface="微软雅黑" panose="020B0503020204020204" charset="-122"/>
                <a:sym typeface="+mn-ea"/>
              </a:rPr>
              <a:t>功能近红外光谱是一项依赖血氧水平响应的技术</a:t>
            </a:r>
            <a:r>
              <a:rPr lang="zh-CN" altLang="en-US" sz="2200" dirty="0">
                <a:latin typeface="微软雅黑" panose="020B0503020204020204" charset="-122"/>
                <a:ea typeface="微软雅黑" panose="020B0503020204020204" charset="-122"/>
                <a:sym typeface="+mn-ea"/>
              </a:rPr>
              <a:t>，</a:t>
            </a:r>
            <a:r>
              <a:rPr lang="en-US" altLang="zh-CN" sz="2200" dirty="0" err="1">
                <a:latin typeface="微软雅黑" panose="020B0503020204020204" charset="-122"/>
                <a:ea typeface="微软雅黑" panose="020B0503020204020204" charset="-122"/>
                <a:sym typeface="+mn-ea"/>
              </a:rPr>
              <a:t>主要测量在大脑活动期间的含氧血</a:t>
            </a:r>
            <a:r>
              <a:rPr kumimoji="1" lang="en-US" altLang="zh-CN" sz="2200" kern="1200" cap="none" spc="0" normalizeH="0" baseline="0" noProof="0" dirty="0" err="1">
                <a:effectLst/>
                <a:latin typeface="微软雅黑" panose="020B0503020204020204" charset="-122"/>
                <a:ea typeface="微软雅黑" panose="020B0503020204020204" charset="-122"/>
                <a:cs typeface="Times New Roman" panose="02020603050405020304" pitchFamily="18" charset="0"/>
                <a:sym typeface="+mn-ea"/>
              </a:rPr>
              <a:t>红蛋白和脱氧血红蛋</a:t>
            </a:r>
            <a:r>
              <a:rPr kumimoji="1" lang="zh-CN" altLang="en-US" sz="2200" kern="1200" cap="none" spc="0" normalizeH="0" baseline="0" noProof="0" dirty="0">
                <a:effectLst/>
                <a:latin typeface="微软雅黑" panose="020B0503020204020204" charset="-122"/>
                <a:ea typeface="微软雅黑" panose="020B0503020204020204" charset="-122"/>
                <a:cs typeface="Times New Roman" panose="02020603050405020304" pitchFamily="18" charset="0"/>
                <a:sym typeface="+mn-ea"/>
              </a:rPr>
              <a:t>白</a:t>
            </a:r>
            <a:r>
              <a:rPr kumimoji="1" lang="en-US" altLang="zh-CN" sz="2200" kern="1200" cap="none" spc="0" normalizeH="0" baseline="0" noProof="0" dirty="0" err="1">
                <a:effectLst/>
                <a:latin typeface="微软雅黑" panose="020B0503020204020204" charset="-122"/>
                <a:ea typeface="微软雅黑" panose="020B0503020204020204" charset="-122"/>
                <a:cs typeface="Times New Roman" panose="02020603050405020304" pitchFamily="18" charset="0"/>
                <a:sym typeface="+mn-ea"/>
              </a:rPr>
              <a:t>的</a:t>
            </a:r>
            <a:r>
              <a:rPr kumimoji="1" lang="en-US" altLang="zh-CN" sz="2200" kern="1200" cap="none" spc="0" normalizeH="0" baseline="0" noProof="0" dirty="0" err="1">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相对含量的变化</a:t>
            </a:r>
            <a:r>
              <a:rPr kumimoji="1" lang="zh-CN" altLang="zh-CN" sz="2200" kern="1200" cap="none" spc="0" normalizeH="0" baseline="0" noProof="0" dirty="0">
                <a:effectLst/>
                <a:latin typeface="微软雅黑" panose="020B0503020204020204" charset="-122"/>
                <a:ea typeface="微软雅黑" panose="020B0503020204020204" charset="-122"/>
                <a:cs typeface="Times New Roman" panose="02020603050405020304" pitchFamily="18" charset="0"/>
                <a:sym typeface="+mn-ea"/>
              </a:rPr>
              <a:t>，这种变化与</a:t>
            </a:r>
            <a:r>
              <a:rPr kumimoji="1" lang="zh-CN" altLang="zh-CN" sz="2200" kern="1200" cap="none" spc="0" normalizeH="0" baseline="0" noProof="0" dirty="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神经活动</a:t>
            </a:r>
            <a:r>
              <a:rPr kumimoji="1" lang="zh-CN" altLang="zh-CN" sz="2200" kern="1200" cap="none" spc="0" normalizeH="0" baseline="0" noProof="0" dirty="0">
                <a:effectLst/>
                <a:latin typeface="微软雅黑" panose="020B0503020204020204" charset="-122"/>
                <a:ea typeface="微软雅黑" panose="020B0503020204020204" charset="-122"/>
                <a:cs typeface="Times New Roman" panose="02020603050405020304" pitchFamily="18" charset="0"/>
                <a:sym typeface="+mn-ea"/>
              </a:rPr>
              <a:t>的程度成</a:t>
            </a:r>
            <a:r>
              <a:rPr kumimoji="1" lang="zh-CN" altLang="zh-CN" sz="2200" kern="1200" cap="none" spc="0" normalizeH="0" baseline="0" noProof="0" dirty="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正比</a:t>
            </a:r>
            <a:r>
              <a:rPr kumimoji="1" lang="zh-CN" altLang="zh-CN" sz="2200" kern="1200" cap="none" spc="0" normalizeH="0" baseline="0" noProof="0" dirty="0">
                <a:effectLst/>
                <a:latin typeface="微软雅黑" panose="020B0503020204020204" charset="-122"/>
                <a:ea typeface="微软雅黑" panose="020B0503020204020204" charset="-122"/>
                <a:cs typeface="Times New Roman" panose="02020603050405020304" pitchFamily="18" charset="0"/>
                <a:sym typeface="+mn-ea"/>
              </a:rPr>
              <a:t>。两种血红蛋白在近红外波段吸收光谱是不同的，因此氧与脱氧比率的变化可以被探测到。</a:t>
            </a:r>
          </a:p>
        </p:txBody>
      </p:sp>
      <p:graphicFrame>
        <p:nvGraphicFramePr>
          <p:cNvPr id="5" name="对象 4">
            <a:hlinkClick r:id="" action="ppaction://ole?verb=0"/>
          </p:cNvPr>
          <p:cNvGraphicFramePr>
            <a:graphicFrameLocks noChangeAspect="1"/>
          </p:cNvGraphicFramePr>
          <p:nvPr/>
        </p:nvGraphicFramePr>
        <p:xfrm>
          <a:off x="1387475" y="4467225"/>
          <a:ext cx="2028190" cy="487680"/>
        </p:xfrm>
        <a:graphic>
          <a:graphicData uri="http://schemas.openxmlformats.org/presentationml/2006/ole">
            <mc:AlternateContent xmlns:mc="http://schemas.openxmlformats.org/markup-compatibility/2006">
              <mc:Choice xmlns:v="urn:schemas-microsoft-com:vml" Requires="v">
                <p:oleObj spid="_x0000_s2126" r:id="rId3" imgW="736600" imgH="177165" progId="Equation.KSEE3">
                  <p:embed/>
                </p:oleObj>
              </mc:Choice>
              <mc:Fallback>
                <p:oleObj r:id="rId3" imgW="736600" imgH="177165" progId="Equation.KSEE3">
                  <p:embed/>
                  <p:pic>
                    <p:nvPicPr>
                      <p:cNvPr id="5" name="对象 4">
                        <a:hlinkClick r:id="" action="ppaction://ole?verb=0"/>
                      </p:cNvPr>
                      <p:cNvPicPr/>
                      <p:nvPr/>
                    </p:nvPicPr>
                    <p:blipFill>
                      <a:blip r:embed="rId4"/>
                      <a:stretch>
                        <a:fillRect/>
                      </a:stretch>
                    </p:blipFill>
                    <p:spPr>
                      <a:xfrm>
                        <a:off x="1387475" y="4467225"/>
                        <a:ext cx="2028190" cy="487680"/>
                      </a:xfrm>
                      <a:prstGeom prst="rect">
                        <a:avLst/>
                      </a:prstGeom>
                      <a:ln w="25400">
                        <a:solidFill>
                          <a:srgbClr val="FF0000"/>
                        </a:solidFill>
                      </a:ln>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99405" y="4467225"/>
          <a:ext cx="2545080" cy="493395"/>
        </p:xfrm>
        <a:graphic>
          <a:graphicData uri="http://schemas.openxmlformats.org/presentationml/2006/ole">
            <mc:AlternateContent xmlns:mc="http://schemas.openxmlformats.org/markup-compatibility/2006">
              <mc:Choice xmlns:v="urn:schemas-microsoft-com:vml" Requires="v">
                <p:oleObj spid="_x0000_s2127" r:id="rId5" imgW="914400" imgH="177165" progId="Equation.KSEE3">
                  <p:embed/>
                </p:oleObj>
              </mc:Choice>
              <mc:Fallback>
                <p:oleObj r:id="rId5" imgW="914400" imgH="177165" progId="Equation.KSEE3">
                  <p:embed/>
                  <p:pic>
                    <p:nvPicPr>
                      <p:cNvPr id="6" name="对象 5">
                        <a:hlinkClick r:id="" action="ppaction://ole?verb=0"/>
                      </p:cNvPr>
                      <p:cNvPicPr/>
                      <p:nvPr/>
                    </p:nvPicPr>
                    <p:blipFill>
                      <a:blip r:embed="rId6"/>
                      <a:stretch>
                        <a:fillRect/>
                      </a:stretch>
                    </p:blipFill>
                    <p:spPr>
                      <a:xfrm>
                        <a:off x="5399405" y="4467225"/>
                        <a:ext cx="2545080" cy="493395"/>
                      </a:xfrm>
                      <a:prstGeom prst="rect">
                        <a:avLst/>
                      </a:prstGeom>
                      <a:ln w="25400">
                        <a:solidFill>
                          <a:srgbClr val="FF0000"/>
                        </a:solidFill>
                      </a:ln>
                    </p:spPr>
                  </p:pic>
                </p:oleObj>
              </mc:Fallback>
            </mc:AlternateContent>
          </a:graphicData>
        </a:graphic>
      </p:graphicFrame>
      <p:sp>
        <p:nvSpPr>
          <p:cNvPr id="7" name="文本框 6"/>
          <p:cNvSpPr txBox="1"/>
          <p:nvPr/>
        </p:nvSpPr>
        <p:spPr>
          <a:xfrm>
            <a:off x="520700" y="3637280"/>
            <a:ext cx="8102600" cy="82994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charset="-122"/>
                <a:cs typeface="Times New Roman" panose="02020603050405020304" pitchFamily="18" charset="0"/>
              </a:rPr>
              <a:t>检测原理</a:t>
            </a:r>
            <a:r>
              <a:rPr lang="en-US" altLang="zh-CN" sz="2400" dirty="0">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charset="-122"/>
                <a:cs typeface="Times New Roman" panose="02020603050405020304" pitchFamily="18" charset="0"/>
              </a:rPr>
              <a:t>基本原理</a:t>
            </a:r>
            <a:r>
              <a:rPr lang="en-US" altLang="zh-CN" sz="2400" dirty="0">
                <a:latin typeface="Times New Roman" panose="02020603050405020304" pitchFamily="18" charset="0"/>
                <a:ea typeface="微软雅黑" panose="020B050302020402020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Beer-lambert</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定律</a:t>
            </a:r>
          </a:p>
          <a:p>
            <a:r>
              <a:rPr lang="zh-CN" altLang="en-US" sz="2400" dirty="0">
                <a:latin typeface="Times New Roman" panose="02020603050405020304" pitchFamily="18" charset="0"/>
                <a:ea typeface="微软雅黑" panose="020B0503020204020204" charset="-122"/>
                <a:cs typeface="Times New Roman" panose="02020603050405020304" pitchFamily="18" charset="0"/>
              </a:rPr>
              <a:t>在均匀介质中光的衰减或吸收Ａ 与吸收分子的浓度</a:t>
            </a:r>
            <a:r>
              <a:rPr lang="en-US" altLang="zh-CN" sz="2400" dirty="0">
                <a:latin typeface="Times New Roman" panose="02020603050405020304" pitchFamily="18" charset="0"/>
                <a:ea typeface="微软雅黑" panose="020B0503020204020204" charset="-122"/>
                <a:cs typeface="Times New Roman" panose="02020603050405020304" pitchFamily="18" charset="0"/>
              </a:rPr>
              <a:t>c </a:t>
            </a:r>
            <a:r>
              <a:rPr lang="zh-CN" altLang="en-US" sz="2400" dirty="0">
                <a:latin typeface="Times New Roman" panose="02020603050405020304" pitchFamily="18" charset="0"/>
                <a:ea typeface="微软雅黑" panose="020B0503020204020204" charset="-122"/>
                <a:cs typeface="Times New Roman" panose="02020603050405020304" pitchFamily="18" charset="0"/>
              </a:rPr>
              <a:t>成正比:</a:t>
            </a:r>
          </a:p>
        </p:txBody>
      </p:sp>
      <p:sp>
        <p:nvSpPr>
          <p:cNvPr id="9" name="文本框 8"/>
          <p:cNvSpPr txBox="1"/>
          <p:nvPr/>
        </p:nvSpPr>
        <p:spPr>
          <a:xfrm>
            <a:off x="520700" y="5863590"/>
            <a:ext cx="8102600" cy="829945"/>
          </a:xfrm>
          <a:prstGeom prst="rect">
            <a:avLst/>
          </a:prstGeom>
          <a:noFill/>
        </p:spPr>
        <p:txBody>
          <a:bodyPr wrap="square" rtlCol="0">
            <a:spAutoFit/>
          </a:bodyPr>
          <a:lstStyle/>
          <a:p>
            <a:r>
              <a:rPr lang="zh-CN" sz="2400" dirty="0">
                <a:latin typeface="Times New Roman" panose="02020603050405020304" pitchFamily="18" charset="0"/>
                <a:ea typeface="微软雅黑" panose="020B0503020204020204" charset="-122"/>
                <a:cs typeface="Times New Roman" panose="02020603050405020304" pitchFamily="18" charset="0"/>
              </a:rPr>
              <a:t>因此</a:t>
            </a:r>
            <a:r>
              <a:rPr sz="2400" dirty="0" err="1">
                <a:latin typeface="Times New Roman" panose="02020603050405020304" pitchFamily="18" charset="0"/>
                <a:ea typeface="微软雅黑" panose="020B0503020204020204" charset="-122"/>
                <a:cs typeface="Times New Roman" panose="02020603050405020304" pitchFamily="18" charset="0"/>
              </a:rPr>
              <a:t>吸收分子浓度的变化</a:t>
            </a:r>
            <a:r>
              <a:rPr sz="2400" dirty="0">
                <a:latin typeface="Times New Roman" panose="02020603050405020304" pitchFamily="18" charset="0"/>
                <a:ea typeface="微软雅黑" panose="020B0503020204020204" charset="-122"/>
                <a:cs typeface="Times New Roman" panose="02020603050405020304" pitchFamily="18" charset="0"/>
              </a:rPr>
              <a:t> </a:t>
            </a:r>
            <a:r>
              <a:rPr sz="2400" dirty="0" err="1">
                <a:latin typeface="Times New Roman" panose="02020603050405020304" pitchFamily="18" charset="0"/>
                <a:ea typeface="微软雅黑" panose="020B0503020204020204" charset="-122"/>
                <a:cs typeface="Times New Roman" panose="02020603050405020304" pitchFamily="18" charset="0"/>
              </a:rPr>
              <a:t>Δｃ</a:t>
            </a:r>
            <a:r>
              <a:rPr sz="2400" dirty="0">
                <a:latin typeface="Times New Roman" panose="02020603050405020304" pitchFamily="18" charset="0"/>
                <a:ea typeface="微软雅黑" panose="020B0503020204020204" charset="-122"/>
                <a:cs typeface="Times New Roman" panose="02020603050405020304" pitchFamily="18" charset="0"/>
              </a:rPr>
              <a:t> 会</a:t>
            </a:r>
            <a:r>
              <a:rPr lang="zh-CN" sz="2400" dirty="0" smtClean="0">
                <a:latin typeface="Times New Roman" panose="02020603050405020304" pitchFamily="18" charset="0"/>
                <a:ea typeface="微软雅黑" panose="020B0503020204020204" charset="-122"/>
                <a:cs typeface="Times New Roman" panose="02020603050405020304" pitchFamily="18" charset="0"/>
              </a:rPr>
              <a:t>导致</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rPr>
              <a:t>光的</a:t>
            </a:r>
            <a:r>
              <a:rPr sz="2400" dirty="0" err="1" smtClean="0">
                <a:latin typeface="Times New Roman" panose="02020603050405020304" pitchFamily="18" charset="0"/>
                <a:ea typeface="微软雅黑" panose="020B0503020204020204" charset="-122"/>
                <a:cs typeface="Times New Roman" panose="02020603050405020304" pitchFamily="18" charset="0"/>
              </a:rPr>
              <a:t>吸收成比例的变化</a:t>
            </a:r>
            <a:r>
              <a:rPr lang="zh-CN" sz="2400" dirty="0">
                <a:latin typeface="Times New Roman" panose="02020603050405020304" pitchFamily="18" charset="0"/>
                <a:ea typeface="微软雅黑" panose="020B0503020204020204" charset="-122"/>
                <a:cs typeface="Times New Roman" panose="02020603050405020304" pitchFamily="18" charset="0"/>
              </a:rPr>
              <a:t>。这种变化可以通过</a:t>
            </a:r>
            <a:r>
              <a:rPr lang="en-US" altLang="zh-CN" sz="2400" dirty="0" err="1">
                <a:latin typeface="Times New Roman" panose="02020603050405020304" pitchFamily="18" charset="0"/>
                <a:ea typeface="微软雅黑" panose="020B0503020204020204" charset="-122"/>
                <a:cs typeface="Times New Roman" panose="02020603050405020304" pitchFamily="18" charset="0"/>
              </a:rPr>
              <a:t>fNIRs</a:t>
            </a:r>
            <a:r>
              <a:rPr lang="zh-CN" altLang="en-US" sz="2400" dirty="0">
                <a:latin typeface="Times New Roman" panose="02020603050405020304" pitchFamily="18" charset="0"/>
                <a:ea typeface="微软雅黑" panose="020B0503020204020204" charset="-122"/>
                <a:cs typeface="Times New Roman" panose="02020603050405020304" pitchFamily="18" charset="0"/>
              </a:rPr>
              <a:t>传感器检测。</a:t>
            </a:r>
          </a:p>
        </p:txBody>
      </p:sp>
      <p:grpSp>
        <p:nvGrpSpPr>
          <p:cNvPr id="11" name="组合 10"/>
          <p:cNvGrpSpPr/>
          <p:nvPr/>
        </p:nvGrpSpPr>
        <p:grpSpPr>
          <a:xfrm>
            <a:off x="2098675" y="5207635"/>
            <a:ext cx="4946650" cy="431165"/>
            <a:chOff x="4100" y="9190"/>
            <a:chExt cx="7790" cy="679"/>
          </a:xfrm>
        </p:grpSpPr>
        <p:sp>
          <p:nvSpPr>
            <p:cNvPr id="2" name="文本框 1"/>
            <p:cNvSpPr txBox="1"/>
            <p:nvPr/>
          </p:nvSpPr>
          <p:spPr>
            <a:xfrm>
              <a:off x="4100" y="9227"/>
              <a:ext cx="7791" cy="628"/>
            </a:xfrm>
            <a:prstGeom prst="rect">
              <a:avLst/>
            </a:prstGeom>
            <a:noFill/>
            <a:ln w="28575">
              <a:solidFill>
                <a:srgbClr val="0070C0"/>
              </a:solidFill>
            </a:ln>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吸收分子的浓度；   为光学路径长度</a:t>
              </a:r>
            </a:p>
          </p:txBody>
        </p:sp>
        <p:graphicFrame>
          <p:nvGraphicFramePr>
            <p:cNvPr id="8" name="对象 7">
              <a:hlinkClick r:id="" action="ppaction://ole?verb=0"/>
            </p:cNvPr>
            <p:cNvGraphicFramePr>
              <a:graphicFrameLocks noChangeAspect="1"/>
            </p:cNvGraphicFramePr>
            <p:nvPr/>
          </p:nvGraphicFramePr>
          <p:xfrm>
            <a:off x="4275" y="9190"/>
            <a:ext cx="604" cy="665"/>
          </p:xfrm>
          <a:graphic>
            <a:graphicData uri="http://schemas.openxmlformats.org/presentationml/2006/ole">
              <mc:AlternateContent xmlns:mc="http://schemas.openxmlformats.org/markup-compatibility/2006">
                <mc:Choice xmlns:v="urn:schemas-microsoft-com:vml" Requires="v">
                  <p:oleObj spid="_x0000_s2128" r:id="rId7" imgW="127000" imgH="139700" progId="Equation.KSEE3">
                    <p:embed/>
                  </p:oleObj>
                </mc:Choice>
                <mc:Fallback>
                  <p:oleObj r:id="rId7" imgW="127000" imgH="139700" progId="Equation.KSEE3">
                    <p:embed/>
                    <p:pic>
                      <p:nvPicPr>
                        <p:cNvPr id="8" name="对象 7">
                          <a:hlinkClick r:id="" action="ppaction://ole?verb=0"/>
                        </p:cNvPr>
                        <p:cNvPicPr/>
                        <p:nvPr/>
                      </p:nvPicPr>
                      <p:blipFill>
                        <a:blip r:embed="rId8"/>
                        <a:stretch>
                          <a:fillRect/>
                        </a:stretch>
                      </p:blipFill>
                      <p:spPr>
                        <a:xfrm>
                          <a:off x="4275" y="9190"/>
                          <a:ext cx="604" cy="66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8161" y="9227"/>
            <a:ext cx="319" cy="642"/>
          </p:xfrm>
          <a:graphic>
            <a:graphicData uri="http://schemas.openxmlformats.org/presentationml/2006/ole">
              <mc:AlternateContent xmlns:mc="http://schemas.openxmlformats.org/markup-compatibility/2006">
                <mc:Choice xmlns:v="urn:schemas-microsoft-com:vml" Requires="v">
                  <p:oleObj spid="_x0000_s2129" r:id="rId9" imgW="88265" imgH="177165" progId="Equation.KSEE3">
                    <p:embed/>
                  </p:oleObj>
                </mc:Choice>
                <mc:Fallback>
                  <p:oleObj r:id="rId9" imgW="88265" imgH="177165" progId="Equation.KSEE3">
                    <p:embed/>
                    <p:pic>
                      <p:nvPicPr>
                        <p:cNvPr id="10" name="对象 9">
                          <a:hlinkClick r:id="" action="ppaction://ole?verb=0"/>
                        </p:cNvPr>
                        <p:cNvPicPr/>
                        <p:nvPr/>
                      </p:nvPicPr>
                      <p:blipFill>
                        <a:blip r:embed="rId10"/>
                        <a:stretch>
                          <a:fillRect/>
                        </a:stretch>
                      </p:blipFill>
                      <p:spPr>
                        <a:xfrm>
                          <a:off x="8161" y="9227"/>
                          <a:ext cx="319" cy="642"/>
                        </a:xfrm>
                        <a:prstGeom prst="rect">
                          <a:avLst/>
                        </a:prstGeom>
                      </p:spPr>
                    </p:pic>
                  </p:oleObj>
                </mc:Fallback>
              </mc:AlternateContent>
            </a:graphicData>
          </a:graphic>
        </p:graphicFrame>
      </p:grpSp>
    </p:spTree>
    <p:extLst>
      <p:ext uri="{BB962C8B-B14F-4D97-AF65-F5344CB8AC3E}">
        <p14:creationId xmlns:p14="http://schemas.microsoft.com/office/powerpoint/2010/main" val="266589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371600" y="762000"/>
            <a:ext cx="601980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17.1.1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顶叶皮层</a:t>
            </a:r>
          </a:p>
        </p:txBody>
      </p:sp>
      <p:sp>
        <p:nvSpPr>
          <p:cNvPr id="149513" name="Text Box 9"/>
          <p:cNvSpPr txBox="1">
            <a:spLocks noChangeArrowheads="1"/>
          </p:cNvSpPr>
          <p:nvPr/>
        </p:nvSpPr>
        <p:spPr bwMode="auto">
          <a:xfrm>
            <a:off x="375920" y="1957705"/>
            <a:ext cx="8610600" cy="10502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20000"/>
              </a:lnSpc>
              <a:spcBef>
                <a:spcPct val="20000"/>
              </a:spcBef>
              <a:buClrTx/>
              <a:buSzTx/>
              <a:buFontTx/>
              <a:defRPr/>
            </a:pPr>
            <a:r>
              <a:rPr kumimoji="1" lang="zh-CN" altLang="en-US" sz="2600" kern="1200" cap="none" spc="0" normalizeH="0" baseline="0" noProof="0" dirty="0">
                <a:effectLst>
                  <a:outerShdw blurRad="38100" dist="38100" dir="2700000" algn="tl">
                    <a:srgbClr val="FFFFFF"/>
                  </a:outerShdw>
                </a:effectLst>
                <a:latin typeface="微软雅黑" panose="020B0503020204020204" charset="-122"/>
                <a:ea typeface="微软雅黑" panose="020B0503020204020204" charset="-122"/>
                <a:cs typeface="微软雅黑" panose="020B0503020204020204" charset="-122"/>
              </a:rPr>
              <a:t>顶叶皮层，</a:t>
            </a:r>
            <a:r>
              <a:rPr kumimoji="1" lang="zh-CN" altLang="en-US" sz="2600" kern="1200" cap="none" spc="0" normalizeH="0" baseline="0" noProof="0" dirty="0">
                <a:latin typeface="微软雅黑" panose="020B0503020204020204" charset="-122"/>
                <a:ea typeface="微软雅黑" panose="020B0503020204020204" charset="-122"/>
                <a:cs typeface="微软雅黑" panose="020B0503020204020204" charset="-122"/>
              </a:rPr>
              <a:t>位于初级躯体感觉皮层的后部，视觉皮层的前部， 听觉皮层的内侧 (颞叶) 。 </a:t>
            </a:r>
          </a:p>
        </p:txBody>
      </p:sp>
      <p:sp>
        <p:nvSpPr>
          <p:cNvPr id="4" name="文本框 3"/>
          <p:cNvSpPr txBox="1"/>
          <p:nvPr/>
        </p:nvSpPr>
        <p:spPr>
          <a:xfrm>
            <a:off x="6492240" y="3157855"/>
            <a:ext cx="2577465" cy="3636010"/>
          </a:xfrm>
          <a:prstGeom prst="rect">
            <a:avLst/>
          </a:prstGeom>
          <a:solidFill>
            <a:srgbClr val="CCFF99"/>
          </a:solidFill>
        </p:spPr>
        <p:txBody>
          <a:bodyPr wrap="square" rtlCol="0">
            <a:spAutoFit/>
          </a:bodyPr>
          <a:lstStyle/>
          <a:p>
            <a:pPr marR="0" defTabSz="914400">
              <a:lnSpc>
                <a:spcPct val="120000"/>
              </a:lnSpc>
              <a:spcBef>
                <a:spcPct val="20000"/>
              </a:spcBef>
              <a:buClrTx/>
              <a:buSzTx/>
              <a:buFontTx/>
              <a:defRPr/>
            </a:pPr>
            <a:r>
              <a:rPr kumimoji="1" lang="zh-CN" altLang="en-US" sz="2400" noProof="0" dirty="0">
                <a:latin typeface="微软雅黑" panose="020B0503020204020204" charset="-122"/>
                <a:ea typeface="微软雅黑" panose="020B0503020204020204" charset="-122"/>
                <a:sym typeface="+mn-ea"/>
              </a:rPr>
              <a:t>整合初级感觉区的感觉信息并产生</a:t>
            </a:r>
            <a:r>
              <a:rPr kumimoji="1" lang="zh-CN" altLang="en-US" sz="2400" noProof="0" dirty="0">
                <a:solidFill>
                  <a:srgbClr val="FF0000"/>
                </a:solidFill>
                <a:latin typeface="微软雅黑" panose="020B0503020204020204" charset="-122"/>
                <a:ea typeface="微软雅黑" panose="020B0503020204020204" charset="-122"/>
                <a:sym typeface="+mn-ea"/>
              </a:rPr>
              <a:t>外部世界</a:t>
            </a:r>
            <a:r>
              <a:rPr kumimoji="1" lang="zh-CN" altLang="en-US" sz="2400" noProof="0" dirty="0">
                <a:latin typeface="微软雅黑" panose="020B0503020204020204" charset="-122"/>
                <a:ea typeface="微软雅黑" panose="020B0503020204020204" charset="-122"/>
                <a:sym typeface="+mn-ea"/>
              </a:rPr>
              <a:t>的一个</a:t>
            </a:r>
            <a:r>
              <a:rPr kumimoji="1" lang="zh-CN" altLang="en-US" sz="2400" noProof="0" dirty="0">
                <a:solidFill>
                  <a:srgbClr val="FF0000"/>
                </a:solidFill>
                <a:latin typeface="微软雅黑" panose="020B0503020204020204" charset="-122"/>
                <a:ea typeface="微软雅黑" panose="020B0503020204020204" charset="-122"/>
                <a:sym typeface="+mn-ea"/>
              </a:rPr>
              <a:t>表示</a:t>
            </a:r>
            <a:r>
              <a:rPr kumimoji="1" lang="zh-CN" altLang="en-US" sz="2400" noProof="0" dirty="0">
                <a:latin typeface="微软雅黑" panose="020B0503020204020204" charset="-122"/>
                <a:ea typeface="微软雅黑" panose="020B0503020204020204" charset="-122"/>
                <a:sym typeface="+mn-ea"/>
              </a:rPr>
              <a:t>，特别是物体和空间，最后这些信息被进一步加工以</a:t>
            </a:r>
            <a:r>
              <a:rPr kumimoji="1" lang="zh-CN" altLang="en-US" sz="2400" noProof="0" dirty="0">
                <a:solidFill>
                  <a:srgbClr val="FF0000"/>
                </a:solidFill>
                <a:latin typeface="微软雅黑" panose="020B0503020204020204" charset="-122"/>
                <a:ea typeface="微软雅黑" panose="020B0503020204020204" charset="-122"/>
                <a:sym typeface="+mn-ea"/>
              </a:rPr>
              <a:t>产生特定的动作</a:t>
            </a:r>
            <a:r>
              <a:rPr kumimoji="1" lang="zh-CN" altLang="en-US" sz="2400" noProof="0" dirty="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endParaRPr>
          </a:p>
        </p:txBody>
      </p:sp>
      <p:grpSp>
        <p:nvGrpSpPr>
          <p:cNvPr id="8" name="组合 7"/>
          <p:cNvGrpSpPr/>
          <p:nvPr/>
        </p:nvGrpSpPr>
        <p:grpSpPr>
          <a:xfrm>
            <a:off x="-304165" y="3143885"/>
            <a:ext cx="6573520" cy="3887470"/>
            <a:chOff x="-347" y="4973"/>
            <a:chExt cx="10352" cy="6122"/>
          </a:xfrm>
        </p:grpSpPr>
        <p:pic>
          <p:nvPicPr>
            <p:cNvPr id="5" name="图片 4"/>
            <p:cNvPicPr>
              <a:picLocks noChangeAspect="1"/>
            </p:cNvPicPr>
            <p:nvPr/>
          </p:nvPicPr>
          <p:blipFill>
            <a:blip r:embed="rId3"/>
            <a:stretch>
              <a:fillRect/>
            </a:stretch>
          </p:blipFill>
          <p:spPr>
            <a:xfrm>
              <a:off x="-347" y="4973"/>
              <a:ext cx="10353" cy="6122"/>
            </a:xfrm>
            <a:prstGeom prst="rect">
              <a:avLst/>
            </a:prstGeom>
            <a:ln>
              <a:solidFill>
                <a:schemeClr val="tx1"/>
              </a:solidFill>
            </a:ln>
          </p:spPr>
        </p:pic>
        <p:sp>
          <p:nvSpPr>
            <p:cNvPr id="7" name="文本框 6"/>
            <p:cNvSpPr txBox="1"/>
            <p:nvPr/>
          </p:nvSpPr>
          <p:spPr>
            <a:xfrm>
              <a:off x="5450" y="6419"/>
              <a:ext cx="691" cy="580"/>
            </a:xfrm>
            <a:prstGeom prst="rect">
              <a:avLst/>
            </a:prstGeom>
            <a:noFill/>
            <a:ln w="38100">
              <a:solidFill>
                <a:srgbClr val="FF0000"/>
              </a:solidFill>
            </a:ln>
          </p:spPr>
          <p:txBody>
            <a:bodyPr wrap="square" rtlCol="0">
              <a:spAutoFit/>
            </a:bodyPr>
            <a:lstStyle/>
            <a:p>
              <a:endParaRPr lang="zh-CN" altLang="en-US"/>
            </a:p>
          </p:txBody>
        </p:sp>
      </p:grpSp>
      <p:sp>
        <p:nvSpPr>
          <p:cNvPr id="9" name="上弧形箭头 8"/>
          <p:cNvSpPr/>
          <p:nvPr/>
        </p:nvSpPr>
        <p:spPr>
          <a:xfrm rot="2280000">
            <a:off x="3428365" y="3634105"/>
            <a:ext cx="715010" cy="4070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大脑活动的</a:t>
              </a: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BLOD</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响应</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7" name="文本框 6"/>
          <p:cNvSpPr txBox="1"/>
          <p:nvPr/>
        </p:nvSpPr>
        <p:spPr>
          <a:xfrm>
            <a:off x="563880" y="2879090"/>
            <a:ext cx="3349625" cy="461665"/>
          </a:xfrm>
          <a:prstGeom prst="rect">
            <a:avLst/>
          </a:prstGeom>
          <a:noFill/>
          <a:ln w="38100">
            <a:solidFill>
              <a:srgbClr val="FF0000"/>
            </a:solidFill>
          </a:ln>
        </p:spPr>
        <p:txBody>
          <a:bodyPr wrap="square" rtlCol="0">
            <a:spAutoFit/>
          </a:bodyPr>
          <a:lstStyle/>
          <a:p>
            <a:r>
              <a:rPr lang="zh-CN" altLang="en-US" sz="2400" dirty="0">
                <a:latin typeface="微软雅黑" panose="020B0503020204020204" charset="-122"/>
                <a:ea typeface="微软雅黑" panose="020B0503020204020204" charset="-122"/>
              </a:rPr>
              <a:t>局部脑血</a:t>
            </a:r>
            <a:r>
              <a:rPr lang="zh-CN" altLang="en-US" sz="2400" dirty="0" smtClean="0">
                <a:latin typeface="微软雅黑" panose="020B0503020204020204" charset="-122"/>
                <a:ea typeface="微软雅黑" panose="020B0503020204020204" charset="-122"/>
              </a:rPr>
              <a:t>流</a:t>
            </a: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rCBF</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增加</a:t>
            </a:r>
            <a:endParaRPr lang="zh-CN" altLang="en-US" sz="2400" dirty="0">
              <a:latin typeface="微软雅黑" panose="020B0503020204020204" charset="-122"/>
              <a:ea typeface="微软雅黑" panose="020B0503020204020204" charset="-122"/>
            </a:endParaRPr>
          </a:p>
        </p:txBody>
      </p:sp>
      <p:sp>
        <p:nvSpPr>
          <p:cNvPr id="8" name="文本框 7"/>
          <p:cNvSpPr txBox="1"/>
          <p:nvPr/>
        </p:nvSpPr>
        <p:spPr>
          <a:xfrm>
            <a:off x="4405630" y="2879090"/>
            <a:ext cx="4559935" cy="460375"/>
          </a:xfrm>
          <a:prstGeom prst="rect">
            <a:avLst/>
          </a:prstGeom>
          <a:noFill/>
          <a:ln w="38100">
            <a:solidFill>
              <a:srgbClr val="FF0000"/>
            </a:solidFill>
          </a:ln>
        </p:spPr>
        <p:txBody>
          <a:bodyPr wrap="square" rtlCol="0">
            <a:spAutoFit/>
          </a:bodyPr>
          <a:lstStyle/>
          <a:p>
            <a:r>
              <a:rPr lang="zh-CN" altLang="en-US" sz="2400" dirty="0">
                <a:latin typeface="微软雅黑" panose="020B0503020204020204" charset="-122"/>
                <a:ea typeface="微软雅黑" panose="020B0503020204020204" charset="-122"/>
              </a:rPr>
              <a:t>局部脑氧代谢率 </a:t>
            </a:r>
            <a:r>
              <a:rPr lang="en-US" altLang="zh-CN" sz="2400" dirty="0" smtClean="0">
                <a:latin typeface="微软雅黑" panose="020B0503020204020204" charset="-122"/>
                <a:ea typeface="微软雅黑" panose="020B0503020204020204" charset="-122"/>
              </a:rPr>
              <a:t>(rCMRO2) </a:t>
            </a:r>
            <a:r>
              <a:rPr lang="zh-CN" altLang="en-US" sz="2400" dirty="0">
                <a:latin typeface="微软雅黑" panose="020B0503020204020204" charset="-122"/>
                <a:ea typeface="微软雅黑" panose="020B0503020204020204" charset="-122"/>
              </a:rPr>
              <a:t>增加</a:t>
            </a:r>
          </a:p>
        </p:txBody>
      </p:sp>
      <p:sp>
        <p:nvSpPr>
          <p:cNvPr id="10" name="闪电形 9"/>
          <p:cNvSpPr/>
          <p:nvPr/>
        </p:nvSpPr>
        <p:spPr>
          <a:xfrm rot="14340000">
            <a:off x="3362960" y="2937510"/>
            <a:ext cx="609600" cy="83756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闪电形 10"/>
          <p:cNvSpPr/>
          <p:nvPr/>
        </p:nvSpPr>
        <p:spPr>
          <a:xfrm rot="14340000">
            <a:off x="8474075" y="3010535"/>
            <a:ext cx="609600" cy="83756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8295" y="2280920"/>
            <a:ext cx="4015105" cy="398780"/>
          </a:xfrm>
          <a:prstGeom prst="rect">
            <a:avLst/>
          </a:prstGeom>
          <a:noFill/>
        </p:spPr>
        <p:txBody>
          <a:bodyPr wrap="square" rtlCol="0">
            <a:spAutoFit/>
          </a:bodyPr>
          <a:lstStyle/>
          <a:p>
            <a:r>
              <a:rPr lang="zh-CN" altLang="en-US" sz="2000" b="1">
                <a:latin typeface="微软雅黑" panose="020B0503020204020204" charset="-122"/>
                <a:ea typeface="微软雅黑" panose="020B0503020204020204" charset="-122"/>
              </a:rPr>
              <a:t>当神经活动增加时</a:t>
            </a:r>
          </a:p>
        </p:txBody>
      </p:sp>
      <p:sp>
        <p:nvSpPr>
          <p:cNvPr id="13" name="文本框 12"/>
          <p:cNvSpPr txBox="1"/>
          <p:nvPr/>
        </p:nvSpPr>
        <p:spPr>
          <a:xfrm>
            <a:off x="328295" y="4634865"/>
            <a:ext cx="7200900" cy="400110"/>
          </a:xfrm>
          <a:prstGeom prst="rect">
            <a:avLst/>
          </a:prstGeom>
          <a:noFill/>
        </p:spPr>
        <p:txBody>
          <a:bodyPr wrap="square" rtlCol="0">
            <a:spAutoFit/>
          </a:bodyPr>
          <a:lstStyle/>
          <a:p>
            <a:r>
              <a:rPr lang="zh-CN" altLang="en-US" sz="2000" b="1" dirty="0">
                <a:latin typeface="微软雅黑" panose="020B0503020204020204" charset="-122"/>
                <a:ea typeface="微软雅黑" panose="020B0503020204020204" charset="-122"/>
                <a:sym typeface="+mn-ea"/>
              </a:rPr>
              <a:t>当局部脑血</a:t>
            </a:r>
            <a:r>
              <a:rPr lang="zh-CN" altLang="en-US" sz="2000" b="1" dirty="0" smtClean="0">
                <a:latin typeface="微软雅黑" panose="020B0503020204020204" charset="-122"/>
                <a:ea typeface="微软雅黑" panose="020B0503020204020204" charset="-122"/>
                <a:sym typeface="+mn-ea"/>
              </a:rPr>
              <a:t>流</a:t>
            </a:r>
            <a:r>
              <a:rPr lang="en-US" altLang="zh-CN" sz="2000" b="1" dirty="0" smtClean="0">
                <a:latin typeface="微软雅黑" panose="020B0503020204020204" charset="-122"/>
                <a:ea typeface="微软雅黑" panose="020B0503020204020204" charset="-122"/>
                <a:sym typeface="+mn-ea"/>
              </a:rPr>
              <a:t>(</a:t>
            </a:r>
            <a:r>
              <a:rPr lang="en-US" altLang="zh-CN" sz="2000" b="1" dirty="0" err="1" smtClean="0">
                <a:latin typeface="微软雅黑" panose="020B0503020204020204" charset="-122"/>
                <a:ea typeface="微软雅黑" panose="020B0503020204020204" charset="-122"/>
                <a:sym typeface="+mn-ea"/>
              </a:rPr>
              <a:t>rCBF</a:t>
            </a:r>
            <a:r>
              <a:rPr lang="en-US" altLang="zh-CN" sz="2000" b="1" dirty="0" smtClean="0">
                <a:latin typeface="微软雅黑" panose="020B0503020204020204" charset="-122"/>
                <a:ea typeface="微软雅黑" panose="020B0503020204020204" charset="-122"/>
                <a:sym typeface="+mn-ea"/>
              </a:rPr>
              <a:t>)</a:t>
            </a:r>
            <a:r>
              <a:rPr lang="zh-CN" altLang="en-US" sz="2000" b="1" dirty="0" smtClean="0">
                <a:latin typeface="微软雅黑" panose="020B0503020204020204" charset="-122"/>
                <a:ea typeface="微软雅黑" panose="020B0503020204020204" charset="-122"/>
                <a:sym typeface="+mn-ea"/>
              </a:rPr>
              <a:t>的</a:t>
            </a:r>
            <a:r>
              <a:rPr lang="zh-CN" altLang="en-US" sz="2000" b="1" dirty="0">
                <a:latin typeface="微软雅黑" panose="020B0503020204020204" charset="-122"/>
                <a:ea typeface="微软雅黑" panose="020B0503020204020204" charset="-122"/>
                <a:sym typeface="+mn-ea"/>
              </a:rPr>
              <a:t>增加 </a:t>
            </a:r>
            <a:r>
              <a:rPr lang="en-US" altLang="zh-CN" sz="2000" b="1" dirty="0">
                <a:latin typeface="微软雅黑" panose="020B0503020204020204" charset="-122"/>
                <a:ea typeface="微软雅黑" panose="020B0503020204020204" charset="-122"/>
                <a:sym typeface="+mn-ea"/>
              </a:rPr>
              <a:t>&gt;</a:t>
            </a:r>
            <a:r>
              <a:rPr lang="zh-CN" altLang="en-US" sz="2000" b="1" dirty="0">
                <a:latin typeface="微软雅黑" panose="020B0503020204020204" charset="-122"/>
                <a:ea typeface="微软雅黑" panose="020B0503020204020204" charset="-122"/>
                <a:sym typeface="+mn-ea"/>
              </a:rPr>
              <a:t>局部脑氧</a:t>
            </a:r>
            <a:r>
              <a:rPr lang="zh-CN" altLang="en-US" sz="2000" b="1" dirty="0" smtClean="0">
                <a:latin typeface="微软雅黑" panose="020B0503020204020204" charset="-122"/>
                <a:ea typeface="微软雅黑" panose="020B0503020204020204" charset="-122"/>
                <a:sym typeface="+mn-ea"/>
              </a:rPr>
              <a:t>代谢率</a:t>
            </a:r>
            <a:r>
              <a:rPr lang="en-US" altLang="zh-CN" sz="2000" b="1" dirty="0" smtClean="0">
                <a:latin typeface="微软雅黑" panose="020B0503020204020204" charset="-122"/>
                <a:ea typeface="微软雅黑" panose="020B0503020204020204" charset="-122"/>
                <a:sym typeface="+mn-ea"/>
              </a:rPr>
              <a:t>(rCMRO2)</a:t>
            </a:r>
            <a:endParaRPr lang="zh-CN" altLang="en-US" sz="2000" b="1" dirty="0">
              <a:latin typeface="微软雅黑" panose="020B0503020204020204" charset="-122"/>
              <a:ea typeface="微软雅黑" panose="020B0503020204020204" charset="-122"/>
              <a:sym typeface="+mn-ea"/>
            </a:endParaRPr>
          </a:p>
        </p:txBody>
      </p:sp>
      <p:sp>
        <p:nvSpPr>
          <p:cNvPr id="14" name="文本框 13"/>
          <p:cNvSpPr txBox="1"/>
          <p:nvPr/>
        </p:nvSpPr>
        <p:spPr>
          <a:xfrm>
            <a:off x="821690" y="5426710"/>
            <a:ext cx="3361690" cy="460375"/>
          </a:xfrm>
          <a:prstGeom prst="rect">
            <a:avLst/>
          </a:prstGeom>
          <a:noFill/>
          <a:ln w="38100">
            <a:solidFill>
              <a:srgbClr val="7030A0"/>
            </a:solidFill>
          </a:ln>
        </p:spPr>
        <p:txBody>
          <a:bodyPr wrap="square" rtlCol="0">
            <a:spAutoFit/>
          </a:bodyPr>
          <a:lstStyle/>
          <a:p>
            <a:r>
              <a:rPr sz="2400">
                <a:latin typeface="微软雅黑" panose="020B0503020204020204" charset="-122"/>
                <a:ea typeface="微软雅黑" panose="020B0503020204020204" charset="-122"/>
              </a:rPr>
              <a:t>需要提供额外所需氧</a:t>
            </a:r>
          </a:p>
        </p:txBody>
      </p:sp>
      <p:sp>
        <p:nvSpPr>
          <p:cNvPr id="15" name="文本框 14"/>
          <p:cNvSpPr txBox="1"/>
          <p:nvPr/>
        </p:nvSpPr>
        <p:spPr>
          <a:xfrm>
            <a:off x="1859915" y="3832860"/>
            <a:ext cx="5669280" cy="460375"/>
          </a:xfrm>
          <a:prstGeom prst="rect">
            <a:avLst/>
          </a:prstGeom>
          <a:noFill/>
          <a:ln w="38100">
            <a:solidFill>
              <a:srgbClr val="FF0000"/>
            </a:solidFill>
          </a:ln>
        </p:spPr>
        <p:txBody>
          <a:bodyPr wrap="square" rtlCol="0">
            <a:spAutoFit/>
          </a:bodyPr>
          <a:lstStyle/>
          <a:p>
            <a:r>
              <a:rPr sz="2400">
                <a:latin typeface="微软雅黑" panose="020B0503020204020204" charset="-122"/>
                <a:ea typeface="微软雅黑" panose="020B0503020204020204" charset="-122"/>
              </a:rPr>
              <a:t>总的血红蛋白和</a:t>
            </a:r>
            <a:r>
              <a:rPr lang="zh-CN" sz="2400">
                <a:latin typeface="微软雅黑" panose="020B0503020204020204" charset="-122"/>
                <a:ea typeface="微软雅黑" panose="020B0503020204020204" charset="-122"/>
              </a:rPr>
              <a:t>含氧</a:t>
            </a:r>
            <a:r>
              <a:rPr sz="2400">
                <a:latin typeface="微软雅黑" panose="020B0503020204020204" charset="-122"/>
                <a:ea typeface="微软雅黑" panose="020B0503020204020204" charset="-122"/>
              </a:rPr>
              <a:t>血红蛋白</a:t>
            </a:r>
            <a:r>
              <a:rPr lang="zh-CN" sz="2400">
                <a:latin typeface="微软雅黑" panose="020B0503020204020204" charset="-122"/>
                <a:ea typeface="微软雅黑" panose="020B0503020204020204" charset="-122"/>
              </a:rPr>
              <a:t>浓度增加</a:t>
            </a:r>
          </a:p>
        </p:txBody>
      </p:sp>
      <p:sp>
        <p:nvSpPr>
          <p:cNvPr id="16" name="闪电形 15"/>
          <p:cNvSpPr/>
          <p:nvPr/>
        </p:nvSpPr>
        <p:spPr>
          <a:xfrm rot="14340000">
            <a:off x="7027545" y="3739515"/>
            <a:ext cx="609600" cy="83756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闪电形 16"/>
          <p:cNvSpPr/>
          <p:nvPr/>
        </p:nvSpPr>
        <p:spPr>
          <a:xfrm rot="14340000">
            <a:off x="3676650" y="5238750"/>
            <a:ext cx="609600" cy="83756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128260" y="5426710"/>
            <a:ext cx="3361690" cy="460375"/>
          </a:xfrm>
          <a:prstGeom prst="rect">
            <a:avLst/>
          </a:prstGeom>
          <a:noFill/>
          <a:ln w="38100">
            <a:solidFill>
              <a:srgbClr val="7030A0"/>
            </a:solidFill>
          </a:ln>
        </p:spPr>
        <p:txBody>
          <a:bodyPr wrap="square" rtlCol="0">
            <a:spAutoFit/>
          </a:bodyPr>
          <a:lstStyle/>
          <a:p>
            <a:r>
              <a:rPr sz="2400">
                <a:latin typeface="微软雅黑" panose="020B0503020204020204" charset="-122"/>
                <a:ea typeface="微软雅黑" panose="020B0503020204020204" charset="-122"/>
              </a:rPr>
              <a:t>脱氧血红蛋白浓度降低</a:t>
            </a:r>
          </a:p>
        </p:txBody>
      </p:sp>
      <p:sp>
        <p:nvSpPr>
          <p:cNvPr id="19" name="闪电形 18"/>
          <p:cNvSpPr/>
          <p:nvPr/>
        </p:nvSpPr>
        <p:spPr>
          <a:xfrm rot="21120000">
            <a:off x="8114665" y="5218430"/>
            <a:ext cx="609600" cy="83756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 Box 9"/>
          <p:cNvSpPr txBox="1">
            <a:spLocks noChangeArrowheads="1"/>
          </p:cNvSpPr>
          <p:nvPr/>
        </p:nvSpPr>
        <p:spPr bwMode="auto">
          <a:xfrm>
            <a:off x="0" y="1109980"/>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fNIRs可以通过测量特定频率的光衰减的变化来检测它们的相对浓度的变化，然后可以计算出与神经元活动变化相关的BLOD响应。</a:t>
            </a:r>
          </a:p>
        </p:txBody>
      </p:sp>
    </p:spTree>
    <p:extLst>
      <p:ext uri="{BB962C8B-B14F-4D97-AF65-F5344CB8AC3E}">
        <p14:creationId xmlns:p14="http://schemas.microsoft.com/office/powerpoint/2010/main" val="28367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89"/>
          <p:cNvGrpSpPr/>
          <p:nvPr/>
        </p:nvGrpSpPr>
        <p:grpSpPr>
          <a:xfrm>
            <a:off x="0" y="0"/>
            <a:ext cx="9144000" cy="738188"/>
            <a:chOff x="0" y="0"/>
            <a:chExt cx="5760" cy="465"/>
          </a:xfrm>
        </p:grpSpPr>
        <p:sp>
          <p:nvSpPr>
            <p:cNvPr id="3" name="Rectangle 90"/>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整体过程</a:t>
              </a:r>
            </a:p>
          </p:txBody>
        </p:sp>
        <p:sp>
          <p:nvSpPr>
            <p:cNvPr id="9220" name="Line 91"/>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49513" name="Text Box 9"/>
          <p:cNvSpPr txBox="1">
            <a:spLocks noChangeArrowheads="1"/>
          </p:cNvSpPr>
          <p:nvPr/>
        </p:nvSpPr>
        <p:spPr bwMode="auto">
          <a:xfrm>
            <a:off x="17145" y="5019040"/>
            <a:ext cx="9109075" cy="1420495"/>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sz="2400" dirty="0">
                <a:solidFill>
                  <a:srgbClr val="FF0000"/>
                </a:solidFill>
                <a:latin typeface="微软雅黑" panose="020B0503020204020204" charset="-122"/>
                <a:ea typeface="微软雅黑" panose="020B0503020204020204" charset="-122"/>
                <a:sym typeface="+mn-ea"/>
              </a:rPr>
              <a:t>过程</a:t>
            </a:r>
            <a:r>
              <a:rPr lang="zh-CN" sz="2400" dirty="0">
                <a:latin typeface="微软雅黑" panose="020B0503020204020204" charset="-122"/>
                <a:ea typeface="微软雅黑" panose="020B0503020204020204" charset="-122"/>
                <a:sym typeface="+mn-ea"/>
              </a:rPr>
              <a:t>：</a:t>
            </a:r>
            <a:r>
              <a:rPr sz="2400" dirty="0">
                <a:latin typeface="微软雅黑" panose="020B0503020204020204" charset="-122"/>
                <a:ea typeface="微软雅黑" panose="020B0503020204020204" charset="-122"/>
                <a:sym typeface="+mn-ea"/>
              </a:rPr>
              <a:t>波长为690</a:t>
            </a:r>
            <a:r>
              <a:rPr lang="en-US" sz="2400" dirty="0">
                <a:latin typeface="微软雅黑" panose="020B0503020204020204" charset="-122"/>
                <a:ea typeface="微软雅黑" panose="020B0503020204020204" charset="-122"/>
                <a:sym typeface="+mn-ea"/>
              </a:rPr>
              <a:t>nm</a:t>
            </a:r>
            <a:r>
              <a:rPr sz="2400" dirty="0">
                <a:latin typeface="微软雅黑" panose="020B0503020204020204" charset="-122"/>
                <a:ea typeface="微软雅黑" panose="020B0503020204020204" charset="-122"/>
                <a:sym typeface="+mn-ea"/>
              </a:rPr>
              <a:t>和830</a:t>
            </a:r>
            <a:r>
              <a:rPr lang="en-US" sz="2400" dirty="0">
                <a:latin typeface="微软雅黑" panose="020B0503020204020204" charset="-122"/>
                <a:ea typeface="微软雅黑" panose="020B0503020204020204" charset="-122"/>
                <a:sym typeface="+mn-ea"/>
              </a:rPr>
              <a:t>n</a:t>
            </a:r>
            <a:r>
              <a:rPr sz="2400" dirty="0">
                <a:latin typeface="微软雅黑" panose="020B0503020204020204" charset="-122"/>
                <a:ea typeface="微软雅黑" panose="020B0503020204020204" charset="-122"/>
                <a:sym typeface="+mn-ea"/>
              </a:rPr>
              <a:t>m的光照射在头骨上，</a:t>
            </a:r>
            <a:r>
              <a:rPr lang="zh-CN" sz="2400" dirty="0">
                <a:latin typeface="微软雅黑" panose="020B0503020204020204" charset="-122"/>
                <a:ea typeface="微软雅黑" panose="020B0503020204020204" charset="-122"/>
                <a:sym typeface="+mn-ea"/>
              </a:rPr>
              <a:t>穿过头皮和颅骨的中间层，进入皮层组织，然后穿过颅骨和头皮返回一个或多个与源之间为固定距离的探测器。</a:t>
            </a:r>
          </a:p>
        </p:txBody>
      </p:sp>
      <p:sp>
        <p:nvSpPr>
          <p:cNvPr id="20" name="Text Box 9"/>
          <p:cNvSpPr txBox="1">
            <a:spLocks noChangeArrowheads="1"/>
          </p:cNvSpPr>
          <p:nvPr/>
        </p:nvSpPr>
        <p:spPr bwMode="auto">
          <a:xfrm>
            <a:off x="0" y="1054100"/>
            <a:ext cx="9143365" cy="142049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fNIRs是基于对近红外光（波长</a:t>
            </a:r>
            <a:r>
              <a:rPr lang="en-US" alt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700-1000nm</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NIR</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）穿透生物活体组织的观察。放置在头皮上的成对的光源和探测器可以测量通过脑组织层传输的</a:t>
            </a:r>
            <a:r>
              <a:rPr lang="en-US" alt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NIR</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。这些变化可以被检测为fNIR</a:t>
            </a:r>
            <a:r>
              <a:rPr lang="en-US" alt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s</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信号的变化。 </a:t>
            </a:r>
          </a:p>
        </p:txBody>
      </p:sp>
      <p:sp>
        <p:nvSpPr>
          <p:cNvPr id="5" name="文本框 4"/>
          <p:cNvSpPr txBox="1"/>
          <p:nvPr/>
        </p:nvSpPr>
        <p:spPr>
          <a:xfrm>
            <a:off x="551815" y="3973195"/>
            <a:ext cx="7769225" cy="706755"/>
          </a:xfrm>
          <a:prstGeom prst="rect">
            <a:avLst/>
          </a:prstGeom>
          <a:noFill/>
          <a:ln w="28575">
            <a:solidFill>
              <a:srgbClr val="0070C0"/>
            </a:solidFill>
          </a:ln>
        </p:spPr>
        <p:txBody>
          <a:bodyPr wrap="square" rtlCol="0">
            <a:spAutoFit/>
          </a:bodyPr>
          <a:lstStyle/>
          <a:p>
            <a:r>
              <a:rPr lang="zh-CN" sz="2000">
                <a:latin typeface="微软雅黑" panose="020B0503020204020204" charset="-122"/>
                <a:ea typeface="微软雅黑" panose="020B0503020204020204" charset="-122"/>
                <a:sym typeface="+mn-ea"/>
              </a:rPr>
              <a:t>探测器通常是一个接收光的光极，该光极连接到光电倍增器或电荷耦合器件（</a:t>
            </a:r>
            <a:r>
              <a:rPr lang="en-US" altLang="zh-CN" sz="2000">
                <a:latin typeface="微软雅黑" panose="020B0503020204020204" charset="-122"/>
                <a:ea typeface="微软雅黑" panose="020B0503020204020204" charset="-122"/>
                <a:sym typeface="+mn-ea"/>
              </a:rPr>
              <a:t>CDD</a:t>
            </a:r>
            <a:r>
              <a:rPr lang="zh-CN" sz="2000">
                <a:latin typeface="微软雅黑" panose="020B0503020204020204" charset="-122"/>
                <a:ea typeface="微软雅黑" panose="020B0503020204020204" charset="-122"/>
                <a:sym typeface="+mn-ea"/>
              </a:rPr>
              <a:t>）</a:t>
            </a:r>
            <a:endParaRPr lang="zh-CN" altLang="en-US" sz="2000"/>
          </a:p>
        </p:txBody>
      </p:sp>
      <p:sp>
        <p:nvSpPr>
          <p:cNvPr id="6" name="文本框 5"/>
          <p:cNvSpPr txBox="1"/>
          <p:nvPr/>
        </p:nvSpPr>
        <p:spPr>
          <a:xfrm>
            <a:off x="551815" y="3058795"/>
            <a:ext cx="7769225" cy="398780"/>
          </a:xfrm>
          <a:prstGeom prst="rect">
            <a:avLst/>
          </a:prstGeom>
          <a:noFill/>
          <a:ln w="28575">
            <a:solidFill>
              <a:srgbClr val="0070C0"/>
            </a:solidFill>
          </a:ln>
        </p:spPr>
        <p:txBody>
          <a:bodyPr wrap="square" rtlCol="0">
            <a:spAutoFit/>
          </a:bodyPr>
          <a:lstStyle/>
          <a:p>
            <a:r>
              <a:rPr lang="zh-CN" sz="2000">
                <a:latin typeface="Times New Roman" panose="02020603050405020304" pitchFamily="18" charset="0"/>
                <a:ea typeface="微软雅黑" panose="020B0503020204020204" charset="-122"/>
                <a:cs typeface="Times New Roman" panose="02020603050405020304" pitchFamily="18" charset="0"/>
                <a:sym typeface="+mn-ea"/>
              </a:rPr>
              <a:t>在典型的</a:t>
            </a:r>
            <a:r>
              <a:rPr sz="2000">
                <a:latin typeface="Times New Roman" panose="02020603050405020304" pitchFamily="18" charset="0"/>
                <a:ea typeface="微软雅黑" panose="020B0503020204020204" charset="-122"/>
                <a:cs typeface="Times New Roman" panose="02020603050405020304" pitchFamily="18" charset="0"/>
                <a:sym typeface="+mn-ea"/>
              </a:rPr>
              <a:t>fNIRS</a:t>
            </a:r>
            <a:r>
              <a:rPr lang="zh-CN" sz="2000">
                <a:latin typeface="Times New Roman" panose="02020603050405020304" pitchFamily="18" charset="0"/>
                <a:ea typeface="微软雅黑" panose="020B0503020204020204" charset="-122"/>
                <a:cs typeface="Times New Roman" panose="02020603050405020304" pitchFamily="18" charset="0"/>
                <a:sym typeface="+mn-ea"/>
              </a:rPr>
              <a:t>测量脑组织活动中，发光二极管 (光极) 作为光源。</a:t>
            </a:r>
            <a:endParaRPr lang="zh-CN" altLang="en-US" sz="200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flipH="1">
            <a:off x="5715000" y="1981200"/>
            <a:ext cx="587375" cy="1904365"/>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563745" y="1981200"/>
            <a:ext cx="389255" cy="1204595"/>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0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149513"/>
                                        </p:tgtEl>
                                        <p:attrNameLst>
                                          <p:attrName>style.visibility</p:attrName>
                                        </p:attrNameLst>
                                      </p:cBhvr>
                                      <p:to>
                                        <p:strVal val="visible"/>
                                      </p:to>
                                    </p:set>
                                    <p:anim calcmode="lin" valueType="num">
                                      <p:cBhvr additive="base">
                                        <p:cTn id="34" dur="500" fill="hold"/>
                                        <p:tgtEl>
                                          <p:spTgt spid="149513"/>
                                        </p:tgtEl>
                                        <p:attrNameLst>
                                          <p:attrName>ppt_x</p:attrName>
                                        </p:attrNameLst>
                                      </p:cBhvr>
                                      <p:tavLst>
                                        <p:tav tm="0">
                                          <p:val>
                                            <p:strVal val="0-#ppt_w/2"/>
                                          </p:val>
                                        </p:tav>
                                        <p:tav tm="100000">
                                          <p:val>
                                            <p:strVal val="#ppt_x"/>
                                          </p:val>
                                        </p:tav>
                                      </p:tavLst>
                                    </p:anim>
                                    <p:anim calcmode="lin" valueType="num">
                                      <p:cBhvr additive="base">
                                        <p:cTn id="35"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20" grpId="0" bldLvl="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altLang="en-US"/>
              <a:t>光谱类型</a:t>
            </a:r>
          </a:p>
        </p:txBody>
      </p:sp>
      <p:sp>
        <p:nvSpPr>
          <p:cNvPr id="86" name="左大括号 85"/>
          <p:cNvSpPr/>
          <p:nvPr/>
        </p:nvSpPr>
        <p:spPr>
          <a:xfrm>
            <a:off x="851535" y="2348230"/>
            <a:ext cx="457200" cy="3767455"/>
          </a:xfrm>
          <a:prstGeom prst="leftBrace">
            <a:avLst>
              <a:gd name="adj1" fmla="val 19041"/>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87" name="文本框 7"/>
          <p:cNvSpPr txBox="1">
            <a:spLocks noChangeArrowheads="1"/>
          </p:cNvSpPr>
          <p:nvPr/>
        </p:nvSpPr>
        <p:spPr bwMode="auto">
          <a:xfrm>
            <a:off x="1403350" y="2097405"/>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rgbClr val="FF0000"/>
                </a:solidFill>
                <a:latin typeface="微软雅黑" panose="020B0503020204020204" charset="-122"/>
              </a:rPr>
              <a:t>连续波</a:t>
            </a:r>
            <a:r>
              <a:rPr lang="zh-CN" altLang="zh-CN" sz="2400" b="1" dirty="0">
                <a:solidFill>
                  <a:schemeClr val="tx1"/>
                </a:solidFill>
                <a:latin typeface="微软雅黑" panose="020B0503020204020204" charset="-122"/>
              </a:rPr>
              <a:t>光谱 </a:t>
            </a:r>
          </a:p>
          <a:p>
            <a:pPr eaLnBrk="1" hangingPunct="1">
              <a:lnSpc>
                <a:spcPct val="120000"/>
              </a:lnSpc>
            </a:pPr>
            <a:r>
              <a:rPr lang="en-US" altLang="zh-CN" sz="2060" b="1" dirty="0">
                <a:solidFill>
                  <a:srgbClr val="92D050"/>
                </a:solidFill>
                <a:latin typeface="微软雅黑" panose="020B0503020204020204" charset="-122"/>
              </a:rPr>
              <a:t>CW</a:t>
            </a:r>
            <a:endParaRPr lang="en-US" altLang="zh-CN" sz="2060" b="1" dirty="0">
              <a:solidFill>
                <a:schemeClr val="accent1"/>
              </a:solidFill>
              <a:latin typeface="微软雅黑" panose="020B0503020204020204" charset="-122"/>
            </a:endParaRPr>
          </a:p>
          <a:p>
            <a:pPr>
              <a:lnSpc>
                <a:spcPct val="120000"/>
              </a:lnSpc>
            </a:pPr>
            <a:endParaRPr lang="zh-CN" altLang="en-US" sz="2000" dirty="0">
              <a:solidFill>
                <a:schemeClr val="bg2"/>
              </a:solidFill>
              <a:latin typeface="微软雅黑" panose="020B0503020204020204" charset="-122"/>
            </a:endParaRPr>
          </a:p>
        </p:txBody>
      </p:sp>
      <p:sp>
        <p:nvSpPr>
          <p:cNvPr id="3" name="文本框 7"/>
          <p:cNvSpPr txBox="1">
            <a:spLocks noChangeArrowheads="1"/>
          </p:cNvSpPr>
          <p:nvPr/>
        </p:nvSpPr>
        <p:spPr bwMode="auto">
          <a:xfrm>
            <a:off x="1403350" y="3732530"/>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chemeClr val="tx1"/>
                </a:solidFill>
                <a:latin typeface="微软雅黑" panose="020B0503020204020204" charset="-122"/>
              </a:rPr>
              <a:t>时间分辨光谱 </a:t>
            </a:r>
          </a:p>
          <a:p>
            <a:pPr eaLnBrk="1" hangingPunct="1">
              <a:lnSpc>
                <a:spcPct val="120000"/>
              </a:lnSpc>
            </a:pPr>
            <a:r>
              <a:rPr lang="en-US" altLang="zh-CN" sz="2060" b="1" dirty="0">
                <a:solidFill>
                  <a:srgbClr val="92D050"/>
                </a:solidFill>
                <a:latin typeface="微软雅黑" panose="020B0503020204020204" charset="-122"/>
              </a:rPr>
              <a:t>TR</a:t>
            </a:r>
            <a:endParaRPr lang="en-US" altLang="zh-CN" sz="2060" b="1" dirty="0">
              <a:solidFill>
                <a:schemeClr val="accent1"/>
              </a:solidFill>
              <a:latin typeface="微软雅黑" panose="020B0503020204020204" charset="-122"/>
            </a:endParaRPr>
          </a:p>
          <a:p>
            <a:pPr>
              <a:lnSpc>
                <a:spcPct val="120000"/>
              </a:lnSpc>
            </a:pPr>
            <a:endParaRPr lang="zh-CN" altLang="en-US" sz="2000" dirty="0">
              <a:solidFill>
                <a:schemeClr val="bg2"/>
              </a:solidFill>
              <a:latin typeface="微软雅黑" panose="020B0503020204020204" charset="-122"/>
            </a:endParaRPr>
          </a:p>
        </p:txBody>
      </p:sp>
      <p:sp>
        <p:nvSpPr>
          <p:cNvPr id="4" name="文本框 7"/>
          <p:cNvSpPr txBox="1">
            <a:spLocks noChangeArrowheads="1"/>
          </p:cNvSpPr>
          <p:nvPr/>
        </p:nvSpPr>
        <p:spPr bwMode="auto">
          <a:xfrm>
            <a:off x="1403350" y="5593080"/>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chemeClr val="tx1"/>
                </a:solidFill>
                <a:latin typeface="微软雅黑" panose="020B0503020204020204" charset="-122"/>
              </a:rPr>
              <a:t>频域谱 </a:t>
            </a:r>
          </a:p>
          <a:p>
            <a:pPr eaLnBrk="1" hangingPunct="1">
              <a:lnSpc>
                <a:spcPct val="120000"/>
              </a:lnSpc>
            </a:pPr>
            <a:r>
              <a:rPr lang="en-US" altLang="zh-CN" sz="2060" b="1" dirty="0">
                <a:solidFill>
                  <a:srgbClr val="92D050"/>
                </a:solidFill>
                <a:latin typeface="微软雅黑" panose="020B0503020204020204" charset="-122"/>
              </a:rPr>
              <a:t>FD</a:t>
            </a:r>
            <a:endParaRPr lang="en-US" altLang="zh-CN" sz="2060" b="1" dirty="0">
              <a:solidFill>
                <a:schemeClr val="accent1"/>
              </a:solidFill>
              <a:latin typeface="微软雅黑" panose="020B0503020204020204" charset="-122"/>
            </a:endParaRPr>
          </a:p>
          <a:p>
            <a:pPr>
              <a:lnSpc>
                <a:spcPct val="120000"/>
              </a:lnSpc>
            </a:pPr>
            <a:endParaRPr lang="zh-CN" altLang="en-US" sz="2000" dirty="0">
              <a:solidFill>
                <a:schemeClr val="bg2"/>
              </a:solidFill>
              <a:latin typeface="微软雅黑" panose="020B0503020204020204" charset="-122"/>
            </a:endParaRPr>
          </a:p>
        </p:txBody>
      </p:sp>
      <p:sp>
        <p:nvSpPr>
          <p:cNvPr id="10" name="文本框 9"/>
          <p:cNvSpPr txBox="1"/>
          <p:nvPr/>
        </p:nvSpPr>
        <p:spPr>
          <a:xfrm>
            <a:off x="4355465" y="1937385"/>
            <a:ext cx="4319905" cy="2306955"/>
          </a:xfrm>
          <a:prstGeom prst="rect">
            <a:avLst/>
          </a:prstGeom>
          <a:solidFill>
            <a:srgbClr val="92D050"/>
          </a:solidFill>
        </p:spPr>
        <p:txBody>
          <a:bodyPr wrap="square" rtlCol="0">
            <a:spAutoFit/>
          </a:bodyPr>
          <a:lstStyle/>
          <a:p>
            <a:r>
              <a:rPr lang="zh-CN" sz="2400" dirty="0">
                <a:latin typeface="Times New Roman" panose="02020603050405020304" pitchFamily="18" charset="0"/>
                <a:ea typeface="微软雅黑" panose="020B0503020204020204" charset="-122"/>
                <a:cs typeface="Times New Roman" panose="02020603050405020304" pitchFamily="18" charset="0"/>
                <a:sym typeface="+mn-ea"/>
              </a:rPr>
              <a:t>连续波</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fNIRs</a:t>
            </a:r>
            <a:r>
              <a:rPr sz="2400" dirty="0" err="1">
                <a:latin typeface="Times New Roman" panose="02020603050405020304" pitchFamily="18" charset="0"/>
                <a:ea typeface="微软雅黑" panose="020B0503020204020204" charset="-122"/>
                <a:cs typeface="Times New Roman" panose="02020603050405020304" pitchFamily="18" charset="0"/>
              </a:rPr>
              <a:t>是一种最广泛用于神经影像和</a:t>
            </a:r>
            <a:r>
              <a:rPr lang="zh-CN" sz="2400" dirty="0">
                <a:latin typeface="Times New Roman" panose="02020603050405020304" pitchFamily="18" charset="0"/>
                <a:ea typeface="微软雅黑" panose="020B0503020204020204" charset="-122"/>
                <a:cs typeface="Times New Roman" panose="02020603050405020304" pitchFamily="18" charset="0"/>
              </a:rPr>
              <a:t>脑</a:t>
            </a:r>
            <a:r>
              <a:rPr sz="2400" dirty="0" err="1">
                <a:latin typeface="Times New Roman" panose="02020603050405020304" pitchFamily="18" charset="0"/>
                <a:ea typeface="微软雅黑" panose="020B0503020204020204" charset="-122"/>
                <a:cs typeface="Times New Roman" panose="02020603050405020304" pitchFamily="18" charset="0"/>
              </a:rPr>
              <a:t>机接口研究的方法</a:t>
            </a:r>
            <a:r>
              <a:rPr lang="zh-CN" sz="2400" dirty="0">
                <a:latin typeface="Times New Roman" panose="02020603050405020304" pitchFamily="18" charset="0"/>
                <a:ea typeface="微软雅黑" panose="020B0503020204020204" charset="-122"/>
                <a:cs typeface="Times New Roman" panose="02020603050405020304" pitchFamily="18" charset="0"/>
              </a:rPr>
              <a:t>。其光源可以是激光器、发光二极管</a:t>
            </a:r>
            <a:r>
              <a:rPr lang="en-US" altLang="zh-CN" sz="2400" dirty="0">
                <a:latin typeface="Times New Roman" panose="02020603050405020304" pitchFamily="18" charset="0"/>
                <a:ea typeface="微软雅黑" panose="020B0503020204020204" charset="-122"/>
                <a:cs typeface="Times New Roman" panose="02020603050405020304" pitchFamily="18" charset="0"/>
              </a:rPr>
              <a:t>LED</a:t>
            </a:r>
            <a:r>
              <a:rPr lang="zh-CN" altLang="en-US" sz="2400" dirty="0">
                <a:latin typeface="Times New Roman" panose="02020603050405020304" pitchFamily="18" charset="0"/>
                <a:ea typeface="微软雅黑" panose="020B0503020204020204" charset="-122"/>
                <a:cs typeface="Times New Roman" panose="02020603050405020304" pitchFamily="18" charset="0"/>
              </a:rPr>
              <a:t>，或是一个简单的可以在</a:t>
            </a:r>
            <a:r>
              <a:rPr lang="en-US" altLang="zh-CN" sz="2400" dirty="0">
                <a:latin typeface="Times New Roman" panose="02020603050405020304" pitchFamily="18" charset="0"/>
                <a:ea typeface="微软雅黑" panose="020B0503020204020204" charset="-122"/>
                <a:cs typeface="Times New Roman" panose="02020603050405020304" pitchFamily="18" charset="0"/>
              </a:rPr>
              <a:t>NIR</a:t>
            </a:r>
            <a:r>
              <a:rPr lang="zh-CN" altLang="en-US" sz="2400" dirty="0">
                <a:latin typeface="Times New Roman" panose="02020603050405020304" pitchFamily="18" charset="0"/>
                <a:ea typeface="微软雅黑" panose="020B0503020204020204" charset="-122"/>
                <a:cs typeface="Times New Roman" panose="02020603050405020304" pitchFamily="18" charset="0"/>
              </a:rPr>
              <a:t>光谱范围内产生特定频率的光的卤素灯。</a:t>
            </a:r>
          </a:p>
        </p:txBody>
      </p:sp>
      <p:sp>
        <p:nvSpPr>
          <p:cNvPr id="48" name="文本框 47"/>
          <p:cNvSpPr txBox="1"/>
          <p:nvPr/>
        </p:nvSpPr>
        <p:spPr>
          <a:xfrm>
            <a:off x="4355465" y="4413885"/>
            <a:ext cx="4472305" cy="2245360"/>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连续波方法的</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优点</a:t>
            </a:r>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简单性、 灵活性和高信噪比</a:t>
            </a:r>
          </a:p>
          <a:p>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缺点</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：不能量化</a:t>
            </a:r>
            <a:r>
              <a:rPr lang="en-US" altLang="zh-CN" sz="2000" dirty="0" err="1">
                <a:latin typeface="微软雅黑" panose="020B0503020204020204" charset="-122"/>
                <a:ea typeface="微软雅黑" panose="020B0503020204020204" charset="-122"/>
                <a:sym typeface="+mn-ea"/>
              </a:rPr>
              <a:t>含氧</a:t>
            </a:r>
            <a:r>
              <a:rPr lang="zh-CN" altLang="en-US" sz="2000" dirty="0">
                <a:latin typeface="微软雅黑" panose="020B0503020204020204" charset="-122"/>
                <a:ea typeface="微软雅黑" panose="020B0503020204020204" charset="-122"/>
                <a:cs typeface="微软雅黑" panose="020B0503020204020204" charset="-122"/>
              </a:rPr>
              <a:t>和脱氧</a:t>
            </a:r>
            <a:r>
              <a:rPr lang="en-US" altLang="zh-CN" sz="2000" dirty="0">
                <a:latin typeface="微软雅黑" panose="020B0503020204020204" charset="-122"/>
                <a:ea typeface="微软雅黑" panose="020B0503020204020204" charset="-122"/>
                <a:sym typeface="+mn-ea"/>
              </a:rPr>
              <a:t>血</a:t>
            </a:r>
            <a:r>
              <a:rPr kumimoji="1" lang="en-US" altLang="zh-CN" sz="2000" noProof="0" dirty="0" err="1">
                <a:effectLst/>
                <a:latin typeface="微软雅黑" panose="020B0503020204020204" charset="-122"/>
                <a:ea typeface="微软雅黑" panose="020B0503020204020204" charset="-122"/>
                <a:cs typeface="Times New Roman" panose="02020603050405020304" pitchFamily="18" charset="0"/>
                <a:sym typeface="+mn-ea"/>
              </a:rPr>
              <a:t>红蛋白</a:t>
            </a:r>
            <a:r>
              <a:rPr lang="zh-CN" altLang="en-US" sz="2000" dirty="0">
                <a:latin typeface="微软雅黑" panose="020B0503020204020204" charset="-122"/>
                <a:ea typeface="微软雅黑" panose="020B0503020204020204" charset="-122"/>
                <a:cs typeface="微软雅黑" panose="020B0503020204020204" charset="-122"/>
              </a:rPr>
              <a:t>的绝对值，只能得到它们的相对变化</a:t>
            </a: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：测量容易因</a:t>
            </a:r>
            <a:r>
              <a:rPr lang="zh-CN" altLang="en-US" sz="2000" dirty="0">
                <a:latin typeface="微软雅黑" panose="020B0503020204020204" charset="-122"/>
                <a:ea typeface="微软雅黑" panose="020B0503020204020204" charset="-122"/>
                <a:cs typeface="微软雅黑" panose="020B0503020204020204" charset="-122"/>
                <a:sym typeface="+mn-ea"/>
              </a:rPr>
              <a:t>在头皮等组织中光吸收的并发变化的影响而</a:t>
            </a:r>
            <a:r>
              <a:rPr lang="zh-CN" altLang="en-US" sz="2000" dirty="0">
                <a:latin typeface="微软雅黑" panose="020B0503020204020204" charset="-122"/>
                <a:ea typeface="微软雅黑" panose="020B0503020204020204" charset="-122"/>
                <a:cs typeface="微软雅黑" panose="020B0503020204020204" charset="-122"/>
              </a:rPr>
              <a:t>失真</a:t>
            </a:r>
          </a:p>
        </p:txBody>
      </p:sp>
    </p:spTree>
    <p:extLst>
      <p:ext uri="{BB962C8B-B14F-4D97-AF65-F5344CB8AC3E}">
        <p14:creationId xmlns:p14="http://schemas.microsoft.com/office/powerpoint/2010/main" val="330940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Horizontal)">
                                      <p:cBhvr>
                                        <p:cTn id="7" dur="1000"/>
                                        <p:tgtEl>
                                          <p:spTgt spid="8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750"/>
                                        <p:tgtEl>
                                          <p:spTgt spid="8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75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ppt_x"/>
                                          </p:val>
                                        </p:tav>
                                        <p:tav tm="100000">
                                          <p:val>
                                            <p:strVal val="#ppt_x"/>
                                          </p:val>
                                        </p:tav>
                                      </p:tavLst>
                                    </p:anim>
                                    <p:anim calcmode="lin" valueType="num">
                                      <p:cBhvr additive="base">
                                        <p:cTn id="3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87" grpId="0"/>
      <p:bldP spid="3" grpId="0"/>
      <p:bldP spid="4" grpId="0"/>
      <p:bldP spid="10" grpId="0" animBg="1"/>
      <p:bldP spid="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691630"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18.2.2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功能近红外光谱脑 - 机接口的结构和操作</a:t>
            </a:r>
          </a:p>
        </p:txBody>
      </p:sp>
      <p:sp>
        <p:nvSpPr>
          <p:cNvPr id="149513" name="Text Box 9"/>
          <p:cNvSpPr txBox="1">
            <a:spLocks noChangeArrowheads="1"/>
          </p:cNvSpPr>
          <p:nvPr/>
        </p:nvSpPr>
        <p:spPr bwMode="auto">
          <a:xfrm>
            <a:off x="127635" y="1815465"/>
            <a:ext cx="8888730" cy="90297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200" dirty="0">
                <a:effectLst/>
                <a:latin typeface="Times New Roman" panose="02020603050405020304" pitchFamily="18" charset="0"/>
                <a:ea typeface="微软雅黑" panose="020B0503020204020204" charset="-122"/>
                <a:cs typeface="Times New Roman" panose="02020603050405020304" pitchFamily="18" charset="0"/>
                <a:sym typeface="+mn-ea"/>
              </a:rPr>
              <a:t>fNIRs </a:t>
            </a:r>
            <a:r>
              <a:rPr lang="en-US" altLang="zh-CN" sz="2200" dirty="0" err="1">
                <a:effectLst/>
                <a:latin typeface="Times New Roman" panose="02020603050405020304" pitchFamily="18" charset="0"/>
                <a:ea typeface="微软雅黑" panose="020B0503020204020204" charset="-122"/>
                <a:cs typeface="Times New Roman" panose="02020603050405020304" pitchFamily="18" charset="0"/>
                <a:sym typeface="+mn-ea"/>
              </a:rPr>
              <a:t>BCI</a:t>
            </a:r>
            <a:r>
              <a:rPr sz="2200" dirty="0" err="1">
                <a:latin typeface="微软雅黑" panose="020B0503020204020204" charset="-122"/>
                <a:ea typeface="微软雅黑" panose="020B0503020204020204" charset="-122"/>
                <a:sym typeface="+mn-ea"/>
              </a:rPr>
              <a:t>系统</a:t>
            </a:r>
            <a:r>
              <a:rPr lang="zh-CN" sz="2200" dirty="0">
                <a:latin typeface="微软雅黑" panose="020B0503020204020204" charset="-122"/>
                <a:ea typeface="微软雅黑" panose="020B0503020204020204" charset="-122"/>
                <a:sym typeface="+mn-ea"/>
              </a:rPr>
              <a:t>包括</a:t>
            </a:r>
            <a:r>
              <a:rPr sz="2200" dirty="0" err="1">
                <a:latin typeface="微软雅黑" panose="020B0503020204020204" charset="-122"/>
                <a:ea typeface="微软雅黑" panose="020B0503020204020204" charset="-122"/>
                <a:sym typeface="+mn-ea"/>
              </a:rPr>
              <a:t>信号采集组件以及信号处理组件</a:t>
            </a:r>
            <a:r>
              <a:rPr lang="zh-CN" sz="2200" dirty="0">
                <a:latin typeface="微软雅黑" panose="020B0503020204020204" charset="-122"/>
                <a:ea typeface="微软雅黑" panose="020B0503020204020204" charset="-122"/>
                <a:sym typeface="+mn-ea"/>
              </a:rPr>
              <a:t>。</a:t>
            </a:r>
            <a:r>
              <a:rPr sz="2200" dirty="0" err="1">
                <a:latin typeface="微软雅黑" panose="020B0503020204020204" charset="-122"/>
                <a:ea typeface="微软雅黑" panose="020B0503020204020204" charset="-122"/>
                <a:sym typeface="+mn-ea"/>
              </a:rPr>
              <a:t>它产生一个输出，为应用程序提供命令，并根据应用程序的类型向用户提供实时反馈</a:t>
            </a:r>
            <a:r>
              <a:rPr sz="2200" dirty="0">
                <a:latin typeface="微软雅黑" panose="020B0503020204020204" charset="-122"/>
                <a:ea typeface="微软雅黑" panose="020B0503020204020204" charset="-122"/>
                <a:sym typeface="+mn-ea"/>
              </a:rPr>
              <a:t>。</a:t>
            </a:r>
          </a:p>
        </p:txBody>
      </p:sp>
      <p:pic>
        <p:nvPicPr>
          <p:cNvPr id="4" name="图片 3"/>
          <p:cNvPicPr>
            <a:picLocks noChangeAspect="1"/>
          </p:cNvPicPr>
          <p:nvPr/>
        </p:nvPicPr>
        <p:blipFill>
          <a:blip r:embed="rId3"/>
          <a:stretch>
            <a:fillRect/>
          </a:stretch>
        </p:blipFill>
        <p:spPr>
          <a:xfrm>
            <a:off x="1156335" y="2718435"/>
            <a:ext cx="6457950" cy="4133850"/>
          </a:xfrm>
          <a:prstGeom prst="rect">
            <a:avLst/>
          </a:prstGeom>
        </p:spPr>
      </p:pic>
      <p:sp>
        <p:nvSpPr>
          <p:cNvPr id="12" name="文本框 11"/>
          <p:cNvSpPr txBox="1"/>
          <p:nvPr/>
        </p:nvSpPr>
        <p:spPr>
          <a:xfrm>
            <a:off x="215900" y="2880360"/>
            <a:ext cx="1633220" cy="2245360"/>
          </a:xfrm>
          <a:prstGeom prst="rect">
            <a:avLst/>
          </a:prstGeom>
          <a:noFill/>
          <a:ln w="28575">
            <a:solidFill>
              <a:srgbClr val="FF000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信号采集</a:t>
            </a:r>
          </a:p>
          <a:p>
            <a:r>
              <a:rPr lang="zh-CN" altLang="en-US" sz="2000" dirty="0">
                <a:latin typeface="微软雅黑" panose="020B0503020204020204" charset="-122"/>
                <a:ea typeface="微软雅黑" panose="020B0503020204020204" charset="-122"/>
                <a:cs typeface="微软雅黑" panose="020B0503020204020204" charset="-122"/>
              </a:rPr>
              <a:t>NIRS仪器：</a:t>
            </a:r>
          </a:p>
          <a:p>
            <a:r>
              <a:rPr lang="zh-CN" altLang="en-US" sz="2000" dirty="0">
                <a:latin typeface="微软雅黑" panose="020B0503020204020204" charset="-122"/>
                <a:ea typeface="微软雅黑" panose="020B0503020204020204" charset="-122"/>
                <a:cs typeface="微软雅黑" panose="020B0503020204020204" charset="-122"/>
              </a:rPr>
              <a:t>信号发生器</a:t>
            </a:r>
          </a:p>
          <a:p>
            <a:r>
              <a:rPr lang="zh-CN" altLang="en-US" sz="2000" dirty="0">
                <a:latin typeface="微软雅黑" panose="020B0503020204020204" charset="-122"/>
                <a:ea typeface="微软雅黑" panose="020B0503020204020204" charset="-122"/>
                <a:cs typeface="微软雅黑" panose="020B0503020204020204" charset="-122"/>
              </a:rPr>
              <a:t>光电倍增管</a:t>
            </a:r>
          </a:p>
          <a:p>
            <a:r>
              <a:rPr lang="zh-CN" altLang="en-US" sz="2000" dirty="0">
                <a:latin typeface="微软雅黑" panose="020B0503020204020204" charset="-122"/>
                <a:ea typeface="微软雅黑" panose="020B0503020204020204" charset="-122"/>
                <a:cs typeface="微软雅黑" panose="020B0503020204020204" charset="-122"/>
              </a:rPr>
              <a:t>放大器</a:t>
            </a:r>
          </a:p>
          <a:p>
            <a:r>
              <a:rPr lang="zh-CN" altLang="en-US" sz="2000" dirty="0">
                <a:latin typeface="微软雅黑" panose="020B0503020204020204" charset="-122"/>
                <a:ea typeface="微软雅黑" panose="020B0503020204020204" charset="-122"/>
                <a:cs typeface="微软雅黑" panose="020B0503020204020204" charset="-122"/>
              </a:rPr>
              <a:t>ADC：模数转换器</a:t>
            </a:r>
          </a:p>
        </p:txBody>
      </p:sp>
      <p:sp>
        <p:nvSpPr>
          <p:cNvPr id="13" name="文本框 12"/>
          <p:cNvSpPr txBox="1"/>
          <p:nvPr/>
        </p:nvSpPr>
        <p:spPr>
          <a:xfrm>
            <a:off x="7089775" y="2880360"/>
            <a:ext cx="1926590" cy="132207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信号处理</a:t>
            </a:r>
          </a:p>
          <a:p>
            <a:r>
              <a:rPr lang="zh-CN" altLang="en-US" sz="2000">
                <a:latin typeface="微软雅黑" panose="020B0503020204020204" charset="-122"/>
                <a:ea typeface="微软雅黑" panose="020B0503020204020204" charset="-122"/>
                <a:cs typeface="微软雅黑" panose="020B0503020204020204" charset="-122"/>
              </a:rPr>
              <a:t>LP和HP滤波器</a:t>
            </a:r>
          </a:p>
          <a:p>
            <a:r>
              <a:rPr lang="zh-CN" altLang="en-US" sz="2000">
                <a:latin typeface="微软雅黑" panose="020B0503020204020204" charset="-122"/>
                <a:ea typeface="微软雅黑" panose="020B0503020204020204" charset="-122"/>
                <a:cs typeface="微软雅黑" panose="020B0503020204020204" charset="-122"/>
              </a:rPr>
              <a:t>时间平滑</a:t>
            </a:r>
          </a:p>
          <a:p>
            <a:r>
              <a:rPr lang="zh-CN" altLang="en-US" sz="2000">
                <a:latin typeface="微软雅黑" panose="020B0503020204020204" charset="-122"/>
                <a:ea typeface="微软雅黑" panose="020B0503020204020204" charset="-122"/>
                <a:cs typeface="微软雅黑" panose="020B0503020204020204" charset="-122"/>
              </a:rPr>
              <a:t>伪迹校正</a:t>
            </a:r>
          </a:p>
        </p:txBody>
      </p:sp>
      <p:sp>
        <p:nvSpPr>
          <p:cNvPr id="14" name="文本框 13"/>
          <p:cNvSpPr txBox="1"/>
          <p:nvPr/>
        </p:nvSpPr>
        <p:spPr>
          <a:xfrm>
            <a:off x="7030720" y="6332220"/>
            <a:ext cx="125666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模式识别</a:t>
            </a:r>
          </a:p>
        </p:txBody>
      </p:sp>
      <p:sp>
        <p:nvSpPr>
          <p:cNvPr id="15" name="文本框 14"/>
          <p:cNvSpPr txBox="1"/>
          <p:nvPr/>
        </p:nvSpPr>
        <p:spPr>
          <a:xfrm>
            <a:off x="7508240" y="4553585"/>
            <a:ext cx="1256665" cy="1014730"/>
          </a:xfrm>
          <a:prstGeom prst="rect">
            <a:avLst/>
          </a:prstGeom>
          <a:noFill/>
          <a:ln w="28575">
            <a:solidFill>
              <a:srgbClr val="FF0000"/>
            </a:solidFill>
          </a:ln>
        </p:spPr>
        <p:txBody>
          <a:bodyPr wrap="square" rtlCol="0">
            <a:spAutoFit/>
          </a:bodyPr>
          <a:lstStyle/>
          <a:p>
            <a:r>
              <a:rPr lang="zh-CN" altLang="en-US" sz="2000" b="1">
                <a:latin typeface="黑体" panose="02010609060101010101" pitchFamily="2" charset="-122"/>
                <a:ea typeface="黑体" panose="02010609060101010101" pitchFamily="2" charset="-122"/>
              </a:rPr>
              <a:t>含氧和脱氧血线蛋白浓度</a:t>
            </a:r>
          </a:p>
        </p:txBody>
      </p:sp>
      <p:cxnSp>
        <p:nvCxnSpPr>
          <p:cNvPr id="16" name="直接箭头连接符 15"/>
          <p:cNvCxnSpPr/>
          <p:nvPr/>
        </p:nvCxnSpPr>
        <p:spPr>
          <a:xfrm flipH="1" flipV="1">
            <a:off x="6280785" y="4626610"/>
            <a:ext cx="1227455" cy="49911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059805" y="3291840"/>
            <a:ext cx="874395" cy="28956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411922" y="2970333"/>
            <a:ext cx="874395" cy="28956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28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2" grpId="0" bldLvl="0" animBg="1"/>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信号采集</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3" name="图片 2"/>
          <p:cNvPicPr>
            <a:picLocks noChangeAspect="1"/>
          </p:cNvPicPr>
          <p:nvPr/>
        </p:nvPicPr>
        <p:blipFill>
          <a:blip r:embed="rId2"/>
          <a:stretch>
            <a:fillRect/>
          </a:stretch>
        </p:blipFill>
        <p:spPr>
          <a:xfrm>
            <a:off x="3036570" y="2386330"/>
            <a:ext cx="4267200" cy="3600450"/>
          </a:xfrm>
          <a:prstGeom prst="rect">
            <a:avLst/>
          </a:prstGeom>
        </p:spPr>
      </p:pic>
      <p:sp>
        <p:nvSpPr>
          <p:cNvPr id="20" name="Text Box 9"/>
          <p:cNvSpPr txBox="1">
            <a:spLocks noChangeArrowheads="1"/>
          </p:cNvSpPr>
          <p:nvPr/>
        </p:nvSpPr>
        <p:spPr bwMode="auto">
          <a:xfrm>
            <a:off x="0" y="1054100"/>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sz="2400">
                <a:effectLst/>
                <a:latin typeface="Times New Roman" panose="02020603050405020304" pitchFamily="18" charset="0"/>
                <a:ea typeface="微软雅黑" panose="020B0503020204020204" charset="-122"/>
                <a:cs typeface="Times New Roman" panose="02020603050405020304" pitchFamily="18" charset="0"/>
                <a:sym typeface="+mn-ea"/>
              </a:rPr>
              <a:t>测量系统的基本要素</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：光发射器；探测器；放大器；模拟 － 数字转换器；可用的</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信号 。</a:t>
            </a:r>
          </a:p>
        </p:txBody>
      </p:sp>
      <p:sp>
        <p:nvSpPr>
          <p:cNvPr id="7" name="文本框 6"/>
          <p:cNvSpPr txBox="1"/>
          <p:nvPr/>
        </p:nvSpPr>
        <p:spPr>
          <a:xfrm>
            <a:off x="631825" y="2610485"/>
            <a:ext cx="163258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信号发生器</a:t>
            </a:r>
          </a:p>
        </p:txBody>
      </p:sp>
      <p:sp>
        <p:nvSpPr>
          <p:cNvPr id="8" name="文本框 7"/>
          <p:cNvSpPr txBox="1"/>
          <p:nvPr/>
        </p:nvSpPr>
        <p:spPr>
          <a:xfrm>
            <a:off x="631825" y="3532505"/>
            <a:ext cx="163258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发光二极管</a:t>
            </a:r>
          </a:p>
        </p:txBody>
      </p:sp>
      <p:sp>
        <p:nvSpPr>
          <p:cNvPr id="9" name="文本框 8"/>
          <p:cNvSpPr txBox="1"/>
          <p:nvPr/>
        </p:nvSpPr>
        <p:spPr>
          <a:xfrm>
            <a:off x="4825365" y="2386330"/>
            <a:ext cx="163258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光电探测器</a:t>
            </a:r>
          </a:p>
        </p:txBody>
      </p:sp>
      <p:sp>
        <p:nvSpPr>
          <p:cNvPr id="10" name="文本框 9"/>
          <p:cNvSpPr txBox="1"/>
          <p:nvPr/>
        </p:nvSpPr>
        <p:spPr>
          <a:xfrm>
            <a:off x="7560945" y="3229610"/>
            <a:ext cx="116014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放大器</a:t>
            </a:r>
          </a:p>
        </p:txBody>
      </p:sp>
      <p:sp>
        <p:nvSpPr>
          <p:cNvPr id="11" name="文本框 10"/>
          <p:cNvSpPr txBox="1"/>
          <p:nvPr/>
        </p:nvSpPr>
        <p:spPr>
          <a:xfrm>
            <a:off x="7303770" y="4203065"/>
            <a:ext cx="1674495" cy="706755"/>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模数转换器</a:t>
            </a:r>
            <a:r>
              <a:rPr lang="en-US" altLang="zh-CN" sz="2000">
                <a:latin typeface="微软雅黑" panose="020B0503020204020204" charset="-122"/>
                <a:ea typeface="微软雅黑" panose="020B0503020204020204" charset="-122"/>
              </a:rPr>
              <a:t>ADC</a:t>
            </a:r>
          </a:p>
        </p:txBody>
      </p:sp>
      <p:sp>
        <p:nvSpPr>
          <p:cNvPr id="12" name="文本框 11"/>
          <p:cNvSpPr txBox="1"/>
          <p:nvPr/>
        </p:nvSpPr>
        <p:spPr>
          <a:xfrm>
            <a:off x="254635" y="3352165"/>
            <a:ext cx="2587625" cy="1322070"/>
          </a:xfrm>
          <a:prstGeom prst="rect">
            <a:avLst/>
          </a:prstGeom>
          <a:noFill/>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以低的频率 (几十千 </a:t>
            </a:r>
            <a:r>
              <a:rPr lang="en-US" altLang="zh-CN" sz="2000">
                <a:latin typeface="Times New Roman" panose="02020603050405020304" pitchFamily="18" charset="0"/>
                <a:ea typeface="微软雅黑" panose="020B0503020204020204" charset="-122"/>
                <a:cs typeface="Times New Roman" panose="02020603050405020304" pitchFamily="18" charset="0"/>
              </a:rPr>
              <a:t>HZ</a:t>
            </a:r>
            <a:r>
              <a:rPr lang="zh-CN" altLang="en-US" sz="2000">
                <a:latin typeface="Times New Roman" panose="02020603050405020304" pitchFamily="18" charset="0"/>
                <a:ea typeface="微软雅黑" panose="020B0503020204020204" charset="-122"/>
                <a:cs typeface="Times New Roman" panose="02020603050405020304" pitchFamily="18" charset="0"/>
              </a:rPr>
              <a:t>) 不断产生或调制两个或两个以上波长的光。</a:t>
            </a:r>
          </a:p>
        </p:txBody>
      </p:sp>
      <p:sp>
        <p:nvSpPr>
          <p:cNvPr id="13" name="文本框 12"/>
          <p:cNvSpPr txBox="1"/>
          <p:nvPr/>
        </p:nvSpPr>
        <p:spPr>
          <a:xfrm>
            <a:off x="141605" y="5016500"/>
            <a:ext cx="3783965" cy="1630045"/>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近红外射线离开每个</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发射器</a:t>
            </a:r>
            <a:r>
              <a:rPr lang="zh-CN" altLang="en-US" sz="2000" dirty="0">
                <a:latin typeface="微软雅黑" panose="020B0503020204020204" charset="-122"/>
                <a:ea typeface="微软雅黑" panose="020B0503020204020204" charset="-122"/>
                <a:cs typeface="微软雅黑" panose="020B0503020204020204" charset="-122"/>
              </a:rPr>
              <a:t>，穿过头骨和皮层的脑组织，遵循由组织的光学性质确定的</a:t>
            </a:r>
            <a:r>
              <a:rPr lang="zh-CN" altLang="en-US" sz="2000" b="1" dirty="0">
                <a:solidFill>
                  <a:srgbClr val="7030A0"/>
                </a:solidFill>
                <a:latin typeface="微软雅黑" panose="020B0503020204020204" charset="-122"/>
                <a:ea typeface="微软雅黑" panose="020B0503020204020204" charset="-122"/>
                <a:cs typeface="微软雅黑" panose="020B0503020204020204" charset="-122"/>
              </a:rPr>
              <a:t>曲线路径</a:t>
            </a:r>
            <a:r>
              <a:rPr lang="zh-CN" altLang="en-US" sz="2000" dirty="0">
                <a:latin typeface="微软雅黑" panose="020B0503020204020204" charset="-122"/>
                <a:ea typeface="微软雅黑" panose="020B0503020204020204" charset="-122"/>
                <a:cs typeface="微软雅黑" panose="020B0503020204020204" charset="-122"/>
              </a:rPr>
              <a:t>，被反射回头骨的外面并被一个或多个</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探测器</a:t>
            </a:r>
            <a:r>
              <a:rPr lang="zh-CN" altLang="en-US" sz="2000" dirty="0">
                <a:latin typeface="微软雅黑" panose="020B0503020204020204" charset="-122"/>
                <a:ea typeface="微软雅黑" panose="020B0503020204020204" charset="-122"/>
                <a:cs typeface="微软雅黑" panose="020B0503020204020204" charset="-122"/>
              </a:rPr>
              <a:t>的光极</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接收</a:t>
            </a:r>
            <a:r>
              <a:rPr lang="zh-CN" altLang="en-US" sz="2000" dirty="0">
                <a:latin typeface="微软雅黑" panose="020B0503020204020204" charset="-122"/>
                <a:ea typeface="微软雅黑" panose="020B0503020204020204" charset="-122"/>
                <a:cs typeface="微软雅黑" panose="020B0503020204020204" charset="-122"/>
              </a:rPr>
              <a:t>。</a:t>
            </a:r>
          </a:p>
        </p:txBody>
      </p:sp>
      <p:cxnSp>
        <p:nvCxnSpPr>
          <p:cNvPr id="15" name="直接箭头连接符 14"/>
          <p:cNvCxnSpPr/>
          <p:nvPr/>
        </p:nvCxnSpPr>
        <p:spPr>
          <a:xfrm flipV="1">
            <a:off x="4441190" y="2895600"/>
            <a:ext cx="892810" cy="7797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0150" y="4511040"/>
            <a:ext cx="1085215" cy="398780"/>
          </a:xfrm>
          <a:prstGeom prst="rect">
            <a:avLst/>
          </a:prstGeom>
          <a:noFill/>
          <a:ln w="28575">
            <a:solidFill>
              <a:schemeClr val="tx2">
                <a:lumMod val="50000"/>
              </a:schemeClr>
            </a:solidFill>
          </a:ln>
        </p:spPr>
        <p:txBody>
          <a:bodyPr wrap="square" rtlCol="0">
            <a:spAutoFit/>
          </a:bodyPr>
          <a:lstStyle/>
          <a:p>
            <a:endParaRPr lang="zh-CN" altLang="en-US" sz="2000">
              <a:latin typeface="微软雅黑" panose="020B0503020204020204" charset="-122"/>
              <a:ea typeface="微软雅黑" panose="020B0503020204020204" charset="-122"/>
            </a:endParaRPr>
          </a:p>
        </p:txBody>
      </p:sp>
      <p:cxnSp>
        <p:nvCxnSpPr>
          <p:cNvPr id="17" name="曲线连接符 16"/>
          <p:cNvCxnSpPr/>
          <p:nvPr/>
        </p:nvCxnSpPr>
        <p:spPr>
          <a:xfrm flipV="1">
            <a:off x="3740785" y="4813935"/>
            <a:ext cx="969010" cy="934085"/>
          </a:xfrm>
          <a:prstGeom prst="curvedConnector3">
            <a:avLst>
              <a:gd name="adj1" fmla="val 126146"/>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475416" y="5930652"/>
            <a:ext cx="3757410" cy="646331"/>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光电倍增管</a:t>
            </a:r>
            <a:r>
              <a:rPr lang="zh-CN" altLang="en-US" dirty="0">
                <a:latin typeface="微软雅黑" panose="020B0503020204020204" pitchFamily="34" charset="-122"/>
                <a:ea typeface="微软雅黑" panose="020B0503020204020204" pitchFamily="34" charset="-122"/>
              </a:rPr>
              <a:t>循环</a:t>
            </a:r>
            <a:r>
              <a:rPr lang="zh-CN" altLang="en-US" dirty="0" smtClean="0">
                <a:latin typeface="微软雅黑" panose="020B0503020204020204" pitchFamily="34" charset="-122"/>
                <a:ea typeface="微软雅黑" panose="020B0503020204020204" pitchFamily="34" charset="-122"/>
              </a:rPr>
              <a:t>通过</a:t>
            </a:r>
            <a:r>
              <a:rPr lang="zh-CN" altLang="en-US" dirty="0">
                <a:latin typeface="微软雅黑" panose="020B0503020204020204" pitchFamily="34" charset="-122"/>
                <a:ea typeface="微软雅黑" panose="020B0503020204020204" pitchFamily="34" charset="-122"/>
              </a:rPr>
              <a:t>所有发射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探测器</a:t>
            </a:r>
            <a:r>
              <a:rPr lang="zh-CN" altLang="en-US" dirty="0" smtClean="0">
                <a:latin typeface="微软雅黑" panose="020B0503020204020204" pitchFamily="34" charset="-122"/>
                <a:ea typeface="微软雅黑" panose="020B0503020204020204" pitchFamily="34" charset="-122"/>
              </a:rPr>
              <a:t>对</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以便</a:t>
            </a:r>
            <a:r>
              <a:rPr lang="zh-CN" altLang="en-US" dirty="0">
                <a:latin typeface="微软雅黑" panose="020B0503020204020204" pitchFamily="34" charset="-122"/>
                <a:ea typeface="微软雅黑" panose="020B0503020204020204" pitchFamily="34" charset="-122"/>
              </a:rPr>
              <a:t>在每一采样周期采集数据。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par>
                          <p:cTn id="40" fill="hold">
                            <p:stCondLst>
                              <p:cond delay="1500"/>
                            </p:stCondLst>
                            <p:childTnLst>
                              <p:par>
                                <p:cTn id="41" presetID="2" presetClass="entr" presetSubtype="4" fill="hold" nodeType="afterEffect">
                                  <p:stCondLst>
                                    <p:cond delay="0"/>
                                  </p:stCondLst>
                                  <p:childTnLst>
                                    <p:set>
                                      <p:cBhvr>
                                        <p:cTn id="42" dur="500"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500"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ppt_x"/>
                                          </p:val>
                                        </p:tav>
                                        <p:tav tm="100000">
                                          <p:val>
                                            <p:strVal val="#ppt_x"/>
                                          </p:val>
                                        </p:tav>
                                      </p:tavLst>
                                    </p:anim>
                                    <p:anim calcmode="lin" valueType="num">
                                      <p:cBhvr additive="base">
                                        <p:cTn id="5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additive="base">
                                        <p:cTn id="66" dur="500" fill="hold"/>
                                        <p:tgtEl>
                                          <p:spTgt spid="11"/>
                                        </p:tgtEl>
                                        <p:attrNameLst>
                                          <p:attrName>ppt_x</p:attrName>
                                        </p:attrNameLst>
                                      </p:cBhvr>
                                      <p:tavLst>
                                        <p:tav tm="0">
                                          <p:val>
                                            <p:strVal val="#ppt_x"/>
                                          </p:val>
                                        </p:tav>
                                        <p:tav tm="100000">
                                          <p:val>
                                            <p:strVal val="#ppt_x"/>
                                          </p:val>
                                        </p:tav>
                                      </p:tavLst>
                                    </p:anim>
                                    <p:anim calcmode="lin" valueType="num">
                                      <p:cBhvr additive="base">
                                        <p:cTn id="6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8" grpId="0" bldLvl="0" animBg="1"/>
      <p:bldP spid="9" grpId="0" bldLvl="0" animBg="1"/>
      <p:bldP spid="10" grpId="0" bldLvl="0" animBg="1"/>
      <p:bldP spid="11" grpId="0" bldLvl="0" animBg="1"/>
      <p:bldP spid="12" grpId="0"/>
      <p:bldP spid="12" grpId="1"/>
      <p:bldP spid="13" grpId="0"/>
      <p:bldP spid="16" grpId="0" bldLvl="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8920" y="2698750"/>
            <a:ext cx="4267200" cy="3600450"/>
          </a:xfrm>
          <a:prstGeom prst="rect">
            <a:avLst/>
          </a:prstGeom>
        </p:spPr>
      </p:pic>
      <p:sp>
        <p:nvSpPr>
          <p:cNvPr id="14" name="文本框 13"/>
          <p:cNvSpPr txBox="1"/>
          <p:nvPr/>
        </p:nvSpPr>
        <p:spPr>
          <a:xfrm>
            <a:off x="4007485" y="2026285"/>
            <a:ext cx="4936490" cy="1322070"/>
          </a:xfrm>
          <a:prstGeom prst="rect">
            <a:avLst/>
          </a:prstGeom>
          <a:noFill/>
          <a:ln w="28575">
            <a:solidFill>
              <a:srgbClr val="FF0000"/>
            </a:solidFill>
          </a:ln>
        </p:spPr>
        <p:txBody>
          <a:bodyPr wrap="square" rtlCol="0">
            <a:spAutoFit/>
          </a:bodyPr>
          <a:lstStyle/>
          <a:p>
            <a:r>
              <a:rPr lang="zh-CN" altLang="en-US" sz="2000" b="1">
                <a:solidFill>
                  <a:srgbClr val="FFC000"/>
                </a:solidFill>
                <a:latin typeface="微软雅黑" panose="020B0503020204020204" charset="-122"/>
                <a:ea typeface="微软雅黑" panose="020B0503020204020204" charset="-122"/>
              </a:rPr>
              <a:t>发射器</a:t>
            </a:r>
            <a:r>
              <a:rPr lang="zh-CN" altLang="en-US" sz="2000">
                <a:latin typeface="微软雅黑" panose="020B0503020204020204" charset="-122"/>
                <a:ea typeface="微软雅黑" panose="020B0503020204020204" charset="-122"/>
              </a:rPr>
              <a:t> 和</a:t>
            </a:r>
            <a:r>
              <a:rPr lang="zh-CN" altLang="en-US" sz="2000" b="1">
                <a:solidFill>
                  <a:srgbClr val="FFC000"/>
                </a:solidFill>
                <a:latin typeface="微软雅黑" panose="020B0503020204020204" charset="-122"/>
                <a:ea typeface="微软雅黑" panose="020B0503020204020204" charset="-122"/>
              </a:rPr>
              <a:t>检测器</a:t>
            </a:r>
            <a:r>
              <a:rPr lang="zh-CN" altLang="en-US" sz="2000">
                <a:latin typeface="微软雅黑" panose="020B0503020204020204" charset="-122"/>
                <a:ea typeface="微软雅黑" panose="020B0503020204020204" charset="-122"/>
              </a:rPr>
              <a:t>光极放置在头皮上特定的交替位置，两者之间的距离为</a:t>
            </a:r>
            <a:r>
              <a:rPr lang="en-US" altLang="zh-CN" sz="2000">
                <a:latin typeface="微软雅黑" panose="020B0503020204020204" charset="-122"/>
                <a:ea typeface="微软雅黑" panose="020B0503020204020204" charset="-122"/>
              </a:rPr>
              <a:t>5-30mm</a:t>
            </a:r>
            <a:r>
              <a:rPr lang="zh-CN" altLang="en-US" sz="2000">
                <a:latin typeface="微软雅黑" panose="020B0503020204020204" charset="-122"/>
                <a:ea typeface="微软雅黑" panose="020B0503020204020204" charset="-122"/>
              </a:rPr>
              <a:t>，任意一对相邻的发射极和探测器光极形成一个通道，图例：</a:t>
            </a:r>
          </a:p>
        </p:txBody>
      </p:sp>
      <p:pic>
        <p:nvPicPr>
          <p:cNvPr id="5" name="图片 4"/>
          <p:cNvPicPr>
            <a:picLocks noChangeAspect="1"/>
          </p:cNvPicPr>
          <p:nvPr/>
        </p:nvPicPr>
        <p:blipFill>
          <a:blip r:embed="rId3"/>
          <a:stretch>
            <a:fillRect/>
          </a:stretch>
        </p:blipFill>
        <p:spPr>
          <a:xfrm>
            <a:off x="4661535" y="3698875"/>
            <a:ext cx="4314825" cy="2600325"/>
          </a:xfrm>
          <a:prstGeom prst="rect">
            <a:avLst/>
          </a:prstGeom>
        </p:spPr>
      </p:pic>
      <p:cxnSp>
        <p:nvCxnSpPr>
          <p:cNvPr id="6" name="直接箭头连接符 5"/>
          <p:cNvCxnSpPr/>
          <p:nvPr/>
        </p:nvCxnSpPr>
        <p:spPr>
          <a:xfrm flipV="1">
            <a:off x="1183640" y="2819400"/>
            <a:ext cx="2397760" cy="1047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z="3600" b="1">
                <a:latin typeface="黑体" panose="02010609060101010101" pitchFamily="2" charset="-122"/>
                <a:ea typeface="黑体" panose="02010609060101010101" pitchFamily="2" charset="-122"/>
              </a:rPr>
              <a:t>多通道</a:t>
            </a:r>
            <a:r>
              <a:rPr lang="zh-CN" altLang="en-US" sz="36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altLang="en-US" sz="3600" b="1">
                <a:latin typeface="黑体" panose="02010609060101010101" pitchFamily="2" charset="-122"/>
                <a:ea typeface="黑体" panose="02010609060101010101" pitchFamily="2" charset="-122"/>
              </a:rPr>
              <a:t>光极在头皮上的排列</a:t>
            </a:r>
          </a:p>
        </p:txBody>
      </p:sp>
      <p:sp>
        <p:nvSpPr>
          <p:cNvPr id="4" name="文本框 3"/>
          <p:cNvSpPr txBox="1"/>
          <p:nvPr/>
        </p:nvSpPr>
        <p:spPr>
          <a:xfrm>
            <a:off x="461010" y="3110230"/>
            <a:ext cx="3338195" cy="3415030"/>
          </a:xfrm>
          <a:prstGeom prst="rect">
            <a:avLst/>
          </a:prstGeom>
          <a:solidFill>
            <a:schemeClr val="accent6">
              <a:lumMod val="60000"/>
              <a:lumOff val="40000"/>
            </a:schemeClr>
          </a:solidFill>
          <a:ln w="28575">
            <a:solidFill>
              <a:srgbClr val="FFC000"/>
            </a:solidFill>
          </a:ln>
        </p:spPr>
        <p:txBody>
          <a:bodyPr wrap="square" rtlCol="0">
            <a:spAutoFit/>
          </a:bodyPr>
          <a:lstStyle/>
          <a:p>
            <a:r>
              <a:rPr sz="2400">
                <a:latin typeface="Times New Roman" panose="02020603050405020304" pitchFamily="18" charset="0"/>
                <a:ea typeface="微软雅黑" panose="020B0503020204020204" charset="-122"/>
                <a:cs typeface="Times New Roman" panose="02020603050405020304" pitchFamily="18" charset="0"/>
                <a:sym typeface="+mn-ea"/>
              </a:rPr>
              <a:t>发射器 (</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红色</a:t>
            </a:r>
            <a:r>
              <a:rPr sz="2400">
                <a:latin typeface="Times New Roman" panose="02020603050405020304" pitchFamily="18" charset="0"/>
                <a:ea typeface="微软雅黑" panose="020B0503020204020204" charset="-122"/>
                <a:cs typeface="Times New Roman" panose="02020603050405020304" pitchFamily="18" charset="0"/>
                <a:sym typeface="+mn-ea"/>
              </a:rPr>
              <a:t>) 和检测器 (</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蓝色</a:t>
            </a:r>
            <a:r>
              <a:rPr sz="2400">
                <a:latin typeface="Times New Roman" panose="02020603050405020304" pitchFamily="18" charset="0"/>
                <a:ea typeface="微软雅黑" panose="020B0503020204020204" charset="-122"/>
                <a:cs typeface="Times New Roman" panose="02020603050405020304" pitchFamily="18" charset="0"/>
                <a:sym typeface="+mn-ea"/>
              </a:rPr>
              <a:t>) 光极被放置在左、 右运动皮层的头皮上 (即靠近国际</a:t>
            </a:r>
            <a:r>
              <a:rPr lang="en-US" sz="2400">
                <a:latin typeface="Times New Roman" panose="02020603050405020304" pitchFamily="18" charset="0"/>
                <a:ea typeface="微软雅黑" panose="020B0503020204020204" charset="-122"/>
                <a:cs typeface="Times New Roman" panose="02020603050405020304" pitchFamily="18" charset="0"/>
                <a:sym typeface="+mn-ea"/>
              </a:rPr>
              <a:t>10-20</a:t>
            </a:r>
            <a:r>
              <a:rPr sz="2400">
                <a:latin typeface="Times New Roman" panose="02020603050405020304" pitchFamily="18" charset="0"/>
                <a:ea typeface="微软雅黑" panose="020B0503020204020204" charset="-122"/>
                <a:cs typeface="Times New Roman" panose="02020603050405020304" pitchFamily="18" charset="0"/>
                <a:sym typeface="+mn-ea"/>
              </a:rPr>
              <a:t>系统</a:t>
            </a:r>
            <a:r>
              <a:rPr lang="zh-CN" sz="2400">
                <a:latin typeface="Times New Roman" panose="02020603050405020304" pitchFamily="18" charset="0"/>
                <a:ea typeface="微软雅黑" panose="020B0503020204020204" charset="-122"/>
                <a:cs typeface="Times New Roman" panose="02020603050405020304" pitchFamily="18" charset="0"/>
                <a:sym typeface="+mn-ea"/>
              </a:rPr>
              <a:t>中</a:t>
            </a:r>
            <a:r>
              <a:rPr lang="en-US" sz="2400">
                <a:latin typeface="Times New Roman" panose="02020603050405020304" pitchFamily="18" charset="0"/>
                <a:ea typeface="微软雅黑" panose="020B0503020204020204" charset="-122"/>
                <a:cs typeface="Times New Roman" panose="02020603050405020304" pitchFamily="18" charset="0"/>
                <a:sym typeface="+mn-ea"/>
              </a:rPr>
              <a:t>C3</a:t>
            </a:r>
            <a:r>
              <a:rPr sz="2400">
                <a:latin typeface="Times New Roman" panose="02020603050405020304" pitchFamily="18" charset="0"/>
                <a:ea typeface="微软雅黑" panose="020B0503020204020204" charset="-122"/>
                <a:cs typeface="Times New Roman" panose="02020603050405020304" pitchFamily="18" charset="0"/>
                <a:sym typeface="+mn-ea"/>
              </a:rPr>
              <a:t>和</a:t>
            </a:r>
            <a:r>
              <a:rPr lang="en-US" sz="2400">
                <a:latin typeface="Times New Roman" panose="02020603050405020304" pitchFamily="18" charset="0"/>
                <a:ea typeface="微软雅黑" panose="020B0503020204020204" charset="-122"/>
                <a:cs typeface="Times New Roman" panose="02020603050405020304" pitchFamily="18" charset="0"/>
                <a:sym typeface="+mn-ea"/>
              </a:rPr>
              <a:t>C4</a:t>
            </a:r>
            <a:r>
              <a:rPr sz="2400">
                <a:latin typeface="Times New Roman" panose="02020603050405020304" pitchFamily="18" charset="0"/>
                <a:ea typeface="微软雅黑" panose="020B0503020204020204" charset="-122"/>
                <a:cs typeface="Times New Roman" panose="02020603050405020304" pitchFamily="18" charset="0"/>
                <a:sym typeface="+mn-ea"/>
              </a:rPr>
              <a:t>位置</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p>
          <a:p>
            <a:r>
              <a:rPr lang="zh-CN" sz="2400">
                <a:latin typeface="Times New Roman" panose="02020603050405020304" pitchFamily="18" charset="0"/>
                <a:ea typeface="微软雅黑" panose="020B0503020204020204" charset="-122"/>
                <a:cs typeface="Times New Roman" panose="02020603050405020304" pitchFamily="18" charset="0"/>
                <a:sym typeface="+mn-ea"/>
              </a:rPr>
              <a:t>每个半球配置的</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4</a:t>
            </a:r>
            <a:r>
              <a:rPr lang="zh-CN" sz="2400">
                <a:latin typeface="Times New Roman" panose="02020603050405020304" pitchFamily="18" charset="0"/>
                <a:ea typeface="微软雅黑" panose="020B0503020204020204" charset="-122"/>
                <a:cs typeface="Times New Roman" panose="02020603050405020304" pitchFamily="18" charset="0"/>
                <a:sym typeface="+mn-ea"/>
              </a:rPr>
              <a:t>个发射器和</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4</a:t>
            </a:r>
            <a:r>
              <a:rPr lang="zh-CN" sz="2400">
                <a:latin typeface="Times New Roman" panose="02020603050405020304" pitchFamily="18" charset="0"/>
                <a:ea typeface="微软雅黑" panose="020B0503020204020204" charset="-122"/>
                <a:cs typeface="Times New Roman" panose="02020603050405020304" pitchFamily="18" charset="0"/>
                <a:sym typeface="+mn-ea"/>
              </a:rPr>
              <a:t>个探测器，形成</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10</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个通道，如虚线所示。</a:t>
            </a:r>
          </a:p>
        </p:txBody>
      </p:sp>
    </p:spTree>
    <p:extLst>
      <p:ext uri="{BB962C8B-B14F-4D97-AF65-F5344CB8AC3E}">
        <p14:creationId xmlns:p14="http://schemas.microsoft.com/office/powerpoint/2010/main" val="975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3" presetClass="entr" presetSubtype="10" fill="hold" nodeType="afterEffect">
                                  <p:stCondLst>
                                    <p:cond delay="0"/>
                                  </p:stCondLst>
                                  <p:childTnLst>
                                    <p:set>
                                      <p:cBhvr>
                                        <p:cTn id="22" dur="500"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9"/>
          <p:cNvSpPr txBox="1">
            <a:spLocks noChangeArrowheads="1"/>
          </p:cNvSpPr>
          <p:nvPr/>
        </p:nvSpPr>
        <p:spPr bwMode="auto">
          <a:xfrm>
            <a:off x="635" y="2098675"/>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effectLst/>
                <a:latin typeface="Times New Roman" panose="02020603050405020304" pitchFamily="18" charset="0"/>
                <a:ea typeface="微软雅黑" panose="020B0503020204020204" charset="-122"/>
                <a:cs typeface="Times New Roman" panose="02020603050405020304" pitchFamily="18" charset="0"/>
                <a:sym typeface="+mn-ea"/>
              </a:rPr>
              <a:t>预处理 (如消除伪迹)</a:t>
            </a:r>
            <a:r>
              <a:rPr lang="en-US" sz="2400">
                <a:effectLst/>
                <a:latin typeface="Times New Roman" panose="02020603050405020304" pitchFamily="18" charset="0"/>
                <a:ea typeface="微软雅黑" panose="020B0503020204020204" charset="-122"/>
                <a:cs typeface="Times New Roman" panose="02020603050405020304" pitchFamily="18" charset="0"/>
                <a:sym typeface="+mn-ea"/>
              </a:rPr>
              <a:t>,得</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到含氧和脱氧血红蛋白浓度，并最终存储在 </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en-US" altLang="zh-CN" sz="2400">
                <a:effectLst/>
                <a:latin typeface="Times New Roman" panose="02020603050405020304" pitchFamily="18" charset="0"/>
                <a:ea typeface="微软雅黑" panose="020B0503020204020204" charset="-122"/>
                <a:cs typeface="Times New Roman" panose="02020603050405020304" pitchFamily="18" charset="0"/>
                <a:sym typeface="+mn-ea"/>
              </a:rPr>
              <a:t>—BCI</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工作站的硬盘上。</a:t>
            </a:r>
          </a:p>
        </p:txBody>
      </p:sp>
      <p:sp>
        <p:nvSpPr>
          <p:cNvPr id="50" name="文本框 49"/>
          <p:cNvSpPr txBox="1"/>
          <p:nvPr/>
        </p:nvSpPr>
        <p:spPr>
          <a:xfrm>
            <a:off x="1248410" y="3386455"/>
            <a:ext cx="6680200" cy="1445260"/>
          </a:xfrm>
          <a:prstGeom prst="rect">
            <a:avLst/>
          </a:prstGeom>
          <a:noFill/>
          <a:ln w="28575">
            <a:solidFill>
              <a:srgbClr val="FF0000"/>
            </a:solidFill>
          </a:ln>
        </p:spPr>
        <p:txBody>
          <a:bodyPr wrap="square" rtlCol="0">
            <a:spAutoFit/>
          </a:bodyPr>
          <a:lstStyle/>
          <a:p>
            <a:r>
              <a:rPr lang="en-US" altLang="zh-CN" sz="2200" dirty="0" err="1">
                <a:latin typeface="微软雅黑" panose="020B0503020204020204" charset="-122"/>
                <a:ea typeface="微软雅黑" panose="020B0503020204020204" charset="-122"/>
                <a:cs typeface="微软雅黑" panose="020B0503020204020204" charset="-122"/>
              </a:rPr>
              <a:t>存储的文件通常包括</a:t>
            </a:r>
            <a:r>
              <a:rPr lang="zh-CN" altLang="zh-CN" sz="2200" dirty="0">
                <a:latin typeface="微软雅黑" panose="020B0503020204020204" charset="-122"/>
                <a:ea typeface="微软雅黑" panose="020B0503020204020204" charset="-122"/>
                <a:cs typeface="微软雅黑" panose="020B0503020204020204" charset="-122"/>
              </a:rPr>
              <a:t>：</a:t>
            </a:r>
            <a:endParaRPr lang="en-US" altLang="zh-CN" sz="2200" dirty="0">
              <a:latin typeface="微软雅黑" panose="020B0503020204020204" charset="-122"/>
              <a:ea typeface="微软雅黑" panose="020B0503020204020204" charset="-122"/>
              <a:cs typeface="微软雅黑" panose="020B0503020204020204" charset="-122"/>
            </a:endParaRPr>
          </a:p>
          <a:p>
            <a:r>
              <a:rPr lang="en-US" altLang="zh-CN" sz="2200" dirty="0">
                <a:latin typeface="微软雅黑" panose="020B0503020204020204" charset="-122"/>
                <a:ea typeface="微软雅黑" panose="020B0503020204020204" charset="-122"/>
                <a:cs typeface="微软雅黑" panose="020B0503020204020204" charset="-122"/>
              </a:rPr>
              <a:t>1</a:t>
            </a:r>
            <a:r>
              <a:rPr lang="zh-CN" altLang="en-US" sz="2200" dirty="0">
                <a:latin typeface="微软雅黑" panose="020B0503020204020204" charset="-122"/>
                <a:ea typeface="微软雅黑" panose="020B0503020204020204" charset="-122"/>
                <a:cs typeface="微软雅黑" panose="020B0503020204020204" charset="-122"/>
              </a:rPr>
              <a:t>：所使用的两个或三个波长中每个的原始信号强度</a:t>
            </a:r>
          </a:p>
          <a:p>
            <a:r>
              <a:rPr lang="en-US" altLang="zh-CN" sz="2200" dirty="0">
                <a:latin typeface="微软雅黑" panose="020B0503020204020204" charset="-122"/>
                <a:ea typeface="微软雅黑" panose="020B0503020204020204" charset="-122"/>
                <a:cs typeface="微软雅黑" panose="020B0503020204020204" charset="-122"/>
              </a:rPr>
              <a:t>2</a:t>
            </a:r>
            <a:r>
              <a:rPr lang="zh-CN" altLang="en-US" sz="2200" dirty="0">
                <a:latin typeface="微软雅黑" panose="020B0503020204020204" charset="-122"/>
                <a:ea typeface="微软雅黑" panose="020B0503020204020204" charset="-122"/>
                <a:cs typeface="微软雅黑" panose="020B0503020204020204" charset="-122"/>
              </a:rPr>
              <a:t>：由</a:t>
            </a:r>
            <a:r>
              <a:rPr lang="en-US" altLang="zh-CN" sz="2200" dirty="0">
                <a:latin typeface="微软雅黑" panose="020B0503020204020204" charset="-122"/>
                <a:ea typeface="微软雅黑" panose="020B0503020204020204" charset="-122"/>
                <a:cs typeface="微软雅黑" panose="020B0503020204020204" charset="-122"/>
              </a:rPr>
              <a:t>1</a:t>
            </a:r>
            <a:r>
              <a:rPr lang="zh-CN" altLang="en-US" sz="2200" dirty="0">
                <a:latin typeface="微软雅黑" panose="020B0503020204020204" charset="-122"/>
                <a:ea typeface="微软雅黑" panose="020B0503020204020204" charset="-122"/>
                <a:cs typeface="微软雅黑" panose="020B0503020204020204" charset="-122"/>
              </a:rPr>
              <a:t>计算出的血红蛋白 (</a:t>
            </a:r>
            <a:r>
              <a:rPr lang="en-US" altLang="zh-CN" sz="2200" dirty="0" err="1">
                <a:latin typeface="微软雅黑" panose="020B0503020204020204" charset="-122"/>
                <a:ea typeface="微软雅黑" panose="020B0503020204020204" charset="-122"/>
                <a:cs typeface="微软雅黑" panose="020B0503020204020204" charset="-122"/>
              </a:rPr>
              <a:t>Hb</a:t>
            </a:r>
            <a:r>
              <a:rPr lang="zh-CN" altLang="en-US" sz="2200" dirty="0">
                <a:latin typeface="微软雅黑" panose="020B0503020204020204" charset="-122"/>
                <a:ea typeface="微软雅黑" panose="020B0503020204020204" charset="-122"/>
                <a:cs typeface="微软雅黑" panose="020B0503020204020204" charset="-122"/>
              </a:rPr>
              <a:t>) 浓度的变化</a:t>
            </a:r>
          </a:p>
          <a:p>
            <a:r>
              <a:rPr lang="en-US" altLang="zh-CN" sz="2200" dirty="0">
                <a:latin typeface="微软雅黑" panose="020B0503020204020204" charset="-122"/>
                <a:ea typeface="微软雅黑" panose="020B0503020204020204" charset="-122"/>
                <a:cs typeface="微软雅黑" panose="020B0503020204020204" charset="-122"/>
              </a:rPr>
              <a:t>3</a:t>
            </a:r>
            <a:r>
              <a:rPr lang="zh-CN" altLang="en-US" sz="2200" dirty="0">
                <a:latin typeface="微软雅黑" panose="020B0503020204020204" charset="-122"/>
                <a:ea typeface="微软雅黑" panose="020B0503020204020204" charset="-122"/>
                <a:cs typeface="微软雅黑" panose="020B0503020204020204" charset="-122"/>
              </a:rPr>
              <a:t>：指示被试当前的行为状态的编码</a:t>
            </a:r>
          </a:p>
        </p:txBody>
      </p:sp>
      <p:sp>
        <p:nvSpPr>
          <p:cNvPr id="3" name="文本框 2"/>
          <p:cNvSpPr txBox="1"/>
          <p:nvPr/>
        </p:nvSpPr>
        <p:spPr>
          <a:xfrm>
            <a:off x="1248410" y="5265420"/>
            <a:ext cx="6680200" cy="706755"/>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实时反馈模式运行时，需要一个</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初步的校准过程</a:t>
            </a:r>
            <a:r>
              <a:rPr lang="zh-CN" altLang="en-US" sz="2000" dirty="0">
                <a:latin typeface="微软雅黑" panose="020B0503020204020204" charset="-122"/>
                <a:ea typeface="微软雅黑" panose="020B0503020204020204" charset="-122"/>
                <a:cs typeface="微软雅黑" panose="020B0503020204020204" charset="-122"/>
              </a:rPr>
              <a:t>以定义参数，用于将</a:t>
            </a:r>
            <a:r>
              <a:rPr lang="zh-CN" sz="2000" dirty="0">
                <a:effectLst/>
                <a:latin typeface="Times New Roman" panose="02020603050405020304" pitchFamily="18" charset="0"/>
                <a:ea typeface="微软雅黑" panose="020B0503020204020204" charset="-122"/>
                <a:cs typeface="Times New Roman" panose="02020603050405020304" pitchFamily="18" charset="0"/>
                <a:sym typeface="+mn-ea"/>
              </a:rPr>
              <a:t>含氧和脱氧血红蛋白浓度的测量值转换成输出。</a:t>
            </a:r>
          </a:p>
        </p:txBody>
      </p:sp>
      <p:sp>
        <p:nvSpPr>
          <p:cNvPr id="4" name="标题 3"/>
          <p:cNvSpPr>
            <a:spLocks noGrp="1"/>
          </p:cNvSpPr>
          <p:nvPr>
            <p:ph type="title"/>
          </p:nvPr>
        </p:nvSpPr>
        <p:spPr>
          <a:xfrm>
            <a:off x="1752674" y="130652"/>
            <a:ext cx="7793037" cy="1462087"/>
          </a:xfrm>
        </p:spPr>
        <p:txBody>
          <a:bodyPr/>
          <a:lstStyle/>
          <a:p>
            <a:r>
              <a:rPr lang="zh-CN" altLang="en-US" sz="3600" b="1" dirty="0">
                <a:latin typeface="黑体" panose="02010609060101010101" pitchFamily="2" charset="-122"/>
                <a:ea typeface="黑体" panose="02010609060101010101" pitchFamily="2" charset="-122"/>
              </a:rPr>
              <a:t>数据预处理</a:t>
            </a:r>
          </a:p>
        </p:txBody>
      </p:sp>
      <p:cxnSp>
        <p:nvCxnSpPr>
          <p:cNvPr id="15" name="直接箭头连接符 14"/>
          <p:cNvCxnSpPr/>
          <p:nvPr/>
        </p:nvCxnSpPr>
        <p:spPr>
          <a:xfrm flipH="1">
            <a:off x="6019800" y="2548890"/>
            <a:ext cx="2231390" cy="7277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0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ppt_x"/>
                                          </p:val>
                                        </p:tav>
                                        <p:tav tm="100000">
                                          <p:val>
                                            <p:strVal val="#ppt_x"/>
                                          </p:val>
                                        </p:tav>
                                      </p:tavLst>
                                    </p:anim>
                                    <p:anim calcmode="lin" valueType="num">
                                      <p:cBhvr additive="base">
                                        <p:cTn id="1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50"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descr="chat"/>
          <p:cNvPicPr>
            <a:picLocks noChangeAspect="1"/>
          </p:cNvPicPr>
          <p:nvPr/>
        </p:nvPicPr>
        <p:blipFill>
          <a:blip r:embed="rId2"/>
          <a:stretch>
            <a:fillRect/>
          </a:stretch>
        </p:blipFill>
        <p:spPr>
          <a:xfrm>
            <a:off x="635" y="5814060"/>
            <a:ext cx="1270000" cy="977900"/>
          </a:xfrm>
          <a:prstGeom prst="rect">
            <a:avLst/>
          </a:prstGeom>
          <a:noFill/>
          <a:ln w="9525">
            <a:noFill/>
          </a:ln>
        </p:spPr>
      </p:pic>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特征提取</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20" name="Text Box 9"/>
          <p:cNvSpPr txBox="1">
            <a:spLocks noChangeArrowheads="1"/>
          </p:cNvSpPr>
          <p:nvPr/>
        </p:nvSpPr>
        <p:spPr bwMode="auto">
          <a:xfrm>
            <a:off x="635" y="1302385"/>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a:effectLst/>
                <a:latin typeface="Times New Roman" panose="02020603050405020304" pitchFamily="18" charset="0"/>
                <a:ea typeface="微软雅黑" panose="020B0503020204020204" charset="-122"/>
                <a:cs typeface="Times New Roman" panose="02020603050405020304" pitchFamily="18" charset="0"/>
                <a:sym typeface="+mn-ea"/>
              </a:rPr>
              <a:t>动脉脉冲振荡引起整个大脑的fNIR信号波动，发生频率为1-2 Hz，具体取决于心率。</a:t>
            </a:r>
          </a:p>
        </p:txBody>
      </p:sp>
      <p:sp>
        <p:nvSpPr>
          <p:cNvPr id="2" name="文本框 1"/>
          <p:cNvSpPr txBox="1"/>
          <p:nvPr/>
        </p:nvSpPr>
        <p:spPr>
          <a:xfrm>
            <a:off x="179070" y="1395095"/>
            <a:ext cx="1483995" cy="460375"/>
          </a:xfrm>
          <a:prstGeom prst="rect">
            <a:avLst/>
          </a:prstGeom>
          <a:noFill/>
          <a:ln w="28575">
            <a:solidFill>
              <a:srgbClr val="FF0000"/>
            </a:solidFill>
          </a:ln>
        </p:spPr>
        <p:txBody>
          <a:bodyPr wrap="square" rtlCol="0">
            <a:spAutoFit/>
          </a:bodyPr>
          <a:lstStyle/>
          <a:p>
            <a:r>
              <a:rPr lang="zh-CN" sz="2400">
                <a:ea typeface="微软雅黑" panose="020B0503020204020204" charset="-122"/>
              </a:rPr>
              <a:t>心脏搏动</a:t>
            </a:r>
          </a:p>
        </p:txBody>
      </p:sp>
      <p:grpSp>
        <p:nvGrpSpPr>
          <p:cNvPr id="17" name="组合 16"/>
          <p:cNvGrpSpPr/>
          <p:nvPr/>
        </p:nvGrpSpPr>
        <p:grpSpPr>
          <a:xfrm>
            <a:off x="0" y="2606675"/>
            <a:ext cx="9143365" cy="977265"/>
            <a:chOff x="1" y="5728"/>
            <a:chExt cx="14399" cy="1539"/>
          </a:xfrm>
        </p:grpSpPr>
        <p:sp>
          <p:nvSpPr>
            <p:cNvPr id="14" name="Text Box 9"/>
            <p:cNvSpPr txBox="1">
              <a:spLocks noChangeArrowheads="1"/>
            </p:cNvSpPr>
            <p:nvPr/>
          </p:nvSpPr>
          <p:spPr bwMode="auto">
            <a:xfrm>
              <a:off x="1" y="5728"/>
              <a:ext cx="14399" cy="1539"/>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呼吸所引起的波动发生在</a:t>
              </a: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0.2</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0.3HZ</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的频率</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，具体</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取决于呼吸频率</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12" name="文本框 11"/>
            <p:cNvSpPr txBox="1"/>
            <p:nvPr/>
          </p:nvSpPr>
          <p:spPr>
            <a:xfrm>
              <a:off x="179" y="5820"/>
              <a:ext cx="2545"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呼吸振荡</a:t>
              </a:r>
            </a:p>
          </p:txBody>
        </p:sp>
      </p:grpSp>
      <p:grpSp>
        <p:nvGrpSpPr>
          <p:cNvPr id="18" name="组合 17"/>
          <p:cNvGrpSpPr/>
          <p:nvPr/>
        </p:nvGrpSpPr>
        <p:grpSpPr>
          <a:xfrm>
            <a:off x="0" y="3980815"/>
            <a:ext cx="9143365" cy="977265"/>
            <a:chOff x="-1" y="7100"/>
            <a:chExt cx="14399" cy="1539"/>
          </a:xfrm>
        </p:grpSpPr>
        <p:sp>
          <p:nvSpPr>
            <p:cNvPr id="15" name="Text Box 9"/>
            <p:cNvSpPr txBox="1">
              <a:spLocks noChangeArrowheads="1"/>
            </p:cNvSpPr>
            <p:nvPr/>
          </p:nvSpPr>
          <p:spPr bwMode="auto">
            <a:xfrm>
              <a:off x="-1" y="7100"/>
              <a:ext cx="14399" cy="1539"/>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a:effectLst/>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指</a:t>
              </a:r>
              <a:r>
                <a:rPr sz="2400">
                  <a:effectLst/>
                  <a:latin typeface="Times New Roman" panose="02020603050405020304" pitchFamily="18" charset="0"/>
                  <a:ea typeface="微软雅黑" panose="020B0503020204020204" charset="-122"/>
                  <a:cs typeface="Times New Roman" panose="02020603050405020304" pitchFamily="18" charset="0"/>
                  <a:sym typeface="+mn-ea"/>
                </a:rPr>
                <a:t>以低于呼吸的频率发生的动脉血压的自发振荡</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，对于有意识的人，波动频率为~</a:t>
              </a:r>
              <a:r>
                <a:rPr lang="en-US" altLang="zh-CN" sz="2400">
                  <a:effectLst/>
                  <a:latin typeface="Times New Roman" panose="02020603050405020304" pitchFamily="18" charset="0"/>
                  <a:ea typeface="微软雅黑" panose="020B0503020204020204" charset="-122"/>
                  <a:cs typeface="Times New Roman" panose="02020603050405020304" pitchFamily="18" charset="0"/>
                  <a:sym typeface="+mn-ea"/>
                </a:rPr>
                <a:t>0.1HZ</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13" name="文本框 12"/>
            <p:cNvSpPr txBox="1"/>
            <p:nvPr/>
          </p:nvSpPr>
          <p:spPr>
            <a:xfrm>
              <a:off x="385" y="7100"/>
              <a:ext cx="2129" cy="725"/>
            </a:xfrm>
            <a:prstGeom prst="rect">
              <a:avLst/>
            </a:prstGeom>
            <a:noFill/>
            <a:ln w="28575">
              <a:solidFill>
                <a:srgbClr val="FF0000"/>
              </a:solidFill>
            </a:ln>
          </p:spPr>
          <p:txBody>
            <a:bodyPr wrap="square" rtlCol="0">
              <a:spAutoFit/>
            </a:bodyPr>
            <a:lstStyle/>
            <a:p>
              <a:r>
                <a:rPr lang="en-US" altLang="zh-CN" sz="2400">
                  <a:latin typeface="Times New Roman" panose="02020603050405020304" pitchFamily="18" charset="0"/>
                  <a:ea typeface="微软雅黑" panose="020B0503020204020204" charset="-122"/>
                  <a:cs typeface="Times New Roman" panose="02020603050405020304" pitchFamily="18" charset="0"/>
                </a:rPr>
                <a:t>Mayer</a:t>
              </a:r>
              <a:r>
                <a:rPr lang="zh-CN" sz="2400">
                  <a:latin typeface="Times New Roman" panose="02020603050405020304" pitchFamily="18" charset="0"/>
                  <a:ea typeface="微软雅黑" panose="020B0503020204020204" charset="-122"/>
                  <a:cs typeface="Times New Roman" panose="02020603050405020304" pitchFamily="18" charset="0"/>
                </a:rPr>
                <a:t>波</a:t>
              </a:r>
            </a:p>
          </p:txBody>
        </p:sp>
      </p:grpSp>
      <p:sp>
        <p:nvSpPr>
          <p:cNvPr id="4" name="Text Box 9"/>
          <p:cNvSpPr txBox="1">
            <a:spLocks noChangeArrowheads="1"/>
          </p:cNvSpPr>
          <p:nvPr/>
        </p:nvSpPr>
        <p:spPr bwMode="auto">
          <a:xfrm>
            <a:off x="0" y="5307965"/>
            <a:ext cx="9143365" cy="535531"/>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smtClean="0">
                <a:effectLst/>
                <a:latin typeface="Times New Roman" panose="02020603050405020304" pitchFamily="18" charset="0"/>
                <a:ea typeface="微软雅黑" panose="020B0503020204020204" charset="-122"/>
                <a:cs typeface="Times New Roman" panose="02020603050405020304" pitchFamily="18" charset="0"/>
                <a:sym typeface="+mn-ea"/>
              </a:rPr>
              <a:t>静息状态下发生的</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血红蛋白</a:t>
            </a:r>
            <a:r>
              <a:rPr sz="2400" dirty="0" err="1" smtClean="0">
                <a:effectLst/>
                <a:latin typeface="Times New Roman" panose="02020603050405020304" pitchFamily="18" charset="0"/>
                <a:ea typeface="微软雅黑" panose="020B0503020204020204" charset="-122"/>
                <a:cs typeface="Times New Roman" panose="02020603050405020304" pitchFamily="18" charset="0"/>
                <a:sym typeface="+mn-ea"/>
              </a:rPr>
              <a:t>Hb</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氧合状态的持续波动</a:t>
            </a:r>
            <a:endParaRPr sz="2400" dirty="0">
              <a:effectLst/>
              <a:latin typeface="Times New Roman" panose="02020603050405020304" pitchFamily="18" charset="0"/>
              <a:ea typeface="微软雅黑" panose="020B0503020204020204" charset="-122"/>
              <a:cs typeface="Times New Roman" panose="02020603050405020304" pitchFamily="18" charset="0"/>
              <a:sym typeface="+mn-ea"/>
            </a:endParaRPr>
          </a:p>
        </p:txBody>
      </p:sp>
      <p:grpSp>
        <p:nvGrpSpPr>
          <p:cNvPr id="22" name="组合 21"/>
          <p:cNvGrpSpPr/>
          <p:nvPr/>
        </p:nvGrpSpPr>
        <p:grpSpPr>
          <a:xfrm>
            <a:off x="1296003" y="1891032"/>
            <a:ext cx="6698615" cy="4004945"/>
            <a:chOff x="2515" y="3590"/>
            <a:chExt cx="10549" cy="6307"/>
          </a:xfrm>
        </p:grpSpPr>
        <p:sp>
          <p:nvSpPr>
            <p:cNvPr id="7" name="文本框 6"/>
            <p:cNvSpPr txBox="1"/>
            <p:nvPr/>
          </p:nvSpPr>
          <p:spPr>
            <a:xfrm>
              <a:off x="2515" y="3590"/>
              <a:ext cx="2337" cy="725"/>
            </a:xfrm>
            <a:prstGeom prst="rect">
              <a:avLst/>
            </a:prstGeom>
            <a:noFill/>
            <a:ln w="28575">
              <a:solidFill>
                <a:srgbClr val="FF0000"/>
              </a:solidFill>
            </a:ln>
          </p:spPr>
          <p:txBody>
            <a:bodyPr wrap="square" rtlCol="0">
              <a:spAutoFit/>
            </a:bodyPr>
            <a:lstStyle/>
            <a:p>
              <a:r>
                <a:rPr lang="zh-CN" sz="2400" dirty="0">
                  <a:ea typeface="微软雅黑" panose="020B0503020204020204" charset="-122"/>
                </a:rPr>
                <a:t>心脏搏动</a:t>
              </a:r>
            </a:p>
          </p:txBody>
        </p:sp>
        <p:sp>
          <p:nvSpPr>
            <p:cNvPr id="8" name="文本框 7"/>
            <p:cNvSpPr txBox="1"/>
            <p:nvPr/>
          </p:nvSpPr>
          <p:spPr>
            <a:xfrm>
              <a:off x="2515" y="5233"/>
              <a:ext cx="2545"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呼吸振荡</a:t>
              </a:r>
            </a:p>
          </p:txBody>
        </p:sp>
        <p:sp>
          <p:nvSpPr>
            <p:cNvPr id="9" name="文本框 8"/>
            <p:cNvSpPr txBox="1"/>
            <p:nvPr/>
          </p:nvSpPr>
          <p:spPr>
            <a:xfrm>
              <a:off x="2619" y="7083"/>
              <a:ext cx="2129" cy="725"/>
            </a:xfrm>
            <a:prstGeom prst="rect">
              <a:avLst/>
            </a:prstGeom>
            <a:noFill/>
            <a:ln w="28575">
              <a:solidFill>
                <a:srgbClr val="FF0000"/>
              </a:solidFill>
            </a:ln>
          </p:spPr>
          <p:txBody>
            <a:bodyPr wrap="square" rtlCol="0">
              <a:spAutoFit/>
            </a:bodyPr>
            <a:lstStyle/>
            <a:p>
              <a:r>
                <a:rPr lang="en-US" altLang="zh-CN" sz="2400">
                  <a:latin typeface="Times New Roman" panose="02020603050405020304" pitchFamily="18" charset="0"/>
                  <a:ea typeface="微软雅黑" panose="020B0503020204020204" charset="-122"/>
                  <a:cs typeface="Times New Roman" panose="02020603050405020304" pitchFamily="18" charset="0"/>
                </a:rPr>
                <a:t>Mayer</a:t>
              </a:r>
              <a:r>
                <a:rPr lang="zh-CN" sz="2400">
                  <a:latin typeface="Times New Roman" panose="02020603050405020304" pitchFamily="18" charset="0"/>
                  <a:ea typeface="微软雅黑" panose="020B0503020204020204" charset="-122"/>
                  <a:cs typeface="Times New Roman" panose="02020603050405020304" pitchFamily="18" charset="0"/>
                </a:rPr>
                <a:t>波</a:t>
              </a:r>
            </a:p>
          </p:txBody>
        </p:sp>
        <p:sp>
          <p:nvSpPr>
            <p:cNvPr id="10" name="文本框 9"/>
            <p:cNvSpPr txBox="1"/>
            <p:nvPr/>
          </p:nvSpPr>
          <p:spPr>
            <a:xfrm>
              <a:off x="2619" y="8359"/>
              <a:ext cx="4977" cy="1539"/>
            </a:xfrm>
            <a:prstGeom prst="rect">
              <a:avLst/>
            </a:prstGeom>
            <a:noFill/>
            <a:ln w="28575">
              <a:solidFill>
                <a:srgbClr val="FF0000"/>
              </a:solidFill>
            </a:ln>
          </p:spPr>
          <p:txBody>
            <a:bodyPr wrap="square" rtlCol="0">
              <a:spAutoFit/>
            </a:bodyPr>
            <a:lstStyle/>
            <a:p>
              <a:pPr marR="0" defTabSz="914400">
                <a:lnSpc>
                  <a:spcPct val="120000"/>
                </a:lnSpc>
                <a:spcBef>
                  <a:spcPct val="20000"/>
                </a:spcBef>
                <a:buClrTx/>
                <a:buSzTx/>
                <a:buFontTx/>
                <a:defRPr/>
              </a:pPr>
              <a:r>
                <a:rPr sz="2400">
                  <a:effectLst/>
                  <a:latin typeface="Times New Roman" panose="02020603050405020304" pitchFamily="18" charset="0"/>
                  <a:ea typeface="微软雅黑" panose="020B0503020204020204" charset="-122"/>
                  <a:cs typeface="Times New Roman" panose="02020603050405020304" pitchFamily="18" charset="0"/>
                  <a:sym typeface="+mn-ea"/>
                </a:rPr>
                <a:t>静息状态下发生的Hb氧合状态的持续波动</a:t>
              </a:r>
              <a:endParaRPr lang="zh-CN" sz="2400">
                <a:latin typeface="Times New Roman" panose="02020603050405020304" pitchFamily="18" charset="0"/>
                <a:ea typeface="微软雅黑" panose="020B0503020204020204" charset="-122"/>
                <a:cs typeface="Times New Roman" panose="02020603050405020304" pitchFamily="18" charset="0"/>
              </a:endParaRPr>
            </a:p>
          </p:txBody>
        </p:sp>
        <p:grpSp>
          <p:nvGrpSpPr>
            <p:cNvPr id="153606" name="Group 6"/>
            <p:cNvGrpSpPr/>
            <p:nvPr/>
          </p:nvGrpSpPr>
          <p:grpSpPr>
            <a:xfrm>
              <a:off x="6071" y="3844"/>
              <a:ext cx="1364" cy="3771"/>
              <a:chOff x="5088" y="2928"/>
              <a:chExt cx="528" cy="720"/>
            </a:xfrm>
          </p:grpSpPr>
          <p:sp>
            <p:nvSpPr>
              <p:cNvPr id="10246" name="AutoShape 7"/>
              <p:cNvSpPr/>
              <p:nvPr/>
            </p:nvSpPr>
            <p:spPr>
              <a:xfrm>
                <a:off x="5088" y="2928"/>
                <a:ext cx="144" cy="720"/>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153608" name="Text Box 8"/>
              <p:cNvSpPr txBox="1">
                <a:spLocks noChangeArrowheads="1"/>
              </p:cNvSpPr>
              <p:nvPr/>
            </p:nvSpPr>
            <p:spPr bwMode="auto">
              <a:xfrm>
                <a:off x="5280" y="3024"/>
                <a:ext cx="336" cy="54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生理噪声</a:t>
                </a:r>
              </a:p>
            </p:txBody>
          </p:sp>
        </p:grpSp>
        <p:grpSp>
          <p:nvGrpSpPr>
            <p:cNvPr id="11" name="Group 6"/>
            <p:cNvGrpSpPr/>
            <p:nvPr/>
          </p:nvGrpSpPr>
          <p:grpSpPr>
            <a:xfrm>
              <a:off x="9360" y="3710"/>
              <a:ext cx="3704" cy="5961"/>
              <a:chOff x="5088" y="2928"/>
              <a:chExt cx="1141" cy="720"/>
            </a:xfrm>
          </p:grpSpPr>
          <p:sp>
            <p:nvSpPr>
              <p:cNvPr id="19" name="AutoShape 7"/>
              <p:cNvSpPr/>
              <p:nvPr/>
            </p:nvSpPr>
            <p:spPr>
              <a:xfrm>
                <a:off x="5088" y="2928"/>
                <a:ext cx="144" cy="720"/>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21" name="Text Box 8"/>
              <p:cNvSpPr txBox="1">
                <a:spLocks noChangeArrowheads="1"/>
              </p:cNvSpPr>
              <p:nvPr/>
            </p:nvSpPr>
            <p:spPr bwMode="auto">
              <a:xfrm>
                <a:off x="5273" y="2934"/>
                <a:ext cx="956" cy="714"/>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这些波动都被叠加在与所研究的行为状态相关的信号上</a:t>
                </a:r>
              </a:p>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污染了仪器采集的原始数据</a:t>
                </a:r>
              </a:p>
            </p:txBody>
          </p:sp>
        </p:grpSp>
      </p:grpSp>
    </p:spTree>
    <p:extLst>
      <p:ext uri="{BB962C8B-B14F-4D97-AF65-F5344CB8AC3E}">
        <p14:creationId xmlns:p14="http://schemas.microsoft.com/office/powerpoint/2010/main" val="306624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749425" y="242570"/>
            <a:ext cx="6671945" cy="1461770"/>
          </a:xfrm>
        </p:spPr>
        <p:txBody>
          <a:bodyPr/>
          <a:lstStyle/>
          <a:p>
            <a:r>
              <a:rPr lang="zh-CN" altLang="en-US" sz="3600" b="1">
                <a:latin typeface="黑体" panose="02010609060101010101" pitchFamily="2" charset="-122"/>
                <a:ea typeface="黑体" panose="02010609060101010101" pitchFamily="2" charset="-122"/>
              </a:rPr>
              <a:t>信号校正和分析技术</a:t>
            </a:r>
          </a:p>
        </p:txBody>
      </p:sp>
      <p:grpSp>
        <p:nvGrpSpPr>
          <p:cNvPr id="2" name="组合 1"/>
          <p:cNvGrpSpPr/>
          <p:nvPr/>
        </p:nvGrpSpPr>
        <p:grpSpPr>
          <a:xfrm>
            <a:off x="724535" y="3498215"/>
            <a:ext cx="7666990" cy="1322070"/>
            <a:chOff x="1163" y="2557"/>
            <a:chExt cx="12074" cy="2082"/>
          </a:xfrm>
        </p:grpSpPr>
        <p:grpSp>
          <p:nvGrpSpPr>
            <p:cNvPr id="3" name="组合 2"/>
            <p:cNvGrpSpPr/>
            <p:nvPr/>
          </p:nvGrpSpPr>
          <p:grpSpPr>
            <a:xfrm>
              <a:off x="1768" y="2557"/>
              <a:ext cx="10704" cy="2082"/>
              <a:chOff x="1768" y="2557"/>
              <a:chExt cx="10704" cy="2082"/>
            </a:xfrm>
          </p:grpSpPr>
          <p:sp>
            <p:nvSpPr>
              <p:cNvPr id="4" name="五角星 18"/>
              <p:cNvSpPr/>
              <p:nvPr/>
            </p:nvSpPr>
            <p:spPr>
              <a:xfrm rot="2134838">
                <a:off x="1768" y="2557"/>
                <a:ext cx="2057" cy="2082"/>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868" tIns="45434" rIns="90868" bIns="45434" rtlCol="0" anchor="ctr"/>
              <a:lstStyle/>
              <a:p>
                <a:pPr algn="ctr"/>
                <a:endParaRPr lang="zh-CN" altLang="en-US" sz="1010">
                  <a:latin typeface="微软雅黑" panose="020B0503020204020204" charset="-122"/>
                  <a:ea typeface="微软雅黑" panose="020B0503020204020204" charset="-122"/>
                </a:endParaRPr>
              </a:p>
            </p:txBody>
          </p:sp>
          <p:sp>
            <p:nvSpPr>
              <p:cNvPr id="5" name="五角星 18"/>
              <p:cNvSpPr/>
              <p:nvPr/>
            </p:nvSpPr>
            <p:spPr>
              <a:xfrm rot="2134838">
                <a:off x="4623" y="2557"/>
                <a:ext cx="2057" cy="2082"/>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0868" tIns="45434" rIns="90868" bIns="45434" rtlCol="0" anchor="ctr"/>
              <a:lstStyle/>
              <a:p>
                <a:pPr algn="ctr"/>
                <a:endParaRPr lang="zh-CN" altLang="en-US" sz="1010">
                  <a:latin typeface="微软雅黑" panose="020B0503020204020204" charset="-122"/>
                  <a:ea typeface="微软雅黑" panose="020B0503020204020204" charset="-122"/>
                </a:endParaRPr>
              </a:p>
            </p:txBody>
          </p:sp>
          <p:sp>
            <p:nvSpPr>
              <p:cNvPr id="6" name="五角星 18"/>
              <p:cNvSpPr/>
              <p:nvPr/>
            </p:nvSpPr>
            <p:spPr>
              <a:xfrm rot="2134838">
                <a:off x="7561" y="2557"/>
                <a:ext cx="2057" cy="2082"/>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868" tIns="45434" rIns="90868" bIns="45434" rtlCol="0" anchor="ctr"/>
              <a:lstStyle/>
              <a:p>
                <a:pPr algn="ctr"/>
                <a:endParaRPr lang="zh-CN" altLang="en-US" sz="1010">
                  <a:latin typeface="微软雅黑" panose="020B0503020204020204" charset="-122"/>
                  <a:ea typeface="微软雅黑" panose="020B0503020204020204" charset="-122"/>
                </a:endParaRPr>
              </a:p>
            </p:txBody>
          </p:sp>
          <p:sp>
            <p:nvSpPr>
              <p:cNvPr id="9" name="五角星 18"/>
              <p:cNvSpPr/>
              <p:nvPr/>
            </p:nvSpPr>
            <p:spPr>
              <a:xfrm rot="2134838">
                <a:off x="10416" y="2557"/>
                <a:ext cx="2057" cy="2082"/>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lIns="90868" tIns="45434" rIns="90868" bIns="45434" rtlCol="0" anchor="ctr"/>
              <a:lstStyle/>
              <a:p>
                <a:pPr algn="ctr"/>
                <a:endParaRPr lang="zh-CN" altLang="en-US" sz="1010">
                  <a:latin typeface="微软雅黑" panose="020B0503020204020204" charset="-122"/>
                  <a:ea typeface="微软雅黑" panose="020B0503020204020204" charset="-122"/>
                </a:endParaRPr>
              </a:p>
            </p:txBody>
          </p:sp>
        </p:grpSp>
        <p:grpSp>
          <p:nvGrpSpPr>
            <p:cNvPr id="7" name="组合 6"/>
            <p:cNvGrpSpPr/>
            <p:nvPr/>
          </p:nvGrpSpPr>
          <p:grpSpPr>
            <a:xfrm>
              <a:off x="1163" y="3290"/>
              <a:ext cx="12074" cy="696"/>
              <a:chOff x="1163" y="3290"/>
              <a:chExt cx="12074" cy="696"/>
            </a:xfrm>
          </p:grpSpPr>
          <p:sp>
            <p:nvSpPr>
              <p:cNvPr id="8" name="五边形 7"/>
              <p:cNvSpPr/>
              <p:nvPr/>
            </p:nvSpPr>
            <p:spPr>
              <a:xfrm>
                <a:off x="1163" y="3506"/>
                <a:ext cx="12074" cy="248"/>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微软雅黑" panose="020B0503020204020204" charset="-122"/>
                  <a:ea typeface="微软雅黑" panose="020B0503020204020204" charset="-122"/>
                </a:endParaRPr>
              </a:p>
            </p:txBody>
          </p:sp>
          <p:sp>
            <p:nvSpPr>
              <p:cNvPr id="10" name="TextBox 3"/>
              <p:cNvSpPr txBox="1"/>
              <p:nvPr/>
            </p:nvSpPr>
            <p:spPr>
              <a:xfrm>
                <a:off x="1932" y="3312"/>
                <a:ext cx="1730" cy="674"/>
              </a:xfrm>
              <a:prstGeom prst="rect">
                <a:avLst/>
              </a:prstGeom>
              <a:noFill/>
            </p:spPr>
            <p:txBody>
              <a:bodyPr wrap="square" lIns="90868" tIns="45434" rIns="90868" bIns="45434" rtlCol="0">
                <a:spAutoFit/>
              </a:bodyPr>
              <a:lstStyle/>
              <a:p>
                <a:pPr algn="ctr"/>
                <a:r>
                  <a:rPr lang="zh-CN" altLang="zh-CN" sz="2000" b="1" dirty="0">
                    <a:solidFill>
                      <a:srgbClr val="FFFFFF"/>
                    </a:solidFill>
                    <a:latin typeface="微软雅黑" panose="020B0503020204020204" charset="-122"/>
                    <a:ea typeface="微软雅黑" panose="020B0503020204020204" charset="-122"/>
                  </a:rPr>
                  <a:t>归一化</a:t>
                </a:r>
              </a:p>
            </p:txBody>
          </p:sp>
          <p:sp>
            <p:nvSpPr>
              <p:cNvPr id="11" name="TextBox 6"/>
              <p:cNvSpPr txBox="1"/>
              <p:nvPr/>
            </p:nvSpPr>
            <p:spPr>
              <a:xfrm>
                <a:off x="4655" y="3290"/>
                <a:ext cx="1993" cy="626"/>
              </a:xfrm>
              <a:prstGeom prst="rect">
                <a:avLst/>
              </a:prstGeom>
              <a:noFill/>
            </p:spPr>
            <p:txBody>
              <a:bodyPr wrap="square" lIns="90868" tIns="45434" rIns="90868" bIns="45434" rtlCol="0">
                <a:spAutoFit/>
              </a:bodyPr>
              <a:lstStyle/>
              <a:p>
                <a:pPr algn="ctr"/>
                <a:r>
                  <a:rPr lang="zh-CN" altLang="en-US" sz="2000" b="1" dirty="0">
                    <a:solidFill>
                      <a:srgbClr val="FFFFFF"/>
                    </a:solidFill>
                    <a:latin typeface="微软雅黑" panose="020B0503020204020204" charset="-122"/>
                    <a:ea typeface="微软雅黑" panose="020B0503020204020204" charset="-122"/>
                  </a:rPr>
                  <a:t>低通滤波</a:t>
                </a:r>
              </a:p>
            </p:txBody>
          </p:sp>
          <p:sp>
            <p:nvSpPr>
              <p:cNvPr id="12" name="TextBox 7"/>
              <p:cNvSpPr txBox="1"/>
              <p:nvPr/>
            </p:nvSpPr>
            <p:spPr>
              <a:xfrm>
                <a:off x="7702" y="3312"/>
                <a:ext cx="1730" cy="626"/>
              </a:xfrm>
              <a:prstGeom prst="rect">
                <a:avLst/>
              </a:prstGeom>
              <a:noFill/>
            </p:spPr>
            <p:txBody>
              <a:bodyPr wrap="square" lIns="90868" tIns="45434" rIns="90868" bIns="45434" rtlCol="0">
                <a:spAutoFit/>
              </a:bodyPr>
              <a:lstStyle/>
              <a:p>
                <a:pPr algn="ctr"/>
                <a:r>
                  <a:rPr lang="zh-CN" altLang="en-US" sz="2000" b="1" dirty="0">
                    <a:solidFill>
                      <a:srgbClr val="FFFFFF"/>
                    </a:solidFill>
                    <a:latin typeface="微软雅黑" panose="020B0503020204020204" charset="-122"/>
                    <a:ea typeface="微软雅黑" panose="020B0503020204020204" charset="-122"/>
                  </a:rPr>
                  <a:t>光密度</a:t>
                </a:r>
              </a:p>
            </p:txBody>
          </p:sp>
          <p:sp>
            <p:nvSpPr>
              <p:cNvPr id="13" name="TextBox 9"/>
              <p:cNvSpPr txBox="1"/>
              <p:nvPr/>
            </p:nvSpPr>
            <p:spPr>
              <a:xfrm>
                <a:off x="10575" y="3312"/>
                <a:ext cx="1730" cy="626"/>
              </a:xfrm>
              <a:prstGeom prst="rect">
                <a:avLst/>
              </a:prstGeom>
              <a:noFill/>
            </p:spPr>
            <p:txBody>
              <a:bodyPr wrap="square" lIns="90868" tIns="45434" rIns="90868" bIns="45434" rtlCol="0">
                <a:spAutoFit/>
              </a:bodyPr>
              <a:lstStyle/>
              <a:p>
                <a:pPr algn="ctr"/>
                <a:r>
                  <a:rPr lang="en-US" altLang="zh-CN" sz="2000" b="1" dirty="0">
                    <a:solidFill>
                      <a:srgbClr val="FFFFFF"/>
                    </a:solidFill>
                    <a:latin typeface="微软雅黑" panose="020B0503020204020204" charset="-122"/>
                    <a:ea typeface="微软雅黑" panose="020B0503020204020204" charset="-122"/>
                  </a:rPr>
                  <a:t>PCA</a:t>
                </a:r>
              </a:p>
            </p:txBody>
          </p:sp>
        </p:grpSp>
      </p:grpSp>
      <p:sp>
        <p:nvSpPr>
          <p:cNvPr id="14" name="文本框 13"/>
          <p:cNvSpPr txBox="1"/>
          <p:nvPr/>
        </p:nvSpPr>
        <p:spPr>
          <a:xfrm>
            <a:off x="366395" y="5076825"/>
            <a:ext cx="3364865" cy="1106805"/>
          </a:xfrm>
          <a:prstGeom prst="rect">
            <a:avLst/>
          </a:prstGeom>
          <a:noFill/>
        </p:spPr>
        <p:txBody>
          <a:bodyPr wrap="square" rtlCol="0">
            <a:spAutoFit/>
          </a:bodyPr>
          <a:lstStyle/>
          <a:p>
            <a:r>
              <a:rPr lang="en-US" sz="2200" dirty="0">
                <a:latin typeface="Times New Roman" panose="02020603050405020304" pitchFamily="18" charset="0"/>
                <a:ea typeface="微软雅黑" panose="020B0503020204020204" charset="-122"/>
                <a:cs typeface="Times New Roman" panose="02020603050405020304" pitchFamily="18" charset="0"/>
              </a:rPr>
              <a:t>    </a:t>
            </a:r>
            <a:r>
              <a:rPr sz="2200" dirty="0" err="1">
                <a:latin typeface="Times New Roman" panose="02020603050405020304" pitchFamily="18" charset="0"/>
                <a:ea typeface="微软雅黑" panose="020B0503020204020204" charset="-122"/>
                <a:cs typeface="Times New Roman" panose="02020603050405020304" pitchFamily="18" charset="0"/>
              </a:rPr>
              <a:t>每个值除以所有时间点所有通道的</a:t>
            </a:r>
            <a:r>
              <a:rPr sz="2200" dirty="0" err="1">
                <a:solidFill>
                  <a:srgbClr val="FF0000"/>
                </a:solidFill>
                <a:latin typeface="Times New Roman" panose="02020603050405020304" pitchFamily="18" charset="0"/>
                <a:ea typeface="微软雅黑" panose="020B0503020204020204" charset="-122"/>
                <a:cs typeface="Times New Roman" panose="02020603050405020304" pitchFamily="18" charset="0"/>
              </a:rPr>
              <a:t>均值</a:t>
            </a:r>
            <a:r>
              <a:rPr sz="2200" dirty="0" err="1">
                <a:latin typeface="Times New Roman" panose="02020603050405020304" pitchFamily="18" charset="0"/>
                <a:ea typeface="微软雅黑" panose="020B0503020204020204" charset="-122"/>
                <a:cs typeface="Times New Roman" panose="02020603050405020304" pitchFamily="18" charset="0"/>
              </a:rPr>
              <a:t>来归一化原始强度数据</a:t>
            </a:r>
            <a:r>
              <a:rPr lang="zh-CN" sz="2200" dirty="0">
                <a:latin typeface="Times New Roman" panose="02020603050405020304" pitchFamily="18" charset="0"/>
                <a:ea typeface="微软雅黑" panose="020B0503020204020204" charset="-122"/>
                <a:cs typeface="Times New Roman" panose="02020603050405020304" pitchFamily="18" charset="0"/>
              </a:rPr>
              <a:t>。</a:t>
            </a:r>
          </a:p>
        </p:txBody>
      </p:sp>
      <p:sp>
        <p:nvSpPr>
          <p:cNvPr id="15" name="文本框 14"/>
          <p:cNvSpPr txBox="1"/>
          <p:nvPr/>
        </p:nvSpPr>
        <p:spPr>
          <a:xfrm>
            <a:off x="1942465" y="2409825"/>
            <a:ext cx="3128645" cy="768350"/>
          </a:xfrm>
          <a:prstGeom prst="rect">
            <a:avLst/>
          </a:prstGeom>
          <a:noFill/>
        </p:spPr>
        <p:txBody>
          <a:bodyPr wrap="square" rtlCol="0">
            <a:spAutoFit/>
          </a:bodyPr>
          <a:lstStyle/>
          <a:p>
            <a:pPr algn="l">
              <a:buClrTx/>
              <a:buSzTx/>
              <a:buFontTx/>
            </a:pPr>
            <a:r>
              <a:rPr lang="en-US" sz="2000">
                <a:latin typeface="Times New Roman" panose="02020603050405020304" pitchFamily="18" charset="0"/>
                <a:ea typeface="微软雅黑" panose="020B0503020204020204" charset="-122"/>
                <a:cs typeface="Times New Roman" panose="02020603050405020304" pitchFamily="18" charset="0"/>
              </a:rPr>
              <a:t>    </a:t>
            </a:r>
            <a:r>
              <a:rPr sz="2200">
                <a:latin typeface="Times New Roman" panose="02020603050405020304" pitchFamily="18" charset="0"/>
                <a:ea typeface="微软雅黑" panose="020B0503020204020204" charset="-122"/>
                <a:cs typeface="Times New Roman" panose="02020603050405020304" pitchFamily="18" charset="0"/>
              </a:rPr>
              <a:t>以0.7HZ截止频率</a:t>
            </a:r>
            <a:r>
              <a:rPr sz="2200">
                <a:solidFill>
                  <a:srgbClr val="FF0000"/>
                </a:solidFill>
                <a:latin typeface="Times New Roman" panose="02020603050405020304" pitchFamily="18" charset="0"/>
                <a:ea typeface="微软雅黑" panose="020B0503020204020204" charset="-122"/>
                <a:cs typeface="Times New Roman" panose="02020603050405020304" pitchFamily="18" charset="0"/>
              </a:rPr>
              <a:t>低通滤波</a:t>
            </a:r>
            <a:r>
              <a:rPr sz="2200">
                <a:latin typeface="Times New Roman" panose="02020603050405020304" pitchFamily="18" charset="0"/>
                <a:ea typeface="微软雅黑" panose="020B0503020204020204" charset="-122"/>
                <a:cs typeface="Times New Roman" panose="02020603050405020304" pitchFamily="18" charset="0"/>
              </a:rPr>
              <a:t>归一化的强度数据</a:t>
            </a:r>
            <a:r>
              <a:rPr lang="zh-CN" sz="2200">
                <a:latin typeface="Times New Roman" panose="02020603050405020304" pitchFamily="18" charset="0"/>
                <a:ea typeface="微软雅黑" panose="020B0503020204020204" charset="-122"/>
                <a:cs typeface="Times New Roman" panose="02020603050405020304" pitchFamily="18" charset="0"/>
              </a:rPr>
              <a:t>。</a:t>
            </a:r>
          </a:p>
        </p:txBody>
      </p:sp>
      <p:sp>
        <p:nvSpPr>
          <p:cNvPr id="16" name="文本框 15"/>
          <p:cNvSpPr txBox="1"/>
          <p:nvPr/>
        </p:nvSpPr>
        <p:spPr>
          <a:xfrm>
            <a:off x="4068445" y="5076825"/>
            <a:ext cx="3246683" cy="1107996"/>
          </a:xfrm>
          <a:prstGeom prst="rect">
            <a:avLst/>
          </a:prstGeom>
          <a:noFill/>
        </p:spPr>
        <p:txBody>
          <a:bodyPr wrap="square" rtlCol="0">
            <a:spAutoFit/>
          </a:bodyPr>
          <a:lstStyle/>
          <a:p>
            <a:pPr algn="l">
              <a:buClrTx/>
              <a:buSzTx/>
              <a:buFontTx/>
            </a:pPr>
            <a:r>
              <a:rPr lang="en-US" sz="2000" dirty="0">
                <a:latin typeface="Times New Roman" panose="02020603050405020304" pitchFamily="18" charset="0"/>
                <a:ea typeface="微软雅黑" panose="020B0503020204020204" charset="-122"/>
                <a:cs typeface="Times New Roman" panose="02020603050405020304" pitchFamily="18" charset="0"/>
              </a:rPr>
              <a:t>   </a:t>
            </a:r>
            <a:r>
              <a:rPr sz="2200" dirty="0">
                <a:latin typeface="Times New Roman" panose="02020603050405020304" pitchFamily="18" charset="0"/>
                <a:ea typeface="微软雅黑" panose="020B0503020204020204" charset="-122"/>
                <a:cs typeface="Times New Roman" panose="02020603050405020304" pitchFamily="18" charset="0"/>
              </a:rPr>
              <a:t> </a:t>
            </a:r>
            <a:r>
              <a:rPr sz="2200" dirty="0" err="1">
                <a:latin typeface="Times New Roman" panose="02020603050405020304" pitchFamily="18" charset="0"/>
                <a:ea typeface="微软雅黑" panose="020B0503020204020204" charset="-122"/>
                <a:cs typeface="Times New Roman" panose="02020603050405020304" pitchFamily="18" charset="0"/>
              </a:rPr>
              <a:t>为每个波长计算光密度的</a:t>
            </a:r>
            <a:r>
              <a:rPr sz="2200" dirty="0" err="1">
                <a:solidFill>
                  <a:srgbClr val="FF0000"/>
                </a:solidFill>
                <a:latin typeface="Times New Roman" panose="02020603050405020304" pitchFamily="18" charset="0"/>
                <a:ea typeface="微软雅黑" panose="020B0503020204020204" charset="-122"/>
                <a:cs typeface="Times New Roman" panose="02020603050405020304" pitchFamily="18" charset="0"/>
              </a:rPr>
              <a:t>变化率</a:t>
            </a:r>
            <a:r>
              <a:rPr sz="2200" dirty="0" err="1">
                <a:latin typeface="Times New Roman" panose="02020603050405020304" pitchFamily="18" charset="0"/>
                <a:ea typeface="微软雅黑" panose="020B0503020204020204" charset="-122"/>
                <a:cs typeface="Times New Roman" panose="02020603050405020304" pitchFamily="18" charset="0"/>
              </a:rPr>
              <a:t>，作为归一化强度的负对数</a:t>
            </a:r>
            <a:r>
              <a:rPr sz="2200" dirty="0">
                <a:latin typeface="Times New Roman" panose="02020603050405020304" pitchFamily="18" charset="0"/>
                <a:ea typeface="微软雅黑" panose="020B0503020204020204" charset="-122"/>
                <a:cs typeface="Times New Roman" panose="02020603050405020304" pitchFamily="18" charset="0"/>
              </a:rPr>
              <a:t>。</a:t>
            </a:r>
          </a:p>
        </p:txBody>
      </p:sp>
      <p:sp>
        <p:nvSpPr>
          <p:cNvPr id="17" name="文本框 16"/>
          <p:cNvSpPr txBox="1"/>
          <p:nvPr/>
        </p:nvSpPr>
        <p:spPr>
          <a:xfrm>
            <a:off x="5616257" y="1901448"/>
            <a:ext cx="3268345" cy="1785104"/>
          </a:xfrm>
          <a:prstGeom prst="rect">
            <a:avLst/>
          </a:prstGeom>
          <a:noFill/>
        </p:spPr>
        <p:txBody>
          <a:bodyPr wrap="square" rtlCol="0">
            <a:spAutoFit/>
          </a:bodyPr>
          <a:lstStyle/>
          <a:p>
            <a:r>
              <a:rPr sz="2200" dirty="0" err="1" smtClean="0">
                <a:latin typeface="Times New Roman" panose="02020603050405020304" pitchFamily="18" charset="0"/>
                <a:ea typeface="微软雅黑" panose="020B0503020204020204" charset="-122"/>
                <a:cs typeface="Times New Roman" panose="02020603050405020304" pitchFamily="18" charset="0"/>
              </a:rPr>
              <a:t>第一个</a:t>
            </a:r>
            <a:r>
              <a:rPr sz="2200" dirty="0" err="1"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主成分分析</a:t>
            </a:r>
            <a:r>
              <a:rPr sz="2200" dirty="0" err="1" smtClean="0">
                <a:latin typeface="Times New Roman" panose="02020603050405020304" pitchFamily="18" charset="0"/>
                <a:ea typeface="微软雅黑" panose="020B0503020204020204" charset="-122"/>
                <a:cs typeface="Times New Roman" panose="02020603050405020304" pitchFamily="18" charset="0"/>
              </a:rPr>
              <a:t>滤波器校正数据中的运动</a:t>
            </a:r>
            <a:r>
              <a:rPr lang="zh-CN" altLang="en-US" sz="2200" dirty="0" smtClean="0">
                <a:latin typeface="Times New Roman" panose="02020603050405020304" pitchFamily="18" charset="0"/>
                <a:ea typeface="微软雅黑" panose="020B0503020204020204" charset="-122"/>
                <a:cs typeface="Times New Roman" panose="02020603050405020304" pitchFamily="18" charset="0"/>
              </a:rPr>
              <a:t>。</a:t>
            </a:r>
            <a:endParaRPr sz="2200" dirty="0">
              <a:latin typeface="Times New Roman" panose="02020603050405020304" pitchFamily="18" charset="0"/>
              <a:ea typeface="微软雅黑" panose="020B0503020204020204" charset="-122"/>
              <a:cs typeface="Times New Roman" panose="02020603050405020304" pitchFamily="18" charset="0"/>
            </a:endParaRPr>
          </a:p>
          <a:p>
            <a:r>
              <a:rPr sz="2200" dirty="0" err="1" smtClean="0">
                <a:latin typeface="Times New Roman" panose="02020603050405020304" pitchFamily="18" charset="0"/>
                <a:ea typeface="微软雅黑" panose="020B0503020204020204" charset="-122"/>
                <a:cs typeface="Times New Roman" panose="02020603050405020304" pitchFamily="18" charset="0"/>
              </a:rPr>
              <a:t>第二个滤波器</a:t>
            </a:r>
            <a:r>
              <a:rPr lang="zh-CN" altLang="en-US" sz="2200"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基线校正</a:t>
            </a:r>
            <a:r>
              <a:rPr sz="2200" dirty="0" err="1" smtClean="0">
                <a:latin typeface="Times New Roman" panose="02020603050405020304" pitchFamily="18" charset="0"/>
                <a:ea typeface="微软雅黑" panose="020B0503020204020204" charset="-122"/>
                <a:cs typeface="Times New Roman" panose="02020603050405020304" pitchFamily="18" charset="0"/>
              </a:rPr>
              <a:t>使用基线数据的主成分去除生理伪迹</a:t>
            </a:r>
            <a:r>
              <a:rPr sz="2200" dirty="0" smtClean="0">
                <a:latin typeface="Times New Roman" panose="02020603050405020304" pitchFamily="18" charset="0"/>
                <a:ea typeface="微软雅黑" panose="020B0503020204020204" charset="-122"/>
                <a:cs typeface="Times New Roman" panose="02020603050405020304" pitchFamily="18" charset="0"/>
              </a:rPr>
              <a:t> </a:t>
            </a:r>
            <a:r>
              <a:rPr lang="zh-CN" altLang="en-US" sz="2200" dirty="0" smtClean="0">
                <a:latin typeface="Times New Roman" panose="02020603050405020304" pitchFamily="18" charset="0"/>
                <a:ea typeface="微软雅黑" panose="020B0503020204020204" charset="-122"/>
                <a:cs typeface="Times New Roman" panose="02020603050405020304" pitchFamily="18" charset="0"/>
              </a:rPr>
              <a:t>。</a:t>
            </a:r>
            <a:endParaRPr sz="2200" dirty="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32321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5"/>
                                        </p:tgtEl>
                                        <p:attrNameLst>
                                          <p:attrName>style.visibility</p:attrName>
                                        </p:attrNameLst>
                                      </p:cBhvr>
                                      <p:to>
                                        <p:strVal val="hidden"/>
                                      </p:to>
                                    </p:set>
                                  </p:childTnLst>
                                </p:cTn>
                              </p:par>
                            </p:childTnLst>
                          </p:cTn>
                        </p:par>
                        <p:par>
                          <p:cTn id="20" fill="hold">
                            <p:stCondLst>
                              <p:cond delay="0"/>
                            </p:stCondLst>
                            <p:childTnLst>
                              <p:par>
                                <p:cTn id="21" presetID="3" presetClass="entr" presetSubtype="1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par>
                          <p:cTn id="28" fill="hold">
                            <p:stCondLst>
                              <p:cond delay="0"/>
                            </p:stCondLst>
                            <p:childTnLst>
                              <p:par>
                                <p:cTn id="29" presetID="3"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6" grpId="0"/>
      <p:bldP spid="16" grpId="1"/>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651635" y="186690"/>
            <a:ext cx="5581650" cy="1461770"/>
          </a:xfrm>
        </p:spPr>
        <p:txBody>
          <a:bodyPr/>
          <a:lstStyle/>
          <a:p>
            <a:r>
              <a:rPr lang="zh-CN" altLang="en-US" sz="3600" b="1">
                <a:latin typeface="黑体" panose="02010609060101010101" pitchFamily="2" charset="-122"/>
                <a:ea typeface="黑体" panose="02010609060101010101" pitchFamily="2" charset="-122"/>
              </a:rPr>
              <a:t>其他预处理技术</a:t>
            </a:r>
          </a:p>
        </p:txBody>
      </p:sp>
      <p:sp>
        <p:nvSpPr>
          <p:cNvPr id="20" name="Text Box 9"/>
          <p:cNvSpPr txBox="1">
            <a:spLocks noChangeArrowheads="1"/>
          </p:cNvSpPr>
          <p:nvPr/>
        </p:nvSpPr>
        <p:spPr bwMode="auto">
          <a:xfrm>
            <a:off x="635" y="2164715"/>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A</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采用</a:t>
            </a: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0.1HZ</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的截止频率低通滤波原始数据以去除呼吸和其它更高频率伪迹的影响</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14" name="Text Box 9"/>
          <p:cNvSpPr txBox="1">
            <a:spLocks noChangeArrowheads="1"/>
          </p:cNvSpPr>
          <p:nvPr/>
        </p:nvSpPr>
        <p:spPr bwMode="auto">
          <a:xfrm>
            <a:off x="0" y="3246755"/>
            <a:ext cx="9143365" cy="977265"/>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B</a:t>
            </a:r>
            <a:r>
              <a:rPr lang="zh-CN" altLang="en-US"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通过把原始数据除以基线期间信号的平均值从而归一化每个试验的原始数据</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50" name="文本框 49"/>
          <p:cNvSpPr txBox="1"/>
          <p:nvPr/>
        </p:nvSpPr>
        <p:spPr>
          <a:xfrm>
            <a:off x="288925" y="4785360"/>
            <a:ext cx="6180455" cy="1445260"/>
          </a:xfrm>
          <a:prstGeom prst="rect">
            <a:avLst/>
          </a:prstGeom>
          <a:noFill/>
          <a:ln w="28575">
            <a:solidFill>
              <a:srgbClr val="FF0000"/>
            </a:solidFill>
          </a:ln>
        </p:spPr>
        <p:txBody>
          <a:bodyPr wrap="square" rtlCol="0">
            <a:spAutoFit/>
          </a:bodyPr>
          <a:lstStyle/>
          <a:p>
            <a:r>
              <a:rPr lang="zh-CN" altLang="zh-CN" sz="2200" dirty="0">
                <a:latin typeface="微软雅黑" panose="020B0503020204020204" charset="-122"/>
                <a:ea typeface="微软雅黑" panose="020B0503020204020204" charset="-122"/>
                <a:cs typeface="微软雅黑" panose="020B0503020204020204" charset="-122"/>
              </a:rPr>
              <a:t>缺点：</a:t>
            </a:r>
            <a:endParaRPr lang="en-US" altLang="zh-CN" sz="2200" dirty="0">
              <a:latin typeface="微软雅黑" panose="020B0503020204020204" charset="-122"/>
              <a:ea typeface="微软雅黑" panose="020B0503020204020204" charset="-122"/>
              <a:cs typeface="微软雅黑" panose="020B0503020204020204" charset="-122"/>
            </a:endParaRPr>
          </a:p>
          <a:p>
            <a:r>
              <a:rPr lang="en-US" altLang="zh-CN" sz="2200" dirty="0">
                <a:latin typeface="微软雅黑" panose="020B0503020204020204" charset="-122"/>
                <a:ea typeface="微软雅黑" panose="020B0503020204020204" charset="-122"/>
                <a:cs typeface="微软雅黑" panose="020B0503020204020204" charset="-122"/>
              </a:rPr>
              <a:t>1</a:t>
            </a:r>
            <a:r>
              <a:rPr lang="zh-CN" altLang="en-US" sz="2200" dirty="0">
                <a:latin typeface="微软雅黑" panose="020B0503020204020204" charset="-122"/>
                <a:ea typeface="微软雅黑" panose="020B0503020204020204" charset="-122"/>
                <a:cs typeface="微软雅黑" panose="020B0503020204020204" charset="-122"/>
              </a:rPr>
              <a:t>：需要一个大的数据集用于准确和可靠的计算</a:t>
            </a:r>
          </a:p>
          <a:p>
            <a:r>
              <a:rPr lang="en-US" altLang="zh-CN" sz="2200" dirty="0">
                <a:latin typeface="微软雅黑" panose="020B0503020204020204" charset="-122"/>
                <a:ea typeface="微软雅黑" panose="020B0503020204020204" charset="-122"/>
                <a:cs typeface="微软雅黑" panose="020B0503020204020204" charset="-122"/>
              </a:rPr>
              <a:t>2</a:t>
            </a:r>
            <a:r>
              <a:rPr lang="zh-CN" altLang="en-US" sz="2200" dirty="0">
                <a:latin typeface="微软雅黑" panose="020B0503020204020204" charset="-122"/>
                <a:ea typeface="微软雅黑" panose="020B0503020204020204" charset="-122"/>
                <a:cs typeface="微软雅黑" panose="020B0503020204020204" charset="-122"/>
              </a:rPr>
              <a:t>：</a:t>
            </a:r>
            <a:r>
              <a:rPr sz="2200" dirty="0" err="1">
                <a:latin typeface="微软雅黑" panose="020B0503020204020204" charset="-122"/>
                <a:ea typeface="微软雅黑" panose="020B0503020204020204" charset="-122"/>
                <a:cs typeface="微软雅黑" panose="020B0503020204020204" charset="-122"/>
              </a:rPr>
              <a:t>相当长的处理时间</a:t>
            </a:r>
            <a:endParaRPr sz="2200" dirty="0">
              <a:latin typeface="微软雅黑" panose="020B0503020204020204" charset="-122"/>
              <a:ea typeface="微软雅黑" panose="020B0503020204020204" charset="-122"/>
              <a:cs typeface="微软雅黑" panose="020B0503020204020204" charset="-122"/>
            </a:endParaRPr>
          </a:p>
          <a:p>
            <a:r>
              <a:rPr lang="en-US" altLang="zh-CN" sz="2200" dirty="0">
                <a:latin typeface="微软雅黑" panose="020B0503020204020204" charset="-122"/>
                <a:ea typeface="微软雅黑" panose="020B0503020204020204" charset="-122"/>
                <a:cs typeface="微软雅黑" panose="020B0503020204020204" charset="-122"/>
              </a:rPr>
              <a:t>3</a:t>
            </a:r>
            <a:r>
              <a:rPr lang="zh-CN" altLang="en-US" sz="2200" dirty="0">
                <a:latin typeface="微软雅黑" panose="020B0503020204020204" charset="-122"/>
                <a:ea typeface="微软雅黑" panose="020B0503020204020204" charset="-122"/>
                <a:cs typeface="微软雅黑" panose="020B0503020204020204" charset="-122"/>
              </a:rPr>
              <a:t>：不可能直接转移到在线应用</a:t>
            </a:r>
          </a:p>
        </p:txBody>
      </p:sp>
      <p:sp>
        <p:nvSpPr>
          <p:cNvPr id="153608" name="Text Box 8"/>
          <p:cNvSpPr txBox="1">
            <a:spLocks noChangeArrowheads="1"/>
          </p:cNvSpPr>
          <p:nvPr/>
        </p:nvSpPr>
        <p:spPr bwMode="auto">
          <a:xfrm>
            <a:off x="6993890" y="4846955"/>
            <a:ext cx="1997710" cy="181483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未来研究：在线和实时使用的适应性</a:t>
            </a:r>
          </a:p>
        </p:txBody>
      </p:sp>
      <p:cxnSp>
        <p:nvCxnSpPr>
          <p:cNvPr id="15" name="直接箭头连接符 14"/>
          <p:cNvCxnSpPr/>
          <p:nvPr/>
        </p:nvCxnSpPr>
        <p:spPr>
          <a:xfrm>
            <a:off x="6128385" y="5531485"/>
            <a:ext cx="768350" cy="139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89"/>
          <p:cNvGrpSpPr/>
          <p:nvPr/>
        </p:nvGrpSpPr>
        <p:grpSpPr>
          <a:xfrm>
            <a:off x="0" y="0"/>
            <a:ext cx="9144000" cy="738188"/>
            <a:chOff x="0" y="0"/>
            <a:chExt cx="5760" cy="465"/>
          </a:xfrm>
        </p:grpSpPr>
        <p:sp>
          <p:nvSpPr>
            <p:cNvPr id="156762" name="Rectangle 90"/>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顶叶皮层的组成</a:t>
              </a:r>
            </a:p>
          </p:txBody>
        </p:sp>
        <p:sp>
          <p:nvSpPr>
            <p:cNvPr id="9220" name="Line 91"/>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56764" name="Rectangle 92"/>
          <p:cNvSpPr>
            <a:spLocks noChangeArrowheads="1"/>
          </p:cNvSpPr>
          <p:nvPr/>
        </p:nvSpPr>
        <p:spPr bwMode="auto">
          <a:xfrm>
            <a:off x="1295400" y="1066800"/>
            <a:ext cx="7248525"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包括初级体感皮层、后顶叶皮层</a:t>
            </a:r>
          </a:p>
        </p:txBody>
      </p:sp>
      <p:sp>
        <p:nvSpPr>
          <p:cNvPr id="86" name="左大括号 85"/>
          <p:cNvSpPr/>
          <p:nvPr/>
        </p:nvSpPr>
        <p:spPr>
          <a:xfrm>
            <a:off x="851806" y="2097405"/>
            <a:ext cx="443550" cy="4657923"/>
          </a:xfrm>
          <a:prstGeom prst="leftBrace">
            <a:avLst>
              <a:gd name="adj1" fmla="val 19041"/>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87" name="文本框 7"/>
          <p:cNvSpPr txBox="1">
            <a:spLocks noChangeArrowheads="1"/>
          </p:cNvSpPr>
          <p:nvPr/>
        </p:nvSpPr>
        <p:spPr bwMode="auto">
          <a:xfrm>
            <a:off x="1417320" y="2171700"/>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chemeClr val="tx1"/>
                </a:solidFill>
                <a:latin typeface="微软雅黑" panose="020B0503020204020204" charset="-122"/>
              </a:rPr>
              <a:t>初级体感皮层 </a:t>
            </a:r>
          </a:p>
          <a:p>
            <a:pPr eaLnBrk="1" hangingPunct="1">
              <a:lnSpc>
                <a:spcPct val="120000"/>
              </a:lnSpc>
            </a:pPr>
            <a:r>
              <a:rPr lang="en-US" altLang="zh-CN" sz="2400" b="1" dirty="0">
                <a:solidFill>
                  <a:schemeClr val="tx1"/>
                </a:solidFill>
                <a:latin typeface="微软雅黑" panose="020B0503020204020204" charset="-122"/>
              </a:rPr>
              <a:t>S1</a:t>
            </a:r>
            <a:endParaRPr lang="en-US" altLang="zh-CN" sz="2060" b="1" dirty="0">
              <a:solidFill>
                <a:schemeClr val="accent1"/>
              </a:solidFill>
              <a:latin typeface="微软雅黑" panose="020B0503020204020204" charset="-122"/>
            </a:endParaRPr>
          </a:p>
          <a:p>
            <a:pPr>
              <a:lnSpc>
                <a:spcPct val="120000"/>
              </a:lnSpc>
            </a:pPr>
            <a:r>
              <a:rPr lang="zh-CN" altLang="en-US" sz="2000" dirty="0">
                <a:solidFill>
                  <a:schemeClr val="bg2"/>
                </a:solidFill>
                <a:latin typeface="微软雅黑" panose="020B0503020204020204" charset="-122"/>
              </a:rPr>
              <a:t>顶叶较</a:t>
            </a:r>
            <a:r>
              <a:rPr lang="zh-CN" altLang="en-US" sz="2400" dirty="0">
                <a:solidFill>
                  <a:srgbClr val="FF0000"/>
                </a:solidFill>
                <a:latin typeface="微软雅黑" panose="020B0503020204020204" charset="-122"/>
              </a:rPr>
              <a:t>前</a:t>
            </a:r>
            <a:r>
              <a:rPr lang="zh-CN" altLang="en-US" sz="2000" dirty="0">
                <a:solidFill>
                  <a:schemeClr val="bg2"/>
                </a:solidFill>
                <a:latin typeface="微软雅黑" panose="020B0503020204020204" charset="-122"/>
              </a:rPr>
              <a:t>区域</a:t>
            </a:r>
          </a:p>
        </p:txBody>
      </p:sp>
      <p:sp>
        <p:nvSpPr>
          <p:cNvPr id="2" name="文本框 7"/>
          <p:cNvSpPr txBox="1">
            <a:spLocks noChangeArrowheads="1"/>
          </p:cNvSpPr>
          <p:nvPr/>
        </p:nvSpPr>
        <p:spPr bwMode="auto">
          <a:xfrm>
            <a:off x="1417320" y="4815840"/>
            <a:ext cx="277685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chemeClr val="tx1"/>
                </a:solidFill>
                <a:latin typeface="微软雅黑" panose="020B0503020204020204" charset="-122"/>
              </a:rPr>
              <a:t>后顶叶皮层</a:t>
            </a:r>
          </a:p>
          <a:p>
            <a:pPr eaLnBrk="1" hangingPunct="1">
              <a:lnSpc>
                <a:spcPct val="120000"/>
              </a:lnSpc>
            </a:pPr>
            <a:r>
              <a:rPr lang="zh-CN" altLang="zh-CN" sz="2400" b="1" dirty="0">
                <a:solidFill>
                  <a:schemeClr val="tx1"/>
                </a:solidFill>
                <a:latin typeface="微软雅黑" panose="020B0503020204020204" charset="-122"/>
              </a:rPr>
              <a:t> </a:t>
            </a:r>
            <a:r>
              <a:rPr lang="en-US" altLang="zh-CN" sz="2400" b="1" dirty="0">
                <a:solidFill>
                  <a:schemeClr val="tx1"/>
                </a:solidFill>
                <a:latin typeface="微软雅黑" panose="020B0503020204020204" charset="-122"/>
              </a:rPr>
              <a:t>PPC</a:t>
            </a:r>
            <a:endParaRPr lang="en-US" altLang="zh-CN" sz="2060" b="1" dirty="0">
              <a:solidFill>
                <a:schemeClr val="accent1"/>
              </a:solidFill>
              <a:latin typeface="微软雅黑" panose="020B0503020204020204" charset="-122"/>
            </a:endParaRPr>
          </a:p>
          <a:p>
            <a:pPr>
              <a:lnSpc>
                <a:spcPct val="120000"/>
              </a:lnSpc>
            </a:pPr>
            <a:r>
              <a:rPr lang="zh-CN" altLang="en-US" sz="2000" dirty="0">
                <a:solidFill>
                  <a:schemeClr val="bg2"/>
                </a:solidFill>
                <a:latin typeface="微软雅黑" panose="020B0503020204020204" charset="-122"/>
              </a:rPr>
              <a:t>顶叶较</a:t>
            </a:r>
            <a:r>
              <a:rPr lang="zh-CN" altLang="en-US" sz="2400" dirty="0">
                <a:solidFill>
                  <a:srgbClr val="FF0000"/>
                </a:solidFill>
                <a:latin typeface="微软雅黑" panose="020B0503020204020204" charset="-122"/>
              </a:rPr>
              <a:t>后</a:t>
            </a:r>
            <a:r>
              <a:rPr lang="zh-CN" altLang="en-US" sz="2000" dirty="0">
                <a:solidFill>
                  <a:schemeClr val="bg2"/>
                </a:solidFill>
                <a:latin typeface="微软雅黑" panose="020B0503020204020204" charset="-122"/>
              </a:rPr>
              <a:t>区域</a:t>
            </a:r>
          </a:p>
        </p:txBody>
      </p:sp>
      <p:sp>
        <p:nvSpPr>
          <p:cNvPr id="4" name="文本框 3"/>
          <p:cNvSpPr txBox="1"/>
          <p:nvPr/>
        </p:nvSpPr>
        <p:spPr>
          <a:xfrm>
            <a:off x="4586605" y="2171700"/>
            <a:ext cx="3790315" cy="1630045"/>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传达了</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触觉</a:t>
            </a: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温度</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疼痛</a:t>
            </a:r>
            <a:r>
              <a:rPr lang="zh-CN" altLang="en-US" sz="2000" dirty="0">
                <a:latin typeface="微软雅黑" panose="020B0503020204020204" charset="-122"/>
                <a:ea typeface="微软雅黑" panose="020B0503020204020204" charset="-122"/>
                <a:cs typeface="微软雅黑" panose="020B0503020204020204" charset="-122"/>
              </a:rPr>
              <a:t>和在指挥运动中起到重要</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肢体位置</a:t>
            </a:r>
            <a:r>
              <a:rPr lang="zh-CN" altLang="en-US" sz="2000" dirty="0">
                <a:latin typeface="微软雅黑" panose="020B0503020204020204" charset="-122"/>
                <a:ea typeface="微软雅黑" panose="020B0503020204020204" charset="-122"/>
                <a:cs typeface="微软雅黑" panose="020B0503020204020204" charset="-122"/>
              </a:rPr>
              <a:t>的感觉；</a:t>
            </a:r>
          </a:p>
          <a:p>
            <a:r>
              <a:rPr lang="zh-CN" altLang="en-US" sz="2000" dirty="0">
                <a:latin typeface="微软雅黑" panose="020B0503020204020204" charset="-122"/>
                <a:ea typeface="微软雅黑" panose="020B0503020204020204" charset="-122"/>
                <a:cs typeface="微软雅黑" panose="020B0503020204020204" charset="-122"/>
              </a:rPr>
              <a:t>也传达了</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本体</a:t>
            </a:r>
            <a:r>
              <a:rPr lang="zh-CN" altLang="en-US" sz="2000" dirty="0">
                <a:latin typeface="微软雅黑" panose="020B0503020204020204" charset="-122"/>
                <a:ea typeface="微软雅黑" panose="020B0503020204020204" charset="-122"/>
                <a:cs typeface="微软雅黑" panose="020B0503020204020204" charset="-122"/>
              </a:rPr>
              <a:t>、 肢体位置和</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运动</a:t>
            </a:r>
            <a:r>
              <a:rPr lang="zh-CN" altLang="en-US" sz="2000" dirty="0">
                <a:latin typeface="微软雅黑" panose="020B0503020204020204" charset="-122"/>
                <a:ea typeface="微软雅黑" panose="020B0503020204020204" charset="-122"/>
                <a:cs typeface="微软雅黑" panose="020B0503020204020204" charset="-122"/>
              </a:rPr>
              <a:t>的感受</a:t>
            </a:r>
          </a:p>
        </p:txBody>
      </p:sp>
      <p:sp>
        <p:nvSpPr>
          <p:cNvPr id="5" name="文本框 4"/>
          <p:cNvSpPr txBox="1"/>
          <p:nvPr/>
        </p:nvSpPr>
        <p:spPr>
          <a:xfrm>
            <a:off x="4586605" y="4483100"/>
            <a:ext cx="3790315" cy="1938020"/>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它是一种典型的</a:t>
            </a:r>
            <a:r>
              <a:rPr lang="zh-CN" altLang="en-US" sz="2000" b="1" dirty="0">
                <a:solidFill>
                  <a:schemeClr val="accent2">
                    <a:lumMod val="75000"/>
                  </a:schemeClr>
                </a:solidFill>
                <a:latin typeface="微软雅黑" panose="020B0503020204020204" charset="-122"/>
                <a:ea typeface="微软雅黑" panose="020B0503020204020204" charset="-122"/>
                <a:cs typeface="微软雅黑" panose="020B0503020204020204" charset="-122"/>
              </a:rPr>
              <a:t>多通道联合皮层</a:t>
            </a:r>
            <a:r>
              <a:rPr lang="zh-CN" altLang="en-US" sz="20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接收</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视觉</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听觉</a:t>
            </a:r>
            <a:r>
              <a:rPr lang="zh-CN" altLang="en-US" sz="2000" dirty="0">
                <a:latin typeface="微软雅黑" panose="020B0503020204020204" charset="-122"/>
                <a:ea typeface="微软雅黑" panose="020B0503020204020204" charset="-122"/>
                <a:cs typeface="微软雅黑" panose="020B0503020204020204" charset="-122"/>
              </a:rPr>
              <a:t>和</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体感</a:t>
            </a:r>
            <a:r>
              <a:rPr lang="zh-CN" altLang="en-US" sz="2000" dirty="0">
                <a:latin typeface="微软雅黑" panose="020B0503020204020204" charset="-122"/>
                <a:ea typeface="微软雅黑" panose="020B0503020204020204" charset="-122"/>
                <a:cs typeface="微软雅黑" panose="020B0503020204020204" charset="-122"/>
              </a:rPr>
              <a:t>输入的组合；</a:t>
            </a:r>
          </a:p>
          <a:p>
            <a:r>
              <a:rPr lang="zh-CN" altLang="en-US" sz="2000" dirty="0">
                <a:latin typeface="微软雅黑" panose="020B0503020204020204" charset="-122"/>
                <a:ea typeface="微软雅黑" panose="020B0503020204020204" charset="-122"/>
                <a:cs typeface="微软雅黑" panose="020B0503020204020204" charset="-122"/>
              </a:rPr>
              <a:t>它可能将这种感官输入结合起来形成</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肢体的内部地图</a:t>
            </a:r>
            <a:r>
              <a:rPr lang="zh-CN" altLang="en-US" sz="2000" dirty="0">
                <a:latin typeface="微软雅黑" panose="020B0503020204020204" charset="-122"/>
                <a:ea typeface="微软雅黑" panose="020B0503020204020204" charset="-122"/>
                <a:cs typeface="微软雅黑" panose="020B0503020204020204" charset="-122"/>
              </a:rPr>
              <a:t>及其与</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外部世界的关系</a:t>
            </a:r>
            <a:r>
              <a:rPr lang="zh-CN" altLang="en-US" sz="2000" dirty="0">
                <a:latin typeface="微软雅黑" panose="020B0503020204020204" charset="-122"/>
                <a:ea typeface="微软雅黑" panose="020B0503020204020204" charset="-122"/>
                <a:cs typeface="微软雅黑" panose="020B0503020204020204" charset="-122"/>
              </a:rPr>
              <a:t>用于</a:t>
            </a:r>
            <a:r>
              <a:rPr lang="zh-CN" altLang="en-US" sz="2000" b="1" dirty="0">
                <a:solidFill>
                  <a:srgbClr val="7030A0"/>
                </a:solidFill>
                <a:latin typeface="微软雅黑" panose="020B0503020204020204" charset="-122"/>
                <a:ea typeface="微软雅黑" panose="020B0503020204020204" charset="-122"/>
                <a:cs typeface="微软雅黑" panose="020B0503020204020204" charset="-122"/>
              </a:rPr>
              <a:t>指导运动计划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6764"/>
                                        </p:tgtEl>
                                        <p:attrNameLst>
                                          <p:attrName>style.visibility</p:attrName>
                                        </p:attrNameLst>
                                      </p:cBhvr>
                                      <p:to>
                                        <p:strVal val="visible"/>
                                      </p:to>
                                    </p:set>
                                    <p:anim calcmode="lin" valueType="num">
                                      <p:cBhvr additive="base">
                                        <p:cTn id="7" dur="500" fill="hold"/>
                                        <p:tgtEl>
                                          <p:spTgt spid="156764"/>
                                        </p:tgtEl>
                                        <p:attrNameLst>
                                          <p:attrName>ppt_x</p:attrName>
                                        </p:attrNameLst>
                                      </p:cBhvr>
                                      <p:tavLst>
                                        <p:tav tm="0">
                                          <p:val>
                                            <p:strVal val="#ppt_x"/>
                                          </p:val>
                                        </p:tav>
                                        <p:tav tm="100000">
                                          <p:val>
                                            <p:strVal val="#ppt_x"/>
                                          </p:val>
                                        </p:tav>
                                      </p:tavLst>
                                    </p:anim>
                                    <p:anim calcmode="lin" valueType="num">
                                      <p:cBhvr additive="base">
                                        <p:cTn id="8" dur="500" fill="hold"/>
                                        <p:tgtEl>
                                          <p:spTgt spid="1567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arn(outHorizontal)">
                                      <p:cBhvr>
                                        <p:cTn id="12" dur="1000"/>
                                        <p:tgtEl>
                                          <p:spTgt spid="86"/>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left)">
                                      <p:cBhvr>
                                        <p:cTn id="16" dur="750"/>
                                        <p:tgtEl>
                                          <p:spTgt spid="87"/>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75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64" grpId="0" bldLvl="0" animBg="1"/>
      <p:bldP spid="86" grpId="0" bldLvl="0" animBg="1"/>
      <p:bldP spid="87" grpId="0"/>
      <p:bldP spid="2" grpId="0"/>
      <p:bldP spid="4"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8"/>
          <p:cNvGrpSpPr/>
          <p:nvPr/>
        </p:nvGrpSpPr>
        <p:grpSpPr>
          <a:xfrm>
            <a:off x="0" y="0"/>
            <a:ext cx="9144000" cy="738188"/>
            <a:chOff x="0" y="0"/>
            <a:chExt cx="5760" cy="465"/>
          </a:xfrm>
        </p:grpSpPr>
        <p:sp>
          <p:nvSpPr>
            <p:cNvPr id="22"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特征转换和输出</a:t>
              </a:r>
            </a:p>
          </p:txBody>
        </p:sp>
        <p:sp>
          <p:nvSpPr>
            <p:cNvPr id="2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20" name="Text Box 9"/>
          <p:cNvSpPr txBox="1">
            <a:spLocks noChangeArrowheads="1"/>
          </p:cNvSpPr>
          <p:nvPr/>
        </p:nvSpPr>
        <p:spPr bwMode="auto">
          <a:xfrm>
            <a:off x="0" y="1054100"/>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effectLst/>
                <a:latin typeface="Times New Roman" panose="02020603050405020304" pitchFamily="18" charset="0"/>
                <a:ea typeface="微软雅黑" panose="020B0503020204020204" charset="-122"/>
                <a:cs typeface="Times New Roman" panose="02020603050405020304" pitchFamily="18" charset="0"/>
                <a:sym typeface="+mn-ea"/>
              </a:rPr>
              <a:t>特征转换</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即</a:t>
            </a:r>
            <a:r>
              <a:rPr sz="2400">
                <a:effectLst/>
                <a:latin typeface="Times New Roman" panose="02020603050405020304" pitchFamily="18" charset="0"/>
                <a:ea typeface="微软雅黑" panose="020B0503020204020204" charset="-122"/>
                <a:cs typeface="Times New Roman" panose="02020603050405020304" pitchFamily="18" charset="0"/>
                <a:sym typeface="+mn-ea"/>
              </a:rPr>
              <a:t>将提取的特征（即处理</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后</a:t>
            </a:r>
            <a:r>
              <a:rPr sz="2400">
                <a:effectLst/>
                <a:latin typeface="Times New Roman" panose="02020603050405020304" pitchFamily="18" charset="0"/>
                <a:ea typeface="微软雅黑" panose="020B0503020204020204" charset="-122"/>
                <a:cs typeface="Times New Roman" panose="02020603050405020304" pitchFamily="18" charset="0"/>
                <a:sym typeface="+mn-ea"/>
              </a:rPr>
              <a:t>的信号）转换为传达用户意图的BCI输出命令</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 。</a:t>
            </a:r>
          </a:p>
        </p:txBody>
      </p:sp>
      <p:sp>
        <p:nvSpPr>
          <p:cNvPr id="86" name="左大括号 85"/>
          <p:cNvSpPr/>
          <p:nvPr/>
        </p:nvSpPr>
        <p:spPr>
          <a:xfrm>
            <a:off x="1137920" y="2419350"/>
            <a:ext cx="427990" cy="2766060"/>
          </a:xfrm>
          <a:prstGeom prst="leftBrace">
            <a:avLst>
              <a:gd name="adj1" fmla="val 19041"/>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87" name="文本框 7"/>
          <p:cNvSpPr txBox="1">
            <a:spLocks noChangeArrowheads="1"/>
          </p:cNvSpPr>
          <p:nvPr/>
        </p:nvSpPr>
        <p:spPr bwMode="auto">
          <a:xfrm>
            <a:off x="1766570" y="2322195"/>
            <a:ext cx="3452495"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latin typeface="微软雅黑" panose="020B0503020204020204" charset="-122"/>
              </a:rPr>
              <a:t>支持向量</a:t>
            </a:r>
            <a:r>
              <a:rPr lang="zh-CN" altLang="zh-CN" sz="2400" b="1" dirty="0" smtClean="0">
                <a:latin typeface="微软雅黑" panose="020B0503020204020204" charset="-122"/>
              </a:rPr>
              <a:t>机</a:t>
            </a:r>
            <a:endParaRPr lang="en-US" altLang="zh-CN" sz="2400" b="1" dirty="0" smtClean="0">
              <a:latin typeface="微软雅黑" panose="020B0503020204020204" charset="-122"/>
            </a:endParaRPr>
          </a:p>
          <a:p>
            <a:pPr eaLnBrk="1" hangingPunct="1">
              <a:lnSpc>
                <a:spcPct val="120000"/>
              </a:lnSpc>
            </a:pPr>
            <a:r>
              <a:rPr lang="en-US" altLang="zh-CN" sz="2400" b="1" dirty="0" smtClean="0">
                <a:latin typeface="微软雅黑" panose="020B0503020204020204" charset="-122"/>
              </a:rPr>
              <a:t>(</a:t>
            </a:r>
            <a:r>
              <a:rPr lang="en-US" altLang="zh-CN" sz="2400" b="1" dirty="0">
                <a:latin typeface="微软雅黑" panose="020B0503020204020204" charset="-122"/>
              </a:rPr>
              <a:t>SVM)</a:t>
            </a:r>
          </a:p>
        </p:txBody>
      </p:sp>
      <p:sp>
        <p:nvSpPr>
          <p:cNvPr id="2" name="文本框 7"/>
          <p:cNvSpPr txBox="1">
            <a:spLocks noChangeArrowheads="1"/>
          </p:cNvSpPr>
          <p:nvPr/>
        </p:nvSpPr>
        <p:spPr bwMode="auto">
          <a:xfrm>
            <a:off x="1766569" y="3458528"/>
            <a:ext cx="3452495" cy="68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latin typeface="微软雅黑" panose="020B0503020204020204" charset="-122"/>
              </a:rPr>
              <a:t>隐马尔可夫</a:t>
            </a:r>
            <a:r>
              <a:rPr lang="zh-CN" altLang="zh-CN" sz="2400" b="1" dirty="0" smtClean="0">
                <a:latin typeface="微软雅黑" panose="020B0503020204020204" charset="-122"/>
              </a:rPr>
              <a:t>模型</a:t>
            </a:r>
            <a:endParaRPr lang="en-US" altLang="zh-CN" sz="2400" b="1" dirty="0" smtClean="0">
              <a:latin typeface="微软雅黑" panose="020B0503020204020204" charset="-122"/>
            </a:endParaRPr>
          </a:p>
          <a:p>
            <a:pPr eaLnBrk="1" hangingPunct="1">
              <a:lnSpc>
                <a:spcPct val="120000"/>
              </a:lnSpc>
            </a:pPr>
            <a:r>
              <a:rPr lang="en-US" altLang="zh-CN" sz="2400" b="1" dirty="0" smtClean="0">
                <a:latin typeface="微软雅黑" panose="020B0503020204020204" charset="-122"/>
              </a:rPr>
              <a:t>(HMM)</a:t>
            </a:r>
            <a:endParaRPr lang="zh-CN" altLang="zh-CN" sz="2400" b="1" dirty="0">
              <a:latin typeface="微软雅黑" panose="020B0503020204020204" charset="-122"/>
            </a:endParaRPr>
          </a:p>
        </p:txBody>
      </p:sp>
      <p:sp>
        <p:nvSpPr>
          <p:cNvPr id="4" name="文本框 7"/>
          <p:cNvSpPr txBox="1">
            <a:spLocks noChangeArrowheads="1"/>
          </p:cNvSpPr>
          <p:nvPr/>
        </p:nvSpPr>
        <p:spPr bwMode="auto">
          <a:xfrm>
            <a:off x="1741181" y="4699954"/>
            <a:ext cx="345249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altLang="zh-CN" sz="2400" b="1" dirty="0">
                <a:latin typeface="微软雅黑" panose="020B0503020204020204" charset="-122"/>
              </a:rPr>
              <a:t>Fisher</a:t>
            </a:r>
            <a:r>
              <a:rPr lang="zh-CN" altLang="zh-CN" sz="2400" b="1" dirty="0">
                <a:latin typeface="微软雅黑" panose="020B0503020204020204" charset="-122"/>
              </a:rPr>
              <a:t>线性判别分析</a:t>
            </a:r>
          </a:p>
        </p:txBody>
      </p:sp>
      <p:sp>
        <p:nvSpPr>
          <p:cNvPr id="153608" name="Text Box 8"/>
          <p:cNvSpPr txBox="1">
            <a:spLocks noChangeArrowheads="1"/>
          </p:cNvSpPr>
          <p:nvPr/>
        </p:nvSpPr>
        <p:spPr bwMode="auto">
          <a:xfrm>
            <a:off x="343535" y="2508758"/>
            <a:ext cx="551180" cy="26765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模式识别算法</a:t>
            </a:r>
          </a:p>
        </p:txBody>
      </p:sp>
      <p:sp>
        <p:nvSpPr>
          <p:cNvPr id="6" name="左大括号 5"/>
          <p:cNvSpPr/>
          <p:nvPr/>
        </p:nvSpPr>
        <p:spPr>
          <a:xfrm rot="10800000">
            <a:off x="4561205" y="2419350"/>
            <a:ext cx="457200" cy="1529080"/>
          </a:xfrm>
          <a:prstGeom prst="leftBrace">
            <a:avLst>
              <a:gd name="adj1" fmla="val 19041"/>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7" name="文本框 6"/>
          <p:cNvSpPr txBox="1"/>
          <p:nvPr/>
        </p:nvSpPr>
        <p:spPr>
          <a:xfrm>
            <a:off x="984885" y="5488305"/>
            <a:ext cx="3576320" cy="1198880"/>
          </a:xfrm>
          <a:prstGeom prst="rect">
            <a:avLst/>
          </a:prstGeom>
          <a:noFill/>
          <a:ln w="28575">
            <a:solidFill>
              <a:srgbClr val="0070C0"/>
            </a:solidFill>
          </a:ln>
        </p:spPr>
        <p:txBody>
          <a:bodyPr wrap="square" rtlCol="0">
            <a:spAutoFit/>
          </a:bodyPr>
          <a:lstStyle/>
          <a:p>
            <a:r>
              <a:rPr lang="zh-CN" sz="2400">
                <a:ea typeface="微软雅黑" panose="020B0503020204020204" charset="-122"/>
              </a:rPr>
              <a:t>算法的选择应根据应用的要求以及</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sz="2400">
                <a:ea typeface="微软雅黑" panose="020B0503020204020204" charset="-122"/>
              </a:rPr>
              <a:t>测量的复杂性和自由度</a:t>
            </a:r>
          </a:p>
        </p:txBody>
      </p:sp>
      <p:sp>
        <p:nvSpPr>
          <p:cNvPr id="3" name="文本框 2"/>
          <p:cNvSpPr txBox="1"/>
          <p:nvPr/>
        </p:nvSpPr>
        <p:spPr>
          <a:xfrm>
            <a:off x="5494020" y="2419350"/>
            <a:ext cx="3359150" cy="4092575"/>
          </a:xfrm>
          <a:prstGeom prst="rect">
            <a:avLst/>
          </a:prstGeom>
          <a:noFill/>
          <a:ln w="38100">
            <a:solidFill>
              <a:srgbClr val="FF0000"/>
            </a:solidFill>
          </a:ln>
        </p:spPr>
        <p:txBody>
          <a:bodyPr wrap="square" rtlCol="0">
            <a:spAutoFit/>
          </a:bodyPr>
          <a:lstStyle/>
          <a:p>
            <a:r>
              <a:rPr lang="zh-CN" altLang="en-US" sz="2000" dirty="0">
                <a:latin typeface="Times New Roman" panose="02020603050405020304" pitchFamily="18" charset="0"/>
                <a:ea typeface="微软雅黑" panose="020B0503020204020204" charset="-122"/>
                <a:cs typeface="Times New Roman" panose="02020603050405020304" pitchFamily="18" charset="0"/>
              </a:rPr>
              <a:t>两种分类算法</a:t>
            </a:r>
            <a:r>
              <a:rPr lang="zh-CN" altLang="en-US" sz="20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比较</a:t>
            </a:r>
            <a:r>
              <a:rPr lang="zh-CN" altLang="en-US" sz="2000" dirty="0">
                <a:latin typeface="Times New Roman" panose="02020603050405020304" pitchFamily="18" charset="0"/>
                <a:ea typeface="微软雅黑" panose="020B0503020204020204" charset="-122"/>
                <a:cs typeface="Times New Roman" panose="02020603050405020304" pitchFamily="18" charset="0"/>
              </a:rPr>
              <a:t>实验</a:t>
            </a:r>
            <a:endParaRPr lang="en-US" altLang="zh-CN" sz="20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zh-CN" sz="2000" dirty="0">
                <a:latin typeface="Times New Roman" panose="02020603050405020304" pitchFamily="18" charset="0"/>
                <a:ea typeface="微软雅黑" panose="020B0503020204020204" charset="-122"/>
                <a:cs typeface="Times New Roman" panose="02020603050405020304" pitchFamily="18" charset="0"/>
              </a:rPr>
              <a:t>当受试者执行手指敲击运动和运动想象时，从位于运动皮层</a:t>
            </a:r>
            <a:r>
              <a:rPr lang="en-US" altLang="zh-CN" sz="2000" dirty="0">
                <a:latin typeface="Times New Roman" panose="02020603050405020304" pitchFamily="18" charset="0"/>
                <a:ea typeface="微软雅黑" panose="020B0503020204020204" charset="-122"/>
                <a:cs typeface="Times New Roman" panose="02020603050405020304" pitchFamily="18" charset="0"/>
              </a:rPr>
              <a:t>20</a:t>
            </a:r>
            <a:r>
              <a:rPr lang="zh-CN" sz="2000" dirty="0">
                <a:latin typeface="Times New Roman" panose="02020603050405020304" pitchFamily="18" charset="0"/>
                <a:ea typeface="微软雅黑" panose="020B0503020204020204" charset="-122"/>
                <a:cs typeface="Times New Roman" panose="02020603050405020304" pitchFamily="18" charset="0"/>
              </a:rPr>
              <a:t>个通道采集</a:t>
            </a:r>
            <a:r>
              <a:rPr lang="zh-CN" altLang="en-US" sz="2000" dirty="0">
                <a:effectLst/>
                <a:latin typeface="Times New Roman" panose="02020603050405020304" pitchFamily="18" charset="0"/>
                <a:ea typeface="微软雅黑" panose="020B0503020204020204" charset="-122"/>
                <a:cs typeface="Times New Roman" panose="02020603050405020304" pitchFamily="18" charset="0"/>
                <a:sym typeface="+mn-ea"/>
              </a:rPr>
              <a:t>fNIRs数据。</a:t>
            </a: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zh-CN" sz="2000" dirty="0">
                <a:latin typeface="Times New Roman" panose="02020603050405020304" pitchFamily="18" charset="0"/>
                <a:ea typeface="微软雅黑" panose="020B0503020204020204" charset="-122"/>
                <a:cs typeface="Times New Roman" panose="02020603050405020304" pitchFamily="18" charset="0"/>
              </a:rPr>
              <a:t>对采集到的信号进行处理，以剔除由心跳和肌肉活动产生的伪迹。</a:t>
            </a: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zh-CN" sz="2000" dirty="0">
                <a:latin typeface="Times New Roman" panose="02020603050405020304" pitchFamily="18" charset="0"/>
                <a:ea typeface="微软雅黑" panose="020B0503020204020204" charset="-122"/>
                <a:cs typeface="Times New Roman" panose="02020603050405020304" pitchFamily="18" charset="0"/>
              </a:rPr>
              <a:t>确定刺激后</a:t>
            </a:r>
            <a:r>
              <a:rPr lang="en-US" altLang="zh-CN" sz="2000" dirty="0" smtClean="0">
                <a:latin typeface="Times New Roman" panose="02020603050405020304" pitchFamily="18" charset="0"/>
                <a:ea typeface="微软雅黑" panose="020B0503020204020204" charset="-122"/>
                <a:cs typeface="Times New Roman" panose="02020603050405020304" pitchFamily="18" charset="0"/>
              </a:rPr>
              <a:t>2~10s</a:t>
            </a:r>
            <a:r>
              <a:rPr lang="zh-CN" altLang="en-US" sz="2000" dirty="0" smtClean="0">
                <a:latin typeface="Times New Roman" panose="02020603050405020304" pitchFamily="18" charset="0"/>
                <a:ea typeface="微软雅黑" panose="020B0503020204020204" charset="-122"/>
                <a:cs typeface="Times New Roman" panose="02020603050405020304" pitchFamily="18" charset="0"/>
              </a:rPr>
              <a:t>含</a:t>
            </a:r>
            <a:r>
              <a:rPr lang="zh-CN" altLang="en-US" sz="2000" dirty="0">
                <a:latin typeface="Times New Roman" panose="02020603050405020304" pitchFamily="18" charset="0"/>
                <a:ea typeface="微软雅黑" panose="020B0503020204020204" charset="-122"/>
                <a:cs typeface="Times New Roman" panose="02020603050405020304" pitchFamily="18" charset="0"/>
              </a:rPr>
              <a:t>氧</a:t>
            </a:r>
            <a:r>
              <a:rPr lang="en-US" altLang="zh-CN" sz="2000" dirty="0" err="1">
                <a:latin typeface="Times New Roman" panose="02020603050405020304" pitchFamily="18" charset="0"/>
                <a:ea typeface="微软雅黑" panose="020B0503020204020204" charset="-122"/>
                <a:cs typeface="Times New Roman" panose="02020603050405020304" pitchFamily="18" charset="0"/>
              </a:rPr>
              <a:t>血红蛋白</a:t>
            </a:r>
            <a:r>
              <a:rPr lang="zh-CN" altLang="en-US" sz="2000" dirty="0">
                <a:latin typeface="Times New Roman" panose="02020603050405020304" pitchFamily="18" charset="0"/>
                <a:ea typeface="微软雅黑" panose="020B0503020204020204" charset="-122"/>
                <a:cs typeface="Times New Roman" panose="02020603050405020304" pitchFamily="18" charset="0"/>
              </a:rPr>
              <a:t>和脱氧血红蛋白浓度的变化。</a:t>
            </a: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charset="-122"/>
                <a:cs typeface="Times New Roman" panose="02020603050405020304" pitchFamily="18" charset="0"/>
              </a:rPr>
              <a:t>：用</a:t>
            </a:r>
            <a:r>
              <a:rPr lang="en-US" altLang="zh-CN" sz="2000" dirty="0">
                <a:latin typeface="Times New Roman" panose="02020603050405020304" pitchFamily="18" charset="0"/>
                <a:ea typeface="微软雅黑" panose="020B0503020204020204" charset="-122"/>
                <a:cs typeface="Times New Roman" panose="02020603050405020304" pitchFamily="18" charset="0"/>
              </a:rPr>
              <a:t>SVM</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charset="-122"/>
                <a:cs typeface="Times New Roman" panose="02020603050405020304" pitchFamily="18" charset="0"/>
              </a:rPr>
              <a:t>HMM</a:t>
            </a:r>
            <a:r>
              <a:rPr lang="zh-CN" altLang="en-US" sz="2000" dirty="0">
                <a:latin typeface="Times New Roman" panose="02020603050405020304" pitchFamily="18" charset="0"/>
                <a:ea typeface="微软雅黑" panose="020B0503020204020204" charset="-122"/>
                <a:cs typeface="Times New Roman" panose="02020603050405020304" pitchFamily="18" charset="0"/>
              </a:rPr>
              <a:t>对其进行分类。</a:t>
            </a:r>
            <a:endParaRPr lang="en-US" altLang="zh-CN" sz="2000" dirty="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279991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arn(outHorizontal)">
                                      <p:cBhvr>
                                        <p:cTn id="12" dur="500"/>
                                        <p:tgtEl>
                                          <p:spTgt spid="8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left)">
                                      <p:cBhvr>
                                        <p:cTn id="16" dur="500"/>
                                        <p:tgtEl>
                                          <p:spTgt spid="8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2500"/>
                            </p:stCondLst>
                            <p:childTnLst>
                              <p:par>
                                <p:cTn id="26" presetID="3" presetClass="entr" presetSubtype="1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outHorizontal)">
                                      <p:cBhvr>
                                        <p:cTn id="33" dur="500"/>
                                        <p:tgtEl>
                                          <p:spTgt spid="6"/>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86" grpId="0" bldLvl="0" animBg="1"/>
      <p:bldP spid="87" grpId="0"/>
      <p:bldP spid="2" grpId="0"/>
      <p:bldP spid="4" grpId="0"/>
      <p:bldP spid="6" grpId="0" bldLvl="0" animBg="1"/>
      <p:bldP spid="7" grpId="0" bldLvl="0" animBg="1"/>
      <p:bldP spid="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9014" y="126117"/>
            <a:ext cx="6378094" cy="1461770"/>
          </a:xfrm>
        </p:spPr>
        <p:txBody>
          <a:bodyPr/>
          <a:lstStyle/>
          <a:p>
            <a:pPr algn="l">
              <a:buClrTx/>
              <a:buSzTx/>
              <a:buFontTx/>
            </a:pPr>
            <a:r>
              <a:rPr lang="zh-CN" altLang="en-US" sz="3600" b="1" dirty="0">
                <a:latin typeface="黑体" panose="02010609060101010101" pitchFamily="2" charset="-122"/>
                <a:ea typeface="黑体" panose="02010609060101010101" pitchFamily="2" charset="-122"/>
              </a:rPr>
              <a:t>两种分类</a:t>
            </a:r>
            <a:r>
              <a:rPr lang="zh-CN" altLang="en-US" sz="3600" b="1" dirty="0" smtClean="0">
                <a:latin typeface="黑体" panose="02010609060101010101" pitchFamily="2" charset="-122"/>
                <a:ea typeface="黑体" panose="02010609060101010101" pitchFamily="2" charset="-122"/>
              </a:rPr>
              <a:t>算法的对比实验结果</a:t>
            </a:r>
            <a:endParaRPr lang="zh-CN" altLang="en-US" sz="3600" b="1" dirty="0">
              <a:latin typeface="黑体" panose="02010609060101010101" pitchFamily="2" charset="-122"/>
              <a:ea typeface="黑体" panose="02010609060101010101" pitchFamily="2" charset="-122"/>
            </a:endParaRPr>
          </a:p>
        </p:txBody>
      </p:sp>
      <p:pic>
        <p:nvPicPr>
          <p:cNvPr id="4" name="图片 3"/>
          <p:cNvPicPr>
            <a:picLocks noChangeAspect="1"/>
          </p:cNvPicPr>
          <p:nvPr/>
        </p:nvPicPr>
        <p:blipFill>
          <a:blip r:embed="rId2"/>
          <a:stretch>
            <a:fillRect/>
          </a:stretch>
        </p:blipFill>
        <p:spPr>
          <a:xfrm>
            <a:off x="894453" y="2298507"/>
            <a:ext cx="5048250" cy="4029075"/>
          </a:xfrm>
          <a:prstGeom prst="rect">
            <a:avLst/>
          </a:prstGeom>
        </p:spPr>
      </p:pic>
      <p:sp>
        <p:nvSpPr>
          <p:cNvPr id="8" name="文本框 7"/>
          <p:cNvSpPr txBox="1"/>
          <p:nvPr/>
        </p:nvSpPr>
        <p:spPr>
          <a:xfrm>
            <a:off x="2128939" y="1936935"/>
            <a:ext cx="1082675" cy="398780"/>
          </a:xfrm>
          <a:prstGeom prst="rect">
            <a:avLst/>
          </a:prstGeom>
          <a:noFill/>
          <a:ln w="28575">
            <a:solidFill>
              <a:srgbClr val="0070C0"/>
            </a:solidFill>
          </a:ln>
        </p:spPr>
        <p:txBody>
          <a:bodyPr wrap="square" rtlCol="0">
            <a:spAutoFit/>
          </a:bodyPr>
          <a:lstStyle/>
          <a:p>
            <a:r>
              <a:rPr lang="zh-CN" altLang="en-US" sz="2000" b="1">
                <a:latin typeface="微软雅黑" panose="020B0503020204020204" charset="-122"/>
                <a:ea typeface="微软雅黑" panose="020B0503020204020204" charset="-122"/>
                <a:cs typeface="微软雅黑" panose="020B0503020204020204" charset="-122"/>
              </a:rPr>
              <a:t>左半脑</a:t>
            </a:r>
          </a:p>
        </p:txBody>
      </p:sp>
      <p:sp>
        <p:nvSpPr>
          <p:cNvPr id="5" name="文本框 4"/>
          <p:cNvSpPr txBox="1"/>
          <p:nvPr/>
        </p:nvSpPr>
        <p:spPr>
          <a:xfrm>
            <a:off x="4186553" y="1934832"/>
            <a:ext cx="1082675" cy="398780"/>
          </a:xfrm>
          <a:prstGeom prst="rect">
            <a:avLst/>
          </a:prstGeom>
          <a:noFill/>
          <a:ln w="28575">
            <a:solidFill>
              <a:srgbClr val="0070C0"/>
            </a:solidFill>
          </a:ln>
        </p:spPr>
        <p:txBody>
          <a:bodyPr wrap="square" rtlCol="0">
            <a:spAutoFit/>
          </a:bodyPr>
          <a:lstStyle/>
          <a:p>
            <a:r>
              <a:rPr lang="zh-CN" altLang="en-US" sz="2000" b="1">
                <a:latin typeface="微软雅黑" panose="020B0503020204020204" charset="-122"/>
                <a:ea typeface="微软雅黑" panose="020B0503020204020204" charset="-122"/>
                <a:cs typeface="微软雅黑" panose="020B0503020204020204" charset="-122"/>
              </a:rPr>
              <a:t>右半脑</a:t>
            </a:r>
          </a:p>
        </p:txBody>
      </p:sp>
      <p:sp>
        <p:nvSpPr>
          <p:cNvPr id="6" name="文本框 5"/>
          <p:cNvSpPr txBox="1"/>
          <p:nvPr/>
        </p:nvSpPr>
        <p:spPr>
          <a:xfrm>
            <a:off x="196912" y="2943005"/>
            <a:ext cx="749300" cy="1014730"/>
          </a:xfrm>
          <a:prstGeom prst="rect">
            <a:avLst/>
          </a:prstGeom>
          <a:noFill/>
          <a:ln w="28575">
            <a:solidFill>
              <a:srgbClr val="0070C0"/>
            </a:solidFill>
          </a:ln>
        </p:spPr>
        <p:txBody>
          <a:bodyPr wrap="square" rtlCol="0">
            <a:spAutoFit/>
          </a:bodyPr>
          <a:lstStyle/>
          <a:p>
            <a:r>
              <a:rPr lang="zh-CN" altLang="en-US" sz="2000" b="1" dirty="0">
                <a:latin typeface="微软雅黑" panose="020B0503020204020204" charset="-122"/>
                <a:ea typeface="微软雅黑" panose="020B0503020204020204" charset="-122"/>
                <a:cs typeface="微软雅黑" panose="020B0503020204020204" charset="-122"/>
              </a:rPr>
              <a:t>左手</a:t>
            </a:r>
          </a:p>
          <a:p>
            <a:r>
              <a:rPr lang="zh-CN" altLang="en-US" sz="2000" b="1" dirty="0">
                <a:latin typeface="微软雅黑" panose="020B0503020204020204" charset="-122"/>
                <a:ea typeface="微软雅黑" panose="020B0503020204020204" charset="-122"/>
                <a:cs typeface="微软雅黑" panose="020B0503020204020204" charset="-122"/>
              </a:rPr>
              <a:t>运动</a:t>
            </a:r>
          </a:p>
          <a:p>
            <a:r>
              <a:rPr lang="zh-CN" altLang="en-US" sz="2000" b="1" dirty="0">
                <a:latin typeface="微软雅黑" panose="020B0503020204020204" charset="-122"/>
                <a:ea typeface="微软雅黑" panose="020B0503020204020204" charset="-122"/>
                <a:cs typeface="微软雅黑" panose="020B0503020204020204" charset="-122"/>
              </a:rPr>
              <a:t>想象</a:t>
            </a:r>
          </a:p>
        </p:txBody>
      </p:sp>
      <p:sp>
        <p:nvSpPr>
          <p:cNvPr id="7" name="文本框 6"/>
          <p:cNvSpPr txBox="1"/>
          <p:nvPr/>
        </p:nvSpPr>
        <p:spPr>
          <a:xfrm>
            <a:off x="183473" y="4692229"/>
            <a:ext cx="749300" cy="1014730"/>
          </a:xfrm>
          <a:prstGeom prst="rect">
            <a:avLst/>
          </a:prstGeom>
          <a:noFill/>
          <a:ln w="28575">
            <a:solidFill>
              <a:srgbClr val="0070C0"/>
            </a:solidFill>
          </a:ln>
        </p:spPr>
        <p:txBody>
          <a:bodyPr wrap="square" rtlCol="0">
            <a:spAutoFit/>
          </a:bodyPr>
          <a:lstStyle/>
          <a:p>
            <a:r>
              <a:rPr lang="zh-CN" altLang="en-US" sz="2000" b="1">
                <a:latin typeface="微软雅黑" panose="020B0503020204020204" charset="-122"/>
                <a:ea typeface="微软雅黑" panose="020B0503020204020204" charset="-122"/>
                <a:cs typeface="微软雅黑" panose="020B0503020204020204" charset="-122"/>
              </a:rPr>
              <a:t>右手</a:t>
            </a:r>
          </a:p>
          <a:p>
            <a:r>
              <a:rPr lang="zh-CN" altLang="en-US" sz="2000" b="1">
                <a:latin typeface="微软雅黑" panose="020B0503020204020204" charset="-122"/>
                <a:ea typeface="微软雅黑" panose="020B0503020204020204" charset="-122"/>
                <a:cs typeface="微软雅黑" panose="020B0503020204020204" charset="-122"/>
              </a:rPr>
              <a:t>运动</a:t>
            </a:r>
          </a:p>
          <a:p>
            <a:r>
              <a:rPr lang="zh-CN" altLang="en-US" sz="2000" b="1">
                <a:latin typeface="微软雅黑" panose="020B0503020204020204" charset="-122"/>
                <a:ea typeface="微软雅黑" panose="020B0503020204020204" charset="-122"/>
                <a:cs typeface="微软雅黑" panose="020B0503020204020204" charset="-122"/>
              </a:rPr>
              <a:t>想象</a:t>
            </a:r>
          </a:p>
        </p:txBody>
      </p:sp>
      <p:sp>
        <p:nvSpPr>
          <p:cNvPr id="20" name="Text Box 9"/>
          <p:cNvSpPr txBox="1">
            <a:spLocks noChangeArrowheads="1"/>
          </p:cNvSpPr>
          <p:nvPr/>
        </p:nvSpPr>
        <p:spPr bwMode="auto">
          <a:xfrm>
            <a:off x="6194425" y="2440940"/>
            <a:ext cx="2607945" cy="381127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200" dirty="0" err="1">
                <a:ea typeface="微软雅黑" panose="020B0503020204020204" charset="-122"/>
                <a:sym typeface="+mn-ea"/>
              </a:rPr>
              <a:t>在任务</a:t>
            </a:r>
            <a:r>
              <a:rPr sz="2200" dirty="0" err="1">
                <a:solidFill>
                  <a:srgbClr val="FF0000"/>
                </a:solidFill>
                <a:ea typeface="微软雅黑" panose="020B0503020204020204" charset="-122"/>
                <a:sym typeface="+mn-ea"/>
              </a:rPr>
              <a:t>对侧半球</a:t>
            </a:r>
            <a:r>
              <a:rPr sz="2200" dirty="0" err="1">
                <a:ea typeface="微软雅黑" panose="020B0503020204020204" charset="-122"/>
                <a:sym typeface="+mn-ea"/>
              </a:rPr>
              <a:t>的大多数通道表明</a:t>
            </a:r>
            <a:r>
              <a:rPr lang="zh-CN" sz="2200" dirty="0">
                <a:ea typeface="微软雅黑" panose="020B0503020204020204" charset="-122"/>
                <a:sym typeface="+mn-ea"/>
              </a:rPr>
              <a:t>含氧</a:t>
            </a:r>
            <a:r>
              <a:rPr sz="2200" dirty="0" err="1" smtClean="0">
                <a:ea typeface="微软雅黑" panose="020B0503020204020204" charset="-122"/>
                <a:sym typeface="+mn-ea"/>
              </a:rPr>
              <a:t>血红蛋白</a:t>
            </a:r>
            <a:r>
              <a:rPr lang="en-US" sz="2200" dirty="0" smtClean="0">
                <a:ea typeface="微软雅黑" panose="020B0503020204020204" charset="-122"/>
                <a:sym typeface="+mn-ea"/>
              </a:rPr>
              <a:t>(</a:t>
            </a:r>
            <a:r>
              <a:rPr lang="zh-CN" altLang="en-US" sz="2200" dirty="0" smtClean="0">
                <a:ea typeface="微软雅黑" panose="020B0503020204020204" charset="-122"/>
                <a:sym typeface="+mn-ea"/>
              </a:rPr>
              <a:t>红色</a:t>
            </a:r>
            <a:r>
              <a:rPr lang="en-US" sz="2200" dirty="0" smtClean="0">
                <a:ea typeface="微软雅黑" panose="020B0503020204020204" charset="-122"/>
                <a:sym typeface="+mn-ea"/>
              </a:rPr>
              <a:t>)</a:t>
            </a:r>
            <a:r>
              <a:rPr sz="2200" dirty="0" err="1" smtClean="0">
                <a:ea typeface="微软雅黑" panose="020B0503020204020204" charset="-122"/>
                <a:sym typeface="+mn-ea"/>
              </a:rPr>
              <a:t>增加并且脱氧血红蛋白</a:t>
            </a:r>
            <a:r>
              <a:rPr lang="en-US" sz="2200" dirty="0" smtClean="0">
                <a:ea typeface="微软雅黑" panose="020B0503020204020204" charset="-122"/>
                <a:sym typeface="+mn-ea"/>
              </a:rPr>
              <a:t>(</a:t>
            </a:r>
            <a:r>
              <a:rPr lang="zh-CN" altLang="en-US" sz="2200" dirty="0" smtClean="0">
                <a:ea typeface="微软雅黑" panose="020B0503020204020204" charset="-122"/>
                <a:sym typeface="+mn-ea"/>
              </a:rPr>
              <a:t>蓝色</a:t>
            </a:r>
            <a:r>
              <a:rPr lang="en-US" sz="2200" dirty="0" smtClean="0">
                <a:ea typeface="微软雅黑" panose="020B0503020204020204" charset="-122"/>
                <a:sym typeface="+mn-ea"/>
              </a:rPr>
              <a:t>)</a:t>
            </a:r>
            <a:r>
              <a:rPr sz="2200" dirty="0" err="1" smtClean="0">
                <a:ea typeface="微软雅黑" panose="020B0503020204020204" charset="-122"/>
                <a:sym typeface="+mn-ea"/>
              </a:rPr>
              <a:t>下降</a:t>
            </a:r>
            <a:r>
              <a:rPr lang="zh-CN" sz="2200" dirty="0">
                <a:ea typeface="微软雅黑" panose="020B0503020204020204" charset="-122"/>
                <a:sym typeface="+mn-ea"/>
              </a:rPr>
              <a:t>，指示大脑活动</a:t>
            </a:r>
            <a:r>
              <a:rPr lang="zh-CN" sz="2200" dirty="0">
                <a:solidFill>
                  <a:srgbClr val="FF0000"/>
                </a:solidFill>
                <a:ea typeface="微软雅黑" panose="020B0503020204020204" charset="-122"/>
                <a:sym typeface="+mn-ea"/>
              </a:rPr>
              <a:t>增加</a:t>
            </a:r>
            <a:r>
              <a:rPr lang="zh-CN" sz="2200" dirty="0">
                <a:ea typeface="微软雅黑" panose="020B0503020204020204" charset="-122"/>
                <a:sym typeface="+mn-ea"/>
              </a:rPr>
              <a:t>。</a:t>
            </a:r>
          </a:p>
          <a:p>
            <a:pPr marR="0" defTabSz="914400">
              <a:lnSpc>
                <a:spcPct val="120000"/>
              </a:lnSpc>
              <a:spcBef>
                <a:spcPct val="20000"/>
              </a:spcBef>
              <a:buClrTx/>
              <a:buSzTx/>
              <a:buFontTx/>
              <a:defRPr/>
            </a:pPr>
            <a:r>
              <a:rPr lang="zh-CN" sz="2200" dirty="0">
                <a:ea typeface="微软雅黑" panose="020B0503020204020204" charset="-122"/>
                <a:sym typeface="+mn-ea"/>
              </a:rPr>
              <a:t>相反，</a:t>
            </a:r>
            <a:r>
              <a:rPr lang="zh-CN" sz="2200" dirty="0">
                <a:solidFill>
                  <a:srgbClr val="FF0000"/>
                </a:solidFill>
                <a:ea typeface="微软雅黑" panose="020B0503020204020204" charset="-122"/>
                <a:sym typeface="+mn-ea"/>
              </a:rPr>
              <a:t>同侧</a:t>
            </a:r>
            <a:r>
              <a:rPr lang="zh-CN" sz="2200" dirty="0">
                <a:ea typeface="微软雅黑" panose="020B0503020204020204" charset="-122"/>
                <a:sym typeface="+mn-ea"/>
              </a:rPr>
              <a:t>半球通道的响应反表明活动增长</a:t>
            </a:r>
            <a:r>
              <a:rPr lang="zh-CN" sz="2200" dirty="0">
                <a:solidFill>
                  <a:srgbClr val="FF0000"/>
                </a:solidFill>
                <a:ea typeface="微软雅黑" panose="020B0503020204020204" charset="-122"/>
                <a:sym typeface="+mn-ea"/>
              </a:rPr>
              <a:t>较小</a:t>
            </a:r>
            <a:r>
              <a:rPr lang="zh-CN" sz="2200" dirty="0">
                <a:effectLst/>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9" name="文本框 8"/>
          <p:cNvSpPr txBox="1"/>
          <p:nvPr/>
        </p:nvSpPr>
        <p:spPr>
          <a:xfrm>
            <a:off x="3756028" y="2862657"/>
            <a:ext cx="1943723" cy="1068042"/>
          </a:xfrm>
          <a:prstGeom prst="rect">
            <a:avLst/>
          </a:prstGeom>
          <a:noFill/>
          <a:ln w="28575">
            <a:solidFill>
              <a:srgbClr val="FF0000"/>
            </a:solidFill>
          </a:ln>
        </p:spPr>
        <p:txBody>
          <a:bodyPr wrap="square" rtlCol="0">
            <a:spAutoFit/>
          </a:bodyPr>
          <a:lstStyle/>
          <a:p>
            <a:endParaRPr lang="zh-CN" altLang="en-US" sz="2000"/>
          </a:p>
        </p:txBody>
      </p:sp>
      <p:sp>
        <p:nvSpPr>
          <p:cNvPr id="10" name="文本框 9"/>
          <p:cNvSpPr txBox="1"/>
          <p:nvPr/>
        </p:nvSpPr>
        <p:spPr>
          <a:xfrm>
            <a:off x="1713961" y="4496922"/>
            <a:ext cx="1943723" cy="1068042"/>
          </a:xfrm>
          <a:prstGeom prst="rect">
            <a:avLst/>
          </a:prstGeom>
          <a:noFill/>
          <a:ln w="28575">
            <a:solidFill>
              <a:srgbClr val="FF0000"/>
            </a:solidFill>
          </a:ln>
        </p:spPr>
        <p:txBody>
          <a:bodyPr wrap="square" rtlCol="0">
            <a:spAutoFit/>
          </a:bodyPr>
          <a:lstStyle/>
          <a:p>
            <a:endParaRPr lang="zh-CN" altLang="en-US" sz="2000"/>
          </a:p>
        </p:txBody>
      </p:sp>
      <p:sp>
        <p:nvSpPr>
          <p:cNvPr id="12" name="文本框 11"/>
          <p:cNvSpPr txBox="1"/>
          <p:nvPr/>
        </p:nvSpPr>
        <p:spPr>
          <a:xfrm>
            <a:off x="579967" y="6314730"/>
            <a:ext cx="5815510" cy="400110"/>
          </a:xfrm>
          <a:prstGeom prst="rect">
            <a:avLst/>
          </a:prstGeom>
          <a:noFill/>
          <a:ln w="28575">
            <a:solidFill>
              <a:srgbClr val="0070C0"/>
            </a:solidFill>
          </a:ln>
        </p:spPr>
        <p:txBody>
          <a:bodyPr wrap="square" rtlCol="0">
            <a:spAutoFit/>
          </a:bodyPr>
          <a:lstStyle/>
          <a:p>
            <a:r>
              <a:rPr kumimoji="1"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图</a:t>
            </a:r>
            <a:r>
              <a:rPr kumimoji="1" lang="zh-CN" altLang="en-US" sz="2000" dirty="0" smtClean="0">
                <a:latin typeface="Times New Roman" panose="02020603050405020304" pitchFamily="18" charset="0"/>
                <a:ea typeface="微软雅黑" panose="020B0503020204020204" charset="-122"/>
                <a:cs typeface="Times New Roman" panose="02020603050405020304" pitchFamily="18" charset="0"/>
                <a:sym typeface="+mn-ea"/>
              </a:rPr>
              <a:t>：运动想象期间同侧对侧运动皮层的</a:t>
            </a:r>
            <a:r>
              <a:rPr kumimoji="1" lang="en-US" altLang="zh-CN" sz="2000" dirty="0" smtClean="0">
                <a:latin typeface="Times New Roman" panose="02020603050405020304" pitchFamily="18" charset="0"/>
                <a:ea typeface="微软雅黑" panose="020B0503020204020204" charset="-122"/>
                <a:cs typeface="Times New Roman" panose="02020603050405020304" pitchFamily="18" charset="0"/>
                <a:sym typeface="+mn-ea"/>
              </a:rPr>
              <a:t>BLOD</a:t>
            </a:r>
            <a:r>
              <a:rPr kumimoji="1" lang="zh-CN" altLang="en-US" sz="2000" dirty="0" smtClean="0">
                <a:latin typeface="Times New Roman" panose="02020603050405020304" pitchFamily="18" charset="0"/>
                <a:ea typeface="微软雅黑" panose="020B0503020204020204" charset="-122"/>
                <a:cs typeface="Times New Roman" panose="02020603050405020304" pitchFamily="18" charset="0"/>
                <a:sym typeface="+mn-ea"/>
              </a:rPr>
              <a:t>响应</a:t>
            </a:r>
            <a:endParaRPr lang="zh-CN" altLang="en-US" sz="2000" dirty="0"/>
          </a:p>
        </p:txBody>
      </p:sp>
      <p:sp>
        <p:nvSpPr>
          <p:cNvPr id="13" name="文本框 12"/>
          <p:cNvSpPr txBox="1"/>
          <p:nvPr/>
        </p:nvSpPr>
        <p:spPr>
          <a:xfrm>
            <a:off x="6194425" y="2974216"/>
            <a:ext cx="2488094" cy="2677656"/>
          </a:xfrm>
          <a:prstGeom prst="rect">
            <a:avLst/>
          </a:prstGeom>
          <a:noFill/>
          <a:ln w="28575">
            <a:solidFill>
              <a:srgbClr val="0070C0"/>
            </a:solidFill>
          </a:ln>
        </p:spPr>
        <p:txBody>
          <a:bodyPr wrap="square" rtlCol="0">
            <a:spAutoFit/>
          </a:bodyPr>
          <a:lstStyle/>
          <a:p>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分类结果表明在直接比较这两个模式分类技术时，对于手指轻敲和运动想象任务，</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HMM</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的表现优于</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SVM</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7081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10"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157095" y="270510"/>
            <a:ext cx="4830445" cy="1461770"/>
          </a:xfrm>
        </p:spPr>
        <p:txBody>
          <a:bodyPr/>
          <a:lstStyle/>
          <a:p>
            <a:pPr algn="l">
              <a:buClrTx/>
              <a:buSzTx/>
              <a:buFontTx/>
            </a:pPr>
            <a:r>
              <a:rPr lang="zh-CN" altLang="en-US" sz="3600" b="1">
                <a:latin typeface="黑体" panose="02010609060101010101" pitchFamily="2" charset="-122"/>
                <a:ea typeface="黑体" panose="02010609060101010101" pitchFamily="2" charset="-122"/>
              </a:rPr>
              <a:t>其他模式识别方法</a:t>
            </a:r>
          </a:p>
        </p:txBody>
      </p:sp>
      <p:sp>
        <p:nvSpPr>
          <p:cNvPr id="20" name="Text Box 9"/>
          <p:cNvSpPr txBox="1">
            <a:spLocks noChangeArrowheads="1"/>
          </p:cNvSpPr>
          <p:nvPr/>
        </p:nvSpPr>
        <p:spPr bwMode="auto">
          <a:xfrm>
            <a:off x="635" y="1990725"/>
            <a:ext cx="9143365" cy="186372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实验过程：</a:t>
            </a:r>
            <a:r>
              <a:rPr sz="2400">
                <a:effectLst/>
                <a:latin typeface="Times New Roman" panose="02020603050405020304" pitchFamily="18" charset="0"/>
                <a:ea typeface="微软雅黑" panose="020B0503020204020204" charset="-122"/>
                <a:cs typeface="Times New Roman" panose="02020603050405020304" pitchFamily="18" charset="0"/>
                <a:sym typeface="+mn-ea"/>
              </a:rPr>
              <a:t>患者被问到一个问题，当答案为“</a:t>
            </a:r>
            <a:r>
              <a:rPr sz="240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是</a:t>
            </a:r>
            <a:r>
              <a:rPr sz="2400">
                <a:effectLst/>
                <a:latin typeface="Times New Roman" panose="02020603050405020304" pitchFamily="18" charset="0"/>
                <a:ea typeface="微软雅黑" panose="020B0503020204020204" charset="-122"/>
                <a:cs typeface="Times New Roman" panose="02020603050405020304" pitchFamily="18" charset="0"/>
                <a:sym typeface="+mn-ea"/>
              </a:rPr>
              <a:t>”时，通过精神上的计算或在</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被试</a:t>
            </a:r>
            <a:r>
              <a:rPr sz="2400">
                <a:effectLst/>
                <a:latin typeface="Times New Roman" panose="02020603050405020304" pitchFamily="18" charset="0"/>
                <a:ea typeface="微软雅黑" panose="020B0503020204020204" charset="-122"/>
                <a:cs typeface="Times New Roman" panose="02020603050405020304" pitchFamily="18" charset="0"/>
                <a:sym typeface="+mn-ea"/>
              </a:rPr>
              <a:t>的头部进行唱歌来使他的</a:t>
            </a:r>
            <a:r>
              <a:rPr sz="240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大脑活跃</a:t>
            </a:r>
            <a:r>
              <a:rPr sz="2400">
                <a:effectLst/>
                <a:latin typeface="Times New Roman" panose="02020603050405020304" pitchFamily="18" charset="0"/>
                <a:ea typeface="微软雅黑" panose="020B0503020204020204" charset="-122"/>
                <a:cs typeface="Times New Roman" panose="02020603050405020304" pitchFamily="18" charset="0"/>
                <a:sym typeface="+mn-ea"/>
              </a:rPr>
              <a:t>。当答案为“</a:t>
            </a:r>
            <a:r>
              <a:rPr lang="zh-CN" sz="240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否</a:t>
            </a:r>
            <a:r>
              <a:rPr sz="2400">
                <a:effectLst/>
                <a:latin typeface="Times New Roman" panose="02020603050405020304" pitchFamily="18" charset="0"/>
                <a:ea typeface="微软雅黑" panose="020B0503020204020204" charset="-122"/>
                <a:cs typeface="Times New Roman" panose="02020603050405020304" pitchFamily="18" charset="0"/>
                <a:sym typeface="+mn-ea"/>
              </a:rPr>
              <a:t>”时</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，被试处于</a:t>
            </a:r>
            <a:r>
              <a:rPr lang="zh-CN" sz="2400">
                <a:solidFill>
                  <a:srgbClr val="FF0000"/>
                </a:solidFill>
                <a:effectLst/>
                <a:latin typeface="Times New Roman" panose="02020603050405020304" pitchFamily="18" charset="0"/>
                <a:ea typeface="微软雅黑" panose="020B0503020204020204" charset="-122"/>
                <a:cs typeface="Times New Roman" panose="02020603050405020304" pitchFamily="18" charset="0"/>
                <a:sym typeface="+mn-ea"/>
              </a:rPr>
              <a:t>放松状态</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。在左额叶（参与认知任务的脑区）上的单通道记录</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信号测试离线分类器。</a:t>
            </a:r>
          </a:p>
        </p:txBody>
      </p:sp>
      <p:sp>
        <p:nvSpPr>
          <p:cNvPr id="8" name="文本框 7"/>
          <p:cNvSpPr txBox="1"/>
          <p:nvPr/>
        </p:nvSpPr>
        <p:spPr>
          <a:xfrm>
            <a:off x="3657600" y="4080510"/>
            <a:ext cx="5029835" cy="460375"/>
          </a:xfrm>
          <a:prstGeom prst="rect">
            <a:avLst/>
          </a:prstGeom>
          <a:noFill/>
          <a:ln w="28575">
            <a:solidFill>
              <a:srgbClr val="FF0000"/>
            </a:solidFill>
          </a:ln>
        </p:spPr>
        <p:txBody>
          <a:bodyPr wrap="square" rtlCol="0">
            <a:spAutoFit/>
          </a:bodyPr>
          <a:lstStyle/>
          <a:p>
            <a:r>
              <a:rPr lang="zh-CN" sz="2400">
                <a:ea typeface="微软雅黑" panose="020B0503020204020204" charset="-122"/>
              </a:rPr>
              <a:t>基于希尔伯特变换的特征提取方法</a:t>
            </a:r>
          </a:p>
        </p:txBody>
      </p:sp>
      <p:sp>
        <p:nvSpPr>
          <p:cNvPr id="9" name="文本框 8"/>
          <p:cNvSpPr txBox="1"/>
          <p:nvPr/>
        </p:nvSpPr>
        <p:spPr>
          <a:xfrm>
            <a:off x="998220" y="4721225"/>
            <a:ext cx="7484745" cy="1938020"/>
          </a:xfrm>
          <a:prstGeom prst="rect">
            <a:avLst/>
          </a:prstGeom>
          <a:noFill/>
          <a:ln w="28575">
            <a:solidFill>
              <a:srgbClr val="0070C0"/>
            </a:solidFill>
          </a:ln>
        </p:spPr>
        <p:txBody>
          <a:bodyPr wrap="square" rtlCol="0">
            <a:spAutoFit/>
          </a:bodyPr>
          <a:lstStyle/>
          <a:p>
            <a:r>
              <a:rPr lang="en-US" altLang="zh-CN" sz="2000">
                <a:ea typeface="微软雅黑" panose="020B0503020204020204" charset="-122"/>
                <a:sym typeface="+mn-ea"/>
              </a:rPr>
              <a:t>1</a:t>
            </a:r>
            <a:r>
              <a:rPr lang="zh-CN" altLang="en-US" sz="2000">
                <a:ea typeface="微软雅黑" panose="020B0503020204020204" charset="-122"/>
                <a:sym typeface="+mn-ea"/>
              </a:rPr>
              <a:t>：</a:t>
            </a:r>
            <a:r>
              <a:rPr lang="zh-CN" sz="2000">
                <a:ea typeface="微软雅黑" panose="020B0503020204020204" charset="-122"/>
                <a:sym typeface="+mn-ea"/>
              </a:rPr>
              <a:t>计算各个时间点</a:t>
            </a:r>
            <a:r>
              <a:rPr lang="zh-CN" altLang="en-US" sz="20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sz="2000">
                <a:ea typeface="微软雅黑" panose="020B0503020204020204" charset="-122"/>
                <a:sym typeface="+mn-ea"/>
              </a:rPr>
              <a:t>信号的瞬时幅值和相位值，用于定义</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幅值和相位向量</a:t>
            </a:r>
            <a:r>
              <a:rPr lang="zh-CN" altLang="en-US" sz="2000">
                <a:latin typeface="微软雅黑" panose="020B0503020204020204" charset="-122"/>
                <a:ea typeface="微软雅黑" panose="020B0503020204020204" charset="-122"/>
                <a:cs typeface="微软雅黑" panose="020B0503020204020204" charset="-122"/>
              </a:rPr>
              <a:t>。</a:t>
            </a:r>
          </a:p>
          <a:p>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：测量</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马氏距离</a:t>
            </a:r>
            <a:r>
              <a:rPr lang="zh-CN" altLang="en-US" sz="2000">
                <a:latin typeface="微软雅黑" panose="020B0503020204020204" charset="-122"/>
                <a:ea typeface="微软雅黑" panose="020B0503020204020204" charset="-122"/>
                <a:cs typeface="微软雅黑" panose="020B0503020204020204" charset="-122"/>
              </a:rPr>
              <a:t>用于把振幅和相位向量的二维图划分为两个明显不同的区域：是区，否区。</a:t>
            </a:r>
          </a:p>
          <a:p>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：从训练集确定判别函数：样本与两个区域马氏距离的平方之差，若大于</a:t>
            </a:r>
            <a:r>
              <a:rPr lang="en-US" altLang="zh-CN" sz="2000">
                <a:latin typeface="微软雅黑" panose="020B0503020204020204" charset="-122"/>
                <a:ea typeface="微软雅黑" panose="020B0503020204020204" charset="-122"/>
                <a:cs typeface="微软雅黑" panose="020B0503020204020204" charset="-122"/>
              </a:rPr>
              <a:t>0</a:t>
            </a:r>
            <a:r>
              <a:rPr lang="zh-CN" altLang="en-US" sz="2000">
                <a:latin typeface="微软雅黑" panose="020B0503020204020204" charset="-122"/>
                <a:ea typeface="微软雅黑" panose="020B0503020204020204" charset="-122"/>
                <a:cs typeface="微软雅黑" panose="020B0503020204020204" charset="-122"/>
              </a:rPr>
              <a:t>，则样本属于是区，否则属于否区</a:t>
            </a:r>
            <a:endParaRPr lang="en-US" altLang="zh-CN" sz="2000">
              <a:latin typeface="微软雅黑" panose="020B0503020204020204" charset="-122"/>
              <a:ea typeface="微软雅黑" panose="020B0503020204020204" charset="-122"/>
              <a:cs typeface="微软雅黑" panose="020B0503020204020204" charset="-122"/>
            </a:endParaRPr>
          </a:p>
        </p:txBody>
      </p:sp>
      <p:sp>
        <p:nvSpPr>
          <p:cNvPr id="10" name="右箭头 9"/>
          <p:cNvSpPr/>
          <p:nvPr/>
        </p:nvSpPr>
        <p:spPr>
          <a:xfrm rot="2160000">
            <a:off x="4343400" y="3632200"/>
            <a:ext cx="793750" cy="39179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69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8" grpId="0" animBg="1"/>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4455" y="264160"/>
            <a:ext cx="4028440" cy="2599690"/>
            <a:chOff x="133" y="416"/>
            <a:chExt cx="6344" cy="4094"/>
          </a:xfrm>
        </p:grpSpPr>
        <p:pic>
          <p:nvPicPr>
            <p:cNvPr id="5" name="图片 4"/>
            <p:cNvPicPr>
              <a:picLocks noChangeAspect="1"/>
            </p:cNvPicPr>
            <p:nvPr/>
          </p:nvPicPr>
          <p:blipFill>
            <a:blip r:embed="rId2"/>
            <a:stretch>
              <a:fillRect/>
            </a:stretch>
          </p:blipFill>
          <p:spPr>
            <a:xfrm>
              <a:off x="133" y="416"/>
              <a:ext cx="6345" cy="4095"/>
            </a:xfrm>
            <a:prstGeom prst="rect">
              <a:avLst/>
            </a:prstGeom>
          </p:spPr>
        </p:pic>
        <p:sp>
          <p:nvSpPr>
            <p:cNvPr id="7" name="文本框 6"/>
            <p:cNvSpPr txBox="1"/>
            <p:nvPr/>
          </p:nvSpPr>
          <p:spPr>
            <a:xfrm>
              <a:off x="1421" y="705"/>
              <a:ext cx="1394" cy="725"/>
            </a:xfrm>
            <a:prstGeom prst="rect">
              <a:avLst/>
            </a:prstGeom>
            <a:noFill/>
            <a:ln w="28575">
              <a:solidFill>
                <a:srgbClr val="FF0000"/>
              </a:solidFill>
            </a:ln>
          </p:spPr>
          <p:txBody>
            <a:bodyPr wrap="square" rtlCol="0">
              <a:spAutoFit/>
            </a:bodyPr>
            <a:lstStyle/>
            <a:p>
              <a:endParaRPr lang="zh-CN" sz="2400">
                <a:ea typeface="微软雅黑" panose="020B0503020204020204" charset="-122"/>
              </a:endParaRPr>
            </a:p>
          </p:txBody>
        </p:sp>
      </p:grpSp>
      <p:grpSp>
        <p:nvGrpSpPr>
          <p:cNvPr id="4" name="组合 3"/>
          <p:cNvGrpSpPr/>
          <p:nvPr/>
        </p:nvGrpSpPr>
        <p:grpSpPr>
          <a:xfrm>
            <a:off x="4674235" y="264160"/>
            <a:ext cx="4229100" cy="2676525"/>
            <a:chOff x="7361" y="416"/>
            <a:chExt cx="6660" cy="4215"/>
          </a:xfrm>
        </p:grpSpPr>
        <p:pic>
          <p:nvPicPr>
            <p:cNvPr id="3" name="图片 2"/>
            <p:cNvPicPr>
              <a:picLocks noChangeAspect="1"/>
            </p:cNvPicPr>
            <p:nvPr/>
          </p:nvPicPr>
          <p:blipFill>
            <a:blip r:embed="rId3"/>
            <a:stretch>
              <a:fillRect/>
            </a:stretch>
          </p:blipFill>
          <p:spPr>
            <a:xfrm>
              <a:off x="7361" y="416"/>
              <a:ext cx="6660" cy="4215"/>
            </a:xfrm>
            <a:prstGeom prst="rect">
              <a:avLst/>
            </a:prstGeom>
          </p:spPr>
        </p:pic>
        <p:sp>
          <p:nvSpPr>
            <p:cNvPr id="8" name="文本框 7"/>
            <p:cNvSpPr txBox="1"/>
            <p:nvPr/>
          </p:nvSpPr>
          <p:spPr>
            <a:xfrm>
              <a:off x="8673" y="644"/>
              <a:ext cx="1300" cy="687"/>
            </a:xfrm>
            <a:prstGeom prst="rect">
              <a:avLst/>
            </a:prstGeom>
            <a:noFill/>
            <a:ln w="28575">
              <a:solidFill>
                <a:srgbClr val="FF0000"/>
              </a:solidFill>
            </a:ln>
          </p:spPr>
          <p:txBody>
            <a:bodyPr wrap="square" rtlCol="0">
              <a:spAutoFit/>
            </a:bodyPr>
            <a:lstStyle/>
            <a:p>
              <a:endParaRPr lang="zh-CN" sz="2400">
                <a:ea typeface="微软雅黑" panose="020B0503020204020204" charset="-122"/>
              </a:endParaRPr>
            </a:p>
          </p:txBody>
        </p:sp>
      </p:grpSp>
      <p:pic>
        <p:nvPicPr>
          <p:cNvPr id="9" name="图片 8"/>
          <p:cNvPicPr>
            <a:picLocks noChangeAspect="1"/>
          </p:cNvPicPr>
          <p:nvPr/>
        </p:nvPicPr>
        <p:blipFill>
          <a:blip r:embed="rId4"/>
          <a:stretch>
            <a:fillRect/>
          </a:stretch>
        </p:blipFill>
        <p:spPr>
          <a:xfrm>
            <a:off x="84455" y="3694430"/>
            <a:ext cx="4238625" cy="3295650"/>
          </a:xfrm>
          <a:prstGeom prst="rect">
            <a:avLst/>
          </a:prstGeom>
        </p:spPr>
      </p:pic>
      <p:sp>
        <p:nvSpPr>
          <p:cNvPr id="10" name="文本框 9"/>
          <p:cNvSpPr txBox="1"/>
          <p:nvPr/>
        </p:nvSpPr>
        <p:spPr>
          <a:xfrm>
            <a:off x="4113530" y="3909695"/>
            <a:ext cx="1510665" cy="460375"/>
          </a:xfrm>
          <a:prstGeom prst="rect">
            <a:avLst/>
          </a:prstGeom>
          <a:solidFill>
            <a:srgbClr val="92D050"/>
          </a:solidFill>
          <a:ln w="28575">
            <a:solidFill>
              <a:srgbClr val="92D050"/>
            </a:solidFill>
          </a:ln>
        </p:spPr>
        <p:txBody>
          <a:bodyPr wrap="square" rtlCol="0">
            <a:spAutoFit/>
          </a:bodyPr>
          <a:lstStyle/>
          <a:p>
            <a:r>
              <a:rPr lang="zh-CN" sz="2400">
                <a:ea typeface="微软雅黑" panose="020B0503020204020204" charset="-122"/>
              </a:rPr>
              <a:t>判别函数</a:t>
            </a:r>
          </a:p>
        </p:txBody>
      </p:sp>
      <p:sp>
        <p:nvSpPr>
          <p:cNvPr id="11" name="右箭头 10"/>
          <p:cNvSpPr/>
          <p:nvPr/>
        </p:nvSpPr>
        <p:spPr>
          <a:xfrm rot="21120000">
            <a:off x="3126105" y="3912870"/>
            <a:ext cx="965200" cy="391795"/>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50117" y="4597257"/>
            <a:ext cx="4077335" cy="1785104"/>
          </a:xfrm>
          <a:prstGeom prst="rect">
            <a:avLst/>
          </a:prstGeom>
          <a:noFill/>
          <a:ln w="28575">
            <a:solidFill>
              <a:srgbClr val="0070C0"/>
            </a:solidFill>
          </a:ln>
        </p:spPr>
        <p:txBody>
          <a:bodyPr wrap="square" rtlCol="0">
            <a:spAutoFit/>
          </a:bodyPr>
          <a:lstStyle/>
          <a:p>
            <a:r>
              <a:rPr lang="zh-CN" altLang="en-US" sz="2200" dirty="0">
                <a:latin typeface="Times New Roman" panose="02020603050405020304" pitchFamily="18" charset="0"/>
                <a:ea typeface="微软雅黑" panose="020B0503020204020204" charset="-122"/>
                <a:cs typeface="Times New Roman" panose="02020603050405020304" pitchFamily="18" charset="0"/>
                <a:sym typeface="+mn-ea"/>
              </a:rPr>
              <a:t>在答案为“否”的情况下，观察到具有约10s周期的低频振荡。</a:t>
            </a:r>
          </a:p>
          <a:p>
            <a:r>
              <a:rPr lang="zh-CN" sz="2200" dirty="0">
                <a:latin typeface="Times New Roman" panose="02020603050405020304" pitchFamily="18" charset="0"/>
                <a:ea typeface="微软雅黑" panose="020B0503020204020204" charset="-122"/>
                <a:cs typeface="Times New Roman" panose="02020603050405020304" pitchFamily="18" charset="0"/>
              </a:rPr>
              <a:t>在答案为“是”的情况下</a:t>
            </a:r>
            <a:r>
              <a:rPr lang="zh-CN" sz="2200" dirty="0" smtClean="0">
                <a:latin typeface="Times New Roman" panose="02020603050405020304" pitchFamily="18" charset="0"/>
                <a:ea typeface="微软雅黑" panose="020B0503020204020204" charset="-122"/>
                <a:cs typeface="Times New Roman" panose="02020603050405020304" pitchFamily="18" charset="0"/>
              </a:rPr>
              <a:t>，</a:t>
            </a:r>
            <a:r>
              <a:rPr lang="zh-CN" altLang="en-US" sz="2200" dirty="0" smtClean="0">
                <a:latin typeface="Times New Roman" panose="02020603050405020304" pitchFamily="18" charset="0"/>
                <a:ea typeface="微软雅黑" panose="020B0503020204020204" charset="-122"/>
                <a:cs typeface="Times New Roman" panose="02020603050405020304" pitchFamily="18" charset="0"/>
              </a:rPr>
              <a:t>观察到</a:t>
            </a:r>
            <a:r>
              <a:rPr lang="zh-CN" sz="2200" dirty="0" smtClean="0">
                <a:latin typeface="Times New Roman" panose="02020603050405020304" pitchFamily="18" charset="0"/>
                <a:ea typeface="微软雅黑" panose="020B0503020204020204" charset="-122"/>
                <a:cs typeface="Times New Roman" panose="02020603050405020304" pitchFamily="18" charset="0"/>
              </a:rPr>
              <a:t>大脑</a:t>
            </a:r>
            <a:r>
              <a:rPr lang="zh-CN" sz="2200" dirty="0">
                <a:latin typeface="Times New Roman" panose="02020603050405020304" pitchFamily="18" charset="0"/>
                <a:ea typeface="微软雅黑" panose="020B0503020204020204" charset="-122"/>
                <a:cs typeface="Times New Roman" panose="02020603050405020304" pitchFamily="18" charset="0"/>
              </a:rPr>
              <a:t>的激活，血容量的大变化</a:t>
            </a:r>
          </a:p>
        </p:txBody>
      </p:sp>
      <p:cxnSp>
        <p:nvCxnSpPr>
          <p:cNvPr id="13" name="直接连接符 12"/>
          <p:cNvCxnSpPr/>
          <p:nvPr/>
        </p:nvCxnSpPr>
        <p:spPr>
          <a:xfrm flipV="1">
            <a:off x="762000" y="1584960"/>
            <a:ext cx="3351530" cy="3556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400040" y="1358265"/>
            <a:ext cx="3351530" cy="3556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34995" y="2854753"/>
            <a:ext cx="2924493" cy="707886"/>
          </a:xfrm>
          <a:prstGeom prst="rect">
            <a:avLst/>
          </a:prstGeom>
          <a:noFill/>
          <a:ln w="28575">
            <a:solidFill>
              <a:srgbClr val="0070C0"/>
            </a:solidFill>
          </a:ln>
        </p:spPr>
        <p:txBody>
          <a:bodyPr wrap="square" rtlCol="0">
            <a:spAutoFit/>
          </a:bodyPr>
          <a:lstStyle/>
          <a:p>
            <a:r>
              <a:rPr lang="zh-CN" altLang="en-US" sz="2000" dirty="0" smtClean="0">
                <a:latin typeface="微软雅黑" panose="020B0503020204020204" charset="-122"/>
                <a:ea typeface="微软雅黑" panose="020B0503020204020204" charset="-122"/>
                <a:cs typeface="微软雅黑" panose="020B0503020204020204" charset="-122"/>
              </a:rPr>
              <a:t>图</a:t>
            </a:r>
            <a:r>
              <a:rPr lang="en-US" altLang="zh-CN" sz="2000" dirty="0" smtClean="0">
                <a:latin typeface="微软雅黑" panose="020B0503020204020204" charset="-122"/>
                <a:ea typeface="微软雅黑" panose="020B0503020204020204" charset="-122"/>
                <a:cs typeface="微软雅黑" panose="020B0503020204020204" charset="-122"/>
              </a:rPr>
              <a:t>A</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B</a:t>
            </a:r>
            <a:r>
              <a:rPr lang="zh-CN" altLang="en-US" sz="2000" dirty="0" smtClean="0">
                <a:latin typeface="微软雅黑" panose="020B0503020204020204" charset="-122"/>
                <a:ea typeface="微软雅黑" panose="020B0503020204020204" charset="-122"/>
                <a:cs typeface="微软雅黑" panose="020B0503020204020204" charset="-122"/>
              </a:rPr>
              <a:t>：严重</a:t>
            </a:r>
            <a:r>
              <a:rPr lang="zh-CN" altLang="en-US" sz="2000" dirty="0">
                <a:latin typeface="微软雅黑" panose="020B0503020204020204" charset="-122"/>
                <a:ea typeface="微软雅黑" panose="020B0503020204020204" charset="-122"/>
                <a:cs typeface="微软雅黑" panose="020B0503020204020204" charset="-122"/>
              </a:rPr>
              <a:t>残疾患者上首次测试的样本数据</a:t>
            </a:r>
          </a:p>
        </p:txBody>
      </p:sp>
      <p:sp>
        <p:nvSpPr>
          <p:cNvPr id="6" name="文本框 5"/>
          <p:cNvSpPr txBox="1"/>
          <p:nvPr/>
        </p:nvSpPr>
        <p:spPr>
          <a:xfrm>
            <a:off x="4323080" y="2941320"/>
            <a:ext cx="4580255" cy="829945"/>
          </a:xfrm>
          <a:prstGeom prst="rect">
            <a:avLst/>
          </a:prstGeom>
          <a:noFill/>
          <a:ln w="28575">
            <a:solidFill>
              <a:srgbClr val="FF0000"/>
            </a:solidFill>
          </a:ln>
        </p:spPr>
        <p:txBody>
          <a:bodyPr wrap="square" rtlCol="0">
            <a:spAutoFit/>
          </a:bodyPr>
          <a:lstStyle/>
          <a:p>
            <a:r>
              <a:rPr lang="zh-CN" altLang="en-US" sz="2400">
                <a:latin typeface="微软雅黑" panose="020B0503020204020204" charset="-122"/>
                <a:ea typeface="微软雅黑" panose="020B0503020204020204" charset="-122"/>
              </a:rPr>
              <a:t>光强度反映了额叶的血容量变化。对于较低的光强度，血容量较大</a:t>
            </a:r>
          </a:p>
        </p:txBody>
      </p:sp>
      <p:sp>
        <p:nvSpPr>
          <p:cNvPr id="16" name="文本框 15"/>
          <p:cNvSpPr txBox="1"/>
          <p:nvPr/>
        </p:nvSpPr>
        <p:spPr>
          <a:xfrm>
            <a:off x="2046893" y="356235"/>
            <a:ext cx="1839325" cy="400110"/>
          </a:xfrm>
          <a:prstGeom prst="rect">
            <a:avLst/>
          </a:prstGeom>
          <a:noFill/>
          <a:ln w="28575">
            <a:solidFill>
              <a:srgbClr val="0070C0"/>
            </a:solidFill>
          </a:ln>
        </p:spPr>
        <p:txBody>
          <a:bodyPr wrap="square" rtlCol="0">
            <a:spAutoFit/>
          </a:bodyPr>
          <a:lstStyle/>
          <a:p>
            <a:r>
              <a:rPr lang="zh-CN" altLang="en-US" sz="2000" b="1" dirty="0" smtClean="0">
                <a:latin typeface="微软雅黑" panose="020B0503020204020204" charset="-122"/>
                <a:ea typeface="微软雅黑" panose="020B0503020204020204" charset="-122"/>
                <a:cs typeface="微软雅黑" panose="020B0503020204020204" charset="-122"/>
              </a:rPr>
              <a:t>回答是的情况</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6613207" y="344398"/>
            <a:ext cx="1839325" cy="400110"/>
          </a:xfrm>
          <a:prstGeom prst="rect">
            <a:avLst/>
          </a:prstGeom>
          <a:noFill/>
          <a:ln w="28575">
            <a:solidFill>
              <a:srgbClr val="0070C0"/>
            </a:solidFill>
          </a:ln>
        </p:spPr>
        <p:txBody>
          <a:bodyPr wrap="square" rtlCol="0">
            <a:spAutoFit/>
          </a:bodyPr>
          <a:lstStyle/>
          <a:p>
            <a:r>
              <a:rPr lang="zh-CN" altLang="en-US" sz="2000" b="1" dirty="0" smtClean="0">
                <a:latin typeface="微软雅黑" panose="020B0503020204020204" charset="-122"/>
                <a:ea typeface="微软雅黑" panose="020B0503020204020204" charset="-122"/>
                <a:cs typeface="微软雅黑" panose="020B0503020204020204" charset="-122"/>
              </a:rPr>
              <a:t>回答否的情况</a:t>
            </a:r>
            <a:endParaRPr lang="zh-CN" altLang="en-US" sz="2000" b="1"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9765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用户反馈</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20" name="Text Box 9"/>
          <p:cNvSpPr txBox="1">
            <a:spLocks noChangeArrowheads="1"/>
          </p:cNvSpPr>
          <p:nvPr/>
        </p:nvSpPr>
        <p:spPr bwMode="auto">
          <a:xfrm>
            <a:off x="635" y="1113155"/>
            <a:ext cx="9143365" cy="142049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400">
                <a:latin typeface="微软雅黑" panose="020B0503020204020204" charset="-122"/>
                <a:ea typeface="微软雅黑" panose="020B0503020204020204" charset="-122"/>
                <a:cs typeface="微软雅黑" panose="020B0503020204020204" charset="-122"/>
                <a:sym typeface="+mn-ea"/>
              </a:rPr>
              <a:t>在BCI操作期间，可能发生两种适应中的一种或两种：系统可以适应用户，或用户可以适应系统。用户的反</a:t>
            </a:r>
            <a:r>
              <a:rPr lang="zh-CN" sz="2400">
                <a:effectLst/>
                <a:latin typeface="微软雅黑" panose="020B0503020204020204" charset="-122"/>
                <a:ea typeface="微软雅黑" panose="020B0503020204020204" charset="-122"/>
                <a:cs typeface="微软雅黑" panose="020B0503020204020204" charset="-122"/>
                <a:sym typeface="+mn-ea"/>
              </a:rPr>
              <a:t>馈有助于操作性反应学习控制大脑活动以成功地操作</a:t>
            </a:r>
            <a:r>
              <a:rPr lang="en-US" altLang="zh-CN" sz="2400">
                <a:effectLst/>
                <a:latin typeface="微软雅黑" panose="020B0503020204020204" charset="-122"/>
                <a:ea typeface="微软雅黑" panose="020B0503020204020204" charset="-122"/>
                <a:cs typeface="微软雅黑" panose="020B0503020204020204" charset="-122"/>
                <a:sym typeface="+mn-ea"/>
              </a:rPr>
              <a:t>BCI</a:t>
            </a:r>
            <a:r>
              <a:rPr lang="zh-CN" altLang="en-US" sz="2400">
                <a:effectLst/>
                <a:latin typeface="微软雅黑" panose="020B0503020204020204" charset="-122"/>
                <a:ea typeface="微软雅黑" panose="020B0503020204020204" charset="-122"/>
                <a:cs typeface="微软雅黑" panose="020B0503020204020204" charset="-122"/>
                <a:sym typeface="+mn-ea"/>
              </a:rPr>
              <a:t>。</a:t>
            </a:r>
          </a:p>
        </p:txBody>
      </p:sp>
      <p:sp>
        <p:nvSpPr>
          <p:cNvPr id="5" name="11 Rectángulo"/>
          <p:cNvSpPr/>
          <p:nvPr/>
        </p:nvSpPr>
        <p:spPr>
          <a:xfrm>
            <a:off x="5824855" y="3002915"/>
            <a:ext cx="1915160" cy="584835"/>
          </a:xfrm>
          <a:prstGeom prst="rect">
            <a:avLst/>
          </a:prstGeom>
          <a:solidFill>
            <a:schemeClr val="accent1">
              <a:lumMod val="75000"/>
            </a:schemeClr>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sz="3200">
                <a:effectLst/>
                <a:latin typeface="微软雅黑" panose="020B0503020204020204" charset="-122"/>
                <a:ea typeface="微软雅黑" panose="020B0503020204020204" charset="-122"/>
                <a:cs typeface="微软雅黑" panose="020B0503020204020204" charset="-122"/>
                <a:sym typeface="+mn-ea"/>
              </a:rPr>
              <a:t>用户适应</a:t>
            </a:r>
            <a:endParaRPr lang="zh-CN" altLang="en-US" sz="3200" kern="0" dirty="0">
              <a:solidFill>
                <a:schemeClr val="bg1"/>
              </a:solidFill>
              <a:latin typeface="微软雅黑" panose="020B0503020204020204" charset="-122"/>
              <a:ea typeface="微软雅黑" panose="020B0503020204020204" charset="-122"/>
              <a:cs typeface="Arial" panose="020B0604020202020204" pitchFamily="34" charset="0"/>
            </a:endParaRPr>
          </a:p>
        </p:txBody>
      </p:sp>
      <p:grpSp>
        <p:nvGrpSpPr>
          <p:cNvPr id="7" name="组合 6"/>
          <p:cNvGrpSpPr/>
          <p:nvPr/>
        </p:nvGrpSpPr>
        <p:grpSpPr>
          <a:xfrm>
            <a:off x="903605" y="3044190"/>
            <a:ext cx="7252335" cy="3095625"/>
            <a:chOff x="1446" y="4247"/>
            <a:chExt cx="11421" cy="4875"/>
          </a:xfrm>
        </p:grpSpPr>
        <p:grpSp>
          <p:nvGrpSpPr>
            <p:cNvPr id="4" name="组合 3"/>
            <p:cNvGrpSpPr/>
            <p:nvPr/>
          </p:nvGrpSpPr>
          <p:grpSpPr>
            <a:xfrm>
              <a:off x="1446" y="4247"/>
              <a:ext cx="4149" cy="3274"/>
              <a:chOff x="1213" y="2136"/>
              <a:chExt cx="4149" cy="3274"/>
            </a:xfrm>
          </p:grpSpPr>
          <p:sp>
            <p:nvSpPr>
              <p:cNvPr id="2824" name="11 Rectángulo"/>
              <p:cNvSpPr/>
              <p:nvPr/>
            </p:nvSpPr>
            <p:spPr>
              <a:xfrm>
                <a:off x="1604" y="2136"/>
                <a:ext cx="3037" cy="921"/>
              </a:xfrm>
              <a:prstGeom prst="rect">
                <a:avLst/>
              </a:prstGeom>
              <a:solidFill>
                <a:schemeClr val="tx2">
                  <a:lumMod val="40000"/>
                  <a:lumOff val="60000"/>
                </a:schemeClr>
              </a:solidFill>
              <a:ln>
                <a:solidFill>
                  <a:schemeClr val="tx2">
                    <a:lumMod val="40000"/>
                    <a:lumOff val="60000"/>
                  </a:schemeClr>
                </a:solid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sz="3200">
                    <a:effectLst/>
                    <a:latin typeface="微软雅黑" panose="020B0503020204020204" charset="-122"/>
                    <a:ea typeface="微软雅黑" panose="020B0503020204020204" charset="-122"/>
                    <a:cs typeface="微软雅黑" panose="020B0503020204020204" charset="-122"/>
                    <a:sym typeface="+mn-ea"/>
                  </a:rPr>
                  <a:t>系统适应</a:t>
                </a:r>
                <a:endParaRPr lang="zh-CN" altLang="en-US" sz="3200" kern="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827" name="矩形 2826"/>
              <p:cNvSpPr/>
              <p:nvPr/>
            </p:nvSpPr>
            <p:spPr>
              <a:xfrm>
                <a:off x="1213" y="3667"/>
                <a:ext cx="4149" cy="1743"/>
              </a:xfrm>
              <a:prstGeom prst="rect">
                <a:avLst/>
              </a:prstGeom>
              <a:ln w="38100">
                <a:solidFill>
                  <a:schemeClr val="tx2">
                    <a:lumMod val="40000"/>
                    <a:lumOff val="60000"/>
                  </a:schemeClr>
                </a:solidFill>
              </a:ln>
            </p:spPr>
            <p:txBody>
              <a:bodyPr wrap="square">
                <a:spAutoFit/>
              </a:bodyPr>
              <a:lstStyle/>
              <a:p>
                <a:r>
                  <a:rPr lang="en-US" altLang="zh-CN" sz="2000" dirty="0">
                    <a:solidFill>
                      <a:schemeClr val="tx1">
                        <a:lumMod val="75000"/>
                        <a:lumOff val="25000"/>
                      </a:schemeClr>
                    </a:solidFill>
                    <a:latin typeface="微软雅黑" panose="020B0503020204020204" charset="-122"/>
                    <a:ea typeface="微软雅黑" panose="020B0503020204020204" charset="-122"/>
                  </a:rPr>
                  <a:t>   </a:t>
                </a:r>
                <a:r>
                  <a:rPr lang="zh-CN" sz="2200">
                    <a:effectLst/>
                    <a:latin typeface="微软雅黑" panose="020B0503020204020204" charset="-122"/>
                    <a:ea typeface="微软雅黑" panose="020B0503020204020204" charset="-122"/>
                    <a:cs typeface="微软雅黑" panose="020B0503020204020204" charset="-122"/>
                    <a:sym typeface="+mn-ea"/>
                  </a:rPr>
                  <a:t>涉及在信号采集、 特征提取、模式识别</a:t>
                </a:r>
                <a:endParaRPr lang="zh-CN" altLang="en-US" sz="2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sp>
          <p:nvSpPr>
            <p:cNvPr id="6" name="矩形 5"/>
            <p:cNvSpPr/>
            <p:nvPr/>
          </p:nvSpPr>
          <p:spPr>
            <a:xfrm>
              <a:off x="8278" y="5778"/>
              <a:ext cx="4589" cy="3344"/>
            </a:xfrm>
            <a:prstGeom prst="rect">
              <a:avLst/>
            </a:prstGeom>
            <a:ln w="28575">
              <a:solidFill>
                <a:schemeClr val="accent1">
                  <a:lumMod val="75000"/>
                </a:schemeClr>
              </a:solidFill>
            </a:ln>
          </p:spPr>
          <p:txBody>
            <a:bodyPr wrap="square">
              <a:spAutoFit/>
            </a:bodyPr>
            <a:lstStyle/>
            <a:p>
              <a:r>
                <a:rPr lang="zh-CN" sz="2200" dirty="0">
                  <a:effectLst/>
                  <a:latin typeface="微软雅黑" panose="020B0503020204020204" charset="-122"/>
                  <a:ea typeface="微软雅黑" panose="020B0503020204020204" charset="-122"/>
                  <a:cs typeface="微软雅黑" panose="020B0503020204020204" charset="-122"/>
                  <a:sym typeface="+mn-ea"/>
                </a:rPr>
                <a:t>反映了当被试学会使用该系统时发生的信号变化。</a:t>
              </a:r>
            </a:p>
            <a:p>
              <a:r>
                <a:rPr lang="zh-CN" sz="2200" dirty="0">
                  <a:effectLst/>
                  <a:latin typeface="微软雅黑" panose="020B0503020204020204" charset="-122"/>
                  <a:ea typeface="微软雅黑" panose="020B0503020204020204" charset="-122"/>
                  <a:cs typeface="微软雅黑" panose="020B0503020204020204" charset="-122"/>
                  <a:sym typeface="+mn-ea"/>
                </a:rPr>
                <a:t>在适应系统时，用户可以调用心理策略以产生合适的信号</a:t>
              </a:r>
              <a:r>
                <a:rPr lang="zh-CN" sz="2200" dirty="0" smtClean="0">
                  <a:effectLst/>
                  <a:latin typeface="微软雅黑" panose="020B0503020204020204" charset="-122"/>
                  <a:ea typeface="微软雅黑" panose="020B0503020204020204" charset="-122"/>
                  <a:cs typeface="微软雅黑" panose="020B0503020204020204" charset="-122"/>
                  <a:sym typeface="+mn-ea"/>
                </a:rPr>
                <a:t>。</a:t>
              </a:r>
              <a:endParaRPr lang="zh-CN" sz="2200" dirty="0">
                <a:effectLst/>
                <a:latin typeface="微软雅黑" panose="020B0503020204020204" charset="-122"/>
                <a:ea typeface="微软雅黑" panose="020B0503020204020204" charset="-122"/>
                <a:cs typeface="微软雅黑" panose="020B0503020204020204" charset="-122"/>
                <a:sym typeface="+mn-ea"/>
              </a:endParaRPr>
            </a:p>
          </p:txBody>
        </p:sp>
        <p:sp>
          <p:nvSpPr>
            <p:cNvPr id="9" name="十字形 8"/>
            <p:cNvSpPr/>
            <p:nvPr/>
          </p:nvSpPr>
          <p:spPr>
            <a:xfrm>
              <a:off x="6334" y="4247"/>
              <a:ext cx="1730" cy="848"/>
            </a:xfrm>
            <a:prstGeom prst="plus">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7915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18.2.3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功能近红外光谱脑 - 机接口的实现</a:t>
            </a:r>
          </a:p>
        </p:txBody>
      </p:sp>
      <p:grpSp>
        <p:nvGrpSpPr>
          <p:cNvPr id="28" name="组合 27"/>
          <p:cNvGrpSpPr/>
          <p:nvPr/>
        </p:nvGrpSpPr>
        <p:grpSpPr>
          <a:xfrm>
            <a:off x="5191760" y="2233930"/>
            <a:ext cx="2545080" cy="720090"/>
            <a:chOff x="8176" y="3518"/>
            <a:chExt cx="4008" cy="1134"/>
          </a:xfrm>
        </p:grpSpPr>
        <p:sp>
          <p:nvSpPr>
            <p:cNvPr id="20" name="右箭头 19"/>
            <p:cNvSpPr/>
            <p:nvPr/>
          </p:nvSpPr>
          <p:spPr>
            <a:xfrm>
              <a:off x="8176" y="3518"/>
              <a:ext cx="4008" cy="1135"/>
            </a:xfrm>
            <a:prstGeom prst="rightArrow">
              <a:avLst>
                <a:gd name="adj1" fmla="val 62125"/>
                <a:gd name="adj2" fmla="val 52205"/>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21" name="TextBox 34"/>
            <p:cNvSpPr txBox="1"/>
            <p:nvPr/>
          </p:nvSpPr>
          <p:spPr>
            <a:xfrm>
              <a:off x="9021" y="3734"/>
              <a:ext cx="2319"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rPr>
                <a:t>2008</a:t>
              </a:r>
            </a:p>
          </p:txBody>
        </p:sp>
      </p:grpSp>
      <p:grpSp>
        <p:nvGrpSpPr>
          <p:cNvPr id="27" name="组合 26"/>
          <p:cNvGrpSpPr/>
          <p:nvPr/>
        </p:nvGrpSpPr>
        <p:grpSpPr>
          <a:xfrm>
            <a:off x="3325495" y="2233930"/>
            <a:ext cx="2254250" cy="720090"/>
            <a:chOff x="5237" y="3518"/>
            <a:chExt cx="3550" cy="1134"/>
          </a:xfrm>
        </p:grpSpPr>
        <p:sp>
          <p:nvSpPr>
            <p:cNvPr id="18" name="右箭头 17"/>
            <p:cNvSpPr/>
            <p:nvPr/>
          </p:nvSpPr>
          <p:spPr>
            <a:xfrm>
              <a:off x="5237" y="3518"/>
              <a:ext cx="3550" cy="1135"/>
            </a:xfrm>
            <a:prstGeom prst="rightArrow">
              <a:avLst>
                <a:gd name="adj1" fmla="val 62125"/>
                <a:gd name="adj2" fmla="val 52205"/>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19" name="TextBox 34"/>
            <p:cNvSpPr txBox="1"/>
            <p:nvPr/>
          </p:nvSpPr>
          <p:spPr>
            <a:xfrm>
              <a:off x="6005" y="3724"/>
              <a:ext cx="2014"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rPr>
                <a:t>2007</a:t>
              </a:r>
            </a:p>
          </p:txBody>
        </p:sp>
      </p:grpSp>
      <p:grpSp>
        <p:nvGrpSpPr>
          <p:cNvPr id="26" name="组合 25"/>
          <p:cNvGrpSpPr/>
          <p:nvPr/>
        </p:nvGrpSpPr>
        <p:grpSpPr>
          <a:xfrm>
            <a:off x="1088390" y="2233930"/>
            <a:ext cx="2599690" cy="720090"/>
            <a:chOff x="1714" y="3518"/>
            <a:chExt cx="4094" cy="1134"/>
          </a:xfrm>
        </p:grpSpPr>
        <p:sp>
          <p:nvSpPr>
            <p:cNvPr id="6" name="右箭头 5"/>
            <p:cNvSpPr/>
            <p:nvPr/>
          </p:nvSpPr>
          <p:spPr>
            <a:xfrm>
              <a:off x="1714" y="3518"/>
              <a:ext cx="4094" cy="1135"/>
            </a:xfrm>
            <a:prstGeom prst="rightArrow">
              <a:avLst>
                <a:gd name="adj1" fmla="val 62125"/>
                <a:gd name="adj2" fmla="val 52205"/>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a:endParaRPr lang="zh-CN" altLang="en-US" sz="1010">
                <a:latin typeface="微软雅黑" panose="020B0503020204020204" charset="-122"/>
                <a:ea typeface="微软雅黑" panose="020B0503020204020204" charset="-122"/>
              </a:endParaRPr>
            </a:p>
          </p:txBody>
        </p:sp>
        <p:sp>
          <p:nvSpPr>
            <p:cNvPr id="7" name="TextBox 34"/>
            <p:cNvSpPr txBox="1"/>
            <p:nvPr/>
          </p:nvSpPr>
          <p:spPr>
            <a:xfrm>
              <a:off x="2248" y="3724"/>
              <a:ext cx="2319" cy="723"/>
            </a:xfrm>
            <a:prstGeom prst="rect">
              <a:avLst/>
            </a:prstGeom>
            <a:noFill/>
          </p:spPr>
          <p:txBody>
            <a:bodyPr wrap="square" lIns="91417" tIns="45708" rIns="91417" bIns="45708" rtlCol="0">
              <a:spAutoFit/>
            </a:bodyPr>
            <a:lstStyle/>
            <a:p>
              <a:pPr algn="ctr"/>
              <a:r>
                <a:rPr lang="en-US" altLang="zh-CN" sz="2400" b="1" dirty="0">
                  <a:solidFill>
                    <a:schemeClr val="bg1"/>
                  </a:solidFill>
                  <a:latin typeface="微软雅黑" panose="020B0503020204020204" charset="-122"/>
                  <a:ea typeface="微软雅黑" panose="020B0503020204020204" charset="-122"/>
                </a:rPr>
                <a:t>2004</a:t>
              </a:r>
            </a:p>
          </p:txBody>
        </p:sp>
      </p:grpSp>
      <p:cxnSp>
        <p:nvCxnSpPr>
          <p:cNvPr id="11" name="直接连接符 10"/>
          <p:cNvCxnSpPr/>
          <p:nvPr/>
        </p:nvCxnSpPr>
        <p:spPr>
          <a:xfrm>
            <a:off x="4351020" y="2830195"/>
            <a:ext cx="0" cy="467995"/>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54470" y="2830195"/>
            <a:ext cx="0" cy="467995"/>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64298" y="2823845"/>
            <a:ext cx="0" cy="467995"/>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5" name="TextBox 36"/>
          <p:cNvSpPr txBox="1"/>
          <p:nvPr/>
        </p:nvSpPr>
        <p:spPr>
          <a:xfrm>
            <a:off x="797688" y="3529330"/>
            <a:ext cx="6939356" cy="2061845"/>
          </a:xfrm>
          <a:prstGeom prst="rect">
            <a:avLst/>
          </a:prstGeom>
          <a:noFill/>
          <a:ln w="28575">
            <a:solidFill>
              <a:srgbClr val="00AB7E"/>
            </a:solidFill>
          </a:ln>
        </p:spPr>
        <p:txBody>
          <a:bodyPr wrap="square" lIns="0" tIns="0" rIns="0" bIns="0" rtlCol="0">
            <a:spAutoFit/>
          </a:bodyPr>
          <a:lstStyle/>
          <a:p>
            <a:r>
              <a:rPr lang="en-US" altLang="zh-CN" sz="2200" dirty="0">
                <a:solidFill>
                  <a:schemeClr val="tx1">
                    <a:lumMod val="75000"/>
                    <a:lumOff val="25000"/>
                  </a:schemeClr>
                </a:solidFill>
                <a:latin typeface="微软雅黑" panose="020B0503020204020204" charset="-122"/>
                <a:ea typeface="微软雅黑" panose="020B0503020204020204" charset="-122"/>
                <a:sym typeface="+mn-ea"/>
              </a:rPr>
              <a:t> 1</a:t>
            </a:r>
            <a:r>
              <a:rPr lang="zh-CN" altLang="en-US" sz="2200" dirty="0">
                <a:solidFill>
                  <a:schemeClr val="tx1">
                    <a:lumMod val="75000"/>
                    <a:lumOff val="25000"/>
                  </a:schemeClr>
                </a:solidFill>
                <a:latin typeface="微软雅黑" panose="020B0503020204020204" charset="-122"/>
                <a:ea typeface="微软雅黑" panose="020B0503020204020204" charset="-122"/>
                <a:sym typeface="+mn-ea"/>
              </a:rPr>
              <a:t>：</a:t>
            </a:r>
            <a:r>
              <a:rPr lang="zh-CN" altLang="en-US" sz="2200" dirty="0">
                <a:latin typeface="微软雅黑" panose="020B0503020204020204" charset="-122"/>
                <a:ea typeface="微软雅黑" panose="020B0503020204020204" charset="-122"/>
                <a:sym typeface="+mn-ea"/>
              </a:rPr>
              <a:t>要求受试者想象用一只手连续地</a:t>
            </a:r>
            <a:r>
              <a:rPr lang="zh-CN" altLang="en-US" sz="2200" dirty="0">
                <a:solidFill>
                  <a:srgbClr val="FF0000"/>
                </a:solidFill>
                <a:latin typeface="微软雅黑" panose="020B0503020204020204" charset="-122"/>
                <a:ea typeface="微软雅黑" panose="020B0503020204020204" charset="-122"/>
                <a:sym typeface="+mn-ea"/>
              </a:rPr>
              <a:t>抓握和释放</a:t>
            </a:r>
            <a:r>
              <a:rPr lang="zh-CN" altLang="en-US" sz="2200" dirty="0">
                <a:latin typeface="微软雅黑" panose="020B0503020204020204" charset="-122"/>
                <a:ea typeface="微软雅黑" panose="020B0503020204020204" charset="-122"/>
                <a:sym typeface="+mn-ea"/>
              </a:rPr>
              <a:t>一个球</a:t>
            </a:r>
            <a:r>
              <a:rPr lang="en-US" altLang="zh-CN" sz="2200" dirty="0">
                <a:latin typeface="微软雅黑" panose="020B0503020204020204" charset="-122"/>
                <a:ea typeface="微软雅黑" panose="020B0503020204020204" charset="-122"/>
                <a:sym typeface="+mn-ea"/>
              </a:rPr>
              <a:t>,同时 </a:t>
            </a:r>
            <a:r>
              <a:rPr lang="zh-CN" altLang="en-US" sz="22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en-US" altLang="zh-CN" sz="2200" dirty="0">
                <a:latin typeface="微软雅黑" panose="020B0503020204020204" charset="-122"/>
                <a:ea typeface="微软雅黑" panose="020B0503020204020204" charset="-122"/>
                <a:sym typeface="+mn-ea"/>
              </a:rPr>
              <a:t>系统记录大脑两半球运动皮层的信号</a:t>
            </a:r>
            <a:r>
              <a:rPr lang="zh-CN" altLang="en-US" sz="2400" dirty="0">
                <a:latin typeface="微软雅黑" panose="020B0503020204020204" charset="-122"/>
                <a:ea typeface="微软雅黑" panose="020B0503020204020204" charset="-122"/>
                <a:sym typeface="+mn-ea"/>
              </a:rPr>
              <a:t>。</a:t>
            </a:r>
            <a:endParaRPr lang="en-US" altLang="zh-CN" sz="2200" dirty="0">
              <a:latin typeface="微软雅黑" panose="020B0503020204020204" charset="-122"/>
              <a:ea typeface="微软雅黑" panose="020B0503020204020204" charset="-122"/>
              <a:sym typeface="+mn-ea"/>
            </a:endParaRPr>
          </a:p>
          <a:p>
            <a:r>
              <a:rPr lang="en-US" altLang="zh-CN" sz="2200" dirty="0">
                <a:latin typeface="微软雅黑" panose="020B0503020204020204" charset="-122"/>
                <a:ea typeface="微软雅黑" panose="020B0503020204020204" charset="-122"/>
                <a:sym typeface="+mn-ea"/>
              </a:rPr>
              <a:t>2</a:t>
            </a:r>
            <a:r>
              <a:rPr lang="zh-CN" altLang="en-US" sz="2200" dirty="0">
                <a:latin typeface="微软雅黑" panose="020B0503020204020204" charset="-122"/>
                <a:ea typeface="微软雅黑" panose="020B0503020204020204" charset="-122"/>
                <a:sym typeface="+mn-ea"/>
              </a:rPr>
              <a:t>：</a:t>
            </a:r>
            <a:r>
              <a:rPr lang="en-US" altLang="zh-CN" sz="2200" dirty="0">
                <a:latin typeface="微软雅黑" panose="020B0503020204020204" charset="-122"/>
                <a:ea typeface="微软雅黑" panose="020B0503020204020204" charset="-122"/>
                <a:sym typeface="+mn-ea"/>
              </a:rPr>
              <a:t>连续1s的时间间隔计算</a:t>
            </a:r>
            <a:r>
              <a:rPr lang="en-US" altLang="zh-CN" sz="2200" dirty="0">
                <a:solidFill>
                  <a:srgbClr val="FF0000"/>
                </a:solidFill>
                <a:latin typeface="微软雅黑" panose="020B0503020204020204" charset="-122"/>
                <a:ea typeface="微软雅黑" panose="020B0503020204020204" charset="-122"/>
                <a:sym typeface="+mn-ea"/>
              </a:rPr>
              <a:t>平均</a:t>
            </a:r>
            <a:r>
              <a:rPr lang="zh-CN" altLang="en-US" sz="2200" dirty="0">
                <a:solidFill>
                  <a:srgbClr val="FF0000"/>
                </a:solidFill>
                <a:latin typeface="微软雅黑" panose="020B0503020204020204" charset="-122"/>
                <a:ea typeface="微软雅黑" panose="020B0503020204020204" charset="-122"/>
                <a:sym typeface="+mn-ea"/>
              </a:rPr>
              <a:t>含氧</a:t>
            </a:r>
            <a:r>
              <a:rPr lang="en-US" altLang="zh-CN" sz="2200" dirty="0">
                <a:solidFill>
                  <a:srgbClr val="FF0000"/>
                </a:solidFill>
                <a:latin typeface="微软雅黑" panose="020B0503020204020204" charset="-122"/>
                <a:ea typeface="微软雅黑" panose="020B0503020204020204" charset="-122"/>
                <a:sym typeface="+mn-ea"/>
              </a:rPr>
              <a:t>血红蛋白浓度</a:t>
            </a:r>
            <a:r>
              <a:rPr lang="en-US" altLang="zh-CN" sz="2200" dirty="0">
                <a:latin typeface="微软雅黑" panose="020B0503020204020204" charset="-122"/>
                <a:ea typeface="微软雅黑" panose="020B0503020204020204" charset="-122"/>
                <a:sym typeface="+mn-ea"/>
              </a:rPr>
              <a:t>水平</a:t>
            </a:r>
            <a:r>
              <a:rPr lang="zh-CN" altLang="en-US" sz="2200" dirty="0">
                <a:latin typeface="微软雅黑" panose="020B0503020204020204" charset="-122"/>
                <a:ea typeface="微软雅黑" panose="020B0503020204020204" charset="-122"/>
                <a:sym typeface="+mn-ea"/>
              </a:rPr>
              <a:t>。</a:t>
            </a:r>
            <a:endParaRPr lang="en-US" altLang="zh-CN" sz="2200" dirty="0">
              <a:latin typeface="微软雅黑" panose="020B0503020204020204" charset="-122"/>
              <a:ea typeface="微软雅黑" panose="020B0503020204020204" charset="-122"/>
              <a:sym typeface="+mn-ea"/>
            </a:endParaRPr>
          </a:p>
          <a:p>
            <a:r>
              <a:rPr lang="en-US" altLang="zh-CN" sz="2200" dirty="0">
                <a:latin typeface="微软雅黑" panose="020B0503020204020204" charset="-122"/>
                <a:ea typeface="微软雅黑" panose="020B0503020204020204" charset="-122"/>
                <a:sym typeface="+mn-ea"/>
              </a:rPr>
              <a:t>3</a:t>
            </a:r>
            <a:r>
              <a:rPr lang="zh-CN" altLang="en-US" sz="2200" dirty="0">
                <a:latin typeface="微软雅黑" panose="020B0503020204020204" charset="-122"/>
                <a:ea typeface="微软雅黑" panose="020B0503020204020204" charset="-122"/>
                <a:sym typeface="+mn-ea"/>
              </a:rPr>
              <a:t>：</a:t>
            </a:r>
            <a:r>
              <a:rPr lang="en-US" altLang="zh-CN" sz="2200" dirty="0">
                <a:latin typeface="微软雅黑" panose="020B0503020204020204" charset="-122"/>
                <a:ea typeface="微软雅黑" panose="020B0503020204020204" charset="-122"/>
                <a:sym typeface="+mn-ea"/>
              </a:rPr>
              <a:t>把参考水平或</a:t>
            </a:r>
            <a:r>
              <a:rPr lang="en-US" altLang="zh-CN" sz="2200" dirty="0">
                <a:solidFill>
                  <a:srgbClr val="FF0000"/>
                </a:solidFill>
                <a:latin typeface="微软雅黑" panose="020B0503020204020204" charset="-122"/>
                <a:ea typeface="微软雅黑" panose="020B0503020204020204" charset="-122"/>
                <a:sym typeface="+mn-ea"/>
              </a:rPr>
              <a:t>阈值</a:t>
            </a:r>
            <a:r>
              <a:rPr lang="en-US" altLang="zh-CN" sz="2200" dirty="0">
                <a:latin typeface="微软雅黑" panose="020B0503020204020204" charset="-122"/>
                <a:ea typeface="微软雅黑" panose="020B0503020204020204" charset="-122"/>
                <a:sym typeface="+mn-ea"/>
              </a:rPr>
              <a:t>设置为窗口的前10s期间的最大振幅</a:t>
            </a:r>
            <a:r>
              <a:rPr lang="zh-CN" altLang="en-US" sz="2200" dirty="0">
                <a:latin typeface="微软雅黑" panose="020B0503020204020204" charset="-122"/>
                <a:ea typeface="微软雅黑" panose="020B0503020204020204" charset="-122"/>
                <a:sym typeface="+mn-ea"/>
              </a:rPr>
              <a:t>，如果平均的氧合血红蛋白浓度</a:t>
            </a:r>
            <a:r>
              <a:rPr lang="zh-CN" altLang="en-US" sz="2200" dirty="0">
                <a:solidFill>
                  <a:srgbClr val="FF0000"/>
                </a:solidFill>
                <a:latin typeface="微软雅黑" panose="020B0503020204020204" charset="-122"/>
                <a:ea typeface="微软雅黑" panose="020B0503020204020204" charset="-122"/>
                <a:sym typeface="+mn-ea"/>
              </a:rPr>
              <a:t>大于参考水平</a:t>
            </a:r>
            <a:r>
              <a:rPr lang="zh-CN" altLang="en-US" sz="2200" dirty="0">
                <a:latin typeface="微软雅黑" panose="020B0503020204020204" charset="-122"/>
                <a:ea typeface="微软雅黑" panose="020B0503020204020204" charset="-122"/>
                <a:sym typeface="+mn-ea"/>
              </a:rPr>
              <a:t>，则记录到一个事件。</a:t>
            </a:r>
          </a:p>
        </p:txBody>
      </p:sp>
      <p:sp>
        <p:nvSpPr>
          <p:cNvPr id="32" name="TextBox 36"/>
          <p:cNvSpPr txBox="1"/>
          <p:nvPr/>
        </p:nvSpPr>
        <p:spPr>
          <a:xfrm>
            <a:off x="1799083" y="3529330"/>
            <a:ext cx="6939356" cy="1692275"/>
          </a:xfrm>
          <a:prstGeom prst="rect">
            <a:avLst/>
          </a:prstGeom>
          <a:noFill/>
          <a:ln w="28575">
            <a:solidFill>
              <a:srgbClr val="00AB7E"/>
            </a:solidFill>
          </a:ln>
        </p:spPr>
        <p:txBody>
          <a:bodyPr wrap="square" lIns="0" tIns="0" rIns="0" bIns="0" rtlCol="0">
            <a:spAutoFit/>
          </a:bodyPr>
          <a:lstStyle/>
          <a:p>
            <a:r>
              <a:rPr sz="2200">
                <a:ea typeface="微软雅黑" panose="020B0503020204020204" charset="-122"/>
                <a:sym typeface="+mn-ea"/>
              </a:rPr>
              <a:t>基于</a:t>
            </a:r>
            <a:r>
              <a:rPr lang="zh-CN" altLang="en-US" sz="22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sz="2200">
                <a:ea typeface="微软雅黑" panose="020B0503020204020204" charset="-122"/>
                <a:sym typeface="+mn-ea"/>
              </a:rPr>
              <a:t>的在线</a:t>
            </a:r>
            <a:r>
              <a:rPr sz="2200">
                <a:solidFill>
                  <a:srgbClr val="FF0000"/>
                </a:solidFill>
                <a:ea typeface="微软雅黑" panose="020B0503020204020204" charset="-122"/>
                <a:sym typeface="+mn-ea"/>
              </a:rPr>
              <a:t>单词拼写器</a:t>
            </a:r>
            <a:r>
              <a:rPr lang="zh-CN" sz="2200">
                <a:ea typeface="微软雅黑" panose="020B0503020204020204" charset="-122"/>
                <a:sym typeface="+mn-ea"/>
              </a:rPr>
              <a:t>，作为闭锁症患者一种潜在</a:t>
            </a:r>
          </a:p>
          <a:p>
            <a:r>
              <a:rPr lang="zh-CN" sz="2200">
                <a:ea typeface="微软雅黑" panose="020B0503020204020204" charset="-122"/>
                <a:sym typeface="+mn-ea"/>
              </a:rPr>
              <a:t>的通信手段。</a:t>
            </a:r>
          </a:p>
          <a:p>
            <a:r>
              <a:rPr lang="zh-CN" sz="2200">
                <a:ea typeface="微软雅黑" panose="020B0503020204020204" charset="-122"/>
                <a:sym typeface="+mn-ea"/>
              </a:rPr>
              <a:t>可以通过</a:t>
            </a:r>
            <a:r>
              <a:rPr lang="zh-CN" sz="2200">
                <a:solidFill>
                  <a:srgbClr val="FF0000"/>
                </a:solidFill>
                <a:ea typeface="微软雅黑" panose="020B0503020204020204" charset="-122"/>
                <a:sym typeface="+mn-ea"/>
              </a:rPr>
              <a:t>左、 右手运动想象</a:t>
            </a:r>
            <a:r>
              <a:rPr lang="zh-CN" sz="2200">
                <a:ea typeface="微软雅黑" panose="020B0503020204020204" charset="-122"/>
                <a:sym typeface="+mn-ea"/>
              </a:rPr>
              <a:t>诱发的</a:t>
            </a:r>
            <a:r>
              <a:rPr lang="zh-CN" altLang="en-US" sz="22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lang="zh-CN" sz="2200">
                <a:ea typeface="微软雅黑" panose="020B0503020204020204" charset="-122"/>
                <a:sym typeface="+mn-ea"/>
              </a:rPr>
              <a:t>响应控制有两个选择的光标来拼写词汇，用户使用左或右手想象将光标分别移动到左或右，从而选择一个包含选择字母的方框。</a:t>
            </a:r>
          </a:p>
        </p:txBody>
      </p:sp>
      <p:sp>
        <p:nvSpPr>
          <p:cNvPr id="33" name="Text Box 9"/>
          <p:cNvSpPr txBox="1">
            <a:spLocks noChangeArrowheads="1"/>
          </p:cNvSpPr>
          <p:nvPr/>
        </p:nvSpPr>
        <p:spPr bwMode="auto">
          <a:xfrm>
            <a:off x="635" y="5591175"/>
            <a:ext cx="914336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effectLst/>
                <a:latin typeface="Times New Roman" panose="02020603050405020304" pitchFamily="18" charset="0"/>
                <a:ea typeface="微软雅黑" panose="020B0503020204020204" charset="-122"/>
                <a:cs typeface="Times New Roman" panose="02020603050405020304" pitchFamily="18" charset="0"/>
                <a:sym typeface="+mn-ea"/>
              </a:rPr>
              <a:t>基于</a:t>
            </a:r>
            <a:r>
              <a:rPr lang="zh-CN" altLang="en-US" sz="2400">
                <a:effectLst/>
                <a:latin typeface="Times New Roman" panose="02020603050405020304" pitchFamily="18" charset="0"/>
                <a:ea typeface="微软雅黑" panose="020B0503020204020204" charset="-122"/>
                <a:cs typeface="Times New Roman" panose="02020603050405020304" pitchFamily="18" charset="0"/>
                <a:sym typeface="+mn-ea"/>
              </a:rPr>
              <a:t>fNIRs</a:t>
            </a:r>
            <a:r>
              <a:rPr sz="2400">
                <a:effectLst/>
                <a:latin typeface="Times New Roman" panose="02020603050405020304" pitchFamily="18" charset="0"/>
                <a:ea typeface="微软雅黑" panose="020B0503020204020204" charset="-122"/>
                <a:cs typeface="Times New Roman" panose="02020603050405020304" pitchFamily="18" charset="0"/>
                <a:sym typeface="+mn-ea"/>
              </a:rPr>
              <a:t>的</a:t>
            </a:r>
            <a:r>
              <a:rPr lang="en-US" sz="2400">
                <a:effectLst/>
                <a:latin typeface="Times New Roman" panose="02020603050405020304" pitchFamily="18" charset="0"/>
                <a:ea typeface="微软雅黑" panose="020B0503020204020204" charset="-122"/>
                <a:cs typeface="Times New Roman" panose="02020603050405020304" pitchFamily="18" charset="0"/>
                <a:sym typeface="+mn-ea"/>
              </a:rPr>
              <a:t>BCI</a:t>
            </a:r>
            <a:r>
              <a:rPr sz="2400">
                <a:effectLst/>
                <a:latin typeface="Times New Roman" panose="02020603050405020304" pitchFamily="18" charset="0"/>
                <a:ea typeface="微软雅黑" panose="020B0503020204020204" charset="-122"/>
                <a:cs typeface="Times New Roman" panose="02020603050405020304" pitchFamily="18" charset="0"/>
                <a:sym typeface="+mn-ea"/>
              </a:rPr>
              <a:t>研究</a:t>
            </a:r>
            <a:r>
              <a:rPr lang="zh-CN" sz="2400">
                <a:effectLst/>
                <a:latin typeface="Times New Roman" panose="02020603050405020304" pitchFamily="18" charset="0"/>
                <a:ea typeface="微软雅黑" panose="020B0503020204020204" charset="-122"/>
                <a:cs typeface="Times New Roman" panose="02020603050405020304" pitchFamily="18" charset="0"/>
                <a:sym typeface="+mn-ea"/>
              </a:rPr>
              <a:t>，可能开发一种有用的通信系统，但它对于最严重的残疾患者的潜在价值，仍然是不确定的。</a:t>
            </a:r>
          </a:p>
        </p:txBody>
      </p:sp>
      <p:grpSp>
        <p:nvGrpSpPr>
          <p:cNvPr id="44" name="组合 43"/>
          <p:cNvGrpSpPr/>
          <p:nvPr/>
        </p:nvGrpSpPr>
        <p:grpSpPr>
          <a:xfrm>
            <a:off x="5092065" y="3291840"/>
            <a:ext cx="3884930" cy="3208020"/>
            <a:chOff x="8019" y="5184"/>
            <a:chExt cx="6118" cy="5052"/>
          </a:xfrm>
        </p:grpSpPr>
        <p:pic>
          <p:nvPicPr>
            <p:cNvPr id="40" name="图片 39"/>
            <p:cNvPicPr>
              <a:picLocks noChangeAspect="1"/>
            </p:cNvPicPr>
            <p:nvPr/>
          </p:nvPicPr>
          <p:blipFill>
            <a:blip r:embed="rId3"/>
            <a:stretch>
              <a:fillRect/>
            </a:stretch>
          </p:blipFill>
          <p:spPr>
            <a:xfrm>
              <a:off x="8019" y="5184"/>
              <a:ext cx="6119" cy="5052"/>
            </a:xfrm>
            <a:prstGeom prst="rect">
              <a:avLst/>
            </a:prstGeom>
          </p:spPr>
        </p:pic>
        <p:cxnSp>
          <p:nvCxnSpPr>
            <p:cNvPr id="42" name="直接箭头连接符 41"/>
            <p:cNvCxnSpPr/>
            <p:nvPr/>
          </p:nvCxnSpPr>
          <p:spPr>
            <a:xfrm flipV="1">
              <a:off x="10639" y="5780"/>
              <a:ext cx="2" cy="10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37"/>
          <p:cNvSpPr txBox="1"/>
          <p:nvPr/>
        </p:nvSpPr>
        <p:spPr>
          <a:xfrm>
            <a:off x="797560" y="3510915"/>
            <a:ext cx="4037330" cy="2769870"/>
          </a:xfrm>
          <a:prstGeom prst="rect">
            <a:avLst/>
          </a:prstGeom>
          <a:noFill/>
          <a:ln w="28575">
            <a:solidFill>
              <a:srgbClr val="A3A3E0"/>
            </a:solidFill>
          </a:ln>
        </p:spPr>
        <p:txBody>
          <a:bodyPr wrap="square" lIns="0" tIns="0" rIns="0" bIns="0" rtlCol="0">
            <a:spAutoFit/>
          </a:bodyPr>
          <a:lstStyle/>
          <a:p>
            <a:r>
              <a:rPr sz="2400" dirty="0">
                <a:solidFill>
                  <a:srgbClr val="FF0000"/>
                </a:solidFill>
                <a:latin typeface="微软雅黑" panose="020B0503020204020204" charset="-122"/>
                <a:ea typeface="微软雅黑" panose="020B0503020204020204" charset="-122"/>
              </a:rPr>
              <a:t>思维开关</a:t>
            </a:r>
            <a:r>
              <a:rPr sz="2200" dirty="0">
                <a:solidFill>
                  <a:schemeClr val="tx1">
                    <a:lumMod val="75000"/>
                    <a:lumOff val="25000"/>
                  </a:schemeClr>
                </a:solidFill>
                <a:latin typeface="微软雅黑" panose="020B0503020204020204" charset="-122"/>
                <a:ea typeface="微软雅黑" panose="020B0503020204020204" charset="-122"/>
              </a:rPr>
              <a:t> </a:t>
            </a:r>
          </a:p>
          <a:p>
            <a:r>
              <a:rPr lang="zh-CN" altLang="en-US" sz="2200" dirty="0">
                <a:solidFill>
                  <a:schemeClr val="tx1">
                    <a:lumMod val="75000"/>
                    <a:lumOff val="25000"/>
                  </a:schemeClr>
                </a:solidFill>
                <a:latin typeface="微软雅黑" panose="020B0503020204020204" charset="-122"/>
                <a:ea typeface="微软雅黑" panose="020B0503020204020204" charset="-122"/>
              </a:rPr>
              <a:t>建立一个</a:t>
            </a:r>
            <a:r>
              <a:rPr lang="zh-CN" altLang="en-US" sz="2200" dirty="0">
                <a:solidFill>
                  <a:srgbClr val="FF0000"/>
                </a:solidFill>
                <a:latin typeface="微软雅黑" panose="020B0503020204020204" charset="-122"/>
                <a:ea typeface="微软雅黑" panose="020B0503020204020204" charset="-122"/>
              </a:rPr>
              <a:t>二态</a:t>
            </a:r>
            <a:r>
              <a:rPr lang="zh-CN" altLang="en-US" sz="2200" dirty="0">
                <a:solidFill>
                  <a:schemeClr val="tx1">
                    <a:lumMod val="75000"/>
                    <a:lumOff val="25000"/>
                  </a:schemeClr>
                </a:solidFill>
                <a:latin typeface="微软雅黑" panose="020B0503020204020204" charset="-122"/>
                <a:ea typeface="微软雅黑" panose="020B0503020204020204" charset="-122"/>
              </a:rPr>
              <a:t>信号（有或没有）用于通信</a:t>
            </a:r>
          </a:p>
          <a:p>
            <a:r>
              <a:rPr lang="en-US" altLang="zh-CN" sz="2200" dirty="0">
                <a:solidFill>
                  <a:schemeClr val="tx1">
                    <a:lumMod val="75000"/>
                    <a:lumOff val="25000"/>
                  </a:schemeClr>
                </a:solidFill>
                <a:latin typeface="微软雅黑" panose="020B0503020204020204" charset="-122"/>
                <a:ea typeface="微软雅黑" panose="020B0503020204020204" charset="-122"/>
              </a:rPr>
              <a:t>1</a:t>
            </a:r>
            <a:r>
              <a:rPr lang="zh-CN" altLang="en-US" sz="2200" dirty="0">
                <a:solidFill>
                  <a:schemeClr val="tx1">
                    <a:lumMod val="75000"/>
                    <a:lumOff val="25000"/>
                  </a:schemeClr>
                </a:solidFill>
                <a:latin typeface="微软雅黑" panose="020B0503020204020204" charset="-122"/>
                <a:ea typeface="微软雅黑" panose="020B0503020204020204" charset="-122"/>
              </a:rPr>
              <a:t>：交替呈现给用户的两个选项，</a:t>
            </a:r>
          </a:p>
          <a:p>
            <a:r>
              <a:rPr lang="en-US" altLang="zh-CN" sz="2200" dirty="0">
                <a:solidFill>
                  <a:schemeClr val="tx1">
                    <a:lumMod val="75000"/>
                    <a:lumOff val="25000"/>
                  </a:schemeClr>
                </a:solidFill>
                <a:latin typeface="微软雅黑" panose="020B0503020204020204" charset="-122"/>
                <a:ea typeface="微软雅黑" panose="020B0503020204020204" charset="-122"/>
              </a:rPr>
              <a:t>2</a:t>
            </a:r>
            <a:r>
              <a:rPr lang="zh-CN" altLang="en-US" sz="2200" dirty="0">
                <a:solidFill>
                  <a:schemeClr val="tx1">
                    <a:lumMod val="75000"/>
                    <a:lumOff val="25000"/>
                  </a:schemeClr>
                </a:solidFill>
                <a:latin typeface="微软雅黑" panose="020B0503020204020204" charset="-122"/>
                <a:ea typeface="微软雅黑" panose="020B0503020204020204" charset="-122"/>
              </a:rPr>
              <a:t>：当所需的选项被高亮显示时，用户执行运动想象（想象用右手握球），以</a:t>
            </a:r>
            <a:r>
              <a:rPr lang="zh-CN" altLang="en-US" sz="2400" dirty="0">
                <a:solidFill>
                  <a:srgbClr val="FF0000"/>
                </a:solidFill>
                <a:latin typeface="微软雅黑" panose="020B0503020204020204" charset="-122"/>
                <a:ea typeface="微软雅黑" panose="020B0503020204020204" charset="-122"/>
              </a:rPr>
              <a:t>提高</a:t>
            </a:r>
            <a:r>
              <a:rPr lang="zh-CN" altLang="en-US" sz="2200" dirty="0">
                <a:solidFill>
                  <a:schemeClr val="tx1">
                    <a:lumMod val="75000"/>
                    <a:lumOff val="25000"/>
                  </a:schemeClr>
                </a:solidFill>
                <a:latin typeface="微软雅黑" panose="020B0503020204020204" charset="-122"/>
                <a:ea typeface="微软雅黑" panose="020B0503020204020204" charset="-122"/>
              </a:rPr>
              <a:t>运动皮层的</a:t>
            </a:r>
            <a:r>
              <a:rPr lang="zh-CN" altLang="en-US" sz="2200" dirty="0">
                <a:solidFill>
                  <a:srgbClr val="FF0000"/>
                </a:solidFill>
                <a:latin typeface="微软雅黑" panose="020B0503020204020204" charset="-122"/>
                <a:ea typeface="微软雅黑" panose="020B0503020204020204" charset="-122"/>
              </a:rPr>
              <a:t>含氧血红蛋白</a:t>
            </a:r>
            <a:r>
              <a:rPr lang="zh-CN" altLang="en-US" sz="2200" dirty="0">
                <a:solidFill>
                  <a:schemeClr val="tx1">
                    <a:lumMod val="75000"/>
                    <a:lumOff val="25000"/>
                  </a:schemeClr>
                </a:solidFill>
                <a:latin typeface="微软雅黑" panose="020B0503020204020204" charset="-122"/>
                <a:ea typeface="微软雅黑" panose="020B0503020204020204" charset="-122"/>
              </a:rPr>
              <a:t>信号，从而进行选择。</a:t>
            </a:r>
          </a:p>
        </p:txBody>
      </p:sp>
    </p:spTree>
    <p:extLst>
      <p:ext uri="{BB962C8B-B14F-4D97-AF65-F5344CB8AC3E}">
        <p14:creationId xmlns:p14="http://schemas.microsoft.com/office/powerpoint/2010/main" val="114528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3" presetClass="entr" presetSubtype="10" fill="hold" grpId="1"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linds(horizontal)">
                                      <p:cBhvr>
                                        <p:cTn id="34" dur="500"/>
                                        <p:tgtEl>
                                          <p:spTgt spid="43"/>
                                        </p:tgtEl>
                                      </p:cBhvr>
                                    </p:animEffect>
                                  </p:childTnLst>
                                </p:cTn>
                              </p:par>
                            </p:childTnLst>
                          </p:cTn>
                        </p:par>
                        <p:par>
                          <p:cTn id="35" fill="hold">
                            <p:stCondLst>
                              <p:cond delay="1000"/>
                            </p:stCondLst>
                            <p:childTnLst>
                              <p:par>
                                <p:cTn id="36" presetID="2" presetClass="entr" presetSubtype="4"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44"/>
                                        </p:tgtEl>
                                        <p:attrNameLst>
                                          <p:attrName>style.visibility</p:attrName>
                                        </p:attrNameLst>
                                      </p:cBhvr>
                                      <p:to>
                                        <p:strVal val="hidden"/>
                                      </p:to>
                                    </p:set>
                                  </p:childTnLst>
                                </p:cTn>
                              </p:par>
                              <p:par>
                                <p:cTn id="52" presetID="2" presetClass="entr" presetSubtype="4"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linds(horizontal)">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2" grpId="0" bldLvl="0" animBg="1"/>
      <p:bldP spid="33" grpId="0" animBg="1"/>
      <p:bldP spid="43" grpId="0" bldLvl="0" animBg="1"/>
      <p:bldP spid="43" grpId="1"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p:nvPr/>
        </p:nvSpPr>
        <p:spPr>
          <a:xfrm>
            <a:off x="228600" y="1985645"/>
            <a:ext cx="8686800" cy="476250"/>
          </a:xfrm>
          <a:prstGeom prst="rect">
            <a:avLst/>
          </a:prstGeom>
          <a:noFill/>
          <a:ln w="9525">
            <a:noFill/>
          </a:ln>
        </p:spPr>
        <p:txBody>
          <a:bodyPr anchor="t">
            <a:spAutoFit/>
          </a:bodyPr>
          <a:lstStyle/>
          <a:p>
            <a:pPr>
              <a:lnSpc>
                <a:spcPct val="90000"/>
              </a:lnSpc>
              <a:spcBef>
                <a:spcPct val="50000"/>
              </a:spcBef>
              <a:buClr>
                <a:schemeClr val="folHlink"/>
              </a:buClr>
              <a:buSzPct val="60000"/>
              <a:buFont typeface="Wingdings" panose="05000000000000000000" pitchFamily="2" charset="2"/>
              <a:buChar char="n"/>
            </a:pPr>
            <a:endParaRPr lang="zh-CN" altLang="zh-CN" sz="2800" b="1" dirty="0">
              <a:solidFill>
                <a:srgbClr val="0000FF"/>
              </a:solidFill>
              <a:latin typeface="Tahoma" panose="020B0604030504040204" pitchFamily="34" charset="0"/>
              <a:ea typeface="宋体" panose="02010600030101010101" pitchFamily="2" charset="-122"/>
            </a:endParaRPr>
          </a:p>
        </p:txBody>
      </p:sp>
      <p:sp>
        <p:nvSpPr>
          <p:cNvPr id="5124" name="Text Box 4"/>
          <p:cNvSpPr txBox="1">
            <a:spLocks noChangeArrowheads="1"/>
          </p:cNvSpPr>
          <p:nvPr/>
        </p:nvSpPr>
        <p:spPr bwMode="auto">
          <a:xfrm>
            <a:off x="1024890" y="2143125"/>
            <a:ext cx="738568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功能</a:t>
            </a:r>
            <a:r>
              <a:rPr kumimoji="1" lang="zh-CN" altLang="en-US" sz="32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核磁共振成像</a:t>
            </a: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方法 (f</a:t>
            </a:r>
            <a:r>
              <a:rPr kumimoji="1" lang="en-US" altLang="zh-CN"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MRI</a:t>
            </a: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 的原理和实践</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功能</a:t>
            </a:r>
            <a:r>
              <a:rPr kumimoji="1" lang="zh-CN" altLang="en-US" sz="32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核磁共振成像</a:t>
            </a: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脑 - 机接口的结构和操作</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功能</a:t>
            </a:r>
            <a:r>
              <a:rPr kumimoji="1" lang="zh-CN" altLang="en-US" sz="32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核磁共振成像</a:t>
            </a: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脑 - 机接口的应用</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功能核磁共振成像脑 - 机接口系统的前景</a:t>
            </a:r>
          </a:p>
        </p:txBody>
      </p:sp>
      <p:sp>
        <p:nvSpPr>
          <p:cNvPr id="2" name="Rectangle 2"/>
          <p:cNvSpPr>
            <a:spLocks noGrp="1"/>
          </p:cNvSpPr>
          <p:nvPr/>
        </p:nvSpPr>
        <p:spPr>
          <a:xfrm>
            <a:off x="838200" y="219075"/>
            <a:ext cx="7759700" cy="150114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r>
              <a:rPr lang="zh-CN" altLang="en-US" sz="4000" b="1" dirty="0">
                <a:latin typeface="Times New Roman" panose="02020603050405020304" pitchFamily="18" charset="0"/>
                <a:ea typeface="黑体" panose="02010609060101010101" pitchFamily="2" charset="-122"/>
              </a:rPr>
              <a:t>基于功能核磁共振成像</a:t>
            </a:r>
          </a:p>
          <a:p>
            <a:pPr algn="ctr" eaLnBrk="1" hangingPunct="1"/>
            <a:r>
              <a:rPr lang="zh-CN" altLang="en-US" sz="4000" b="1" dirty="0">
                <a:latin typeface="Times New Roman" panose="02020603050405020304" pitchFamily="18" charset="0"/>
                <a:ea typeface="黑体" panose="02010609060101010101" pitchFamily="2" charset="-122"/>
              </a:rPr>
              <a:t>的脑机接口</a:t>
            </a:r>
          </a:p>
        </p:txBody>
      </p:sp>
    </p:spTree>
    <p:extLst>
      <p:ext uri="{BB962C8B-B14F-4D97-AF65-F5344CB8AC3E}">
        <p14:creationId xmlns:p14="http://schemas.microsoft.com/office/powerpoint/2010/main" val="4109158034"/>
      </p:ext>
    </p:extLst>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18.3.1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功能核磁共振成像方法 (fMRI) 的原理和实践</a:t>
            </a:r>
          </a:p>
        </p:txBody>
      </p:sp>
      <p:sp>
        <p:nvSpPr>
          <p:cNvPr id="149513" name="Text Box 9"/>
          <p:cNvSpPr txBox="1">
            <a:spLocks noChangeArrowheads="1"/>
          </p:cNvSpPr>
          <p:nvPr/>
        </p:nvSpPr>
        <p:spPr bwMode="auto">
          <a:xfrm>
            <a:off x="127635" y="1815465"/>
            <a:ext cx="8888730" cy="130873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alt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功能</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核磁共振成像</a:t>
            </a:r>
            <a:r>
              <a:rPr kumimoji="1" lang="zh-CN" altLang="zh-CN" sz="2200" kern="1200" cap="none" spc="0" normalizeH="0" baseline="0" noProof="0">
                <a:effectLst/>
                <a:latin typeface="Times New Roman" panose="02020603050405020304" pitchFamily="18" charset="0"/>
                <a:ea typeface="微软雅黑" panose="020B0503020204020204" charset="-122"/>
                <a:cs typeface="Times New Roman" panose="02020603050405020304" pitchFamily="18" charset="0"/>
                <a:sym typeface="+mn-ea"/>
              </a:rPr>
              <a:t>具有测量与脑生理功能相关的参数（血流量、 血容量和血液氧合等）的能力，最常用的是测量</a:t>
            </a:r>
            <a:r>
              <a:rPr kumimoji="1" lang="zh-CN" altLang="zh-CN" sz="2200" noProof="0">
                <a:effectLst/>
                <a:latin typeface="Times New Roman" panose="02020603050405020304" pitchFamily="18" charset="0"/>
                <a:ea typeface="微软雅黑" panose="020B0503020204020204" charset="-122"/>
                <a:cs typeface="Times New Roman" panose="02020603050405020304" pitchFamily="18" charset="0"/>
                <a:sym typeface="+mn-ea"/>
              </a:rPr>
              <a:t>基于血红蛋白磁化率的</a:t>
            </a:r>
            <a:r>
              <a:rPr kumimoji="1" lang="en-US" altLang="zh-CN" sz="2200" kern="1200" cap="none" spc="0" normalizeH="0" baseline="0" noProof="0">
                <a:effectLst/>
                <a:latin typeface="Times New Roman" panose="02020603050405020304" pitchFamily="18" charset="0"/>
                <a:ea typeface="微软雅黑" panose="020B0503020204020204" charset="-122"/>
                <a:cs typeface="Times New Roman" panose="02020603050405020304" pitchFamily="18" charset="0"/>
                <a:sym typeface="+mn-ea"/>
              </a:rPr>
              <a:t>BLOD</a:t>
            </a:r>
            <a:r>
              <a:rPr kumimoji="1" lang="zh-CN" altLang="zh-CN" sz="2200" kern="1200" cap="none" spc="0" normalizeH="0" baseline="0" noProof="0">
                <a:effectLst/>
                <a:latin typeface="Times New Roman" panose="02020603050405020304" pitchFamily="18" charset="0"/>
                <a:ea typeface="微软雅黑" panose="020B0503020204020204" charset="-122"/>
                <a:cs typeface="Times New Roman" panose="02020603050405020304" pitchFamily="18" charset="0"/>
                <a:sym typeface="+mn-ea"/>
              </a:rPr>
              <a:t>对比度。</a:t>
            </a:r>
            <a:r>
              <a:rPr kumimoji="1" lang="en-US" altLang="zh-CN" sz="2200" kern="1200" cap="none" spc="0" normalizeH="0" baseline="0" noProof="0">
                <a:effectLst/>
                <a:latin typeface="Times New Roman" panose="02020603050405020304" pitchFamily="18" charset="0"/>
                <a:ea typeface="微软雅黑" panose="020B0503020204020204" charset="-122"/>
                <a:cs typeface="Times New Roman" panose="02020603050405020304" pitchFamily="18" charset="0"/>
                <a:sym typeface="+mn-ea"/>
              </a:rPr>
              <a:t>BLOD</a:t>
            </a:r>
            <a:r>
              <a:rPr kumimoji="1" lang="zh-CN" altLang="zh-CN" sz="2200" kern="1200" cap="none" spc="0" normalizeH="0" baseline="0" noProof="0">
                <a:effectLst/>
                <a:latin typeface="Times New Roman" panose="02020603050405020304" pitchFamily="18" charset="0"/>
                <a:ea typeface="微软雅黑" panose="020B0503020204020204" charset="-122"/>
                <a:cs typeface="Times New Roman" panose="02020603050405020304" pitchFamily="18" charset="0"/>
                <a:sym typeface="+mn-ea"/>
              </a:rPr>
              <a:t>信号与局部场电位的变化相关。</a:t>
            </a:r>
          </a:p>
        </p:txBody>
      </p:sp>
      <p:sp>
        <p:nvSpPr>
          <p:cNvPr id="9" name="文本框 8"/>
          <p:cNvSpPr txBox="1"/>
          <p:nvPr/>
        </p:nvSpPr>
        <p:spPr>
          <a:xfrm>
            <a:off x="631825" y="3422650"/>
            <a:ext cx="8102600" cy="1937385"/>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kumimoji="1" lang="zh-CN" altLang="zh-CN" sz="2400" noProof="0">
                <a:effectLst/>
                <a:latin typeface="微软雅黑" panose="020B0503020204020204" charset="-122"/>
                <a:ea typeface="微软雅黑" panose="020B0503020204020204" charset="-122"/>
                <a:cs typeface="Times New Roman" panose="02020603050405020304" pitchFamily="18" charset="0"/>
                <a:sym typeface="+mn-ea"/>
              </a:rPr>
              <a:t>由于脱氧血红蛋白是</a:t>
            </a:r>
            <a:r>
              <a:rPr kumimoji="1" lang="zh-CN" altLang="zh-CN" sz="2400" noProof="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顺磁性</a:t>
            </a:r>
            <a:r>
              <a:rPr kumimoji="1" lang="zh-CN" altLang="zh-CN" sz="2400" noProof="0">
                <a:effectLst/>
                <a:latin typeface="微软雅黑" panose="020B0503020204020204" charset="-122"/>
                <a:ea typeface="微软雅黑" panose="020B0503020204020204" charset="-122"/>
                <a:cs typeface="Times New Roman" panose="02020603050405020304" pitchFamily="18" charset="0"/>
                <a:sym typeface="+mn-ea"/>
              </a:rPr>
              <a:t>的，它的存在使局部磁场畸变产生磁共振信号的</a:t>
            </a:r>
            <a:r>
              <a:rPr kumimoji="1" lang="zh-CN" altLang="zh-CN" sz="2400" noProof="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局部变化</a:t>
            </a:r>
            <a:r>
              <a:rPr kumimoji="1" lang="zh-CN" altLang="zh-CN" sz="2400" noProof="0">
                <a:effectLst/>
                <a:latin typeface="微软雅黑" panose="020B0503020204020204" charset="-122"/>
                <a:ea typeface="微软雅黑" panose="020B0503020204020204" charset="-122"/>
                <a:cs typeface="Times New Roman" panose="02020603050405020304" pitchFamily="18" charset="0"/>
                <a:sym typeface="+mn-ea"/>
              </a:rPr>
              <a:t>。由于大脑活动改变血液中脱氧血红蛋白的浓度，因此可以通过检测磁共振信号的变</a:t>
            </a:r>
          </a:p>
          <a:p>
            <a:pPr marR="0" defTabSz="914400">
              <a:lnSpc>
                <a:spcPct val="120000"/>
              </a:lnSpc>
              <a:spcBef>
                <a:spcPct val="20000"/>
              </a:spcBef>
              <a:buClrTx/>
              <a:buSzTx/>
              <a:buFontTx/>
              <a:defRPr/>
            </a:pPr>
            <a:r>
              <a:rPr lang="zh-CN" altLang="en-US" sz="2400">
                <a:latin typeface="Times New Roman" panose="02020603050405020304" pitchFamily="18" charset="0"/>
                <a:ea typeface="微软雅黑" panose="020B0503020204020204" charset="-122"/>
                <a:cs typeface="Times New Roman" panose="02020603050405020304" pitchFamily="18" charset="0"/>
              </a:rPr>
              <a:t>化来推断大脑活动。</a:t>
            </a:r>
          </a:p>
        </p:txBody>
      </p:sp>
      <p:sp>
        <p:nvSpPr>
          <p:cNvPr id="12" name="文本框 11"/>
          <p:cNvSpPr txBox="1"/>
          <p:nvPr/>
        </p:nvSpPr>
        <p:spPr>
          <a:xfrm>
            <a:off x="828040" y="5716270"/>
            <a:ext cx="7487920" cy="829945"/>
          </a:xfrm>
          <a:prstGeom prst="rect">
            <a:avLst/>
          </a:prstGeom>
          <a:noFill/>
        </p:spPr>
        <p:txBody>
          <a:bodyPr wrap="square" rtlCol="0">
            <a:spAutoFit/>
          </a:bodyPr>
          <a:lstStyle/>
          <a:p>
            <a:r>
              <a:rPr kumimoji="1" lang="en-US" altLang="zh-CN" sz="2400" noProof="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     </a:t>
            </a:r>
            <a:r>
              <a:rPr kumimoji="1" lang="zh-CN" altLang="zh-CN" sz="2400" noProof="0">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基于脱氧血红蛋白对磁场的影响，功能磁共振成像方法生成反应大脑活动的血流动态性的图像。</a:t>
            </a:r>
          </a:p>
        </p:txBody>
      </p:sp>
      <p:cxnSp>
        <p:nvCxnSpPr>
          <p:cNvPr id="42" name="直接箭头连接符 41"/>
          <p:cNvCxnSpPr/>
          <p:nvPr/>
        </p:nvCxnSpPr>
        <p:spPr>
          <a:xfrm flipH="1">
            <a:off x="5131435" y="2675255"/>
            <a:ext cx="1461135" cy="6470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1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9" grpId="0" bldLvl="0" animBg="1"/>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典型</a:t>
              </a:r>
              <a:r>
                <a:rPr kumimoji="1" lang="zh-CN" altLang="en-US" sz="3600" b="1" noProof="0" smtClean="0">
                  <a:ln>
                    <a:noFill/>
                  </a:ln>
                  <a:effectLst>
                    <a:outerShdw blurRad="38100" dist="38100" dir="2700000" algn="tl">
                      <a:srgbClr val="FFFFFF"/>
                    </a:outerShdw>
                  </a:effectLst>
                  <a:uLnTx/>
                  <a:uFillTx/>
                  <a:latin typeface="Times New Roman" panose="02020603050405020304" pitchFamily="18" charset="0"/>
                  <a:ea typeface="黑体" panose="02010609060101010101" pitchFamily="2" charset="-122"/>
                  <a:sym typeface="+mn-ea"/>
                </a:rPr>
                <a:t>fMRI实验</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endParaRP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20" name="Text Box 9"/>
          <p:cNvSpPr txBox="1">
            <a:spLocks noChangeArrowheads="1"/>
          </p:cNvSpPr>
          <p:nvPr/>
        </p:nvSpPr>
        <p:spPr bwMode="auto">
          <a:xfrm>
            <a:off x="635" y="1016635"/>
            <a:ext cx="9143365" cy="186372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在感兴趣的条件下</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如右手手指轻敲</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想象</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大脑的活动是通过比较</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这</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种情况下的功能图像与基线条件下</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被试保持放松而不执行任务</a:t>
            </a:r>
            <a:r>
              <a:rPr sz="2400" dirty="0">
                <a:effectLst/>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effectLst/>
                <a:latin typeface="Times New Roman" panose="02020603050405020304" pitchFamily="18" charset="0"/>
                <a:ea typeface="微软雅黑" panose="020B0503020204020204" charset="-122"/>
                <a:cs typeface="Times New Roman" panose="02020603050405020304" pitchFamily="18" charset="0"/>
                <a:sym typeface="+mn-ea"/>
              </a:rPr>
              <a:t>的功能图像来确定的</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。活动的区域只有在产生平均减法图像或统计参数的图 (如各条件之间逐像素的</a:t>
            </a:r>
            <a:r>
              <a:rPr lang="en-US" alt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T</a:t>
            </a:r>
            <a:r>
              <a:rPr lang="zh-CN" sz="2400" dirty="0">
                <a:effectLst/>
                <a:latin typeface="Times New Roman" panose="02020603050405020304" pitchFamily="18" charset="0"/>
                <a:ea typeface="微软雅黑" panose="020B0503020204020204" charset="-122"/>
                <a:cs typeface="Times New Roman" panose="02020603050405020304" pitchFamily="18" charset="0"/>
                <a:sym typeface="+mn-ea"/>
              </a:rPr>
              <a:t>检验比较) 之后，才可辨别。</a:t>
            </a:r>
          </a:p>
        </p:txBody>
      </p:sp>
      <p:sp>
        <p:nvSpPr>
          <p:cNvPr id="14" name="文本框 13"/>
          <p:cNvSpPr txBox="1"/>
          <p:nvPr/>
        </p:nvSpPr>
        <p:spPr>
          <a:xfrm>
            <a:off x="709930" y="3200400"/>
            <a:ext cx="3597910" cy="3415030"/>
          </a:xfrm>
          <a:prstGeom prst="rect">
            <a:avLst/>
          </a:prstGeom>
          <a:noFill/>
          <a:ln w="38100">
            <a:solidFill>
              <a:srgbClr val="7030A0"/>
            </a:solidFill>
          </a:ln>
        </p:spPr>
        <p:txBody>
          <a:bodyPr wrap="square" rtlCol="0">
            <a:spAutoFit/>
          </a:bodyPr>
          <a:lstStyle/>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高场磁体</a:t>
            </a:r>
          </a:p>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多通道接收器线圈</a:t>
            </a:r>
          </a:p>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改进的信号预处理和伪影去除技术</a:t>
            </a:r>
          </a:p>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改进的脑激活的功能图像</a:t>
            </a:r>
          </a:p>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统计参数图谱分析</a:t>
            </a:r>
          </a:p>
          <a:p>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微软雅黑" panose="020B0503020204020204" charset="-122"/>
                <a:ea typeface="微软雅黑" panose="020B0503020204020204" charset="-122"/>
              </a:rPr>
              <a:t>改进机器学习和模式识别技术</a:t>
            </a:r>
          </a:p>
        </p:txBody>
      </p:sp>
      <p:cxnSp>
        <p:nvCxnSpPr>
          <p:cNvPr id="5" name="曲线连接符 4"/>
          <p:cNvCxnSpPr/>
          <p:nvPr/>
        </p:nvCxnSpPr>
        <p:spPr>
          <a:xfrm rot="16200000">
            <a:off x="3484880" y="4730750"/>
            <a:ext cx="2619375" cy="3175"/>
          </a:xfrm>
          <a:prstGeom prst="curvedConnector3">
            <a:avLst>
              <a:gd name="adj1" fmla="val 4310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43525" y="3587115"/>
            <a:ext cx="3171190" cy="1753235"/>
          </a:xfrm>
          <a:prstGeom prst="rect">
            <a:avLst/>
          </a:prstGeom>
          <a:noFill/>
          <a:ln w="28575">
            <a:solidFill>
              <a:srgbClr val="7030A0"/>
            </a:solidFill>
          </a:ln>
        </p:spPr>
        <p:txBody>
          <a:bodyPr wrap="square" rtlCol="0">
            <a:spAutoFit/>
          </a:bodyPr>
          <a:lstStyle/>
          <a:p>
            <a:r>
              <a:rPr lang="en-US" altLang="zh-CN" sz="2000" dirty="0">
                <a:latin typeface="Times New Roman" panose="02020603050405020304" pitchFamily="18" charset="0"/>
                <a:ea typeface="微软雅黑" panose="020B050302020402020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charset="-122"/>
                <a:cs typeface="Times New Roman" panose="02020603050405020304" pitchFamily="18" charset="0"/>
              </a:rPr>
              <a:t>随着这些技术的发展，基于功能磁共振成像的</a:t>
            </a:r>
            <a:r>
              <a:rPr lang="en-US" altLang="zh-CN" sz="2000" dirty="0" err="1">
                <a:latin typeface="Times New Roman" panose="02020603050405020304" pitchFamily="18" charset="0"/>
                <a:ea typeface="微软雅黑" panose="020B0503020204020204" charset="-122"/>
                <a:cs typeface="Times New Roman" panose="02020603050405020304" pitchFamily="18" charset="0"/>
              </a:rPr>
              <a:t>BCI得到了增强</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fMRI</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en-US" altLang="zh-CN" sz="2400" dirty="0" err="1">
                <a:solidFill>
                  <a:srgbClr val="7030A0"/>
                </a:solidFill>
                <a:latin typeface="Times New Roman" panose="02020603050405020304" pitchFamily="18" charset="0"/>
                <a:ea typeface="微软雅黑" panose="020B0503020204020204" charset="-122"/>
                <a:cs typeface="Times New Roman" panose="02020603050405020304" pitchFamily="18" charset="0"/>
              </a:rPr>
              <a:t>提高信噪</a:t>
            </a:r>
            <a:r>
              <a:rPr lang="zh-CN" altLang="en-US" sz="2400" dirty="0">
                <a:solidFill>
                  <a:srgbClr val="7030A0"/>
                </a:solidFill>
                <a:latin typeface="Times New Roman" panose="02020603050405020304" pitchFamily="18" charset="0"/>
                <a:ea typeface="微软雅黑" panose="020B0503020204020204" charset="-122"/>
                <a:cs typeface="Times New Roman" panose="02020603050405020304" pitchFamily="18" charset="0"/>
              </a:rPr>
              <a:t>比</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r>
              <a:rPr lang="en-US" altLang="zh-CN" sz="2400" dirty="0" err="1">
                <a:solidFill>
                  <a:srgbClr val="7030A0"/>
                </a:solidFill>
                <a:latin typeface="Times New Roman" panose="02020603050405020304" pitchFamily="18" charset="0"/>
                <a:ea typeface="微软雅黑" panose="020B0503020204020204" charset="-122"/>
                <a:cs typeface="Times New Roman" panose="02020603050405020304" pitchFamily="18" charset="0"/>
              </a:rPr>
              <a:t>捕捉脑功能的快速变化</a:t>
            </a:r>
            <a:r>
              <a:rPr lang="zh-CN" altLang="en-US" sz="2000" dirty="0">
                <a:latin typeface="Times New Roman" panose="02020603050405020304" pitchFamily="18" charset="0"/>
                <a:ea typeface="微软雅黑" panose="020B0503020204020204" charset="-122"/>
                <a:cs typeface="Times New Roman" panose="02020603050405020304" pitchFamily="18" charset="0"/>
              </a:rPr>
              <a:t>！</a:t>
            </a:r>
          </a:p>
        </p:txBody>
      </p:sp>
    </p:spTree>
    <p:extLst>
      <p:ext uri="{BB962C8B-B14F-4D97-AF65-F5344CB8AC3E}">
        <p14:creationId xmlns:p14="http://schemas.microsoft.com/office/powerpoint/2010/main" val="25315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18.3.2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功能核磁共振成像方法 (fMRI) 的结构和操作</a:t>
            </a:r>
          </a:p>
        </p:txBody>
      </p:sp>
      <p:pic>
        <p:nvPicPr>
          <p:cNvPr id="4" name="图片 3"/>
          <p:cNvPicPr>
            <a:picLocks noChangeAspect="1"/>
          </p:cNvPicPr>
          <p:nvPr/>
        </p:nvPicPr>
        <p:blipFill>
          <a:blip r:embed="rId2"/>
          <a:stretch>
            <a:fillRect/>
          </a:stretch>
        </p:blipFill>
        <p:spPr>
          <a:xfrm>
            <a:off x="3028315" y="2816225"/>
            <a:ext cx="3837940" cy="3896995"/>
          </a:xfrm>
          <a:prstGeom prst="rect">
            <a:avLst/>
          </a:prstGeom>
        </p:spPr>
      </p:pic>
      <p:sp>
        <p:nvSpPr>
          <p:cNvPr id="149513" name="Text Box 9"/>
          <p:cNvSpPr txBox="1">
            <a:spLocks noChangeArrowheads="1"/>
          </p:cNvSpPr>
          <p:nvPr/>
        </p:nvSpPr>
        <p:spPr bwMode="auto">
          <a:xfrm>
            <a:off x="127635" y="1815465"/>
            <a:ext cx="8888730" cy="97028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200">
                <a:latin typeface="Times New Roman" panose="02020603050405020304" pitchFamily="18" charset="0"/>
                <a:ea typeface="微软雅黑" panose="020B0503020204020204" charset="-122"/>
                <a:cs typeface="Times New Roman" panose="02020603050405020304" pitchFamily="18" charset="0"/>
                <a:sym typeface="+mn-ea"/>
              </a:rPr>
              <a:t>基于</a:t>
            </a:r>
            <a:r>
              <a:rPr lang="en-US" sz="2200">
                <a:latin typeface="Times New Roman" panose="02020603050405020304" pitchFamily="18" charset="0"/>
                <a:ea typeface="微软雅黑" panose="020B0503020204020204" charset="-122"/>
                <a:cs typeface="Times New Roman" panose="02020603050405020304" pitchFamily="18" charset="0"/>
                <a:sym typeface="+mn-ea"/>
              </a:rPr>
              <a:t>fMRI</a:t>
            </a:r>
            <a:r>
              <a:rPr sz="2200">
                <a:latin typeface="Times New Roman" panose="02020603050405020304" pitchFamily="18" charset="0"/>
                <a:ea typeface="微软雅黑" panose="020B0503020204020204" charset="-122"/>
                <a:cs typeface="Times New Roman" panose="02020603050405020304" pitchFamily="18" charset="0"/>
                <a:sym typeface="+mn-ea"/>
              </a:rPr>
              <a:t>的脑 － 机接口系统包括信号采集和信号处理组件 (特征提</a:t>
            </a:r>
          </a:p>
          <a:p>
            <a:pPr marR="0" defTabSz="914400">
              <a:lnSpc>
                <a:spcPct val="120000"/>
              </a:lnSpc>
              <a:spcBef>
                <a:spcPct val="20000"/>
              </a:spcBef>
              <a:buClrTx/>
              <a:buSzTx/>
              <a:buFontTx/>
              <a:defRPr/>
            </a:pPr>
            <a:r>
              <a:rPr sz="2200">
                <a:latin typeface="Times New Roman" panose="02020603050405020304" pitchFamily="18" charset="0"/>
                <a:ea typeface="微软雅黑" panose="020B0503020204020204" charset="-122"/>
                <a:cs typeface="Times New Roman" panose="02020603050405020304" pitchFamily="18" charset="0"/>
                <a:sym typeface="+mn-ea"/>
              </a:rPr>
              <a:t>取和翻译) </a:t>
            </a:r>
            <a:r>
              <a:rPr lang="en-US" sz="2200">
                <a:latin typeface="Times New Roman" panose="02020603050405020304" pitchFamily="18" charset="0"/>
                <a:ea typeface="微软雅黑" panose="020B0503020204020204" charset="-122"/>
                <a:cs typeface="Times New Roman" panose="02020603050405020304" pitchFamily="18" charset="0"/>
                <a:sym typeface="+mn-ea"/>
              </a:rPr>
              <a:t>.它为应用产生输出,也向用户提供实时的反馈</a:t>
            </a:r>
            <a:r>
              <a:rPr lang="zh-CN" sz="2200">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12" name="文本框 11"/>
          <p:cNvSpPr txBox="1"/>
          <p:nvPr/>
        </p:nvSpPr>
        <p:spPr>
          <a:xfrm>
            <a:off x="271145" y="3075940"/>
            <a:ext cx="2536825" cy="706755"/>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信号采集</a:t>
            </a:r>
          </a:p>
          <a:p>
            <a:r>
              <a:rPr lang="zh-CN" altLang="en-US" sz="2000">
                <a:latin typeface="微软雅黑" panose="020B0503020204020204" charset="-122"/>
                <a:ea typeface="微软雅黑" panose="020B0503020204020204" charset="-122"/>
                <a:cs typeface="微软雅黑" panose="020B0503020204020204" charset="-122"/>
              </a:rPr>
              <a:t>预处理校正伪迹</a:t>
            </a:r>
          </a:p>
        </p:txBody>
      </p:sp>
      <p:sp>
        <p:nvSpPr>
          <p:cNvPr id="2" name="文本框 1"/>
          <p:cNvSpPr txBox="1"/>
          <p:nvPr/>
        </p:nvSpPr>
        <p:spPr>
          <a:xfrm>
            <a:off x="7086600" y="3640455"/>
            <a:ext cx="1633220" cy="132207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信号分析</a:t>
            </a:r>
          </a:p>
          <a:p>
            <a:r>
              <a:rPr lang="en-US" altLang="zh-CN" sz="2000">
                <a:latin typeface="微软雅黑" panose="020B0503020204020204" charset="-122"/>
                <a:ea typeface="微软雅黑" panose="020B0503020204020204" charset="-122"/>
                <a:cs typeface="微软雅黑" panose="020B0503020204020204" charset="-122"/>
              </a:rPr>
              <a:t>完成统计分析并生成功能图</a:t>
            </a:r>
          </a:p>
        </p:txBody>
      </p:sp>
      <p:sp>
        <p:nvSpPr>
          <p:cNvPr id="5" name="文本框 4"/>
          <p:cNvSpPr txBox="1"/>
          <p:nvPr/>
        </p:nvSpPr>
        <p:spPr>
          <a:xfrm>
            <a:off x="340360" y="4159885"/>
            <a:ext cx="2467610" cy="2553335"/>
          </a:xfrm>
          <a:prstGeom prst="rect">
            <a:avLst/>
          </a:prstGeom>
          <a:noFill/>
          <a:ln w="28575">
            <a:solidFill>
              <a:srgbClr val="FF000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信号反馈</a:t>
            </a:r>
          </a:p>
          <a:p>
            <a:r>
              <a:rPr lang="zh-CN" altLang="en-US" sz="2000">
                <a:latin typeface="Times New Roman" panose="02020603050405020304" pitchFamily="18" charset="0"/>
                <a:ea typeface="微软雅黑" panose="020B0503020204020204" charset="-122"/>
                <a:cs typeface="Times New Roman" panose="02020603050405020304" pitchFamily="18" charset="0"/>
              </a:rPr>
              <a:t>可以不同</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模式</a:t>
            </a:r>
            <a:r>
              <a:rPr lang="zh-CN" altLang="en-US" sz="2000">
                <a:latin typeface="Times New Roman" panose="02020603050405020304" pitchFamily="18" charset="0"/>
                <a:ea typeface="微软雅黑" panose="020B0503020204020204" charset="-122"/>
                <a:cs typeface="Times New Roman" panose="02020603050405020304" pitchFamily="18" charset="0"/>
              </a:rPr>
              <a:t> (如视觉和听觉信息) 和各种</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可视化</a:t>
            </a:r>
            <a:r>
              <a:rPr lang="zh-CN" altLang="en-US" sz="2000">
                <a:latin typeface="Times New Roman" panose="02020603050405020304" pitchFamily="18" charset="0"/>
                <a:ea typeface="微软雅黑" panose="020B0503020204020204" charset="-122"/>
                <a:cs typeface="Times New Roman" panose="02020603050405020304" pitchFamily="18" charset="0"/>
              </a:rPr>
              <a:t>方法把反馈呈现给被试。</a:t>
            </a:r>
          </a:p>
          <a:p>
            <a:r>
              <a:rPr lang="zh-CN" altLang="en-US" sz="2000">
                <a:latin typeface="Times New Roman" panose="02020603050405020304" pitchFamily="18" charset="0"/>
                <a:ea typeface="微软雅黑" panose="020B0503020204020204" charset="-122"/>
                <a:cs typeface="Times New Roman" panose="02020603050405020304" pitchFamily="18" charset="0"/>
              </a:rPr>
              <a:t>呈现一个或多个感兴趣的脑区</a:t>
            </a:r>
            <a:r>
              <a:rPr lang="en-US" altLang="zh-CN" sz="2000">
                <a:latin typeface="Times New Roman" panose="02020603050405020304" pitchFamily="18" charset="0"/>
                <a:ea typeface="微软雅黑" panose="020B0503020204020204" charset="-122"/>
                <a:cs typeface="Times New Roman" panose="02020603050405020304" pitchFamily="18" charset="0"/>
              </a:rPr>
              <a:t>ROI</a:t>
            </a:r>
            <a:r>
              <a:rPr lang="zh-CN" altLang="en-US" sz="2000">
                <a:latin typeface="Times New Roman" panose="02020603050405020304" pitchFamily="18" charset="0"/>
                <a:ea typeface="微软雅黑" panose="020B0503020204020204" charset="-122"/>
                <a:cs typeface="Times New Roman" panose="02020603050405020304" pitchFamily="18" charset="0"/>
              </a:rPr>
              <a:t>的不同的</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活动水平。</a:t>
            </a:r>
          </a:p>
        </p:txBody>
      </p:sp>
      <p:cxnSp>
        <p:nvCxnSpPr>
          <p:cNvPr id="18" name="直接箭头连接符 17"/>
          <p:cNvCxnSpPr/>
          <p:nvPr/>
        </p:nvCxnSpPr>
        <p:spPr>
          <a:xfrm flipH="1">
            <a:off x="3086100" y="3199765"/>
            <a:ext cx="1254760" cy="14605"/>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6553200" y="3809365"/>
            <a:ext cx="457200" cy="2286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931160" y="4952365"/>
            <a:ext cx="1564640" cy="85598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741035" y="6107430"/>
            <a:ext cx="2247900" cy="460375"/>
          </a:xfrm>
          <a:prstGeom prst="rect">
            <a:avLst/>
          </a:prstGeom>
          <a:solidFill>
            <a:srgbClr val="92D050"/>
          </a:solidFill>
          <a:ln w="28575">
            <a:solidFill>
              <a:srgbClr val="92D050"/>
            </a:solidFill>
          </a:ln>
        </p:spPr>
        <p:txBody>
          <a:bodyPr wrap="square" rtlCol="0">
            <a:spAutoFit/>
          </a:bodyPr>
          <a:lstStyle/>
          <a:p>
            <a:r>
              <a:rPr lang="zh-CN" sz="2400">
                <a:ea typeface="微软雅黑" panose="020B0503020204020204" charset="-122"/>
              </a:rPr>
              <a:t>闭环控制系统</a:t>
            </a:r>
          </a:p>
        </p:txBody>
      </p:sp>
    </p:spTree>
    <p:extLst>
      <p:ext uri="{BB962C8B-B14F-4D97-AF65-F5344CB8AC3E}">
        <p14:creationId xmlns:p14="http://schemas.microsoft.com/office/powerpoint/2010/main" val="142063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2" grpId="0" bldLvl="0" animBg="1"/>
      <p:bldP spid="2" grpId="0" bldLvl="0" animBg="1"/>
      <p:bldP spid="5"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89"/>
          <p:cNvGrpSpPr/>
          <p:nvPr/>
        </p:nvGrpSpPr>
        <p:grpSpPr>
          <a:xfrm>
            <a:off x="0" y="0"/>
            <a:ext cx="9144000" cy="738188"/>
            <a:chOff x="0" y="0"/>
            <a:chExt cx="5760" cy="465"/>
          </a:xfrm>
        </p:grpSpPr>
        <p:sp>
          <p:nvSpPr>
            <p:cNvPr id="156762" name="Rectangle 90"/>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后顶叶皮层的重要区域</a:t>
              </a:r>
            </a:p>
          </p:txBody>
        </p:sp>
        <p:sp>
          <p:nvSpPr>
            <p:cNvPr id="9220" name="Line 91"/>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2" name="文本框 1"/>
          <p:cNvSpPr txBox="1"/>
          <p:nvPr/>
        </p:nvSpPr>
        <p:spPr>
          <a:xfrm>
            <a:off x="1587500" y="1195070"/>
            <a:ext cx="4909185" cy="521970"/>
          </a:xfrm>
          <a:prstGeom prst="rect">
            <a:avLst/>
          </a:prstGeom>
          <a:noFill/>
        </p:spPr>
        <p:txBody>
          <a:bodyPr wrap="square" rtlCol="0">
            <a:spAutoFit/>
          </a:bodyPr>
          <a:lstStyle/>
          <a:p>
            <a:r>
              <a:rPr lang="zh-CN" altLang="en-US" sz="2800" b="1">
                <a:solidFill>
                  <a:srgbClr val="FF0000"/>
                </a:solidFill>
                <a:latin typeface="微软雅黑" panose="020B0503020204020204" charset="-122"/>
                <a:ea typeface="微软雅黑" panose="020B0503020204020204" charset="-122"/>
              </a:rPr>
              <a:t>运动控制</a:t>
            </a:r>
            <a:r>
              <a:rPr lang="zh-CN" altLang="en-US" sz="2800">
                <a:latin typeface="微软雅黑" panose="020B0503020204020204" charset="-122"/>
                <a:ea typeface="微软雅黑" panose="020B0503020204020204" charset="-122"/>
              </a:rPr>
              <a:t>中起到了重要作用</a:t>
            </a:r>
          </a:p>
        </p:txBody>
      </p:sp>
      <p:grpSp>
        <p:nvGrpSpPr>
          <p:cNvPr id="12" name="组合 11"/>
          <p:cNvGrpSpPr/>
          <p:nvPr/>
        </p:nvGrpSpPr>
        <p:grpSpPr>
          <a:xfrm>
            <a:off x="399415" y="2273935"/>
            <a:ext cx="964565" cy="868680"/>
            <a:chOff x="650" y="3800"/>
            <a:chExt cx="1517" cy="1562"/>
          </a:xfrm>
        </p:grpSpPr>
        <p:grpSp>
          <p:nvGrpSpPr>
            <p:cNvPr id="56" name="组合 55"/>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57" name="同心圆 5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58" name="椭圆 5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59" name="椭圆 58"/>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105" name="TextBox 104"/>
            <p:cNvSpPr txBox="1"/>
            <p:nvPr/>
          </p:nvSpPr>
          <p:spPr>
            <a:xfrm>
              <a:off x="670" y="4033"/>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1</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10" name="文本框 9"/>
          <p:cNvSpPr txBox="1"/>
          <p:nvPr/>
        </p:nvSpPr>
        <p:spPr>
          <a:xfrm>
            <a:off x="1587500" y="2520950"/>
            <a:ext cx="2618105" cy="460375"/>
          </a:xfrm>
          <a:prstGeom prst="rect">
            <a:avLst/>
          </a:prstGeom>
          <a:solidFill>
            <a:srgbClr val="92D050"/>
          </a:solidFill>
        </p:spPr>
        <p:txBody>
          <a:bodyPr wrap="square" rtlCol="0">
            <a:spAutoFit/>
          </a:bodyPr>
          <a:lstStyle/>
          <a:p>
            <a:r>
              <a:rPr lang="zh-CN" altLang="en-US" sz="2400" dirty="0">
                <a:latin typeface="微软雅黑" panose="020B0503020204020204" charset="-122"/>
                <a:ea typeface="微软雅黑" panose="020B0503020204020204" charset="-122"/>
              </a:rPr>
              <a:t>外侧顶内区域</a:t>
            </a:r>
            <a:r>
              <a:rPr lang="en-US" altLang="zh-CN" sz="2400" dirty="0">
                <a:latin typeface="微软雅黑" panose="020B0503020204020204" charset="-122"/>
                <a:ea typeface="微软雅黑" panose="020B0503020204020204" charset="-122"/>
              </a:rPr>
              <a:t>LIP</a:t>
            </a:r>
          </a:p>
        </p:txBody>
      </p:sp>
      <p:sp>
        <p:nvSpPr>
          <p:cNvPr id="14" name="文本框 13"/>
          <p:cNvSpPr txBox="1"/>
          <p:nvPr/>
        </p:nvSpPr>
        <p:spPr>
          <a:xfrm>
            <a:off x="1587500" y="3660775"/>
            <a:ext cx="2618740" cy="460375"/>
          </a:xfrm>
          <a:prstGeom prst="rect">
            <a:avLst/>
          </a:prstGeom>
          <a:solidFill>
            <a:srgbClr val="92D050"/>
          </a:solidFill>
        </p:spPr>
        <p:txBody>
          <a:bodyPr wrap="square" rtlCol="0">
            <a:spAutoFit/>
          </a:bodyPr>
          <a:lstStyle/>
          <a:p>
            <a:r>
              <a:rPr lang="zh-CN" altLang="en-US" sz="2400" dirty="0">
                <a:latin typeface="微软雅黑" panose="020B0503020204020204" charset="-122"/>
                <a:ea typeface="微软雅黑" panose="020B0503020204020204" charset="-122"/>
              </a:rPr>
              <a:t>腹侧顶内区域</a:t>
            </a:r>
            <a:r>
              <a:rPr lang="en-US" altLang="zh-CN" sz="2400" dirty="0">
                <a:latin typeface="微软雅黑" panose="020B0503020204020204" charset="-122"/>
                <a:ea typeface="微软雅黑" panose="020B0503020204020204" charset="-122"/>
              </a:rPr>
              <a:t>VIP</a:t>
            </a:r>
          </a:p>
        </p:txBody>
      </p:sp>
      <p:sp>
        <p:nvSpPr>
          <p:cNvPr id="15" name="文本框 14"/>
          <p:cNvSpPr txBox="1"/>
          <p:nvPr/>
        </p:nvSpPr>
        <p:spPr>
          <a:xfrm>
            <a:off x="1587500" y="4857115"/>
            <a:ext cx="2618740" cy="460375"/>
          </a:xfrm>
          <a:prstGeom prst="rect">
            <a:avLst/>
          </a:prstGeom>
          <a:solidFill>
            <a:srgbClr val="92D050"/>
          </a:solidFill>
        </p:spPr>
        <p:txBody>
          <a:bodyPr wrap="square" rtlCol="0">
            <a:spAutoFit/>
          </a:bodyPr>
          <a:lstStyle/>
          <a:p>
            <a:r>
              <a:rPr lang="zh-CN" altLang="en-US" sz="2400">
                <a:latin typeface="微软雅黑" panose="020B0503020204020204" charset="-122"/>
                <a:ea typeface="微软雅黑" panose="020B0503020204020204" charset="-122"/>
              </a:rPr>
              <a:t>前部顶内区域</a:t>
            </a:r>
            <a:r>
              <a:rPr lang="en-US" altLang="zh-CN" sz="2400">
                <a:latin typeface="微软雅黑" panose="020B0503020204020204" charset="-122"/>
                <a:ea typeface="微软雅黑" panose="020B0503020204020204" charset="-122"/>
              </a:rPr>
              <a:t>AIP</a:t>
            </a:r>
          </a:p>
        </p:txBody>
      </p:sp>
      <p:sp>
        <p:nvSpPr>
          <p:cNvPr id="22" name="文本框 21"/>
          <p:cNvSpPr txBox="1"/>
          <p:nvPr/>
        </p:nvSpPr>
        <p:spPr>
          <a:xfrm>
            <a:off x="1587500" y="5987415"/>
            <a:ext cx="2618740" cy="460375"/>
          </a:xfrm>
          <a:prstGeom prst="rect">
            <a:avLst/>
          </a:prstGeom>
          <a:solidFill>
            <a:srgbClr val="92D050"/>
          </a:solidFill>
        </p:spPr>
        <p:txBody>
          <a:bodyPr wrap="square" rtlCol="0">
            <a:spAutoFit/>
          </a:bodyPr>
          <a:lstStyle/>
          <a:p>
            <a:r>
              <a:rPr lang="zh-CN" altLang="en-US" sz="2400" dirty="0">
                <a:latin typeface="微软雅黑" panose="020B0503020204020204" charset="-122"/>
                <a:ea typeface="微软雅黑" panose="020B0503020204020204" charset="-122"/>
              </a:rPr>
              <a:t>中部顶内区域</a:t>
            </a:r>
            <a:r>
              <a:rPr lang="en-US" altLang="zh-CN" sz="2400" dirty="0">
                <a:latin typeface="微软雅黑" panose="020B0503020204020204" charset="-122"/>
                <a:ea typeface="微软雅黑" panose="020B0503020204020204" charset="-122"/>
              </a:rPr>
              <a:t>MIP</a:t>
            </a:r>
          </a:p>
        </p:txBody>
      </p:sp>
      <p:grpSp>
        <p:nvGrpSpPr>
          <p:cNvPr id="29" name="组合 28"/>
          <p:cNvGrpSpPr/>
          <p:nvPr/>
        </p:nvGrpSpPr>
        <p:grpSpPr>
          <a:xfrm>
            <a:off x="399415" y="3434080"/>
            <a:ext cx="964565" cy="868680"/>
            <a:chOff x="650" y="3800"/>
            <a:chExt cx="1517" cy="1562"/>
          </a:xfrm>
        </p:grpSpPr>
        <p:grpSp>
          <p:nvGrpSpPr>
            <p:cNvPr id="30" name="组合 29"/>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31" name="同心圆 3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32" name="椭圆 3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33" name="椭圆 32"/>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34" name="TextBox 104"/>
            <p:cNvSpPr txBox="1"/>
            <p:nvPr/>
          </p:nvSpPr>
          <p:spPr>
            <a:xfrm>
              <a:off x="670" y="4056"/>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2</a:t>
              </a:r>
              <a:endParaRPr lang="zh-CN" altLang="en-US" sz="3190" dirty="0">
                <a:solidFill>
                  <a:schemeClr val="bg1"/>
                </a:solidFill>
                <a:latin typeface="DFGothic-EB" panose="02010609010101010101" pitchFamily="1" charset="-128"/>
                <a:ea typeface="DFGothic-EB" panose="02010609010101010101" pitchFamily="1" charset="-128"/>
              </a:endParaRPr>
            </a:p>
          </p:txBody>
        </p:sp>
      </p:grpSp>
      <p:grpSp>
        <p:nvGrpSpPr>
          <p:cNvPr id="35" name="组合 34"/>
          <p:cNvGrpSpPr/>
          <p:nvPr/>
        </p:nvGrpSpPr>
        <p:grpSpPr>
          <a:xfrm>
            <a:off x="399415" y="4630420"/>
            <a:ext cx="964565" cy="868680"/>
            <a:chOff x="650" y="3800"/>
            <a:chExt cx="1517" cy="1562"/>
          </a:xfrm>
        </p:grpSpPr>
        <p:grpSp>
          <p:nvGrpSpPr>
            <p:cNvPr id="36" name="组合 35"/>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37" name="同心圆 3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38" name="椭圆 3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39" name="椭圆 38"/>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40" name="TextBox 104"/>
            <p:cNvSpPr txBox="1"/>
            <p:nvPr/>
          </p:nvSpPr>
          <p:spPr>
            <a:xfrm>
              <a:off x="665" y="4002"/>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3</a:t>
              </a:r>
              <a:endParaRPr lang="zh-CN" altLang="en-US" sz="3190" dirty="0">
                <a:solidFill>
                  <a:schemeClr val="bg1"/>
                </a:solidFill>
                <a:latin typeface="DFGothic-EB" panose="02010609010101010101" pitchFamily="1" charset="-128"/>
                <a:ea typeface="DFGothic-EB" panose="02010609010101010101" pitchFamily="1" charset="-128"/>
              </a:endParaRPr>
            </a:p>
          </p:txBody>
        </p:sp>
      </p:grpSp>
      <p:grpSp>
        <p:nvGrpSpPr>
          <p:cNvPr id="41" name="组合 40"/>
          <p:cNvGrpSpPr/>
          <p:nvPr/>
        </p:nvGrpSpPr>
        <p:grpSpPr>
          <a:xfrm>
            <a:off x="399415" y="5760720"/>
            <a:ext cx="964565" cy="868680"/>
            <a:chOff x="650" y="3800"/>
            <a:chExt cx="1517" cy="1562"/>
          </a:xfrm>
        </p:grpSpPr>
        <p:grpSp>
          <p:nvGrpSpPr>
            <p:cNvPr id="42" name="组合 41"/>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43" name="同心圆 4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4" name="椭圆 4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45" name="椭圆 44"/>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46" name="TextBox 104"/>
            <p:cNvSpPr txBox="1"/>
            <p:nvPr/>
          </p:nvSpPr>
          <p:spPr>
            <a:xfrm>
              <a:off x="662" y="3969"/>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4</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47" name="文本框 46"/>
          <p:cNvSpPr txBox="1"/>
          <p:nvPr/>
        </p:nvSpPr>
        <p:spPr>
          <a:xfrm>
            <a:off x="4481830" y="2508250"/>
            <a:ext cx="4599305" cy="398780"/>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主要参与</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扫视</a:t>
            </a:r>
            <a:r>
              <a:rPr lang="zh-CN" altLang="en-US" sz="2000" dirty="0">
                <a:latin typeface="微软雅黑" panose="020B0503020204020204" charset="-122"/>
                <a:ea typeface="微软雅黑" panose="020B0503020204020204" charset="-122"/>
                <a:cs typeface="微软雅黑" panose="020B0503020204020204" charset="-122"/>
              </a:rPr>
              <a:t> (如快速)</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眼球运动</a:t>
            </a:r>
            <a:r>
              <a:rPr lang="zh-CN" altLang="en-US" sz="2000" dirty="0">
                <a:latin typeface="微软雅黑" panose="020B0503020204020204" charset="-122"/>
                <a:ea typeface="微软雅黑" panose="020B0503020204020204" charset="-122"/>
                <a:cs typeface="微软雅黑" panose="020B0503020204020204" charset="-122"/>
              </a:rPr>
              <a:t>的控制</a:t>
            </a:r>
          </a:p>
        </p:txBody>
      </p:sp>
      <p:sp>
        <p:nvSpPr>
          <p:cNvPr id="48" name="文本框 47"/>
          <p:cNvSpPr txBox="1"/>
          <p:nvPr/>
        </p:nvSpPr>
        <p:spPr>
          <a:xfrm>
            <a:off x="4481830" y="3383915"/>
            <a:ext cx="4472305" cy="1014730"/>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具有复杂的</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触觉</a:t>
            </a:r>
            <a:r>
              <a:rPr lang="zh-CN" altLang="en-US" sz="2000">
                <a:latin typeface="微软雅黑" panose="020B0503020204020204" charset="-122"/>
                <a:ea typeface="微软雅黑" panose="020B0503020204020204" charset="-122"/>
                <a:cs typeface="微软雅黑" panose="020B0503020204020204" charset="-122"/>
              </a:rPr>
              <a:t> / </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视觉</a:t>
            </a:r>
            <a:r>
              <a:rPr lang="zh-CN" altLang="en-US" sz="2000">
                <a:latin typeface="微软雅黑" panose="020B0503020204020204" charset="-122"/>
                <a:ea typeface="微软雅黑" panose="020B0503020204020204" charset="-122"/>
                <a:cs typeface="微软雅黑" panose="020B0503020204020204" charset="-122"/>
              </a:rPr>
              <a:t>接受域的神经元；参与了以自我为中心，以头部为中心的坐标中的</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空间编码</a:t>
            </a:r>
          </a:p>
        </p:txBody>
      </p:sp>
      <p:sp>
        <p:nvSpPr>
          <p:cNvPr id="49" name="文本框 48"/>
          <p:cNvSpPr txBox="1"/>
          <p:nvPr/>
        </p:nvSpPr>
        <p:spPr>
          <a:xfrm>
            <a:off x="4545330" y="4918710"/>
            <a:ext cx="2566035" cy="398780"/>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致力于</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抓握</a:t>
            </a:r>
            <a:r>
              <a:rPr lang="zh-CN" altLang="en-US" sz="2000">
                <a:latin typeface="微软雅黑" panose="020B0503020204020204" charset="-122"/>
                <a:ea typeface="微软雅黑" panose="020B0503020204020204" charset="-122"/>
                <a:cs typeface="微软雅黑" panose="020B0503020204020204" charset="-122"/>
              </a:rPr>
              <a:t>的控制</a:t>
            </a:r>
          </a:p>
        </p:txBody>
      </p:sp>
      <p:sp>
        <p:nvSpPr>
          <p:cNvPr id="50" name="文本框 49"/>
          <p:cNvSpPr txBox="1"/>
          <p:nvPr/>
        </p:nvSpPr>
        <p:spPr>
          <a:xfrm>
            <a:off x="4545330" y="5987415"/>
            <a:ext cx="2566035" cy="398780"/>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致力于</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到达运动</a:t>
            </a:r>
          </a:p>
        </p:txBody>
      </p:sp>
      <p:sp>
        <p:nvSpPr>
          <p:cNvPr id="10246" name="AutoShape 7"/>
          <p:cNvSpPr/>
          <p:nvPr/>
        </p:nvSpPr>
        <p:spPr>
          <a:xfrm>
            <a:off x="7472680" y="5027930"/>
            <a:ext cx="228600" cy="1358265"/>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51" name="Text Box 8"/>
          <p:cNvSpPr txBox="1">
            <a:spLocks noChangeArrowheads="1"/>
          </p:cNvSpPr>
          <p:nvPr/>
        </p:nvSpPr>
        <p:spPr bwMode="auto">
          <a:xfrm>
            <a:off x="7907655" y="4857115"/>
            <a:ext cx="1046480" cy="181483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手臂和手的动作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ppt_x"/>
                                          </p:val>
                                        </p:tav>
                                        <p:tav tm="100000">
                                          <p:val>
                                            <p:strVal val="#ppt_x"/>
                                          </p:val>
                                        </p:tav>
                                      </p:tavLst>
                                    </p:anim>
                                    <p:anim calcmode="lin" valueType="num">
                                      <p:cBhvr additive="base">
                                        <p:cTn id="8" dur="500" fill="hold"/>
                                        <p:tgtEl>
                                          <p:spTgt spid="102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ppt_x"/>
                                          </p:val>
                                        </p:tav>
                                        <p:tav tm="100000">
                                          <p:val>
                                            <p:strVal val="#ppt_x"/>
                                          </p:val>
                                        </p:tav>
                                      </p:tavLst>
                                    </p:anim>
                                    <p:anim calcmode="lin" valueType="num">
                                      <p:cBhvr additive="base">
                                        <p:cTn id="1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P spid="5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信号采集</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pic>
        <p:nvPicPr>
          <p:cNvPr id="3" name="图片 2"/>
          <p:cNvPicPr>
            <a:picLocks noChangeAspect="1"/>
          </p:cNvPicPr>
          <p:nvPr/>
        </p:nvPicPr>
        <p:blipFill>
          <a:blip r:embed="rId3"/>
          <a:stretch>
            <a:fillRect/>
          </a:stretch>
        </p:blipFill>
        <p:spPr>
          <a:xfrm>
            <a:off x="5325110" y="2534285"/>
            <a:ext cx="3171825" cy="3514725"/>
          </a:xfrm>
          <a:prstGeom prst="rect">
            <a:avLst/>
          </a:prstGeom>
        </p:spPr>
      </p:pic>
      <p:sp>
        <p:nvSpPr>
          <p:cNvPr id="4" name="标题 3"/>
          <p:cNvSpPr>
            <a:spLocks noGrp="1"/>
          </p:cNvSpPr>
          <p:nvPr>
            <p:ph type="title"/>
          </p:nvPr>
        </p:nvSpPr>
        <p:spPr>
          <a:xfrm>
            <a:off x="2110740" y="200660"/>
            <a:ext cx="5234305" cy="1461770"/>
          </a:xfrm>
        </p:spPr>
        <p:txBody>
          <a:bodyPr/>
          <a:lstStyle/>
          <a:p>
            <a:pPr algn="l">
              <a:buClrTx/>
              <a:buSzTx/>
              <a:buFontTx/>
            </a:pPr>
            <a:r>
              <a:rPr lang="zh-CN" altLang="en-US" sz="3600" b="1" dirty="0">
                <a:latin typeface="Times New Roman" panose="02020603050405020304" pitchFamily="18" charset="0"/>
                <a:ea typeface="黑体" panose="02010609060101010101" pitchFamily="2" charset="-122"/>
                <a:cs typeface="Times New Roman" panose="02020603050405020304" pitchFamily="18" charset="0"/>
              </a:rPr>
              <a:t>回波平面成像</a:t>
            </a:r>
            <a:r>
              <a:rPr lang="en-US" altLang="zh-CN" sz="3600" b="1" dirty="0">
                <a:latin typeface="Times New Roman" panose="02020603050405020304" pitchFamily="18" charset="0"/>
                <a:ea typeface="黑体" panose="02010609060101010101" pitchFamily="2" charset="-122"/>
                <a:cs typeface="Times New Roman" panose="02020603050405020304" pitchFamily="18" charset="0"/>
              </a:rPr>
              <a:t>EPI</a:t>
            </a:r>
            <a:r>
              <a:rPr lang="zh-CN" altLang="en-US" sz="3600" b="1" dirty="0">
                <a:latin typeface="Times New Roman" panose="02020603050405020304" pitchFamily="18" charset="0"/>
                <a:ea typeface="黑体" panose="02010609060101010101" pitchFamily="2" charset="-122"/>
                <a:cs typeface="Times New Roman" panose="02020603050405020304" pitchFamily="18" charset="0"/>
              </a:rPr>
              <a:t>序列</a:t>
            </a:r>
          </a:p>
        </p:txBody>
      </p:sp>
      <p:sp>
        <p:nvSpPr>
          <p:cNvPr id="149513" name="Text Box 9"/>
          <p:cNvSpPr txBox="1">
            <a:spLocks noChangeArrowheads="1"/>
          </p:cNvSpPr>
          <p:nvPr/>
        </p:nvSpPr>
        <p:spPr bwMode="auto">
          <a:xfrm>
            <a:off x="635" y="1884045"/>
            <a:ext cx="9143365" cy="53403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回波平面成像序列用来从实验被试获得</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全脑</a:t>
            </a:r>
            <a:r>
              <a:rPr sz="2400">
                <a:latin typeface="Times New Roman" panose="02020603050405020304" pitchFamily="18" charset="0"/>
                <a:ea typeface="微软雅黑" panose="020B0503020204020204" charset="-122"/>
                <a:cs typeface="Times New Roman" panose="02020603050405020304" pitchFamily="18" charset="0"/>
                <a:sym typeface="+mn-ea"/>
              </a:rPr>
              <a:t>图像</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p>
        </p:txBody>
      </p:sp>
      <p:sp>
        <p:nvSpPr>
          <p:cNvPr id="14" name="文本框 13"/>
          <p:cNvSpPr txBox="1"/>
          <p:nvPr/>
        </p:nvSpPr>
        <p:spPr>
          <a:xfrm>
            <a:off x="415925" y="2658110"/>
            <a:ext cx="4417695" cy="2189480"/>
          </a:xfrm>
          <a:prstGeom prst="rect">
            <a:avLst/>
          </a:prstGeom>
          <a:noFill/>
          <a:ln w="38100">
            <a:solidFill>
              <a:srgbClr val="7030A0"/>
            </a:solidFill>
          </a:ln>
        </p:spPr>
        <p:txBody>
          <a:bodyPr wrap="square" rtlCol="0">
            <a:spAutoFit/>
          </a:bodyPr>
          <a:lstStyle/>
          <a:p>
            <a:pPr marR="0" defTabSz="914400">
              <a:lnSpc>
                <a:spcPct val="120000"/>
              </a:lnSpc>
              <a:spcBef>
                <a:spcPct val="20000"/>
              </a:spcBef>
              <a:buClrTx/>
              <a:buSzTx/>
              <a:buFontTx/>
              <a:defRPr/>
            </a:pPr>
            <a:r>
              <a:rPr lang="zh-CN" sz="2000" b="1">
                <a:latin typeface="微软雅黑" panose="020B0503020204020204" charset="-122"/>
                <a:ea typeface="微软雅黑" panose="020B0503020204020204" charset="-122"/>
                <a:cs typeface="微软雅黑" panose="020B0503020204020204" charset="-122"/>
                <a:sym typeface="+mn-ea"/>
              </a:rPr>
              <a:t>利用这种技术，把三维的大脑分为特定数量和特定厚度的</a:t>
            </a:r>
            <a:r>
              <a:rPr lang="zh-CN" sz="2400" b="1">
                <a:solidFill>
                  <a:srgbClr val="FF0000"/>
                </a:solidFill>
                <a:latin typeface="微软雅黑" panose="020B0503020204020204" charset="-122"/>
                <a:ea typeface="微软雅黑" panose="020B0503020204020204" charset="-122"/>
                <a:cs typeface="微软雅黑" panose="020B0503020204020204" charset="-122"/>
                <a:sym typeface="+mn-ea"/>
              </a:rPr>
              <a:t>二维切</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片</a:t>
            </a:r>
            <a:r>
              <a:rPr sz="2000" b="1">
                <a:latin typeface="微软雅黑" panose="020B0503020204020204" charset="-122"/>
                <a:ea typeface="微软雅黑" panose="020B0503020204020204" charset="-122"/>
                <a:cs typeface="微软雅黑" panose="020B0503020204020204" charset="-122"/>
                <a:sym typeface="+mn-ea"/>
              </a:rPr>
              <a:t>并且切片之间具有特定的</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间隙</a:t>
            </a:r>
            <a:r>
              <a:rPr sz="2000" b="1">
                <a:latin typeface="微软雅黑" panose="020B0503020204020204" charset="-122"/>
                <a:ea typeface="微软雅黑" panose="020B0503020204020204" charset="-122"/>
                <a:cs typeface="微软雅黑" panose="020B0503020204020204" charset="-122"/>
                <a:sym typeface="+mn-ea"/>
              </a:rPr>
              <a:t> </a:t>
            </a:r>
            <a:r>
              <a:rPr lang="zh-CN" sz="2000" b="1">
                <a:latin typeface="微软雅黑" panose="020B0503020204020204" charset="-122"/>
                <a:ea typeface="微软雅黑" panose="020B0503020204020204" charset="-122"/>
                <a:cs typeface="微软雅黑" panose="020B0503020204020204" charset="-122"/>
                <a:sym typeface="+mn-ea"/>
              </a:rPr>
              <a:t>。</a:t>
            </a:r>
          </a:p>
          <a:p>
            <a:pPr marR="0" defTabSz="914400">
              <a:lnSpc>
                <a:spcPct val="120000"/>
              </a:lnSpc>
              <a:spcBef>
                <a:spcPct val="20000"/>
              </a:spcBef>
              <a:buClrTx/>
              <a:buSzTx/>
              <a:buFontTx/>
              <a:defRPr/>
            </a:pPr>
            <a:r>
              <a:rPr sz="2000" b="1">
                <a:latin typeface="微软雅黑" panose="020B0503020204020204" charset="-122"/>
                <a:ea typeface="微软雅黑" panose="020B0503020204020204" charset="-122"/>
                <a:cs typeface="微软雅黑" panose="020B0503020204020204" charset="-122"/>
              </a:rPr>
              <a:t>更多的</a:t>
            </a:r>
            <a:r>
              <a:rPr sz="2200" b="1">
                <a:solidFill>
                  <a:srgbClr val="FF0000"/>
                </a:solidFill>
                <a:latin typeface="微软雅黑" panose="020B0503020204020204" charset="-122"/>
                <a:ea typeface="微软雅黑" panose="020B0503020204020204" charset="-122"/>
                <a:cs typeface="微软雅黑" panose="020B0503020204020204" charset="-122"/>
              </a:rPr>
              <a:t>切片</a:t>
            </a:r>
            <a:r>
              <a:rPr sz="2000" b="1">
                <a:latin typeface="微软雅黑" panose="020B0503020204020204" charset="-122"/>
                <a:ea typeface="微软雅黑" panose="020B0503020204020204" charset="-122"/>
                <a:cs typeface="微软雅黑" panose="020B0503020204020204" charset="-122"/>
              </a:rPr>
              <a:t>可提供更好的空间分辨率</a:t>
            </a:r>
            <a:r>
              <a:rPr lang="zh-CN" sz="2000" b="1">
                <a:latin typeface="微软雅黑" panose="020B0503020204020204" charset="-122"/>
                <a:ea typeface="微软雅黑" panose="020B0503020204020204" charset="-122"/>
                <a:cs typeface="微软雅黑" panose="020B0503020204020204" charset="-122"/>
              </a:rPr>
              <a:t>，</a:t>
            </a:r>
            <a:r>
              <a:rPr sz="2000" b="1">
                <a:latin typeface="微软雅黑" panose="020B0503020204020204" charset="-122"/>
                <a:ea typeface="微软雅黑" panose="020B0503020204020204" charset="-122"/>
                <a:cs typeface="微软雅黑" panose="020B0503020204020204" charset="-122"/>
              </a:rPr>
              <a:t>但也需要更多的采集时间</a:t>
            </a:r>
            <a:r>
              <a:rPr lang="zh-CN" sz="2000" b="1">
                <a:latin typeface="微软雅黑" panose="020B0503020204020204" charset="-122"/>
                <a:ea typeface="微软雅黑" panose="020B0503020204020204" charset="-122"/>
                <a:cs typeface="微软雅黑" panose="020B0503020204020204" charset="-122"/>
              </a:rPr>
              <a:t>。</a:t>
            </a:r>
          </a:p>
        </p:txBody>
      </p:sp>
      <p:sp>
        <p:nvSpPr>
          <p:cNvPr id="7" name="文本框 6"/>
          <p:cNvSpPr txBox="1"/>
          <p:nvPr/>
        </p:nvSpPr>
        <p:spPr>
          <a:xfrm>
            <a:off x="5325110" y="6049010"/>
            <a:ext cx="3238500" cy="706755"/>
          </a:xfrm>
          <a:prstGeom prst="rect">
            <a:avLst/>
          </a:prstGeom>
          <a:noFill/>
          <a:ln w="28575">
            <a:solidFill>
              <a:srgbClr val="0070C0"/>
            </a:solidFill>
          </a:ln>
        </p:spPr>
        <p:txBody>
          <a:bodyPr wrap="square" rtlCol="0">
            <a:spAutoFit/>
          </a:bodyPr>
          <a:lstStyle/>
          <a:p>
            <a:r>
              <a:rPr lang="zh-CN" altLang="en-US" sz="2000" b="1" dirty="0">
                <a:latin typeface="微软雅黑" panose="020B0503020204020204" charset="-122"/>
                <a:ea typeface="微软雅黑" panose="020B0503020204020204" charset="-122"/>
                <a:cs typeface="微软雅黑" panose="020B0503020204020204" charset="-122"/>
              </a:rPr>
              <a:t>在实时功能磁共振成像测量中切片定位和图像采集</a:t>
            </a:r>
          </a:p>
        </p:txBody>
      </p:sp>
      <p:cxnSp>
        <p:nvCxnSpPr>
          <p:cNvPr id="18" name="直接箭头连接符 17"/>
          <p:cNvCxnSpPr/>
          <p:nvPr/>
        </p:nvCxnSpPr>
        <p:spPr>
          <a:xfrm flipH="1">
            <a:off x="3935095" y="3048000"/>
            <a:ext cx="2160905" cy="3048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5925" y="5064125"/>
            <a:ext cx="4648835" cy="1691640"/>
          </a:xfrm>
          <a:prstGeom prst="rect">
            <a:avLst/>
          </a:prstGeom>
          <a:noFill/>
        </p:spPr>
        <p:txBody>
          <a:bodyPr wrap="square" rtlCol="0">
            <a:spAutoFit/>
          </a:bodyPr>
          <a:lstStyle/>
          <a:p>
            <a:r>
              <a:rPr kumimoji="1" lang="en-US" altLang="zh-CN" sz="24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  </a:t>
            </a:r>
            <a:r>
              <a:rPr kumimoji="1" lang="zh-CN"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通常，</a:t>
            </a:r>
            <a:r>
              <a:rPr kumimoji="1" lang="zh-CN" altLang="zh-CN" sz="2000" b="1" noProof="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sym typeface="+mn-ea"/>
              </a:rPr>
              <a:t>脑切片</a:t>
            </a:r>
            <a:r>
              <a:rPr kumimoji="1" lang="zh-CN"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约</a:t>
            </a:r>
            <a:r>
              <a:rPr kumimoji="1" lang="zh-CN" altLang="zh-CN" sz="2000" b="1" noProof="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sym typeface="+mn-ea"/>
              </a:rPr>
              <a:t>5mm厚</a:t>
            </a:r>
            <a:r>
              <a:rPr kumimoji="1" lang="zh-CN"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并具有64×64像素，在</a:t>
            </a:r>
            <a:r>
              <a:rPr kumimoji="1" lang="zh-CN" altLang="zh-CN" sz="2000" b="1" noProof="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sym typeface="+mn-ea"/>
              </a:rPr>
              <a:t>切片平面</a:t>
            </a:r>
            <a:r>
              <a:rPr kumimoji="1" lang="zh-CN"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的每个维度上有</a:t>
            </a:r>
            <a:r>
              <a:rPr kumimoji="1" lang="zh-CN" altLang="zh-CN" sz="2000" b="1" noProof="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sym typeface="+mn-ea"/>
              </a:rPr>
              <a:t>3-4mm</a:t>
            </a:r>
            <a:r>
              <a:rPr kumimoji="1" lang="zh-CN"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的分辨率。这些参数提供了足够的空间和时间</a:t>
            </a:r>
            <a:r>
              <a:rPr kumimoji="1" lang="en-US" altLang="zh-CN" sz="2000" b="1" noProof="0" dirty="0" err="1">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分辨率来获取受限脑区</a:t>
            </a:r>
            <a:r>
              <a:rPr kumimoji="1" lang="en-US" altLang="zh-CN"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 </a:t>
            </a:r>
            <a:r>
              <a:rPr kumimoji="1" lang="en-US" altLang="zh-CN" sz="2000" b="1" noProof="0" dirty="0" err="1">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的脑</a:t>
            </a:r>
            <a:r>
              <a:rPr kumimoji="1" lang="en-US" altLang="zh-CN" sz="2000" b="1" noProof="0" dirty="0" err="1">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sym typeface="+mn-ea"/>
              </a:rPr>
              <a:t>功能激活</a:t>
            </a:r>
            <a:r>
              <a:rPr kumimoji="1" lang="zh-CN" altLang="en-US" sz="2000" b="1" noProof="0" dirty="0">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sym typeface="+mn-ea"/>
              </a:rPr>
              <a:t>。</a:t>
            </a:r>
          </a:p>
        </p:txBody>
      </p:sp>
    </p:spTree>
    <p:extLst>
      <p:ext uri="{BB962C8B-B14F-4D97-AF65-F5344CB8AC3E}">
        <p14:creationId xmlns:p14="http://schemas.microsoft.com/office/powerpoint/2010/main" val="160516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信号预处理与特征提取</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49513" name="Text Box 9"/>
          <p:cNvSpPr txBox="1">
            <a:spLocks noChangeArrowheads="1"/>
          </p:cNvSpPr>
          <p:nvPr/>
        </p:nvSpPr>
        <p:spPr bwMode="auto">
          <a:xfrm>
            <a:off x="635" y="1021715"/>
            <a:ext cx="9143365" cy="142049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功能磁共振成像数据中噪声的主要来源之一是</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头部运动</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sz="2400">
                <a:latin typeface="Times New Roman" panose="02020603050405020304" pitchFamily="18" charset="0"/>
                <a:ea typeface="微软雅黑" panose="020B0503020204020204" charset="-122"/>
                <a:cs typeface="Times New Roman" panose="02020603050405020304" pitchFamily="18" charset="0"/>
                <a:sym typeface="+mn-ea"/>
              </a:rPr>
              <a:t>它可以干扰对大脑活动变化的检测</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sz="2400">
                <a:latin typeface="Times New Roman" panose="02020603050405020304" pitchFamily="18" charset="0"/>
                <a:ea typeface="微软雅黑" panose="020B0503020204020204" charset="-122"/>
                <a:cs typeface="Times New Roman" panose="02020603050405020304" pitchFamily="18" charset="0"/>
                <a:sym typeface="+mn-ea"/>
              </a:rPr>
              <a:t>甚至可能模仿大脑活动变化</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呼吸和心脏的伪影</a:t>
            </a:r>
            <a:r>
              <a:rPr lang="zh-CN" sz="2400">
                <a:latin typeface="Times New Roman" panose="02020603050405020304" pitchFamily="18" charset="0"/>
                <a:ea typeface="微软雅黑" panose="020B0503020204020204" charset="-122"/>
                <a:cs typeface="Times New Roman" panose="02020603050405020304" pitchFamily="18" charset="0"/>
                <a:sym typeface="+mn-ea"/>
              </a:rPr>
              <a:t>是其它噪声源的来源。</a:t>
            </a:r>
          </a:p>
        </p:txBody>
      </p:sp>
      <p:grpSp>
        <p:nvGrpSpPr>
          <p:cNvPr id="22" name="组合 21"/>
          <p:cNvGrpSpPr/>
          <p:nvPr/>
        </p:nvGrpSpPr>
        <p:grpSpPr>
          <a:xfrm>
            <a:off x="1977390" y="2802890"/>
            <a:ext cx="6664913" cy="3785235"/>
            <a:chOff x="3068" y="3710"/>
            <a:chExt cx="10496" cy="5961"/>
          </a:xfrm>
        </p:grpSpPr>
        <p:sp>
          <p:nvSpPr>
            <p:cNvPr id="7" name="文本框 6"/>
            <p:cNvSpPr txBox="1"/>
            <p:nvPr/>
          </p:nvSpPr>
          <p:spPr>
            <a:xfrm>
              <a:off x="4465" y="3760"/>
              <a:ext cx="2337"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空间平滑</a:t>
              </a:r>
            </a:p>
          </p:txBody>
        </p:sp>
        <p:sp>
          <p:nvSpPr>
            <p:cNvPr id="4" name="文本框 3"/>
            <p:cNvSpPr txBox="1"/>
            <p:nvPr/>
          </p:nvSpPr>
          <p:spPr>
            <a:xfrm>
              <a:off x="4465" y="5657"/>
              <a:ext cx="2545"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校正算法</a:t>
              </a:r>
            </a:p>
          </p:txBody>
        </p:sp>
        <p:sp>
          <p:nvSpPr>
            <p:cNvPr id="5" name="文本框 4"/>
            <p:cNvSpPr txBox="1"/>
            <p:nvPr/>
          </p:nvSpPr>
          <p:spPr>
            <a:xfrm>
              <a:off x="4465" y="7554"/>
              <a:ext cx="3859" cy="1888"/>
            </a:xfrm>
            <a:prstGeom prst="rect">
              <a:avLst/>
            </a:prstGeom>
            <a:noFill/>
            <a:ln w="28575">
              <a:solidFill>
                <a:srgbClr val="FF0000"/>
              </a:solidFill>
            </a:ln>
          </p:spPr>
          <p:txBody>
            <a:bodyPr wrap="square" rtlCol="0">
              <a:spAutoFit/>
            </a:bodyPr>
            <a:lstStyle/>
            <a:p>
              <a:r>
                <a:rPr sz="2400">
                  <a:latin typeface="Times New Roman" panose="02020603050405020304" pitchFamily="18" charset="0"/>
                  <a:ea typeface="微软雅黑" panose="020B0503020204020204" charset="-122"/>
                  <a:cs typeface="Times New Roman" panose="02020603050405020304" pitchFamily="18" charset="0"/>
                </a:rPr>
                <a:t>平均在特定的感兴趣的脑区采集的数据</a:t>
              </a:r>
            </a:p>
          </p:txBody>
        </p:sp>
        <p:sp>
          <p:nvSpPr>
            <p:cNvPr id="10246" name="AutoShape 7"/>
            <p:cNvSpPr/>
            <p:nvPr/>
          </p:nvSpPr>
          <p:spPr>
            <a:xfrm rot="10800000">
              <a:off x="3068" y="3935"/>
              <a:ext cx="372" cy="5059"/>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nvGrpSpPr>
            <p:cNvPr id="11" name="Group 6"/>
            <p:cNvGrpSpPr/>
            <p:nvPr/>
          </p:nvGrpSpPr>
          <p:grpSpPr>
            <a:xfrm>
              <a:off x="9360" y="3710"/>
              <a:ext cx="4204" cy="5961"/>
              <a:chOff x="5088" y="2928"/>
              <a:chExt cx="1295" cy="720"/>
            </a:xfrm>
          </p:grpSpPr>
          <p:sp>
            <p:nvSpPr>
              <p:cNvPr id="19" name="AutoShape 7"/>
              <p:cNvSpPr/>
              <p:nvPr/>
            </p:nvSpPr>
            <p:spPr>
              <a:xfrm>
                <a:off x="5088" y="2928"/>
                <a:ext cx="144" cy="720"/>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21" name="Text Box 8"/>
              <p:cNvSpPr txBox="1">
                <a:spLocks noChangeArrowheads="1"/>
              </p:cNvSpPr>
              <p:nvPr/>
            </p:nvSpPr>
            <p:spPr bwMode="auto">
              <a:xfrm>
                <a:off x="5360" y="3006"/>
                <a:ext cx="1023" cy="5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进一步弥补运动伪迹， 减少被试间变异性的影响并减少数据的复杂性，提高信噪比。 </a:t>
                </a:r>
              </a:p>
            </p:txBody>
          </p:sp>
        </p:grpSp>
      </p:grpSp>
      <p:sp>
        <p:nvSpPr>
          <p:cNvPr id="16" name="Text Box 8"/>
          <p:cNvSpPr txBox="1">
            <a:spLocks noChangeArrowheads="1"/>
          </p:cNvSpPr>
          <p:nvPr/>
        </p:nvSpPr>
        <p:spPr bwMode="auto">
          <a:xfrm>
            <a:off x="721995" y="3860165"/>
            <a:ext cx="662940" cy="138366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预处理</a:t>
            </a:r>
          </a:p>
        </p:txBody>
      </p:sp>
    </p:spTree>
    <p:extLst>
      <p:ext uri="{BB962C8B-B14F-4D97-AF65-F5344CB8AC3E}">
        <p14:creationId xmlns:p14="http://schemas.microsoft.com/office/powerpoint/2010/main" val="414111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信号转换与输出</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47" name="文本框 46"/>
          <p:cNvSpPr txBox="1"/>
          <p:nvPr/>
        </p:nvSpPr>
        <p:spPr>
          <a:xfrm>
            <a:off x="1184275" y="3222625"/>
            <a:ext cx="7592695" cy="829945"/>
          </a:xfrm>
          <a:prstGeom prst="rect">
            <a:avLst/>
          </a:prstGeom>
          <a:noFill/>
          <a:ln w="28575">
            <a:solidFill>
              <a:srgbClr val="0070C0"/>
            </a:solidFill>
          </a:ln>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该方法计算表示任务条件变化的</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参考向量</a:t>
            </a:r>
            <a:r>
              <a:rPr lang="zh-CN" altLang="en-US" sz="2400">
                <a:latin typeface="微软雅黑" panose="020B0503020204020204" charset="-122"/>
                <a:ea typeface="微软雅黑" panose="020B0503020204020204" charset="-122"/>
                <a:cs typeface="微软雅黑" panose="020B0503020204020204" charset="-122"/>
              </a:rPr>
              <a:t>的时间序列与每个体素的测量向量之间的相关系数。</a:t>
            </a:r>
          </a:p>
        </p:txBody>
      </p:sp>
      <p:sp>
        <p:nvSpPr>
          <p:cNvPr id="4" name="Text Box 9"/>
          <p:cNvSpPr txBox="1">
            <a:spLocks noChangeArrowheads="1"/>
          </p:cNvSpPr>
          <p:nvPr/>
        </p:nvSpPr>
        <p:spPr bwMode="auto">
          <a:xfrm>
            <a:off x="1446530" y="1979295"/>
            <a:ext cx="751649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altLang="en-US" sz="2400" dirty="0">
                <a:latin typeface="微软雅黑" panose="020B0503020204020204" charset="-122"/>
                <a:ea typeface="微软雅黑" panose="020B0503020204020204" charset="-122"/>
                <a:cs typeface="微软雅黑" panose="020B0503020204020204" charset="-122"/>
                <a:sym typeface="+mn-ea"/>
              </a:rPr>
              <a:t>从功能磁共振成像时间序列数据中检测神经元活动的一种常用的单变量方法是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相关分析</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zh-CN" sz="2400" dirty="0">
              <a:latin typeface="Times New Roman" panose="02020603050405020304" pitchFamily="18" charset="0"/>
              <a:ea typeface="微软雅黑" panose="020B0503020204020204" charset="-122"/>
              <a:cs typeface="Times New Roman" panose="02020603050405020304" pitchFamily="18" charset="0"/>
              <a:sym typeface="+mn-ea"/>
            </a:endParaRPr>
          </a:p>
        </p:txBody>
      </p:sp>
      <p:grpSp>
        <p:nvGrpSpPr>
          <p:cNvPr id="12" name="组合 11"/>
          <p:cNvGrpSpPr/>
          <p:nvPr/>
        </p:nvGrpSpPr>
        <p:grpSpPr>
          <a:xfrm>
            <a:off x="232410" y="2087880"/>
            <a:ext cx="964565" cy="868680"/>
            <a:chOff x="650" y="3800"/>
            <a:chExt cx="1517" cy="1562"/>
          </a:xfrm>
        </p:grpSpPr>
        <p:grpSp>
          <p:nvGrpSpPr>
            <p:cNvPr id="56" name="组合 55"/>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57" name="同心圆 5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58" name="椭圆 5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59" name="椭圆 58"/>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105" name="TextBox 104"/>
            <p:cNvSpPr txBox="1"/>
            <p:nvPr/>
          </p:nvSpPr>
          <p:spPr>
            <a:xfrm>
              <a:off x="692" y="3989"/>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1</a:t>
              </a:r>
              <a:endParaRPr lang="zh-CN" altLang="en-US" sz="3190" dirty="0">
                <a:solidFill>
                  <a:schemeClr val="bg1"/>
                </a:solidFill>
                <a:latin typeface="DFGothic-EB" panose="02010609010101010101" pitchFamily="1" charset="-128"/>
                <a:ea typeface="DFGothic-EB" panose="02010609010101010101" pitchFamily="1" charset="-128"/>
              </a:endParaRPr>
            </a:p>
          </p:txBody>
        </p:sp>
      </p:grpSp>
      <p:grpSp>
        <p:nvGrpSpPr>
          <p:cNvPr id="5" name="组合 4"/>
          <p:cNvGrpSpPr/>
          <p:nvPr/>
        </p:nvGrpSpPr>
        <p:grpSpPr>
          <a:xfrm>
            <a:off x="239386" y="4308475"/>
            <a:ext cx="971559" cy="868680"/>
            <a:chOff x="639" y="3800"/>
            <a:chExt cx="1528" cy="1562"/>
          </a:xfrm>
        </p:grpSpPr>
        <p:grpSp>
          <p:nvGrpSpPr>
            <p:cNvPr id="7" name="组合 6"/>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8" name="同心圆 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9" name="椭圆 8"/>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10" name="椭圆 9"/>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11" name="TextBox 104"/>
            <p:cNvSpPr txBox="1"/>
            <p:nvPr/>
          </p:nvSpPr>
          <p:spPr>
            <a:xfrm>
              <a:off x="639" y="3969"/>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2</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13" name="Text Box 9"/>
          <p:cNvSpPr txBox="1">
            <a:spLocks noChangeArrowheads="1"/>
          </p:cNvSpPr>
          <p:nvPr/>
        </p:nvSpPr>
        <p:spPr bwMode="auto">
          <a:xfrm>
            <a:off x="1446530" y="4254500"/>
            <a:ext cx="7516495"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kumimoji="1" lang="zh-CN" altLang="en-US" sz="2400" noProof="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广义线性模型</a:t>
            </a:r>
            <a:r>
              <a:rPr kumimoji="1" lang="en-US" altLang="zh-CN" sz="2400" noProof="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GLM</a:t>
            </a:r>
            <a:r>
              <a:rPr kumimoji="1" lang="zh-CN" altLang="en-US" sz="2400" noProof="0" dirty="0">
                <a:latin typeface="Times New Roman" panose="02020603050405020304" pitchFamily="18" charset="0"/>
                <a:ea typeface="微软雅黑" panose="020B0503020204020204" charset="-122"/>
                <a:cs typeface="Times New Roman" panose="02020603050405020304" pitchFamily="18" charset="0"/>
                <a:sym typeface="+mn-ea"/>
              </a:rPr>
              <a:t>，为</a:t>
            </a:r>
            <a:r>
              <a:rPr kumimoji="1" lang="en-US" altLang="zh-CN" sz="2400" noProof="0" dirty="0">
                <a:latin typeface="Times New Roman" panose="02020603050405020304" pitchFamily="18" charset="0"/>
                <a:ea typeface="微软雅黑" panose="020B0503020204020204" charset="-122"/>
                <a:cs typeface="Times New Roman" panose="02020603050405020304" pitchFamily="18" charset="0"/>
                <a:sym typeface="+mn-ea"/>
              </a:rPr>
              <a:t>fMRI</a:t>
            </a:r>
            <a:r>
              <a:rPr kumimoji="1" lang="zh-CN" altLang="en-US" sz="2400" noProof="0" dirty="0">
                <a:latin typeface="Times New Roman" panose="02020603050405020304" pitchFamily="18" charset="0"/>
                <a:ea typeface="微软雅黑" panose="020B0503020204020204" charset="-122"/>
                <a:cs typeface="Times New Roman" panose="02020603050405020304" pitchFamily="18" charset="0"/>
                <a:sym typeface="+mn-ea"/>
              </a:rPr>
              <a:t> 数据的单变量分析提供了一个统一的框架。</a:t>
            </a:r>
            <a:endParaRPr lang="zh-CN" sz="2400" dirty="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4" name="文本框 13"/>
          <p:cNvSpPr txBox="1"/>
          <p:nvPr/>
        </p:nvSpPr>
        <p:spPr>
          <a:xfrm>
            <a:off x="1093470" y="5324475"/>
            <a:ext cx="7826375" cy="1420495"/>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kumimoji="1" lang="zh-CN" altLang="en-US" sz="2400" noProof="0">
                <a:latin typeface="微软雅黑" panose="020B0503020204020204" charset="-122"/>
                <a:ea typeface="微软雅黑" panose="020B0503020204020204" charset="-122"/>
                <a:cs typeface="微软雅黑" panose="020B0503020204020204" charset="-122"/>
                <a:sym typeface="+mn-ea"/>
              </a:rPr>
              <a:t>离线</a:t>
            </a:r>
            <a:r>
              <a:rPr kumimoji="1" lang="en-US" altLang="zh-CN" sz="2400" noProof="0">
                <a:latin typeface="微软雅黑" panose="020B0503020204020204" charset="-122"/>
                <a:ea typeface="微软雅黑" panose="020B0503020204020204" charset="-122"/>
                <a:cs typeface="微软雅黑" panose="020B0503020204020204" charset="-122"/>
                <a:sym typeface="+mn-ea"/>
              </a:rPr>
              <a:t>GLM</a:t>
            </a:r>
            <a:r>
              <a:rPr kumimoji="1" lang="zh-CN" altLang="en-US" sz="2400" noProof="0">
                <a:latin typeface="微软雅黑" panose="020B0503020204020204" charset="-122"/>
                <a:ea typeface="微软雅黑" panose="020B0503020204020204" charset="-122"/>
                <a:cs typeface="微软雅黑" panose="020B0503020204020204" charset="-122"/>
                <a:sym typeface="+mn-ea"/>
              </a:rPr>
              <a:t>分析确定在特定条件下 (如当一个人执行运动想象)</a:t>
            </a:r>
            <a:r>
              <a:rPr lang="zh-CN" sz="2400">
                <a:latin typeface="Times New Roman" panose="02020603050405020304" pitchFamily="18" charset="0"/>
                <a:ea typeface="微软雅黑" panose="020B0503020204020204" charset="-122"/>
                <a:cs typeface="Times New Roman" panose="02020603050405020304" pitchFamily="18" charset="0"/>
                <a:sym typeface="+mn-ea"/>
              </a:rPr>
              <a:t>显著激活的体素 (即显示大脑活动的增加)并确定出用于将来自这些体素的数据转换成BCI输出的</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系数</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endParaRPr lang="zh-CN" altLang="en-US" sz="2400"/>
          </a:p>
        </p:txBody>
      </p:sp>
      <p:sp>
        <p:nvSpPr>
          <p:cNvPr id="15" name="文本框 14"/>
          <p:cNvSpPr txBox="1"/>
          <p:nvPr/>
        </p:nvSpPr>
        <p:spPr>
          <a:xfrm>
            <a:off x="1820545" y="1097915"/>
            <a:ext cx="7142480" cy="583565"/>
          </a:xfrm>
          <a:prstGeom prst="rect">
            <a:avLst/>
          </a:prstGeom>
          <a:noFill/>
        </p:spPr>
        <p:txBody>
          <a:bodyPr wrap="square" rtlCol="0">
            <a:spAutoFit/>
          </a:bodyPr>
          <a:lstStyle/>
          <a:p>
            <a:r>
              <a:rPr lang="zh-CN" altLang="en-US" sz="3600" b="1" kern="0">
                <a:solidFill>
                  <a:schemeClr val="tx2"/>
                </a:solidFill>
                <a:latin typeface="黑体" panose="02010609060101010101" pitchFamily="2" charset="-122"/>
                <a:ea typeface="黑体" panose="02010609060101010101" pitchFamily="2" charset="-122"/>
                <a:cs typeface="+mj-cs"/>
              </a:rPr>
              <a:t>单变量的信号分析方法</a:t>
            </a:r>
            <a:r>
              <a:rPr lang="zh-CN" altLang="en-US"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 </a:t>
            </a:r>
          </a:p>
        </p:txBody>
      </p:sp>
    </p:spTree>
    <p:extLst>
      <p:ext uri="{BB962C8B-B14F-4D97-AF65-F5344CB8AC3E}">
        <p14:creationId xmlns:p14="http://schemas.microsoft.com/office/powerpoint/2010/main" val="16194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 grpId="0" bldLvl="0" animBg="1"/>
      <p:bldP spid="13" grpId="0" bldLvl="0" animBg="1"/>
      <p:bldP spid="14"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0165" y="2116455"/>
            <a:ext cx="6128385" cy="3865245"/>
          </a:xfrm>
          <a:prstGeom prst="rect">
            <a:avLst/>
          </a:prstGeom>
        </p:spPr>
      </p:pic>
      <p:sp>
        <p:nvSpPr>
          <p:cNvPr id="4" name="文本框 3"/>
          <p:cNvSpPr txBox="1"/>
          <p:nvPr/>
        </p:nvSpPr>
        <p:spPr>
          <a:xfrm>
            <a:off x="6393180" y="2547620"/>
            <a:ext cx="2604135" cy="3743960"/>
          </a:xfrm>
          <a:prstGeom prst="rect">
            <a:avLst/>
          </a:prstGeom>
          <a:solidFill>
            <a:srgbClr val="CCFF99"/>
          </a:solidFill>
        </p:spPr>
        <p:txBody>
          <a:bodyPr wrap="square" rtlCol="0">
            <a:spAutoFit/>
          </a:bodyPr>
          <a:lstStyle/>
          <a:p>
            <a:pPr marR="0" defTabSz="914400">
              <a:lnSpc>
                <a:spcPct val="120000"/>
              </a:lnSpc>
              <a:spcBef>
                <a:spcPct val="20000"/>
              </a:spcBef>
              <a:buClrTx/>
              <a:buSzTx/>
              <a:buFontTx/>
              <a:defRPr/>
            </a:pPr>
            <a:r>
              <a:rPr lang="zh-CN" altLang="en-US" sz="2200">
                <a:latin typeface="Times New Roman" panose="02020603050405020304" pitchFamily="18" charset="0"/>
                <a:ea typeface="微软雅黑" panose="020B0503020204020204" charset="-122"/>
                <a:cs typeface="Times New Roman" panose="02020603050405020304" pitchFamily="18" charset="0"/>
              </a:rPr>
              <a:t>分析软件</a:t>
            </a:r>
            <a:r>
              <a:rPr lang="en-US" alt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TBV </a:t>
            </a:r>
            <a:r>
              <a:rPr lang="en-US" altLang="zh-CN" sz="2200">
                <a:latin typeface="Times New Roman" panose="02020603050405020304" pitchFamily="18" charset="0"/>
                <a:ea typeface="微软雅黑" panose="020B0503020204020204" charset="-122"/>
                <a:cs typeface="Times New Roman" panose="02020603050405020304" pitchFamily="18" charset="0"/>
              </a:rPr>
              <a:t>采用</a:t>
            </a:r>
            <a:r>
              <a:rPr lang="zh-CN" altLang="en-US" sz="2200">
                <a:latin typeface="Times New Roman" panose="02020603050405020304" pitchFamily="18" charset="0"/>
                <a:ea typeface="微软雅黑" panose="020B0503020204020204" charset="-122"/>
                <a:cs typeface="Times New Roman" panose="02020603050405020304" pitchFamily="18" charset="0"/>
              </a:rPr>
              <a:t>类似方法：采用递推的</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rPr>
              <a:t>最小二乘</a:t>
            </a:r>
            <a:r>
              <a:rPr lang="zh-CN" altLang="en-US" sz="2200">
                <a:latin typeface="Times New Roman" panose="02020603050405020304" pitchFamily="18" charset="0"/>
                <a:ea typeface="微软雅黑" panose="020B0503020204020204" charset="-122"/>
                <a:cs typeface="Times New Roman" panose="02020603050405020304" pitchFamily="18" charset="0"/>
              </a:rPr>
              <a:t>回归算法以逐步地 (增量式地) </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rPr>
              <a:t>更新</a:t>
            </a:r>
            <a:r>
              <a:rPr lang="en-US" alt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GLM</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rPr>
              <a:t>估计</a:t>
            </a:r>
            <a:r>
              <a:rPr lang="zh-CN" altLang="en-US" sz="2200">
                <a:latin typeface="Times New Roman" panose="02020603050405020304" pitchFamily="18" charset="0"/>
                <a:ea typeface="微软雅黑" panose="020B0503020204020204" charset="-122"/>
                <a:cs typeface="Times New Roman" panose="02020603050405020304" pitchFamily="18" charset="0"/>
              </a:rPr>
              <a:t>，更新结果用于每一个连续时间点的</a:t>
            </a:r>
            <a:r>
              <a:rPr kumimoji="1" lang="en-US" altLang="zh-CN" sz="2200" noProof="0">
                <a:latin typeface="Times New Roman" panose="02020603050405020304" pitchFamily="18" charset="0"/>
                <a:ea typeface="微软雅黑" panose="020B0503020204020204" charset="-122"/>
                <a:cs typeface="Times New Roman" panose="02020603050405020304" pitchFamily="18" charset="0"/>
                <a:sym typeface="+mn-ea"/>
              </a:rPr>
              <a:t>fMRI</a:t>
            </a:r>
            <a:r>
              <a:rPr kumimoji="1" lang="zh-CN" altLang="en-US" sz="2200" noProof="0">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sz="2200">
                <a:latin typeface="Times New Roman" panose="02020603050405020304" pitchFamily="18" charset="0"/>
                <a:ea typeface="微软雅黑" panose="020B0503020204020204" charset="-122"/>
                <a:cs typeface="Times New Roman" panose="02020603050405020304" pitchFamily="18" charset="0"/>
              </a:rPr>
              <a:t>数据，从而可确定</a:t>
            </a:r>
            <a:r>
              <a:rPr lang="en-US" altLang="zh-CN" sz="2200">
                <a:latin typeface="Times New Roman" panose="02020603050405020304" pitchFamily="18" charset="0"/>
                <a:ea typeface="微软雅黑" panose="020B0503020204020204" charset="-122"/>
                <a:cs typeface="Times New Roman" panose="02020603050405020304" pitchFamily="18" charset="0"/>
              </a:rPr>
              <a:t>BCI</a:t>
            </a:r>
            <a:r>
              <a:rPr lang="zh-CN" altLang="en-US" sz="2200">
                <a:latin typeface="Times New Roman" panose="02020603050405020304" pitchFamily="18" charset="0"/>
                <a:ea typeface="微软雅黑" panose="020B0503020204020204" charset="-122"/>
                <a:cs typeface="Times New Roman" panose="02020603050405020304" pitchFamily="18" charset="0"/>
              </a:rPr>
              <a:t> 输出</a:t>
            </a:r>
          </a:p>
        </p:txBody>
      </p:sp>
      <p:sp>
        <p:nvSpPr>
          <p:cNvPr id="149513" name="Text Box 9"/>
          <p:cNvSpPr txBox="1">
            <a:spLocks noChangeArrowheads="1"/>
          </p:cNvSpPr>
          <p:nvPr/>
        </p:nvSpPr>
        <p:spPr bwMode="auto">
          <a:xfrm>
            <a:off x="50165" y="955040"/>
            <a:ext cx="9093835" cy="10502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由于可供初步分析的试验数量通常是有限的，传统广义线性模型存在</a:t>
            </a:r>
            <a:r>
              <a:rPr kumimoji="1" lang="zh-CN" altLang="en-US" sz="2600" kern="1200" cap="none" spc="0" normalizeH="0" baseline="0" noProof="0">
                <a:solidFill>
                  <a:srgbClr val="FF0000"/>
                </a:solidFill>
                <a:latin typeface="微软雅黑" panose="020B0503020204020204" charset="-122"/>
                <a:ea typeface="微软雅黑" panose="020B0503020204020204" charset="-122"/>
                <a:cs typeface="微软雅黑" panose="020B0503020204020204" charset="-122"/>
              </a:rPr>
              <a:t>局限性</a:t>
            </a: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，开发了一种实时的</a:t>
            </a:r>
            <a:r>
              <a:rPr kumimoji="1" lang="en-US" altLang="zh-CN" sz="2600" kern="1200" cap="none" spc="0" normalizeH="0" baseline="0" noProof="0">
                <a:latin typeface="微软雅黑" panose="020B0503020204020204" charset="-122"/>
                <a:ea typeface="微软雅黑" panose="020B0503020204020204" charset="-122"/>
                <a:cs typeface="微软雅黑" panose="020B0503020204020204" charset="-122"/>
              </a:rPr>
              <a:t>GLM</a:t>
            </a: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系数估计方法 </a:t>
            </a:r>
          </a:p>
        </p:txBody>
      </p:sp>
      <p:sp>
        <p:nvSpPr>
          <p:cNvPr id="7" name="文本框 6"/>
          <p:cNvSpPr txBox="1"/>
          <p:nvPr/>
        </p:nvSpPr>
        <p:spPr>
          <a:xfrm>
            <a:off x="437515" y="5981700"/>
            <a:ext cx="5629275" cy="706755"/>
          </a:xfrm>
          <a:prstGeom prst="rect">
            <a:avLst/>
          </a:prstGeom>
          <a:noFill/>
          <a:ln w="28575">
            <a:solidFill>
              <a:srgbClr val="0070C0"/>
            </a:solidFill>
          </a:ln>
        </p:spPr>
        <p:txBody>
          <a:bodyPr wrap="square" rtlCol="0">
            <a:spAutoFit/>
          </a:bodyPr>
          <a:lstStyle/>
          <a:p>
            <a:r>
              <a:rPr lang="zh-CN" altLang="en-US" sz="2000" b="1" dirty="0" smtClean="0">
                <a:latin typeface="Times New Roman" panose="02020603050405020304" pitchFamily="18" charset="0"/>
                <a:ea typeface="微软雅黑" panose="020B0503020204020204" charset="-122"/>
                <a:cs typeface="Times New Roman" panose="02020603050405020304" pitchFamily="18" charset="0"/>
              </a:rPr>
              <a:t>图：</a:t>
            </a:r>
            <a:r>
              <a:rPr lang="en-US" altLang="zh-CN" sz="2000" b="1" dirty="0" smtClean="0">
                <a:latin typeface="Times New Roman" panose="02020603050405020304" pitchFamily="18" charset="0"/>
                <a:ea typeface="微软雅黑" panose="020B0503020204020204" charset="-122"/>
                <a:cs typeface="Times New Roman" panose="02020603050405020304" pitchFamily="18" charset="0"/>
              </a:rPr>
              <a:t>TBV</a:t>
            </a:r>
            <a:r>
              <a:rPr lang="zh-CN" altLang="en-US" sz="2000" b="1" dirty="0">
                <a:latin typeface="Times New Roman" panose="02020603050405020304" pitchFamily="18" charset="0"/>
                <a:ea typeface="微软雅黑" panose="020B0503020204020204" charset="-122"/>
                <a:cs typeface="Times New Roman" panose="02020603050405020304" pitchFamily="18" charset="0"/>
              </a:rPr>
              <a:t>估计方法的应用数据；</a:t>
            </a:r>
            <a:r>
              <a:rPr lang="en-US" altLang="zh-CN" sz="2000" b="1" dirty="0">
                <a:latin typeface="Times New Roman" panose="02020603050405020304" pitchFamily="18" charset="0"/>
                <a:ea typeface="微软雅黑" panose="020B0503020204020204" charset="-122"/>
                <a:cs typeface="Times New Roman" panose="02020603050405020304" pitchFamily="18" charset="0"/>
              </a:rPr>
              <a:t>ROI1</a:t>
            </a:r>
            <a:r>
              <a:rPr lang="zh-CN" altLang="en-US" sz="2000" b="1" dirty="0">
                <a:latin typeface="Times New Roman" panose="02020603050405020304" pitchFamily="18" charset="0"/>
                <a:ea typeface="微软雅黑" panose="020B0503020204020204" charset="-122"/>
                <a:cs typeface="Times New Roman" panose="02020603050405020304" pitchFamily="18" charset="0"/>
              </a:rPr>
              <a:t>是右侧的初级运动皮层由左手运动想象激活，</a:t>
            </a:r>
            <a:r>
              <a:rPr lang="en-US" altLang="zh-CN" sz="2000" b="1" dirty="0">
                <a:latin typeface="Times New Roman" panose="02020603050405020304" pitchFamily="18" charset="0"/>
                <a:ea typeface="微软雅黑" panose="020B0503020204020204" charset="-122"/>
                <a:cs typeface="Times New Roman" panose="02020603050405020304" pitchFamily="18" charset="0"/>
                <a:sym typeface="+mn-ea"/>
              </a:rPr>
              <a:t>ROI1</a:t>
            </a:r>
            <a:r>
              <a:rPr lang="zh-CN" altLang="en-US" sz="2000" b="1" dirty="0">
                <a:latin typeface="Times New Roman" panose="02020603050405020304" pitchFamily="18" charset="0"/>
                <a:ea typeface="微软雅黑" panose="020B0503020204020204" charset="-122"/>
                <a:cs typeface="Times New Roman" panose="02020603050405020304" pitchFamily="18" charset="0"/>
                <a:sym typeface="+mn-ea"/>
              </a:rPr>
              <a:t>相反。</a:t>
            </a:r>
          </a:p>
        </p:txBody>
      </p:sp>
      <p:sp>
        <p:nvSpPr>
          <p:cNvPr id="5" name="文本框 4"/>
          <p:cNvSpPr txBox="1"/>
          <p:nvPr/>
        </p:nvSpPr>
        <p:spPr>
          <a:xfrm>
            <a:off x="1612265" y="179705"/>
            <a:ext cx="7142480" cy="645160"/>
          </a:xfrm>
          <a:prstGeom prst="rect">
            <a:avLst/>
          </a:prstGeom>
          <a:noFill/>
        </p:spPr>
        <p:txBody>
          <a:bodyPr wrap="square" rtlCol="0">
            <a:spAutoFit/>
          </a:bodyPr>
          <a:lstStyle/>
          <a:p>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实时</a:t>
            </a:r>
            <a:r>
              <a:rPr lang="en-US" altLang="zh-CN"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GLM</a:t>
            </a:r>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系数估计方法</a:t>
            </a:r>
            <a:r>
              <a:rPr lang="zh-CN" altLang="en-US"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 </a:t>
            </a:r>
          </a:p>
        </p:txBody>
      </p:sp>
      <p:sp>
        <p:nvSpPr>
          <p:cNvPr id="8" name="文本框 7"/>
          <p:cNvSpPr txBox="1"/>
          <p:nvPr/>
        </p:nvSpPr>
        <p:spPr>
          <a:xfrm>
            <a:off x="3778903" y="3977294"/>
            <a:ext cx="2506962" cy="707886"/>
          </a:xfrm>
          <a:prstGeom prst="rect">
            <a:avLst/>
          </a:prstGeom>
          <a:noFill/>
          <a:ln w="28575">
            <a:solidFill>
              <a:srgbClr val="0070C0"/>
            </a:solidFill>
          </a:ln>
        </p:spPr>
        <p:txBody>
          <a:bodyPr wrap="square" rtlCol="0">
            <a:spAutoFit/>
          </a:bodyPr>
          <a:lstStyle/>
          <a:p>
            <a:r>
              <a:rPr lang="zh-CN" altLang="en-US" sz="2000" dirty="0" smtClean="0">
                <a:latin typeface="微软雅黑" panose="020B0503020204020204" charset="-122"/>
                <a:ea typeface="微软雅黑" panose="020B0503020204020204" charset="-122"/>
                <a:cs typeface="微软雅黑" panose="020B0503020204020204" charset="-122"/>
              </a:rPr>
              <a:t>左手运动想象：红色</a:t>
            </a:r>
            <a:endParaRPr lang="en-US" altLang="zh-CN" sz="2000" dirty="0" smtClean="0">
              <a:latin typeface="微软雅黑" panose="020B0503020204020204" charset="-122"/>
              <a:ea typeface="微软雅黑" panose="020B0503020204020204" charset="-122"/>
              <a:cs typeface="微软雅黑" panose="020B0503020204020204" charset="-122"/>
            </a:endParaRPr>
          </a:p>
          <a:p>
            <a:r>
              <a:rPr lang="zh-CN" altLang="en-US" sz="2000" dirty="0" smtClean="0">
                <a:latin typeface="微软雅黑" panose="020B0503020204020204" charset="-122"/>
                <a:ea typeface="微软雅黑" panose="020B0503020204020204" charset="-122"/>
                <a:cs typeface="微软雅黑" panose="020B0503020204020204" charset="-122"/>
              </a:rPr>
              <a:t>右手运动想象：绿色</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964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Text Box 9"/>
          <p:cNvSpPr txBox="1">
            <a:spLocks noChangeArrowheads="1"/>
          </p:cNvSpPr>
          <p:nvPr/>
        </p:nvSpPr>
        <p:spPr bwMode="auto">
          <a:xfrm>
            <a:off x="635" y="1995805"/>
            <a:ext cx="9143365" cy="142049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en-US" sz="2400" dirty="0">
                <a:latin typeface="Times New Roman" panose="02020603050405020304" pitchFamily="18" charset="0"/>
                <a:ea typeface="微软雅黑" panose="020B0503020204020204" charset="-122"/>
                <a:cs typeface="Times New Roman" panose="02020603050405020304" pitchFamily="18" charset="0"/>
                <a:sym typeface="+mn-ea"/>
              </a:rPr>
              <a:t>     </a:t>
            </a:r>
            <a:r>
              <a:rPr sz="2400" dirty="0" err="1">
                <a:latin typeface="Times New Roman" panose="02020603050405020304" pitchFamily="18" charset="0"/>
                <a:ea typeface="微软雅黑" panose="020B0503020204020204" charset="-122"/>
                <a:cs typeface="Times New Roman" panose="02020603050405020304" pitchFamily="18" charset="0"/>
                <a:sym typeface="+mn-ea"/>
              </a:rPr>
              <a:t>已采用单变量方法集中在一个或两个</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感兴趣区域，要从成千上万的位置</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重复</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地</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测量</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大脑活动，具有局限性。基于模式的分析方法通过考虑大脑活动的</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空间模式</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提高人类神经成像的</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灵敏度</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a:t>
            </a:r>
          </a:p>
        </p:txBody>
      </p:sp>
      <p:grpSp>
        <p:nvGrpSpPr>
          <p:cNvPr id="3" name="组合 2"/>
          <p:cNvGrpSpPr/>
          <p:nvPr/>
        </p:nvGrpSpPr>
        <p:grpSpPr>
          <a:xfrm>
            <a:off x="659130" y="3669030"/>
            <a:ext cx="1748790" cy="1306830"/>
            <a:chOff x="3403371" y="1043672"/>
            <a:chExt cx="1428988" cy="885833"/>
          </a:xfrm>
        </p:grpSpPr>
        <p:sp>
          <p:nvSpPr>
            <p:cNvPr id="60" name="等腰三角形 59"/>
            <p:cNvSpPr/>
            <p:nvPr/>
          </p:nvSpPr>
          <p:spPr>
            <a:xfrm flipV="1">
              <a:off x="3403371" y="1043672"/>
              <a:ext cx="1428988" cy="885833"/>
            </a:xfrm>
            <a:prstGeom prst="triangl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ctr"/>
              <a:endParaRPr lang="en-US" altLang="zh-CN" sz="1010" dirty="0"/>
            </a:p>
          </p:txBody>
        </p:sp>
        <p:sp>
          <p:nvSpPr>
            <p:cNvPr id="63" name="TextBox 62"/>
            <p:cNvSpPr txBox="1"/>
            <p:nvPr/>
          </p:nvSpPr>
          <p:spPr>
            <a:xfrm>
              <a:off x="3674225" y="1043672"/>
              <a:ext cx="887280" cy="687833"/>
            </a:xfrm>
            <a:prstGeom prst="rect">
              <a:avLst/>
            </a:prstGeom>
            <a:solidFill>
              <a:srgbClr val="92D050"/>
            </a:solidFill>
            <a:ln>
              <a:solidFill>
                <a:srgbClr val="00B050"/>
              </a:solidFill>
            </a:ln>
          </p:spPr>
          <p:txBody>
            <a:bodyPr wrap="square" rtlCol="0">
              <a:spAutoFit/>
            </a:bodyPr>
            <a:lstStyle/>
            <a:p>
              <a:r>
                <a:rPr lang="zh-CN" altLang="en-US" sz="3000" b="1" dirty="0">
                  <a:solidFill>
                    <a:schemeClr val="bg1"/>
                  </a:solidFill>
                  <a:latin typeface="Arial" panose="020B0604020202020204" pitchFamily="34" charset="0"/>
                  <a:ea typeface="微软雅黑" panose="020B0503020204020204" charset="-122"/>
                  <a:cs typeface="Arial" panose="020B0604020202020204" pitchFamily="34" charset="0"/>
                </a:rPr>
                <a:t>常用方法</a:t>
              </a:r>
            </a:p>
          </p:txBody>
        </p:sp>
      </p:grpSp>
      <p:sp>
        <p:nvSpPr>
          <p:cNvPr id="8" name="文本框 7"/>
          <p:cNvSpPr txBox="1"/>
          <p:nvPr/>
        </p:nvSpPr>
        <p:spPr>
          <a:xfrm>
            <a:off x="2690495" y="3853815"/>
            <a:ext cx="5640705" cy="829945"/>
          </a:xfrm>
          <a:prstGeom prst="rect">
            <a:avLst/>
          </a:prstGeom>
          <a:noFill/>
          <a:ln w="28575">
            <a:solidFill>
              <a:srgbClr val="0070C0"/>
            </a:solidFill>
          </a:ln>
        </p:spPr>
        <p:txBody>
          <a:bodyPr wrap="square" rtlCol="0">
            <a:spAutoFit/>
          </a:bodyPr>
          <a:lstStyle/>
          <a:p>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多层神经网络、</a:t>
            </a:r>
            <a:r>
              <a:rPr lang="en-US" altLang="zh-CN" sz="2400" dirty="0">
                <a:latin typeface="Times New Roman" panose="02020603050405020304" pitchFamily="18" charset="0"/>
                <a:ea typeface="微软雅黑" panose="020B0503020204020204" charset="-122"/>
                <a:cs typeface="Times New Roman" panose="02020603050405020304" pitchFamily="18" charset="0"/>
              </a:rPr>
              <a:t>Fisher</a:t>
            </a:r>
            <a:r>
              <a:rPr lang="zh-CN" altLang="en-US" sz="2400" dirty="0">
                <a:latin typeface="Times New Roman" panose="02020603050405020304" pitchFamily="18" charset="0"/>
                <a:ea typeface="微软雅黑" panose="020B0503020204020204" charset="-122"/>
                <a:cs typeface="Times New Roman" panose="02020603050405020304" pitchFamily="18" charset="0"/>
              </a:rPr>
              <a:t>线性判别分类器、</a:t>
            </a:r>
          </a:p>
          <a:p>
            <a:r>
              <a:rPr lang="zh-CN" altLang="en-US" sz="2400" dirty="0">
                <a:latin typeface="Times New Roman" panose="02020603050405020304" pitchFamily="18" charset="0"/>
                <a:ea typeface="微软雅黑" panose="020B0503020204020204" charset="-122"/>
                <a:cs typeface="Times New Roman" panose="02020603050405020304" pitchFamily="18" charset="0"/>
              </a:rPr>
              <a:t>支持向量机等</a:t>
            </a:r>
          </a:p>
        </p:txBody>
      </p:sp>
      <p:grpSp>
        <p:nvGrpSpPr>
          <p:cNvPr id="5" name="组合 4"/>
          <p:cNvGrpSpPr/>
          <p:nvPr/>
        </p:nvGrpSpPr>
        <p:grpSpPr>
          <a:xfrm>
            <a:off x="939165" y="5367019"/>
            <a:ext cx="1189355" cy="829945"/>
            <a:chOff x="3459946" y="1099938"/>
            <a:chExt cx="1192459" cy="917374"/>
          </a:xfrm>
        </p:grpSpPr>
        <p:sp>
          <p:nvSpPr>
            <p:cNvPr id="7" name="等腰三角形 6"/>
            <p:cNvSpPr/>
            <p:nvPr/>
          </p:nvSpPr>
          <p:spPr>
            <a:xfrm flipV="1">
              <a:off x="3459946" y="1207328"/>
              <a:ext cx="1192459" cy="809984"/>
            </a:xfrm>
            <a:prstGeom prst="triangl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ctr"/>
              <a:endParaRPr lang="en-US" altLang="zh-CN" sz="1010" dirty="0"/>
            </a:p>
          </p:txBody>
        </p:sp>
        <p:sp>
          <p:nvSpPr>
            <p:cNvPr id="9" name="TextBox 62"/>
            <p:cNvSpPr txBox="1"/>
            <p:nvPr/>
          </p:nvSpPr>
          <p:spPr>
            <a:xfrm>
              <a:off x="3715246" y="1099938"/>
              <a:ext cx="682497" cy="611348"/>
            </a:xfrm>
            <a:prstGeom prst="rect">
              <a:avLst/>
            </a:prstGeom>
            <a:solidFill>
              <a:srgbClr val="92D050"/>
            </a:solidFill>
            <a:ln>
              <a:solidFill>
                <a:srgbClr val="00B050"/>
              </a:solidFill>
            </a:ln>
          </p:spPr>
          <p:txBody>
            <a:bodyPr wrap="square" rtlCol="0">
              <a:spAutoFit/>
            </a:bodyPr>
            <a:lstStyle/>
            <a:p>
              <a:r>
                <a:rPr lang="en-US" altLang="zh-CN" sz="3000" b="1" dirty="0">
                  <a:solidFill>
                    <a:schemeClr val="bg1"/>
                  </a:solidFill>
                  <a:latin typeface="Arial" panose="020B0604020202020204" pitchFamily="34" charset="0"/>
                  <a:ea typeface="微软雅黑" panose="020B0503020204020204" charset="-122"/>
                  <a:cs typeface="Arial" panose="020B0604020202020204" pitchFamily="34" charset="0"/>
                </a:rPr>
                <a:t>eg</a:t>
              </a:r>
            </a:p>
          </p:txBody>
        </p:sp>
      </p:grpSp>
      <p:sp>
        <p:nvSpPr>
          <p:cNvPr id="10" name="文本框 9"/>
          <p:cNvSpPr txBox="1"/>
          <p:nvPr/>
        </p:nvSpPr>
        <p:spPr>
          <a:xfrm>
            <a:off x="2537460" y="5046345"/>
            <a:ext cx="6266180" cy="1568450"/>
          </a:xfrm>
          <a:prstGeom prst="rect">
            <a:avLst/>
          </a:prstGeom>
          <a:noFill/>
          <a:ln w="28575">
            <a:solidFill>
              <a:srgbClr val="0070C0"/>
            </a:solidFill>
          </a:ln>
        </p:spPr>
        <p:txBody>
          <a:bodyPr wrap="square" rtlCol="0">
            <a:spAutoFit/>
          </a:bodyPr>
          <a:lstStyle/>
          <a:p>
            <a:r>
              <a:rPr lang="zh-CN" sz="2400" dirty="0">
                <a:latin typeface="微软雅黑" panose="020B0503020204020204" charset="-122"/>
                <a:ea typeface="微软雅黑" panose="020B0503020204020204" charset="-122"/>
              </a:rPr>
              <a:t>例如：</a:t>
            </a:r>
            <a:r>
              <a:rPr sz="2400" dirty="0" err="1">
                <a:latin typeface="微软雅黑" panose="020B0503020204020204" charset="-122"/>
                <a:ea typeface="微软雅黑" panose="020B0503020204020204" charset="-122"/>
              </a:rPr>
              <a:t>使用支持向量机实时</a:t>
            </a:r>
            <a:r>
              <a:rPr kumimoji="1" lang="en-US" altLang="zh-CN" sz="2400" noProof="0" dirty="0">
                <a:latin typeface="Times New Roman" panose="02020603050405020304" pitchFamily="18" charset="0"/>
                <a:ea typeface="微软雅黑" panose="020B0503020204020204" charset="-122"/>
                <a:cs typeface="Times New Roman" panose="02020603050405020304" pitchFamily="18" charset="0"/>
                <a:sym typeface="+mn-ea"/>
              </a:rPr>
              <a:t>fMRI</a:t>
            </a:r>
            <a:r>
              <a:rPr sz="2400" dirty="0" err="1">
                <a:latin typeface="微软雅黑" panose="020B0503020204020204" charset="-122"/>
                <a:ea typeface="微软雅黑" panose="020B0503020204020204" charset="-122"/>
                <a:sym typeface="+mn-ea"/>
              </a:rPr>
              <a:t>信号</a:t>
            </a:r>
            <a:r>
              <a:rPr lang="zh-CN" sz="2400" dirty="0">
                <a:latin typeface="微软雅黑" panose="020B0503020204020204" charset="-122"/>
                <a:ea typeface="微软雅黑" panose="020B0503020204020204" charset="-122"/>
                <a:sym typeface="+mn-ea"/>
              </a:rPr>
              <a:t>的</a:t>
            </a:r>
            <a:r>
              <a:rPr sz="2400" dirty="0" err="1">
                <a:latin typeface="微软雅黑" panose="020B0503020204020204" charset="-122"/>
                <a:ea typeface="微软雅黑" panose="020B0503020204020204" charset="-122"/>
              </a:rPr>
              <a:t>多类脑状态分类</a:t>
            </a:r>
            <a:r>
              <a:rPr lang="zh-CN" sz="2400" dirty="0">
                <a:latin typeface="微软雅黑" panose="020B0503020204020204" charset="-122"/>
                <a:ea typeface="微软雅黑" panose="020B0503020204020204" charset="-122"/>
              </a:rPr>
              <a:t>，以识别</a:t>
            </a:r>
            <a:r>
              <a:rPr lang="zh-CN" sz="2400" b="1" dirty="0">
                <a:solidFill>
                  <a:schemeClr val="tx2">
                    <a:lumMod val="60000"/>
                    <a:lumOff val="40000"/>
                  </a:schemeClr>
                </a:solidFill>
                <a:latin typeface="微软雅黑" panose="020B0503020204020204" charset="-122"/>
                <a:ea typeface="微软雅黑" panose="020B0503020204020204" charset="-122"/>
              </a:rPr>
              <a:t>离散的情绪状态</a:t>
            </a:r>
            <a:r>
              <a:rPr lang="zh-CN" sz="2400" dirty="0">
                <a:latin typeface="微软雅黑" panose="020B0503020204020204" charset="-122"/>
                <a:ea typeface="微软雅黑" panose="020B0503020204020204" charset="-122"/>
              </a:rPr>
              <a:t>，如快乐和厌恶。</a:t>
            </a:r>
            <a:r>
              <a:rPr sz="2400" dirty="0" err="1">
                <a:latin typeface="Times New Roman" panose="02020603050405020304" pitchFamily="18" charset="0"/>
                <a:ea typeface="微软雅黑" panose="020B0503020204020204" charset="-122"/>
                <a:cs typeface="Times New Roman" panose="02020603050405020304" pitchFamily="18" charset="0"/>
                <a:sym typeface="+mn-ea"/>
              </a:rPr>
              <a:t>要求健康被试从他们的生活中回忆情绪上突出的事件</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，逐次扫描。</a:t>
            </a:r>
            <a:endParaRPr lang="zh-CN" sz="2400" dirty="0">
              <a:latin typeface="微软雅黑" panose="020B0503020204020204" charset="-122"/>
              <a:ea typeface="微软雅黑" panose="020B0503020204020204" charset="-122"/>
            </a:endParaRPr>
          </a:p>
        </p:txBody>
      </p:sp>
      <p:sp>
        <p:nvSpPr>
          <p:cNvPr id="11" name="文本框 10"/>
          <p:cNvSpPr txBox="1"/>
          <p:nvPr/>
        </p:nvSpPr>
        <p:spPr>
          <a:xfrm>
            <a:off x="2128520" y="875030"/>
            <a:ext cx="4986020" cy="645160"/>
          </a:xfrm>
          <a:prstGeom prst="rect">
            <a:avLst/>
          </a:prstGeom>
          <a:noFill/>
        </p:spPr>
        <p:txBody>
          <a:bodyPr wrap="square" rtlCol="0">
            <a:spAutoFit/>
          </a:bodyPr>
          <a:lstStyle/>
          <a:p>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基于模式的分析方法</a:t>
            </a:r>
            <a:endParaRPr b="1" kern="0">
              <a:latin typeface="Times New Roman" panose="02020603050405020304" pitchFamily="18" charset="0"/>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167810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8" grpId="0" bldLvl="0" animBg="1"/>
      <p:bldP spid="1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07975" y="2762250"/>
            <a:ext cx="7943850" cy="3257550"/>
          </a:xfrm>
          <a:prstGeom prst="rect">
            <a:avLst/>
          </a:prstGeom>
        </p:spPr>
      </p:pic>
      <p:sp>
        <p:nvSpPr>
          <p:cNvPr id="7" name="文本框 6"/>
          <p:cNvSpPr txBox="1"/>
          <p:nvPr/>
        </p:nvSpPr>
        <p:spPr>
          <a:xfrm>
            <a:off x="3343910" y="5866130"/>
            <a:ext cx="5646420" cy="706755"/>
          </a:xfrm>
          <a:prstGeom prst="rect">
            <a:avLst/>
          </a:prstGeom>
          <a:noFill/>
          <a:ln w="28575">
            <a:solidFill>
              <a:srgbClr val="0070C0"/>
            </a:solidFill>
          </a:ln>
        </p:spPr>
        <p:txBody>
          <a:bodyPr wrap="square" rtlCol="0">
            <a:spAutoFit/>
          </a:bodyPr>
          <a:lstStyle/>
          <a:p>
            <a:r>
              <a:rPr lang="zh-CN" altLang="en-US" sz="2000" b="1">
                <a:latin typeface="Times New Roman" panose="02020603050405020304" pitchFamily="18" charset="0"/>
                <a:ea typeface="微软雅黑" panose="020B0503020204020204" charset="-122"/>
                <a:cs typeface="Times New Roman" panose="02020603050405020304" pitchFamily="18" charset="0"/>
                <a:sym typeface="+mn-ea"/>
              </a:rPr>
              <a:t>单个被试大脑切片；黄色 / 红色描绘可区分快乐状态的像素；蓝色 / 绿色描绘厌恶条件的像素 </a:t>
            </a:r>
          </a:p>
        </p:txBody>
      </p:sp>
      <p:sp>
        <p:nvSpPr>
          <p:cNvPr id="4" name="文本框 3"/>
          <p:cNvSpPr txBox="1"/>
          <p:nvPr/>
        </p:nvSpPr>
        <p:spPr>
          <a:xfrm>
            <a:off x="967105" y="6019800"/>
            <a:ext cx="1833245" cy="398780"/>
          </a:xfrm>
          <a:prstGeom prst="rect">
            <a:avLst/>
          </a:prstGeom>
          <a:noFill/>
          <a:ln w="28575">
            <a:solidFill>
              <a:srgbClr val="0070C0"/>
            </a:solidFill>
          </a:ln>
        </p:spPr>
        <p:txBody>
          <a:bodyPr wrap="square" rtlCol="0">
            <a:spAutoFit/>
          </a:bodyPr>
          <a:lstStyle/>
          <a:p>
            <a:r>
              <a:rPr lang="en-US" altLang="zh-CN" sz="2000" b="1">
                <a:latin typeface="Times New Roman" panose="02020603050405020304" pitchFamily="18" charset="0"/>
                <a:ea typeface="微软雅黑" panose="020B0503020204020204" charset="-122"/>
                <a:cs typeface="Times New Roman" panose="02020603050405020304" pitchFamily="18" charset="0"/>
                <a:sym typeface="+mn-ea"/>
              </a:rPr>
              <a:t>SVM</a:t>
            </a:r>
            <a:r>
              <a:rPr lang="zh-CN" altLang="en-US" sz="2000" b="1">
                <a:latin typeface="Times New Roman" panose="02020603050405020304" pitchFamily="18" charset="0"/>
                <a:ea typeface="微软雅黑" panose="020B0503020204020204" charset="-122"/>
                <a:cs typeface="Times New Roman" panose="02020603050405020304" pitchFamily="18" charset="0"/>
                <a:sym typeface="+mn-ea"/>
              </a:rPr>
              <a:t>输出</a:t>
            </a:r>
          </a:p>
        </p:txBody>
      </p:sp>
      <p:sp>
        <p:nvSpPr>
          <p:cNvPr id="11" name="文本框 10"/>
          <p:cNvSpPr txBox="1"/>
          <p:nvPr/>
        </p:nvSpPr>
        <p:spPr>
          <a:xfrm>
            <a:off x="2800350" y="137160"/>
            <a:ext cx="4986020" cy="645160"/>
          </a:xfrm>
          <a:prstGeom prst="rect">
            <a:avLst/>
          </a:prstGeom>
          <a:noFill/>
        </p:spPr>
        <p:txBody>
          <a:bodyPr wrap="square" rtlCol="0">
            <a:spAutoFit/>
          </a:bodyPr>
          <a:lstStyle/>
          <a:p>
            <a:pPr algn="l">
              <a:buClrTx/>
              <a:buSzTx/>
              <a:buFontTx/>
            </a:pPr>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结果分析</a:t>
            </a:r>
          </a:p>
        </p:txBody>
      </p:sp>
      <p:sp>
        <p:nvSpPr>
          <p:cNvPr id="149513" name="Text Box 9"/>
          <p:cNvSpPr txBox="1">
            <a:spLocks noChangeArrowheads="1"/>
          </p:cNvSpPr>
          <p:nvPr/>
        </p:nvSpPr>
        <p:spPr bwMode="auto">
          <a:xfrm>
            <a:off x="98425" y="899795"/>
            <a:ext cx="9143365" cy="53403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解码</a:t>
            </a:r>
            <a:r>
              <a:rPr lang="en-US" sz="2400">
                <a:latin typeface="Times New Roman" panose="02020603050405020304" pitchFamily="18" charset="0"/>
                <a:ea typeface="微软雅黑" panose="020B0503020204020204" charset="-122"/>
                <a:cs typeface="Times New Roman" panose="02020603050405020304" pitchFamily="18" charset="0"/>
                <a:sym typeface="+mn-ea"/>
              </a:rPr>
              <a:t>16</a:t>
            </a:r>
            <a:r>
              <a:rPr sz="2400">
                <a:latin typeface="Times New Roman" panose="02020603050405020304" pitchFamily="18" charset="0"/>
                <a:ea typeface="微软雅黑" panose="020B0503020204020204" charset="-122"/>
                <a:cs typeface="Times New Roman" panose="02020603050405020304" pitchFamily="18" charset="0"/>
                <a:sym typeface="+mn-ea"/>
              </a:rPr>
              <a:t>名参与者的三个离散的情绪状态</a:t>
            </a:r>
            <a:r>
              <a:rPr lang="zh-CN" sz="2400">
                <a:latin typeface="Times New Roman" panose="02020603050405020304" pitchFamily="18" charset="0"/>
                <a:ea typeface="微软雅黑" panose="020B0503020204020204" charset="-122"/>
                <a:cs typeface="Times New Roman" panose="02020603050405020304" pitchFamily="18" charset="0"/>
                <a:sym typeface="+mn-ea"/>
              </a:rPr>
              <a:t>：幸福、 悲伤和厌恶</a:t>
            </a:r>
          </a:p>
        </p:txBody>
      </p:sp>
      <p:sp>
        <p:nvSpPr>
          <p:cNvPr id="6" name="Text Box 9"/>
          <p:cNvSpPr txBox="1">
            <a:spLocks noChangeArrowheads="1"/>
          </p:cNvSpPr>
          <p:nvPr/>
        </p:nvSpPr>
        <p:spPr bwMode="auto">
          <a:xfrm>
            <a:off x="48895" y="1522730"/>
            <a:ext cx="9046210" cy="142049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分类器</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显示了稳健的预测率；</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情感回忆程度</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的主观报告与正性情感评分呈正相关；表明个体的情绪和动机状态决定了他在情感想象和调节时的成功。</a:t>
            </a:r>
          </a:p>
        </p:txBody>
      </p:sp>
    </p:spTree>
    <p:extLst>
      <p:ext uri="{BB962C8B-B14F-4D97-AF65-F5344CB8AC3E}">
        <p14:creationId xmlns:p14="http://schemas.microsoft.com/office/powerpoint/2010/main" val="1521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1" name="Group 8"/>
          <p:cNvGrpSpPr/>
          <p:nvPr/>
        </p:nvGrpSpPr>
        <p:grpSpPr>
          <a:xfrm>
            <a:off x="0" y="0"/>
            <a:ext cx="9144000" cy="738188"/>
            <a:chOff x="0" y="0"/>
            <a:chExt cx="5760" cy="465"/>
          </a:xfrm>
        </p:grpSpPr>
        <p:sp>
          <p:nvSpPr>
            <p:cNvPr id="162825" name="Rectangle 9"/>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给</a:t>
              </a: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BCI</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mn-cs"/>
                </a:rPr>
                <a:t>用户的反馈</a:t>
              </a:r>
            </a:p>
          </p:txBody>
        </p:sp>
        <p:sp>
          <p:nvSpPr>
            <p:cNvPr id="14343" name="Line 10"/>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Text Box 9"/>
          <p:cNvSpPr txBox="1">
            <a:spLocks noChangeArrowheads="1"/>
          </p:cNvSpPr>
          <p:nvPr/>
        </p:nvSpPr>
        <p:spPr bwMode="auto">
          <a:xfrm>
            <a:off x="0" y="963930"/>
            <a:ext cx="9144000" cy="97726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lang="zh-CN" sz="2400">
                <a:latin typeface="Times New Roman" panose="02020603050405020304" pitchFamily="18" charset="0"/>
                <a:ea typeface="微软雅黑" panose="020B0503020204020204" charset="-122"/>
                <a:cs typeface="Times New Roman" panose="02020603050405020304" pitchFamily="18" charset="0"/>
                <a:sym typeface="+mn-ea"/>
              </a:rPr>
              <a:t>利用</a:t>
            </a:r>
            <a:r>
              <a:rPr kumimoji="1" lang="en-US" altLang="zh-CN" sz="2400" noProof="0">
                <a:latin typeface="Times New Roman" panose="02020603050405020304" pitchFamily="18" charset="0"/>
                <a:ea typeface="微软雅黑" panose="020B0503020204020204" charset="-122"/>
                <a:cs typeface="Times New Roman" panose="02020603050405020304" pitchFamily="18" charset="0"/>
                <a:sym typeface="+mn-ea"/>
              </a:rPr>
              <a:t>fMRI</a:t>
            </a:r>
            <a:r>
              <a:rPr kumimoji="1" lang="zh-CN" altLang="en-US" sz="2400" noProof="0">
                <a:latin typeface="Times New Roman" panose="02020603050405020304" pitchFamily="18" charset="0"/>
                <a:ea typeface="微软雅黑" panose="020B0503020204020204" charset="-122"/>
                <a:cs typeface="Times New Roman" panose="02020603050405020304" pitchFamily="18" charset="0"/>
                <a:sym typeface="+mn-ea"/>
              </a:rPr>
              <a:t> </a:t>
            </a:r>
            <a:r>
              <a:rPr lang="zh-CN" sz="2400">
                <a:latin typeface="Times New Roman" panose="02020603050405020304" pitchFamily="18" charset="0"/>
                <a:ea typeface="微软雅黑" panose="020B0503020204020204" charset="-122"/>
                <a:cs typeface="Times New Roman" panose="02020603050405020304" pitchFamily="18" charset="0"/>
                <a:sym typeface="+mn-ea"/>
              </a:rPr>
              <a:t>的高空间分辨率和全脑覆盖，可能提供来自</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特定解剖学</a:t>
            </a:r>
            <a:r>
              <a:rPr lang="zh-CN" sz="2400">
                <a:latin typeface="Times New Roman" panose="02020603050405020304" pitchFamily="18" charset="0"/>
                <a:ea typeface="微软雅黑" panose="020B0503020204020204" charset="-122"/>
                <a:cs typeface="Times New Roman" panose="02020603050405020304" pitchFamily="18" charset="0"/>
                <a:sym typeface="+mn-ea"/>
              </a:rPr>
              <a:t>上的感兴趣脑区的反馈。</a:t>
            </a:r>
          </a:p>
        </p:txBody>
      </p:sp>
      <p:sp>
        <p:nvSpPr>
          <p:cNvPr id="8" name="文本框 7"/>
          <p:cNvSpPr txBox="1"/>
          <p:nvPr/>
        </p:nvSpPr>
        <p:spPr>
          <a:xfrm>
            <a:off x="944880" y="2038985"/>
            <a:ext cx="7475220" cy="1420495"/>
          </a:xfrm>
          <a:prstGeom prst="rect">
            <a:avLst/>
          </a:prstGeom>
          <a:noFill/>
          <a:ln w="28575">
            <a:solidFill>
              <a:srgbClr val="0070C0"/>
            </a:solidFill>
          </a:ln>
        </p:spPr>
        <p:txBody>
          <a:bodyPr wrap="square" rtlCol="0">
            <a:spAutoFit/>
          </a:bodyPr>
          <a:lstStyle/>
          <a:p>
            <a:pPr>
              <a:lnSpc>
                <a:spcPct val="120000"/>
              </a:lnSpc>
              <a:spcBef>
                <a:spcPct val="20000"/>
              </a:spcBef>
              <a:defRPr/>
            </a:pP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进行</a:t>
            </a:r>
            <a:r>
              <a:rPr 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功能定位</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实验（如呈现一个特定的刺激或要求用户执行特定的心理任务），以定义解剖学标记并确定相关的激活，以便</a:t>
            </a:r>
            <a:r>
              <a:rPr 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提供</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sym typeface="+mn-ea"/>
              </a:rPr>
              <a:t>相应</a:t>
            </a:r>
            <a:r>
              <a:rPr 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区域</a:t>
            </a:r>
            <a:r>
              <a:rPr lang="zh-CN" altLang="zh-CN" sz="2400" dirty="0">
                <a:latin typeface="Times New Roman" panose="02020603050405020304" pitchFamily="18" charset="0"/>
                <a:ea typeface="微软雅黑" panose="020B0503020204020204" charset="-122"/>
                <a:cs typeface="Times New Roman" panose="02020603050405020304" pitchFamily="18" charset="0"/>
                <a:sym typeface="+mn-ea"/>
              </a:rPr>
              <a:t>的</a:t>
            </a:r>
            <a:r>
              <a:rPr lang="zh-CN" sz="2400" dirty="0" smtClean="0">
                <a:latin typeface="Times New Roman" panose="02020603050405020304" pitchFamily="18" charset="0"/>
                <a:ea typeface="微软雅黑" panose="020B0503020204020204" charset="-122"/>
                <a:cs typeface="Times New Roman" panose="02020603050405020304" pitchFamily="18" charset="0"/>
                <a:sym typeface="+mn-ea"/>
              </a:rPr>
              <a:t>特定</a:t>
            </a:r>
            <a:r>
              <a:rPr lang="zh-CN" sz="2400" dirty="0">
                <a:latin typeface="Times New Roman" panose="02020603050405020304" pitchFamily="18" charset="0"/>
                <a:ea typeface="微软雅黑" panose="020B0503020204020204" charset="-122"/>
                <a:cs typeface="Times New Roman" panose="02020603050405020304" pitchFamily="18" charset="0"/>
                <a:sym typeface="+mn-ea"/>
              </a:rPr>
              <a:t>反馈。</a:t>
            </a:r>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4" name="燕尾形箭头 3"/>
          <p:cNvSpPr/>
          <p:nvPr/>
        </p:nvSpPr>
        <p:spPr>
          <a:xfrm rot="7140000">
            <a:off x="565785" y="3666490"/>
            <a:ext cx="1051560" cy="609600"/>
          </a:xfrm>
          <a:prstGeom prst="notched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8"/>
          <p:cNvSpPr txBox="1">
            <a:spLocks noChangeArrowheads="1"/>
          </p:cNvSpPr>
          <p:nvPr/>
        </p:nvSpPr>
        <p:spPr bwMode="auto">
          <a:xfrm>
            <a:off x="405130" y="4472940"/>
            <a:ext cx="1372235" cy="138366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反馈可视化呈现形式</a:t>
            </a:r>
          </a:p>
        </p:txBody>
      </p:sp>
      <p:grpSp>
        <p:nvGrpSpPr>
          <p:cNvPr id="11" name="组合 10"/>
          <p:cNvGrpSpPr/>
          <p:nvPr/>
        </p:nvGrpSpPr>
        <p:grpSpPr>
          <a:xfrm>
            <a:off x="2003425" y="3837305"/>
            <a:ext cx="3248025" cy="2741930"/>
            <a:chOff x="3155" y="6043"/>
            <a:chExt cx="5115" cy="4318"/>
          </a:xfrm>
        </p:grpSpPr>
        <p:sp>
          <p:nvSpPr>
            <p:cNvPr id="10246" name="AutoShape 7"/>
            <p:cNvSpPr/>
            <p:nvPr/>
          </p:nvSpPr>
          <p:spPr>
            <a:xfrm rot="10800000">
              <a:off x="3155" y="6174"/>
              <a:ext cx="229" cy="4183"/>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7" name="文本框 6"/>
            <p:cNvSpPr txBox="1"/>
            <p:nvPr/>
          </p:nvSpPr>
          <p:spPr>
            <a:xfrm>
              <a:off x="3962" y="6043"/>
              <a:ext cx="4309"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功能性的地图</a:t>
              </a:r>
            </a:p>
          </p:txBody>
        </p:sp>
        <p:sp>
          <p:nvSpPr>
            <p:cNvPr id="5" name="文本框 4"/>
            <p:cNvSpPr txBox="1"/>
            <p:nvPr/>
          </p:nvSpPr>
          <p:spPr>
            <a:xfrm>
              <a:off x="3962" y="7211"/>
              <a:ext cx="4309"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连续更新的曲线</a:t>
              </a:r>
            </a:p>
          </p:txBody>
        </p:sp>
        <p:sp>
          <p:nvSpPr>
            <p:cNvPr id="9" name="文本框 8"/>
            <p:cNvSpPr txBox="1"/>
            <p:nvPr/>
          </p:nvSpPr>
          <p:spPr>
            <a:xfrm>
              <a:off x="3962" y="8498"/>
              <a:ext cx="4309"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图形化的温度计</a:t>
              </a:r>
            </a:p>
          </p:txBody>
        </p:sp>
        <p:sp>
          <p:nvSpPr>
            <p:cNvPr id="10" name="文本框 9"/>
            <p:cNvSpPr txBox="1"/>
            <p:nvPr/>
          </p:nvSpPr>
          <p:spPr>
            <a:xfrm>
              <a:off x="3962" y="9637"/>
              <a:ext cx="4309" cy="725"/>
            </a:xfrm>
            <a:prstGeom prst="rect">
              <a:avLst/>
            </a:prstGeom>
            <a:noFill/>
            <a:ln w="28575">
              <a:solidFill>
                <a:srgbClr val="FF0000"/>
              </a:solidFill>
            </a:ln>
          </p:spPr>
          <p:txBody>
            <a:bodyPr wrap="square" rtlCol="0">
              <a:spAutoFit/>
            </a:bodyPr>
            <a:lstStyle/>
            <a:p>
              <a:r>
                <a:rPr lang="zh-CN" sz="2400">
                  <a:ea typeface="微软雅黑" panose="020B0503020204020204" charset="-122"/>
                </a:rPr>
                <a:t>虚拟现实显示等</a:t>
              </a:r>
            </a:p>
          </p:txBody>
        </p:sp>
      </p:grpSp>
      <p:sp>
        <p:nvSpPr>
          <p:cNvPr id="14" name="文本框 13"/>
          <p:cNvSpPr txBox="1"/>
          <p:nvPr/>
        </p:nvSpPr>
        <p:spPr>
          <a:xfrm>
            <a:off x="5754370" y="3641725"/>
            <a:ext cx="2971800" cy="3046095"/>
          </a:xfrm>
          <a:prstGeom prst="rect">
            <a:avLst/>
          </a:prstGeom>
          <a:noFill/>
          <a:ln w="38100">
            <a:solidFill>
              <a:srgbClr val="7030A0"/>
            </a:solidFill>
          </a:ln>
        </p:spPr>
        <p:txBody>
          <a:bodyPr wrap="square" rtlCol="0">
            <a:spAutoFit/>
          </a:bodyPr>
          <a:lstStyle/>
          <a:p>
            <a:r>
              <a:rPr lang="zh-CN" altLang="en-US" sz="2400">
                <a:latin typeface="微软雅黑" panose="020B0503020204020204" charset="-122"/>
                <a:ea typeface="微软雅黑" panose="020B0503020204020204" charset="-122"/>
              </a:rPr>
              <a:t>（</a:t>
            </a:r>
            <a:r>
              <a:rPr lang="en-US" sz="2400">
                <a:latin typeface="微软雅黑" panose="020B0503020204020204" charset="-122"/>
                <a:ea typeface="微软雅黑" panose="020B0503020204020204" charset="-122"/>
              </a:rPr>
              <a:t>PS</a:t>
            </a:r>
            <a:r>
              <a:rPr lang="zh-CN" altLang="en-US" sz="2400">
                <a:latin typeface="微软雅黑" panose="020B0503020204020204" charset="-122"/>
                <a:ea typeface="微软雅黑" panose="020B0503020204020204" charset="-122"/>
              </a:rPr>
              <a:t>：</a:t>
            </a:r>
            <a:r>
              <a:rPr sz="2400">
                <a:latin typeface="微软雅黑" panose="020B0503020204020204" charset="-122"/>
                <a:ea typeface="微软雅黑" panose="020B0503020204020204" charset="-122"/>
              </a:rPr>
              <a:t>反馈呈现的时间间隔不能小于图像的采集和处理所需的时间</a:t>
            </a:r>
            <a:r>
              <a:rPr lang="zh-CN" sz="2400">
                <a:latin typeface="微软雅黑" panose="020B0503020204020204" charset="-122"/>
                <a:ea typeface="微软雅黑" panose="020B0503020204020204" charset="-122"/>
              </a:rPr>
              <a:t>。</a:t>
            </a:r>
          </a:p>
          <a:p>
            <a:r>
              <a:rPr lang="zh-CN" sz="2400">
                <a:latin typeface="微软雅黑" panose="020B0503020204020204" charset="-122"/>
                <a:ea typeface="微软雅黑" panose="020B0503020204020204" charset="-122"/>
              </a:rPr>
              <a:t>通过差值反映</a:t>
            </a:r>
            <a:r>
              <a:rPr lang="en-US" altLang="zh-CN" sz="2400">
                <a:latin typeface="微软雅黑" panose="020B0503020204020204" charset="-122"/>
                <a:ea typeface="微软雅黑" panose="020B0503020204020204" charset="-122"/>
              </a:rPr>
              <a:t>ROI</a:t>
            </a:r>
            <a:r>
              <a:rPr lang="zh-CN" sz="2400">
                <a:latin typeface="微软雅黑" panose="020B0503020204020204" charset="-122"/>
                <a:ea typeface="微软雅黑" panose="020B0503020204020204" charset="-122"/>
              </a:rPr>
              <a:t>活动的正向和负向的变化，可进一步提高反馈的特异性。</a:t>
            </a:r>
          </a:p>
        </p:txBody>
      </p:sp>
    </p:spTree>
    <p:extLst>
      <p:ext uri="{BB962C8B-B14F-4D97-AF65-F5344CB8AC3E}">
        <p14:creationId xmlns:p14="http://schemas.microsoft.com/office/powerpoint/2010/main" val="31554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4" grpId="0" animBg="1"/>
      <p:bldP spid="16" grpId="0" animBg="1"/>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18.3.3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功能核磁共振成像方法 (fMRI) 的应用</a:t>
            </a:r>
          </a:p>
        </p:txBody>
      </p:sp>
      <p:sp>
        <p:nvSpPr>
          <p:cNvPr id="2824" name="11 Rectángulo"/>
          <p:cNvSpPr/>
          <p:nvPr/>
        </p:nvSpPr>
        <p:spPr>
          <a:xfrm>
            <a:off x="962025" y="2395220"/>
            <a:ext cx="2011045" cy="737870"/>
          </a:xfrm>
          <a:prstGeom prst="rect">
            <a:avLst/>
          </a:prstGeom>
          <a:solidFill>
            <a:schemeClr val="tx2">
              <a:lumMod val="40000"/>
              <a:lumOff val="60000"/>
            </a:schemeClr>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2400" kern="0" dirty="0">
                <a:solidFill>
                  <a:schemeClr val="bg1"/>
                </a:solidFill>
                <a:latin typeface="微软雅黑" panose="020B0503020204020204" charset="-122"/>
                <a:ea typeface="微软雅黑" panose="020B0503020204020204" charset="-122"/>
                <a:cs typeface="Arial" panose="020B0604020202020204" pitchFamily="34" charset="0"/>
              </a:rPr>
              <a:t>应用不足</a:t>
            </a:r>
          </a:p>
        </p:txBody>
      </p:sp>
      <p:sp>
        <p:nvSpPr>
          <p:cNvPr id="14" name="文本框 13"/>
          <p:cNvSpPr txBox="1"/>
          <p:nvPr/>
        </p:nvSpPr>
        <p:spPr>
          <a:xfrm>
            <a:off x="565785" y="3585845"/>
            <a:ext cx="2971800" cy="2306955"/>
          </a:xfrm>
          <a:prstGeom prst="rect">
            <a:avLst/>
          </a:prstGeom>
          <a:noFill/>
          <a:ln w="38100">
            <a:solidFill>
              <a:srgbClr val="7030A0"/>
            </a:solidFill>
          </a:ln>
        </p:spPr>
        <p:txBody>
          <a:bodyPr wrap="square" rtlCol="0">
            <a:spAutoFit/>
          </a:bodyPr>
          <a:lstStyle/>
          <a:p>
            <a:r>
              <a:rPr sz="2400">
                <a:latin typeface="微软雅黑" panose="020B0503020204020204" charset="-122"/>
                <a:ea typeface="微软雅黑" panose="020B0503020204020204" charset="-122"/>
              </a:rPr>
              <a:t>功能磁共振成像系统费用高、 不可便携以及技术的复杂性</a:t>
            </a:r>
            <a:r>
              <a:rPr lang="zh-CN" sz="2400">
                <a:latin typeface="微软雅黑" panose="020B0503020204020204" charset="-122"/>
                <a:ea typeface="微软雅黑" panose="020B0503020204020204" charset="-122"/>
              </a:rPr>
              <a:t>；尚未广泛用于研发</a:t>
            </a:r>
          </a:p>
          <a:p>
            <a:r>
              <a:rPr lang="en-US" altLang="zh-CN" sz="2400">
                <a:latin typeface="微软雅黑" panose="020B0503020204020204" charset="-122"/>
                <a:ea typeface="微软雅黑" panose="020B0503020204020204" charset="-122"/>
              </a:rPr>
              <a:t>BCIs</a:t>
            </a:r>
            <a:r>
              <a:rPr lang="zh-CN" sz="2400">
                <a:latin typeface="微软雅黑" panose="020B0503020204020204" charset="-122"/>
                <a:ea typeface="微软雅黑" panose="020B0503020204020204" charset="-122"/>
              </a:rPr>
              <a:t> 为严重残疾人士提供通信与控制。</a:t>
            </a:r>
          </a:p>
        </p:txBody>
      </p:sp>
      <p:sp>
        <p:nvSpPr>
          <p:cNvPr id="7" name="文本框 6"/>
          <p:cNvSpPr txBox="1"/>
          <p:nvPr/>
        </p:nvSpPr>
        <p:spPr>
          <a:xfrm>
            <a:off x="5221605" y="2395220"/>
            <a:ext cx="2305685" cy="460375"/>
          </a:xfrm>
          <a:prstGeom prst="rect">
            <a:avLst/>
          </a:prstGeom>
          <a:noFill/>
          <a:ln w="28575">
            <a:solidFill>
              <a:srgbClr val="FF0000"/>
            </a:solidFill>
          </a:ln>
        </p:spPr>
        <p:txBody>
          <a:bodyPr wrap="square" rtlCol="0">
            <a:spAutoFit/>
          </a:bodyPr>
          <a:lstStyle/>
          <a:p>
            <a:r>
              <a:rPr lang="zh-CN" sz="2400">
                <a:ea typeface="微软雅黑" panose="020B0503020204020204" charset="-122"/>
              </a:rPr>
              <a:t>已有研究应用</a:t>
            </a:r>
          </a:p>
        </p:txBody>
      </p:sp>
      <p:sp>
        <p:nvSpPr>
          <p:cNvPr id="8" name="文本框 7"/>
          <p:cNvSpPr txBox="1"/>
          <p:nvPr/>
        </p:nvSpPr>
        <p:spPr>
          <a:xfrm>
            <a:off x="4174490" y="3461385"/>
            <a:ext cx="4399915" cy="2823210"/>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lang="zh-CN" sz="2400">
                <a:latin typeface="Times New Roman" panose="02020603050405020304" pitchFamily="18" charset="0"/>
                <a:ea typeface="微软雅黑" panose="020B0503020204020204" charset="-122"/>
                <a:cs typeface="Times New Roman" panose="02020603050405020304" pitchFamily="18" charset="0"/>
                <a:sym typeface="+mn-ea"/>
              </a:rPr>
              <a:t>基于</a:t>
            </a:r>
            <a:r>
              <a:rPr kumimoji="1" lang="en-US" altLang="zh-CN" sz="2400" noProof="0">
                <a:latin typeface="Times New Roman" panose="02020603050405020304" pitchFamily="18" charset="0"/>
                <a:ea typeface="微软雅黑" panose="020B0503020204020204" charset="-122"/>
                <a:cs typeface="Times New Roman" panose="02020603050405020304" pitchFamily="18" charset="0"/>
                <a:sym typeface="+mn-ea"/>
              </a:rPr>
              <a:t>fMRI</a:t>
            </a:r>
            <a:r>
              <a:rPr lang="zh-CN" sz="2400">
                <a:latin typeface="Times New Roman" panose="02020603050405020304" pitchFamily="18" charset="0"/>
                <a:ea typeface="微软雅黑" panose="020B0503020204020204" charset="-122"/>
                <a:cs typeface="Times New Roman" panose="02020603050405020304" pitchFamily="18" charset="0"/>
                <a:sym typeface="+mn-ea"/>
              </a:rPr>
              <a:t>的脑</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a:t>
            </a:r>
            <a:r>
              <a:rPr lang="zh-CN" sz="2400">
                <a:latin typeface="Times New Roman" panose="02020603050405020304" pitchFamily="18" charset="0"/>
                <a:ea typeface="微软雅黑" panose="020B0503020204020204" charset="-122"/>
                <a:cs typeface="Times New Roman" panose="02020603050405020304" pitchFamily="18" charset="0"/>
                <a:sym typeface="+mn-ea"/>
              </a:rPr>
              <a:t>机接口，用户用其控制机械臂的二维运动</a:t>
            </a:r>
          </a:p>
          <a:p>
            <a:pPr marR="0" algn="l"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lang="zh-CN" sz="2400">
                <a:latin typeface="Times New Roman" panose="02020603050405020304" pitchFamily="18" charset="0"/>
                <a:ea typeface="微软雅黑" panose="020B0503020204020204" charset="-122"/>
                <a:cs typeface="Times New Roman" panose="02020603050405020304" pitchFamily="18" charset="0"/>
                <a:sym typeface="+mn-ea"/>
              </a:rPr>
              <a:t>使用功能磁共振成像，通过检测由空间导航和运动想象任务产生的大脑激活；从而检测有脑损伤而反应迟钝的人的意识。</a:t>
            </a:r>
          </a:p>
        </p:txBody>
      </p:sp>
    </p:spTree>
    <p:extLst>
      <p:ext uri="{BB962C8B-B14F-4D97-AF65-F5344CB8AC3E}">
        <p14:creationId xmlns:p14="http://schemas.microsoft.com/office/powerpoint/2010/main" val="161359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24"/>
                                        </p:tgtEl>
                                        <p:attrNameLst>
                                          <p:attrName>style.visibility</p:attrName>
                                        </p:attrNameLst>
                                      </p:cBhvr>
                                      <p:to>
                                        <p:strVal val="visible"/>
                                      </p:to>
                                    </p:set>
                                    <p:animEffect transition="in" filter="randombar(horizontal)">
                                      <p:cBhvr>
                                        <p:cTn id="7" dur="500"/>
                                        <p:tgtEl>
                                          <p:spTgt spid="282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4" grpId="0" bldLvl="0" animBg="1"/>
      <p:bldP spid="14" grpId="0" animBg="1"/>
      <p:bldP spid="7" grpId="0" animBg="1"/>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1595755" y="464820"/>
            <a:ext cx="6497955"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18.3.4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功能核磁共振成像方法 (fMRI) 的前景</a:t>
            </a:r>
          </a:p>
        </p:txBody>
      </p:sp>
      <p:sp>
        <p:nvSpPr>
          <p:cNvPr id="2829" name="42 Rectángulo"/>
          <p:cNvSpPr/>
          <p:nvPr/>
        </p:nvSpPr>
        <p:spPr>
          <a:xfrm>
            <a:off x="5680075" y="2045335"/>
            <a:ext cx="2413635" cy="1198245"/>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buClrTx/>
              <a:buSzTx/>
              <a:buFontTx/>
              <a:defRPr/>
            </a:pPr>
            <a:r>
              <a:rPr lang="zh-CN" altLang="en-US" sz="2400" kern="0" dirty="0">
                <a:solidFill>
                  <a:schemeClr val="bg1"/>
                </a:solidFill>
                <a:latin typeface="微软雅黑" panose="020B0503020204020204" charset="-122"/>
                <a:ea typeface="微软雅黑" panose="020B0503020204020204" charset="-122"/>
                <a:cs typeface="Arial" panose="020B0604020202020204" pitchFamily="34" charset="0"/>
              </a:rPr>
              <a:t>前景</a:t>
            </a:r>
          </a:p>
          <a:p>
            <a:pPr lvl="0" algn="ctr" eaLnBrk="0" fontAlgn="base" hangingPunct="0">
              <a:buClrTx/>
              <a:buSzTx/>
              <a:buFontTx/>
              <a:defRPr/>
            </a:pPr>
            <a:r>
              <a:rPr lang="zh-CN" altLang="en-US" sz="2400" kern="0" dirty="0">
                <a:solidFill>
                  <a:schemeClr val="bg1"/>
                </a:solidFill>
                <a:latin typeface="微软雅黑" panose="020B0503020204020204" charset="-122"/>
                <a:ea typeface="微软雅黑" panose="020B0503020204020204" charset="-122"/>
                <a:cs typeface="Arial" panose="020B0604020202020204" pitchFamily="34" charset="0"/>
              </a:rPr>
              <a:t>潜在的强大工具</a:t>
            </a:r>
          </a:p>
        </p:txBody>
      </p:sp>
      <p:sp>
        <p:nvSpPr>
          <p:cNvPr id="7" name="文本框 6"/>
          <p:cNvSpPr txBox="1"/>
          <p:nvPr/>
        </p:nvSpPr>
        <p:spPr>
          <a:xfrm>
            <a:off x="645160" y="2229485"/>
            <a:ext cx="4237355" cy="829945"/>
          </a:xfrm>
          <a:prstGeom prst="rect">
            <a:avLst/>
          </a:prstGeom>
          <a:noFill/>
          <a:ln w="28575">
            <a:solidFill>
              <a:srgbClr val="FF0000"/>
            </a:solidFill>
          </a:ln>
        </p:spPr>
        <p:txBody>
          <a:bodyPr wrap="square" rtlCol="0">
            <a:spAutoFit/>
          </a:bodyPr>
          <a:lstStyle/>
          <a:p>
            <a:r>
              <a:rPr lang="zh-CN" sz="2400">
                <a:ea typeface="微软雅黑" panose="020B0503020204020204" charset="-122"/>
              </a:rPr>
              <a:t>优势：空间分辨率高、 全脑覆盖、 以及解剖的特异性</a:t>
            </a:r>
          </a:p>
        </p:txBody>
      </p:sp>
      <p:sp>
        <p:nvSpPr>
          <p:cNvPr id="8" name="文本框 7"/>
          <p:cNvSpPr txBox="1"/>
          <p:nvPr/>
        </p:nvSpPr>
        <p:spPr>
          <a:xfrm>
            <a:off x="742950" y="3494405"/>
            <a:ext cx="7448550" cy="2971165"/>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sz="2400">
                <a:latin typeface="Times New Roman" panose="02020603050405020304" pitchFamily="18" charset="0"/>
                <a:ea typeface="微软雅黑" panose="020B0503020204020204" charset="-122"/>
                <a:cs typeface="Times New Roman" panose="02020603050405020304" pitchFamily="18" charset="0"/>
                <a:sym typeface="+mn-ea"/>
              </a:rPr>
              <a:t>可以帮助定位特定脑电特征的来源</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endParaRPr sz="2400">
              <a:latin typeface="Times New Roman" panose="02020603050405020304" pitchFamily="18" charset="0"/>
              <a:ea typeface="微软雅黑" panose="020B0503020204020204" charset="-122"/>
              <a:cs typeface="Times New Roman" panose="02020603050405020304" pitchFamily="18" charset="0"/>
              <a:sym typeface="+mn-ea"/>
            </a:endParaRPr>
          </a:p>
          <a:p>
            <a:pPr marR="0"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lang="zh-CN" sz="2400">
                <a:latin typeface="Times New Roman" panose="02020603050405020304" pitchFamily="18" charset="0"/>
                <a:ea typeface="微软雅黑" panose="020B0503020204020204" charset="-122"/>
                <a:cs typeface="Times New Roman" panose="02020603050405020304" pitchFamily="18" charset="0"/>
                <a:sym typeface="+mn-ea"/>
              </a:rPr>
              <a:t>在评估延长的</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BCI</a:t>
            </a:r>
            <a:r>
              <a:rPr lang="zh-CN" sz="2400">
                <a:latin typeface="Times New Roman" panose="02020603050405020304" pitchFamily="18" charset="0"/>
                <a:ea typeface="微软雅黑" panose="020B0503020204020204" charset="-122"/>
                <a:cs typeface="Times New Roman" panose="02020603050405020304" pitchFamily="18" charset="0"/>
                <a:sym typeface="+mn-ea"/>
              </a:rPr>
              <a:t>使用会带来可能的长期效应方面可能是有价值的；</a:t>
            </a:r>
          </a:p>
          <a:p>
            <a:pPr marR="0" algn="l"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lang="zh-CN" sz="2400">
                <a:latin typeface="Times New Roman" panose="02020603050405020304" pitchFamily="18" charset="0"/>
                <a:ea typeface="微软雅黑" panose="020B0503020204020204" charset="-122"/>
                <a:cs typeface="Times New Roman" panose="02020603050405020304" pitchFamily="18" charset="0"/>
                <a:sym typeface="+mn-ea"/>
              </a:rPr>
              <a:t>对于优化脑电、 皮层脑电 或者皮层内电极或者</a:t>
            </a:r>
            <a:r>
              <a:rPr lang="en-US" altLang="zh-CN" sz="2400">
                <a:latin typeface="Times New Roman" panose="02020603050405020304" pitchFamily="18" charset="0"/>
                <a:ea typeface="微软雅黑" panose="020B0503020204020204" charset="-122"/>
                <a:cs typeface="Times New Roman" panose="02020603050405020304" pitchFamily="18" charset="0"/>
                <a:sym typeface="+mn-ea"/>
              </a:rPr>
              <a:t>fNIRs</a:t>
            </a:r>
            <a:r>
              <a:rPr lang="zh-CN" sz="2400">
                <a:latin typeface="Times New Roman" panose="02020603050405020304" pitchFamily="18" charset="0"/>
                <a:ea typeface="微软雅黑" panose="020B0503020204020204" charset="-122"/>
                <a:cs typeface="Times New Roman" panose="02020603050405020304" pitchFamily="18" charset="0"/>
                <a:sym typeface="+mn-ea"/>
              </a:rPr>
              <a:t>光极的放置可能是有用的；</a:t>
            </a:r>
          </a:p>
          <a:p>
            <a:pPr marR="0" algn="l" defTabSz="914400">
              <a:lnSpc>
                <a:spcPct val="120000"/>
              </a:lnSpc>
              <a:spcBef>
                <a:spcPct val="20000"/>
              </a:spcBef>
              <a:buClrTx/>
              <a:buSzTx/>
              <a:buFontTx/>
              <a:defRPr/>
            </a:pPr>
            <a:r>
              <a:rPr kumimoji="1" lang="en-US" altLang="zh-CN" sz="24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a:t>
            </a:r>
            <a:r>
              <a:rPr lang="zh-CN" sz="2400">
                <a:latin typeface="Times New Roman" panose="02020603050405020304" pitchFamily="18" charset="0"/>
                <a:ea typeface="微软雅黑" panose="020B0503020204020204" charset="-122"/>
                <a:cs typeface="Times New Roman" panose="02020603050405020304" pitchFamily="18" charset="0"/>
                <a:sym typeface="+mn-ea"/>
              </a:rPr>
              <a:t>使用</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功能性磁共振波谱。</a:t>
            </a:r>
            <a:endParaRPr lang="zh-CN" sz="2400">
              <a:latin typeface="Times New Roman" panose="02020603050405020304" pitchFamily="18" charset="0"/>
              <a:ea typeface="微软雅黑" panose="020B0503020204020204" charset="-122"/>
              <a:cs typeface="Times New Roman" panose="02020603050405020304" pitchFamily="18" charset="0"/>
              <a:sym typeface="+mn-ea"/>
            </a:endParaRPr>
          </a:p>
        </p:txBody>
      </p:sp>
    </p:spTree>
    <p:extLst>
      <p:ext uri="{BB962C8B-B14F-4D97-AF65-F5344CB8AC3E}">
        <p14:creationId xmlns:p14="http://schemas.microsoft.com/office/powerpoint/2010/main" val="341081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29"/>
                                        </p:tgtEl>
                                        <p:attrNameLst>
                                          <p:attrName>style.visibility</p:attrName>
                                        </p:attrNameLst>
                                      </p:cBhvr>
                                      <p:to>
                                        <p:strVal val="visible"/>
                                      </p:to>
                                    </p:set>
                                    <p:animEffect transition="in" filter="randombar(horizontal)">
                                      <p:cBhvr>
                                        <p:cTn id="7" dur="500"/>
                                        <p:tgtEl>
                                          <p:spTgt spid="28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9" grpId="0" bldLvl="0" animBg="1"/>
      <p:bldP spid="8"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383155" y="888365"/>
            <a:ext cx="4986020" cy="645160"/>
          </a:xfrm>
          <a:prstGeom prst="rect">
            <a:avLst/>
          </a:prstGeom>
          <a:noFill/>
        </p:spPr>
        <p:txBody>
          <a:bodyPr wrap="square" rtlCol="0">
            <a:spAutoFit/>
          </a:bodyPr>
          <a:lstStyle/>
          <a:p>
            <a:pPr algn="l">
              <a:buClrTx/>
              <a:buSzTx/>
              <a:buFontTx/>
            </a:pPr>
            <a:r>
              <a:rPr lang="zh-CN" sz="36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功能性磁共振波谱</a:t>
            </a:r>
            <a:endParaRPr lang="en-US" altLang="zh-CN"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 Box 9"/>
          <p:cNvSpPr txBox="1">
            <a:spLocks noChangeArrowheads="1"/>
          </p:cNvSpPr>
          <p:nvPr/>
        </p:nvSpPr>
        <p:spPr bwMode="auto">
          <a:xfrm>
            <a:off x="0" y="2076450"/>
            <a:ext cx="9144000" cy="186372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120000"/>
              </a:lnSpc>
              <a:spcBef>
                <a:spcPct val="2000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目前功能磁共振成像技术作为</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a:t>
            </a:r>
            <a:r>
              <a:rPr sz="2400">
                <a:latin typeface="Times New Roman" panose="02020603050405020304" pitchFamily="18" charset="0"/>
                <a:ea typeface="微软雅黑" panose="020B0503020204020204" charset="-122"/>
                <a:cs typeface="Times New Roman" panose="02020603050405020304" pitchFamily="18" charset="0"/>
                <a:sym typeface="+mn-ea"/>
              </a:rPr>
              <a:t>的一种模式其主要的</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限制</a:t>
            </a:r>
            <a:r>
              <a:rPr sz="2400">
                <a:latin typeface="Times New Roman" panose="02020603050405020304" pitchFamily="18" charset="0"/>
                <a:ea typeface="微软雅黑" panose="020B0503020204020204" charset="-122"/>
                <a:cs typeface="Times New Roman" panose="02020603050405020304" pitchFamily="18" charset="0"/>
                <a:sym typeface="+mn-ea"/>
              </a:rPr>
              <a:t>是其</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有限</a:t>
            </a:r>
            <a:r>
              <a:rPr sz="2400">
                <a:latin typeface="Times New Roman" panose="02020603050405020304" pitchFamily="18" charset="0"/>
                <a:ea typeface="微软雅黑" panose="020B0503020204020204" charset="-122"/>
                <a:cs typeface="Times New Roman" panose="02020603050405020304" pitchFamily="18" charset="0"/>
                <a:sym typeface="+mn-ea"/>
              </a:rPr>
              <a:t>的</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时间分辨率</a:t>
            </a:r>
            <a:r>
              <a:rPr lang="zh-CN" sz="2400">
                <a:latin typeface="Times New Roman" panose="02020603050405020304" pitchFamily="18" charset="0"/>
                <a:ea typeface="微软雅黑" panose="020B0503020204020204" charset="-122"/>
                <a:cs typeface="Times New Roman" panose="02020603050405020304" pitchFamily="18" charset="0"/>
                <a:sym typeface="+mn-ea"/>
              </a:rPr>
              <a:t>。正在开发的功能性磁共振波谱</a:t>
            </a:r>
            <a:r>
              <a:rPr kumimoji="1" lang="en-US" altLang="zh-CN" sz="2400" noProof="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fMRS</a:t>
            </a:r>
            <a:r>
              <a:rPr lang="zh-CN" sz="2400">
                <a:latin typeface="Times New Roman" panose="02020603050405020304" pitchFamily="18" charset="0"/>
                <a:ea typeface="微软雅黑" panose="020B0503020204020204" charset="-122"/>
                <a:cs typeface="Times New Roman" panose="02020603050405020304" pitchFamily="18" charset="0"/>
                <a:sym typeface="+mn-ea"/>
              </a:rPr>
              <a:t>是利用磁共振成像直接测量特定的神经递质和其它化学成分的变化以及测量神经元的放电过程。</a:t>
            </a:r>
          </a:p>
        </p:txBody>
      </p:sp>
      <p:sp>
        <p:nvSpPr>
          <p:cNvPr id="10246" name="AutoShape 7"/>
          <p:cNvSpPr/>
          <p:nvPr/>
        </p:nvSpPr>
        <p:spPr>
          <a:xfrm rot="16200000">
            <a:off x="4241800" y="2668905"/>
            <a:ext cx="659765" cy="2308860"/>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7" name="文本框 6"/>
          <p:cNvSpPr txBox="1"/>
          <p:nvPr/>
        </p:nvSpPr>
        <p:spPr>
          <a:xfrm>
            <a:off x="1591310" y="4288155"/>
            <a:ext cx="6781800" cy="829945"/>
          </a:xfrm>
          <a:prstGeom prst="rect">
            <a:avLst/>
          </a:prstGeom>
          <a:noFill/>
          <a:ln w="28575">
            <a:solidFill>
              <a:srgbClr val="FF0000"/>
            </a:solidFill>
          </a:ln>
        </p:spPr>
        <p:txBody>
          <a:bodyPr wrap="square" rtlCol="0">
            <a:spAutoFit/>
          </a:bodyPr>
          <a:lstStyle/>
          <a:p>
            <a:r>
              <a:rPr lang="zh-CN" sz="2400">
                <a:ea typeface="微软雅黑" panose="020B0503020204020204" charset="-122"/>
              </a:rPr>
              <a:t>跟踪神经能量，氨基酸神经递质以及神经调节的代谢产物的浓度和合成率</a:t>
            </a:r>
          </a:p>
        </p:txBody>
      </p:sp>
      <p:grpSp>
        <p:nvGrpSpPr>
          <p:cNvPr id="4" name="组合 3"/>
          <p:cNvGrpSpPr/>
          <p:nvPr/>
        </p:nvGrpSpPr>
        <p:grpSpPr>
          <a:xfrm>
            <a:off x="659130" y="5352415"/>
            <a:ext cx="8102600" cy="1436370"/>
            <a:chOff x="490" y="8429"/>
            <a:chExt cx="12760" cy="2262"/>
          </a:xfrm>
        </p:grpSpPr>
        <p:sp>
          <p:nvSpPr>
            <p:cNvPr id="58" name="五边形 57"/>
            <p:cNvSpPr/>
            <p:nvPr/>
          </p:nvSpPr>
          <p:spPr>
            <a:xfrm>
              <a:off x="490" y="8429"/>
              <a:ext cx="12761" cy="1930"/>
            </a:xfrm>
            <a:prstGeom prst="homePlate">
              <a:avLst>
                <a:gd name="adj" fmla="val 47961"/>
              </a:avLst>
            </a:prstGeom>
            <a:solidFill>
              <a:schemeClr val="tx2">
                <a:lumMod val="60000"/>
                <a:lumOff val="40000"/>
              </a:schemeClr>
            </a:solidFill>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lIns="125484" tIns="62742" rIns="125484" bIns="62742" anchor="ctr"/>
            <a:lstStyle/>
            <a:p>
              <a:pPr algn="ctr" defTabSz="1254760">
                <a:defRPr/>
              </a:pPr>
              <a:endParaRPr lang="zh-CN" altLang="en-US" sz="2400"/>
            </a:p>
          </p:txBody>
        </p:sp>
        <p:sp>
          <p:nvSpPr>
            <p:cNvPr id="3" name="文本框 2"/>
            <p:cNvSpPr txBox="1"/>
            <p:nvPr/>
          </p:nvSpPr>
          <p:spPr>
            <a:xfrm>
              <a:off x="1278" y="8609"/>
              <a:ext cx="11185" cy="2082"/>
            </a:xfrm>
            <a:prstGeom prst="rect">
              <a:avLst/>
            </a:prstGeom>
            <a:noFill/>
          </p:spPr>
          <p:txBody>
            <a:bodyPr wrap="square" rtlCol="0">
              <a:spAutoFit/>
            </a:bodyPr>
            <a:lstStyle/>
            <a:p>
              <a:pPr algn="l" defTabSz="1254760">
                <a:defRPr/>
              </a:pPr>
              <a:r>
                <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mn-ea"/>
                </a:rPr>
                <a:t>通过</a:t>
              </a:r>
              <a:r>
                <a:rPr kumimoji="1" lang="en-US" altLang="zh-CN" sz="2000" noProof="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fMRS</a:t>
              </a:r>
              <a:r>
                <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mn-ea"/>
                </a:rPr>
                <a:t>在线监测代谢物可以提供有关学习控制大脑活动期间潜在的神经化学过程的重要</a:t>
              </a:r>
              <a:r>
                <a:rPr lang="zh-CN" altLang="en-US" sz="200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信息</a:t>
              </a:r>
              <a:r>
                <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mn-ea"/>
                </a:rPr>
                <a:t>；</a:t>
              </a:r>
            </a:p>
            <a:p>
              <a:pPr algn="l" defTabSz="1254760">
                <a:defRPr/>
              </a:pPr>
              <a:r>
                <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mn-ea"/>
                </a:rPr>
                <a:t>也可以提供更加直接和精确地测量大脑活动的快速</a:t>
              </a:r>
              <a:r>
                <a:rPr lang="zh-CN" altLang="en-US" sz="200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变化</a:t>
              </a:r>
              <a:endPar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a:p>
              <a:endParaRPr lang="zh-CN" altLang="en-US" sz="200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extLst>
      <p:ext uri="{BB962C8B-B14F-4D97-AF65-F5344CB8AC3E}">
        <p14:creationId xmlns:p14="http://schemas.microsoft.com/office/powerpoint/2010/main" val="243858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ppt_x"/>
                                          </p:val>
                                        </p:tav>
                                        <p:tav tm="100000">
                                          <p:val>
                                            <p:strVal val="#ppt_x"/>
                                          </p:val>
                                        </p:tav>
                                      </p:tavLst>
                                    </p:anim>
                                    <p:anim calcmode="lin" valueType="num">
                                      <p:cBhvr additive="base">
                                        <p:cTn id="14" dur="500" fill="hold"/>
                                        <p:tgtEl>
                                          <p:spTgt spid="1024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24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latin typeface="黑体" panose="02010609060101010101" pitchFamily="2" charset="-122"/>
                <a:ea typeface="黑体" panose="02010609060101010101" pitchFamily="2" charset="-122"/>
              </a:rPr>
              <a:t>顶叶皮层的组成（图示）</a:t>
            </a:r>
          </a:p>
        </p:txBody>
      </p:sp>
      <p:pic>
        <p:nvPicPr>
          <p:cNvPr id="7" name="图片 6" descr="1"/>
          <p:cNvPicPr>
            <a:picLocks noChangeAspect="1"/>
          </p:cNvPicPr>
          <p:nvPr/>
        </p:nvPicPr>
        <p:blipFill>
          <a:blip r:embed="rId3"/>
          <a:stretch>
            <a:fillRect/>
          </a:stretch>
        </p:blipFill>
        <p:spPr>
          <a:xfrm>
            <a:off x="686435" y="2251075"/>
            <a:ext cx="5210175" cy="3971925"/>
          </a:xfrm>
          <a:prstGeom prst="rect">
            <a:avLst/>
          </a:prstGeom>
        </p:spPr>
      </p:pic>
      <p:cxnSp>
        <p:nvCxnSpPr>
          <p:cNvPr id="6" name="直接箭头连接符 5"/>
          <p:cNvCxnSpPr/>
          <p:nvPr/>
        </p:nvCxnSpPr>
        <p:spPr>
          <a:xfrm flipH="1">
            <a:off x="3464560" y="1981200"/>
            <a:ext cx="802640" cy="781685"/>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4242435" y="1913255"/>
            <a:ext cx="2637155" cy="460375"/>
          </a:xfrm>
          <a:prstGeom prst="rect">
            <a:avLst/>
          </a:prstGeom>
          <a:solidFill>
            <a:srgbClr val="92D050"/>
          </a:solidFill>
        </p:spPr>
        <p:txBody>
          <a:bodyPr wrap="square" rtlCol="0">
            <a:spAutoFit/>
          </a:bodyPr>
          <a:lstStyle/>
          <a:p>
            <a:r>
              <a:rPr lang="zh-CN" altLang="en-US" sz="2400" dirty="0">
                <a:latin typeface="微软雅黑" panose="020B0503020204020204" charset="-122"/>
                <a:ea typeface="微软雅黑" panose="020B0503020204020204" charset="-122"/>
              </a:rPr>
              <a:t>初级</a:t>
            </a:r>
            <a:r>
              <a:rPr lang="zh-CN" altLang="en-US" sz="2400" dirty="0" smtClean="0">
                <a:latin typeface="微软雅黑" panose="020B0503020204020204" charset="-122"/>
                <a:ea typeface="微软雅黑" panose="020B0503020204020204" charset="-122"/>
              </a:rPr>
              <a:t>体感皮层</a:t>
            </a:r>
            <a:endParaRPr lang="zh-CN" altLang="en-US" sz="2400" dirty="0">
              <a:latin typeface="微软雅黑" panose="020B0503020204020204" charset="-122"/>
              <a:ea typeface="微软雅黑" panose="020B0503020204020204" charset="-122"/>
            </a:endParaRPr>
          </a:p>
        </p:txBody>
      </p:sp>
      <p:sp>
        <p:nvSpPr>
          <p:cNvPr id="10" name="文本框 9"/>
          <p:cNvSpPr txBox="1"/>
          <p:nvPr/>
        </p:nvSpPr>
        <p:spPr>
          <a:xfrm>
            <a:off x="4813935" y="2762885"/>
            <a:ext cx="1844675" cy="460375"/>
          </a:xfrm>
          <a:prstGeom prst="rect">
            <a:avLst/>
          </a:prstGeom>
          <a:solidFill>
            <a:srgbClr val="92D050"/>
          </a:solidFill>
        </p:spPr>
        <p:txBody>
          <a:bodyPr wrap="square" rtlCol="0">
            <a:spAutoFit/>
          </a:bodyPr>
          <a:lstStyle/>
          <a:p>
            <a:r>
              <a:rPr lang="zh-CN" altLang="en-US" sz="2400">
                <a:latin typeface="微软雅黑" panose="020B0503020204020204" charset="-122"/>
                <a:ea typeface="微软雅黑" panose="020B0503020204020204" charset="-122"/>
              </a:rPr>
              <a:t>后顶叶皮层</a:t>
            </a:r>
          </a:p>
        </p:txBody>
      </p:sp>
      <p:sp>
        <p:nvSpPr>
          <p:cNvPr id="11" name="文本框 10"/>
          <p:cNvSpPr txBox="1"/>
          <p:nvPr/>
        </p:nvSpPr>
        <p:spPr>
          <a:xfrm>
            <a:off x="3251200" y="2886075"/>
            <a:ext cx="258445" cy="213995"/>
          </a:xfrm>
          <a:prstGeom prst="rect">
            <a:avLst/>
          </a:prstGeom>
          <a:noFill/>
          <a:ln w="38100">
            <a:solidFill>
              <a:srgbClr val="FF0000"/>
            </a:solidFill>
          </a:ln>
        </p:spPr>
        <p:txBody>
          <a:bodyPr wrap="square" rtlCol="0">
            <a:spAutoFit/>
          </a:bodyPr>
          <a:lstStyle/>
          <a:p>
            <a:endParaRPr lang="zh-CN" altLang="en-US" sz="800"/>
          </a:p>
        </p:txBody>
      </p:sp>
      <p:sp>
        <p:nvSpPr>
          <p:cNvPr id="3" name="文本框 2"/>
          <p:cNvSpPr txBox="1"/>
          <p:nvPr/>
        </p:nvSpPr>
        <p:spPr>
          <a:xfrm>
            <a:off x="3465195" y="4746625"/>
            <a:ext cx="1901825" cy="1476375"/>
          </a:xfrm>
          <a:prstGeom prst="rect">
            <a:avLst/>
          </a:prstGeom>
          <a:noFill/>
          <a:ln w="38100">
            <a:solidFill>
              <a:srgbClr val="FF0000"/>
            </a:solidFill>
          </a:ln>
        </p:spPr>
        <p:txBody>
          <a:bodyPr wrap="square" rtlCol="0">
            <a:spAutoFit/>
          </a:bodyPr>
          <a:lstStyle/>
          <a:p>
            <a:endParaRPr lang="zh-CN" altLang="en-US"/>
          </a:p>
          <a:p>
            <a:endParaRPr lang="zh-CN" altLang="en-US"/>
          </a:p>
          <a:p>
            <a:endParaRPr lang="zh-CN" altLang="en-US"/>
          </a:p>
          <a:p>
            <a:endParaRPr lang="zh-CN" altLang="en-US"/>
          </a:p>
          <a:p>
            <a:endParaRPr lang="zh-CN" altLang="en-US"/>
          </a:p>
        </p:txBody>
      </p:sp>
      <p:cxnSp>
        <p:nvCxnSpPr>
          <p:cNvPr id="4" name="直接箭头连接符 3"/>
          <p:cNvCxnSpPr/>
          <p:nvPr/>
        </p:nvCxnSpPr>
        <p:spPr>
          <a:xfrm flipH="1">
            <a:off x="3604895" y="3031490"/>
            <a:ext cx="1209040" cy="128905"/>
          </a:xfrm>
          <a:prstGeom prst="straightConnector1">
            <a:avLst/>
          </a:prstGeom>
          <a:ln w="19050">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7510780" y="3879215"/>
            <a:ext cx="819785" cy="521970"/>
          </a:xfrm>
          <a:prstGeom prst="rect">
            <a:avLst/>
          </a:prstGeom>
          <a:solidFill>
            <a:srgbClr val="0070C0"/>
          </a:solidFill>
        </p:spPr>
        <p:txBody>
          <a:bodyPr wrap="square" rtlCol="0">
            <a:spAutoFit/>
          </a:bodyPr>
          <a:lstStyle/>
          <a:p>
            <a:r>
              <a:rPr lang="en-US" altLang="zh-CN" sz="2800"/>
              <a:t>MIP</a:t>
            </a:r>
          </a:p>
        </p:txBody>
      </p:sp>
      <p:pic>
        <p:nvPicPr>
          <p:cNvPr id="15" name="图片 14" descr="1_副本"/>
          <p:cNvPicPr>
            <a:picLocks noChangeAspect="1"/>
          </p:cNvPicPr>
          <p:nvPr/>
        </p:nvPicPr>
        <p:blipFill>
          <a:blip r:embed="rId4"/>
          <a:stretch>
            <a:fillRect/>
          </a:stretch>
        </p:blipFill>
        <p:spPr>
          <a:xfrm>
            <a:off x="1800225" y="3879215"/>
            <a:ext cx="3697605" cy="2674620"/>
          </a:xfrm>
          <a:prstGeom prst="rect">
            <a:avLst/>
          </a:prstGeom>
          <a:ln w="25400" cmpd="sng">
            <a:solidFill>
              <a:srgbClr val="FF0000"/>
            </a:solidFill>
            <a:prstDash val="solid"/>
          </a:ln>
        </p:spPr>
      </p:pic>
      <p:cxnSp>
        <p:nvCxnSpPr>
          <p:cNvPr id="16" name="直接箭头连接符 15"/>
          <p:cNvCxnSpPr/>
          <p:nvPr/>
        </p:nvCxnSpPr>
        <p:spPr>
          <a:xfrm flipH="1">
            <a:off x="3794760" y="4490720"/>
            <a:ext cx="3229610" cy="364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369050" y="3876695"/>
            <a:ext cx="787400" cy="523220"/>
          </a:xfrm>
          <a:prstGeom prst="rect">
            <a:avLst/>
          </a:prstGeom>
          <a:solidFill>
            <a:srgbClr val="0070C0"/>
          </a:solidFill>
        </p:spPr>
        <p:txBody>
          <a:bodyPr wrap="square" rtlCol="0">
            <a:spAutoFit/>
          </a:bodyPr>
          <a:lstStyle/>
          <a:p>
            <a:r>
              <a:rPr lang="en-US" altLang="zh-CN" sz="2800" dirty="0" smtClean="0"/>
              <a:t>PO</a:t>
            </a:r>
            <a:endParaRPr lang="en-US" altLang="zh-CN" sz="2800" dirty="0"/>
          </a:p>
        </p:txBody>
      </p:sp>
      <p:sp>
        <p:nvSpPr>
          <p:cNvPr id="10246" name="AutoShape 7"/>
          <p:cNvSpPr/>
          <p:nvPr/>
        </p:nvSpPr>
        <p:spPr>
          <a:xfrm rot="5400000">
            <a:off x="7223125" y="4181475"/>
            <a:ext cx="228600" cy="1358265"/>
          </a:xfrm>
          <a:prstGeom prst="rightBrace">
            <a:avLst>
              <a:gd name="adj1" fmla="val 41643"/>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51" name="Text Box 8"/>
          <p:cNvSpPr txBox="1">
            <a:spLocks noChangeArrowheads="1"/>
          </p:cNvSpPr>
          <p:nvPr/>
        </p:nvSpPr>
        <p:spPr bwMode="auto">
          <a:xfrm>
            <a:off x="5896610" y="5093970"/>
            <a:ext cx="2882265" cy="129159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kern="1200" cap="none" spc="0" normalizeH="0" baseline="0" noProof="0" dirty="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顶叶到达区 </a:t>
            </a:r>
            <a:r>
              <a:rPr kumimoji="1" lang="en-US" altLang="zh-CN" sz="2800" kern="1200" cap="none" spc="0" normalizeH="0" baseline="0" noProof="0" dirty="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PRR</a:t>
            </a:r>
            <a:endParaRPr kumimoji="1" lang="en-US" altLang="zh-CN" sz="2800"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a:p>
            <a:pPr marR="0" algn="l" defTabSz="914400">
              <a:lnSpc>
                <a:spcPct val="125000"/>
              </a:lnSpc>
              <a:spcBef>
                <a:spcPts val="0"/>
              </a:spcBef>
              <a:buClrTx/>
              <a:buSzTx/>
              <a:buFontTx/>
              <a:defRPr/>
            </a:pPr>
            <a:r>
              <a:rPr kumimoji="1" lang="en-US" altLang="zh-CN" sz="2000" b="1" noProof="0" dirty="0" err="1">
                <a:solidFill>
                  <a:schemeClr val="tx1"/>
                </a:solidFill>
                <a:effectLst/>
                <a:latin typeface="微软雅黑" panose="020B0503020204020204" charset="-122"/>
                <a:ea typeface="微软雅黑" panose="020B0503020204020204" charset="-122"/>
                <a:cs typeface="微软雅黑" panose="020B0503020204020204" charset="-122"/>
                <a:sym typeface="+mn-ea"/>
              </a:rPr>
              <a:t>编码了</a:t>
            </a:r>
            <a:r>
              <a:rPr kumimoji="1" lang="en-US" altLang="zh-CN" sz="2000" b="1" noProof="0" dirty="0" err="1">
                <a:solidFill>
                  <a:srgbClr val="FF0000"/>
                </a:solidFill>
                <a:effectLst/>
                <a:latin typeface="微软雅黑" panose="020B0503020204020204" charset="-122"/>
                <a:ea typeface="微软雅黑" panose="020B0503020204020204" charset="-122"/>
                <a:cs typeface="微软雅黑" panose="020B0503020204020204" charset="-122"/>
                <a:sym typeface="+mn-ea"/>
              </a:rPr>
              <a:t>位置</a:t>
            </a:r>
            <a:r>
              <a:rPr kumimoji="1" lang="en-US" altLang="zh-CN" sz="2000" b="1" noProof="0" dirty="0" err="1">
                <a:solidFill>
                  <a:schemeClr val="tx1"/>
                </a:solidFill>
                <a:effectLst/>
                <a:latin typeface="微软雅黑" panose="020B0503020204020204" charset="-122"/>
                <a:ea typeface="微软雅黑" panose="020B0503020204020204" charset="-122"/>
                <a:cs typeface="微软雅黑" panose="020B0503020204020204" charset="-122"/>
                <a:sym typeface="+mn-ea"/>
              </a:rPr>
              <a:t>和即将到来的</a:t>
            </a:r>
            <a:r>
              <a:rPr kumimoji="1" lang="en-US" altLang="zh-CN" sz="2000" b="1" noProof="0" dirty="0" err="1">
                <a:solidFill>
                  <a:srgbClr val="FF0000"/>
                </a:solidFill>
                <a:effectLst/>
                <a:latin typeface="微软雅黑" panose="020B0503020204020204" charset="-122"/>
                <a:ea typeface="微软雅黑" panose="020B0503020204020204" charset="-122"/>
                <a:cs typeface="微软雅黑" panose="020B0503020204020204" charset="-122"/>
                <a:sym typeface="+mn-ea"/>
              </a:rPr>
              <a:t>手臂到达运动的轨迹</a:t>
            </a:r>
            <a:endParaRPr kumimoji="1" lang="en-US" altLang="zh-CN" sz="2000" b="1" kern="1200" cap="none" spc="0" normalizeH="0" baseline="0" noProof="0" dirty="0">
              <a:solidFill>
                <a:srgbClr val="FF0000"/>
              </a:solidFill>
              <a:effectLst/>
              <a:latin typeface="微软雅黑" panose="020B0503020204020204" charset="-122"/>
              <a:ea typeface="微软雅黑" panose="020B0503020204020204" charset="-122"/>
              <a:cs typeface="微软雅黑" panose="020B0503020204020204" charset="-122"/>
              <a:sym typeface="+mn-ea"/>
            </a:endParaRPr>
          </a:p>
        </p:txBody>
      </p:sp>
      <p:cxnSp>
        <p:nvCxnSpPr>
          <p:cNvPr id="18" name="直接箭头连接符 17"/>
          <p:cNvCxnSpPr/>
          <p:nvPr/>
        </p:nvCxnSpPr>
        <p:spPr>
          <a:xfrm flipH="1">
            <a:off x="4267200" y="4190365"/>
            <a:ext cx="1830070" cy="300355"/>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451232" y="3260823"/>
            <a:ext cx="701430"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顶枕区域</a:t>
            </a:r>
          </a:p>
        </p:txBody>
      </p:sp>
      <p:sp>
        <p:nvSpPr>
          <p:cNvPr id="19" name="文本框 18"/>
          <p:cNvSpPr txBox="1"/>
          <p:nvPr/>
        </p:nvSpPr>
        <p:spPr>
          <a:xfrm>
            <a:off x="7428230" y="3223260"/>
            <a:ext cx="937282"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中部顶内区域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anim calcmode="lin" valueType="num">
                                      <p:cBhvr additive="base">
                                        <p:cTn id="22" dur="500" fill="hold"/>
                                        <p:tgtEl>
                                          <p:spTgt spid="10246"/>
                                        </p:tgtEl>
                                        <p:attrNameLst>
                                          <p:attrName>ppt_x</p:attrName>
                                        </p:attrNameLst>
                                      </p:cBhvr>
                                      <p:tavLst>
                                        <p:tav tm="0">
                                          <p:val>
                                            <p:strVal val="#ppt_x"/>
                                          </p:val>
                                        </p:tav>
                                        <p:tav tm="100000">
                                          <p:val>
                                            <p:strVal val="#ppt_x"/>
                                          </p:val>
                                        </p:tav>
                                      </p:tavLst>
                                    </p:anim>
                                    <p:anim calcmode="lin" valueType="num">
                                      <p:cBhvr additive="base">
                                        <p:cTn id="23" dur="500" fill="hold"/>
                                        <p:tgtEl>
                                          <p:spTgt spid="1024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0246" grpId="0" animBg="1"/>
      <p:bldP spid="51" grpId="0" animBg="1"/>
      <p:bldP spid="12"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527935" y="325120"/>
            <a:ext cx="3646170" cy="1350645"/>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buClrTx/>
              <a:buSzTx/>
              <a:buFontTx/>
            </a:pPr>
            <a:r>
              <a:rPr lang="en-US" altLang="zh-CN"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18.4 </a:t>
            </a:r>
            <a:r>
              <a:rPr lang="zh-CN" altLang="en-US" sz="40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总结展望</a:t>
            </a:r>
          </a:p>
        </p:txBody>
      </p:sp>
      <p:sp>
        <p:nvSpPr>
          <p:cNvPr id="7" name="文本框 6"/>
          <p:cNvSpPr txBox="1"/>
          <p:nvPr/>
        </p:nvSpPr>
        <p:spPr>
          <a:xfrm>
            <a:off x="437515" y="2038985"/>
            <a:ext cx="7826375" cy="1863725"/>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局限性</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sz="2400">
                <a:latin typeface="Times New Roman" panose="02020603050405020304" pitchFamily="18" charset="0"/>
                <a:ea typeface="微软雅黑" panose="020B0503020204020204" charset="-122"/>
                <a:cs typeface="Times New Roman" panose="02020603050405020304" pitchFamily="18" charset="0"/>
                <a:sym typeface="+mn-ea"/>
              </a:rPr>
              <a:t>与利用脑电 、 皮层脑电或皮层内方法记录的电信号相比</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sz="2400">
                <a:latin typeface="Times New Roman" panose="02020603050405020304" pitchFamily="18" charset="0"/>
                <a:ea typeface="微软雅黑" panose="020B0503020204020204" charset="-122"/>
                <a:cs typeface="Times New Roman" panose="02020603050405020304" pitchFamily="18" charset="0"/>
                <a:sym typeface="+mn-ea"/>
              </a:rPr>
              <a:t>采用代谢信号 (即基于</a:t>
            </a:r>
            <a:r>
              <a:rPr lang="en-US" sz="2400">
                <a:latin typeface="Times New Roman" panose="02020603050405020304" pitchFamily="18" charset="0"/>
                <a:ea typeface="微软雅黑" panose="020B0503020204020204" charset="-122"/>
                <a:cs typeface="Times New Roman" panose="02020603050405020304" pitchFamily="18" charset="0"/>
                <a:sym typeface="+mn-ea"/>
              </a:rPr>
              <a:t>fNIRs</a:t>
            </a:r>
            <a:r>
              <a:rPr sz="2400">
                <a:latin typeface="Times New Roman" panose="02020603050405020304" pitchFamily="18" charset="0"/>
                <a:ea typeface="微软雅黑" panose="020B0503020204020204" charset="-122"/>
                <a:cs typeface="Times New Roman" panose="02020603050405020304" pitchFamily="18" charset="0"/>
                <a:sym typeface="+mn-ea"/>
              </a:rPr>
              <a:t>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BCIs</a:t>
            </a:r>
            <a:r>
              <a:rPr sz="2400">
                <a:latin typeface="Times New Roman" panose="02020603050405020304" pitchFamily="18" charset="0"/>
                <a:ea typeface="微软雅黑" panose="020B0503020204020204" charset="-122"/>
                <a:cs typeface="Times New Roman" panose="02020603050405020304" pitchFamily="18" charset="0"/>
                <a:sym typeface="+mn-ea"/>
              </a:rPr>
              <a:t>和基于</a:t>
            </a:r>
            <a:r>
              <a:rPr kumimoji="1" lang="en-US" altLang="zh-CN" sz="2400" noProof="0">
                <a:latin typeface="Times New Roman" panose="02020603050405020304" pitchFamily="18" charset="0"/>
                <a:ea typeface="微软雅黑" panose="020B0503020204020204" charset="-122"/>
                <a:cs typeface="Times New Roman" panose="02020603050405020304" pitchFamily="18" charset="0"/>
                <a:sym typeface="+mn-ea"/>
              </a:rPr>
              <a:t>fMRI</a:t>
            </a:r>
            <a:r>
              <a:rPr sz="2400">
                <a:latin typeface="Times New Roman" panose="02020603050405020304" pitchFamily="18" charset="0"/>
                <a:ea typeface="微软雅黑" panose="020B0503020204020204" charset="-122"/>
                <a:cs typeface="Times New Roman" panose="02020603050405020304" pitchFamily="18" charset="0"/>
                <a:sym typeface="+mn-ea"/>
              </a:rPr>
              <a:t>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BCIs</a:t>
            </a:r>
            <a:r>
              <a:rPr sz="2400">
                <a:latin typeface="Times New Roman" panose="02020603050405020304" pitchFamily="18" charset="0"/>
                <a:ea typeface="微软雅黑" panose="020B0503020204020204" charset="-122"/>
                <a:cs typeface="Times New Roman" panose="02020603050405020304" pitchFamily="18" charset="0"/>
                <a:sym typeface="+mn-ea"/>
              </a:rPr>
              <a:t>) 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BCIs</a:t>
            </a:r>
            <a:r>
              <a:rPr sz="2400">
                <a:latin typeface="Times New Roman" panose="02020603050405020304" pitchFamily="18" charset="0"/>
                <a:ea typeface="微软雅黑" panose="020B0503020204020204" charset="-122"/>
                <a:cs typeface="Times New Roman" panose="02020603050405020304" pitchFamily="18" charset="0"/>
                <a:sym typeface="+mn-ea"/>
              </a:rPr>
              <a:t>仍处于研究或研发的</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早期阶段</a:t>
            </a:r>
            <a:r>
              <a:rPr lang="zh-CN" sz="2400">
                <a:latin typeface="Times New Roman" panose="02020603050405020304" pitchFamily="18" charset="0"/>
                <a:ea typeface="微软雅黑" panose="020B0503020204020204" charset="-122"/>
                <a:cs typeface="Times New Roman" panose="02020603050405020304" pitchFamily="18" charset="0"/>
                <a:sym typeface="+mn-ea"/>
              </a:rPr>
              <a:t>。基本限制是它们依赖</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固有的缓慢的</a:t>
            </a:r>
            <a:r>
              <a:rPr lang="en-US" alt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BLOD</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响应</a:t>
            </a:r>
            <a:r>
              <a:rPr lang="zh-CN" sz="2400">
                <a:latin typeface="Times New Roman" panose="02020603050405020304" pitchFamily="18" charset="0"/>
                <a:ea typeface="微软雅黑" panose="020B0503020204020204" charset="-122"/>
                <a:cs typeface="Times New Roman" panose="02020603050405020304" pitchFamily="18" charset="0"/>
                <a:sym typeface="+mn-ea"/>
              </a:rPr>
              <a:t>来测量大脑活动。</a:t>
            </a:r>
            <a:endParaRPr lang="zh-CN" altLang="en-US" sz="2400"/>
          </a:p>
        </p:txBody>
      </p:sp>
      <p:sp>
        <p:nvSpPr>
          <p:cNvPr id="2" name="文本框 1"/>
          <p:cNvSpPr txBox="1"/>
          <p:nvPr/>
        </p:nvSpPr>
        <p:spPr>
          <a:xfrm>
            <a:off x="438150" y="4083685"/>
            <a:ext cx="7826375" cy="2306955"/>
          </a:xfrm>
          <a:prstGeom prst="rect">
            <a:avLst/>
          </a:prstGeom>
          <a:noFill/>
          <a:ln w="28575">
            <a:solidFill>
              <a:srgbClr val="0070C0"/>
            </a:solidFill>
          </a:ln>
        </p:spPr>
        <p:txBody>
          <a:bodyPr wrap="square" rtlCol="0">
            <a:spAutoFit/>
          </a:bodyPr>
          <a:lstStyle/>
          <a:p>
            <a:r>
              <a:rPr kumimoji="1" lang="zh-CN" altLang="en-US" sz="2400" noProof="0">
                <a:solidFill>
                  <a:srgbClr val="FF0000"/>
                </a:solidFill>
                <a:latin typeface="微软雅黑" panose="020B0503020204020204" charset="-122"/>
                <a:ea typeface="微软雅黑" panose="020B0503020204020204" charset="-122"/>
                <a:cs typeface="微软雅黑" panose="020B0503020204020204" charset="-122"/>
                <a:sym typeface="+mn-ea"/>
              </a:rPr>
              <a:t>未来</a:t>
            </a:r>
            <a:r>
              <a:rPr kumimoji="1" lang="zh-CN" altLang="en-US" sz="2400" noProof="0">
                <a:latin typeface="微软雅黑" panose="020B0503020204020204" charset="-122"/>
                <a:ea typeface="微软雅黑" panose="020B0503020204020204" charset="-122"/>
                <a:cs typeface="微软雅黑" panose="020B0503020204020204" charset="-122"/>
                <a:sym typeface="+mn-ea"/>
              </a:rPr>
              <a:t>：</a:t>
            </a:r>
          </a:p>
          <a:p>
            <a:r>
              <a:rPr kumimoji="1" lang="en-US" sz="2400" noProof="0">
                <a:ea typeface="微软雅黑" panose="020B0503020204020204" charset="-122"/>
                <a:sym typeface="+mn-ea"/>
              </a:rPr>
              <a:t>1</a:t>
            </a:r>
            <a:r>
              <a:rPr kumimoji="1" lang="zh-CN" altLang="en-US" sz="2400" noProof="0">
                <a:ea typeface="微软雅黑" panose="020B0503020204020204" charset="-122"/>
                <a:sym typeface="+mn-ea"/>
              </a:rPr>
              <a:t>：</a:t>
            </a:r>
            <a:r>
              <a:rPr kumimoji="1" sz="2400" noProof="0">
                <a:ea typeface="微软雅黑" panose="020B0503020204020204" charset="-122"/>
                <a:sym typeface="+mn-ea"/>
              </a:rPr>
              <a:t>发展更直接地测量大脑过程的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fNIRs</a:t>
            </a:r>
            <a:r>
              <a:rPr kumimoji="1" sz="2400" noProof="0">
                <a:ea typeface="微软雅黑" panose="020B0503020204020204" charset="-122"/>
                <a:sym typeface="+mn-ea"/>
              </a:rPr>
              <a:t>和</a:t>
            </a:r>
            <a:r>
              <a:rPr kumimoji="1" lang="en-US" altLang="zh-CN" sz="2400" noProof="0">
                <a:latin typeface="Times New Roman" panose="02020603050405020304" pitchFamily="18" charset="0"/>
                <a:ea typeface="微软雅黑" panose="020B0503020204020204" charset="-122"/>
                <a:cs typeface="Times New Roman" panose="02020603050405020304" pitchFamily="18" charset="0"/>
                <a:sym typeface="+mn-ea"/>
              </a:rPr>
              <a:t>fMRI</a:t>
            </a:r>
            <a:r>
              <a:rPr kumimoji="1" sz="2400" noProof="0">
                <a:ea typeface="微软雅黑" panose="020B0503020204020204" charset="-122"/>
                <a:sym typeface="+mn-ea"/>
              </a:rPr>
              <a:t>方法</a:t>
            </a:r>
          </a:p>
          <a:p>
            <a:r>
              <a:rPr kumimoji="1" lang="en-US" sz="2400" noProof="0">
                <a:ea typeface="微软雅黑" panose="020B0503020204020204" charset="-122"/>
                <a:sym typeface="+mn-ea"/>
              </a:rPr>
              <a:t>2</a:t>
            </a:r>
            <a:r>
              <a:rPr kumimoji="1" lang="zh-CN" altLang="en-US" sz="2400" noProof="0">
                <a:ea typeface="微软雅黑" panose="020B0503020204020204" charset="-122"/>
                <a:sym typeface="+mn-ea"/>
              </a:rPr>
              <a:t>：</a:t>
            </a:r>
            <a:r>
              <a:rPr kumimoji="1" sz="2400" noProof="0">
                <a:ea typeface="微软雅黑" panose="020B0503020204020204" charset="-122"/>
                <a:sym typeface="+mn-ea"/>
              </a:rPr>
              <a:t>可以利用</a:t>
            </a:r>
            <a:r>
              <a:rPr kumimoji="1" lang="en-US" altLang="zh-CN" sz="2400" noProof="0">
                <a:latin typeface="Times New Roman" panose="02020603050405020304" pitchFamily="18" charset="0"/>
                <a:ea typeface="微软雅黑" panose="020B0503020204020204" charset="-122"/>
                <a:cs typeface="Times New Roman" panose="02020603050405020304" pitchFamily="18" charset="0"/>
                <a:sym typeface="+mn-ea"/>
              </a:rPr>
              <a:t>fMRI</a:t>
            </a:r>
            <a:r>
              <a:rPr kumimoji="1" sz="2400" noProof="0">
                <a:ea typeface="微软雅黑" panose="020B0503020204020204" charset="-122"/>
                <a:sym typeface="+mn-ea"/>
              </a:rPr>
              <a:t>引导记录电极的放置和指导采用</a:t>
            </a:r>
          </a:p>
          <a:p>
            <a:r>
              <a:rPr kumimoji="1" lang="en-US" sz="2400" noProof="0">
                <a:ea typeface="微软雅黑" panose="020B0503020204020204" charset="-122"/>
                <a:sym typeface="+mn-ea"/>
              </a:rPr>
              <a:t>EEG</a:t>
            </a:r>
            <a:r>
              <a:rPr kumimoji="1" sz="2400" noProof="0">
                <a:ea typeface="微软雅黑" panose="020B0503020204020204" charset="-122"/>
                <a:sym typeface="+mn-ea"/>
              </a:rPr>
              <a:t>、</a:t>
            </a:r>
            <a:r>
              <a:rPr kumimoji="1" lang="en-US" sz="2400" noProof="0">
                <a:ea typeface="微软雅黑" panose="020B0503020204020204" charset="-122"/>
                <a:sym typeface="+mn-ea"/>
              </a:rPr>
              <a:t>ECOG</a:t>
            </a:r>
            <a:r>
              <a:rPr kumimoji="1" sz="2400" noProof="0">
                <a:ea typeface="微软雅黑" panose="020B0503020204020204" charset="-122"/>
                <a:sym typeface="+mn-ea"/>
              </a:rPr>
              <a:t>或皮层内信号的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BCIs</a:t>
            </a:r>
            <a:r>
              <a:rPr kumimoji="1" sz="2400" noProof="0">
                <a:ea typeface="微软雅黑" panose="020B0503020204020204" charset="-122"/>
                <a:sym typeface="+mn-ea"/>
              </a:rPr>
              <a:t>的协议设计</a:t>
            </a:r>
            <a:r>
              <a:rPr kumimoji="1" lang="zh-CN" sz="2400" noProof="0">
                <a:ea typeface="微软雅黑" panose="020B0503020204020204" charset="-122"/>
                <a:sym typeface="+mn-ea"/>
              </a:rPr>
              <a:t>。</a:t>
            </a:r>
            <a:endParaRPr kumimoji="1" sz="2400" noProof="0">
              <a:ea typeface="微软雅黑" panose="020B0503020204020204" charset="-122"/>
              <a:sym typeface="+mn-ea"/>
            </a:endParaRPr>
          </a:p>
          <a:p>
            <a:r>
              <a:rPr kumimoji="1" lang="en-US" sz="2400" noProof="0">
                <a:ea typeface="微软雅黑" panose="020B0503020204020204" charset="-122"/>
                <a:sym typeface="+mn-ea"/>
              </a:rPr>
              <a:t>3</a:t>
            </a:r>
            <a:r>
              <a:rPr kumimoji="1" lang="zh-CN" altLang="en-US" sz="2400" noProof="0">
                <a:ea typeface="微软雅黑" panose="020B0503020204020204" charset="-122"/>
                <a:sym typeface="+mn-ea"/>
              </a:rPr>
              <a:t>：</a:t>
            </a:r>
            <a:r>
              <a:rPr kumimoji="1" sz="2400" noProof="0">
                <a:ea typeface="微软雅黑" panose="020B0503020204020204" charset="-122"/>
                <a:sym typeface="+mn-ea"/>
              </a:rPr>
              <a:t>基于</a:t>
            </a:r>
            <a:r>
              <a:rPr lang="en-US" sz="2400">
                <a:latin typeface="Times New Roman" panose="02020603050405020304" pitchFamily="18" charset="0"/>
                <a:ea typeface="微软雅黑" panose="020B0503020204020204" charset="-122"/>
                <a:cs typeface="Times New Roman" panose="02020603050405020304" pitchFamily="18" charset="0"/>
                <a:sym typeface="+mn-ea"/>
              </a:rPr>
              <a:t>fNIRs</a:t>
            </a:r>
            <a:r>
              <a:rPr kumimoji="1" sz="2400" noProof="0">
                <a:ea typeface="微软雅黑" panose="020B0503020204020204" charset="-122"/>
                <a:sym typeface="+mn-ea"/>
              </a:rPr>
              <a:t>的</a:t>
            </a:r>
            <a:r>
              <a:rPr lang="en-US" sz="2400">
                <a:latin typeface="Times New Roman" panose="02020603050405020304" pitchFamily="18" charset="0"/>
                <a:ea typeface="微软雅黑" panose="020B0503020204020204" charset="-122"/>
                <a:cs typeface="Times New Roman" panose="02020603050405020304" pitchFamily="18" charset="0"/>
                <a:sym typeface="+mn-ea"/>
              </a:rPr>
              <a:t>BCIs</a:t>
            </a:r>
            <a:r>
              <a:rPr kumimoji="1" sz="2400" noProof="0">
                <a:ea typeface="微软雅黑" panose="020B0503020204020204" charset="-122"/>
                <a:sym typeface="+mn-ea"/>
              </a:rPr>
              <a:t>可以配置为廉价、 方便和便携的系统</a:t>
            </a:r>
            <a:r>
              <a:rPr kumimoji="1" lang="zh-CN" sz="2400" noProof="0">
                <a:ea typeface="微软雅黑" panose="020B0503020204020204" charset="-122"/>
                <a:sym typeface="+mn-ea"/>
              </a:rPr>
              <a:t>，</a:t>
            </a:r>
            <a:r>
              <a:rPr kumimoji="1" sz="2400" noProof="0">
                <a:ea typeface="微软雅黑" panose="020B0503020204020204" charset="-122"/>
                <a:sym typeface="+mn-ea"/>
              </a:rPr>
              <a:t>为患有严重残疾的人恢复基本的通信与控制</a:t>
            </a:r>
            <a:r>
              <a:rPr kumimoji="1" lang="zh-CN" sz="2400" noProof="0">
                <a:ea typeface="微软雅黑" panose="020B0503020204020204" charset="-122"/>
                <a:sym typeface="+mn-ea"/>
              </a:rPr>
              <a:t>。</a:t>
            </a:r>
          </a:p>
        </p:txBody>
      </p:sp>
      <p:sp>
        <p:nvSpPr>
          <p:cNvPr id="13" name="Rectangle 4"/>
          <p:cNvSpPr/>
          <p:nvPr/>
        </p:nvSpPr>
        <p:spPr bwMode="auto">
          <a:xfrm>
            <a:off x="7498715" y="3902710"/>
            <a:ext cx="1227455" cy="1168400"/>
          </a:xfrm>
          <a:prstGeom prst="rect">
            <a:avLst/>
          </a:prstGeom>
          <a:solidFill>
            <a:srgbClr val="0070C0"/>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0578" tIns="35289" rIns="35289" bIns="70578" numCol="1" spcCol="0" rtlCol="0" fromWordArt="0" anchor="b" anchorCtr="0" forceAA="0" compatLnSpc="1">
            <a:noAutofit/>
          </a:bodyPr>
          <a:lstStyle/>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75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altLang="zh-CN" sz="1030" spc="-37" dirty="0">
              <a:solidFill>
                <a:schemeClr val="tx1"/>
              </a:solidFill>
              <a:latin typeface="微软雅黑" panose="020B0503020204020204" charset="-122"/>
              <a:ea typeface="微软雅黑" panose="020B0503020204020204" charset="-122"/>
              <a:cs typeface="Segoe UI" panose="020B0502040204020203" pitchFamily="34" charset="0"/>
            </a:endParaRPr>
          </a:p>
          <a:p>
            <a:pPr defTabSz="666750" fontAlgn="base">
              <a:spcBef>
                <a:spcPct val="0"/>
              </a:spcBef>
              <a:spcAft>
                <a:spcPct val="0"/>
              </a:spcAft>
            </a:pPr>
            <a:endParaRPr lang="en-US" sz="1030" spc="-37" dirty="0">
              <a:solidFill>
                <a:schemeClr val="tx1"/>
              </a:solidFill>
              <a:latin typeface="微软雅黑" panose="020B0503020204020204" charset="-122"/>
              <a:ea typeface="微软雅黑" panose="020B0503020204020204" charset="-122"/>
              <a:cs typeface="Segoe UI" panose="020B0502040204020203" pitchFamily="34" charset="0"/>
            </a:endParaRPr>
          </a:p>
        </p:txBody>
      </p:sp>
      <p:pic>
        <p:nvPicPr>
          <p:cNvPr id="12" name="Picture 6" descr="C:\Users\Jonahs\Dropbox\Projects SCOTT\MEET Windows Azure\source\Background\tile-icon-database.png"/>
          <p:cNvPicPr>
            <a:picLocks noChangeAspect="1" noChangeArrowheads="1"/>
          </p:cNvPicPr>
          <p:nvPr/>
        </p:nvPicPr>
        <p:blipFill>
          <a:blip r:embed="rId2"/>
          <a:srcRect/>
          <a:stretch>
            <a:fillRect/>
          </a:stretch>
        </p:blipFill>
        <p:spPr bwMode="auto">
          <a:xfrm>
            <a:off x="7675112" y="4043698"/>
            <a:ext cx="875293" cy="88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1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383155" y="888365"/>
            <a:ext cx="4986020" cy="645160"/>
          </a:xfrm>
          <a:prstGeom prst="rect">
            <a:avLst/>
          </a:prstGeom>
          <a:noFill/>
        </p:spPr>
        <p:txBody>
          <a:bodyPr wrap="square" rtlCol="0">
            <a:spAutoFit/>
          </a:bodyPr>
          <a:lstStyle/>
          <a:p>
            <a:pPr algn="l">
              <a:buClrTx/>
              <a:buSzTx/>
              <a:buFontTx/>
            </a:pPr>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两种代谢</a:t>
            </a:r>
            <a:r>
              <a:rPr lang="en-US" altLang="zh-CN"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BCI</a:t>
            </a:r>
            <a:r>
              <a:rPr lang="zh-CN" altLang="en-US"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rPr>
              <a:t>方法对比</a:t>
            </a:r>
            <a:endParaRPr lang="en-US" altLang="zh-CN" sz="3600" b="1" kern="0">
              <a:solidFill>
                <a:schemeClr val="tx2"/>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 name="组合 2"/>
          <p:cNvGrpSpPr/>
          <p:nvPr/>
        </p:nvGrpSpPr>
        <p:grpSpPr>
          <a:xfrm>
            <a:off x="3591560" y="2209800"/>
            <a:ext cx="1609090" cy="1239520"/>
            <a:chOff x="5639" y="3571"/>
            <a:chExt cx="2534" cy="1952"/>
          </a:xfrm>
        </p:grpSpPr>
        <p:grpSp>
          <p:nvGrpSpPr>
            <p:cNvPr id="88" name="组合 87"/>
            <p:cNvGrpSpPr/>
            <p:nvPr/>
          </p:nvGrpSpPr>
          <p:grpSpPr>
            <a:xfrm rot="16200000">
              <a:off x="5930" y="3280"/>
              <a:ext cx="1952" cy="2535"/>
              <a:chOff x="4020870" y="2194485"/>
              <a:chExt cx="1102258" cy="1432090"/>
            </a:xfrm>
            <a:effectLst>
              <a:outerShdw blurRad="444500" dist="254000" dir="8100000" algn="tr" rotWithShape="0">
                <a:prstClr val="black">
                  <a:alpha val="50000"/>
                </a:prstClr>
              </a:outerShdw>
            </a:effectLst>
          </p:grpSpPr>
          <p:sp>
            <p:nvSpPr>
              <p:cNvPr id="8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schemeClr val="tx1"/>
                  </a:solidFill>
                  <a:latin typeface="微软雅黑" panose="020B0503020204020204" charset="-122"/>
                  <a:ea typeface="微软雅黑" panose="020B0503020204020204" charset="-122"/>
                </a:endParaRPr>
              </a:p>
            </p:txBody>
          </p:sp>
          <p:sp>
            <p:nvSpPr>
              <p:cNvPr id="9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latin typeface="微软雅黑" panose="020B0503020204020204" charset="-122"/>
                  <a:ea typeface="微软雅黑" panose="020B0503020204020204" charset="-122"/>
                </a:endParaRPr>
              </a:p>
            </p:txBody>
          </p:sp>
        </p:grpSp>
        <p:sp>
          <p:nvSpPr>
            <p:cNvPr id="93" name="KSO_Shape"/>
            <p:cNvSpPr/>
            <p:nvPr/>
          </p:nvSpPr>
          <p:spPr bwMode="auto">
            <a:xfrm>
              <a:off x="6602" y="4038"/>
              <a:ext cx="1196" cy="101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lIns="125496" tIns="62748" rIns="125496" bIns="62748" anchor="ctr">
              <a:scene3d>
                <a:camera prst="orthographicFront"/>
                <a:lightRig rig="threePt" dir="t"/>
              </a:scene3d>
              <a:sp3d contourW="12700">
                <a:contourClr>
                  <a:srgbClr val="FFFFFF"/>
                </a:contourClr>
              </a:sp3d>
            </a:bodyPr>
            <a:lstStyle/>
            <a:p>
              <a:pPr algn="ctr">
                <a:defRPr/>
              </a:pPr>
              <a:endParaRPr lang="zh-CN" altLang="en-US" sz="2470" dirty="0">
                <a:solidFill>
                  <a:srgbClr val="FFFFFF"/>
                </a:solidFill>
                <a:ea typeface="微软雅黑" panose="020B0503020204020204" charset="-122"/>
              </a:endParaRPr>
            </a:p>
          </p:txBody>
        </p:sp>
      </p:grpSp>
      <p:grpSp>
        <p:nvGrpSpPr>
          <p:cNvPr id="4" name="组合 3"/>
          <p:cNvGrpSpPr/>
          <p:nvPr/>
        </p:nvGrpSpPr>
        <p:grpSpPr>
          <a:xfrm>
            <a:off x="3774440" y="3966210"/>
            <a:ext cx="1616710" cy="1257300"/>
            <a:chOff x="5663" y="6072"/>
            <a:chExt cx="2546" cy="1980"/>
          </a:xfrm>
        </p:grpSpPr>
        <p:sp>
          <p:nvSpPr>
            <p:cNvPr id="76" name="椭圆 34"/>
            <p:cNvSpPr/>
            <p:nvPr/>
          </p:nvSpPr>
          <p:spPr>
            <a:xfrm rot="5400000">
              <a:off x="5946" y="5789"/>
              <a:ext cx="1981" cy="254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92D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1545">
                <a:latin typeface="微软雅黑" panose="020B0503020204020204" charset="-122"/>
                <a:ea typeface="微软雅黑" panose="020B0503020204020204" charset="-122"/>
              </a:endParaRPr>
            </a:p>
          </p:txBody>
        </p:sp>
        <p:sp>
          <p:nvSpPr>
            <p:cNvPr id="95" name="KSO_Shape"/>
            <p:cNvSpPr/>
            <p:nvPr/>
          </p:nvSpPr>
          <p:spPr bwMode="auto">
            <a:xfrm>
              <a:off x="6031" y="6580"/>
              <a:ext cx="1118" cy="964"/>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accent3"/>
            </a:solidFill>
            <a:ln>
              <a:noFill/>
            </a:ln>
          </p:spPr>
          <p:txBody>
            <a:bodyPr lIns="125496" tIns="62748" rIns="125496" bIns="62748" anchor="ctr">
              <a:scene3d>
                <a:camera prst="orthographicFront"/>
                <a:lightRig rig="threePt" dir="t"/>
              </a:scene3d>
              <a:sp3d>
                <a:contourClr>
                  <a:srgbClr val="FFFFFF"/>
                </a:contourClr>
              </a:sp3d>
            </a:bodyPr>
            <a:lstStyle/>
            <a:p>
              <a:pPr algn="ctr">
                <a:defRPr/>
              </a:pPr>
              <a:endParaRPr lang="zh-CN" altLang="en-US" sz="2470" dirty="0">
                <a:solidFill>
                  <a:srgbClr val="FFFFFF"/>
                </a:solidFill>
                <a:ea typeface="微软雅黑" panose="020B0503020204020204" charset="-122"/>
              </a:endParaRPr>
            </a:p>
          </p:txBody>
        </p:sp>
      </p:grpSp>
      <p:sp>
        <p:nvSpPr>
          <p:cNvPr id="84" name="TextBox 83"/>
          <p:cNvSpPr txBox="1"/>
          <p:nvPr/>
        </p:nvSpPr>
        <p:spPr>
          <a:xfrm>
            <a:off x="574119" y="2263758"/>
            <a:ext cx="2917190" cy="554990"/>
          </a:xfrm>
          <a:prstGeom prst="rect">
            <a:avLst/>
          </a:prstGeom>
          <a:noFill/>
        </p:spPr>
        <p:txBody>
          <a:bodyPr wrap="none" lIns="125496" tIns="62748" rIns="125496" bIns="62748" rtlCol="0">
            <a:spAutoFit/>
          </a:bodyPr>
          <a:lstStyle/>
          <a:p>
            <a:pPr algn="r"/>
            <a:r>
              <a:rPr kumimoji="1" sz="2800" noProof="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基于</a:t>
            </a:r>
            <a:r>
              <a:rPr lang="en-US" sz="280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fNIRs</a:t>
            </a:r>
            <a:r>
              <a:rPr kumimoji="1" sz="2800" noProof="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的</a:t>
            </a:r>
            <a:r>
              <a:rPr lang="en-US" sz="280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BCIs</a:t>
            </a:r>
            <a:endParaRPr lang="en-US"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sp>
        <p:nvSpPr>
          <p:cNvPr id="7" name="文本框 6"/>
          <p:cNvSpPr txBox="1"/>
          <p:nvPr/>
        </p:nvSpPr>
        <p:spPr>
          <a:xfrm>
            <a:off x="777875" y="3071495"/>
            <a:ext cx="2218690" cy="2306955"/>
          </a:xfrm>
          <a:prstGeom prst="rect">
            <a:avLst/>
          </a:prstGeom>
          <a:noFill/>
        </p:spPr>
        <p:txBody>
          <a:bodyPr wrap="square" rtlCol="0">
            <a:spAutoFit/>
          </a:bodyPr>
          <a:lstStyle/>
          <a:p>
            <a:r>
              <a:rPr lang="zh-CN" altLang="en-US" sz="2400">
                <a:solidFill>
                  <a:srgbClr val="FF0000"/>
                </a:solidFill>
                <a:latin typeface="微软雅黑" panose="020B0503020204020204" charset="-122"/>
                <a:ea typeface="微软雅黑" panose="020B0503020204020204" charset="-122"/>
              </a:rPr>
              <a:t>原理</a:t>
            </a:r>
            <a:r>
              <a:rPr lang="zh-CN" altLang="en-US" sz="24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基于氧合血红蛋白和脱氧血红蛋白有不同的光学特性来测量它们的浓度变化。</a:t>
            </a:r>
          </a:p>
          <a:p>
            <a:endParaRPr lang="zh-CN" altLang="en-US" sz="2000">
              <a:latin typeface="微软雅黑" panose="020B0503020204020204" charset="-122"/>
              <a:ea typeface="微软雅黑" panose="020B0503020204020204" charset="-122"/>
            </a:endParaRPr>
          </a:p>
        </p:txBody>
      </p:sp>
      <p:sp>
        <p:nvSpPr>
          <p:cNvPr id="8" name="TextBox 83"/>
          <p:cNvSpPr txBox="1"/>
          <p:nvPr/>
        </p:nvSpPr>
        <p:spPr>
          <a:xfrm>
            <a:off x="5833189" y="2237088"/>
            <a:ext cx="2838450" cy="554990"/>
          </a:xfrm>
          <a:prstGeom prst="rect">
            <a:avLst/>
          </a:prstGeom>
          <a:noFill/>
        </p:spPr>
        <p:txBody>
          <a:bodyPr wrap="none" lIns="125496" tIns="62748" rIns="125496" bIns="62748" rtlCol="0">
            <a:spAutoFit/>
          </a:bodyPr>
          <a:lstStyle/>
          <a:p>
            <a:pPr algn="r"/>
            <a:r>
              <a:rPr kumimoji="1" sz="2800" noProof="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基于</a:t>
            </a:r>
            <a:r>
              <a:rPr kumimoji="1" lang="en-US" altLang="zh-CN" sz="2800" noProof="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fMRI</a:t>
            </a:r>
            <a:r>
              <a:rPr kumimoji="1" sz="2800" noProof="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的</a:t>
            </a:r>
            <a:r>
              <a:rPr lang="en-US" sz="280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BCIs</a:t>
            </a:r>
            <a:endParaRPr lang="en-US"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sp>
        <p:nvSpPr>
          <p:cNvPr id="9" name="文本框 8"/>
          <p:cNvSpPr txBox="1"/>
          <p:nvPr/>
        </p:nvSpPr>
        <p:spPr>
          <a:xfrm>
            <a:off x="5892800" y="3071495"/>
            <a:ext cx="2941955" cy="2922905"/>
          </a:xfrm>
          <a:prstGeom prst="rect">
            <a:avLst/>
          </a:prstGeom>
          <a:noFill/>
        </p:spPr>
        <p:txBody>
          <a:bodyPr wrap="square" rtlCol="0">
            <a:spAutoFit/>
          </a:bodyPr>
          <a:lstStyle/>
          <a:p>
            <a:r>
              <a:rPr lang="zh-CN" altLang="en-US" sz="2400">
                <a:solidFill>
                  <a:srgbClr val="FF0000"/>
                </a:solidFill>
                <a:latin typeface="微软雅黑" panose="020B0503020204020204" charset="-122"/>
                <a:ea typeface="微软雅黑" panose="020B0503020204020204" charset="-122"/>
              </a:rPr>
              <a:t>原理：</a:t>
            </a:r>
            <a:endParaRPr lang="zh-CN" altLang="en-US" sz="200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sym typeface="Arial" panose="020B0604020202020204" pitchFamily="34" charset="0"/>
              </a:rPr>
              <a:t>    基于氧合血红蛋白和脱氧血红蛋白具有不同的磁学特性来检测它们的浓度变化。</a:t>
            </a:r>
          </a:p>
          <a:p>
            <a:r>
              <a:rPr lang="zh-CN" altLang="en-US" sz="2000" dirty="0">
                <a:latin typeface="微软雅黑" panose="020B0503020204020204" charset="-122"/>
                <a:ea typeface="微软雅黑" panose="020B0503020204020204" charset="-122"/>
                <a:sym typeface="Arial" panose="020B0604020202020204" pitchFamily="34" charset="0"/>
              </a:rPr>
              <a:t>   高的空间分辨率和全脑覆盖，包括在大脑深处的区域。</a:t>
            </a:r>
          </a:p>
          <a:p>
            <a:endParaRPr lang="zh-CN" altLang="en-US" sz="2000">
              <a:latin typeface="微软雅黑" panose="020B0503020204020204" charset="-122"/>
              <a:ea typeface="微软雅黑" panose="020B0503020204020204" charset="-122"/>
            </a:endParaRPr>
          </a:p>
        </p:txBody>
      </p:sp>
      <p:sp>
        <p:nvSpPr>
          <p:cNvPr id="10" name="文本框 9"/>
          <p:cNvSpPr txBox="1"/>
          <p:nvPr/>
        </p:nvSpPr>
        <p:spPr>
          <a:xfrm>
            <a:off x="777875" y="5994400"/>
            <a:ext cx="7738745" cy="534035"/>
          </a:xfrm>
          <a:prstGeom prst="rect">
            <a:avLst/>
          </a:prstGeom>
          <a:noFill/>
          <a:ln w="28575">
            <a:solidFill>
              <a:srgbClr val="0070C0"/>
            </a:solidFill>
          </a:ln>
        </p:spPr>
        <p:txBody>
          <a:bodyPr wrap="square" rtlCol="0">
            <a:spAutoFit/>
          </a:bodyPr>
          <a:lstStyle/>
          <a:p>
            <a:pPr marR="0" defTabSz="914400">
              <a:lnSpc>
                <a:spcPct val="120000"/>
              </a:lnSpc>
              <a:spcBef>
                <a:spcPct val="20000"/>
              </a:spcBef>
              <a:buClrTx/>
              <a:buSzTx/>
              <a:buFontTx/>
              <a:defRPr/>
            </a:pPr>
            <a:r>
              <a:rPr lang="zh-CN" altLang="en-US" sz="2400">
                <a:latin typeface="Times New Roman" panose="02020603050405020304" pitchFamily="18" charset="0"/>
                <a:ea typeface="微软雅黑" panose="020B0503020204020204" charset="-122"/>
                <a:cs typeface="Times New Roman" panose="02020603050405020304" pitchFamily="18" charset="0"/>
              </a:rPr>
              <a:t>两种方法共同有</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缓慢的响应时间和低的时间分辨率特点</a:t>
            </a:r>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344497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01981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17.1.2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运动前区</a:t>
            </a:r>
          </a:p>
        </p:txBody>
      </p:sp>
      <p:sp>
        <p:nvSpPr>
          <p:cNvPr id="149513" name="Text Box 9"/>
          <p:cNvSpPr txBox="1">
            <a:spLocks noChangeArrowheads="1"/>
          </p:cNvSpPr>
          <p:nvPr/>
        </p:nvSpPr>
        <p:spPr bwMode="auto">
          <a:xfrm>
            <a:off x="375920" y="1849120"/>
            <a:ext cx="8610600" cy="129159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ts val="0"/>
              </a:spcBef>
              <a:buClrTx/>
              <a:buSzTx/>
              <a:buFontTx/>
              <a:defRPr/>
            </a:pP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运动前区，位于前额叶皮层后部和初级运动皮层前部。它整合高阶的感觉和有意向的信息并产生特定的运动意图。</a:t>
            </a:r>
          </a:p>
          <a:p>
            <a:pPr marR="0" defTabSz="914400">
              <a:lnSpc>
                <a:spcPct val="100000"/>
              </a:lnSpc>
              <a:spcBef>
                <a:spcPts val="0"/>
              </a:spcBef>
              <a:buClrTx/>
              <a:buSzTx/>
              <a:buFontTx/>
              <a:defRPr/>
            </a:pPr>
            <a:r>
              <a:rPr kumimoji="1" lang="zh-CN" altLang="en-US" sz="2600" kern="1200" cap="none" spc="0" normalizeH="0" baseline="0" noProof="0">
                <a:latin typeface="微软雅黑" panose="020B0503020204020204" charset="-122"/>
                <a:ea typeface="微软雅黑" panose="020B0503020204020204" charset="-122"/>
                <a:cs typeface="微软雅黑" panose="020B0503020204020204" charset="-122"/>
              </a:rPr>
              <a:t>运动前皮层包含专门的分区: 负责眼、手臂和手部的动作：</a:t>
            </a:r>
          </a:p>
        </p:txBody>
      </p:sp>
      <p:sp>
        <p:nvSpPr>
          <p:cNvPr id="10" name="文本框 9"/>
          <p:cNvSpPr txBox="1"/>
          <p:nvPr/>
        </p:nvSpPr>
        <p:spPr>
          <a:xfrm>
            <a:off x="4654550" y="3451225"/>
            <a:ext cx="3648075" cy="460375"/>
          </a:xfrm>
          <a:prstGeom prst="rect">
            <a:avLst/>
          </a:prstGeom>
          <a:solidFill>
            <a:srgbClr val="92D050"/>
          </a:solidFill>
        </p:spPr>
        <p:txBody>
          <a:bodyPr wrap="square" rtlCol="0">
            <a:spAutoFit/>
          </a:bodyPr>
          <a:lstStyle/>
          <a:p>
            <a:r>
              <a:rPr sz="2400">
                <a:latin typeface="微软雅黑" panose="020B0503020204020204" charset="-122"/>
                <a:ea typeface="微软雅黑" panose="020B0503020204020204" charset="-122"/>
              </a:rPr>
              <a:t>包含表示扫视的神经元</a:t>
            </a:r>
          </a:p>
        </p:txBody>
      </p:sp>
      <p:sp>
        <p:nvSpPr>
          <p:cNvPr id="4" name="Text Box 8"/>
          <p:cNvSpPr txBox="1">
            <a:spLocks noChangeArrowheads="1"/>
          </p:cNvSpPr>
          <p:nvPr/>
        </p:nvSpPr>
        <p:spPr bwMode="auto">
          <a:xfrm>
            <a:off x="1125855" y="3389630"/>
            <a:ext cx="2451100" cy="52197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800" dirty="0">
                <a:latin typeface="微软雅黑" panose="020B0503020204020204" charset="-122"/>
                <a:ea typeface="微软雅黑" panose="020B0503020204020204" charset="-122"/>
                <a:sym typeface="+mn-ea"/>
              </a:rPr>
              <a:t>额叶眼区</a:t>
            </a:r>
            <a:r>
              <a:rPr lang="zh-CN" altLang="en-US" sz="2800" b="1" dirty="0">
                <a:solidFill>
                  <a:srgbClr val="FF0000"/>
                </a:solidFill>
                <a:latin typeface="微软雅黑" panose="020B0503020204020204" charset="-122"/>
                <a:ea typeface="微软雅黑" panose="020B0503020204020204" charset="-122"/>
                <a:sym typeface="+mn-ea"/>
              </a:rPr>
              <a:t> </a:t>
            </a:r>
            <a:r>
              <a:rPr lang="en-US" altLang="zh-CN" sz="2800" b="1" dirty="0">
                <a:solidFill>
                  <a:srgbClr val="FF0000"/>
                </a:solidFill>
                <a:latin typeface="微软雅黑" panose="020B0503020204020204" charset="-122"/>
                <a:ea typeface="微软雅黑" panose="020B0503020204020204" charset="-122"/>
                <a:sym typeface="+mn-ea"/>
              </a:rPr>
              <a:t>FEF</a:t>
            </a:r>
            <a:endParaRPr kumimoji="1" lang="en-US" altLang="zh-CN" sz="2800" b="1" kern="1200" cap="none" spc="0" normalizeH="0" baseline="0" noProof="0" dirty="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p:txBody>
      </p:sp>
      <p:sp>
        <p:nvSpPr>
          <p:cNvPr id="5" name="Text Box 8"/>
          <p:cNvSpPr txBox="1">
            <a:spLocks noChangeArrowheads="1"/>
          </p:cNvSpPr>
          <p:nvPr/>
        </p:nvSpPr>
        <p:spPr bwMode="auto">
          <a:xfrm>
            <a:off x="1094979" y="4392929"/>
            <a:ext cx="2914015" cy="95313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800" dirty="0">
                <a:latin typeface="微软雅黑" panose="020B0503020204020204" charset="-122"/>
                <a:ea typeface="微软雅黑" panose="020B0503020204020204" charset="-122"/>
                <a:sym typeface="+mn-ea"/>
              </a:rPr>
              <a:t>腹侧运动前皮层</a:t>
            </a:r>
          </a:p>
          <a:p>
            <a:pPr marR="0" defTabSz="914400">
              <a:spcBef>
                <a:spcPts val="0"/>
              </a:spcBef>
              <a:buClrTx/>
              <a:buSzTx/>
              <a:buFontTx/>
              <a:defRPr/>
            </a:pPr>
            <a:r>
              <a:rPr lang="en-US" altLang="zh-CN" sz="2800" b="1" dirty="0">
                <a:solidFill>
                  <a:srgbClr val="FF0000"/>
                </a:solidFill>
                <a:latin typeface="微软雅黑" panose="020B0503020204020204" charset="-122"/>
                <a:ea typeface="微软雅黑" panose="020B0503020204020204" charset="-122"/>
                <a:sym typeface="+mn-ea"/>
              </a:rPr>
              <a:t>F5</a:t>
            </a:r>
            <a:endParaRPr kumimoji="1" lang="en-US" altLang="zh-CN" sz="2800" b="1" kern="1200" cap="none" spc="0" normalizeH="0" baseline="0" noProof="0" dirty="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p:txBody>
      </p:sp>
      <p:sp>
        <p:nvSpPr>
          <p:cNvPr id="6" name="Text Box 8"/>
          <p:cNvSpPr txBox="1">
            <a:spLocks noChangeArrowheads="1"/>
          </p:cNvSpPr>
          <p:nvPr/>
        </p:nvSpPr>
        <p:spPr bwMode="auto">
          <a:xfrm>
            <a:off x="1125855" y="5772150"/>
            <a:ext cx="2451100" cy="95313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800" dirty="0">
                <a:latin typeface="微软雅黑" panose="020B0503020204020204" charset="-122"/>
                <a:ea typeface="微软雅黑" panose="020B0503020204020204" charset="-122"/>
                <a:sym typeface="+mn-ea"/>
              </a:rPr>
              <a:t>背侧运动前区 </a:t>
            </a:r>
            <a:r>
              <a:rPr lang="en-US" altLang="zh-CN" sz="2800" b="1" dirty="0">
                <a:solidFill>
                  <a:srgbClr val="FF0000"/>
                </a:solidFill>
                <a:latin typeface="微软雅黑" panose="020B0503020204020204" charset="-122"/>
                <a:ea typeface="微软雅黑" panose="020B0503020204020204" charset="-122"/>
                <a:sym typeface="+mn-ea"/>
              </a:rPr>
              <a:t>PMD</a:t>
            </a:r>
            <a:endParaRPr kumimoji="1" lang="en-US" altLang="zh-CN" sz="2800" b="1" kern="1200" cap="none" spc="0" normalizeH="0" baseline="0" noProof="0" dirty="0">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p:txBody>
      </p:sp>
      <p:sp>
        <p:nvSpPr>
          <p:cNvPr id="86" name="左大括号 85"/>
          <p:cNvSpPr/>
          <p:nvPr/>
        </p:nvSpPr>
        <p:spPr>
          <a:xfrm>
            <a:off x="375920" y="3483610"/>
            <a:ext cx="443865" cy="3241675"/>
          </a:xfrm>
          <a:prstGeom prst="leftBrace">
            <a:avLst>
              <a:gd name="adj1" fmla="val 19041"/>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7" name="文本框 6"/>
          <p:cNvSpPr txBox="1"/>
          <p:nvPr/>
        </p:nvSpPr>
        <p:spPr>
          <a:xfrm>
            <a:off x="4654550" y="4639310"/>
            <a:ext cx="3648075" cy="460375"/>
          </a:xfrm>
          <a:prstGeom prst="rect">
            <a:avLst/>
          </a:prstGeom>
          <a:solidFill>
            <a:srgbClr val="92D050"/>
          </a:solidFill>
        </p:spPr>
        <p:txBody>
          <a:bodyPr wrap="square" rtlCol="0">
            <a:spAutoFit/>
          </a:bodyPr>
          <a:lstStyle/>
          <a:p>
            <a:r>
              <a:rPr sz="2400">
                <a:latin typeface="微软雅黑" panose="020B0503020204020204" charset="-122"/>
                <a:ea typeface="微软雅黑" panose="020B0503020204020204" charset="-122"/>
              </a:rPr>
              <a:t>手部抓握动作时特别活跃</a:t>
            </a:r>
          </a:p>
        </p:txBody>
      </p:sp>
      <p:sp>
        <p:nvSpPr>
          <p:cNvPr id="8" name="文本框 7"/>
          <p:cNvSpPr txBox="1"/>
          <p:nvPr/>
        </p:nvSpPr>
        <p:spPr>
          <a:xfrm>
            <a:off x="4654550" y="6018530"/>
            <a:ext cx="3648075" cy="460375"/>
          </a:xfrm>
          <a:prstGeom prst="rect">
            <a:avLst/>
          </a:prstGeom>
          <a:solidFill>
            <a:srgbClr val="92D050"/>
          </a:solidFill>
        </p:spPr>
        <p:txBody>
          <a:bodyPr wrap="square" rtlCol="0">
            <a:spAutoFit/>
          </a:bodyPr>
          <a:lstStyle/>
          <a:p>
            <a:r>
              <a:rPr lang="zh-CN" sz="2400">
                <a:latin typeface="微软雅黑" panose="020B0503020204020204" charset="-122"/>
                <a:ea typeface="微软雅黑" panose="020B0503020204020204" charset="-122"/>
              </a:rPr>
              <a:t>控制</a:t>
            </a:r>
            <a:r>
              <a:rPr sz="2400">
                <a:latin typeface="微软雅黑" panose="020B0503020204020204" charset="-122"/>
                <a:ea typeface="微软雅黑" panose="020B0503020204020204" charset="-122"/>
              </a:rPr>
              <a:t>手臂到达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arn(outHorizontal)">
                                      <p:cBhvr>
                                        <p:cTn id="12"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8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1255" y="798830"/>
            <a:ext cx="7792720" cy="877570"/>
          </a:xfrm>
        </p:spPr>
        <p:txBody>
          <a:bodyPr/>
          <a:lstStyle/>
          <a:p>
            <a:r>
              <a:rPr lang="en-US" altLang="zh-CN" sz="3600" b="1"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17.1.3</a:t>
            </a:r>
            <a:r>
              <a:rPr lang="en-US" altLang="zh-CN" sz="3600" b="1" noProof="0" dirty="0" smtClean="0">
                <a:ln>
                  <a:noFill/>
                </a:ln>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lang="zh-CN" altLang="en-US"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rPr>
              <a:t>运动前区与顶叶皮层区联系</a:t>
            </a:r>
          </a:p>
        </p:txBody>
      </p:sp>
      <p:sp>
        <p:nvSpPr>
          <p:cNvPr id="3" name="文本框 2"/>
          <p:cNvSpPr txBox="1"/>
          <p:nvPr/>
        </p:nvSpPr>
        <p:spPr>
          <a:xfrm>
            <a:off x="1724025" y="5995035"/>
            <a:ext cx="4980940" cy="368300"/>
          </a:xfrm>
          <a:prstGeom prst="rect">
            <a:avLst/>
          </a:prstGeom>
          <a:noFill/>
        </p:spPr>
        <p:txBody>
          <a:bodyPr wrap="square" rtlCol="0">
            <a:spAutoFit/>
          </a:bodyPr>
          <a:lstStyle/>
          <a:p>
            <a:endParaRPr lang="zh-CN" altLang="en-US"/>
          </a:p>
        </p:txBody>
      </p:sp>
      <p:sp>
        <p:nvSpPr>
          <p:cNvPr id="5" name="文本框 4"/>
          <p:cNvSpPr txBox="1"/>
          <p:nvPr/>
        </p:nvSpPr>
        <p:spPr>
          <a:xfrm>
            <a:off x="400050" y="6134735"/>
            <a:ext cx="5945505" cy="398780"/>
          </a:xfrm>
          <a:prstGeom prst="rect">
            <a:avLst/>
          </a:prstGeom>
          <a:noFill/>
          <a:ln w="28575">
            <a:solidFill>
              <a:srgbClr val="0070C0"/>
            </a:solidFill>
          </a:ln>
        </p:spPr>
        <p:txBody>
          <a:bodyPr wrap="square" rtlCol="0">
            <a:spAutoFit/>
          </a:bodyPr>
          <a:lstStyle/>
          <a:p>
            <a:r>
              <a:rPr lang="zh-CN" altLang="en-US" sz="2000" dirty="0">
                <a:latin typeface="微软雅黑" panose="020B0503020204020204" charset="-122"/>
                <a:ea typeface="微软雅黑" panose="020B0503020204020204" charset="-122"/>
                <a:sym typeface="+mn-ea"/>
              </a:rPr>
              <a:t>图：在猴脑中与动作规划相关的顶叶</a:t>
            </a:r>
            <a:r>
              <a:rPr lang="zh-CN" altLang="en-US" sz="2000" dirty="0">
                <a:latin typeface="微软雅黑" panose="020B0503020204020204" charset="-122"/>
                <a:ea typeface="微软雅黑" panose="020B0503020204020204" charset="-122"/>
                <a:sym typeface="+mn-ea"/>
              </a:rPr>
              <a:t>和运动前区</a:t>
            </a:r>
            <a:endParaRPr lang="zh-CN" altLang="en-US" sz="2000" dirty="0">
              <a:latin typeface="微软雅黑" panose="020B0503020204020204" charset="-122"/>
              <a:ea typeface="微软雅黑" panose="020B0503020204020204" charset="-122"/>
            </a:endParaRPr>
          </a:p>
        </p:txBody>
      </p:sp>
      <p:sp>
        <p:nvSpPr>
          <p:cNvPr id="6" name="文本框 5"/>
          <p:cNvSpPr txBox="1"/>
          <p:nvPr/>
        </p:nvSpPr>
        <p:spPr>
          <a:xfrm>
            <a:off x="6704965" y="2010410"/>
            <a:ext cx="2374900" cy="4523105"/>
          </a:xfrm>
          <a:prstGeom prst="rect">
            <a:avLst/>
          </a:prstGeom>
          <a:solidFill>
            <a:schemeClr val="tx2">
              <a:lumMod val="40000"/>
              <a:lumOff val="60000"/>
            </a:schemeClr>
          </a:solidFill>
        </p:spPr>
        <p:txBody>
          <a:bodyPr wrap="square" rtlCol="0">
            <a:spAutoFit/>
          </a:bodyPr>
          <a:lstStyle/>
          <a:p>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运动前区</a:t>
            </a:r>
            <a:r>
              <a:rPr lang="zh-CN" altLang="en-US" sz="2400" dirty="0">
                <a:latin typeface="微软雅黑" panose="020B0503020204020204" charset="-122"/>
                <a:ea typeface="微软雅黑" panose="020B0503020204020204" charset="-122"/>
                <a:cs typeface="微软雅黑" panose="020B0503020204020204" charset="-122"/>
                <a:sym typeface="+mn-ea"/>
              </a:rPr>
              <a:t>直接地、相互地连接到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顶叶皮层区</a:t>
            </a:r>
            <a:r>
              <a:rPr lang="zh-CN" altLang="en-US" sz="2400" dirty="0">
                <a:latin typeface="微软雅黑" panose="020B0503020204020204" charset="-122"/>
                <a:ea typeface="微软雅黑" panose="020B0503020204020204" charset="-122"/>
                <a:cs typeface="微软雅黑" panose="020B0503020204020204" charset="-122"/>
                <a:sym typeface="+mn-ea"/>
              </a:rPr>
              <a:t>中对应的眼、手臂和手区</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r>
              <a:rPr lang="zh-CN" altLang="en-US" sz="2400" dirty="0">
                <a:latin typeface="微软雅黑" panose="020B0503020204020204" charset="-122"/>
                <a:ea typeface="微软雅黑" panose="020B0503020204020204" charset="-122"/>
                <a:cs typeface="微软雅黑" panose="020B0503020204020204" charset="-122"/>
              </a:rPr>
              <a:t>因此，能够将来自</a:t>
            </a:r>
            <a:r>
              <a:rPr lang="zh-CN" altLang="en-US" sz="2400" b="1" dirty="0">
                <a:latin typeface="微软雅黑" panose="020B0503020204020204" charset="-122"/>
                <a:ea typeface="微软雅黑" panose="020B0503020204020204" charset="-122"/>
                <a:cs typeface="微软雅黑" panose="020B0503020204020204" charset="-122"/>
              </a:rPr>
              <a:t>额叶皮层</a:t>
            </a:r>
            <a:r>
              <a:rPr lang="zh-CN" altLang="en-US" sz="2400" dirty="0">
                <a:latin typeface="微软雅黑" panose="020B0503020204020204" charset="-122"/>
                <a:ea typeface="微软雅黑" panose="020B0503020204020204" charset="-122"/>
                <a:cs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意志信息</a:t>
            </a:r>
            <a:r>
              <a:rPr lang="zh-CN" altLang="en-US" sz="2400" dirty="0">
                <a:latin typeface="微软雅黑" panose="020B0503020204020204" charset="-122"/>
                <a:ea typeface="微软雅黑" panose="020B0503020204020204" charset="-122"/>
                <a:cs typeface="微软雅黑" panose="020B0503020204020204" charset="-122"/>
              </a:rPr>
              <a:t>与来自</a:t>
            </a:r>
            <a:r>
              <a:rPr lang="zh-CN" altLang="en-US" sz="2400" b="1" dirty="0">
                <a:latin typeface="微软雅黑" panose="020B0503020204020204" charset="-122"/>
                <a:ea typeface="微软雅黑" panose="020B0503020204020204" charset="-122"/>
                <a:cs typeface="微软雅黑" panose="020B0503020204020204" charset="-122"/>
              </a:rPr>
              <a:t>顶叶皮层</a:t>
            </a:r>
            <a:r>
              <a:rPr lang="zh-CN" altLang="en-US" sz="2400" dirty="0">
                <a:latin typeface="微软雅黑" panose="020B0503020204020204" charset="-122"/>
                <a:ea typeface="微软雅黑" panose="020B0503020204020204" charset="-122"/>
                <a:cs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感知信号</a:t>
            </a:r>
            <a:r>
              <a:rPr lang="zh-CN" altLang="en-US" sz="2400" dirty="0">
                <a:latin typeface="微软雅黑" panose="020B0503020204020204" charset="-122"/>
                <a:ea typeface="微软雅黑" panose="020B0503020204020204" charset="-122"/>
                <a:cs typeface="微软雅黑" panose="020B0503020204020204" charset="-122"/>
              </a:rPr>
              <a:t>相结合，而产生高级别的</a:t>
            </a:r>
            <a:r>
              <a:rPr lang="zh-CN" altLang="en-US" sz="2400" b="1" dirty="0">
                <a:latin typeface="微软雅黑" panose="020B0503020204020204" charset="-122"/>
                <a:ea typeface="微软雅黑" panose="020B0503020204020204" charset="-122"/>
                <a:cs typeface="微软雅黑" panose="020B0503020204020204" charset="-122"/>
              </a:rPr>
              <a:t>运动计划</a:t>
            </a:r>
            <a:r>
              <a:rPr lang="zh-CN" altLang="en-US" sz="2400" dirty="0">
                <a:latin typeface="微软雅黑" panose="020B0503020204020204" charset="-122"/>
                <a:ea typeface="微软雅黑" panose="020B0503020204020204" charset="-122"/>
                <a:cs typeface="微软雅黑" panose="020B0503020204020204" charset="-122"/>
              </a:rPr>
              <a:t>。</a:t>
            </a:r>
          </a:p>
        </p:txBody>
      </p:sp>
      <p:pic>
        <p:nvPicPr>
          <p:cNvPr id="8" name="图片 7"/>
          <p:cNvPicPr>
            <a:picLocks noChangeAspect="1"/>
          </p:cNvPicPr>
          <p:nvPr/>
        </p:nvPicPr>
        <p:blipFill>
          <a:blip r:embed="rId3"/>
          <a:stretch>
            <a:fillRect/>
          </a:stretch>
        </p:blipFill>
        <p:spPr>
          <a:xfrm>
            <a:off x="447675" y="2647950"/>
            <a:ext cx="5850255" cy="3247390"/>
          </a:xfrm>
          <a:prstGeom prst="rect">
            <a:avLst/>
          </a:prstGeom>
        </p:spPr>
      </p:pic>
      <p:sp>
        <p:nvSpPr>
          <p:cNvPr id="9" name="文本框 8"/>
          <p:cNvSpPr txBox="1"/>
          <p:nvPr/>
        </p:nvSpPr>
        <p:spPr>
          <a:xfrm>
            <a:off x="918210" y="2162175"/>
            <a:ext cx="4980305" cy="46037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PMR</a:t>
            </a:r>
            <a:r>
              <a:rPr lang="zh-CN" altLang="en-US" sz="2400" b="1" dirty="0">
                <a:solidFill>
                  <a:srgbClr val="7030A0"/>
                </a:solidFill>
                <a:latin typeface="Times New Roman" panose="02020603050405020304" pitchFamily="18" charset="0"/>
                <a:ea typeface="微软雅黑" panose="020B0503020204020204" charset="-122"/>
                <a:cs typeface="Times New Roman" panose="02020603050405020304" pitchFamily="18" charset="0"/>
                <a:sym typeface="+mn-ea"/>
              </a:rPr>
              <a:t>与</a:t>
            </a:r>
            <a:r>
              <a:rPr lang="zh-CN" altLang="en-US"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PRR</a:t>
            </a:r>
            <a:r>
              <a:rPr lang="zh-CN" altLang="en-US" sz="2400" b="1" dirty="0">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FEF</a:t>
            </a:r>
            <a:r>
              <a:rPr lang="zh-CN" altLang="en-US" sz="2400" b="1" dirty="0">
                <a:solidFill>
                  <a:srgbClr val="7030A0"/>
                </a:solidFill>
                <a:latin typeface="Times New Roman" panose="02020603050405020304" pitchFamily="18" charset="0"/>
                <a:ea typeface="微软雅黑" panose="020B0503020204020204" charset="-122"/>
                <a:cs typeface="Times New Roman" panose="02020603050405020304" pitchFamily="18" charset="0"/>
                <a:sym typeface="+mn-ea"/>
              </a:rPr>
              <a:t>与</a:t>
            </a:r>
            <a:r>
              <a:rPr lang="zh-CN" altLang="en-US" sz="24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LI</a:t>
            </a:r>
            <a:r>
              <a:rPr lang="en-US" altLang="zh-CN" sz="2400"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P</a:t>
            </a:r>
            <a:r>
              <a:rPr lang="zh-CN" altLang="en-US" sz="2400" b="1"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F5</a:t>
            </a:r>
            <a:r>
              <a:rPr lang="zh-CN" altLang="en-US" sz="2400" b="1" dirty="0">
                <a:solidFill>
                  <a:srgbClr val="7030A0"/>
                </a:solidFill>
                <a:latin typeface="Times New Roman" panose="02020603050405020304" pitchFamily="18" charset="0"/>
                <a:ea typeface="微软雅黑" panose="020B0503020204020204" charset="-122"/>
                <a:cs typeface="Times New Roman" panose="02020603050405020304" pitchFamily="18" charset="0"/>
                <a:sym typeface="+mn-ea"/>
              </a:rPr>
              <a:t>与</a:t>
            </a:r>
            <a:r>
              <a:rPr lang="zh-CN" altLang="en-US"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AIP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455</TotalTime>
  <Words>6311</Words>
  <Application>Microsoft Office PowerPoint</Application>
  <PresentationFormat>全屏显示(4:3)</PresentationFormat>
  <Paragraphs>584</Paragraphs>
  <Slides>71</Slides>
  <Notes>34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3" baseType="lpstr">
      <vt:lpstr>DFGothic-EB</vt:lpstr>
      <vt:lpstr>黑体</vt:lpstr>
      <vt:lpstr>华文行楷</vt:lpstr>
      <vt:lpstr>宋体</vt:lpstr>
      <vt:lpstr>微软雅黑</vt:lpstr>
      <vt:lpstr>Arial</vt:lpstr>
      <vt:lpstr>Segoe UI</vt:lpstr>
      <vt:lpstr>Tahoma</vt:lpstr>
      <vt:lpstr>Times New Roman</vt:lpstr>
      <vt:lpstr>Wingdings</vt:lpstr>
      <vt:lpstr>Blends</vt:lpstr>
      <vt:lpstr>WPS 公式 3.0</vt:lpstr>
      <vt:lpstr>PowerPoint 演示文稿</vt:lpstr>
      <vt:lpstr>PowerPoint 演示文稿</vt:lpstr>
      <vt:lpstr>解剖学结构</vt:lpstr>
      <vt:lpstr>17.1.1 顶叶皮层</vt:lpstr>
      <vt:lpstr>PowerPoint 演示文稿</vt:lpstr>
      <vt:lpstr>PowerPoint 演示文稿</vt:lpstr>
      <vt:lpstr>顶叶皮层的组成（图示）</vt:lpstr>
      <vt:lpstr>PowerPoint 演示文稿</vt:lpstr>
      <vt:lpstr>17.1.3 运动前区与顶叶皮层区联系</vt:lpstr>
      <vt:lpstr>动作规划</vt:lpstr>
      <vt:lpstr>PowerPoint 演示文稿</vt:lpstr>
      <vt:lpstr>PowerPoint 演示文稿</vt:lpstr>
      <vt:lpstr>PowerPoint 演示文稿</vt:lpstr>
      <vt:lpstr>眼动和到达任务</vt:lpstr>
      <vt:lpstr>PowerPoint 演示文稿</vt:lpstr>
      <vt:lpstr>PowerPoint 演示文稿</vt:lpstr>
      <vt:lpstr>PowerPoint 演示文稿</vt:lpstr>
      <vt:lpstr>17.2.3 抓握任务</vt:lpstr>
      <vt:lpstr>PowerPoint 演示文稿</vt:lpstr>
      <vt:lpstr>PowerPoint 演示文稿</vt:lpstr>
      <vt:lpstr>动作解码</vt:lpstr>
      <vt:lpstr>17.3.1 到达解码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17.4 局部场电位解码</vt:lpstr>
      <vt:lpstr>PowerPoint 演示文稿</vt:lpstr>
      <vt:lpstr>PowerPoint 演示文稿</vt:lpstr>
      <vt:lpstr>PowerPoint 演示文稿</vt:lpstr>
      <vt:lpstr>PowerPoint 演示文稿</vt:lpstr>
      <vt:lpstr>PowerPoint 演示文稿</vt:lpstr>
      <vt:lpstr>18.1 引言</vt:lpstr>
      <vt:lpstr>PowerPoint 演示文稿</vt:lpstr>
      <vt:lpstr>PowerPoint 演示文稿</vt:lpstr>
      <vt:lpstr>PowerPoint 演示文稿</vt:lpstr>
      <vt:lpstr>PowerPoint 演示文稿</vt:lpstr>
      <vt:lpstr>fNIRs光谱类型</vt:lpstr>
      <vt:lpstr>PowerPoint 演示文稿</vt:lpstr>
      <vt:lpstr>PowerPoint 演示文稿</vt:lpstr>
      <vt:lpstr>多通道fNIRs光极在头皮上的排列</vt:lpstr>
      <vt:lpstr>数据预处理</vt:lpstr>
      <vt:lpstr>PowerPoint 演示文稿</vt:lpstr>
      <vt:lpstr>信号校正和分析技术</vt:lpstr>
      <vt:lpstr>其他预处理技术</vt:lpstr>
      <vt:lpstr>PowerPoint 演示文稿</vt:lpstr>
      <vt:lpstr>两种分类算法的对比实验结果</vt:lpstr>
      <vt:lpstr>其他模式识别方法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回波平面成像EPI序列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wimxt.com</cp:lastModifiedBy>
  <cp:revision>136</cp:revision>
  <dcterms:created xsi:type="dcterms:W3CDTF">2019-07-05T01:33:00Z</dcterms:created>
  <dcterms:modified xsi:type="dcterms:W3CDTF">2020-03-14T10:04:59Z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2052-11.1.0.8863</vt:lpwstr>
  </property>
</Properties>
</file>