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347" r:id="rId2"/>
    <p:sldId id="349" r:id="rId3"/>
    <p:sldId id="419" r:id="rId4"/>
    <p:sldId id="420" r:id="rId5"/>
    <p:sldId id="421" r:id="rId6"/>
    <p:sldId id="491" r:id="rId7"/>
    <p:sldId id="492" r:id="rId8"/>
    <p:sldId id="493" r:id="rId9"/>
    <p:sldId id="517" r:id="rId10"/>
    <p:sldId id="494" r:id="rId11"/>
    <p:sldId id="495" r:id="rId12"/>
    <p:sldId id="496" r:id="rId13"/>
    <p:sldId id="497" r:id="rId14"/>
    <p:sldId id="498" r:id="rId15"/>
    <p:sldId id="499" r:id="rId16"/>
    <p:sldId id="500" r:id="rId17"/>
    <p:sldId id="501" r:id="rId18"/>
    <p:sldId id="511" r:id="rId19"/>
    <p:sldId id="513" r:id="rId20"/>
    <p:sldId id="512" r:id="rId21"/>
    <p:sldId id="514" r:id="rId22"/>
    <p:sldId id="327" r:id="rId23"/>
    <p:sldId id="581" r:id="rId24"/>
    <p:sldId id="516" r:id="rId25"/>
    <p:sldId id="541" r:id="rId26"/>
    <p:sldId id="542" r:id="rId27"/>
    <p:sldId id="340" r:id="rId28"/>
    <p:sldId id="543" r:id="rId29"/>
    <p:sldId id="544" r:id="rId30"/>
    <p:sldId id="282" r:id="rId31"/>
    <p:sldId id="548" r:id="rId32"/>
    <p:sldId id="545" r:id="rId33"/>
    <p:sldId id="546" r:id="rId34"/>
    <p:sldId id="549" r:id="rId35"/>
    <p:sldId id="580" r:id="rId36"/>
    <p:sldId id="550" r:id="rId37"/>
    <p:sldId id="560" r:id="rId38"/>
    <p:sldId id="577" r:id="rId39"/>
    <p:sldId id="562" r:id="rId40"/>
    <p:sldId id="561" r:id="rId41"/>
    <p:sldId id="571" r:id="rId42"/>
    <p:sldId id="572" r:id="rId43"/>
    <p:sldId id="573" r:id="rId44"/>
    <p:sldId id="574" r:id="rId45"/>
    <p:sldId id="578" r:id="rId46"/>
    <p:sldId id="575" r:id="rId47"/>
    <p:sldId id="576" r:id="rId4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36">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0D6F"/>
    <a:srgbClr val="57C45B"/>
    <a:srgbClr val="71CA52"/>
    <a:srgbClr val="53C93D"/>
    <a:srgbClr val="44B36E"/>
    <a:srgbClr val="17C913"/>
    <a:srgbClr val="1C981C"/>
    <a:srgbClr val="CCFF99"/>
    <a:srgbClr val="FFFFFF"/>
    <a:srgbClr val="4EAE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9"/>
    <p:restoredTop sz="96175"/>
  </p:normalViewPr>
  <p:slideViewPr>
    <p:cSldViewPr showGuides="1">
      <p:cViewPr varScale="1">
        <p:scale>
          <a:sx n="69" d="100"/>
          <a:sy n="69" d="100"/>
        </p:scale>
        <p:origin x="1434" y="72"/>
      </p:cViewPr>
      <p:guideLst>
        <p:guide orient="horz" pos="2036"/>
        <p:guide pos="2881"/>
      </p:guideLst>
    </p:cSldViewPr>
  </p:slideViewPr>
  <p:notesTextViewPr>
    <p:cViewPr>
      <p:scale>
        <a:sx n="100" d="100"/>
        <a:sy n="100" d="100"/>
      </p:scale>
      <p:origin x="0" y="0"/>
    </p:cViewPr>
  </p:notesTextViewPr>
  <p:sorterViewPr showFormatting="0">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355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2355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55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B7ABC62-E214-4C6F-810D-26A6F231C78E}"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1" name="Group 3"/>
            <p:cNvGrpSpPr/>
            <p:nvPr/>
          </p:nvGrpSpPr>
          <p:grpSpPr>
            <a:xfrm>
              <a:off x="183" y="1604"/>
              <a:ext cx="448"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4" name="Group 6"/>
            <p:cNvGrpSpPr/>
            <p:nvPr/>
          </p:nvGrpSpPr>
          <p:grpSpPr>
            <a:xfrm>
              <a:off x="261" y="1870"/>
              <a:ext cx="465"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48492" name="Rectangle 12"/>
          <p:cNvSpPr>
            <a:spLocks noGrp="1" noChangeArrowheads="1"/>
          </p:cNvSpPr>
          <p:nvPr>
            <p:ph type="ctrTitle"/>
          </p:nvPr>
        </p:nvSpPr>
        <p:spPr>
          <a:xfrm>
            <a:off x="990600" y="1676400"/>
            <a:ext cx="7772400" cy="1462088"/>
          </a:xfrm>
        </p:spPr>
        <p:txBody>
          <a:bodyPr/>
          <a:lstStyle>
            <a:lvl1pPr>
              <a:defRPr/>
            </a:lvl1pPr>
          </a:lstStyle>
          <a:p>
            <a:pPr lvl="0" fontAlgn="base"/>
            <a:r>
              <a:rPr lang="zh-CN" altLang="en-US" strike="noStrike" noProof="0" smtClean="0"/>
              <a:t>单击此处编辑母版标题样式</a:t>
            </a:r>
          </a:p>
        </p:txBody>
      </p:sp>
      <p:sp>
        <p:nvSpPr>
          <p:cNvPr id="14849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fontAlgn="base"/>
            <a:r>
              <a:rPr lang="zh-CN" altLang="en-US" strike="noStrike" noProof="0" smtClean="0"/>
              <a:t>单击此处编辑母版副标题样式</a:t>
            </a:r>
          </a:p>
        </p:txBody>
      </p:sp>
      <p:sp>
        <p:nvSpPr>
          <p:cNvPr id="24" name="Rectangle 14"/>
          <p:cNvSpPr>
            <a:spLocks noGrp="1" noChangeArrowheads="1"/>
          </p:cNvSpPr>
          <p:nvPr>
            <p:ph type="dt" sz="half" idx="2"/>
          </p:nvPr>
        </p:nvSpPr>
        <p:spPr bwMode="auto">
          <a:xfrm>
            <a:off x="990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mtClean="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0F7AC0D-87B2-4A4D-97F2-546094404142}"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214313"/>
            <a:ext cx="5700712" cy="5918200"/>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lstStyle/>
          <a:p>
            <a:pPr lvl="0"/>
            <a:r>
              <a:rPr lang="zh-CN" altLang="en-US" dirty="0"/>
              <a:t>单击此处编辑母版标题样式</a:t>
            </a:r>
          </a:p>
        </p:txBody>
      </p:sp>
      <p:sp>
        <p:nvSpPr>
          <p:cNvPr id="1034" name="Rectangle 10"/>
          <p:cNvSpPr>
            <a:spLocks noGrp="1"/>
          </p:cNvSpPr>
          <p:nvPr>
            <p:ph type="body"/>
          </p:nvPr>
        </p:nvSpPr>
        <p:spPr>
          <a:xfrm>
            <a:off x="1182688" y="2017713"/>
            <a:ext cx="7772400" cy="4114800"/>
          </a:xfrm>
          <a:prstGeom prst="rect">
            <a:avLst/>
          </a:prstGeom>
          <a:noFill/>
          <a:ln w="9525">
            <a:noFill/>
          </a:ln>
        </p:spPr>
        <p:txBody>
          <a:bodyPr anchor="t"/>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14746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746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746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4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D8EEE27C-85D4-4D08-88FA-72E22B66899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7" name="Text Box 3"/>
          <p:cNvSpPr txBox="1"/>
          <p:nvPr/>
        </p:nvSpPr>
        <p:spPr>
          <a:xfrm>
            <a:off x="3120866" y="2895614"/>
            <a:ext cx="4681538" cy="769441"/>
          </a:xfrm>
          <a:prstGeom prst="rect">
            <a:avLst/>
          </a:prstGeom>
          <a:noFill/>
          <a:ln w="9525">
            <a:noFill/>
          </a:ln>
        </p:spPr>
        <p:txBody>
          <a:bodyPr wrap="square" anchor="t">
            <a:spAutoFit/>
          </a:bodyPr>
          <a:lstStyle/>
          <a:p>
            <a:pPr>
              <a:spcBef>
                <a:spcPct val="50000"/>
              </a:spcBef>
              <a:buSzTx/>
            </a:pPr>
            <a:r>
              <a:rPr lang="zh-CN" altLang="en-US" sz="4400" b="1" dirty="0" smtClean="0">
                <a:solidFill>
                  <a:srgbClr val="3333FF"/>
                </a:solidFill>
                <a:latin typeface="Times New Roman" panose="02020603050405020304" pitchFamily="18" charset="0"/>
                <a:ea typeface="黑体" panose="02010609060101010101" pitchFamily="2" charset="-122"/>
              </a:rPr>
              <a:t>BCI</a:t>
            </a:r>
            <a:r>
              <a:rPr lang="zh-CN" altLang="en-US" sz="4400" b="1" dirty="0">
                <a:solidFill>
                  <a:srgbClr val="3333FF"/>
                </a:solidFill>
                <a:latin typeface="Times New Roman" panose="02020603050405020304" pitchFamily="18" charset="0"/>
                <a:ea typeface="黑体" panose="02010609060101010101" pitchFamily="2" charset="-122"/>
              </a:rPr>
              <a:t>用户及其需求</a:t>
            </a:r>
          </a:p>
        </p:txBody>
      </p:sp>
      <p:sp>
        <p:nvSpPr>
          <p:cNvPr id="4099" name="WordArt 4"/>
          <p:cNvSpPr>
            <a:spLocks noTextEdit="1"/>
          </p:cNvSpPr>
          <p:nvPr/>
        </p:nvSpPr>
        <p:spPr>
          <a:xfrm>
            <a:off x="762000" y="4114800"/>
            <a:ext cx="1371600" cy="838200"/>
          </a:xfrm>
          <a:prstGeom prst="rect">
            <a:avLst/>
          </a:prstGeom>
        </p:spPr>
        <p:txBody>
          <a:bodyPr wrap="none" fromWordArt="1">
            <a:prstTxWarp prst="textPlain">
              <a:avLst>
                <a:gd name="adj" fmla="val 50000"/>
              </a:avLst>
            </a:prstTxWarp>
            <a:normAutofit fontScale="77500" lnSpcReduction="20000"/>
          </a:bodyP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1" i="0" u="none" strike="noStrike" kern="1200" cap="none" spc="0" normalizeH="0" baseline="0" noProof="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cs typeface="+mn-cs"/>
              </a:rPr>
              <a:t>主讲教师</a:t>
            </a:r>
          </a:p>
          <a:p>
            <a:pPr marL="0" marR="0" indent="0" algn="ctr" defTabSz="914400" rtl="0" eaLnBrk="0" fontAlgn="base" latinLnBrk="0" hangingPunct="0">
              <a:lnSpc>
                <a:spcPct val="100000"/>
              </a:lnSpc>
              <a:spcBef>
                <a:spcPct val="0"/>
              </a:spcBef>
              <a:spcAft>
                <a:spcPct val="0"/>
              </a:spcAft>
              <a:buClrTx/>
              <a:buSzTx/>
              <a:buFontTx/>
              <a:buNone/>
            </a:pPr>
            <a:r>
              <a:rPr kumimoji="0" lang="zh-CN" altLang="en-US" sz="3600" b="1" i="0" u="none" strike="noStrike" kern="1200" cap="none" spc="0" normalizeH="0" baseline="0" noProof="1">
                <a:ln w="19050" cap="flat" cmpd="sng">
                  <a:solidFill>
                    <a:srgbClr val="99CCFF"/>
                  </a:solidFill>
                  <a:prstDash val="solid"/>
                  <a:headEnd type="none" w="med" len="med"/>
                  <a:tailEnd type="none" w="med" len="med"/>
                </a:ln>
                <a:solidFill>
                  <a:srgbClr val="0066CC"/>
                </a:solidFill>
                <a:effectLst>
                  <a:outerShdw dist="35921" dir="2699999" algn="ctr" rotWithShape="0">
                    <a:srgbClr val="990000"/>
                  </a:outerShdw>
                </a:effectLst>
                <a:latin typeface="华文行楷" panose="02010800040101010101" pitchFamily="2" charset="-122"/>
                <a:ea typeface="华文行楷" panose="02010800040101010101" pitchFamily="2" charset="-122"/>
                <a:cs typeface="+mn-cs"/>
              </a:rPr>
              <a:t>赵晓安</a:t>
            </a:r>
          </a:p>
        </p:txBody>
      </p:sp>
      <p:pic>
        <p:nvPicPr>
          <p:cNvPr id="2" name="Picture 5" descr="INSTALLD"/>
          <p:cNvPicPr>
            <a:picLocks noChangeAspect="1"/>
          </p:cNvPicPr>
          <p:nvPr/>
        </p:nvPicPr>
        <p:blipFill>
          <a:blip r:embed="rId2"/>
          <a:stretch>
            <a:fillRect/>
          </a:stretch>
        </p:blipFill>
        <p:spPr>
          <a:xfrm>
            <a:off x="0" y="990600"/>
            <a:ext cx="2514600" cy="5867400"/>
          </a:xfrm>
          <a:prstGeom prst="rect">
            <a:avLst/>
          </a:prstGeom>
          <a:noFill/>
          <a:ln w="9525">
            <a:noFill/>
          </a:ln>
        </p:spPr>
      </p:pic>
      <p:sp>
        <p:nvSpPr>
          <p:cNvPr id="5" name="Text Box 3"/>
          <p:cNvSpPr txBox="1"/>
          <p:nvPr/>
        </p:nvSpPr>
        <p:spPr>
          <a:xfrm>
            <a:off x="2839720" y="1795145"/>
            <a:ext cx="2621915" cy="768350"/>
          </a:xfrm>
          <a:prstGeom prst="rect">
            <a:avLst/>
          </a:prstGeom>
          <a:noFill/>
          <a:ln w="9525">
            <a:noFill/>
          </a:ln>
        </p:spPr>
        <p:txBody>
          <a:bodyPr wrap="square" anchor="t">
            <a:spAutoFit/>
          </a:bodyPr>
          <a:lstStyle/>
          <a:p>
            <a:pPr>
              <a:spcBef>
                <a:spcPct val="50000"/>
              </a:spcBef>
              <a:buSzTx/>
            </a:pPr>
            <a:r>
              <a:rPr lang="zh-CN" altLang="en-US" sz="4400" b="1" dirty="0">
                <a:solidFill>
                  <a:srgbClr val="3333FF"/>
                </a:solidFill>
                <a:latin typeface="Times New Roman" panose="02020603050405020304" pitchFamily="18" charset="0"/>
                <a:ea typeface="黑体" panose="02010609060101010101" pitchFamily="2" charset="-122"/>
              </a:rPr>
              <a:t>第</a:t>
            </a:r>
            <a:r>
              <a:rPr lang="en-US" altLang="zh-CN" sz="4400" b="1" dirty="0" smtClean="0">
                <a:solidFill>
                  <a:srgbClr val="3333FF"/>
                </a:solidFill>
                <a:latin typeface="Times New Roman" panose="02020603050405020304" pitchFamily="18" charset="0"/>
                <a:ea typeface="黑体" panose="02010609060101010101" pitchFamily="2" charset="-122"/>
              </a:rPr>
              <a:t>19</a:t>
            </a:r>
            <a:r>
              <a:rPr lang="zh-CN" altLang="en-US" sz="4400" b="1" dirty="0" smtClean="0">
                <a:solidFill>
                  <a:srgbClr val="3333FF"/>
                </a:solidFill>
                <a:latin typeface="Times New Roman" panose="02020603050405020304" pitchFamily="18" charset="0"/>
                <a:ea typeface="黑体" panose="02010609060101010101" pitchFamily="2" charset="-122"/>
              </a:rPr>
              <a:t>章  </a:t>
            </a:r>
            <a:endParaRPr lang="zh-CN" altLang="en-US" sz="4400" b="1" dirty="0">
              <a:solidFill>
                <a:srgbClr val="3333FF"/>
              </a:solidFill>
              <a:latin typeface="Times New Roman" panose="02020603050405020304" pitchFamily="18" charset="0"/>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市场问卷</a:t>
              </a:r>
            </a:p>
          </p:txBody>
        </p:sp>
        <p:sp>
          <p:nvSpPr>
            <p:cNvPr id="13315"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6" name="文本框 5"/>
          <p:cNvSpPr txBox="1"/>
          <p:nvPr/>
        </p:nvSpPr>
        <p:spPr>
          <a:xfrm>
            <a:off x="1138555" y="923925"/>
            <a:ext cx="7074535" cy="953135"/>
          </a:xfrm>
          <a:prstGeom prst="rect">
            <a:avLst/>
          </a:prstGeom>
          <a:noFill/>
        </p:spPr>
        <p:txBody>
          <a:bodyPr wrap="square" rtlCol="0">
            <a:spAutoFit/>
          </a:bodyPr>
          <a:lstStyle/>
          <a:p>
            <a:r>
              <a:rPr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对347名四肢瘫痪患者的调查</a:t>
            </a:r>
            <a:r>
              <a:rPr lang="zh-CN"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a:t>
            </a:r>
          </a:p>
          <a:p>
            <a:r>
              <a:rPr lang="zh-CN"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什么</a:t>
            </a:r>
            <a:r>
              <a:rPr lang="zh-CN"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sym typeface="+mn-ea"/>
              </a:rPr>
              <a:t>功能上的</a:t>
            </a:r>
            <a:r>
              <a:rPr lang="zh-CN"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增进将大大改善你的生活？</a:t>
            </a:r>
          </a:p>
        </p:txBody>
      </p:sp>
      <p:sp>
        <p:nvSpPr>
          <p:cNvPr id="3" name="文本框 2"/>
          <p:cNvSpPr txBox="1"/>
          <p:nvPr/>
        </p:nvSpPr>
        <p:spPr>
          <a:xfrm>
            <a:off x="1536700" y="2018030"/>
            <a:ext cx="6806565" cy="2822575"/>
          </a:xfrm>
          <a:prstGeom prst="rect">
            <a:avLst/>
          </a:prstGeom>
          <a:noFill/>
        </p:spPr>
        <p:txBody>
          <a:bodyPr wrap="square" rtlCol="0">
            <a:spAutoFit/>
          </a:bodyPr>
          <a:lstStyle/>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微软雅黑" panose="020B0503020204020204" charset="-122"/>
                <a:ea typeface="微软雅黑" panose="020B0503020204020204" charset="-122"/>
                <a:cs typeface="微软雅黑" panose="020B0503020204020204" charset="-122"/>
              </a:rPr>
              <a:t>48.7％的</a:t>
            </a:r>
            <a:r>
              <a:rPr lang="zh-CN" altLang="en-US" sz="2200">
                <a:latin typeface="微软雅黑" panose="020B0503020204020204" charset="-122"/>
                <a:ea typeface="微软雅黑" panose="020B0503020204020204" charset="-122"/>
                <a:cs typeface="微软雅黑" panose="020B0503020204020204" charset="-122"/>
              </a:rPr>
              <a:t>患者</a:t>
            </a:r>
            <a:r>
              <a:rPr lang="zh-CN" altLang="en-US" sz="2000">
                <a:latin typeface="微软雅黑" panose="020B0503020204020204" charset="-122"/>
                <a:ea typeface="微软雅黑" panose="020B0503020204020204" charset="-122"/>
                <a:cs typeface="微软雅黑" panose="020B0503020204020204" charset="-122"/>
              </a:rPr>
              <a:t>选择手臂和手的功能作为他们的首选</a:t>
            </a: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微软雅黑" panose="020B0503020204020204" charset="-122"/>
                <a:ea typeface="微软雅黑" panose="020B0503020204020204" charset="-122"/>
                <a:cs typeface="微软雅黑" panose="020B0503020204020204" charset="-122"/>
                <a:sym typeface="+mn-ea"/>
              </a:rPr>
              <a:t>13％的患者选择性功能</a:t>
            </a: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微软雅黑" panose="020B0503020204020204" charset="-122"/>
                <a:ea typeface="微软雅黑" panose="020B0503020204020204" charset="-122"/>
                <a:cs typeface="微软雅黑" panose="020B0503020204020204" charset="-122"/>
                <a:sym typeface="+mn-ea"/>
              </a:rPr>
              <a:t>11.5％的患者选择上身/躯干力量和平衡</a:t>
            </a: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微软雅黑" panose="020B0503020204020204" charset="-122"/>
                <a:ea typeface="微软雅黑" panose="020B0503020204020204" charset="-122"/>
                <a:cs typeface="微软雅黑" panose="020B0503020204020204" charset="-122"/>
                <a:sym typeface="+mn-ea"/>
              </a:rPr>
              <a:t>8.9％的患者选择膀胱/肠功能和消除自主神经反射异常</a:t>
            </a: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微软雅黑" panose="020B0503020204020204" charset="-122"/>
                <a:ea typeface="微软雅黑" panose="020B0503020204020204" charset="-122"/>
                <a:cs typeface="微软雅黑" panose="020B0503020204020204" charset="-122"/>
                <a:sym typeface="+mn-ea"/>
              </a:rPr>
              <a:t>7.8％选择恢复步行运动</a:t>
            </a: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微软雅黑" panose="020B0503020204020204" charset="-122"/>
                <a:ea typeface="微软雅黑" panose="020B0503020204020204" charset="-122"/>
                <a:cs typeface="微软雅黑" panose="020B0503020204020204" charset="-122"/>
                <a:sym typeface="+mn-ea"/>
              </a:rPr>
              <a:t>6.1％选择恢复正常感觉</a:t>
            </a: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微软雅黑" panose="020B0503020204020204" charset="-122"/>
                <a:ea typeface="微软雅黑" panose="020B0503020204020204" charset="-122"/>
                <a:cs typeface="微软雅黑" panose="020B0503020204020204" charset="-122"/>
                <a:sym typeface="+mn-ea"/>
              </a:rPr>
              <a:t>4％选择消除慢性疼痛</a:t>
            </a:r>
            <a:endParaRPr lang="zh-CN" altLang="en-US" sz="2000">
              <a:latin typeface="微软雅黑" panose="020B0503020204020204" charset="-122"/>
              <a:ea typeface="微软雅黑" panose="020B0503020204020204" charset="-122"/>
              <a:cs typeface="微软雅黑" panose="020B0503020204020204" charset="-122"/>
            </a:endParaRPr>
          </a:p>
        </p:txBody>
      </p:sp>
      <p:grpSp>
        <p:nvGrpSpPr>
          <p:cNvPr id="56" name="Group 114"/>
          <p:cNvGrpSpPr/>
          <p:nvPr/>
        </p:nvGrpSpPr>
        <p:grpSpPr>
          <a:xfrm>
            <a:off x="435175" y="2194460"/>
            <a:ext cx="659525" cy="640643"/>
            <a:chOff x="3425803" y="3384456"/>
            <a:chExt cx="469021" cy="455593"/>
          </a:xfrm>
        </p:grpSpPr>
        <p:sp>
          <p:nvSpPr>
            <p:cNvPr id="57" name="Oval 56"/>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58"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12" name="文本框 11"/>
          <p:cNvSpPr txBox="1"/>
          <p:nvPr/>
        </p:nvSpPr>
        <p:spPr>
          <a:xfrm>
            <a:off x="961390" y="5203825"/>
            <a:ext cx="7710170" cy="132207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以上这些反应将有助于指导针对未来四肢瘫痪患者的BCI的发展。</a:t>
            </a:r>
          </a:p>
          <a:p>
            <a:r>
              <a:rPr lang="zh-CN" altLang="en-US" sz="2000" b="1">
                <a:latin typeface="微软雅黑" panose="020B0503020204020204" charset="-122"/>
                <a:ea typeface="微软雅黑" panose="020B0503020204020204" charset="-122"/>
                <a:cs typeface="微软雅黑" panose="020B0503020204020204" charset="-122"/>
              </a:rPr>
              <a:t>手臂和手部功能</a:t>
            </a:r>
            <a:r>
              <a:rPr lang="zh-CN" altLang="en-US" sz="2000">
                <a:latin typeface="微软雅黑" panose="020B0503020204020204" charset="-122"/>
                <a:ea typeface="微软雅黑" panose="020B0503020204020204" charset="-122"/>
                <a:cs typeface="微软雅黑" panose="020B0503020204020204" charset="-122"/>
              </a:rPr>
              <a:t>的恢复是大约</a:t>
            </a:r>
            <a:r>
              <a:rPr lang="zh-CN" altLang="en-US" sz="2000" b="1">
                <a:solidFill>
                  <a:srgbClr val="7030A0"/>
                </a:solidFill>
                <a:latin typeface="微软雅黑" panose="020B0503020204020204" charset="-122"/>
                <a:ea typeface="微软雅黑" panose="020B0503020204020204" charset="-122"/>
                <a:cs typeface="微软雅黑" panose="020B0503020204020204" charset="-122"/>
              </a:rPr>
              <a:t>一半</a:t>
            </a:r>
            <a:r>
              <a:rPr lang="zh-CN" altLang="en-US" sz="2000">
                <a:latin typeface="微软雅黑" panose="020B0503020204020204" charset="-122"/>
                <a:ea typeface="微软雅黑" panose="020B0503020204020204" charset="-122"/>
                <a:cs typeface="微软雅黑" panose="020B0503020204020204" charset="-122"/>
              </a:rPr>
              <a:t>患有四肢瘫痪的人的首要任务，因为这些能力对于增强功能独立性和增加日常生活功能的参与至关重要。</a:t>
            </a:r>
          </a:p>
        </p:txBody>
      </p:sp>
      <p:grpSp>
        <p:nvGrpSpPr>
          <p:cNvPr id="10" name="Group 129"/>
          <p:cNvGrpSpPr/>
          <p:nvPr/>
        </p:nvGrpSpPr>
        <p:grpSpPr>
          <a:xfrm>
            <a:off x="462280" y="4329430"/>
            <a:ext cx="634365" cy="677545"/>
            <a:chOff x="7501792" y="2878680"/>
            <a:chExt cx="469021" cy="455593"/>
          </a:xfrm>
        </p:grpSpPr>
        <p:sp>
          <p:nvSpPr>
            <p:cNvPr id="11" name="Oval 71"/>
            <p:cNvSpPr>
              <a:spLocks noChangeAspect="1"/>
            </p:cNvSpPr>
            <p:nvPr/>
          </p:nvSpPr>
          <p:spPr>
            <a:xfrm>
              <a:off x="7501792" y="2878680"/>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13" name="Freeform 53"/>
            <p:cNvSpPr/>
            <p:nvPr/>
          </p:nvSpPr>
          <p:spPr bwMode="auto">
            <a:xfrm>
              <a:off x="7580281" y="2990787"/>
              <a:ext cx="312043" cy="231379"/>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ppt_x"/>
                                          </p:val>
                                        </p:tav>
                                        <p:tav tm="100000">
                                          <p:val>
                                            <p:strVal val="#ppt_x"/>
                                          </p:val>
                                        </p:tav>
                                      </p:tavLst>
                                    </p:anim>
                                    <p:anim calcmode="lin" valueType="num">
                                      <p:cBhvr additive="base">
                                        <p:cTn id="2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1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371600" y="762000"/>
            <a:ext cx="6019800" cy="83820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lang="zh-CN" altLang="en-US" sz="4000" b="1" strike="noStrike" kern="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sym typeface="+mn-ea"/>
            </a:endParaRPr>
          </a:p>
        </p:txBody>
      </p:sp>
      <p:sp>
        <p:nvSpPr>
          <p:cNvPr id="149513" name="Text Box 9"/>
          <p:cNvSpPr txBox="1"/>
          <p:nvPr/>
        </p:nvSpPr>
        <p:spPr>
          <a:xfrm>
            <a:off x="3175" y="1897380"/>
            <a:ext cx="9137650" cy="1494155"/>
          </a:xfrm>
          <a:prstGeom prst="rect">
            <a:avLst/>
          </a:prstGeom>
          <a:solidFill>
            <a:srgbClr val="CCFF99"/>
          </a:solidFill>
          <a:ln w="9525">
            <a:noFill/>
          </a:ln>
        </p:spPr>
        <p:txBody>
          <a:bodyPr wrap="square" anchor="t">
            <a:spAutoFit/>
          </a:bodyPr>
          <a:lstStyle/>
          <a:p>
            <a:pPr>
              <a:lnSpc>
                <a:spcPct val="120000"/>
              </a:lnSpc>
              <a:spcBef>
                <a:spcPct val="20000"/>
              </a:spcBef>
              <a:buSzTx/>
            </a:pPr>
            <a:r>
              <a:rPr sz="2400">
                <a:latin typeface="微软雅黑" panose="020B0503020204020204" charset="-122"/>
                <a:ea typeface="微软雅黑" panose="020B0503020204020204" charset="-122"/>
                <a:cs typeface="微软雅黑" panose="020B0503020204020204" charset="-122"/>
              </a:rPr>
              <a:t>截瘫是部分或完全丧失身体下部 (下肢) 的运动</a:t>
            </a:r>
            <a:r>
              <a:rPr lang="zh-CN" sz="2400">
                <a:latin typeface="微软雅黑" panose="020B0503020204020204" charset="-122"/>
                <a:ea typeface="微软雅黑" panose="020B0503020204020204" charset="-122"/>
                <a:cs typeface="微软雅黑" panose="020B0503020204020204" charset="-122"/>
              </a:rPr>
              <a:t>。它也可能伴随着</a:t>
            </a:r>
          </a:p>
          <a:p>
            <a:pPr>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自主神经功能紊乱（例如，膀胱和肠道控制受损、心率，血压，体温和性功能的调节）</a:t>
            </a:r>
          </a:p>
        </p:txBody>
      </p:sp>
      <p:grpSp>
        <p:nvGrpSpPr>
          <p:cNvPr id="153610" name="Group 10"/>
          <p:cNvGrpSpPr/>
          <p:nvPr/>
        </p:nvGrpSpPr>
        <p:grpSpPr>
          <a:xfrm>
            <a:off x="682034" y="3723866"/>
            <a:ext cx="1035641" cy="2201949"/>
            <a:chOff x="228" y="1318"/>
            <a:chExt cx="282" cy="999"/>
          </a:xfrm>
        </p:grpSpPr>
        <p:sp>
          <p:nvSpPr>
            <p:cNvPr id="153611" name="Rectangle 11"/>
            <p:cNvSpPr>
              <a:spLocks noChangeArrowheads="1"/>
            </p:cNvSpPr>
            <p:nvPr/>
          </p:nvSpPr>
          <p:spPr bwMode="auto">
            <a:xfrm>
              <a:off x="228" y="1462"/>
              <a:ext cx="188" cy="71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临床病因</a:t>
              </a:r>
            </a:p>
          </p:txBody>
        </p:sp>
        <p:sp>
          <p:nvSpPr>
            <p:cNvPr id="13323" name="AutoShape 12"/>
            <p:cNvSpPr/>
            <p:nvPr/>
          </p:nvSpPr>
          <p:spPr>
            <a:xfrm rot="10800000" flipH="1">
              <a:off x="453" y="1318"/>
              <a:ext cx="57" cy="999"/>
            </a:xfrm>
            <a:prstGeom prst="leftBrace">
              <a:avLst>
                <a:gd name="adj1" fmla="val 133185"/>
                <a:gd name="adj2" fmla="val 48252"/>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grpSp>
      <p:sp>
        <p:nvSpPr>
          <p:cNvPr id="6" name="文本框 5"/>
          <p:cNvSpPr txBox="1"/>
          <p:nvPr/>
        </p:nvSpPr>
        <p:spPr>
          <a:xfrm>
            <a:off x="2233930" y="3723640"/>
            <a:ext cx="5866130" cy="2491740"/>
          </a:xfrm>
          <a:prstGeom prst="rect">
            <a:avLst/>
          </a:prstGeom>
          <a:noFill/>
          <a:ln w="28575">
            <a:solidFill>
              <a:srgbClr val="0070C0"/>
            </a:solidFill>
          </a:ln>
        </p:spPr>
        <p:txBody>
          <a:bodyPr wrap="square" rtlCol="0">
            <a:spAutoFit/>
          </a:bodyPr>
          <a:lstStyle/>
          <a:p>
            <a:r>
              <a:rPr lang="en-US" sz="2200">
                <a:latin typeface="Times New Roman" panose="02020603050405020304" pitchFamily="18" charset="0"/>
                <a:ea typeface="微软雅黑" panose="020B0503020204020204" charset="-122"/>
                <a:cs typeface="Times New Roman" panose="02020603050405020304" pitchFamily="18" charset="0"/>
              </a:rPr>
              <a:t>    </a:t>
            </a:r>
            <a:r>
              <a:rPr sz="2200">
                <a:latin typeface="Times New Roman" panose="02020603050405020304" pitchFamily="18" charset="0"/>
                <a:ea typeface="微软雅黑" panose="020B0503020204020204" charset="-122"/>
                <a:cs typeface="Times New Roman" panose="02020603050405020304" pitchFamily="18" charset="0"/>
              </a:rPr>
              <a:t>最常见的是由</a:t>
            </a:r>
            <a:r>
              <a:rPr sz="2400" b="1">
                <a:solidFill>
                  <a:srgbClr val="FF0000"/>
                </a:solidFill>
                <a:latin typeface="Times New Roman" panose="02020603050405020304" pitchFamily="18" charset="0"/>
                <a:ea typeface="微软雅黑" panose="020B0503020204020204" charset="-122"/>
                <a:cs typeface="Times New Roman" panose="02020603050405020304" pitchFamily="18" charset="0"/>
              </a:rPr>
              <a:t>脊髓损伤引起的</a:t>
            </a:r>
            <a:endParaRPr sz="2400">
              <a:solidFill>
                <a:srgbClr val="FF0000"/>
              </a:solidFill>
              <a:latin typeface="Times New Roman" panose="02020603050405020304" pitchFamily="18" charset="0"/>
              <a:ea typeface="微软雅黑" panose="020B0503020204020204" charset="-122"/>
              <a:cs typeface="Times New Roman" panose="02020603050405020304" pitchFamily="18" charset="0"/>
            </a:endParaRPr>
          </a:p>
          <a:p>
            <a:r>
              <a:rPr sz="2200">
                <a:latin typeface="Times New Roman" panose="02020603050405020304" pitchFamily="18" charset="0"/>
                <a:ea typeface="微软雅黑" panose="020B0503020204020204" charset="-122"/>
                <a:cs typeface="Times New Roman" panose="02020603050405020304" pitchFamily="18" charset="0"/>
              </a:rPr>
              <a:t>    胸/腰/骶脊髓损伤，脊髓灰质炎后综合征，多发性硬化症，神经纤维瘤，腰膨大动脉缺血，痉挛性双瘫（一种脑瘫），某些类型的肌肉萎缩症和双侧大脑前动脉血管痉挛</a:t>
            </a:r>
            <a:r>
              <a:rPr lang="zh-CN" sz="2200">
                <a:latin typeface="Times New Roman" panose="02020603050405020304" pitchFamily="18" charset="0"/>
                <a:ea typeface="微软雅黑" panose="020B0503020204020204" charset="-122"/>
                <a:cs typeface="Times New Roman" panose="02020603050405020304" pitchFamily="18" charset="0"/>
              </a:rPr>
              <a:t>；</a:t>
            </a:r>
            <a:endParaRPr sz="2200">
              <a:latin typeface="Times New Roman" panose="02020603050405020304" pitchFamily="18" charset="0"/>
              <a:ea typeface="微软雅黑" panose="020B0503020204020204" charset="-122"/>
              <a:cs typeface="Times New Roman" panose="02020603050405020304" pitchFamily="18" charset="0"/>
            </a:endParaRPr>
          </a:p>
          <a:p>
            <a:r>
              <a:rPr sz="2200">
                <a:latin typeface="Times New Roman" panose="02020603050405020304" pitchFamily="18" charset="0"/>
                <a:ea typeface="微软雅黑" panose="020B0503020204020204" charset="-122"/>
                <a:cs typeface="Times New Roman" panose="02020603050405020304" pitchFamily="18" charset="0"/>
              </a:rPr>
              <a:t>    都会</a:t>
            </a:r>
            <a:r>
              <a:rPr sz="2200">
                <a:solidFill>
                  <a:srgbClr val="FF0000"/>
                </a:solidFill>
                <a:latin typeface="Times New Roman" panose="02020603050405020304" pitchFamily="18" charset="0"/>
                <a:ea typeface="微软雅黑" panose="020B0503020204020204" charset="-122"/>
                <a:cs typeface="Times New Roman" panose="02020603050405020304" pitchFamily="18" charset="0"/>
              </a:rPr>
              <a:t>导致</a:t>
            </a:r>
            <a:r>
              <a:rPr sz="2200">
                <a:latin typeface="Times New Roman" panose="02020603050405020304" pitchFamily="18" charset="0"/>
                <a:ea typeface="微软雅黑" panose="020B0503020204020204" charset="-122"/>
                <a:cs typeface="Times New Roman" panose="02020603050405020304" pitchFamily="18" charset="0"/>
              </a:rPr>
              <a:t>无法移动腿以及以及膀胱、 肠和性功能的</a:t>
            </a:r>
            <a:r>
              <a:rPr sz="2200">
                <a:solidFill>
                  <a:srgbClr val="FF0000"/>
                </a:solidFill>
                <a:latin typeface="Times New Roman" panose="02020603050405020304" pitchFamily="18" charset="0"/>
                <a:ea typeface="微软雅黑" panose="020B0503020204020204" charset="-122"/>
                <a:cs typeface="Times New Roman" panose="02020603050405020304" pitchFamily="18" charset="0"/>
              </a:rPr>
              <a:t>损伤</a:t>
            </a:r>
            <a:r>
              <a:rPr lang="zh-CN" sz="2200">
                <a:solidFill>
                  <a:srgbClr val="FF0000"/>
                </a:solidFill>
                <a:latin typeface="Times New Roman" panose="02020603050405020304" pitchFamily="18" charset="0"/>
                <a:ea typeface="微软雅黑" panose="020B0503020204020204" charset="-122"/>
                <a:cs typeface="Times New Roman" panose="02020603050405020304" pitchFamily="18" charset="0"/>
              </a:rPr>
              <a:t>。</a:t>
            </a:r>
          </a:p>
        </p:txBody>
      </p:sp>
      <p:sp>
        <p:nvSpPr>
          <p:cNvPr id="4" name="标题 3"/>
          <p:cNvSpPr>
            <a:spLocks noGrp="1"/>
          </p:cNvSpPr>
          <p:nvPr/>
        </p:nvSpPr>
        <p:spPr>
          <a:xfrm>
            <a:off x="1735455" y="228600"/>
            <a:ext cx="3953510" cy="1461770"/>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endParaRPr lang="zh-CN" altLang="en-US" sz="3600" b="1" kern="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endParaRPr>
          </a:p>
          <a:p>
            <a:endParaRPr lang="zh-CN" altLang="en-US" sz="3600" b="1" kern="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endParaRPr>
          </a:p>
          <a:p>
            <a:r>
              <a:rPr lang="zh-CN" altLang="en-US" sz="3600" b="1" kern="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截瘫 (下身瘫痪)</a:t>
            </a:r>
            <a:endParaRPr lang="zh-CN" altLang="en-US" sz="3600" b="1">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p:cTn id="7" dur="500" fill="hold"/>
                                        <p:tgtEl>
                                          <p:spTgt spid="149513"/>
                                        </p:tgtEl>
                                        <p:attrNameLst>
                                          <p:attrName>ppt_x</p:attrName>
                                        </p:attrNameLst>
                                      </p:cBhvr>
                                      <p:tavLst>
                                        <p:tav tm="0">
                                          <p:val>
                                            <p:strVal val="0-#ppt_w/2"/>
                                          </p:val>
                                        </p:tav>
                                        <p:tav tm="100000">
                                          <p:val>
                                            <p:strVal val="#ppt_x"/>
                                          </p:val>
                                        </p:tav>
                                      </p:tavLst>
                                    </p:anim>
                                    <p:anim calcmode="lin" valueType="num">
                                      <p:cBhvr>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3610"/>
                                        </p:tgtEl>
                                        <p:attrNameLst>
                                          <p:attrName>style.visibility</p:attrName>
                                        </p:attrNameLst>
                                      </p:cBhvr>
                                      <p:to>
                                        <p:strVal val="visible"/>
                                      </p:to>
                                    </p:set>
                                    <p:anim calcmode="lin" valueType="num">
                                      <p:cBhvr additive="base">
                                        <p:cTn id="13" dur="500" fill="hold"/>
                                        <p:tgtEl>
                                          <p:spTgt spid="153610"/>
                                        </p:tgtEl>
                                        <p:attrNameLst>
                                          <p:attrName>ppt_x</p:attrName>
                                        </p:attrNameLst>
                                      </p:cBhvr>
                                      <p:tavLst>
                                        <p:tav tm="0">
                                          <p:val>
                                            <p:strVal val="0-#ppt_w/2"/>
                                          </p:val>
                                        </p:tav>
                                        <p:tav tm="100000">
                                          <p:val>
                                            <p:strVal val="#ppt_x"/>
                                          </p:val>
                                        </p:tav>
                                      </p:tavLst>
                                    </p:anim>
                                    <p:anim calcmode="lin" valueType="num">
                                      <p:cBhvr additive="base">
                                        <p:cTn id="14" dur="500" fill="hold"/>
                                        <p:tgtEl>
                                          <p:spTgt spid="153610"/>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3" presetClass="entr" presetSubtype="1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市场问卷</a:t>
              </a:r>
            </a:p>
          </p:txBody>
        </p:sp>
        <p:sp>
          <p:nvSpPr>
            <p:cNvPr id="13315"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6" name="文本框 5"/>
          <p:cNvSpPr txBox="1"/>
          <p:nvPr/>
        </p:nvSpPr>
        <p:spPr>
          <a:xfrm>
            <a:off x="1138555" y="923925"/>
            <a:ext cx="7074535" cy="953135"/>
          </a:xfrm>
          <a:prstGeom prst="rect">
            <a:avLst/>
          </a:prstGeom>
          <a:noFill/>
        </p:spPr>
        <p:txBody>
          <a:bodyPr wrap="square" rtlCol="0">
            <a:spAutoFit/>
          </a:bodyPr>
          <a:lstStyle/>
          <a:p>
            <a:r>
              <a:rPr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对3</a:t>
            </a:r>
            <a:r>
              <a:rPr lang="en-US"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34</a:t>
            </a:r>
            <a:r>
              <a:rPr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名四肢瘫痪患者的调查</a:t>
            </a:r>
            <a:r>
              <a:rPr lang="zh-CN"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a:t>
            </a:r>
          </a:p>
          <a:p>
            <a:r>
              <a:rPr lang="zh-CN"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什么</a:t>
            </a:r>
            <a:r>
              <a:rPr lang="zh-CN"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sym typeface="+mn-ea"/>
              </a:rPr>
              <a:t>功能上的</a:t>
            </a:r>
            <a:r>
              <a:rPr lang="zh-CN"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增进将大大改善你的生活？</a:t>
            </a:r>
          </a:p>
        </p:txBody>
      </p:sp>
      <p:sp>
        <p:nvSpPr>
          <p:cNvPr id="3" name="文本框 2"/>
          <p:cNvSpPr txBox="1"/>
          <p:nvPr/>
        </p:nvSpPr>
        <p:spPr>
          <a:xfrm>
            <a:off x="1272540" y="1967865"/>
            <a:ext cx="6806565" cy="2784475"/>
          </a:xfrm>
          <a:prstGeom prst="rect">
            <a:avLst/>
          </a:prstGeom>
          <a:noFill/>
        </p:spPr>
        <p:txBody>
          <a:bodyPr wrap="square" rtlCol="0">
            <a:spAutoFit/>
          </a:bodyPr>
          <a:lstStyle/>
          <a:p>
            <a:pPr>
              <a:lnSpc>
                <a:spcPct val="125000"/>
              </a:lnSpc>
            </a:pPr>
            <a:r>
              <a:rPr sz="2000">
                <a:latin typeface="微软雅黑" panose="020B0503020204020204" charset="-122"/>
                <a:ea typeface="微软雅黑" panose="020B0503020204020204" charset="-122"/>
                <a:cs typeface="微软雅黑" panose="020B0503020204020204" charset="-122"/>
              </a:rPr>
              <a:t>26.7%的患者选择</a:t>
            </a:r>
            <a:r>
              <a:rPr sz="2000" b="1">
                <a:solidFill>
                  <a:srgbClr val="FF0000"/>
                </a:solidFill>
                <a:latin typeface="微软雅黑" panose="020B0503020204020204" charset="-122"/>
                <a:ea typeface="微软雅黑" panose="020B0503020204020204" charset="-122"/>
                <a:cs typeface="微软雅黑" panose="020B0503020204020204" charset="-122"/>
              </a:rPr>
              <a:t>性功能</a:t>
            </a:r>
            <a:r>
              <a:rPr sz="2000">
                <a:latin typeface="微软雅黑" panose="020B0503020204020204" charset="-122"/>
                <a:ea typeface="微软雅黑" panose="020B0503020204020204" charset="-122"/>
                <a:cs typeface="微软雅黑" panose="020B0503020204020204" charset="-122"/>
              </a:rPr>
              <a:t>作为他们的首选；</a:t>
            </a:r>
          </a:p>
          <a:p>
            <a:pPr>
              <a:lnSpc>
                <a:spcPct val="125000"/>
              </a:lnSpc>
            </a:pPr>
            <a:r>
              <a:rPr sz="2000">
                <a:latin typeface="微软雅黑" panose="020B0503020204020204" charset="-122"/>
                <a:ea typeface="微软雅黑" panose="020B0503020204020204" charset="-122"/>
                <a:cs typeface="微软雅黑" panose="020B0503020204020204" charset="-122"/>
              </a:rPr>
              <a:t>18%的患者选择</a:t>
            </a:r>
            <a:r>
              <a:rPr sz="2000" b="1">
                <a:solidFill>
                  <a:srgbClr val="FF0000"/>
                </a:solidFill>
                <a:latin typeface="微软雅黑" panose="020B0503020204020204" charset="-122"/>
                <a:ea typeface="微软雅黑" panose="020B0503020204020204" charset="-122"/>
                <a:cs typeface="微软雅黑" panose="020B0503020204020204" charset="-122"/>
              </a:rPr>
              <a:t>膀胱、肠道功能和消除自主神经</a:t>
            </a:r>
            <a:r>
              <a:rPr sz="2000">
                <a:latin typeface="微软雅黑" panose="020B0503020204020204" charset="-122"/>
                <a:ea typeface="微软雅黑" panose="020B0503020204020204" charset="-122"/>
                <a:cs typeface="微软雅黑" panose="020B0503020204020204" charset="-122"/>
              </a:rPr>
              <a:t>反射异常；</a:t>
            </a:r>
          </a:p>
          <a:p>
            <a:pPr>
              <a:lnSpc>
                <a:spcPct val="125000"/>
              </a:lnSpc>
            </a:pPr>
            <a:r>
              <a:rPr sz="2000">
                <a:latin typeface="微软雅黑" panose="020B0503020204020204" charset="-122"/>
                <a:ea typeface="微软雅黑" panose="020B0503020204020204" charset="-122"/>
                <a:cs typeface="微软雅黑" panose="020B0503020204020204" charset="-122"/>
              </a:rPr>
              <a:t>16.5%的患者选择增加上身/躯干的力量和平衡；</a:t>
            </a:r>
          </a:p>
          <a:p>
            <a:pPr>
              <a:lnSpc>
                <a:spcPct val="125000"/>
              </a:lnSpc>
            </a:pPr>
            <a:r>
              <a:rPr sz="2000">
                <a:latin typeface="微软雅黑" panose="020B0503020204020204" charset="-122"/>
                <a:ea typeface="微软雅黑" panose="020B0503020204020204" charset="-122"/>
                <a:cs typeface="微软雅黑" panose="020B0503020204020204" charset="-122"/>
              </a:rPr>
              <a:t>15.9%的患者选择恢复行走运动；</a:t>
            </a:r>
          </a:p>
          <a:p>
            <a:pPr>
              <a:lnSpc>
                <a:spcPct val="125000"/>
              </a:lnSpc>
            </a:pPr>
            <a:r>
              <a:rPr sz="2000">
                <a:latin typeface="微软雅黑" panose="020B0503020204020204" charset="-122"/>
                <a:ea typeface="微软雅黑" panose="020B0503020204020204" charset="-122"/>
                <a:cs typeface="微软雅黑" panose="020B0503020204020204" charset="-122"/>
              </a:rPr>
              <a:t>12%的患者选择消除慢性疼痛；</a:t>
            </a:r>
          </a:p>
          <a:p>
            <a:pPr>
              <a:lnSpc>
                <a:spcPct val="125000"/>
              </a:lnSpc>
            </a:pPr>
            <a:r>
              <a:rPr sz="2000">
                <a:latin typeface="微软雅黑" panose="020B0503020204020204" charset="-122"/>
                <a:ea typeface="微软雅黑" panose="020B0503020204020204" charset="-122"/>
                <a:cs typeface="微软雅黑" panose="020B0503020204020204" charset="-122"/>
              </a:rPr>
              <a:t>7.5%的患者选择恢复正常的感觉；</a:t>
            </a:r>
          </a:p>
          <a:p>
            <a:pPr>
              <a:lnSpc>
                <a:spcPct val="125000"/>
              </a:lnSpc>
            </a:pPr>
            <a:r>
              <a:rPr sz="2000">
                <a:latin typeface="微软雅黑" panose="020B0503020204020204" charset="-122"/>
                <a:ea typeface="微软雅黑" panose="020B0503020204020204" charset="-122"/>
                <a:cs typeface="微软雅黑" panose="020B0503020204020204" charset="-122"/>
              </a:rPr>
              <a:t>3.4%的患者选择手臂和手功能；</a:t>
            </a:r>
          </a:p>
        </p:txBody>
      </p:sp>
      <p:grpSp>
        <p:nvGrpSpPr>
          <p:cNvPr id="68" name="Group 126"/>
          <p:cNvGrpSpPr/>
          <p:nvPr/>
        </p:nvGrpSpPr>
        <p:grpSpPr>
          <a:xfrm>
            <a:off x="346611" y="2214501"/>
            <a:ext cx="659525" cy="640643"/>
            <a:chOff x="7501792" y="3621100"/>
            <a:chExt cx="469021" cy="455593"/>
          </a:xfrm>
        </p:grpSpPr>
        <p:sp>
          <p:nvSpPr>
            <p:cNvPr id="69" name="Oval 68"/>
            <p:cNvSpPr>
              <a:spLocks noChangeAspect="1"/>
            </p:cNvSpPr>
            <p:nvPr/>
          </p:nvSpPr>
          <p:spPr>
            <a:xfrm>
              <a:off x="7501792" y="3621100"/>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70" name="Freeform 135"/>
            <p:cNvSpPr>
              <a:spLocks noEditPoints="1"/>
            </p:cNvSpPr>
            <p:nvPr/>
          </p:nvSpPr>
          <p:spPr bwMode="auto">
            <a:xfrm>
              <a:off x="7610890" y="3731421"/>
              <a:ext cx="250825" cy="234950"/>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14" name="文本框 13"/>
          <p:cNvSpPr txBox="1"/>
          <p:nvPr/>
        </p:nvSpPr>
        <p:spPr>
          <a:xfrm>
            <a:off x="1138555" y="4821555"/>
            <a:ext cx="7360920" cy="1938020"/>
          </a:xfrm>
          <a:prstGeom prst="rect">
            <a:avLst/>
          </a:prstGeom>
          <a:noFill/>
          <a:ln w="38100">
            <a:solidFill>
              <a:srgbClr val="7030A0"/>
            </a:solidFill>
          </a:ln>
        </p:spPr>
        <p:txBody>
          <a:bodyPr wrap="square" rtlCol="0">
            <a:spAutoFit/>
          </a:bodyPr>
          <a:lstStyle/>
          <a:p>
            <a:r>
              <a:rPr lang="zh-CN" sz="2400">
                <a:latin typeface="Times New Roman" panose="02020603050405020304" pitchFamily="18" charset="0"/>
                <a:ea typeface="微软雅黑" panose="020B0503020204020204" charset="-122"/>
                <a:cs typeface="Times New Roman" panose="02020603050405020304" pitchFamily="18" charset="0"/>
              </a:rPr>
              <a:t>BCIs可能有助于以各种方式恢复活动能力，如提供对电动轮椅、 手矫形器、 机器人手臂或动力外骨骼的控制。最终和最理想的是，将BCI技术与植入功能性电刺激（FES）设备相结合的系统，恢复移动性，使其接近正常运动控制的速度</a:t>
            </a:r>
          </a:p>
        </p:txBody>
      </p:sp>
      <p:grpSp>
        <p:nvGrpSpPr>
          <p:cNvPr id="65" name="Group 123"/>
          <p:cNvGrpSpPr/>
          <p:nvPr/>
        </p:nvGrpSpPr>
        <p:grpSpPr>
          <a:xfrm>
            <a:off x="345976" y="4281705"/>
            <a:ext cx="659525" cy="640643"/>
            <a:chOff x="6299532" y="4190009"/>
            <a:chExt cx="469021" cy="455593"/>
          </a:xfrm>
        </p:grpSpPr>
        <p:sp>
          <p:nvSpPr>
            <p:cNvPr id="66" name="Oval 65"/>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sp>
          <p:nvSpPr>
            <p:cNvPr id="67" name="Freeform 63"/>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ln>
          </p:spPr>
          <p:txBody>
            <a:bodyPr vert="horz" wrap="square" lIns="128580" tIns="64290" rIns="128580" bIns="64290" numCol="1" anchor="t" anchorCtr="0" compatLnSpc="1"/>
            <a:lstStyle/>
            <a:p>
              <a:pPr>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2" name="闪电形 1"/>
          <p:cNvSpPr/>
          <p:nvPr/>
        </p:nvSpPr>
        <p:spPr>
          <a:xfrm rot="13320000">
            <a:off x="8275320" y="1932305"/>
            <a:ext cx="457200" cy="762000"/>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p:cTn id="12" dur="500" fill="hold"/>
                                        <p:tgtEl>
                                          <p:spTgt spid="68"/>
                                        </p:tgtEl>
                                        <p:attrNameLst>
                                          <p:attrName>ppt_w</p:attrName>
                                        </p:attrNameLst>
                                      </p:cBhvr>
                                      <p:tavLst>
                                        <p:tav tm="0">
                                          <p:val>
                                            <p:fltVal val="0"/>
                                          </p:val>
                                        </p:tav>
                                        <p:tav tm="100000">
                                          <p:val>
                                            <p:strVal val="#ppt_w"/>
                                          </p:val>
                                        </p:tav>
                                      </p:tavLst>
                                    </p:anim>
                                    <p:anim calcmode="lin" valueType="num">
                                      <p:cBhvr>
                                        <p:cTn id="13" dur="500" fill="hold"/>
                                        <p:tgtEl>
                                          <p:spTgt spid="68"/>
                                        </p:tgtEl>
                                        <p:attrNameLst>
                                          <p:attrName>ppt_h</p:attrName>
                                        </p:attrNameLst>
                                      </p:cBhvr>
                                      <p:tavLst>
                                        <p:tav tm="0">
                                          <p:val>
                                            <p:fltVal val="0"/>
                                          </p:val>
                                        </p:tav>
                                        <p:tav tm="100000">
                                          <p:val>
                                            <p:strVal val="#ppt_h"/>
                                          </p:val>
                                        </p:tav>
                                      </p:tavLst>
                                    </p:anim>
                                    <p:animEffect transition="in" filter="fade">
                                      <p:cBhvr>
                                        <p:cTn id="14" dur="500"/>
                                        <p:tgtEl>
                                          <p:spTgt spid="68"/>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 calcmode="lin" valueType="num">
                                      <p:cBhvr>
                                        <p:cTn id="24" dur="500" fill="hold"/>
                                        <p:tgtEl>
                                          <p:spTgt spid="65"/>
                                        </p:tgtEl>
                                        <p:attrNameLst>
                                          <p:attrName>ppt_w</p:attrName>
                                        </p:attrNameLst>
                                      </p:cBhvr>
                                      <p:tavLst>
                                        <p:tav tm="0">
                                          <p:val>
                                            <p:fltVal val="0"/>
                                          </p:val>
                                        </p:tav>
                                        <p:tav tm="100000">
                                          <p:val>
                                            <p:strVal val="#ppt_w"/>
                                          </p:val>
                                        </p:tav>
                                      </p:tavLst>
                                    </p:anim>
                                    <p:anim calcmode="lin" valueType="num">
                                      <p:cBhvr>
                                        <p:cTn id="25" dur="500" fill="hold"/>
                                        <p:tgtEl>
                                          <p:spTgt spid="65"/>
                                        </p:tgtEl>
                                        <p:attrNameLst>
                                          <p:attrName>ppt_h</p:attrName>
                                        </p:attrNameLst>
                                      </p:cBhvr>
                                      <p:tavLst>
                                        <p:tav tm="0">
                                          <p:val>
                                            <p:fltVal val="0"/>
                                          </p:val>
                                        </p:tav>
                                        <p:tav tm="100000">
                                          <p:val>
                                            <p:strVal val="#ppt_h"/>
                                          </p:val>
                                        </p:tav>
                                      </p:tavLst>
                                    </p:anim>
                                    <p:animEffect transition="in" filter="fade">
                                      <p:cBhvr>
                                        <p:cTn id="26" dur="500"/>
                                        <p:tgtEl>
                                          <p:spTgt spid="65"/>
                                        </p:tgtEl>
                                      </p:cBhvr>
                                    </p:animEffect>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1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371600" y="762000"/>
            <a:ext cx="6019800" cy="83820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lang="zh-CN" altLang="en-US" sz="4000" b="1" strike="noStrike" kern="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sym typeface="+mn-ea"/>
            </a:endParaRPr>
          </a:p>
        </p:txBody>
      </p:sp>
      <p:sp>
        <p:nvSpPr>
          <p:cNvPr id="4" name="标题 3"/>
          <p:cNvSpPr>
            <a:spLocks noGrp="1"/>
          </p:cNvSpPr>
          <p:nvPr/>
        </p:nvSpPr>
        <p:spPr>
          <a:xfrm>
            <a:off x="1748790" y="242570"/>
            <a:ext cx="3953510" cy="1461770"/>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endParaRPr lang="zh-CN" altLang="en-US" sz="3600" b="1" kern="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endParaRPr>
          </a:p>
          <a:p>
            <a:endParaRPr lang="zh-CN" altLang="en-US" sz="3600" b="1" kern="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endParaRPr>
          </a:p>
          <a:p>
            <a:r>
              <a:rPr lang="zh-CN" altLang="en-US" sz="3600" b="1" kern="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肢体丧失</a:t>
            </a:r>
            <a:endParaRPr lang="zh-CN" altLang="en-US" sz="3600" b="1">
              <a:latin typeface="黑体" panose="02010609060101010101" pitchFamily="2" charset="-122"/>
              <a:ea typeface="黑体" panose="02010609060101010101" pitchFamily="2" charset="-122"/>
            </a:endParaRPr>
          </a:p>
        </p:txBody>
      </p:sp>
      <p:sp>
        <p:nvSpPr>
          <p:cNvPr id="149513" name="Text Box 9"/>
          <p:cNvSpPr txBox="1"/>
          <p:nvPr/>
        </p:nvSpPr>
        <p:spPr>
          <a:xfrm>
            <a:off x="3175" y="1897380"/>
            <a:ext cx="9137650" cy="1420495"/>
          </a:xfrm>
          <a:prstGeom prst="rect">
            <a:avLst/>
          </a:prstGeom>
          <a:solidFill>
            <a:srgbClr val="CCFF99"/>
          </a:solidFill>
          <a:ln w="9525">
            <a:noFill/>
          </a:ln>
        </p:spPr>
        <p:txBody>
          <a:bodyPr wrap="square" anchor="t">
            <a:spAutoFit/>
          </a:bodyPr>
          <a:lstStyle/>
          <a:p>
            <a:pPr>
              <a:lnSpc>
                <a:spcPct val="120000"/>
              </a:lnSpc>
              <a:spcBef>
                <a:spcPct val="20000"/>
              </a:spcBef>
              <a:buSzTx/>
            </a:pPr>
            <a:r>
              <a:rPr sz="2400">
                <a:latin typeface="微软雅黑" panose="020B0503020204020204" charset="-122"/>
                <a:ea typeface="微软雅黑" panose="020B0503020204020204" charset="-122"/>
                <a:cs typeface="微软雅黑" panose="020B0503020204020204" charset="-122"/>
              </a:rPr>
              <a:t>在某些癌症或感染的情况下，由于创伤，血管疾病或治疗目的而截肢一个或多个肢体是导致活动能力下降或操纵直接环境的能力下降的另一个原因</a:t>
            </a:r>
            <a:r>
              <a:rPr lang="zh-CN" sz="2400">
                <a:latin typeface="微软雅黑" panose="020B0503020204020204" charset="-122"/>
                <a:ea typeface="微软雅黑" panose="020B0503020204020204" charset="-122"/>
                <a:cs typeface="微软雅黑" panose="020B0503020204020204" charset="-122"/>
              </a:rPr>
              <a:t>，称为肢体丧失。</a:t>
            </a:r>
          </a:p>
        </p:txBody>
      </p:sp>
      <p:grpSp>
        <p:nvGrpSpPr>
          <p:cNvPr id="12" name="组合 11"/>
          <p:cNvGrpSpPr/>
          <p:nvPr/>
        </p:nvGrpSpPr>
        <p:grpSpPr>
          <a:xfrm>
            <a:off x="285005" y="3574334"/>
            <a:ext cx="1844901" cy="1840087"/>
            <a:chOff x="276876" y="3963510"/>
            <a:chExt cx="1792285" cy="1787608"/>
          </a:xfrm>
        </p:grpSpPr>
        <p:sp>
          <p:nvSpPr>
            <p:cNvPr id="169" name="Oval Callout 10"/>
            <p:cNvSpPr/>
            <p:nvPr/>
          </p:nvSpPr>
          <p:spPr bwMode="auto">
            <a:xfrm rot="19660752">
              <a:off x="276876" y="3963510"/>
              <a:ext cx="1792285" cy="1787608"/>
            </a:xfrm>
            <a:prstGeom prst="wedgeEllipseCallout">
              <a:avLst/>
            </a:pr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94124" tIns="47062" rIns="94124" bIns="47062" numCol="1" anchor="t" anchorCtr="0" compatLnSpc="1"/>
            <a:lstStyle/>
            <a:p>
              <a:endParaRPr lang="en-US" sz="2470">
                <a:sym typeface="Gill Sans" charset="0"/>
              </a:endParaRPr>
            </a:p>
          </p:txBody>
        </p:sp>
        <p:grpSp>
          <p:nvGrpSpPr>
            <p:cNvPr id="11" name="组合 10"/>
            <p:cNvGrpSpPr/>
            <p:nvPr/>
          </p:nvGrpSpPr>
          <p:grpSpPr>
            <a:xfrm>
              <a:off x="432216" y="4106487"/>
              <a:ext cx="1501654" cy="1501654"/>
              <a:chOff x="432216" y="4106487"/>
              <a:chExt cx="1501654" cy="1501654"/>
            </a:xfrm>
          </p:grpSpPr>
          <p:sp>
            <p:nvSpPr>
              <p:cNvPr id="10" name="椭圆 9"/>
              <p:cNvSpPr/>
              <p:nvPr/>
            </p:nvSpPr>
            <p:spPr>
              <a:xfrm>
                <a:off x="432216" y="4106487"/>
                <a:ext cx="1501654" cy="1501654"/>
              </a:xfrm>
              <a:prstGeom prst="ellipse">
                <a:avLst/>
              </a:prstGeom>
              <a:solidFill>
                <a:schemeClr val="accent2"/>
              </a:solidFill>
              <a:ln w="7938" cap="flat">
                <a:noFill/>
                <a:prstDash val="solid"/>
                <a:miter lim="800000"/>
              </a:ln>
              <a:effectLst/>
            </p:spPr>
            <p:txBody>
              <a:bodyPr vert="horz" wrap="square" lIns="94124" tIns="47062" rIns="94124" bIns="47062" numCol="1" anchor="t" anchorCtr="0" compatLnSpc="1"/>
              <a:lstStyle/>
              <a:p>
                <a:endParaRPr lang="zh-CN" altLang="en-US" sz="2470"/>
              </a:p>
            </p:txBody>
          </p:sp>
          <p:sp>
            <p:nvSpPr>
              <p:cNvPr id="213" name="TextBox 212"/>
              <p:cNvSpPr txBox="1"/>
              <p:nvPr/>
            </p:nvSpPr>
            <p:spPr>
              <a:xfrm>
                <a:off x="718881" y="4373232"/>
                <a:ext cx="929036" cy="969134"/>
              </a:xfrm>
              <a:prstGeom prst="rect">
                <a:avLst/>
              </a:prstGeom>
              <a:noFill/>
            </p:spPr>
            <p:txBody>
              <a:bodyPr wrap="none" lIns="112949" tIns="56475" rIns="112949" bIns="56475" rtlCol="0">
                <a:spAutoFit/>
              </a:bodyPr>
              <a:lstStyle/>
              <a:p>
                <a:pPr defTabSz="1453515"/>
                <a:r>
                  <a:rPr lang="zh-CN" altLang="en-US" sz="2880" dirty="0">
                    <a:solidFill>
                      <a:srgbClr val="FFFFFF"/>
                    </a:solidFill>
                    <a:latin typeface="微软雅黑" panose="020B0503020204020204" charset="-122"/>
                    <a:ea typeface="微软雅黑" panose="020B0503020204020204" charset="-122"/>
                  </a:rPr>
                  <a:t>已经</a:t>
                </a:r>
              </a:p>
              <a:p>
                <a:pPr defTabSz="1453515"/>
                <a:r>
                  <a:rPr lang="zh-CN" altLang="en-US" sz="2880" dirty="0">
                    <a:solidFill>
                      <a:srgbClr val="FFFFFF"/>
                    </a:solidFill>
                    <a:latin typeface="微软雅黑" panose="020B0503020204020204" charset="-122"/>
                    <a:ea typeface="微软雅黑" panose="020B0503020204020204" charset="-122"/>
                  </a:rPr>
                  <a:t>存在</a:t>
                </a:r>
              </a:p>
            </p:txBody>
          </p:sp>
        </p:grpSp>
      </p:grpSp>
      <p:sp>
        <p:nvSpPr>
          <p:cNvPr id="3" name="文本框 2"/>
          <p:cNvSpPr txBox="1"/>
          <p:nvPr/>
        </p:nvSpPr>
        <p:spPr>
          <a:xfrm>
            <a:off x="2680970" y="3721735"/>
            <a:ext cx="5749290" cy="1814830"/>
          </a:xfrm>
          <a:prstGeom prst="rect">
            <a:avLst/>
          </a:prstGeom>
          <a:noFill/>
          <a:ln w="28575">
            <a:solidFill>
              <a:srgbClr val="0070C0"/>
            </a:solidFill>
          </a:ln>
        </p:spPr>
        <p:txBody>
          <a:bodyPr wrap="square" rtlCol="0">
            <a:spAutoFit/>
          </a:bodyPr>
          <a:lstStyle/>
          <a:p>
            <a:r>
              <a:rPr lang="zh-CN" altLang="en-US" sz="2400" b="1">
                <a:latin typeface="微软雅黑" panose="020B0503020204020204" charset="-122"/>
                <a:ea typeface="微软雅黑" panose="020B0503020204020204" charset="-122"/>
                <a:cs typeface="微软雅黑" panose="020B0503020204020204" charset="-122"/>
              </a:rPr>
              <a:t>假肢</a:t>
            </a:r>
            <a:endParaRPr lang="zh-CN" altLang="en-US" sz="2000">
              <a:latin typeface="微软雅黑" panose="020B0503020204020204" charset="-122"/>
              <a:ea typeface="微软雅黑" panose="020B0503020204020204" charset="-122"/>
              <a:cs typeface="微软雅黑" panose="020B0503020204020204" charset="-122"/>
            </a:endParaRPr>
          </a:p>
          <a:p>
            <a:r>
              <a:rPr lang="zh-CN" altLang="en-US" sz="2000">
                <a:latin typeface="微软雅黑" panose="020B0503020204020204" charset="-122"/>
                <a:ea typeface="微软雅黑" panose="020B0503020204020204" charset="-122"/>
                <a:cs typeface="微软雅黑" panose="020B0503020204020204" charset="-122"/>
              </a:rPr>
              <a:t>   </a:t>
            </a:r>
            <a:r>
              <a:rPr lang="zh-CN" altLang="en-US" sz="2200">
                <a:latin typeface="微软雅黑" panose="020B0503020204020204" charset="-122"/>
                <a:ea typeface="微软雅黑" panose="020B0503020204020204" charset="-122"/>
                <a:cs typeface="微软雅黑" panose="020B0503020204020204" charset="-122"/>
              </a:rPr>
              <a:t>这些假肢的功能，尤其是上肢假肢的功能，已被可用的控制器严格限制。这些控制器通常很慢，只提供简单，低维度的控制，并且需要用户方面的高度集中。</a:t>
            </a:r>
          </a:p>
        </p:txBody>
      </p:sp>
      <p:sp>
        <p:nvSpPr>
          <p:cNvPr id="5" name="文本框 4"/>
          <p:cNvSpPr txBox="1"/>
          <p:nvPr/>
        </p:nvSpPr>
        <p:spPr>
          <a:xfrm>
            <a:off x="445135" y="5983605"/>
            <a:ext cx="8330565" cy="460375"/>
          </a:xfrm>
          <a:prstGeom prst="rect">
            <a:avLst/>
          </a:prstGeom>
          <a:noFill/>
        </p:spPr>
        <p:txBody>
          <a:bodyPr wrap="square" rtlCol="0">
            <a:spAutoFit/>
          </a:bodyPr>
          <a:lstStyle/>
          <a:p>
            <a:r>
              <a:rPr lang="en-US" sz="2400">
                <a:solidFill>
                  <a:srgbClr val="FF0000"/>
                </a:solidFill>
                <a:latin typeface="微软雅黑" panose="020B0503020204020204" charset="-122"/>
                <a:ea typeface="微软雅黑" panose="020B0503020204020204" charset="-122"/>
                <a:cs typeface="微软雅黑" panose="020B0503020204020204" charset="-122"/>
              </a:rPr>
              <a:t>BCIs</a:t>
            </a:r>
            <a:r>
              <a:rPr sz="2400">
                <a:solidFill>
                  <a:srgbClr val="FF0000"/>
                </a:solidFill>
                <a:latin typeface="微软雅黑" panose="020B0503020204020204" charset="-122"/>
                <a:ea typeface="微软雅黑" panose="020B0503020204020204" charset="-122"/>
                <a:cs typeface="微软雅黑" panose="020B0503020204020204" charset="-122"/>
              </a:rPr>
              <a:t>可能提供更快速和复杂的控制从而使得灵巧地控制假肢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p:cTn id="7" dur="500" fill="hold"/>
                                        <p:tgtEl>
                                          <p:spTgt spid="149513"/>
                                        </p:tgtEl>
                                        <p:attrNameLst>
                                          <p:attrName>ppt_x</p:attrName>
                                        </p:attrNameLst>
                                      </p:cBhvr>
                                      <p:tavLst>
                                        <p:tav tm="0">
                                          <p:val>
                                            <p:strVal val="0-#ppt_w/2"/>
                                          </p:val>
                                        </p:tav>
                                        <p:tav tm="100000">
                                          <p:val>
                                            <p:strVal val="#ppt_x"/>
                                          </p:val>
                                        </p:tav>
                                      </p:tavLst>
                                    </p:anim>
                                    <p:anim calcmode="lin" valueType="num">
                                      <p:cBhvr>
                                        <p:cTn id="8" dur="500" fill="hold"/>
                                        <p:tgtEl>
                                          <p:spTgt spid="149513"/>
                                        </p:tgtEl>
                                        <p:attrNameLst>
                                          <p:attrName>ppt_y</p:attrName>
                                        </p:attrNameLst>
                                      </p:cBhvr>
                                      <p:tavLst>
                                        <p:tav tm="0">
                                          <p:val>
                                            <p:strVal val="#ppt_y"/>
                                          </p:val>
                                        </p:tav>
                                        <p:tav tm="100000">
                                          <p:val>
                                            <p:strVal val="#ppt_y"/>
                                          </p:val>
                                        </p:tav>
                                      </p:tavLst>
                                    </p:anim>
                                  </p:childTnLst>
                                </p:cTn>
                              </p:par>
                              <p:par>
                                <p:cTn id="9" presetID="42" presetClass="entr" presetSubtype="0" fill="hold" nodeType="withEffect">
                                  <p:stCondLst>
                                    <p:cond delay="10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3" grpId="0" bldLvl="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371600" y="762000"/>
            <a:ext cx="6019800" cy="83820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19.2.3 </a:t>
            </a:r>
            <a:r>
              <a:rPr kumimoji="0" lang="zh-CN" altLang="en-US" sz="4000" b="1" i="0" u="none" strike="noStrike" kern="0" cap="none" spc="0" normalizeH="0" baseline="0" noProof="0" dirty="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自主神经功能受损</a:t>
            </a:r>
          </a:p>
        </p:txBody>
      </p:sp>
      <p:sp>
        <p:nvSpPr>
          <p:cNvPr id="3" name="文本框 2"/>
          <p:cNvSpPr txBox="1"/>
          <p:nvPr/>
        </p:nvSpPr>
        <p:spPr>
          <a:xfrm>
            <a:off x="829310" y="2838450"/>
            <a:ext cx="2724785" cy="3743960"/>
          </a:xfrm>
          <a:prstGeom prst="rect">
            <a:avLst/>
          </a:prstGeom>
          <a:noFill/>
        </p:spPr>
        <p:txBody>
          <a:bodyPr wrap="square" rtlCol="0">
            <a:spAutoFit/>
          </a:bodyPr>
          <a:lstStyle/>
          <a:p>
            <a:pPr>
              <a:lnSpc>
                <a:spcPct val="120000"/>
              </a:lnSpc>
              <a:spcBef>
                <a:spcPct val="20000"/>
              </a:spcBef>
              <a:buSzTx/>
            </a:pPr>
            <a:r>
              <a:rPr lang="en-US" sz="2200">
                <a:latin typeface="微软雅黑" panose="020B0503020204020204" charset="-122"/>
                <a:ea typeface="微软雅黑" panose="020B0503020204020204" charset="-122"/>
                <a:cs typeface="微软雅黑" panose="020B0503020204020204" charset="-122"/>
                <a:sym typeface="+mn-ea"/>
              </a:rPr>
              <a:t>    </a:t>
            </a:r>
            <a:r>
              <a:rPr sz="2200">
                <a:latin typeface="微软雅黑" panose="020B0503020204020204" charset="-122"/>
                <a:ea typeface="微软雅黑" panose="020B0503020204020204" charset="-122"/>
                <a:cs typeface="微软雅黑" panose="020B0503020204020204" charset="-122"/>
                <a:sym typeface="+mn-ea"/>
              </a:rPr>
              <a:t>自主神经功能损失</a:t>
            </a:r>
            <a:r>
              <a:rPr lang="zh-CN" sz="2200">
                <a:latin typeface="微软雅黑" panose="020B0503020204020204" charset="-122"/>
                <a:ea typeface="微软雅黑" panose="020B0503020204020204" charset="-122"/>
                <a:cs typeface="微软雅黑" panose="020B0503020204020204" charset="-122"/>
                <a:sym typeface="+mn-ea"/>
              </a:rPr>
              <a:t>包括</a:t>
            </a:r>
            <a:r>
              <a:rPr sz="2200">
                <a:latin typeface="微软雅黑" panose="020B0503020204020204" charset="-122"/>
                <a:ea typeface="微软雅黑" panose="020B0503020204020204" charset="-122"/>
                <a:cs typeface="微软雅黑" panose="020B0503020204020204" charset="-122"/>
                <a:sym typeface="+mn-ea"/>
              </a:rPr>
              <a:t>如膀胱和肠道控制、 性功能、 心率、 血压和体温调节</a:t>
            </a:r>
            <a:r>
              <a:rPr lang="zh-CN" sz="2200">
                <a:latin typeface="微软雅黑" panose="020B0503020204020204" charset="-122"/>
                <a:ea typeface="微软雅黑" panose="020B0503020204020204" charset="-122"/>
                <a:cs typeface="微软雅黑" panose="020B0503020204020204" charset="-122"/>
                <a:sym typeface="+mn-ea"/>
              </a:rPr>
              <a:t>，它</a:t>
            </a:r>
            <a:r>
              <a:rPr sz="2200">
                <a:latin typeface="微软雅黑" panose="020B0503020204020204" charset="-122"/>
                <a:ea typeface="微软雅黑" panose="020B0503020204020204" charset="-122"/>
                <a:cs typeface="微软雅黑" panose="020B0503020204020204" charset="-122"/>
                <a:sym typeface="+mn-ea"/>
              </a:rPr>
              <a:t>可能对个体的健康产生重大影响，导致</a:t>
            </a:r>
            <a:r>
              <a:rPr lang="zh-CN" sz="2200">
                <a:latin typeface="微软雅黑" panose="020B0503020204020204" charset="-122"/>
                <a:ea typeface="微软雅黑" panose="020B0503020204020204" charset="-122"/>
                <a:cs typeface="微软雅黑" panose="020B0503020204020204" charset="-122"/>
                <a:sym typeface="+mn-ea"/>
              </a:rPr>
              <a:t>慢</a:t>
            </a:r>
            <a:r>
              <a:rPr sz="2200">
                <a:latin typeface="微软雅黑" panose="020B0503020204020204" charset="-122"/>
                <a:ea typeface="微软雅黑" panose="020B0503020204020204" charset="-122"/>
                <a:cs typeface="微软雅黑" panose="020B0503020204020204" charset="-122"/>
                <a:sym typeface="+mn-ea"/>
              </a:rPr>
              <a:t>性肾脏感染等问题</a:t>
            </a:r>
            <a:r>
              <a:rPr lang="zh-CN" sz="2200">
                <a:latin typeface="微软雅黑" panose="020B0503020204020204" charset="-122"/>
                <a:ea typeface="微软雅黑" panose="020B0503020204020204" charset="-122"/>
                <a:cs typeface="微软雅黑" panose="020B0503020204020204" charset="-122"/>
                <a:sym typeface="+mn-ea"/>
              </a:rPr>
              <a:t>，</a:t>
            </a:r>
            <a:r>
              <a:rPr sz="2200">
                <a:latin typeface="微软雅黑" panose="020B0503020204020204" charset="-122"/>
                <a:ea typeface="微软雅黑" panose="020B0503020204020204" charset="-122"/>
                <a:cs typeface="微软雅黑" panose="020B0503020204020204" charset="-122"/>
                <a:sym typeface="+mn-ea"/>
              </a:rPr>
              <a:t>并导致皮肤和皮下组织的严重溃疡</a:t>
            </a:r>
            <a:r>
              <a:rPr lang="zh-CN" sz="2200">
                <a:latin typeface="微软雅黑" panose="020B0503020204020204" charset="-122"/>
                <a:ea typeface="微软雅黑" panose="020B0503020204020204" charset="-122"/>
                <a:cs typeface="微软雅黑" panose="020B0503020204020204" charset="-122"/>
                <a:sym typeface="+mn-ea"/>
              </a:rPr>
              <a:t>。</a:t>
            </a:r>
            <a:endParaRPr lang="zh-CN" altLang="en-US" sz="2200"/>
          </a:p>
        </p:txBody>
      </p:sp>
      <p:grpSp>
        <p:nvGrpSpPr>
          <p:cNvPr id="4" name="组合 3"/>
          <p:cNvGrpSpPr/>
          <p:nvPr/>
        </p:nvGrpSpPr>
        <p:grpSpPr>
          <a:xfrm>
            <a:off x="671195" y="2022475"/>
            <a:ext cx="3041124" cy="4684934"/>
            <a:chOff x="2217" y="3514"/>
            <a:chExt cx="5626" cy="11012"/>
          </a:xfrm>
        </p:grpSpPr>
        <p:sp>
          <p:nvSpPr>
            <p:cNvPr id="128" name="圆角矩形 127"/>
            <p:cNvSpPr/>
            <p:nvPr/>
          </p:nvSpPr>
          <p:spPr>
            <a:xfrm>
              <a:off x="2217" y="4128"/>
              <a:ext cx="5626" cy="10398"/>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25496" tIns="62748" rIns="125496" bIns="62748" rtlCol="0" anchor="ctr"/>
            <a:lstStyle/>
            <a:p>
              <a:pPr algn="ctr"/>
              <a:endParaRPr lang="zh-CN" altLang="en-US" sz="2470"/>
            </a:p>
          </p:txBody>
        </p:sp>
        <p:sp>
          <p:nvSpPr>
            <p:cNvPr id="129" name="椭圆 128"/>
            <p:cNvSpPr/>
            <p:nvPr/>
          </p:nvSpPr>
          <p:spPr>
            <a:xfrm>
              <a:off x="3063" y="4612"/>
              <a:ext cx="495" cy="495"/>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5496" tIns="62748" rIns="125496" bIns="62748" rtlCol="0" anchor="ctr"/>
            <a:lstStyle/>
            <a:p>
              <a:pPr algn="ctr"/>
              <a:endParaRPr lang="zh-CN" altLang="en-US" sz="2470"/>
            </a:p>
          </p:txBody>
        </p:sp>
        <p:sp>
          <p:nvSpPr>
            <p:cNvPr id="130" name="椭圆 129"/>
            <p:cNvSpPr/>
            <p:nvPr/>
          </p:nvSpPr>
          <p:spPr>
            <a:xfrm>
              <a:off x="3781" y="4880"/>
              <a:ext cx="297" cy="29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5496" tIns="62748" rIns="125496" bIns="62748" rtlCol="0" anchor="ctr"/>
            <a:lstStyle/>
            <a:p>
              <a:pPr algn="ctr"/>
              <a:endParaRPr lang="zh-CN" altLang="en-US" sz="2470"/>
            </a:p>
          </p:txBody>
        </p:sp>
        <p:sp>
          <p:nvSpPr>
            <p:cNvPr id="131" name="椭圆 130"/>
            <p:cNvSpPr/>
            <p:nvPr/>
          </p:nvSpPr>
          <p:spPr>
            <a:xfrm>
              <a:off x="5524" y="4723"/>
              <a:ext cx="297" cy="29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5496" tIns="62748" rIns="125496" bIns="62748" rtlCol="0" anchor="ctr"/>
            <a:lstStyle/>
            <a:p>
              <a:pPr algn="ctr"/>
              <a:endParaRPr lang="zh-CN" altLang="en-US" sz="2470"/>
            </a:p>
          </p:txBody>
        </p:sp>
        <p:sp>
          <p:nvSpPr>
            <p:cNvPr id="132" name="椭圆 131"/>
            <p:cNvSpPr/>
            <p:nvPr/>
          </p:nvSpPr>
          <p:spPr>
            <a:xfrm>
              <a:off x="2334" y="4204"/>
              <a:ext cx="631" cy="631"/>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5496" tIns="62748" rIns="125496" bIns="62748" rtlCol="0" anchor="ctr"/>
            <a:lstStyle/>
            <a:p>
              <a:pPr algn="ctr"/>
              <a:endParaRPr lang="zh-CN" altLang="en-US" sz="2470"/>
            </a:p>
          </p:txBody>
        </p:sp>
        <p:sp>
          <p:nvSpPr>
            <p:cNvPr id="133" name="椭圆 132"/>
            <p:cNvSpPr/>
            <p:nvPr/>
          </p:nvSpPr>
          <p:spPr>
            <a:xfrm>
              <a:off x="3003" y="4298"/>
              <a:ext cx="297" cy="29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5496" tIns="62748" rIns="125496" bIns="62748" rtlCol="0" anchor="ctr"/>
            <a:lstStyle/>
            <a:p>
              <a:pPr algn="ctr"/>
              <a:endParaRPr lang="zh-CN" altLang="en-US" sz="2470"/>
            </a:p>
          </p:txBody>
        </p:sp>
        <p:sp>
          <p:nvSpPr>
            <p:cNvPr id="134" name="椭圆 133"/>
            <p:cNvSpPr/>
            <p:nvPr/>
          </p:nvSpPr>
          <p:spPr>
            <a:xfrm>
              <a:off x="6325" y="4582"/>
              <a:ext cx="594" cy="594"/>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5496" tIns="62748" rIns="125496" bIns="62748" rtlCol="0" anchor="ctr"/>
            <a:lstStyle/>
            <a:p>
              <a:pPr algn="ctr"/>
              <a:endParaRPr lang="zh-CN" altLang="en-US" sz="2470"/>
            </a:p>
          </p:txBody>
        </p:sp>
        <p:sp>
          <p:nvSpPr>
            <p:cNvPr id="135" name="椭圆 134"/>
            <p:cNvSpPr/>
            <p:nvPr/>
          </p:nvSpPr>
          <p:spPr>
            <a:xfrm>
              <a:off x="7116" y="3801"/>
              <a:ext cx="361" cy="362"/>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5496" tIns="62748" rIns="125496" bIns="62748" rtlCol="0" anchor="ctr"/>
            <a:lstStyle/>
            <a:p>
              <a:pPr algn="ctr"/>
              <a:endParaRPr lang="zh-CN" altLang="en-US" sz="2470"/>
            </a:p>
          </p:txBody>
        </p:sp>
        <p:sp>
          <p:nvSpPr>
            <p:cNvPr id="136" name="椭圆 135"/>
            <p:cNvSpPr/>
            <p:nvPr/>
          </p:nvSpPr>
          <p:spPr>
            <a:xfrm>
              <a:off x="6673" y="4056"/>
              <a:ext cx="297" cy="29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5496" tIns="62748" rIns="125496" bIns="62748" rtlCol="0" anchor="ctr"/>
            <a:lstStyle/>
            <a:p>
              <a:pPr algn="ctr"/>
              <a:endParaRPr lang="zh-CN" altLang="en-US" sz="2470"/>
            </a:p>
          </p:txBody>
        </p:sp>
        <p:grpSp>
          <p:nvGrpSpPr>
            <p:cNvPr id="137" name="组合 136"/>
            <p:cNvGrpSpPr/>
            <p:nvPr/>
          </p:nvGrpSpPr>
          <p:grpSpPr>
            <a:xfrm>
              <a:off x="3062" y="3514"/>
              <a:ext cx="3655" cy="1097"/>
              <a:chOff x="697446" y="3130267"/>
              <a:chExt cx="1691254" cy="507477"/>
            </a:xfrm>
          </p:grpSpPr>
          <p:grpSp>
            <p:nvGrpSpPr>
              <p:cNvPr id="138" name="组合 137"/>
              <p:cNvGrpSpPr/>
              <p:nvPr/>
            </p:nvGrpSpPr>
            <p:grpSpPr>
              <a:xfrm>
                <a:off x="807261" y="3130267"/>
                <a:ext cx="1399865" cy="507477"/>
                <a:chOff x="4284046" y="718786"/>
                <a:chExt cx="3960951" cy="3235605"/>
              </a:xfrm>
              <a:effectLst>
                <a:outerShdw blurRad="381000" dist="254000" dir="8100000" algn="tr" rotWithShape="0">
                  <a:prstClr val="black">
                    <a:alpha val="40000"/>
                  </a:prstClr>
                </a:outerShdw>
              </a:effectLst>
            </p:grpSpPr>
            <p:sp>
              <p:nvSpPr>
                <p:cNvPr id="140" name="圆角矩形 139"/>
                <p:cNvSpPr/>
                <p:nvPr/>
              </p:nvSpPr>
              <p:spPr>
                <a:xfrm>
                  <a:off x="4284046" y="718786"/>
                  <a:ext cx="3960951" cy="3033105"/>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141" name="圆角矩形 140"/>
                <p:cNvSpPr/>
                <p:nvPr/>
              </p:nvSpPr>
              <p:spPr>
                <a:xfrm>
                  <a:off x="4284046" y="952102"/>
                  <a:ext cx="3893268" cy="3002289"/>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139" name="TextBox 138"/>
              <p:cNvSpPr txBox="1"/>
              <p:nvPr/>
            </p:nvSpPr>
            <p:spPr>
              <a:xfrm>
                <a:off x="697446" y="3148909"/>
                <a:ext cx="1691254" cy="343841"/>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anose="020B0503020204020204" charset="-122"/>
                    <a:ea typeface="微软雅黑" panose="020B0503020204020204" charset="-122"/>
                  </a:defRPr>
                </a:lvl1pPr>
              </a:lstStyle>
              <a:p>
                <a:r>
                  <a:rPr lang="zh-CN" altLang="en-US" sz="2060" dirty="0">
                    <a:solidFill>
                      <a:schemeClr val="bg2"/>
                    </a:solidFill>
                    <a:latin typeface="+mn-ea"/>
                  </a:rPr>
                  <a:t>自主神经功能</a:t>
                </a:r>
              </a:p>
            </p:txBody>
          </p:sp>
        </p:grpSp>
        <p:sp>
          <p:nvSpPr>
            <p:cNvPr id="142" name="椭圆 141"/>
            <p:cNvSpPr/>
            <p:nvPr/>
          </p:nvSpPr>
          <p:spPr>
            <a:xfrm>
              <a:off x="4156" y="4545"/>
              <a:ext cx="594" cy="594"/>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5496" tIns="62748" rIns="125496" bIns="62748" rtlCol="0" anchor="ctr"/>
            <a:lstStyle/>
            <a:p>
              <a:pPr algn="ctr"/>
              <a:endParaRPr lang="zh-CN" altLang="en-US" sz="2470"/>
            </a:p>
          </p:txBody>
        </p:sp>
        <p:sp>
          <p:nvSpPr>
            <p:cNvPr id="143" name="椭圆 142"/>
            <p:cNvSpPr/>
            <p:nvPr/>
          </p:nvSpPr>
          <p:spPr>
            <a:xfrm>
              <a:off x="2569" y="3862"/>
              <a:ext cx="297" cy="29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5496" tIns="62748" rIns="125496" bIns="62748" rtlCol="0" anchor="ctr"/>
            <a:lstStyle/>
            <a:p>
              <a:pPr algn="ctr"/>
              <a:endParaRPr lang="zh-CN" altLang="en-US" sz="2470"/>
            </a:p>
          </p:txBody>
        </p:sp>
      </p:grpSp>
      <p:grpSp>
        <p:nvGrpSpPr>
          <p:cNvPr id="153606" name="Group 6"/>
          <p:cNvGrpSpPr/>
          <p:nvPr/>
        </p:nvGrpSpPr>
        <p:grpSpPr>
          <a:xfrm>
            <a:off x="6967538" y="2010093"/>
            <a:ext cx="838200" cy="1143000"/>
            <a:chOff x="5088" y="2928"/>
            <a:chExt cx="528" cy="720"/>
          </a:xfrm>
        </p:grpSpPr>
        <p:sp>
          <p:nvSpPr>
            <p:cNvPr id="13318" name="AutoShape 7"/>
            <p:cNvSpPr/>
            <p:nvPr/>
          </p:nvSpPr>
          <p:spPr>
            <a:xfrm>
              <a:off x="5088" y="2928"/>
              <a:ext cx="144" cy="720"/>
            </a:xfrm>
            <a:prstGeom prst="rightBrace">
              <a:avLst>
                <a:gd name="adj1" fmla="val 41620"/>
                <a:gd name="adj2" fmla="val 51250"/>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sp>
          <p:nvSpPr>
            <p:cNvPr id="153608" name="Text Box 8"/>
            <p:cNvSpPr txBox="1">
              <a:spLocks noChangeArrowheads="1"/>
            </p:cNvSpPr>
            <p:nvPr/>
          </p:nvSpPr>
          <p:spPr bwMode="auto">
            <a:xfrm>
              <a:off x="5280" y="3024"/>
              <a:ext cx="336" cy="6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defRPr/>
              </a:pP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诱因</a:t>
              </a:r>
            </a:p>
          </p:txBody>
        </p:sp>
      </p:grpSp>
      <p:sp>
        <p:nvSpPr>
          <p:cNvPr id="153605" name="Rectangle 5"/>
          <p:cNvSpPr>
            <a:spLocks noChangeArrowheads="1"/>
          </p:cNvSpPr>
          <p:nvPr/>
        </p:nvSpPr>
        <p:spPr bwMode="auto">
          <a:xfrm>
            <a:off x="4755515" y="2039620"/>
            <a:ext cx="178371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膀胱及</a:t>
            </a:r>
          </a:p>
          <a:p>
            <a:pPr marL="0" marR="0" lvl="0" indent="0" algn="l" defTabSz="914400" rtl="0" eaLnBrk="1" fontAlgn="base" latinLnBrk="0" hangingPunct="1">
              <a:lnSpc>
                <a:spcPct val="100000"/>
              </a:lnSpc>
              <a:spcBef>
                <a:spcPct val="0"/>
              </a:spcBef>
              <a:spcAft>
                <a:spcPct val="0"/>
              </a:spcAft>
              <a:buClrTx/>
              <a:buSzTx/>
              <a:buFontTx/>
              <a:buNone/>
              <a:defRPr/>
            </a:pPr>
            <a:r>
              <a:rPr kumimoji="1"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肠道功能</a:t>
            </a:r>
          </a:p>
          <a:p>
            <a:pPr marL="0" marR="0" lvl="0" indent="0" algn="l" defTabSz="914400" rtl="0" eaLnBrk="1" fontAlgn="base" latinLnBrk="0" hangingPunct="1">
              <a:lnSpc>
                <a:spcPct val="100000"/>
              </a:lnSpc>
              <a:spcBef>
                <a:spcPct val="0"/>
              </a:spcBef>
              <a:spcAft>
                <a:spcPct val="0"/>
              </a:spcAft>
              <a:buClrTx/>
              <a:buSzTx/>
              <a:buFontTx/>
              <a:buNone/>
              <a:defRPr/>
            </a:pPr>
            <a:r>
              <a:rPr kumimoji="1"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障碍</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n-cs"/>
            </a:endParaRPr>
          </a:p>
        </p:txBody>
      </p:sp>
      <p:sp>
        <p:nvSpPr>
          <p:cNvPr id="5" name="文本框 4"/>
          <p:cNvSpPr txBox="1"/>
          <p:nvPr/>
        </p:nvSpPr>
        <p:spPr>
          <a:xfrm>
            <a:off x="4224655" y="3479165"/>
            <a:ext cx="4577080" cy="1106805"/>
          </a:xfrm>
          <a:prstGeom prst="rect">
            <a:avLst/>
          </a:prstGeom>
          <a:noFill/>
          <a:ln w="28575">
            <a:solidFill>
              <a:srgbClr val="0070C0"/>
            </a:solidFill>
          </a:ln>
        </p:spPr>
        <p:txBody>
          <a:bodyPr wrap="square" rtlCol="0">
            <a:spAutoFit/>
          </a:bodyPr>
          <a:lstStyle/>
          <a:p>
            <a:r>
              <a:rPr lang="zh-CN" altLang="en-US" sz="2200">
                <a:latin typeface="微软雅黑" panose="020B0503020204020204" charset="-122"/>
                <a:ea typeface="微软雅黑" panose="020B0503020204020204" charset="-122"/>
                <a:cs typeface="微软雅黑" panose="020B0503020204020204" charset="-122"/>
              </a:rPr>
              <a:t>膀胱及肠道功能障碍和自主神经反射异常会损害脊髓损伤患者的性功能，两者存在显著相关性</a:t>
            </a:r>
          </a:p>
        </p:txBody>
      </p:sp>
      <p:sp>
        <p:nvSpPr>
          <p:cNvPr id="6" name="Text Box 9"/>
          <p:cNvSpPr txBox="1"/>
          <p:nvPr/>
        </p:nvSpPr>
        <p:spPr>
          <a:xfrm>
            <a:off x="4077335" y="4718685"/>
            <a:ext cx="4872355" cy="1863725"/>
          </a:xfrm>
          <a:prstGeom prst="rect">
            <a:avLst/>
          </a:prstGeom>
          <a:solidFill>
            <a:srgbClr val="CCFF99"/>
          </a:solidFill>
          <a:ln w="9525">
            <a:noFill/>
          </a:ln>
        </p:spPr>
        <p:txBody>
          <a:bodyPr wrap="square" anchor="t">
            <a:spAutoFit/>
          </a:bodyPr>
          <a:lstStyle/>
          <a:p>
            <a:pPr>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几乎每一级脊髓损伤和其严重程度都与一定程度的自主神经功能紊乱有关。自主神经功能的一个方面的恢复可以使几个身体系统受益。</a:t>
            </a:r>
          </a:p>
        </p:txBody>
      </p:sp>
      <p:cxnSp>
        <p:nvCxnSpPr>
          <p:cNvPr id="7" name="直接箭头连接符 6"/>
          <p:cNvCxnSpPr/>
          <p:nvPr/>
        </p:nvCxnSpPr>
        <p:spPr>
          <a:xfrm flipH="1">
            <a:off x="6056630" y="2584450"/>
            <a:ext cx="386080" cy="80772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606"/>
                                        </p:tgtEl>
                                        <p:attrNameLst>
                                          <p:attrName>style.visibility</p:attrName>
                                        </p:attrNameLst>
                                      </p:cBhvr>
                                      <p:to>
                                        <p:strVal val="visible"/>
                                      </p:to>
                                    </p:set>
                                    <p:anim calcmode="lin" valueType="num">
                                      <p:cBhvr additive="base">
                                        <p:cTn id="7" dur="500" fill="hold"/>
                                        <p:tgtEl>
                                          <p:spTgt spid="153606"/>
                                        </p:tgtEl>
                                        <p:attrNameLst>
                                          <p:attrName>ppt_x</p:attrName>
                                        </p:attrNameLst>
                                      </p:cBhvr>
                                      <p:tavLst>
                                        <p:tav tm="0">
                                          <p:val>
                                            <p:strVal val="0-#ppt_w/2"/>
                                          </p:val>
                                        </p:tav>
                                        <p:tav tm="100000">
                                          <p:val>
                                            <p:strVal val="#ppt_x"/>
                                          </p:val>
                                        </p:tav>
                                      </p:tavLst>
                                    </p:anim>
                                    <p:anim calcmode="lin" valueType="num">
                                      <p:cBhvr additive="base">
                                        <p:cTn id="8" dur="500" fill="hold"/>
                                        <p:tgtEl>
                                          <p:spTgt spid="15360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53605"/>
                                        </p:tgtEl>
                                        <p:attrNameLst>
                                          <p:attrName>style.visibility</p:attrName>
                                        </p:attrNameLst>
                                      </p:cBhvr>
                                      <p:to>
                                        <p:strVal val="visible"/>
                                      </p:to>
                                    </p:set>
                                    <p:anim calcmode="lin" valueType="num">
                                      <p:cBhvr additive="base">
                                        <p:cTn id="12" dur="500" fill="hold"/>
                                        <p:tgtEl>
                                          <p:spTgt spid="153605"/>
                                        </p:tgtEl>
                                        <p:attrNameLst>
                                          <p:attrName>ppt_x</p:attrName>
                                        </p:attrNameLst>
                                      </p:cBhvr>
                                      <p:tavLst>
                                        <p:tav tm="0">
                                          <p:val>
                                            <p:strVal val="0-#ppt_w/2"/>
                                          </p:val>
                                        </p:tav>
                                        <p:tav tm="100000">
                                          <p:val>
                                            <p:strVal val="#ppt_x"/>
                                          </p:val>
                                        </p:tav>
                                      </p:tavLst>
                                    </p:anim>
                                    <p:anim calcmode="lin" valueType="num">
                                      <p:cBhvr additive="base">
                                        <p:cTn id="13" dur="500" fill="hold"/>
                                        <p:tgtEl>
                                          <p:spTgt spid="15360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ppt_x</p:attrName>
                                        </p:attrNameLst>
                                      </p:cBhvr>
                                      <p:tavLst>
                                        <p:tav tm="0">
                                          <p:val>
                                            <p:strVal val="0-#ppt_w/2"/>
                                          </p:val>
                                        </p:tav>
                                        <p:tav tm="100000">
                                          <p:val>
                                            <p:strVal val="#ppt_x"/>
                                          </p:val>
                                        </p:tav>
                                      </p:tavLst>
                                    </p:anim>
                                    <p:anim calcmode="lin" valueType="num">
                                      <p:cBhvr>
                                        <p:cTn id="29"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bldLvl="0" animBg="1"/>
      <p:bldP spid="5" grpId="0" bldLvl="0" animBg="1"/>
      <p:bldP spid="6"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nvSpPr>
        <p:spPr>
          <a:xfrm>
            <a:off x="1748790" y="242570"/>
            <a:ext cx="4884420" cy="1461770"/>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endParaRPr lang="zh-CN" altLang="en-US" sz="3600" b="1" kern="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endParaRPr>
          </a:p>
          <a:p>
            <a:endParaRPr lang="zh-CN" altLang="en-US" sz="3600" b="1" kern="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endParaRPr>
          </a:p>
          <a:p>
            <a:r>
              <a:rPr lang="zh-CN" altLang="en-US" sz="3600" b="1">
                <a:latin typeface="黑体" panose="02010609060101010101" pitchFamily="2" charset="-122"/>
                <a:ea typeface="黑体" panose="02010609060101010101" pitchFamily="2" charset="-122"/>
              </a:rPr>
              <a:t>自主神经功能受损影响</a:t>
            </a:r>
          </a:p>
        </p:txBody>
      </p:sp>
      <p:sp>
        <p:nvSpPr>
          <p:cNvPr id="149513" name="Text Box 9"/>
          <p:cNvSpPr txBox="1"/>
          <p:nvPr/>
        </p:nvSpPr>
        <p:spPr>
          <a:xfrm>
            <a:off x="3175" y="1897380"/>
            <a:ext cx="9137650" cy="977265"/>
          </a:xfrm>
          <a:prstGeom prst="rect">
            <a:avLst/>
          </a:prstGeom>
          <a:solidFill>
            <a:srgbClr val="CCFF99"/>
          </a:solidFill>
          <a:ln w="9525">
            <a:noFill/>
          </a:ln>
        </p:spPr>
        <p:txBody>
          <a:bodyPr wrap="square" anchor="t">
            <a:spAutoFit/>
          </a:bodyPr>
          <a:lstStyle/>
          <a:p>
            <a:pPr>
              <a:lnSpc>
                <a:spcPct val="120000"/>
              </a:lnSpc>
              <a:spcBef>
                <a:spcPct val="20000"/>
              </a:spcBef>
              <a:buSzTx/>
            </a:pPr>
            <a:r>
              <a:rPr sz="2400">
                <a:latin typeface="微软雅黑" panose="020B0503020204020204" charset="-122"/>
                <a:ea typeface="微软雅黑" panose="020B0503020204020204" charset="-122"/>
                <a:cs typeface="微软雅黑" panose="020B0503020204020204" charset="-122"/>
              </a:rPr>
              <a:t>除了它们的潜在严重的健康影响外</a:t>
            </a:r>
            <a:r>
              <a:rPr lang="zh-CN" sz="2400">
                <a:latin typeface="微软雅黑" panose="020B0503020204020204" charset="-122"/>
                <a:ea typeface="微软雅黑" panose="020B0503020204020204" charset="-122"/>
                <a:cs typeface="微软雅黑" panose="020B0503020204020204" charset="-122"/>
              </a:rPr>
              <a:t>，</a:t>
            </a:r>
            <a:r>
              <a:rPr sz="2400">
                <a:latin typeface="微软雅黑" panose="020B0503020204020204" charset="-122"/>
                <a:ea typeface="微软雅黑" panose="020B0503020204020204" charset="-122"/>
                <a:cs typeface="微软雅黑" panose="020B0503020204020204" charset="-122"/>
              </a:rPr>
              <a:t>膀胱和肠道控制的丧失有巨大的社会影响</a:t>
            </a:r>
            <a:r>
              <a:rPr lang="zh-CN" sz="2400">
                <a:latin typeface="微软雅黑" panose="020B0503020204020204" charset="-122"/>
                <a:ea typeface="微软雅黑" panose="020B0503020204020204" charset="-122"/>
                <a:cs typeface="微软雅黑" panose="020B0503020204020204" charset="-122"/>
              </a:rPr>
              <a:t>。</a:t>
            </a:r>
          </a:p>
        </p:txBody>
      </p:sp>
      <p:grpSp>
        <p:nvGrpSpPr>
          <p:cNvPr id="2" name="组合 1"/>
          <p:cNvGrpSpPr/>
          <p:nvPr/>
        </p:nvGrpSpPr>
        <p:grpSpPr>
          <a:xfrm>
            <a:off x="693420" y="3114675"/>
            <a:ext cx="1422400" cy="1118870"/>
            <a:chOff x="11494" y="3438"/>
            <a:chExt cx="2546" cy="1980"/>
          </a:xfrm>
        </p:grpSpPr>
        <p:sp>
          <p:nvSpPr>
            <p:cNvPr id="87" name="椭圆 34"/>
            <p:cNvSpPr/>
            <p:nvPr/>
          </p:nvSpPr>
          <p:spPr>
            <a:xfrm rot="5400000">
              <a:off x="11777" y="3155"/>
              <a:ext cx="1981" cy="2547"/>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5496" tIns="62748" rIns="125496" bIns="62748" rtlCol="0" anchor="ctr"/>
            <a:lstStyle/>
            <a:p>
              <a:pPr algn="ctr"/>
              <a:endParaRPr lang="zh-CN" altLang="en-US" sz="1545">
                <a:latin typeface="微软雅黑" panose="020B0503020204020204" charset="-122"/>
                <a:ea typeface="微软雅黑" panose="020B0503020204020204" charset="-122"/>
              </a:endParaRPr>
            </a:p>
          </p:txBody>
        </p:sp>
        <p:sp>
          <p:nvSpPr>
            <p:cNvPr id="96" name="KSO_Shape"/>
            <p:cNvSpPr/>
            <p:nvPr/>
          </p:nvSpPr>
          <p:spPr bwMode="auto">
            <a:xfrm>
              <a:off x="11866" y="3983"/>
              <a:ext cx="1290" cy="886"/>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lIns="125496" tIns="62748" rIns="125496" bIns="62748" anchor="ctr">
              <a:scene3d>
                <a:camera prst="orthographicFront"/>
                <a:lightRig rig="threePt" dir="t"/>
              </a:scene3d>
              <a:sp3d contourW="12700">
                <a:contourClr>
                  <a:srgbClr val="FFFFFF"/>
                </a:contourClr>
              </a:sp3d>
            </a:bodyPr>
            <a:lstStyle/>
            <a:p>
              <a:pPr algn="ctr">
                <a:defRPr/>
              </a:pPr>
              <a:endParaRPr lang="zh-CN" altLang="en-US" sz="2470" dirty="0">
                <a:solidFill>
                  <a:srgbClr val="FFFFFF"/>
                </a:solidFill>
                <a:ea typeface="微软雅黑" panose="020B0503020204020204" charset="-122"/>
              </a:endParaRPr>
            </a:p>
          </p:txBody>
        </p:sp>
      </p:grpSp>
      <p:sp>
        <p:nvSpPr>
          <p:cNvPr id="3" name="文本框 2"/>
          <p:cNvSpPr txBox="1"/>
          <p:nvPr/>
        </p:nvSpPr>
        <p:spPr>
          <a:xfrm>
            <a:off x="2663825" y="3216275"/>
            <a:ext cx="4545330" cy="706755"/>
          </a:xfrm>
          <a:prstGeom prst="rect">
            <a:avLst/>
          </a:prstGeom>
          <a:noFill/>
          <a:ln w="28575">
            <a:solidFill>
              <a:srgbClr val="0070C0"/>
            </a:solidFill>
          </a:ln>
        </p:spPr>
        <p:txBody>
          <a:bodyPr wrap="square" rtlCol="0">
            <a:spAutoFit/>
          </a:bodyPr>
          <a:lstStyle/>
          <a:p>
            <a:r>
              <a:rPr sz="2000">
                <a:latin typeface="微软雅黑" panose="020B0503020204020204" charset="-122"/>
                <a:ea typeface="微软雅黑" panose="020B0503020204020204" charset="-122"/>
                <a:cs typeface="Times New Roman" panose="02020603050405020304" pitchFamily="18" charset="0"/>
                <a:sym typeface="+mn-ea"/>
              </a:rPr>
              <a:t>缺损削弱了在不可预知的时间里缺乏厕所设施的环境中的能力</a:t>
            </a:r>
          </a:p>
        </p:txBody>
      </p:sp>
      <p:grpSp>
        <p:nvGrpSpPr>
          <p:cNvPr id="6" name="组合 5"/>
          <p:cNvGrpSpPr/>
          <p:nvPr/>
        </p:nvGrpSpPr>
        <p:grpSpPr>
          <a:xfrm>
            <a:off x="7136765" y="4150360"/>
            <a:ext cx="1325245" cy="1062990"/>
            <a:chOff x="9596" y="5755"/>
            <a:chExt cx="2546" cy="1980"/>
          </a:xfrm>
        </p:grpSpPr>
        <p:sp>
          <p:nvSpPr>
            <p:cNvPr id="72" name="椭圆 34"/>
            <p:cNvSpPr/>
            <p:nvPr/>
          </p:nvSpPr>
          <p:spPr>
            <a:xfrm rot="16200000">
              <a:off x="9879" y="5472"/>
              <a:ext cx="1981" cy="2547"/>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2"/>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5496" tIns="62748" rIns="125496" bIns="62748" rtlCol="0" anchor="ctr"/>
            <a:lstStyle/>
            <a:p>
              <a:pPr algn="ctr"/>
              <a:endParaRPr lang="zh-CN" altLang="en-US" sz="1545">
                <a:latin typeface="微软雅黑" panose="020B0503020204020204" charset="-122"/>
                <a:ea typeface="微软雅黑" panose="020B0503020204020204" charset="-122"/>
              </a:endParaRPr>
            </a:p>
          </p:txBody>
        </p:sp>
        <p:sp>
          <p:nvSpPr>
            <p:cNvPr id="94" name="KSO_Shape"/>
            <p:cNvSpPr/>
            <p:nvPr/>
          </p:nvSpPr>
          <p:spPr bwMode="auto">
            <a:xfrm>
              <a:off x="10649" y="6168"/>
              <a:ext cx="1125" cy="1128"/>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lIns="125496" tIns="62748" rIns="125496" bIns="62748" anchor="ctr">
              <a:scene3d>
                <a:camera prst="orthographicFront"/>
                <a:lightRig rig="threePt" dir="t"/>
              </a:scene3d>
              <a:sp3d>
                <a:contourClr>
                  <a:srgbClr val="FFFFFF"/>
                </a:contourClr>
              </a:sp3d>
            </a:bodyPr>
            <a:lstStyle/>
            <a:p>
              <a:pPr algn="ctr">
                <a:defRPr/>
              </a:pPr>
              <a:endParaRPr lang="zh-CN" altLang="en-US" sz="2470" dirty="0">
                <a:solidFill>
                  <a:srgbClr val="FFFFFF"/>
                </a:solidFill>
                <a:ea typeface="微软雅黑" panose="020B0503020204020204" charset="-122"/>
              </a:endParaRPr>
            </a:p>
          </p:txBody>
        </p:sp>
      </p:grpSp>
      <p:sp>
        <p:nvSpPr>
          <p:cNvPr id="7" name="文本框 6"/>
          <p:cNvSpPr txBox="1"/>
          <p:nvPr/>
        </p:nvSpPr>
        <p:spPr>
          <a:xfrm>
            <a:off x="1918335" y="4371975"/>
            <a:ext cx="4545330" cy="706755"/>
          </a:xfrm>
          <a:prstGeom prst="rect">
            <a:avLst/>
          </a:prstGeom>
          <a:noFill/>
          <a:ln w="28575">
            <a:solidFill>
              <a:srgbClr val="0070C0"/>
            </a:solidFill>
          </a:ln>
        </p:spPr>
        <p:txBody>
          <a:bodyPr wrap="square" rtlCol="0">
            <a:spAutoFit/>
          </a:bodyPr>
          <a:lstStyle/>
          <a:p>
            <a:r>
              <a:rPr sz="2000">
                <a:latin typeface="微软雅黑" panose="020B0503020204020204" charset="-122"/>
                <a:ea typeface="微软雅黑" panose="020B0503020204020204" charset="-122"/>
                <a:cs typeface="Times New Roman" panose="02020603050405020304" pitchFamily="18" charset="0"/>
                <a:sym typeface="+mn-ea"/>
              </a:rPr>
              <a:t>性功能影响人们如何看待他们</a:t>
            </a:r>
            <a:r>
              <a:rPr lang="zh-CN" sz="2000">
                <a:latin typeface="微软雅黑" panose="020B0503020204020204" charset="-122"/>
                <a:ea typeface="微软雅黑" panose="020B0503020204020204" charset="-122"/>
                <a:cs typeface="Times New Roman" panose="02020603050405020304" pitchFamily="18" charset="0"/>
                <a:sym typeface="+mn-ea"/>
              </a:rPr>
              <a:t>自己</a:t>
            </a:r>
            <a:r>
              <a:rPr sz="2000">
                <a:latin typeface="微软雅黑" panose="020B0503020204020204" charset="-122"/>
                <a:ea typeface="微软雅黑" panose="020B0503020204020204" charset="-122"/>
                <a:cs typeface="Times New Roman" panose="02020603050405020304" pitchFamily="18" charset="0"/>
                <a:sym typeface="+mn-ea"/>
              </a:rPr>
              <a:t>以及他们如何相信别人对他们的看法</a:t>
            </a:r>
            <a:r>
              <a:rPr lang="zh-CN" sz="2000">
                <a:latin typeface="微软雅黑" panose="020B0503020204020204" charset="-122"/>
                <a:ea typeface="微软雅黑" panose="020B0503020204020204" charset="-122"/>
                <a:cs typeface="Times New Roman" panose="02020603050405020304" pitchFamily="18" charset="0"/>
                <a:sym typeface="+mn-ea"/>
              </a:rPr>
              <a:t>。</a:t>
            </a:r>
          </a:p>
        </p:txBody>
      </p:sp>
      <p:sp>
        <p:nvSpPr>
          <p:cNvPr id="8" name="文本框 7"/>
          <p:cNvSpPr txBox="1"/>
          <p:nvPr/>
        </p:nvSpPr>
        <p:spPr>
          <a:xfrm>
            <a:off x="407035" y="5482590"/>
            <a:ext cx="8330565" cy="1198880"/>
          </a:xfrm>
          <a:prstGeom prst="rect">
            <a:avLst/>
          </a:prstGeom>
          <a:noFill/>
        </p:spPr>
        <p:txBody>
          <a:bodyPr wrap="square" rtlCol="0">
            <a:spAutoFit/>
          </a:bodyPr>
          <a:lstStyle/>
          <a:p>
            <a:r>
              <a:rPr sz="2400">
                <a:solidFill>
                  <a:srgbClr val="FF0000"/>
                </a:solidFill>
                <a:latin typeface="微软雅黑" panose="020B0503020204020204" charset="-122"/>
                <a:ea typeface="微软雅黑" panose="020B0503020204020204" charset="-122"/>
                <a:cs typeface="微软雅黑" panose="020B0503020204020204" charset="-122"/>
              </a:rPr>
              <a:t> 恢复控制自主神经功能的能力—特别是在需要的时候确保能自制</a:t>
            </a:r>
            <a:r>
              <a:rPr lang="zh-CN" sz="2400">
                <a:solidFill>
                  <a:srgbClr val="FF0000"/>
                </a:solidFill>
                <a:latin typeface="微软雅黑" panose="020B0503020204020204" charset="-122"/>
                <a:ea typeface="微软雅黑" panose="020B0503020204020204" charset="-122"/>
                <a:cs typeface="微软雅黑" panose="020B0503020204020204" charset="-122"/>
              </a:rPr>
              <a:t>，</a:t>
            </a:r>
            <a:r>
              <a:rPr sz="2400">
                <a:solidFill>
                  <a:srgbClr val="FF0000"/>
                </a:solidFill>
                <a:latin typeface="微软雅黑" panose="020B0503020204020204" charset="-122"/>
                <a:ea typeface="微软雅黑" panose="020B0503020204020204" charset="-122"/>
                <a:cs typeface="微软雅黑" panose="020B0503020204020204" charset="-122"/>
              </a:rPr>
              <a:t>是</a:t>
            </a:r>
            <a:r>
              <a:rPr lang="en-US" sz="2400">
                <a:solidFill>
                  <a:srgbClr val="FF0000"/>
                </a:solidFill>
                <a:latin typeface="微软雅黑" panose="020B0503020204020204" charset="-122"/>
                <a:ea typeface="微软雅黑" panose="020B0503020204020204" charset="-122"/>
                <a:cs typeface="微软雅黑" panose="020B0503020204020204" charset="-122"/>
              </a:rPr>
              <a:t>BCI</a:t>
            </a:r>
            <a:r>
              <a:rPr sz="2400">
                <a:solidFill>
                  <a:srgbClr val="FF0000"/>
                </a:solidFill>
                <a:latin typeface="微软雅黑" panose="020B0503020204020204" charset="-122"/>
                <a:ea typeface="微软雅黑" panose="020B0503020204020204" charset="-122"/>
                <a:cs typeface="微软雅黑" panose="020B0503020204020204" charset="-122"/>
              </a:rPr>
              <a:t>技术一个潜在的有价值的未来功用</a:t>
            </a:r>
            <a:r>
              <a:rPr lang="zh-CN" sz="2400">
                <a:solidFill>
                  <a:srgbClr val="FF0000"/>
                </a:solidFill>
                <a:latin typeface="微软雅黑" panose="020B0503020204020204" charset="-122"/>
                <a:ea typeface="微软雅黑" panose="020B0503020204020204" charset="-122"/>
                <a:cs typeface="微软雅黑" panose="020B0503020204020204" charset="-122"/>
              </a:rPr>
              <a:t>。性功能的恢复也同样重要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p:cTn id="7" dur="500" fill="hold"/>
                                        <p:tgtEl>
                                          <p:spTgt spid="149513"/>
                                        </p:tgtEl>
                                        <p:attrNameLst>
                                          <p:attrName>ppt_x</p:attrName>
                                        </p:attrNameLst>
                                      </p:cBhvr>
                                      <p:tavLst>
                                        <p:tav tm="0">
                                          <p:val>
                                            <p:strVal val="0-#ppt_w/2"/>
                                          </p:val>
                                        </p:tav>
                                        <p:tav tm="100000">
                                          <p:val>
                                            <p:strVal val="#ppt_x"/>
                                          </p:val>
                                        </p:tav>
                                      </p:tavLst>
                                    </p:anim>
                                    <p:anim calcmode="lin" valueType="num">
                                      <p:cBhvr>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3" name="Text Box 9"/>
          <p:cNvSpPr txBox="1"/>
          <p:nvPr/>
        </p:nvSpPr>
        <p:spPr>
          <a:xfrm>
            <a:off x="3175" y="1897380"/>
            <a:ext cx="9137650" cy="1420495"/>
          </a:xfrm>
          <a:prstGeom prst="rect">
            <a:avLst/>
          </a:prstGeom>
          <a:solidFill>
            <a:srgbClr val="CCFF99"/>
          </a:solidFill>
          <a:ln w="9525">
            <a:noFill/>
          </a:ln>
        </p:spPr>
        <p:txBody>
          <a:bodyPr wrap="square" anchor="t">
            <a:spAutoFit/>
          </a:bodyPr>
          <a:lstStyle/>
          <a:p>
            <a:pPr>
              <a:lnSpc>
                <a:spcPct val="120000"/>
              </a:lnSpc>
              <a:spcBef>
                <a:spcPct val="20000"/>
              </a:spcBef>
              <a:buSzTx/>
            </a:pPr>
            <a:r>
              <a:rPr sz="2400" dirty="0" err="1">
                <a:latin typeface="微软雅黑" panose="020B0503020204020204" charset="-122"/>
                <a:ea typeface="微软雅黑" panose="020B0503020204020204" charset="-122"/>
                <a:cs typeface="微软雅黑" panose="020B0503020204020204" charset="-122"/>
              </a:rPr>
              <a:t>与健全人群所期望的功能不同</a:t>
            </a:r>
            <a:r>
              <a:rPr lang="zh-CN" sz="2400" dirty="0">
                <a:latin typeface="微软雅黑" panose="020B0503020204020204" charset="-122"/>
                <a:ea typeface="微软雅黑" panose="020B0503020204020204" charset="-122"/>
                <a:cs typeface="微软雅黑" panose="020B0503020204020204" charset="-122"/>
              </a:rPr>
              <a:t>，</a:t>
            </a:r>
            <a:r>
              <a:rPr sz="2400" dirty="0" err="1">
                <a:latin typeface="微软雅黑" panose="020B0503020204020204" charset="-122"/>
                <a:ea typeface="微软雅黑" panose="020B0503020204020204" charset="-122"/>
                <a:cs typeface="微软雅黑" panose="020B0503020204020204" charset="-122"/>
              </a:rPr>
              <a:t>失去功能的人可能有恢复功能的优先次序</a:t>
            </a:r>
            <a:r>
              <a:rPr lang="zh-CN" sz="2400" dirty="0">
                <a:latin typeface="微软雅黑" panose="020B0503020204020204" charset="-122"/>
                <a:ea typeface="微软雅黑" panose="020B0503020204020204" charset="-122"/>
                <a:cs typeface="微软雅黑" panose="020B0503020204020204" charset="-122"/>
              </a:rPr>
              <a:t>。为了使预期的设备实际为那群人所使用，必须解决该群体的优先级。</a:t>
            </a:r>
          </a:p>
        </p:txBody>
      </p:sp>
      <p:sp>
        <p:nvSpPr>
          <p:cNvPr id="5" name="云形 4"/>
          <p:cNvSpPr/>
          <p:nvPr/>
        </p:nvSpPr>
        <p:spPr>
          <a:xfrm>
            <a:off x="167957" y="2756784"/>
            <a:ext cx="1740535" cy="533400"/>
          </a:xfrm>
          <a:prstGeom prst="cloud">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bg2"/>
                </a:solidFill>
              </a:rPr>
              <a:t>优先级</a:t>
            </a:r>
          </a:p>
        </p:txBody>
      </p:sp>
      <p:sp>
        <p:nvSpPr>
          <p:cNvPr id="4" name="标题 3"/>
          <p:cNvSpPr>
            <a:spLocks noGrp="1"/>
          </p:cNvSpPr>
          <p:nvPr/>
        </p:nvSpPr>
        <p:spPr>
          <a:xfrm>
            <a:off x="2263775" y="214630"/>
            <a:ext cx="4884420" cy="1461770"/>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endParaRPr lang="zh-CN" altLang="en-US" sz="3600" b="1" kern="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endParaRPr>
          </a:p>
          <a:p>
            <a:endParaRPr lang="zh-CN" altLang="en-US" sz="3600" b="1" kern="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endParaRPr>
          </a:p>
          <a:p>
            <a:r>
              <a:rPr lang="zh-CN" altLang="en-US" sz="3600" b="1">
                <a:latin typeface="Times New Roman" panose="02020603050405020304" pitchFamily="18" charset="0"/>
                <a:ea typeface="黑体" panose="02010609060101010101" pitchFamily="2" charset="-122"/>
                <a:cs typeface="Times New Roman" panose="02020603050405020304" pitchFamily="18" charset="0"/>
              </a:rPr>
              <a:t>功能恢复优先级</a:t>
            </a:r>
          </a:p>
        </p:txBody>
      </p:sp>
      <p:sp>
        <p:nvSpPr>
          <p:cNvPr id="3" name="文本框 2"/>
          <p:cNvSpPr txBox="1"/>
          <p:nvPr/>
        </p:nvSpPr>
        <p:spPr>
          <a:xfrm>
            <a:off x="1038225" y="3519170"/>
            <a:ext cx="6806565" cy="2207260"/>
          </a:xfrm>
          <a:prstGeom prst="rect">
            <a:avLst/>
          </a:prstGeom>
          <a:noFill/>
          <a:ln w="28575">
            <a:solidFill>
              <a:srgbClr val="7030A0"/>
            </a:solidFill>
          </a:ln>
        </p:spPr>
        <p:txBody>
          <a:bodyPr wrap="square" rtlCol="0">
            <a:spAutoFit/>
          </a:bodyPr>
          <a:lstStyle/>
          <a:p>
            <a:pPr>
              <a:lnSpc>
                <a:spcPct val="125000"/>
              </a:lnSpc>
            </a:pPr>
            <a:r>
              <a:rPr kumimoji="1" lang="en-US" altLang="zh-CN" sz="22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sz="2200" b="1">
                <a:latin typeface="Times New Roman" panose="02020603050405020304" pitchFamily="18" charset="0"/>
                <a:ea typeface="黑体" panose="02010609060101010101" pitchFamily="2" charset="-122"/>
                <a:cs typeface="Times New Roman" panose="02020603050405020304" pitchFamily="18" charset="0"/>
              </a:rPr>
              <a:t>四肢瘫痪患者中有39.7%的人，截瘫患者中有38%的人，第一或第二最高优先级是恢复膀胱、肠道功能以及消除自主神经反射异常</a:t>
            </a:r>
            <a:r>
              <a:rPr lang="zh-CN" sz="2200" b="1">
                <a:latin typeface="Times New Roman" panose="02020603050405020304" pitchFamily="18" charset="0"/>
                <a:ea typeface="黑体" panose="02010609060101010101" pitchFamily="2" charset="-122"/>
                <a:cs typeface="Times New Roman" panose="02020603050405020304" pitchFamily="18" charset="0"/>
              </a:rPr>
              <a:t>；</a:t>
            </a:r>
          </a:p>
          <a:p>
            <a:pPr>
              <a:lnSpc>
                <a:spcPct val="125000"/>
              </a:lnSpc>
            </a:pPr>
            <a:r>
              <a:rPr kumimoji="1" lang="en-US" altLang="zh-CN" sz="22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sz="2200" b="1">
                <a:latin typeface="Times New Roman" panose="02020603050405020304" pitchFamily="18" charset="0"/>
                <a:ea typeface="黑体" panose="02010609060101010101" pitchFamily="2" charset="-122"/>
                <a:cs typeface="Times New Roman" panose="02020603050405020304" pitchFamily="18" charset="0"/>
              </a:rPr>
              <a:t>四肢瘫痪患者中有28.3%的人，截瘫患者中有45.5%的人，第一或第二最高优先级是恢复性功能。</a:t>
            </a:r>
          </a:p>
        </p:txBody>
      </p:sp>
      <p:sp>
        <p:nvSpPr>
          <p:cNvPr id="8" name="文本框 7"/>
          <p:cNvSpPr txBox="1"/>
          <p:nvPr/>
        </p:nvSpPr>
        <p:spPr>
          <a:xfrm>
            <a:off x="407035" y="5823585"/>
            <a:ext cx="8497570" cy="829945"/>
          </a:xfrm>
          <a:prstGeom prst="rect">
            <a:avLst/>
          </a:prstGeom>
          <a:noFill/>
        </p:spPr>
        <p:txBody>
          <a:bodyPr wrap="square" rtlCol="0">
            <a:spAutoFit/>
          </a:bodyPr>
          <a:lstStyle/>
          <a:p>
            <a:r>
              <a:rPr lang="en-US" sz="2400">
                <a:solidFill>
                  <a:srgbClr val="FF0000"/>
                </a:solidFill>
                <a:latin typeface="Times New Roman" panose="02020603050405020304" pitchFamily="18" charset="0"/>
                <a:ea typeface="微软雅黑" panose="020B0503020204020204" charset="-122"/>
                <a:cs typeface="Times New Roman" panose="02020603050405020304" pitchFamily="18" charset="0"/>
              </a:rPr>
              <a:t>BCI</a:t>
            </a:r>
            <a:r>
              <a:rPr sz="2400">
                <a:solidFill>
                  <a:srgbClr val="FF0000"/>
                </a:solidFill>
                <a:latin typeface="Times New Roman" panose="02020603050405020304" pitchFamily="18" charset="0"/>
                <a:ea typeface="微软雅黑" panose="020B0503020204020204" charset="-122"/>
                <a:cs typeface="Times New Roman" panose="02020603050405020304" pitchFamily="18" charset="0"/>
              </a:rPr>
              <a:t>技术有机会有助于</a:t>
            </a:r>
            <a:r>
              <a:rPr lang="zh-CN" sz="2400">
                <a:solidFill>
                  <a:srgbClr val="FF0000"/>
                </a:solidFill>
                <a:latin typeface="Times New Roman" panose="02020603050405020304" pitchFamily="18" charset="0"/>
                <a:ea typeface="微软雅黑" panose="020B0503020204020204" charset="-122"/>
                <a:cs typeface="Times New Roman" panose="02020603050405020304" pitchFamily="18" charset="0"/>
              </a:rPr>
              <a:t>这些功能</a:t>
            </a:r>
            <a:r>
              <a:rPr sz="2400">
                <a:solidFill>
                  <a:srgbClr val="FF0000"/>
                </a:solidFill>
                <a:latin typeface="Times New Roman" panose="02020603050405020304" pitchFamily="18" charset="0"/>
                <a:ea typeface="微软雅黑" panose="020B0503020204020204" charset="-122"/>
                <a:cs typeface="Times New Roman" panose="02020603050405020304" pitchFamily="18" charset="0"/>
              </a:rPr>
              <a:t>的恢复</a:t>
            </a:r>
            <a:r>
              <a:rPr lang="zh-CN" sz="2400">
                <a:solidFill>
                  <a:srgbClr val="FF0000"/>
                </a:solidFill>
                <a:latin typeface="Times New Roman" panose="02020603050405020304" pitchFamily="18" charset="0"/>
                <a:ea typeface="微软雅黑" panose="020B0503020204020204" charset="-122"/>
                <a:cs typeface="Times New Roman" panose="02020603050405020304" pitchFamily="18" charset="0"/>
              </a:rPr>
              <a:t>；而且可能不需要克服与</a:t>
            </a:r>
            <a:r>
              <a:rPr lang="en-US" altLang="zh-CN" sz="2400">
                <a:solidFill>
                  <a:srgbClr val="FF0000"/>
                </a:solidFill>
                <a:latin typeface="Times New Roman" panose="02020603050405020304" pitchFamily="18" charset="0"/>
                <a:ea typeface="微软雅黑" panose="020B0503020204020204" charset="-122"/>
                <a:cs typeface="Times New Roman" panose="02020603050405020304" pitchFamily="18" charset="0"/>
              </a:rPr>
              <a:t>BCIs</a:t>
            </a:r>
            <a:r>
              <a:rPr lang="zh-CN" sz="2400">
                <a:solidFill>
                  <a:srgbClr val="FF0000"/>
                </a:solidFill>
                <a:latin typeface="Times New Roman" panose="02020603050405020304" pitchFamily="18" charset="0"/>
                <a:ea typeface="微软雅黑" panose="020B0503020204020204" charset="-122"/>
                <a:cs typeface="Times New Roman" panose="02020603050405020304" pitchFamily="18" charset="0"/>
              </a:rPr>
              <a:t>相关的难题：</a:t>
            </a:r>
            <a:r>
              <a:rPr lang="en-US" altLang="zh-CN" sz="2400">
                <a:solidFill>
                  <a:schemeClr val="bg2"/>
                </a:solidFill>
                <a:latin typeface="Times New Roman" panose="02020603050405020304" pitchFamily="18" charset="0"/>
                <a:ea typeface="微软雅黑" panose="020B0503020204020204" charset="-122"/>
                <a:cs typeface="Times New Roman" panose="02020603050405020304" pitchFamily="18" charset="0"/>
              </a:rPr>
              <a:t>必须在大部分时间或任何时候都可以使用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p:cTn id="7" dur="500" fill="hold"/>
                                        <p:tgtEl>
                                          <p:spTgt spid="149513"/>
                                        </p:tgtEl>
                                        <p:attrNameLst>
                                          <p:attrName>ppt_x</p:attrName>
                                        </p:attrNameLst>
                                      </p:cBhvr>
                                      <p:tavLst>
                                        <p:tav tm="0">
                                          <p:val>
                                            <p:strVal val="0-#ppt_w/2"/>
                                          </p:val>
                                        </p:tav>
                                        <p:tav tm="100000">
                                          <p:val>
                                            <p:strVal val="#ppt_x"/>
                                          </p:val>
                                        </p:tav>
                                      </p:tavLst>
                                    </p:anim>
                                    <p:anim calcmode="lin" valueType="num">
                                      <p:cBhvr>
                                        <p:cTn id="8" dur="500" fill="hold"/>
                                        <p:tgtEl>
                                          <p:spTgt spid="1495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10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5" grpId="0" animBg="1"/>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454150" y="385763"/>
            <a:ext cx="6019800" cy="133985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19.3 </a:t>
            </a:r>
            <a:r>
              <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脑</a:t>
            </a: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a:t>
            </a:r>
            <a:r>
              <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机接口用于中风患者的康复</a:t>
            </a:r>
          </a:p>
        </p:txBody>
      </p:sp>
      <p:sp>
        <p:nvSpPr>
          <p:cNvPr id="149513" name="Text Box 9"/>
          <p:cNvSpPr txBox="1"/>
          <p:nvPr/>
        </p:nvSpPr>
        <p:spPr>
          <a:xfrm>
            <a:off x="3175" y="1897380"/>
            <a:ext cx="9137650" cy="534035"/>
          </a:xfrm>
          <a:prstGeom prst="rect">
            <a:avLst/>
          </a:prstGeom>
          <a:solidFill>
            <a:srgbClr val="CCFF99"/>
          </a:solidFill>
          <a:ln w="9525">
            <a:noFill/>
          </a:ln>
        </p:spPr>
        <p:txBody>
          <a:bodyPr wrap="square" anchor="t">
            <a:spAutoFit/>
          </a:bodyPr>
          <a:lstStyle/>
          <a:p>
            <a:pPr>
              <a:lnSpc>
                <a:spcPct val="120000"/>
              </a:lnSpc>
              <a:spcBef>
                <a:spcPct val="20000"/>
              </a:spcBef>
              <a:buSzTx/>
            </a:pPr>
            <a:r>
              <a:rPr sz="2400">
                <a:latin typeface="微软雅黑" panose="020B0503020204020204" charset="-122"/>
                <a:ea typeface="微软雅黑" panose="020B0503020204020204" charset="-122"/>
                <a:cs typeface="微软雅黑" panose="020B0503020204020204" charset="-122"/>
              </a:rPr>
              <a:t>BCI还可用于补充</a:t>
            </a:r>
            <a:r>
              <a:rPr sz="2400">
                <a:solidFill>
                  <a:srgbClr val="FF0000"/>
                </a:solidFill>
                <a:latin typeface="微软雅黑" panose="020B0503020204020204" charset="-122"/>
                <a:ea typeface="微软雅黑" panose="020B0503020204020204" charset="-122"/>
                <a:cs typeface="微软雅黑" panose="020B0503020204020204" charset="-122"/>
              </a:rPr>
              <a:t>标准</a:t>
            </a:r>
            <a:r>
              <a:rPr sz="2400">
                <a:latin typeface="微软雅黑" panose="020B0503020204020204" charset="-122"/>
                <a:ea typeface="微软雅黑" panose="020B0503020204020204" charset="-122"/>
                <a:cs typeface="微软雅黑" panose="020B0503020204020204" charset="-122"/>
              </a:rPr>
              <a:t>的神经修复</a:t>
            </a:r>
            <a:r>
              <a:rPr sz="2400">
                <a:solidFill>
                  <a:srgbClr val="FF0000"/>
                </a:solidFill>
                <a:latin typeface="微软雅黑" panose="020B0503020204020204" charset="-122"/>
                <a:ea typeface="微软雅黑" panose="020B0503020204020204" charset="-122"/>
                <a:cs typeface="微软雅黑" panose="020B0503020204020204" charset="-122"/>
              </a:rPr>
              <a:t>治疗</a:t>
            </a:r>
            <a:r>
              <a:rPr sz="2400">
                <a:latin typeface="微软雅黑" panose="020B0503020204020204" charset="-122"/>
                <a:ea typeface="微软雅黑" panose="020B0503020204020204" charset="-122"/>
                <a:cs typeface="微软雅黑" panose="020B0503020204020204" charset="-122"/>
              </a:rPr>
              <a:t>方法，从而改善</a:t>
            </a:r>
            <a:r>
              <a:rPr lang="zh-CN" sz="2400">
                <a:latin typeface="微软雅黑" panose="020B0503020204020204" charset="-122"/>
                <a:ea typeface="微软雅黑" panose="020B0503020204020204" charset="-122"/>
                <a:cs typeface="微软雅黑" panose="020B0503020204020204" charset="-122"/>
              </a:rPr>
              <a:t>大脑</a:t>
            </a:r>
            <a:r>
              <a:rPr sz="2400">
                <a:latin typeface="微软雅黑" panose="020B0503020204020204" charset="-122"/>
                <a:ea typeface="微软雅黑" panose="020B0503020204020204" charset="-122"/>
                <a:cs typeface="微软雅黑" panose="020B0503020204020204" charset="-122"/>
              </a:rPr>
              <a:t>功能</a:t>
            </a:r>
            <a:r>
              <a:rPr lang="zh-CN" sz="2400">
                <a:latin typeface="微软雅黑" panose="020B0503020204020204" charset="-122"/>
                <a:ea typeface="微软雅黑" panose="020B0503020204020204" charset="-122"/>
                <a:cs typeface="微软雅黑" panose="020B0503020204020204" charset="-122"/>
              </a:rPr>
              <a:t>。</a:t>
            </a:r>
          </a:p>
        </p:txBody>
      </p:sp>
      <p:grpSp>
        <p:nvGrpSpPr>
          <p:cNvPr id="153610" name="Group 10"/>
          <p:cNvGrpSpPr/>
          <p:nvPr/>
        </p:nvGrpSpPr>
        <p:grpSpPr>
          <a:xfrm>
            <a:off x="544831" y="2644477"/>
            <a:ext cx="1024850" cy="1568175"/>
            <a:chOff x="-168" y="1352"/>
            <a:chExt cx="651" cy="1021"/>
          </a:xfrm>
        </p:grpSpPr>
        <p:sp>
          <p:nvSpPr>
            <p:cNvPr id="153611" name="Rectangle 11"/>
            <p:cNvSpPr>
              <a:spLocks noChangeArrowheads="1"/>
            </p:cNvSpPr>
            <p:nvPr/>
          </p:nvSpPr>
          <p:spPr bwMode="auto">
            <a:xfrm>
              <a:off x="-168" y="1352"/>
              <a:ext cx="516" cy="1021"/>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中风康复常用方法</a:t>
              </a:r>
            </a:p>
          </p:txBody>
        </p:sp>
        <p:sp>
          <p:nvSpPr>
            <p:cNvPr id="13323" name="AutoShape 12"/>
            <p:cNvSpPr/>
            <p:nvPr/>
          </p:nvSpPr>
          <p:spPr>
            <a:xfrm>
              <a:off x="432" y="1440"/>
              <a:ext cx="51" cy="933"/>
            </a:xfrm>
            <a:prstGeom prst="leftBrace">
              <a:avLst>
                <a:gd name="adj1" fmla="val 133185"/>
                <a:gd name="adj2" fmla="val 50000"/>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grpSp>
      <p:sp>
        <p:nvSpPr>
          <p:cNvPr id="153609" name="Rectangle 9"/>
          <p:cNvSpPr>
            <a:spLocks noChangeArrowheads="1"/>
          </p:cNvSpPr>
          <p:nvPr/>
        </p:nvSpPr>
        <p:spPr bwMode="auto">
          <a:xfrm>
            <a:off x="1454150" y="2896870"/>
            <a:ext cx="3140710"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noProof="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       物理疗法</a:t>
            </a:r>
            <a:endPar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noProof="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       </a:t>
            </a:r>
            <a:r>
              <a:rPr kumimoji="1" sz="2400" b="1" noProof="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职业治疗</a:t>
            </a:r>
            <a:endParaRPr kumimoji="1"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noProof="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       </a:t>
            </a:r>
            <a:r>
              <a:rPr kumimoji="1" sz="2400" b="1" noProof="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言语与语言治疗</a:t>
            </a:r>
            <a:r>
              <a:rPr kumimoji="1" lang="zh-CN" altLang="en-US" sz="2400" b="1"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 </a:t>
            </a:r>
            <a:endParaRPr kumimoji="1" lang="en-US" altLang="zh-CN" sz="2400" b="1" i="0" u="none" strike="noStrike" kern="1200" cap="none" spc="0" normalizeH="0" baseline="0" noProof="0">
              <a:ln>
                <a:noFill/>
              </a:ln>
              <a:solidFill>
                <a:srgbClr val="FFFF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cxnSp>
        <p:nvCxnSpPr>
          <p:cNvPr id="7" name="直接箭头连接符 6"/>
          <p:cNvCxnSpPr/>
          <p:nvPr/>
        </p:nvCxnSpPr>
        <p:spPr>
          <a:xfrm flipH="1">
            <a:off x="4114800" y="2357755"/>
            <a:ext cx="542290" cy="84264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5020372" y="2733898"/>
            <a:ext cx="2941955" cy="1390402"/>
            <a:chOff x="1727969" y="4847737"/>
            <a:chExt cx="2858051" cy="1350748"/>
          </a:xfrm>
        </p:grpSpPr>
        <p:sp>
          <p:nvSpPr>
            <p:cNvPr id="46" name="对角圆角矩形 45"/>
            <p:cNvSpPr/>
            <p:nvPr/>
          </p:nvSpPr>
          <p:spPr>
            <a:xfrm>
              <a:off x="1727969" y="4847737"/>
              <a:ext cx="2857970" cy="1350748"/>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38" name="TextBox 37"/>
            <p:cNvSpPr txBox="1"/>
            <p:nvPr/>
          </p:nvSpPr>
          <p:spPr>
            <a:xfrm>
              <a:off x="1858750" y="5005806"/>
              <a:ext cx="2727270" cy="1022803"/>
            </a:xfrm>
            <a:prstGeom prst="rect">
              <a:avLst/>
            </a:prstGeom>
            <a:noFill/>
          </p:spPr>
          <p:txBody>
            <a:bodyPr wrap="square" lIns="94115" tIns="47057" rIns="94115" bIns="47057" rtlCol="0">
              <a:spAutoFit/>
            </a:bodyPr>
            <a:lstStyle/>
            <a:p>
              <a:pPr>
                <a:lnSpc>
                  <a:spcPct val="13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大脑具有依赖</a:t>
              </a:r>
              <a:r>
                <a:rPr lang="zh-CN" altLang="en-US" sz="2400" dirty="0">
                  <a:solidFill>
                    <a:srgbClr val="FF0000"/>
                  </a:solidFill>
                  <a:latin typeface="微软雅黑" panose="020B0503020204020204" charset="-122"/>
                  <a:ea typeface="微软雅黑" panose="020B0503020204020204" charset="-122"/>
                </a:rPr>
                <a:t>活动</a:t>
              </a:r>
              <a:r>
                <a:rPr lang="zh-CN" altLang="en-US" sz="2400" dirty="0">
                  <a:solidFill>
                    <a:schemeClr val="tx1">
                      <a:lumMod val="75000"/>
                      <a:lumOff val="25000"/>
                    </a:schemeClr>
                  </a:solidFill>
                  <a:latin typeface="微软雅黑" panose="020B0503020204020204" charset="-122"/>
                  <a:ea typeface="微软雅黑" panose="020B0503020204020204" charset="-122"/>
                </a:rPr>
                <a:t>的可塑性的能力</a:t>
              </a:r>
            </a:p>
          </p:txBody>
        </p:sp>
      </p:grpSp>
      <p:sp>
        <p:nvSpPr>
          <p:cNvPr id="11" name="燕尾形箭头 10"/>
          <p:cNvSpPr/>
          <p:nvPr/>
        </p:nvSpPr>
        <p:spPr>
          <a:xfrm rot="7260000">
            <a:off x="7263130" y="3915410"/>
            <a:ext cx="599440" cy="281305"/>
          </a:xfrm>
          <a:prstGeom prst="notched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46710" y="4385310"/>
            <a:ext cx="8497570" cy="829945"/>
          </a:xfrm>
          <a:prstGeom prst="rect">
            <a:avLst/>
          </a:prstGeom>
          <a:noFill/>
        </p:spPr>
        <p:txBody>
          <a:bodyPr wrap="square" rtlCol="0">
            <a:spAutoFit/>
          </a:bodyPr>
          <a:lstStyle/>
          <a:p>
            <a:pPr algn="ctr"/>
            <a:r>
              <a:rPr lang="zh-CN" altLang="en-US" sz="2400" dirty="0">
                <a:latin typeface="微软雅黑" panose="020B0503020204020204" charset="-122"/>
                <a:ea typeface="微软雅黑" panose="020B0503020204020204" charset="-122"/>
                <a:cs typeface="微软雅黑" panose="020B0503020204020204" charset="-122"/>
                <a:sym typeface="+mn-ea"/>
              </a:rPr>
              <a:t>新的康复疗法寻求</a:t>
            </a:r>
            <a:r>
              <a:rPr lang="zh-CN" altLang="en-US" sz="2400" dirty="0">
                <a:solidFill>
                  <a:srgbClr val="FF0000"/>
                </a:solidFill>
                <a:latin typeface="微软雅黑" panose="020B0503020204020204" charset="-122"/>
                <a:ea typeface="微软雅黑" panose="020B0503020204020204" charset="-122"/>
                <a:cs typeface="微软雅黑" panose="020B0503020204020204" charset="-122"/>
                <a:sym typeface="+mn-ea"/>
              </a:rPr>
              <a:t>改进受损的脑区或鼓励未受损的脑区承担受损脑区的功能</a:t>
            </a:r>
          </a:p>
        </p:txBody>
      </p:sp>
      <p:sp>
        <p:nvSpPr>
          <p:cNvPr id="14" name="文本框 13"/>
          <p:cNvSpPr txBox="1"/>
          <p:nvPr/>
        </p:nvSpPr>
        <p:spPr>
          <a:xfrm>
            <a:off x="683260" y="5298440"/>
            <a:ext cx="7825105" cy="1106805"/>
          </a:xfrm>
          <a:prstGeom prst="rect">
            <a:avLst/>
          </a:prstGeom>
          <a:noFill/>
          <a:ln w="28575">
            <a:solidFill>
              <a:srgbClr val="0070C0"/>
            </a:solidFill>
          </a:ln>
        </p:spPr>
        <p:txBody>
          <a:bodyPr wrap="square" rtlCol="0">
            <a:spAutoFit/>
          </a:bodyPr>
          <a:lstStyle/>
          <a:p>
            <a:r>
              <a:rPr lang="zh-CN" altLang="en-US" sz="2200">
                <a:latin typeface="微软雅黑" panose="020B0503020204020204" charset="-122"/>
                <a:ea typeface="微软雅黑" panose="020B0503020204020204" charset="-122"/>
                <a:cs typeface="微软雅黑" panose="020B0503020204020204" charset="-122"/>
              </a:rPr>
              <a:t>BCI可以通过促进大脑活动的恢复来实现肢体的自主控制、或通过将运动意图（如BCI所感知的）与实际运动（在治疗期间辅助）配对来加强现有的功能性神经通路。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p:cTn id="7" dur="500" fill="hold"/>
                                        <p:tgtEl>
                                          <p:spTgt spid="149513"/>
                                        </p:tgtEl>
                                        <p:attrNameLst>
                                          <p:attrName>ppt_x</p:attrName>
                                        </p:attrNameLst>
                                      </p:cBhvr>
                                      <p:tavLst>
                                        <p:tav tm="0">
                                          <p:val>
                                            <p:strVal val="0-#ppt_w/2"/>
                                          </p:val>
                                        </p:tav>
                                        <p:tav tm="100000">
                                          <p:val>
                                            <p:strVal val="#ppt_x"/>
                                          </p:val>
                                        </p:tav>
                                      </p:tavLst>
                                    </p:anim>
                                    <p:anim calcmode="lin" valueType="num">
                                      <p:cBhvr>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0"/>
                            </p:stCondLst>
                            <p:childTnLst>
                              <p:par>
                                <p:cTn id="14" presetID="2" presetClass="entr" presetSubtype="8" fill="hold" nodeType="afterEffect">
                                  <p:stCondLst>
                                    <p:cond delay="0"/>
                                  </p:stCondLst>
                                  <p:childTnLst>
                                    <p:set>
                                      <p:cBhvr>
                                        <p:cTn id="15" dur="1" fill="hold">
                                          <p:stCondLst>
                                            <p:cond delay="0"/>
                                          </p:stCondLst>
                                        </p:cTn>
                                        <p:tgtEl>
                                          <p:spTgt spid="153610"/>
                                        </p:tgtEl>
                                        <p:attrNameLst>
                                          <p:attrName>style.visibility</p:attrName>
                                        </p:attrNameLst>
                                      </p:cBhvr>
                                      <p:to>
                                        <p:strVal val="visible"/>
                                      </p:to>
                                    </p:set>
                                    <p:anim calcmode="lin" valueType="num">
                                      <p:cBhvr additive="base">
                                        <p:cTn id="16" dur="500" fill="hold"/>
                                        <p:tgtEl>
                                          <p:spTgt spid="153610"/>
                                        </p:tgtEl>
                                        <p:attrNameLst>
                                          <p:attrName>ppt_x</p:attrName>
                                        </p:attrNameLst>
                                      </p:cBhvr>
                                      <p:tavLst>
                                        <p:tav tm="0">
                                          <p:val>
                                            <p:strVal val="0-#ppt_w/2"/>
                                          </p:val>
                                        </p:tav>
                                        <p:tav tm="100000">
                                          <p:val>
                                            <p:strVal val="#ppt_x"/>
                                          </p:val>
                                        </p:tav>
                                      </p:tavLst>
                                    </p:anim>
                                    <p:anim calcmode="lin" valueType="num">
                                      <p:cBhvr additive="base">
                                        <p:cTn id="17" dur="500" fill="hold"/>
                                        <p:tgtEl>
                                          <p:spTgt spid="153610"/>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 presetClass="entr" presetSubtype="1" fill="hold" grpId="0" nodeType="afterEffect">
                                  <p:stCondLst>
                                    <p:cond delay="0"/>
                                  </p:stCondLst>
                                  <p:childTnLst>
                                    <p:set>
                                      <p:cBhvr>
                                        <p:cTn id="20" dur="1" fill="hold">
                                          <p:stCondLst>
                                            <p:cond delay="0"/>
                                          </p:stCondLst>
                                        </p:cTn>
                                        <p:tgtEl>
                                          <p:spTgt spid="153609"/>
                                        </p:tgtEl>
                                        <p:attrNameLst>
                                          <p:attrName>style.visibility</p:attrName>
                                        </p:attrNameLst>
                                      </p:cBhvr>
                                      <p:to>
                                        <p:strVal val="visible"/>
                                      </p:to>
                                    </p:set>
                                    <p:anim calcmode="lin" valueType="num">
                                      <p:cBhvr additive="base">
                                        <p:cTn id="21" dur="500" fill="hold"/>
                                        <p:tgtEl>
                                          <p:spTgt spid="153609"/>
                                        </p:tgtEl>
                                        <p:attrNameLst>
                                          <p:attrName>ppt_x</p:attrName>
                                        </p:attrNameLst>
                                      </p:cBhvr>
                                      <p:tavLst>
                                        <p:tav tm="0">
                                          <p:val>
                                            <p:strVal val="#ppt_x"/>
                                          </p:val>
                                        </p:tav>
                                        <p:tav tm="100000">
                                          <p:val>
                                            <p:strVal val="#ppt_x"/>
                                          </p:val>
                                        </p:tav>
                                      </p:tavLst>
                                    </p:anim>
                                    <p:anim calcmode="lin" valueType="num">
                                      <p:cBhvr additive="base">
                                        <p:cTn id="22" dur="500" fill="hold"/>
                                        <p:tgtEl>
                                          <p:spTgt spid="153609"/>
                                        </p:tgtEl>
                                        <p:attrNameLst>
                                          <p:attrName>ppt_y</p:attrName>
                                        </p:attrNameLst>
                                      </p:cBhvr>
                                      <p:tavLst>
                                        <p:tav tm="0">
                                          <p:val>
                                            <p:strVal val="0-#ppt_h/2"/>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p:val>
                                            <p:strVal val="#ppt_x"/>
                                          </p:val>
                                        </p:tav>
                                        <p:tav tm="100000">
                                          <p:val>
                                            <p:strVal val="#ppt_x"/>
                                          </p:val>
                                        </p:tav>
                                      </p:tavLst>
                                    </p:anim>
                                    <p:anim calcmode="lin" valueType="num">
                                      <p:cBhvr additive="base">
                                        <p:cTn id="3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153609" grpId="0" bldLvl="0" animBg="1"/>
      <p:bldP spid="11" grpId="0" animBg="1"/>
      <p:bldP spid="13" grpId="0"/>
      <p:bldP spid="1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454150" y="385763"/>
            <a:ext cx="6019800" cy="133985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19.4 </a:t>
            </a:r>
            <a:r>
              <a:rPr kumimoji="0" sz="40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其它潜在的脑</a:t>
            </a:r>
            <a:r>
              <a:rPr kumimoji="0" lang="en-US" sz="40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a:t>
            </a:r>
            <a:r>
              <a:rPr kumimoji="0" sz="40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机接口用户</a:t>
            </a:r>
            <a:endParaRPr kumimoji="0"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endParaRPr>
          </a:p>
        </p:txBody>
      </p:sp>
      <p:sp>
        <p:nvSpPr>
          <p:cNvPr id="5" name="Round Same Side Corner Rectangle 4"/>
          <p:cNvSpPr/>
          <p:nvPr/>
        </p:nvSpPr>
        <p:spPr>
          <a:xfrm>
            <a:off x="553720" y="2489835"/>
            <a:ext cx="406400" cy="4380230"/>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grpSp>
        <p:nvGrpSpPr>
          <p:cNvPr id="34" name="Group 33"/>
          <p:cNvGrpSpPr/>
          <p:nvPr/>
        </p:nvGrpSpPr>
        <p:grpSpPr>
          <a:xfrm>
            <a:off x="553720" y="2754630"/>
            <a:ext cx="2867025" cy="543560"/>
            <a:chOff x="5128064" y="2256183"/>
            <a:chExt cx="3273083" cy="515155"/>
          </a:xfrm>
          <a:solidFill>
            <a:srgbClr val="530D6F"/>
          </a:solidFill>
        </p:grpSpPr>
        <p:sp>
          <p:nvSpPr>
            <p:cNvPr id="4" name="Pentagon 3"/>
            <p:cNvSpPr/>
            <p:nvPr/>
          </p:nvSpPr>
          <p:spPr>
            <a:xfrm>
              <a:off x="5128064" y="2256184"/>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400" b="1" smtClean="0">
                  <a:latin typeface="Arial" panose="020B0604020202020204" pitchFamily="34" charset="0"/>
                  <a:ea typeface="微软雅黑" panose="020B0503020204020204" charset="-122"/>
                  <a:cs typeface="+mn-ea"/>
                  <a:sym typeface="Arial" panose="020B0604020202020204" pitchFamily="34" charset="0"/>
                </a:rPr>
                <a:t>癫痫患者</a:t>
              </a:r>
            </a:p>
          </p:txBody>
        </p:sp>
        <p:sp>
          <p:nvSpPr>
            <p:cNvPr id="9" name="Rectangle 8"/>
            <p:cNvSpPr/>
            <p:nvPr/>
          </p:nvSpPr>
          <p:spPr>
            <a:xfrm>
              <a:off x="5128064" y="2256183"/>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6" name="Text Box 9"/>
          <p:cNvSpPr txBox="1"/>
          <p:nvPr/>
        </p:nvSpPr>
        <p:spPr>
          <a:xfrm>
            <a:off x="1265555" y="1955800"/>
            <a:ext cx="7863840" cy="534035"/>
          </a:xfrm>
          <a:prstGeom prst="rect">
            <a:avLst/>
          </a:prstGeom>
          <a:solidFill>
            <a:srgbClr val="CCFF99"/>
          </a:solidFill>
          <a:ln w="9525">
            <a:noFill/>
          </a:ln>
        </p:spPr>
        <p:txBody>
          <a:bodyPr wrap="square" anchor="t">
            <a:spAutoFit/>
          </a:bodyPr>
          <a:lstStyle/>
          <a:p>
            <a:pPr>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BCI可能有助于管理其他神经或精神疾病。</a:t>
            </a:r>
          </a:p>
        </p:txBody>
      </p:sp>
      <p:sp>
        <p:nvSpPr>
          <p:cNvPr id="3" name="文本框 2"/>
          <p:cNvSpPr txBox="1"/>
          <p:nvPr/>
        </p:nvSpPr>
        <p:spPr>
          <a:xfrm>
            <a:off x="1265555" y="3549015"/>
            <a:ext cx="3630930" cy="1106805"/>
          </a:xfrm>
          <a:prstGeom prst="rect">
            <a:avLst/>
          </a:prstGeom>
          <a:noFill/>
          <a:ln w="28575">
            <a:solidFill>
              <a:srgbClr val="0070C0"/>
            </a:solidFill>
          </a:ln>
        </p:spPr>
        <p:txBody>
          <a:bodyPr wrap="square" rtlCol="0">
            <a:spAutoFit/>
          </a:bodyPr>
          <a:lstStyle/>
          <a:p>
            <a:r>
              <a:rPr lang="zh-CN" altLang="en-US" sz="2200">
                <a:solidFill>
                  <a:srgbClr val="FF0000"/>
                </a:solidFill>
                <a:latin typeface="微软雅黑" panose="020B0503020204020204" charset="-122"/>
                <a:ea typeface="微软雅黑" panose="020B0503020204020204" charset="-122"/>
                <a:cs typeface="微软雅黑" panose="020B0503020204020204" charset="-122"/>
              </a:rPr>
              <a:t>方法</a:t>
            </a:r>
            <a:r>
              <a:rPr lang="zh-CN" altLang="en-US" sz="2200">
                <a:latin typeface="微软雅黑" panose="020B0503020204020204" charset="-122"/>
                <a:ea typeface="微软雅黑" panose="020B0503020204020204" charset="-122"/>
                <a:cs typeface="微软雅黑" panose="020B0503020204020204" charset="-122"/>
              </a:rPr>
              <a:t>：</a:t>
            </a:r>
          </a:p>
          <a:p>
            <a:r>
              <a:rPr lang="zh-CN" altLang="en-US" sz="2200">
                <a:solidFill>
                  <a:srgbClr val="FF0000"/>
                </a:solidFill>
                <a:latin typeface="微软雅黑" panose="020B0503020204020204" charset="-122"/>
                <a:ea typeface="微软雅黑" panose="020B0503020204020204" charset="-122"/>
                <a:cs typeface="微软雅黑" panose="020B0503020204020204" charset="-122"/>
              </a:rPr>
              <a:t>皮质表面记录</a:t>
            </a:r>
            <a:r>
              <a:rPr lang="zh-CN" altLang="en-US" sz="2200">
                <a:latin typeface="微软雅黑" panose="020B0503020204020204" charset="-122"/>
                <a:ea typeface="微软雅黑" panose="020B0503020204020204" charset="-122"/>
                <a:cs typeface="微软雅黑" panose="020B0503020204020204" charset="-122"/>
              </a:rPr>
              <a:t>可用于检测与癫痫发作相关的异常活动</a:t>
            </a:r>
          </a:p>
        </p:txBody>
      </p:sp>
      <p:grpSp>
        <p:nvGrpSpPr>
          <p:cNvPr id="39" name="Group 38"/>
          <p:cNvGrpSpPr/>
          <p:nvPr/>
        </p:nvGrpSpPr>
        <p:grpSpPr>
          <a:xfrm rot="8400000">
            <a:off x="4812030" y="3970655"/>
            <a:ext cx="770890" cy="780415"/>
            <a:chOff x="7346434" y="4909620"/>
            <a:chExt cx="1918320" cy="1948378"/>
          </a:xfrm>
          <a:solidFill>
            <a:schemeClr val="tx2">
              <a:lumMod val="60000"/>
              <a:lumOff val="40000"/>
            </a:schemeClr>
          </a:solidFill>
        </p:grpSpPr>
        <p:sp>
          <p:nvSpPr>
            <p:cNvPr id="7" name="Freeform 3"/>
            <p:cNvSpPr/>
            <p:nvPr/>
          </p:nvSpPr>
          <p:spPr>
            <a:xfrm rot="16200000">
              <a:off x="7331405" y="4924649"/>
              <a:ext cx="1948378" cy="1918320"/>
            </a:xfrm>
            <a:custGeom>
              <a:avLst/>
              <a:gdLst>
                <a:gd name="connsiteX0" fmla="*/ 2143216 w 2143216"/>
                <a:gd name="connsiteY0" fmla="*/ 562708 h 2110152"/>
                <a:gd name="connsiteX1" fmla="*/ 2018715 w 2143216"/>
                <a:gd name="connsiteY1" fmla="*/ 562708 h 2110152"/>
                <a:gd name="connsiteX2" fmla="*/ 2018715 w 2143216"/>
                <a:gd name="connsiteY2" fmla="*/ 1547444 h 2110152"/>
                <a:gd name="connsiteX3" fmla="*/ 1456007 w 2143216"/>
                <a:gd name="connsiteY3" fmla="*/ 2110152 h 2110152"/>
                <a:gd name="connsiteX4" fmla="*/ 1456007 w 2143216"/>
                <a:gd name="connsiteY4" fmla="*/ 2110151 h 2110152"/>
                <a:gd name="connsiteX5" fmla="*/ 0 w 2143216"/>
                <a:gd name="connsiteY5" fmla="*/ 2110151 h 2110152"/>
                <a:gd name="connsiteX6" fmla="*/ 0 w 2143216"/>
                <a:gd name="connsiteY6" fmla="*/ 1547443 h 2110152"/>
                <a:gd name="connsiteX7" fmla="*/ 1456007 w 2143216"/>
                <a:gd name="connsiteY7" fmla="*/ 1547443 h 2110152"/>
                <a:gd name="connsiteX8" fmla="*/ 1456007 w 2143216"/>
                <a:gd name="connsiteY8" fmla="*/ 562708 h 2110152"/>
                <a:gd name="connsiteX9" fmla="*/ 1331509 w 2143216"/>
                <a:gd name="connsiteY9" fmla="*/ 562708 h 2110152"/>
                <a:gd name="connsiteX10" fmla="*/ 1737363 w 2143216"/>
                <a:gd name="connsiteY10" fmla="*/ 0 h 211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216" h="2110152">
                  <a:moveTo>
                    <a:pt x="2143216" y="562708"/>
                  </a:moveTo>
                  <a:lnTo>
                    <a:pt x="2018715" y="562708"/>
                  </a:lnTo>
                  <a:lnTo>
                    <a:pt x="2018715" y="1547444"/>
                  </a:lnTo>
                  <a:lnTo>
                    <a:pt x="1456007" y="2110152"/>
                  </a:lnTo>
                  <a:lnTo>
                    <a:pt x="1456007" y="2110151"/>
                  </a:lnTo>
                  <a:lnTo>
                    <a:pt x="0" y="2110151"/>
                  </a:lnTo>
                  <a:lnTo>
                    <a:pt x="0" y="1547443"/>
                  </a:lnTo>
                  <a:lnTo>
                    <a:pt x="1456007" y="1547443"/>
                  </a:lnTo>
                  <a:lnTo>
                    <a:pt x="1456007" y="562708"/>
                  </a:lnTo>
                  <a:lnTo>
                    <a:pt x="1331509" y="562708"/>
                  </a:lnTo>
                  <a:lnTo>
                    <a:pt x="173736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charset="-122"/>
                <a:cs typeface="+mn-ea"/>
                <a:sym typeface="Arial" panose="020B0604020202020204" pitchFamily="34" charset="0"/>
              </a:endParaRPr>
            </a:p>
          </p:txBody>
        </p:sp>
        <p:sp>
          <p:nvSpPr>
            <p:cNvPr id="19" name="Freeform 18"/>
            <p:cNvSpPr>
              <a:spLocks noEditPoints="1"/>
            </p:cNvSpPr>
            <p:nvPr/>
          </p:nvSpPr>
          <p:spPr bwMode="auto">
            <a:xfrm>
              <a:off x="8091344" y="5076469"/>
              <a:ext cx="399007" cy="404213"/>
            </a:xfrm>
            <a:custGeom>
              <a:avLst/>
              <a:gdLst>
                <a:gd name="T0" fmla="*/ 94 w 107"/>
                <a:gd name="T1" fmla="*/ 30 h 108"/>
                <a:gd name="T2" fmla="*/ 77 w 107"/>
                <a:gd name="T3" fmla="*/ 95 h 108"/>
                <a:gd name="T4" fmla="*/ 13 w 107"/>
                <a:gd name="T5" fmla="*/ 77 h 108"/>
                <a:gd name="T6" fmla="*/ 30 w 107"/>
                <a:gd name="T7" fmla="*/ 13 h 108"/>
                <a:gd name="T8" fmla="*/ 94 w 107"/>
                <a:gd name="T9" fmla="*/ 30 h 108"/>
                <a:gd name="T10" fmla="*/ 68 w 107"/>
                <a:gd name="T11" fmla="*/ 46 h 108"/>
                <a:gd name="T12" fmla="*/ 68 w 107"/>
                <a:gd name="T13" fmla="*/ 46 h 108"/>
                <a:gd name="T14" fmla="*/ 58 w 107"/>
                <a:gd name="T15" fmla="*/ 38 h 108"/>
                <a:gd name="T16" fmla="*/ 45 w 107"/>
                <a:gd name="T17" fmla="*/ 40 h 108"/>
                <a:gd name="T18" fmla="*/ 45 w 107"/>
                <a:gd name="T19" fmla="*/ 40 h 108"/>
                <a:gd name="T20" fmla="*/ 38 w 107"/>
                <a:gd name="T21" fmla="*/ 50 h 108"/>
                <a:gd name="T22" fmla="*/ 39 w 107"/>
                <a:gd name="T23" fmla="*/ 62 h 108"/>
                <a:gd name="T24" fmla="*/ 39 w 107"/>
                <a:gd name="T25" fmla="*/ 62 h 108"/>
                <a:gd name="T26" fmla="*/ 49 w 107"/>
                <a:gd name="T27" fmla="*/ 69 h 108"/>
                <a:gd name="T28" fmla="*/ 62 w 107"/>
                <a:gd name="T29" fmla="*/ 68 h 108"/>
                <a:gd name="T30" fmla="*/ 62 w 107"/>
                <a:gd name="T31" fmla="*/ 68 h 108"/>
                <a:gd name="T32" fmla="*/ 69 w 107"/>
                <a:gd name="T33" fmla="*/ 58 h 108"/>
                <a:gd name="T34" fmla="*/ 68 w 107"/>
                <a:gd name="T35" fmla="*/ 46 h 108"/>
                <a:gd name="T36" fmla="*/ 63 w 107"/>
                <a:gd name="T37" fmla="*/ 56 h 108"/>
                <a:gd name="T38" fmla="*/ 62 w 107"/>
                <a:gd name="T39" fmla="*/ 49 h 108"/>
                <a:gd name="T40" fmla="*/ 62 w 107"/>
                <a:gd name="T41" fmla="*/ 49 h 108"/>
                <a:gd name="T42" fmla="*/ 56 w 107"/>
                <a:gd name="T43" fmla="*/ 44 h 108"/>
                <a:gd name="T44" fmla="*/ 48 w 107"/>
                <a:gd name="T45" fmla="*/ 45 h 108"/>
                <a:gd name="T46" fmla="*/ 48 w 107"/>
                <a:gd name="T47" fmla="*/ 45 h 108"/>
                <a:gd name="T48" fmla="*/ 44 w 107"/>
                <a:gd name="T49" fmla="*/ 51 h 108"/>
                <a:gd name="T50" fmla="*/ 45 w 107"/>
                <a:gd name="T51" fmla="*/ 59 h 108"/>
                <a:gd name="T52" fmla="*/ 45 w 107"/>
                <a:gd name="T53" fmla="*/ 59 h 108"/>
                <a:gd name="T54" fmla="*/ 51 w 107"/>
                <a:gd name="T55" fmla="*/ 64 h 108"/>
                <a:gd name="T56" fmla="*/ 59 w 107"/>
                <a:gd name="T57" fmla="*/ 63 h 108"/>
                <a:gd name="T58" fmla="*/ 59 w 107"/>
                <a:gd name="T59" fmla="*/ 63 h 108"/>
                <a:gd name="T60" fmla="*/ 63 w 107"/>
                <a:gd name="T61" fmla="*/ 56 h 108"/>
                <a:gd name="T62" fmla="*/ 29 w 107"/>
                <a:gd name="T63" fmla="*/ 24 h 108"/>
                <a:gd name="T64" fmla="*/ 17 w 107"/>
                <a:gd name="T65" fmla="*/ 65 h 108"/>
                <a:gd name="T66" fmla="*/ 25 w 107"/>
                <a:gd name="T67" fmla="*/ 63 h 108"/>
                <a:gd name="T68" fmla="*/ 29 w 107"/>
                <a:gd name="T69" fmla="*/ 24 h 108"/>
                <a:gd name="T70" fmla="*/ 69 w 107"/>
                <a:gd name="T71" fmla="*/ 37 h 108"/>
                <a:gd name="T72" fmla="*/ 73 w 107"/>
                <a:gd name="T73" fmla="*/ 42 h 108"/>
                <a:gd name="T74" fmla="*/ 74 w 107"/>
                <a:gd name="T75" fmla="*/ 45 h 108"/>
                <a:gd name="T76" fmla="*/ 91 w 107"/>
                <a:gd name="T77" fmla="*/ 38 h 108"/>
                <a:gd name="T78" fmla="*/ 89 w 107"/>
                <a:gd name="T79" fmla="*/ 33 h 108"/>
                <a:gd name="T80" fmla="*/ 82 w 107"/>
                <a:gd name="T81" fmla="*/ 25 h 108"/>
                <a:gd name="T82" fmla="*/ 69 w 107"/>
                <a:gd name="T83" fmla="*/ 37 h 108"/>
                <a:gd name="T84" fmla="*/ 92 w 107"/>
                <a:gd name="T85" fmla="*/ 43 h 108"/>
                <a:gd name="T86" fmla="*/ 75 w 107"/>
                <a:gd name="T87" fmla="*/ 47 h 108"/>
                <a:gd name="T88" fmla="*/ 76 w 107"/>
                <a:gd name="T89" fmla="*/ 53 h 108"/>
                <a:gd name="T90" fmla="*/ 93 w 107"/>
                <a:gd name="T91" fmla="*/ 54 h 108"/>
                <a:gd name="T92" fmla="*/ 92 w 107"/>
                <a:gd name="T93" fmla="*/ 43 h 108"/>
                <a:gd name="T94" fmla="*/ 70 w 107"/>
                <a:gd name="T95" fmla="*/ 44 h 108"/>
                <a:gd name="T96" fmla="*/ 44 w 107"/>
                <a:gd name="T97" fmla="*/ 37 h 108"/>
                <a:gd name="T98" fmla="*/ 37 w 107"/>
                <a:gd name="T99" fmla="*/ 63 h 108"/>
                <a:gd name="T100" fmla="*/ 63 w 107"/>
                <a:gd name="T101" fmla="*/ 70 h 108"/>
                <a:gd name="T102" fmla="*/ 70 w 107"/>
                <a:gd name="T103" fmla="*/ 4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 h="108">
                  <a:moveTo>
                    <a:pt x="94" y="30"/>
                  </a:moveTo>
                  <a:cubicBezTo>
                    <a:pt x="107" y="53"/>
                    <a:pt x="100" y="82"/>
                    <a:pt x="77" y="95"/>
                  </a:cubicBezTo>
                  <a:cubicBezTo>
                    <a:pt x="54" y="108"/>
                    <a:pt x="26" y="100"/>
                    <a:pt x="13" y="77"/>
                  </a:cubicBezTo>
                  <a:cubicBezTo>
                    <a:pt x="0" y="55"/>
                    <a:pt x="7" y="26"/>
                    <a:pt x="30" y="13"/>
                  </a:cubicBezTo>
                  <a:cubicBezTo>
                    <a:pt x="52" y="0"/>
                    <a:pt x="81" y="8"/>
                    <a:pt x="94" y="30"/>
                  </a:cubicBezTo>
                  <a:close/>
                  <a:moveTo>
                    <a:pt x="68" y="46"/>
                  </a:moveTo>
                  <a:cubicBezTo>
                    <a:pt x="68" y="46"/>
                    <a:pt x="68" y="46"/>
                    <a:pt x="68" y="46"/>
                  </a:cubicBezTo>
                  <a:cubicBezTo>
                    <a:pt x="65" y="42"/>
                    <a:pt x="62" y="39"/>
                    <a:pt x="58" y="38"/>
                  </a:cubicBezTo>
                  <a:cubicBezTo>
                    <a:pt x="54" y="37"/>
                    <a:pt x="49" y="37"/>
                    <a:pt x="45" y="40"/>
                  </a:cubicBezTo>
                  <a:cubicBezTo>
                    <a:pt x="45" y="40"/>
                    <a:pt x="45" y="40"/>
                    <a:pt x="45" y="40"/>
                  </a:cubicBezTo>
                  <a:cubicBezTo>
                    <a:pt x="41" y="42"/>
                    <a:pt x="39" y="46"/>
                    <a:pt x="38" y="50"/>
                  </a:cubicBezTo>
                  <a:cubicBezTo>
                    <a:pt x="37" y="54"/>
                    <a:pt x="37" y="58"/>
                    <a:pt x="39" y="62"/>
                  </a:cubicBezTo>
                  <a:cubicBezTo>
                    <a:pt x="39" y="62"/>
                    <a:pt x="39" y="62"/>
                    <a:pt x="39" y="62"/>
                  </a:cubicBezTo>
                  <a:cubicBezTo>
                    <a:pt x="42" y="66"/>
                    <a:pt x="45" y="68"/>
                    <a:pt x="49" y="69"/>
                  </a:cubicBezTo>
                  <a:cubicBezTo>
                    <a:pt x="53" y="71"/>
                    <a:pt x="58" y="70"/>
                    <a:pt x="62" y="68"/>
                  </a:cubicBezTo>
                  <a:cubicBezTo>
                    <a:pt x="62" y="68"/>
                    <a:pt x="62" y="68"/>
                    <a:pt x="62" y="68"/>
                  </a:cubicBezTo>
                  <a:cubicBezTo>
                    <a:pt x="65" y="66"/>
                    <a:pt x="68" y="62"/>
                    <a:pt x="69" y="58"/>
                  </a:cubicBezTo>
                  <a:cubicBezTo>
                    <a:pt x="70" y="54"/>
                    <a:pt x="70" y="50"/>
                    <a:pt x="68" y="46"/>
                  </a:cubicBezTo>
                  <a:close/>
                  <a:moveTo>
                    <a:pt x="63" y="56"/>
                  </a:moveTo>
                  <a:cubicBezTo>
                    <a:pt x="64" y="54"/>
                    <a:pt x="64" y="51"/>
                    <a:pt x="62" y="49"/>
                  </a:cubicBezTo>
                  <a:cubicBezTo>
                    <a:pt x="62" y="49"/>
                    <a:pt x="62" y="49"/>
                    <a:pt x="62" y="49"/>
                  </a:cubicBezTo>
                  <a:cubicBezTo>
                    <a:pt x="61" y="46"/>
                    <a:pt x="59" y="45"/>
                    <a:pt x="56" y="44"/>
                  </a:cubicBezTo>
                  <a:cubicBezTo>
                    <a:pt x="54" y="43"/>
                    <a:pt x="51" y="44"/>
                    <a:pt x="48" y="45"/>
                  </a:cubicBezTo>
                  <a:cubicBezTo>
                    <a:pt x="48" y="45"/>
                    <a:pt x="48" y="45"/>
                    <a:pt x="48" y="45"/>
                  </a:cubicBezTo>
                  <a:cubicBezTo>
                    <a:pt x="46" y="46"/>
                    <a:pt x="44" y="49"/>
                    <a:pt x="44" y="51"/>
                  </a:cubicBezTo>
                  <a:cubicBezTo>
                    <a:pt x="43" y="54"/>
                    <a:pt x="43" y="56"/>
                    <a:pt x="45" y="59"/>
                  </a:cubicBezTo>
                  <a:cubicBezTo>
                    <a:pt x="45" y="59"/>
                    <a:pt x="45" y="59"/>
                    <a:pt x="45" y="59"/>
                  </a:cubicBezTo>
                  <a:cubicBezTo>
                    <a:pt x="46" y="61"/>
                    <a:pt x="48" y="63"/>
                    <a:pt x="51" y="64"/>
                  </a:cubicBezTo>
                  <a:cubicBezTo>
                    <a:pt x="53" y="64"/>
                    <a:pt x="56" y="64"/>
                    <a:pt x="59" y="63"/>
                  </a:cubicBezTo>
                  <a:cubicBezTo>
                    <a:pt x="59" y="63"/>
                    <a:pt x="59" y="63"/>
                    <a:pt x="59" y="63"/>
                  </a:cubicBezTo>
                  <a:cubicBezTo>
                    <a:pt x="61" y="61"/>
                    <a:pt x="63" y="59"/>
                    <a:pt x="63" y="56"/>
                  </a:cubicBezTo>
                  <a:close/>
                  <a:moveTo>
                    <a:pt x="29" y="24"/>
                  </a:moveTo>
                  <a:cubicBezTo>
                    <a:pt x="16" y="36"/>
                    <a:pt x="14" y="50"/>
                    <a:pt x="17" y="65"/>
                  </a:cubicBezTo>
                  <a:cubicBezTo>
                    <a:pt x="20" y="64"/>
                    <a:pt x="23" y="64"/>
                    <a:pt x="25" y="63"/>
                  </a:cubicBezTo>
                  <a:cubicBezTo>
                    <a:pt x="21" y="49"/>
                    <a:pt x="22" y="36"/>
                    <a:pt x="29" y="24"/>
                  </a:cubicBezTo>
                  <a:close/>
                  <a:moveTo>
                    <a:pt x="69" y="37"/>
                  </a:moveTo>
                  <a:cubicBezTo>
                    <a:pt x="70" y="38"/>
                    <a:pt x="72" y="40"/>
                    <a:pt x="73" y="42"/>
                  </a:cubicBezTo>
                  <a:cubicBezTo>
                    <a:pt x="74" y="43"/>
                    <a:pt x="74" y="44"/>
                    <a:pt x="74" y="45"/>
                  </a:cubicBezTo>
                  <a:cubicBezTo>
                    <a:pt x="91" y="38"/>
                    <a:pt x="91" y="38"/>
                    <a:pt x="91" y="38"/>
                  </a:cubicBezTo>
                  <a:cubicBezTo>
                    <a:pt x="90" y="36"/>
                    <a:pt x="89" y="35"/>
                    <a:pt x="89" y="33"/>
                  </a:cubicBezTo>
                  <a:cubicBezTo>
                    <a:pt x="87" y="30"/>
                    <a:pt x="85" y="28"/>
                    <a:pt x="82" y="25"/>
                  </a:cubicBezTo>
                  <a:cubicBezTo>
                    <a:pt x="69" y="37"/>
                    <a:pt x="69" y="37"/>
                    <a:pt x="69" y="37"/>
                  </a:cubicBezTo>
                  <a:close/>
                  <a:moveTo>
                    <a:pt x="92" y="43"/>
                  </a:moveTo>
                  <a:cubicBezTo>
                    <a:pt x="75" y="47"/>
                    <a:pt x="75" y="47"/>
                    <a:pt x="75" y="47"/>
                  </a:cubicBezTo>
                  <a:cubicBezTo>
                    <a:pt x="76" y="49"/>
                    <a:pt x="76" y="51"/>
                    <a:pt x="76" y="53"/>
                  </a:cubicBezTo>
                  <a:cubicBezTo>
                    <a:pt x="93" y="54"/>
                    <a:pt x="93" y="54"/>
                    <a:pt x="93" y="54"/>
                  </a:cubicBezTo>
                  <a:cubicBezTo>
                    <a:pt x="94" y="50"/>
                    <a:pt x="93" y="46"/>
                    <a:pt x="92" y="43"/>
                  </a:cubicBezTo>
                  <a:close/>
                  <a:moveTo>
                    <a:pt x="70" y="44"/>
                  </a:moveTo>
                  <a:cubicBezTo>
                    <a:pt x="65" y="35"/>
                    <a:pt x="53" y="32"/>
                    <a:pt x="44" y="37"/>
                  </a:cubicBezTo>
                  <a:cubicBezTo>
                    <a:pt x="35" y="42"/>
                    <a:pt x="32" y="54"/>
                    <a:pt x="37" y="63"/>
                  </a:cubicBezTo>
                  <a:cubicBezTo>
                    <a:pt x="42" y="72"/>
                    <a:pt x="54" y="76"/>
                    <a:pt x="63" y="70"/>
                  </a:cubicBezTo>
                  <a:cubicBezTo>
                    <a:pt x="72" y="65"/>
                    <a:pt x="75" y="53"/>
                    <a:pt x="70" y="44"/>
                  </a:cubicBezTo>
                  <a:close/>
                </a:path>
              </a:pathLst>
            </a:custGeom>
            <a:grp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15" name="文本框 14"/>
          <p:cNvSpPr txBox="1"/>
          <p:nvPr/>
        </p:nvSpPr>
        <p:spPr>
          <a:xfrm>
            <a:off x="5913120" y="2872105"/>
            <a:ext cx="2827020" cy="2306955"/>
          </a:xfrm>
          <a:prstGeom prst="rect">
            <a:avLst/>
          </a:prstGeom>
          <a:solidFill>
            <a:srgbClr val="92D050"/>
          </a:solidFill>
        </p:spPr>
        <p:txBody>
          <a:bodyPr wrap="square" rtlCol="0">
            <a:spAutoFit/>
          </a:bodyPr>
          <a:lstStyle/>
          <a:p>
            <a:r>
              <a:rPr sz="2400">
                <a:latin typeface="微软雅黑" panose="020B0503020204020204" charset="-122"/>
                <a:ea typeface="微软雅黑" panose="020B0503020204020204" charset="-122"/>
              </a:rPr>
              <a:t>更好地了解在癫痫发作的</a:t>
            </a:r>
            <a:r>
              <a:rPr sz="2400">
                <a:solidFill>
                  <a:srgbClr val="FF0000"/>
                </a:solidFill>
                <a:latin typeface="微软雅黑" panose="020B0503020204020204" charset="-122"/>
                <a:ea typeface="微软雅黑" panose="020B0503020204020204" charset="-122"/>
              </a:rPr>
              <a:t>起始</a:t>
            </a:r>
            <a:r>
              <a:rPr sz="2400">
                <a:latin typeface="微软雅黑" panose="020B0503020204020204" charset="-122"/>
                <a:ea typeface="微软雅黑" panose="020B0503020204020204" charset="-122"/>
              </a:rPr>
              <a:t>、 </a:t>
            </a:r>
            <a:r>
              <a:rPr sz="2400">
                <a:solidFill>
                  <a:srgbClr val="FF0000"/>
                </a:solidFill>
                <a:latin typeface="微软雅黑" panose="020B0503020204020204" charset="-122"/>
                <a:ea typeface="微软雅黑" panose="020B0503020204020204" charset="-122"/>
              </a:rPr>
              <a:t>维持</a:t>
            </a:r>
            <a:r>
              <a:rPr sz="2400">
                <a:latin typeface="微软雅黑" panose="020B0503020204020204" charset="-122"/>
                <a:ea typeface="微软雅黑" panose="020B0503020204020204" charset="-122"/>
              </a:rPr>
              <a:t>和</a:t>
            </a:r>
            <a:r>
              <a:rPr sz="2400">
                <a:solidFill>
                  <a:srgbClr val="FF0000"/>
                </a:solidFill>
                <a:latin typeface="微软雅黑" panose="020B0503020204020204" charset="-122"/>
                <a:ea typeface="微软雅黑" panose="020B0503020204020204" charset="-122"/>
              </a:rPr>
              <a:t>结束</a:t>
            </a:r>
            <a:r>
              <a:rPr sz="2400">
                <a:latin typeface="微软雅黑" panose="020B0503020204020204" charset="-122"/>
                <a:ea typeface="微软雅黑" panose="020B0503020204020204" charset="-122"/>
              </a:rPr>
              <a:t>期间单个神经元和神经元网络的复杂活动</a:t>
            </a:r>
            <a:r>
              <a:rPr lang="zh-CN" sz="2400">
                <a:latin typeface="微软雅黑" panose="020B0503020204020204" charset="-122"/>
                <a:ea typeface="微软雅黑" panose="020B0503020204020204" charset="-122"/>
              </a:rPr>
              <a:t>，</a:t>
            </a:r>
            <a:r>
              <a:rPr sz="2400">
                <a:latin typeface="微软雅黑" panose="020B0503020204020204" charset="-122"/>
                <a:ea typeface="微软雅黑" panose="020B0503020204020204" charset="-122"/>
              </a:rPr>
              <a:t>可靠地</a:t>
            </a:r>
            <a:r>
              <a:rPr sz="2400">
                <a:solidFill>
                  <a:srgbClr val="FF0000"/>
                </a:solidFill>
                <a:latin typeface="微软雅黑" panose="020B0503020204020204" charset="-122"/>
                <a:ea typeface="微软雅黑" panose="020B0503020204020204" charset="-122"/>
              </a:rPr>
              <a:t>预测</a:t>
            </a:r>
            <a:r>
              <a:rPr lang="zh-CN" altLang="en-US" sz="2400">
                <a:latin typeface="微软雅黑" panose="020B0503020204020204" charset="-122"/>
                <a:ea typeface="微软雅黑" panose="020B0503020204020204" charset="-122"/>
                <a:cs typeface="微软雅黑" panose="020B0503020204020204" charset="-122"/>
                <a:sym typeface="+mn-ea"/>
              </a:rPr>
              <a:t>癫痫发作。</a:t>
            </a:r>
            <a:endParaRPr sz="2400">
              <a:latin typeface="微软雅黑" panose="020B0503020204020204" charset="-122"/>
              <a:ea typeface="微软雅黑" panose="020B0503020204020204" charset="-122"/>
            </a:endParaRPr>
          </a:p>
        </p:txBody>
      </p:sp>
      <p:sp>
        <p:nvSpPr>
          <p:cNvPr id="8" name="文本框 7"/>
          <p:cNvSpPr txBox="1"/>
          <p:nvPr/>
        </p:nvSpPr>
        <p:spPr>
          <a:xfrm>
            <a:off x="1265555" y="5331460"/>
            <a:ext cx="3630930" cy="768350"/>
          </a:xfrm>
          <a:prstGeom prst="rect">
            <a:avLst/>
          </a:prstGeom>
          <a:noFill/>
          <a:ln w="28575">
            <a:solidFill>
              <a:srgbClr val="0070C0"/>
            </a:solidFill>
          </a:ln>
        </p:spPr>
        <p:txBody>
          <a:bodyPr wrap="square" rtlCol="0">
            <a:spAutoFit/>
          </a:bodyPr>
          <a:lstStyle/>
          <a:p>
            <a:r>
              <a:rPr lang="zh-CN" altLang="en-US" sz="2200">
                <a:latin typeface="微软雅黑" panose="020B0503020204020204" charset="-122"/>
                <a:ea typeface="微软雅黑" panose="020B0503020204020204" charset="-122"/>
                <a:cs typeface="微软雅黑" panose="020B0503020204020204" charset="-122"/>
              </a:rPr>
              <a:t>在癫痫发作在临床明显之前触发</a:t>
            </a:r>
            <a:r>
              <a:rPr lang="zh-CN" altLang="en-US" sz="2200">
                <a:solidFill>
                  <a:srgbClr val="FF0000"/>
                </a:solidFill>
                <a:latin typeface="微软雅黑" panose="020B0503020204020204" charset="-122"/>
                <a:ea typeface="微软雅黑" panose="020B0503020204020204" charset="-122"/>
                <a:cs typeface="微软雅黑" panose="020B0503020204020204" charset="-122"/>
              </a:rPr>
              <a:t>刺激物</a:t>
            </a:r>
            <a:r>
              <a:rPr lang="zh-CN" altLang="en-US" sz="2200">
                <a:latin typeface="微软雅黑" panose="020B0503020204020204" charset="-122"/>
                <a:ea typeface="微软雅黑" panose="020B0503020204020204" charset="-122"/>
                <a:cs typeface="微软雅黑" panose="020B0503020204020204" charset="-122"/>
              </a:rPr>
              <a:t>抑制这种活动</a:t>
            </a:r>
          </a:p>
        </p:txBody>
      </p:sp>
      <p:grpSp>
        <p:nvGrpSpPr>
          <p:cNvPr id="10" name="Group 38"/>
          <p:cNvGrpSpPr/>
          <p:nvPr/>
        </p:nvGrpSpPr>
        <p:grpSpPr>
          <a:xfrm rot="8400000">
            <a:off x="4702810" y="5586095"/>
            <a:ext cx="770890" cy="780415"/>
            <a:chOff x="7346434" y="4909620"/>
            <a:chExt cx="1918320" cy="1948378"/>
          </a:xfrm>
          <a:solidFill>
            <a:schemeClr val="tx2">
              <a:lumMod val="60000"/>
              <a:lumOff val="40000"/>
            </a:schemeClr>
          </a:solidFill>
        </p:grpSpPr>
        <p:sp>
          <p:nvSpPr>
            <p:cNvPr id="11" name="Freeform 3"/>
            <p:cNvSpPr/>
            <p:nvPr/>
          </p:nvSpPr>
          <p:spPr>
            <a:xfrm rot="16200000">
              <a:off x="7331405" y="4924649"/>
              <a:ext cx="1948378" cy="1918320"/>
            </a:xfrm>
            <a:custGeom>
              <a:avLst/>
              <a:gdLst>
                <a:gd name="connsiteX0" fmla="*/ 2143216 w 2143216"/>
                <a:gd name="connsiteY0" fmla="*/ 562708 h 2110152"/>
                <a:gd name="connsiteX1" fmla="*/ 2018715 w 2143216"/>
                <a:gd name="connsiteY1" fmla="*/ 562708 h 2110152"/>
                <a:gd name="connsiteX2" fmla="*/ 2018715 w 2143216"/>
                <a:gd name="connsiteY2" fmla="*/ 1547444 h 2110152"/>
                <a:gd name="connsiteX3" fmla="*/ 1456007 w 2143216"/>
                <a:gd name="connsiteY3" fmla="*/ 2110152 h 2110152"/>
                <a:gd name="connsiteX4" fmla="*/ 1456007 w 2143216"/>
                <a:gd name="connsiteY4" fmla="*/ 2110151 h 2110152"/>
                <a:gd name="connsiteX5" fmla="*/ 0 w 2143216"/>
                <a:gd name="connsiteY5" fmla="*/ 2110151 h 2110152"/>
                <a:gd name="connsiteX6" fmla="*/ 0 w 2143216"/>
                <a:gd name="connsiteY6" fmla="*/ 1547443 h 2110152"/>
                <a:gd name="connsiteX7" fmla="*/ 1456007 w 2143216"/>
                <a:gd name="connsiteY7" fmla="*/ 1547443 h 2110152"/>
                <a:gd name="connsiteX8" fmla="*/ 1456007 w 2143216"/>
                <a:gd name="connsiteY8" fmla="*/ 562708 h 2110152"/>
                <a:gd name="connsiteX9" fmla="*/ 1331509 w 2143216"/>
                <a:gd name="connsiteY9" fmla="*/ 562708 h 2110152"/>
                <a:gd name="connsiteX10" fmla="*/ 1737363 w 2143216"/>
                <a:gd name="connsiteY10" fmla="*/ 0 h 2110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216" h="2110152">
                  <a:moveTo>
                    <a:pt x="2143216" y="562708"/>
                  </a:moveTo>
                  <a:lnTo>
                    <a:pt x="2018715" y="562708"/>
                  </a:lnTo>
                  <a:lnTo>
                    <a:pt x="2018715" y="1547444"/>
                  </a:lnTo>
                  <a:lnTo>
                    <a:pt x="1456007" y="2110152"/>
                  </a:lnTo>
                  <a:lnTo>
                    <a:pt x="1456007" y="2110151"/>
                  </a:lnTo>
                  <a:lnTo>
                    <a:pt x="0" y="2110151"/>
                  </a:lnTo>
                  <a:lnTo>
                    <a:pt x="0" y="1547443"/>
                  </a:lnTo>
                  <a:lnTo>
                    <a:pt x="1456007" y="1547443"/>
                  </a:lnTo>
                  <a:lnTo>
                    <a:pt x="1456007" y="562708"/>
                  </a:lnTo>
                  <a:lnTo>
                    <a:pt x="1331509" y="562708"/>
                  </a:lnTo>
                  <a:lnTo>
                    <a:pt x="173736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charset="-122"/>
                <a:cs typeface="+mn-ea"/>
                <a:sym typeface="Arial" panose="020B0604020202020204" pitchFamily="34" charset="0"/>
              </a:endParaRPr>
            </a:p>
          </p:txBody>
        </p:sp>
        <p:sp>
          <p:nvSpPr>
            <p:cNvPr id="12" name="Freeform 18"/>
            <p:cNvSpPr>
              <a:spLocks noEditPoints="1"/>
            </p:cNvSpPr>
            <p:nvPr/>
          </p:nvSpPr>
          <p:spPr bwMode="auto">
            <a:xfrm>
              <a:off x="8091344" y="5076469"/>
              <a:ext cx="399007" cy="404213"/>
            </a:xfrm>
            <a:custGeom>
              <a:avLst/>
              <a:gdLst>
                <a:gd name="T0" fmla="*/ 94 w 107"/>
                <a:gd name="T1" fmla="*/ 30 h 108"/>
                <a:gd name="T2" fmla="*/ 77 w 107"/>
                <a:gd name="T3" fmla="*/ 95 h 108"/>
                <a:gd name="T4" fmla="*/ 13 w 107"/>
                <a:gd name="T5" fmla="*/ 77 h 108"/>
                <a:gd name="T6" fmla="*/ 30 w 107"/>
                <a:gd name="T7" fmla="*/ 13 h 108"/>
                <a:gd name="T8" fmla="*/ 94 w 107"/>
                <a:gd name="T9" fmla="*/ 30 h 108"/>
                <a:gd name="T10" fmla="*/ 68 w 107"/>
                <a:gd name="T11" fmla="*/ 46 h 108"/>
                <a:gd name="T12" fmla="*/ 68 w 107"/>
                <a:gd name="T13" fmla="*/ 46 h 108"/>
                <a:gd name="T14" fmla="*/ 58 w 107"/>
                <a:gd name="T15" fmla="*/ 38 h 108"/>
                <a:gd name="T16" fmla="*/ 45 w 107"/>
                <a:gd name="T17" fmla="*/ 40 h 108"/>
                <a:gd name="T18" fmla="*/ 45 w 107"/>
                <a:gd name="T19" fmla="*/ 40 h 108"/>
                <a:gd name="T20" fmla="*/ 38 w 107"/>
                <a:gd name="T21" fmla="*/ 50 h 108"/>
                <a:gd name="T22" fmla="*/ 39 w 107"/>
                <a:gd name="T23" fmla="*/ 62 h 108"/>
                <a:gd name="T24" fmla="*/ 39 w 107"/>
                <a:gd name="T25" fmla="*/ 62 h 108"/>
                <a:gd name="T26" fmla="*/ 49 w 107"/>
                <a:gd name="T27" fmla="*/ 69 h 108"/>
                <a:gd name="T28" fmla="*/ 62 w 107"/>
                <a:gd name="T29" fmla="*/ 68 h 108"/>
                <a:gd name="T30" fmla="*/ 62 w 107"/>
                <a:gd name="T31" fmla="*/ 68 h 108"/>
                <a:gd name="T32" fmla="*/ 69 w 107"/>
                <a:gd name="T33" fmla="*/ 58 h 108"/>
                <a:gd name="T34" fmla="*/ 68 w 107"/>
                <a:gd name="T35" fmla="*/ 46 h 108"/>
                <a:gd name="T36" fmla="*/ 63 w 107"/>
                <a:gd name="T37" fmla="*/ 56 h 108"/>
                <a:gd name="T38" fmla="*/ 62 w 107"/>
                <a:gd name="T39" fmla="*/ 49 h 108"/>
                <a:gd name="T40" fmla="*/ 62 w 107"/>
                <a:gd name="T41" fmla="*/ 49 h 108"/>
                <a:gd name="T42" fmla="*/ 56 w 107"/>
                <a:gd name="T43" fmla="*/ 44 h 108"/>
                <a:gd name="T44" fmla="*/ 48 w 107"/>
                <a:gd name="T45" fmla="*/ 45 h 108"/>
                <a:gd name="T46" fmla="*/ 48 w 107"/>
                <a:gd name="T47" fmla="*/ 45 h 108"/>
                <a:gd name="T48" fmla="*/ 44 w 107"/>
                <a:gd name="T49" fmla="*/ 51 h 108"/>
                <a:gd name="T50" fmla="*/ 45 w 107"/>
                <a:gd name="T51" fmla="*/ 59 h 108"/>
                <a:gd name="T52" fmla="*/ 45 w 107"/>
                <a:gd name="T53" fmla="*/ 59 h 108"/>
                <a:gd name="T54" fmla="*/ 51 w 107"/>
                <a:gd name="T55" fmla="*/ 64 h 108"/>
                <a:gd name="T56" fmla="*/ 59 w 107"/>
                <a:gd name="T57" fmla="*/ 63 h 108"/>
                <a:gd name="T58" fmla="*/ 59 w 107"/>
                <a:gd name="T59" fmla="*/ 63 h 108"/>
                <a:gd name="T60" fmla="*/ 63 w 107"/>
                <a:gd name="T61" fmla="*/ 56 h 108"/>
                <a:gd name="T62" fmla="*/ 29 w 107"/>
                <a:gd name="T63" fmla="*/ 24 h 108"/>
                <a:gd name="T64" fmla="*/ 17 w 107"/>
                <a:gd name="T65" fmla="*/ 65 h 108"/>
                <a:gd name="T66" fmla="*/ 25 w 107"/>
                <a:gd name="T67" fmla="*/ 63 h 108"/>
                <a:gd name="T68" fmla="*/ 29 w 107"/>
                <a:gd name="T69" fmla="*/ 24 h 108"/>
                <a:gd name="T70" fmla="*/ 69 w 107"/>
                <a:gd name="T71" fmla="*/ 37 h 108"/>
                <a:gd name="T72" fmla="*/ 73 w 107"/>
                <a:gd name="T73" fmla="*/ 42 h 108"/>
                <a:gd name="T74" fmla="*/ 74 w 107"/>
                <a:gd name="T75" fmla="*/ 45 h 108"/>
                <a:gd name="T76" fmla="*/ 91 w 107"/>
                <a:gd name="T77" fmla="*/ 38 h 108"/>
                <a:gd name="T78" fmla="*/ 89 w 107"/>
                <a:gd name="T79" fmla="*/ 33 h 108"/>
                <a:gd name="T80" fmla="*/ 82 w 107"/>
                <a:gd name="T81" fmla="*/ 25 h 108"/>
                <a:gd name="T82" fmla="*/ 69 w 107"/>
                <a:gd name="T83" fmla="*/ 37 h 108"/>
                <a:gd name="T84" fmla="*/ 92 w 107"/>
                <a:gd name="T85" fmla="*/ 43 h 108"/>
                <a:gd name="T86" fmla="*/ 75 w 107"/>
                <a:gd name="T87" fmla="*/ 47 h 108"/>
                <a:gd name="T88" fmla="*/ 76 w 107"/>
                <a:gd name="T89" fmla="*/ 53 h 108"/>
                <a:gd name="T90" fmla="*/ 93 w 107"/>
                <a:gd name="T91" fmla="*/ 54 h 108"/>
                <a:gd name="T92" fmla="*/ 92 w 107"/>
                <a:gd name="T93" fmla="*/ 43 h 108"/>
                <a:gd name="T94" fmla="*/ 70 w 107"/>
                <a:gd name="T95" fmla="*/ 44 h 108"/>
                <a:gd name="T96" fmla="*/ 44 w 107"/>
                <a:gd name="T97" fmla="*/ 37 h 108"/>
                <a:gd name="T98" fmla="*/ 37 w 107"/>
                <a:gd name="T99" fmla="*/ 63 h 108"/>
                <a:gd name="T100" fmla="*/ 63 w 107"/>
                <a:gd name="T101" fmla="*/ 70 h 108"/>
                <a:gd name="T102" fmla="*/ 70 w 107"/>
                <a:gd name="T103" fmla="*/ 4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 h="108">
                  <a:moveTo>
                    <a:pt x="94" y="30"/>
                  </a:moveTo>
                  <a:cubicBezTo>
                    <a:pt x="107" y="53"/>
                    <a:pt x="100" y="82"/>
                    <a:pt x="77" y="95"/>
                  </a:cubicBezTo>
                  <a:cubicBezTo>
                    <a:pt x="54" y="108"/>
                    <a:pt x="26" y="100"/>
                    <a:pt x="13" y="77"/>
                  </a:cubicBezTo>
                  <a:cubicBezTo>
                    <a:pt x="0" y="55"/>
                    <a:pt x="7" y="26"/>
                    <a:pt x="30" y="13"/>
                  </a:cubicBezTo>
                  <a:cubicBezTo>
                    <a:pt x="52" y="0"/>
                    <a:pt x="81" y="8"/>
                    <a:pt x="94" y="30"/>
                  </a:cubicBezTo>
                  <a:close/>
                  <a:moveTo>
                    <a:pt x="68" y="46"/>
                  </a:moveTo>
                  <a:cubicBezTo>
                    <a:pt x="68" y="46"/>
                    <a:pt x="68" y="46"/>
                    <a:pt x="68" y="46"/>
                  </a:cubicBezTo>
                  <a:cubicBezTo>
                    <a:pt x="65" y="42"/>
                    <a:pt x="62" y="39"/>
                    <a:pt x="58" y="38"/>
                  </a:cubicBezTo>
                  <a:cubicBezTo>
                    <a:pt x="54" y="37"/>
                    <a:pt x="49" y="37"/>
                    <a:pt x="45" y="40"/>
                  </a:cubicBezTo>
                  <a:cubicBezTo>
                    <a:pt x="45" y="40"/>
                    <a:pt x="45" y="40"/>
                    <a:pt x="45" y="40"/>
                  </a:cubicBezTo>
                  <a:cubicBezTo>
                    <a:pt x="41" y="42"/>
                    <a:pt x="39" y="46"/>
                    <a:pt x="38" y="50"/>
                  </a:cubicBezTo>
                  <a:cubicBezTo>
                    <a:pt x="37" y="54"/>
                    <a:pt x="37" y="58"/>
                    <a:pt x="39" y="62"/>
                  </a:cubicBezTo>
                  <a:cubicBezTo>
                    <a:pt x="39" y="62"/>
                    <a:pt x="39" y="62"/>
                    <a:pt x="39" y="62"/>
                  </a:cubicBezTo>
                  <a:cubicBezTo>
                    <a:pt x="42" y="66"/>
                    <a:pt x="45" y="68"/>
                    <a:pt x="49" y="69"/>
                  </a:cubicBezTo>
                  <a:cubicBezTo>
                    <a:pt x="53" y="71"/>
                    <a:pt x="58" y="70"/>
                    <a:pt x="62" y="68"/>
                  </a:cubicBezTo>
                  <a:cubicBezTo>
                    <a:pt x="62" y="68"/>
                    <a:pt x="62" y="68"/>
                    <a:pt x="62" y="68"/>
                  </a:cubicBezTo>
                  <a:cubicBezTo>
                    <a:pt x="65" y="66"/>
                    <a:pt x="68" y="62"/>
                    <a:pt x="69" y="58"/>
                  </a:cubicBezTo>
                  <a:cubicBezTo>
                    <a:pt x="70" y="54"/>
                    <a:pt x="70" y="50"/>
                    <a:pt x="68" y="46"/>
                  </a:cubicBezTo>
                  <a:close/>
                  <a:moveTo>
                    <a:pt x="63" y="56"/>
                  </a:moveTo>
                  <a:cubicBezTo>
                    <a:pt x="64" y="54"/>
                    <a:pt x="64" y="51"/>
                    <a:pt x="62" y="49"/>
                  </a:cubicBezTo>
                  <a:cubicBezTo>
                    <a:pt x="62" y="49"/>
                    <a:pt x="62" y="49"/>
                    <a:pt x="62" y="49"/>
                  </a:cubicBezTo>
                  <a:cubicBezTo>
                    <a:pt x="61" y="46"/>
                    <a:pt x="59" y="45"/>
                    <a:pt x="56" y="44"/>
                  </a:cubicBezTo>
                  <a:cubicBezTo>
                    <a:pt x="54" y="43"/>
                    <a:pt x="51" y="44"/>
                    <a:pt x="48" y="45"/>
                  </a:cubicBezTo>
                  <a:cubicBezTo>
                    <a:pt x="48" y="45"/>
                    <a:pt x="48" y="45"/>
                    <a:pt x="48" y="45"/>
                  </a:cubicBezTo>
                  <a:cubicBezTo>
                    <a:pt x="46" y="46"/>
                    <a:pt x="44" y="49"/>
                    <a:pt x="44" y="51"/>
                  </a:cubicBezTo>
                  <a:cubicBezTo>
                    <a:pt x="43" y="54"/>
                    <a:pt x="43" y="56"/>
                    <a:pt x="45" y="59"/>
                  </a:cubicBezTo>
                  <a:cubicBezTo>
                    <a:pt x="45" y="59"/>
                    <a:pt x="45" y="59"/>
                    <a:pt x="45" y="59"/>
                  </a:cubicBezTo>
                  <a:cubicBezTo>
                    <a:pt x="46" y="61"/>
                    <a:pt x="48" y="63"/>
                    <a:pt x="51" y="64"/>
                  </a:cubicBezTo>
                  <a:cubicBezTo>
                    <a:pt x="53" y="64"/>
                    <a:pt x="56" y="64"/>
                    <a:pt x="59" y="63"/>
                  </a:cubicBezTo>
                  <a:cubicBezTo>
                    <a:pt x="59" y="63"/>
                    <a:pt x="59" y="63"/>
                    <a:pt x="59" y="63"/>
                  </a:cubicBezTo>
                  <a:cubicBezTo>
                    <a:pt x="61" y="61"/>
                    <a:pt x="63" y="59"/>
                    <a:pt x="63" y="56"/>
                  </a:cubicBezTo>
                  <a:close/>
                  <a:moveTo>
                    <a:pt x="29" y="24"/>
                  </a:moveTo>
                  <a:cubicBezTo>
                    <a:pt x="16" y="36"/>
                    <a:pt x="14" y="50"/>
                    <a:pt x="17" y="65"/>
                  </a:cubicBezTo>
                  <a:cubicBezTo>
                    <a:pt x="20" y="64"/>
                    <a:pt x="23" y="64"/>
                    <a:pt x="25" y="63"/>
                  </a:cubicBezTo>
                  <a:cubicBezTo>
                    <a:pt x="21" y="49"/>
                    <a:pt x="22" y="36"/>
                    <a:pt x="29" y="24"/>
                  </a:cubicBezTo>
                  <a:close/>
                  <a:moveTo>
                    <a:pt x="69" y="37"/>
                  </a:moveTo>
                  <a:cubicBezTo>
                    <a:pt x="70" y="38"/>
                    <a:pt x="72" y="40"/>
                    <a:pt x="73" y="42"/>
                  </a:cubicBezTo>
                  <a:cubicBezTo>
                    <a:pt x="74" y="43"/>
                    <a:pt x="74" y="44"/>
                    <a:pt x="74" y="45"/>
                  </a:cubicBezTo>
                  <a:cubicBezTo>
                    <a:pt x="91" y="38"/>
                    <a:pt x="91" y="38"/>
                    <a:pt x="91" y="38"/>
                  </a:cubicBezTo>
                  <a:cubicBezTo>
                    <a:pt x="90" y="36"/>
                    <a:pt x="89" y="35"/>
                    <a:pt x="89" y="33"/>
                  </a:cubicBezTo>
                  <a:cubicBezTo>
                    <a:pt x="87" y="30"/>
                    <a:pt x="85" y="28"/>
                    <a:pt x="82" y="25"/>
                  </a:cubicBezTo>
                  <a:cubicBezTo>
                    <a:pt x="69" y="37"/>
                    <a:pt x="69" y="37"/>
                    <a:pt x="69" y="37"/>
                  </a:cubicBezTo>
                  <a:close/>
                  <a:moveTo>
                    <a:pt x="92" y="43"/>
                  </a:moveTo>
                  <a:cubicBezTo>
                    <a:pt x="75" y="47"/>
                    <a:pt x="75" y="47"/>
                    <a:pt x="75" y="47"/>
                  </a:cubicBezTo>
                  <a:cubicBezTo>
                    <a:pt x="76" y="49"/>
                    <a:pt x="76" y="51"/>
                    <a:pt x="76" y="53"/>
                  </a:cubicBezTo>
                  <a:cubicBezTo>
                    <a:pt x="93" y="54"/>
                    <a:pt x="93" y="54"/>
                    <a:pt x="93" y="54"/>
                  </a:cubicBezTo>
                  <a:cubicBezTo>
                    <a:pt x="94" y="50"/>
                    <a:pt x="93" y="46"/>
                    <a:pt x="92" y="43"/>
                  </a:cubicBezTo>
                  <a:close/>
                  <a:moveTo>
                    <a:pt x="70" y="44"/>
                  </a:moveTo>
                  <a:cubicBezTo>
                    <a:pt x="65" y="35"/>
                    <a:pt x="53" y="32"/>
                    <a:pt x="44" y="37"/>
                  </a:cubicBezTo>
                  <a:cubicBezTo>
                    <a:pt x="35" y="42"/>
                    <a:pt x="32" y="54"/>
                    <a:pt x="37" y="63"/>
                  </a:cubicBezTo>
                  <a:cubicBezTo>
                    <a:pt x="42" y="72"/>
                    <a:pt x="54" y="76"/>
                    <a:pt x="63" y="70"/>
                  </a:cubicBezTo>
                  <a:cubicBezTo>
                    <a:pt x="72" y="65"/>
                    <a:pt x="75" y="53"/>
                    <a:pt x="70" y="44"/>
                  </a:cubicBezTo>
                  <a:close/>
                </a:path>
              </a:pathLst>
            </a:custGeom>
            <a:grp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charset="-122"/>
                <a:cs typeface="+mn-ea"/>
                <a:sym typeface="Arial" panose="020B0604020202020204" pitchFamily="34" charset="0"/>
              </a:endParaRPr>
            </a:p>
          </p:txBody>
        </p:sp>
      </p:grpSp>
      <p:sp>
        <p:nvSpPr>
          <p:cNvPr id="13" name="文本框 12"/>
          <p:cNvSpPr txBox="1"/>
          <p:nvPr/>
        </p:nvSpPr>
        <p:spPr>
          <a:xfrm>
            <a:off x="5913120" y="5561330"/>
            <a:ext cx="2827020" cy="829945"/>
          </a:xfrm>
          <a:prstGeom prst="rect">
            <a:avLst/>
          </a:prstGeom>
          <a:solidFill>
            <a:srgbClr val="92D050"/>
          </a:solidFill>
        </p:spPr>
        <p:txBody>
          <a:bodyPr wrap="square" rtlCol="0">
            <a:spAutoFit/>
          </a:bodyPr>
          <a:lstStyle/>
          <a:p>
            <a:r>
              <a:rPr sz="2400">
                <a:latin typeface="微软雅黑" panose="020B0503020204020204" charset="-122"/>
                <a:ea typeface="微软雅黑" panose="020B0503020204020204" charset="-122"/>
              </a:rPr>
              <a:t>通过产生适当的刺激中止癫痫发作</a:t>
            </a:r>
            <a:r>
              <a:rPr lang="zh-CN" sz="2400">
                <a:latin typeface="微软雅黑" panose="020B0503020204020204" charset="-122"/>
                <a:ea typeface="微软雅黑" panose="020B050302020402020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0-#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left)">
                                      <p:cBhvr>
                                        <p:cTn id="16" dur="500"/>
                                        <p:tgtEl>
                                          <p:spTgt spid="34"/>
                                        </p:tgtEl>
                                      </p:cBhvr>
                                    </p:animEffect>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1000"/>
                                        <p:tgtEl>
                                          <p:spTgt spid="39"/>
                                        </p:tgtEl>
                                      </p:cBhvr>
                                    </p:animEffect>
                                    <p:anim calcmode="lin" valueType="num">
                                      <p:cBhvr>
                                        <p:cTn id="26" dur="1000" fill="hold"/>
                                        <p:tgtEl>
                                          <p:spTgt spid="39"/>
                                        </p:tgtEl>
                                        <p:attrNameLst>
                                          <p:attrName>ppt_x</p:attrName>
                                        </p:attrNameLst>
                                      </p:cBhvr>
                                      <p:tavLst>
                                        <p:tav tm="0">
                                          <p:val>
                                            <p:strVal val="#ppt_x"/>
                                          </p:val>
                                        </p:tav>
                                        <p:tav tm="100000">
                                          <p:val>
                                            <p:strVal val="#ppt_x"/>
                                          </p:val>
                                        </p:tav>
                                      </p:tavLst>
                                    </p:anim>
                                    <p:anim calcmode="lin" valueType="num">
                                      <p:cBhvr>
                                        <p:cTn id="27" dur="1000" fill="hold"/>
                                        <p:tgtEl>
                                          <p:spTgt spid="39"/>
                                        </p:tgtEl>
                                        <p:attrNameLst>
                                          <p:attrName>ppt_y</p:attrName>
                                        </p:attrNameLst>
                                      </p:cBhvr>
                                      <p:tavLst>
                                        <p:tav tm="0">
                                          <p:val>
                                            <p:strVal val="#ppt_y+.1"/>
                                          </p:val>
                                        </p:tav>
                                        <p:tav tm="100000">
                                          <p:val>
                                            <p:strVal val="#ppt_y"/>
                                          </p:val>
                                        </p:tav>
                                      </p:tavLst>
                                    </p:anim>
                                  </p:childTnLst>
                                </p:cTn>
                              </p:par>
                            </p:childTnLst>
                          </p:cTn>
                        </p:par>
                        <p:par>
                          <p:cTn id="28" fill="hold">
                            <p:stCondLst>
                              <p:cond delay="3000"/>
                            </p:stCondLst>
                            <p:childTnLst>
                              <p:par>
                                <p:cTn id="29" presetID="2" presetClass="entr" presetSubtype="4"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par>
                          <p:cTn id="33" fill="hold">
                            <p:stCondLst>
                              <p:cond delay="3500"/>
                            </p:stCondLst>
                            <p:childTnLst>
                              <p:par>
                                <p:cTn id="34" presetID="42" presetClass="entr" presetSubtype="0"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3" grpId="0" bldLvl="0" animBg="1"/>
      <p:bldP spid="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nvSpPr>
        <p:spPr>
          <a:xfrm>
            <a:off x="1748790" y="242570"/>
            <a:ext cx="5774690" cy="1461770"/>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endParaRPr lang="zh-CN" altLang="en-US" sz="3600" b="1" kern="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endParaRPr>
          </a:p>
          <a:p>
            <a:endParaRPr lang="zh-CN" altLang="en-US" sz="3600" b="1" kern="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endParaRPr>
          </a:p>
          <a:p>
            <a:r>
              <a:rPr lang="zh-CN" altLang="en-US" sz="3600" b="1">
                <a:latin typeface="黑体" panose="02010609060101010101" pitchFamily="2" charset="-122"/>
                <a:ea typeface="黑体" panose="02010609060101010101" pitchFamily="2" charset="-122"/>
              </a:rPr>
              <a:t>其它潜在的脑</a:t>
            </a:r>
            <a:r>
              <a:rPr lang="en-US" altLang="zh-CN" sz="3600" b="1">
                <a:latin typeface="黑体" panose="02010609060101010101" pitchFamily="2" charset="-122"/>
                <a:ea typeface="黑体" panose="02010609060101010101" pitchFamily="2" charset="-122"/>
              </a:rPr>
              <a:t>-</a:t>
            </a:r>
            <a:r>
              <a:rPr lang="zh-CN" altLang="en-US" sz="3600" b="1">
                <a:latin typeface="黑体" panose="02010609060101010101" pitchFamily="2" charset="-122"/>
                <a:ea typeface="黑体" panose="02010609060101010101" pitchFamily="2" charset="-122"/>
              </a:rPr>
              <a:t>机接口用户</a:t>
            </a:r>
          </a:p>
        </p:txBody>
      </p:sp>
      <p:sp>
        <p:nvSpPr>
          <p:cNvPr id="5" name="Round Same Side Corner Rectangle 4"/>
          <p:cNvSpPr/>
          <p:nvPr/>
        </p:nvSpPr>
        <p:spPr>
          <a:xfrm>
            <a:off x="330835" y="2142490"/>
            <a:ext cx="406400" cy="4727575"/>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grpSp>
        <p:nvGrpSpPr>
          <p:cNvPr id="34" name="Group 33"/>
          <p:cNvGrpSpPr/>
          <p:nvPr/>
        </p:nvGrpSpPr>
        <p:grpSpPr>
          <a:xfrm>
            <a:off x="330835" y="2351405"/>
            <a:ext cx="5786755" cy="543560"/>
            <a:chOff x="5128064" y="2256183"/>
            <a:chExt cx="3273083" cy="515155"/>
          </a:xfrm>
          <a:solidFill>
            <a:srgbClr val="7030A0"/>
          </a:solidFill>
        </p:grpSpPr>
        <p:sp>
          <p:nvSpPr>
            <p:cNvPr id="2" name="Pentagon 3"/>
            <p:cNvSpPr/>
            <p:nvPr/>
          </p:nvSpPr>
          <p:spPr>
            <a:xfrm>
              <a:off x="5128064" y="2256184"/>
              <a:ext cx="3273083" cy="51515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2400" b="1" smtClean="0">
                  <a:latin typeface="Arial" panose="020B0604020202020204" pitchFamily="34" charset="0"/>
                  <a:ea typeface="微软雅黑" panose="020B0503020204020204" charset="-122"/>
                  <a:cs typeface="+mn-ea"/>
                  <a:sym typeface="Arial" panose="020B0604020202020204" pitchFamily="34" charset="0"/>
                </a:rPr>
                <a:t>具有认知、 情绪或其它障碍的患者</a:t>
              </a:r>
            </a:p>
          </p:txBody>
        </p:sp>
        <p:sp>
          <p:nvSpPr>
            <p:cNvPr id="9" name="Rectangle 8"/>
            <p:cNvSpPr/>
            <p:nvPr/>
          </p:nvSpPr>
          <p:spPr>
            <a:xfrm>
              <a:off x="5128064" y="2256183"/>
              <a:ext cx="464234" cy="5151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dirty="0">
                <a:latin typeface="Arial" panose="020B0604020202020204" pitchFamily="34" charset="0"/>
                <a:ea typeface="微软雅黑" panose="020B0503020204020204" charset="-122"/>
                <a:cs typeface="+mn-ea"/>
                <a:sym typeface="Arial" panose="020B0604020202020204" pitchFamily="34" charset="0"/>
              </a:endParaRPr>
            </a:p>
          </p:txBody>
        </p:sp>
      </p:grpSp>
      <p:sp>
        <p:nvSpPr>
          <p:cNvPr id="10" name="云形 9"/>
          <p:cNvSpPr/>
          <p:nvPr/>
        </p:nvSpPr>
        <p:spPr>
          <a:xfrm>
            <a:off x="6621780" y="2894965"/>
            <a:ext cx="2057400" cy="2189480"/>
          </a:xfrm>
          <a:prstGeom prst="cloud">
            <a:avLst/>
          </a:prstGeom>
          <a:solidFill>
            <a:srgbClr val="71CA52"/>
          </a:solidFill>
          <a:ln>
            <a:solidFill>
              <a:srgbClr val="57C4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微软雅黑" panose="020B0503020204020204" charset="-122"/>
                <a:ea typeface="微软雅黑" panose="020B0503020204020204" charset="-122"/>
                <a:cs typeface="微软雅黑" panose="020B0503020204020204" charset="-122"/>
              </a:rPr>
              <a:t>BCI可与神经刺激技术结合用于各种闭环应用。</a:t>
            </a:r>
          </a:p>
        </p:txBody>
      </p:sp>
      <p:sp>
        <p:nvSpPr>
          <p:cNvPr id="11" name="文本框 10"/>
          <p:cNvSpPr txBox="1"/>
          <p:nvPr/>
        </p:nvSpPr>
        <p:spPr>
          <a:xfrm>
            <a:off x="1151890" y="3578860"/>
            <a:ext cx="4826000" cy="768350"/>
          </a:xfrm>
          <a:prstGeom prst="rect">
            <a:avLst/>
          </a:prstGeom>
          <a:noFill/>
          <a:ln w="28575">
            <a:solidFill>
              <a:srgbClr val="0070C0"/>
            </a:solidFill>
          </a:ln>
        </p:spPr>
        <p:txBody>
          <a:bodyPr wrap="square" rtlCol="0">
            <a:spAutoFit/>
          </a:bodyPr>
          <a:lstStyle/>
          <a:p>
            <a:r>
              <a:rPr lang="zh-CN" altLang="en-US" sz="2200">
                <a:latin typeface="微软雅黑" panose="020B0503020204020204" charset="-122"/>
                <a:ea typeface="微软雅黑" panose="020B0503020204020204" charset="-122"/>
                <a:cs typeface="微软雅黑" panose="020B0503020204020204" charset="-122"/>
              </a:rPr>
              <a:t>BCI可能与</a:t>
            </a:r>
            <a:r>
              <a:rPr lang="zh-CN" altLang="en-US" sz="2200">
                <a:solidFill>
                  <a:srgbClr val="FF0000"/>
                </a:solidFill>
                <a:latin typeface="微软雅黑" panose="020B0503020204020204" charset="-122"/>
                <a:ea typeface="微软雅黑" panose="020B0503020204020204" charset="-122"/>
                <a:cs typeface="微软雅黑" panose="020B0503020204020204" charset="-122"/>
              </a:rPr>
              <a:t>深部脑刺激</a:t>
            </a:r>
            <a:r>
              <a:rPr lang="zh-CN" altLang="en-US" sz="2200">
                <a:latin typeface="微软雅黑" panose="020B0503020204020204" charset="-122"/>
                <a:ea typeface="微软雅黑" panose="020B0503020204020204" charset="-122"/>
                <a:cs typeface="微软雅黑" panose="020B0503020204020204" charset="-122"/>
              </a:rPr>
              <a:t>（DBS）联合使用，正在研究用于强迫症、抑郁症。</a:t>
            </a:r>
          </a:p>
        </p:txBody>
      </p:sp>
      <p:sp>
        <p:nvSpPr>
          <p:cNvPr id="13" name="文本框 12"/>
          <p:cNvSpPr txBox="1"/>
          <p:nvPr/>
        </p:nvSpPr>
        <p:spPr>
          <a:xfrm>
            <a:off x="1151890" y="4777105"/>
            <a:ext cx="4826000" cy="1106805"/>
          </a:xfrm>
          <a:prstGeom prst="rect">
            <a:avLst/>
          </a:prstGeom>
          <a:noFill/>
          <a:ln w="28575">
            <a:solidFill>
              <a:srgbClr val="0070C0"/>
            </a:solidFill>
          </a:ln>
        </p:spPr>
        <p:txBody>
          <a:bodyPr wrap="square" rtlCol="0">
            <a:spAutoFit/>
          </a:bodyPr>
          <a:lstStyle/>
          <a:p>
            <a:r>
              <a:rPr lang="zh-CN" altLang="en-US" sz="2200">
                <a:latin typeface="微软雅黑" panose="020B0503020204020204" charset="-122"/>
                <a:ea typeface="微软雅黑" panose="020B0503020204020204" charset="-122"/>
                <a:cs typeface="微软雅黑" panose="020B0503020204020204" charset="-122"/>
              </a:rPr>
              <a:t>BCI技术也可能提供</a:t>
            </a:r>
            <a:r>
              <a:rPr lang="zh-CN" altLang="en-US" sz="2200">
                <a:solidFill>
                  <a:srgbClr val="FF0000"/>
                </a:solidFill>
                <a:latin typeface="微软雅黑" panose="020B0503020204020204" charset="-122"/>
                <a:ea typeface="微软雅黑" panose="020B0503020204020204" charset="-122"/>
                <a:cs typeface="微软雅黑" panose="020B0503020204020204" charset="-122"/>
              </a:rPr>
              <a:t>预先警告</a:t>
            </a:r>
            <a:r>
              <a:rPr lang="zh-CN" altLang="en-US" sz="2200">
                <a:latin typeface="微软雅黑" panose="020B0503020204020204" charset="-122"/>
                <a:ea typeface="微软雅黑" panose="020B0503020204020204" charset="-122"/>
                <a:cs typeface="微软雅黑" panose="020B0503020204020204" charset="-122"/>
              </a:rPr>
              <a:t>并启用在重症监护病房治疗的急性处理的快速干预。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1" grpId="0" bldLvl="0" animBg="1"/>
      <p:bldP spid="1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Text Box 2"/>
          <p:cNvSpPr txBox="1">
            <a:spLocks noChangeArrowheads="1"/>
          </p:cNvSpPr>
          <p:nvPr/>
        </p:nvSpPr>
        <p:spPr bwMode="auto">
          <a:xfrm>
            <a:off x="990600" y="1433195"/>
            <a:ext cx="7543800" cy="427672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spcBef>
                <a:spcPct val="50000"/>
              </a:spcBef>
              <a:buClr>
                <a:schemeClr val="hlink"/>
              </a:buClr>
              <a:buSzPct val="90000"/>
              <a:buFont typeface="Wingdings" panose="05000000000000000000" pitchFamily="2" charset="2"/>
              <a:buChar char="u"/>
            </a:pPr>
            <a:r>
              <a:rPr kumimoji="0" lang="en-US" altLang="zh-CN"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引言</a:t>
            </a:r>
            <a:endPar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endParaRPr>
          </a:p>
          <a:p>
            <a:pPr marR="0" algn="just" defTabSz="914400">
              <a:spcBef>
                <a:spcPct val="50000"/>
              </a:spcBef>
              <a:buClr>
                <a:schemeClr val="hlink"/>
              </a:buClr>
              <a:buSzPct val="90000"/>
              <a:buFont typeface="Wingdings" panose="05000000000000000000" pitchFamily="2" charset="2"/>
              <a:buChar char="u"/>
            </a:pP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恢复因受伤或疾病而丧失的功能    </a:t>
            </a:r>
            <a:endPar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endParaRPr>
          </a:p>
          <a:p>
            <a:pPr marR="0" algn="just" defTabSz="914400">
              <a:spcBef>
                <a:spcPct val="50000"/>
              </a:spcBef>
              <a:buClr>
                <a:schemeClr val="hlink"/>
              </a:buClr>
              <a:buSzPct val="90000"/>
              <a:buFont typeface="Wingdings" panose="05000000000000000000" pitchFamily="2" charset="2"/>
              <a:buChar char="u"/>
            </a:pP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脑</a:t>
            </a:r>
            <a:r>
              <a:rPr kumimoji="0" lang="en-US" altLang="zh-CN"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a:t>
            </a: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机接口用于中风患者的康复</a:t>
            </a:r>
          </a:p>
          <a:p>
            <a:pPr marR="0" algn="just" defTabSz="914400">
              <a:spcBef>
                <a:spcPct val="50000"/>
              </a:spcBef>
              <a:buClr>
                <a:schemeClr val="hlink"/>
              </a:buClr>
              <a:buSzPct val="90000"/>
              <a:buFont typeface="Wingdings" panose="05000000000000000000" pitchFamily="2" charset="2"/>
              <a:buChar char="u"/>
            </a:pP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 </a:t>
            </a:r>
            <a:r>
              <a:rPr lang="zh-CN" altLang="en-US" sz="3200" u="sng" dirty="0">
                <a:solidFill>
                  <a:srgbClr val="FF000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其它潜在的脑</a:t>
            </a:r>
            <a:r>
              <a:rPr lang="en-US" altLang="zh-CN" sz="3200" u="sng" dirty="0">
                <a:solidFill>
                  <a:srgbClr val="FF000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a:t>
            </a:r>
            <a:r>
              <a:rPr lang="zh-CN" altLang="en-US" sz="3200" u="sng" dirty="0">
                <a:solidFill>
                  <a:srgbClr val="FF000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机接口用户</a:t>
            </a:r>
          </a:p>
          <a:p>
            <a:pPr marR="0" algn="just" defTabSz="914400">
              <a:spcBef>
                <a:spcPct val="50000"/>
              </a:spcBef>
              <a:buClr>
                <a:schemeClr val="hlink"/>
              </a:buClr>
              <a:buSzPct val="90000"/>
              <a:buFont typeface="Wingdings" panose="05000000000000000000" pitchFamily="2" charset="2"/>
              <a:buChar char="u"/>
            </a:pP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脑</a:t>
            </a:r>
            <a:r>
              <a:rPr kumimoji="0" lang="en-US" altLang="zh-CN"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a:t>
            </a: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机接口用户的愿望 / 需求列表</a:t>
            </a:r>
            <a:endPar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endParaRPr>
          </a:p>
          <a:p>
            <a:pPr marR="0" algn="just" defTabSz="914400">
              <a:spcBef>
                <a:spcPct val="50000"/>
              </a:spcBef>
              <a:buClr>
                <a:schemeClr val="hlink"/>
              </a:buClr>
              <a:buSzPct val="90000"/>
              <a:buFont typeface="Wingdings" panose="05000000000000000000" pitchFamily="2" charset="2"/>
              <a:buChar char="u"/>
            </a:pP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r>
              <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总结</a:t>
            </a:r>
            <a:endParaRPr kumimoji="0" lang="zh-CN" altLang="en-US" sz="32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endParaRPr>
          </a:p>
        </p:txBody>
      </p:sp>
      <p:sp>
        <p:nvSpPr>
          <p:cNvPr id="228355" name="Rectangle 3"/>
          <p:cNvSpPr>
            <a:spLocks noChangeArrowheads="1"/>
          </p:cNvSpPr>
          <p:nvPr/>
        </p:nvSpPr>
        <p:spPr bwMode="auto">
          <a:xfrm>
            <a:off x="0" y="0"/>
            <a:ext cx="9144000" cy="76835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4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第</a:t>
            </a:r>
            <a:r>
              <a:rPr kumimoji="1" lang="en-US" altLang="zh-CN" sz="4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19</a:t>
            </a:r>
            <a:r>
              <a:rPr kumimoji="1" lang="zh-CN" altLang="en-US" sz="4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章 </a:t>
            </a:r>
            <a:r>
              <a:rPr kumimoji="1" lang="zh-CN" altLang="en-US" sz="4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4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BCI</a:t>
            </a:r>
            <a:r>
              <a:rPr kumimoji="1" lang="zh-CN" altLang="en-US" sz="4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用户及其需求</a:t>
            </a:r>
          </a:p>
        </p:txBody>
      </p:sp>
      <p:sp>
        <p:nvSpPr>
          <p:cNvPr id="5123" name="Line 4"/>
          <p:cNvSpPr/>
          <p:nvPr/>
        </p:nvSpPr>
        <p:spPr>
          <a:xfrm>
            <a:off x="0" y="809625"/>
            <a:ext cx="9144000" cy="0"/>
          </a:xfrm>
          <a:prstGeom prst="line">
            <a:avLst/>
          </a:prstGeom>
          <a:ln w="76200" cap="flat" cmpd="sng">
            <a:solidFill>
              <a:srgbClr val="9900CC"/>
            </a:solidFill>
            <a:prstDash val="solid"/>
            <a:round/>
            <a:headEnd type="none" w="med" len="med"/>
            <a:tailEnd type="none" w="med" len="med"/>
          </a:ln>
        </p:spPr>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454150" y="386080"/>
            <a:ext cx="6227445" cy="133985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19.5</a:t>
            </a:r>
            <a:r>
              <a:rPr kumimoji="0"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脑</a:t>
            </a:r>
            <a:r>
              <a:rPr kumimoji="0" 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a:t>
            </a:r>
            <a:r>
              <a:rPr kumimoji="0"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机接口用户的愿望 / </a:t>
            </a:r>
            <a:r>
              <a:rPr kumimoji="0" sz="40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需求列表</a:t>
            </a:r>
            <a:endParaRPr kumimoji="0"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endParaRPr>
          </a:p>
        </p:txBody>
      </p:sp>
      <p:sp>
        <p:nvSpPr>
          <p:cNvPr id="6" name="Text Box 9"/>
          <p:cNvSpPr txBox="1"/>
          <p:nvPr/>
        </p:nvSpPr>
        <p:spPr>
          <a:xfrm>
            <a:off x="-635" y="1956435"/>
            <a:ext cx="9130030" cy="534035"/>
          </a:xfrm>
          <a:prstGeom prst="rect">
            <a:avLst/>
          </a:prstGeom>
          <a:solidFill>
            <a:srgbClr val="CCFF99"/>
          </a:solidFill>
          <a:ln w="9525">
            <a:noFill/>
          </a:ln>
        </p:spPr>
        <p:txBody>
          <a:bodyPr wrap="square" anchor="t">
            <a:spAutoFit/>
          </a:bodyPr>
          <a:lstStyle/>
          <a:p>
            <a:pPr>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考虑严重残疾患者所表达的愿望，探寻终端用户需求。</a:t>
            </a:r>
          </a:p>
        </p:txBody>
      </p:sp>
      <p:sp>
        <p:nvSpPr>
          <p:cNvPr id="3" name="文本框 2"/>
          <p:cNvSpPr txBox="1"/>
          <p:nvPr/>
        </p:nvSpPr>
        <p:spPr>
          <a:xfrm>
            <a:off x="612775" y="2902585"/>
            <a:ext cx="7585075" cy="3169285"/>
          </a:xfrm>
          <a:prstGeom prst="rect">
            <a:avLst/>
          </a:prstGeom>
          <a:noFill/>
        </p:spPr>
        <p:txBody>
          <a:bodyPr wrap="square" rtlCol="0">
            <a:spAutoFit/>
          </a:bodyPr>
          <a:lstStyle/>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sz="2000">
                <a:latin typeface="微软雅黑" panose="020B0503020204020204" charset="-122"/>
                <a:ea typeface="微软雅黑" panose="020B0503020204020204" charset="-122"/>
                <a:cs typeface="微软雅黑" panose="020B0503020204020204" charset="-122"/>
              </a:rPr>
              <a:t>安全</a:t>
            </a:r>
            <a:r>
              <a:rPr lang="zh-CN" sz="2000">
                <a:latin typeface="微软雅黑" panose="020B0503020204020204" charset="-122"/>
                <a:ea typeface="微软雅黑" panose="020B0503020204020204" charset="-122"/>
                <a:cs typeface="微软雅黑" panose="020B0503020204020204" charset="-122"/>
              </a:rPr>
              <a:t>、</a:t>
            </a:r>
            <a:r>
              <a:rPr sz="2000">
                <a:latin typeface="微软雅黑" panose="020B0503020204020204" charset="-122"/>
                <a:ea typeface="微软雅黑" panose="020B0503020204020204" charset="-122"/>
                <a:cs typeface="微软雅黑" panose="020B0503020204020204" charset="-122"/>
              </a:rPr>
              <a:t>经济实惠（和可报销）</a:t>
            </a:r>
            <a:r>
              <a:rPr lang="zh-CN" sz="200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sz="2000">
                <a:latin typeface="微软雅黑" panose="020B0503020204020204" charset="-122"/>
                <a:ea typeface="微软雅黑" panose="020B0503020204020204" charset="-122"/>
                <a:cs typeface="微软雅黑" panose="020B0503020204020204" charset="-122"/>
              </a:rPr>
              <a:t>一直工作：当闹钟响起时，在工作场所</a:t>
            </a:r>
            <a:r>
              <a:rPr lang="zh-CN" sz="2000">
                <a:latin typeface="微软雅黑" panose="020B0503020204020204" charset="-122"/>
                <a:ea typeface="微软雅黑" panose="020B0503020204020204" charset="-122"/>
                <a:cs typeface="微软雅黑" panose="020B0503020204020204" charset="-122"/>
              </a:rPr>
              <a:t>时、</a:t>
            </a:r>
            <a:r>
              <a:rPr sz="2000">
                <a:latin typeface="微软雅黑" panose="020B0503020204020204" charset="-122"/>
                <a:ea typeface="微软雅黑" panose="020B0503020204020204" charset="-122"/>
                <a:cs typeface="微软雅黑" panose="020B0503020204020204" charset="-122"/>
              </a:rPr>
              <a:t>欢乐时光等</a:t>
            </a: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sz="2000">
                <a:latin typeface="微软雅黑" panose="020B0503020204020204" charset="-122"/>
                <a:ea typeface="微软雅黑" panose="020B0503020204020204" charset="-122"/>
                <a:cs typeface="微软雅黑" panose="020B0503020204020204" charset="-122"/>
              </a:rPr>
              <a:t>不需要护理人员，技术人员或科学家的帮助</a:t>
            </a:r>
            <a:r>
              <a:rPr lang="zh-CN" sz="200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sz="2000">
                <a:latin typeface="微软雅黑" panose="020B0503020204020204" charset="-122"/>
                <a:ea typeface="微软雅黑" panose="020B0503020204020204" charset="-122"/>
                <a:cs typeface="微软雅黑" panose="020B0503020204020204" charset="-122"/>
              </a:rPr>
              <a:t>以正常语音或打字的速度恢复通信</a:t>
            </a:r>
            <a:r>
              <a:rPr lang="zh-CN" sz="200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sz="2000">
                <a:latin typeface="微软雅黑" panose="020B0503020204020204" charset="-122"/>
                <a:ea typeface="微软雅黑" panose="020B0503020204020204" charset="-122"/>
                <a:cs typeface="微软雅黑" panose="020B0503020204020204" charset="-122"/>
              </a:rPr>
              <a:t>恢复对自己四肢（双手和双腿）的实时，多维，灵巧的控制</a:t>
            </a:r>
            <a:r>
              <a:rPr lang="zh-CN" sz="2000">
                <a:latin typeface="微软雅黑" panose="020B0503020204020204" charset="-122"/>
                <a:ea typeface="微软雅黑" panose="020B0503020204020204" charset="-122"/>
                <a:cs typeface="微软雅黑" panose="020B0503020204020204" charset="-122"/>
              </a:rPr>
              <a:t>；</a:t>
            </a:r>
            <a:r>
              <a:rPr sz="2000">
                <a:latin typeface="微软雅黑" panose="020B0503020204020204" charset="-122"/>
                <a:ea typeface="微软雅黑" panose="020B0503020204020204" charset="-122"/>
                <a:cs typeface="微软雅黑" panose="020B0503020204020204" charset="-122"/>
              </a:rPr>
              <a:t>或提供类似的假肢的控制</a:t>
            </a:r>
            <a:r>
              <a:rPr lang="zh-CN" sz="200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sz="2000">
                <a:latin typeface="微软雅黑" panose="020B0503020204020204" charset="-122"/>
                <a:ea typeface="微软雅黑" panose="020B0503020204020204" charset="-122"/>
                <a:cs typeface="微软雅黑" panose="020B0503020204020204" charset="-122"/>
              </a:rPr>
              <a:t>美学上可接受或</a:t>
            </a:r>
            <a:r>
              <a:rPr lang="zh-CN" sz="2000">
                <a:latin typeface="微软雅黑" panose="020B0503020204020204" charset="-122"/>
                <a:ea typeface="微软雅黑" panose="020B0503020204020204" charset="-122"/>
                <a:cs typeface="微软雅黑" panose="020B0503020204020204" charset="-122"/>
              </a:rPr>
              <a:t>无形的</a:t>
            </a:r>
            <a:r>
              <a:rPr sz="2000">
                <a:latin typeface="微软雅黑" panose="020B0503020204020204" charset="-122"/>
                <a:ea typeface="微软雅黑" panose="020B0503020204020204" charset="-122"/>
                <a:cs typeface="微软雅黑" panose="020B0503020204020204" charset="-122"/>
              </a:rPr>
              <a:t>（</a:t>
            </a:r>
            <a:r>
              <a:rPr lang="zh-CN" sz="2000">
                <a:latin typeface="微软雅黑" panose="020B0503020204020204" charset="-122"/>
                <a:ea typeface="微软雅黑" panose="020B0503020204020204" charset="-122"/>
                <a:cs typeface="微软雅黑" panose="020B0503020204020204" charset="-122"/>
              </a:rPr>
              <a:t>如</a:t>
            </a:r>
            <a:r>
              <a:rPr sz="2000">
                <a:latin typeface="微软雅黑" panose="020B0503020204020204" charset="-122"/>
                <a:ea typeface="微软雅黑" panose="020B0503020204020204" charset="-122"/>
                <a:cs typeface="微软雅黑" panose="020B0503020204020204" charset="-122"/>
              </a:rPr>
              <a:t>完全植入）</a:t>
            </a:r>
            <a:r>
              <a:rPr lang="zh-CN" sz="2000">
                <a:latin typeface="微软雅黑" panose="020B0503020204020204" charset="-122"/>
                <a:ea typeface="微软雅黑" panose="020B0503020204020204" charset="-122"/>
                <a:cs typeface="微软雅黑" panose="020B0503020204020204" charset="-122"/>
              </a:rPr>
              <a:t>；</a:t>
            </a:r>
            <a:endParaRPr sz="2000">
              <a:latin typeface="微软雅黑" panose="020B0503020204020204" charset="-122"/>
              <a:ea typeface="微软雅黑" panose="020B0503020204020204" charset="-122"/>
              <a:cs typeface="微软雅黑" panose="020B0503020204020204" charset="-122"/>
            </a:endParaRP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sz="2000">
                <a:latin typeface="微软雅黑" panose="020B0503020204020204" charset="-122"/>
                <a:ea typeface="微软雅黑" panose="020B0503020204020204" charset="-122"/>
                <a:cs typeface="微软雅黑" panose="020B0503020204020204" charset="-122"/>
              </a:rPr>
              <a:t>恢复正常的肠/膀胱控制和性功能</a:t>
            </a:r>
            <a:r>
              <a:rPr lang="zh-CN" sz="2000">
                <a:latin typeface="微软雅黑" panose="020B0503020204020204" charset="-122"/>
                <a:ea typeface="微软雅黑" panose="020B0503020204020204" charset="-122"/>
                <a:cs typeface="微软雅黑" panose="020B0503020204020204" charset="-122"/>
              </a:rPr>
              <a:t>。</a:t>
            </a:r>
          </a:p>
        </p:txBody>
      </p:sp>
      <p:sp>
        <p:nvSpPr>
          <p:cNvPr id="153611" name="Rectangle 11"/>
          <p:cNvSpPr>
            <a:spLocks noChangeArrowheads="1"/>
          </p:cNvSpPr>
          <p:nvPr/>
        </p:nvSpPr>
        <p:spPr bwMode="auto">
          <a:xfrm>
            <a:off x="7681596" y="2672417"/>
            <a:ext cx="812324" cy="82994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TOP</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10</a:t>
            </a:r>
          </a:p>
        </p:txBody>
      </p:sp>
      <p:cxnSp>
        <p:nvCxnSpPr>
          <p:cNvPr id="5" name="曲线连接符 4"/>
          <p:cNvCxnSpPr/>
          <p:nvPr/>
        </p:nvCxnSpPr>
        <p:spPr>
          <a:xfrm rot="16200000">
            <a:off x="7463155" y="4335780"/>
            <a:ext cx="2619375" cy="3175"/>
          </a:xfrm>
          <a:prstGeom prst="curvedConnector3">
            <a:avLst>
              <a:gd name="adj1" fmla="val 43103"/>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0-#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454150" y="386080"/>
            <a:ext cx="6227445" cy="133985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19.6  </a:t>
            </a:r>
            <a:r>
              <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总结</a:t>
            </a:r>
          </a:p>
        </p:txBody>
      </p:sp>
      <p:sp>
        <p:nvSpPr>
          <p:cNvPr id="6" name="Text Box 9"/>
          <p:cNvSpPr txBox="1"/>
          <p:nvPr/>
        </p:nvSpPr>
        <p:spPr>
          <a:xfrm>
            <a:off x="-635" y="1956435"/>
            <a:ext cx="9130030" cy="977265"/>
          </a:xfrm>
          <a:prstGeom prst="rect">
            <a:avLst/>
          </a:prstGeom>
          <a:solidFill>
            <a:srgbClr val="CCFF99"/>
          </a:solidFill>
          <a:ln w="9525">
            <a:noFill/>
          </a:ln>
        </p:spPr>
        <p:txBody>
          <a:bodyPr wrap="square" anchor="t">
            <a:spAutoFit/>
          </a:bodyPr>
          <a:lstStyle/>
          <a:p>
            <a:pPr>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BCI研究和开发的主要理由和推动力是它们有可能满足由于神经肌肉疾病，中风或创伤导致的严重运动障碍患者的需求。</a:t>
            </a:r>
          </a:p>
        </p:txBody>
      </p:sp>
      <p:grpSp>
        <p:nvGrpSpPr>
          <p:cNvPr id="12" name="组合 11"/>
          <p:cNvGrpSpPr/>
          <p:nvPr/>
        </p:nvGrpSpPr>
        <p:grpSpPr>
          <a:xfrm>
            <a:off x="423521" y="3125470"/>
            <a:ext cx="983004" cy="868680"/>
            <a:chOff x="621" y="3800"/>
            <a:chExt cx="1546" cy="1562"/>
          </a:xfrm>
        </p:grpSpPr>
        <p:grpSp>
          <p:nvGrpSpPr>
            <p:cNvPr id="56" name="组合 55"/>
            <p:cNvGrpSpPr/>
            <p:nvPr/>
          </p:nvGrpSpPr>
          <p:grpSpPr>
            <a:xfrm>
              <a:off x="650" y="3800"/>
              <a:ext cx="1517" cy="1562"/>
              <a:chOff x="1463339" y="1072758"/>
              <a:chExt cx="1546058" cy="1546058"/>
            </a:xfrm>
            <a:effectLst>
              <a:outerShdw blurRad="330200" dist="215900" dir="6900000" sx="81000" sy="81000" algn="t" rotWithShape="0">
                <a:prstClr val="black">
                  <a:alpha val="49000"/>
                </a:prstClr>
              </a:outerShdw>
            </a:effectLst>
          </p:grpSpPr>
          <p:sp>
            <p:nvSpPr>
              <p:cNvPr id="57" name="同心圆 5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58" name="椭圆 57"/>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59" name="椭圆 58"/>
            <p:cNvSpPr/>
            <p:nvPr/>
          </p:nvSpPr>
          <p:spPr>
            <a:xfrm>
              <a:off x="834" y="3990"/>
              <a:ext cx="1148" cy="1182"/>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2249" tIns="71124" rIns="142249" bIns="71124" rtlCol="0" anchor="ctr"/>
            <a:lstStyle/>
            <a:p>
              <a:pPr algn="ctr"/>
              <a:endParaRPr lang="zh-CN" altLang="en-US" sz="2470"/>
            </a:p>
          </p:txBody>
        </p:sp>
        <p:sp>
          <p:nvSpPr>
            <p:cNvPr id="105" name="TextBox 104"/>
            <p:cNvSpPr txBox="1"/>
            <p:nvPr/>
          </p:nvSpPr>
          <p:spPr>
            <a:xfrm>
              <a:off x="621" y="3980"/>
              <a:ext cx="1148" cy="1137"/>
            </a:xfrm>
            <a:prstGeom prst="rect">
              <a:avLst/>
            </a:prstGeom>
            <a:noFill/>
            <a:ln>
              <a:noFill/>
            </a:ln>
          </p:spPr>
          <p:txBody>
            <a:bodyPr wrap="square" lIns="142249" tIns="71124" rIns="142249" bIns="71124" rtlCol="0">
              <a:spAutoFit/>
            </a:bodyPr>
            <a:lstStyle/>
            <a:p>
              <a:pPr algn="l"/>
              <a:r>
                <a:rPr lang="en-US" altLang="zh-CN" sz="3190" dirty="0">
                  <a:solidFill>
                    <a:schemeClr val="bg1"/>
                  </a:solidFill>
                  <a:latin typeface="DFGothic-EB" panose="02010609010101010101" pitchFamily="1" charset="-128"/>
                  <a:ea typeface="DFGothic-EB" panose="02010609010101010101" pitchFamily="1" charset="-128"/>
                </a:rPr>
                <a:t> 1</a:t>
              </a:r>
              <a:endParaRPr lang="zh-CN" altLang="en-US" sz="3190" dirty="0">
                <a:solidFill>
                  <a:schemeClr val="bg1"/>
                </a:solidFill>
                <a:latin typeface="DFGothic-EB" panose="02010609010101010101" pitchFamily="1" charset="-128"/>
                <a:ea typeface="DFGothic-EB" panose="02010609010101010101" pitchFamily="1" charset="-128"/>
              </a:endParaRPr>
            </a:p>
          </p:txBody>
        </p:sp>
      </p:grpSp>
      <p:sp>
        <p:nvSpPr>
          <p:cNvPr id="10" name="文本框 9"/>
          <p:cNvSpPr txBox="1"/>
          <p:nvPr/>
        </p:nvSpPr>
        <p:spPr>
          <a:xfrm>
            <a:off x="1865630" y="3329305"/>
            <a:ext cx="1325245" cy="460375"/>
          </a:xfrm>
          <a:prstGeom prst="rect">
            <a:avLst/>
          </a:prstGeom>
          <a:solidFill>
            <a:srgbClr val="FFC000"/>
          </a:solidFill>
        </p:spPr>
        <p:txBody>
          <a:bodyPr wrap="square" rtlCol="0">
            <a:spAutoFit/>
          </a:bodyPr>
          <a:lstStyle/>
          <a:p>
            <a:r>
              <a:rPr lang="zh-CN" altLang="en-US" sz="2400">
                <a:latin typeface="微软雅黑" panose="020B0503020204020204" charset="-122"/>
                <a:ea typeface="微软雅黑" panose="020B0503020204020204" charset="-122"/>
              </a:rPr>
              <a:t>交流</a:t>
            </a:r>
          </a:p>
        </p:txBody>
      </p:sp>
      <p:grpSp>
        <p:nvGrpSpPr>
          <p:cNvPr id="2" name="组合 1"/>
          <p:cNvGrpSpPr/>
          <p:nvPr/>
        </p:nvGrpSpPr>
        <p:grpSpPr>
          <a:xfrm>
            <a:off x="441324" y="4341495"/>
            <a:ext cx="965201" cy="868680"/>
            <a:chOff x="649" y="3800"/>
            <a:chExt cx="1518" cy="1562"/>
          </a:xfrm>
        </p:grpSpPr>
        <p:grpSp>
          <p:nvGrpSpPr>
            <p:cNvPr id="3" name="组合 2"/>
            <p:cNvGrpSpPr/>
            <p:nvPr/>
          </p:nvGrpSpPr>
          <p:grpSpPr>
            <a:xfrm>
              <a:off x="650" y="3800"/>
              <a:ext cx="1517" cy="1562"/>
              <a:chOff x="1463339" y="1072758"/>
              <a:chExt cx="1546058" cy="1546058"/>
            </a:xfrm>
            <a:effectLst>
              <a:outerShdw blurRad="330200" dist="215900" dir="6900000" sx="81000" sy="81000" algn="t" rotWithShape="0">
                <a:prstClr val="black">
                  <a:alpha val="49000"/>
                </a:prstClr>
              </a:outerShdw>
            </a:effectLst>
          </p:grpSpPr>
          <p:sp>
            <p:nvSpPr>
              <p:cNvPr id="4" name="同心圆 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5" name="椭圆 4"/>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7" name="椭圆 6"/>
            <p:cNvSpPr/>
            <p:nvPr/>
          </p:nvSpPr>
          <p:spPr>
            <a:xfrm>
              <a:off x="834" y="3990"/>
              <a:ext cx="1148" cy="1182"/>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2249" tIns="71124" rIns="142249" bIns="71124" rtlCol="0" anchor="ctr"/>
            <a:lstStyle/>
            <a:p>
              <a:pPr algn="ctr"/>
              <a:endParaRPr lang="zh-CN" altLang="en-US" sz="2470"/>
            </a:p>
          </p:txBody>
        </p:sp>
        <p:sp>
          <p:nvSpPr>
            <p:cNvPr id="8" name="TextBox 104"/>
            <p:cNvSpPr txBox="1"/>
            <p:nvPr/>
          </p:nvSpPr>
          <p:spPr>
            <a:xfrm>
              <a:off x="649" y="3928"/>
              <a:ext cx="1148" cy="1137"/>
            </a:xfrm>
            <a:prstGeom prst="rect">
              <a:avLst/>
            </a:prstGeom>
            <a:noFill/>
            <a:ln>
              <a:noFill/>
            </a:ln>
          </p:spPr>
          <p:txBody>
            <a:bodyPr wrap="square" lIns="142249" tIns="71124" rIns="142249" bIns="71124" rtlCol="0">
              <a:spAutoFit/>
            </a:bodyPr>
            <a:lstStyle/>
            <a:p>
              <a:pPr algn="l"/>
              <a:r>
                <a:rPr lang="en-US" altLang="zh-CN" sz="3190" dirty="0">
                  <a:solidFill>
                    <a:schemeClr val="bg1"/>
                  </a:solidFill>
                  <a:latin typeface="DFGothic-EB" panose="02010609010101010101" pitchFamily="1" charset="-128"/>
                  <a:ea typeface="DFGothic-EB" panose="02010609010101010101" pitchFamily="1" charset="-128"/>
                </a:rPr>
                <a:t> </a:t>
              </a:r>
              <a:r>
                <a:rPr lang="en-US" altLang="zh-CN" sz="3190" dirty="0" smtClean="0">
                  <a:solidFill>
                    <a:schemeClr val="bg1"/>
                  </a:solidFill>
                  <a:latin typeface="DFGothic-EB" panose="02010609010101010101" pitchFamily="1" charset="-128"/>
                  <a:ea typeface="DFGothic-EB" panose="02010609010101010101" pitchFamily="1" charset="-128"/>
                </a:rPr>
                <a:t>2</a:t>
              </a:r>
              <a:endParaRPr lang="zh-CN" altLang="en-US" sz="3190" dirty="0">
                <a:solidFill>
                  <a:schemeClr val="bg1"/>
                </a:solidFill>
                <a:latin typeface="DFGothic-EB" panose="02010609010101010101" pitchFamily="1" charset="-128"/>
                <a:ea typeface="DFGothic-EB" panose="02010609010101010101" pitchFamily="1" charset="-128"/>
              </a:endParaRPr>
            </a:p>
          </p:txBody>
        </p:sp>
      </p:grpSp>
      <p:sp>
        <p:nvSpPr>
          <p:cNvPr id="9" name="文本框 8"/>
          <p:cNvSpPr txBox="1"/>
          <p:nvPr/>
        </p:nvSpPr>
        <p:spPr>
          <a:xfrm>
            <a:off x="1865630" y="4446905"/>
            <a:ext cx="1325245" cy="460375"/>
          </a:xfrm>
          <a:prstGeom prst="rect">
            <a:avLst/>
          </a:prstGeom>
          <a:solidFill>
            <a:srgbClr val="FFC000"/>
          </a:solidFill>
        </p:spPr>
        <p:txBody>
          <a:bodyPr wrap="square" rtlCol="0">
            <a:spAutoFit/>
          </a:bodyPr>
          <a:lstStyle/>
          <a:p>
            <a:r>
              <a:rPr lang="zh-CN" altLang="en-US" sz="2400">
                <a:latin typeface="微软雅黑" panose="020B0503020204020204" charset="-122"/>
                <a:ea typeface="微软雅黑" panose="020B0503020204020204" charset="-122"/>
              </a:rPr>
              <a:t>移动性</a:t>
            </a:r>
          </a:p>
        </p:txBody>
      </p:sp>
      <p:grpSp>
        <p:nvGrpSpPr>
          <p:cNvPr id="11" name="组合 10"/>
          <p:cNvGrpSpPr/>
          <p:nvPr/>
        </p:nvGrpSpPr>
        <p:grpSpPr>
          <a:xfrm>
            <a:off x="442595" y="5511800"/>
            <a:ext cx="964565" cy="868680"/>
            <a:chOff x="650" y="3800"/>
            <a:chExt cx="1517" cy="1562"/>
          </a:xfrm>
        </p:grpSpPr>
        <p:grpSp>
          <p:nvGrpSpPr>
            <p:cNvPr id="13" name="组合 12"/>
            <p:cNvGrpSpPr/>
            <p:nvPr/>
          </p:nvGrpSpPr>
          <p:grpSpPr>
            <a:xfrm>
              <a:off x="650" y="3800"/>
              <a:ext cx="1517" cy="1562"/>
              <a:chOff x="1463339" y="1072758"/>
              <a:chExt cx="1546058" cy="1546058"/>
            </a:xfrm>
            <a:effectLst>
              <a:outerShdw blurRad="330200" dist="215900" dir="6900000" sx="81000" sy="81000" algn="t" rotWithShape="0">
                <a:prstClr val="black">
                  <a:alpha val="49000"/>
                </a:prstClr>
              </a:outerShdw>
            </a:effectLst>
          </p:grpSpPr>
          <p:sp>
            <p:nvSpPr>
              <p:cNvPr id="14" name="同心圆 1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15" name="椭圆 14"/>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16" name="椭圆 15"/>
            <p:cNvSpPr/>
            <p:nvPr/>
          </p:nvSpPr>
          <p:spPr>
            <a:xfrm>
              <a:off x="834" y="3990"/>
              <a:ext cx="1148" cy="1182"/>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42249" tIns="71124" rIns="142249" bIns="71124" rtlCol="0" anchor="ctr"/>
            <a:lstStyle/>
            <a:p>
              <a:pPr algn="ctr"/>
              <a:endParaRPr lang="zh-CN" altLang="en-US" sz="2470"/>
            </a:p>
          </p:txBody>
        </p:sp>
        <p:sp>
          <p:nvSpPr>
            <p:cNvPr id="17" name="TextBox 104"/>
            <p:cNvSpPr txBox="1"/>
            <p:nvPr/>
          </p:nvSpPr>
          <p:spPr>
            <a:xfrm>
              <a:off x="664" y="4010"/>
              <a:ext cx="1148" cy="1137"/>
            </a:xfrm>
            <a:prstGeom prst="rect">
              <a:avLst/>
            </a:prstGeom>
            <a:noFill/>
            <a:ln>
              <a:noFill/>
            </a:ln>
          </p:spPr>
          <p:txBody>
            <a:bodyPr wrap="square" lIns="142249" tIns="71124" rIns="142249" bIns="71124" rtlCol="0">
              <a:spAutoFit/>
            </a:bodyPr>
            <a:lstStyle/>
            <a:p>
              <a:pPr algn="l"/>
              <a:r>
                <a:rPr lang="en-US" altLang="zh-CN" sz="3190" dirty="0">
                  <a:solidFill>
                    <a:schemeClr val="bg1"/>
                  </a:solidFill>
                  <a:latin typeface="DFGothic-EB" panose="02010609010101010101" pitchFamily="1" charset="-128"/>
                  <a:ea typeface="DFGothic-EB" panose="02010609010101010101" pitchFamily="1" charset="-128"/>
                </a:rPr>
                <a:t> </a:t>
              </a:r>
              <a:r>
                <a:rPr lang="en-US" altLang="zh-CN" sz="3190" dirty="0" smtClean="0">
                  <a:solidFill>
                    <a:schemeClr val="bg1"/>
                  </a:solidFill>
                  <a:latin typeface="DFGothic-EB" panose="02010609010101010101" pitchFamily="1" charset="-128"/>
                  <a:ea typeface="DFGothic-EB" panose="02010609010101010101" pitchFamily="1" charset="-128"/>
                </a:rPr>
                <a:t>3</a:t>
              </a:r>
              <a:endParaRPr lang="zh-CN" altLang="en-US" sz="3190" dirty="0">
                <a:solidFill>
                  <a:schemeClr val="bg1"/>
                </a:solidFill>
                <a:latin typeface="DFGothic-EB" panose="02010609010101010101" pitchFamily="1" charset="-128"/>
                <a:ea typeface="DFGothic-EB" panose="02010609010101010101" pitchFamily="1" charset="-128"/>
              </a:endParaRPr>
            </a:p>
          </p:txBody>
        </p:sp>
      </p:grpSp>
      <p:sp>
        <p:nvSpPr>
          <p:cNvPr id="18" name="文本框 17"/>
          <p:cNvSpPr txBox="1"/>
          <p:nvPr/>
        </p:nvSpPr>
        <p:spPr>
          <a:xfrm>
            <a:off x="1865630" y="5652770"/>
            <a:ext cx="2048510" cy="460375"/>
          </a:xfrm>
          <a:prstGeom prst="rect">
            <a:avLst/>
          </a:prstGeom>
          <a:solidFill>
            <a:srgbClr val="FFC000"/>
          </a:solidFill>
        </p:spPr>
        <p:txBody>
          <a:bodyPr wrap="square" rtlCol="0">
            <a:spAutoFit/>
          </a:bodyPr>
          <a:lstStyle/>
          <a:p>
            <a:r>
              <a:rPr lang="zh-CN" altLang="en-US" sz="2400">
                <a:latin typeface="微软雅黑" panose="020B0503020204020204" charset="-122"/>
                <a:ea typeface="微软雅黑" panose="020B0503020204020204" charset="-122"/>
              </a:rPr>
              <a:t>自主神经功能</a:t>
            </a:r>
          </a:p>
        </p:txBody>
      </p:sp>
      <p:sp>
        <p:nvSpPr>
          <p:cNvPr id="19" name="文本框 18"/>
          <p:cNvSpPr txBox="1"/>
          <p:nvPr/>
        </p:nvSpPr>
        <p:spPr>
          <a:xfrm>
            <a:off x="4192270" y="3462020"/>
            <a:ext cx="4645025" cy="1445260"/>
          </a:xfrm>
          <a:prstGeom prst="rect">
            <a:avLst/>
          </a:prstGeom>
          <a:noFill/>
          <a:ln w="28575">
            <a:solidFill>
              <a:srgbClr val="0070C0"/>
            </a:solidFill>
          </a:ln>
        </p:spPr>
        <p:txBody>
          <a:bodyPr wrap="square" rtlCol="0">
            <a:spAutoFit/>
          </a:bodyPr>
          <a:lstStyle/>
          <a:p>
            <a:r>
              <a:rPr lang="en-US" altLang="zh-CN" sz="2200" dirty="0">
                <a:latin typeface="微软雅黑" panose="020B0503020204020204" charset="-122"/>
                <a:ea typeface="微软雅黑" panose="020B0503020204020204" charset="-122"/>
                <a:cs typeface="微软雅黑" panose="020B0503020204020204" charset="-122"/>
              </a:rPr>
              <a:t>   </a:t>
            </a:r>
            <a:r>
              <a:rPr lang="en-US" altLang="zh-CN" sz="2200" dirty="0">
                <a:latin typeface="Times New Roman" panose="02020603050405020304" pitchFamily="18" charset="0"/>
                <a:ea typeface="微软雅黑" panose="020B0503020204020204" charset="-122"/>
                <a:cs typeface="Times New Roman" panose="02020603050405020304" pitchFamily="18" charset="0"/>
              </a:rPr>
              <a:t> </a:t>
            </a:r>
            <a:r>
              <a:rPr lang="zh-CN" altLang="en-US" sz="2200" dirty="0">
                <a:latin typeface="Times New Roman" panose="02020603050405020304" pitchFamily="18" charset="0"/>
                <a:ea typeface="微软雅黑" panose="020B0503020204020204" charset="-122"/>
                <a:cs typeface="Times New Roman" panose="02020603050405020304" pitchFamily="18" charset="0"/>
              </a:rPr>
              <a:t>BCI</a:t>
            </a:r>
            <a:r>
              <a:rPr lang="zh-CN" altLang="en-US" sz="2200" dirty="0">
                <a:latin typeface="微软雅黑" panose="020B0503020204020204" charset="-122"/>
                <a:ea typeface="微软雅黑" panose="020B0503020204020204" charset="-122"/>
                <a:cs typeface="微软雅黑" panose="020B0503020204020204" charset="-122"/>
              </a:rPr>
              <a:t>的开发工作需要专注于能够解决潜在用户最关注的缺失的功能；应在开发和测试的所有阶段咨询目标用户，实现最终目标。</a:t>
            </a:r>
          </a:p>
        </p:txBody>
      </p:sp>
      <p:grpSp>
        <p:nvGrpSpPr>
          <p:cNvPr id="88" name="组合 87"/>
          <p:cNvGrpSpPr>
            <a:grpSpLocks noChangeAspect="1"/>
          </p:cNvGrpSpPr>
          <p:nvPr/>
        </p:nvGrpSpPr>
        <p:grpSpPr>
          <a:xfrm>
            <a:off x="7354570" y="5180965"/>
            <a:ext cx="1482725" cy="1415415"/>
            <a:chOff x="3197225" y="3458369"/>
            <a:chExt cx="533400" cy="487363"/>
          </a:xfrm>
          <a:solidFill>
            <a:schemeClr val="accent1"/>
          </a:solidFill>
        </p:grpSpPr>
        <p:sp>
          <p:nvSpPr>
            <p:cNvPr id="89" name="Oval 312"/>
            <p:cNvSpPr>
              <a:spLocks noChangeArrowheads="1"/>
            </p:cNvSpPr>
            <p:nvPr/>
          </p:nvSpPr>
          <p:spPr bwMode="auto">
            <a:xfrm>
              <a:off x="3568700" y="3458369"/>
              <a:ext cx="93663" cy="88900"/>
            </a:xfrm>
            <a:prstGeom prst="ellipse">
              <a:avLst/>
            </a:prstGeom>
            <a:solidFill>
              <a:schemeClr val="accent1"/>
            </a:solidFill>
            <a:ln w="12700">
              <a:no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90" name="Freeform 313"/>
            <p:cNvSpPr/>
            <p:nvPr/>
          </p:nvSpPr>
          <p:spPr bwMode="auto">
            <a:xfrm>
              <a:off x="3197225" y="3513932"/>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solidFill>
              <a:schemeClr val="accent1"/>
            </a:solidFill>
            <a:ln w="12700">
              <a:noFill/>
            </a:ln>
            <a:effectLst>
              <a:outerShdw blurRad="457200" dist="444500" dir="7800000" sx="89000" sy="89000" algn="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0-#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88"/>
                                        </p:tgtEl>
                                        <p:attrNameLst>
                                          <p:attrName>style.visibility</p:attrName>
                                        </p:attrNameLst>
                                      </p:cBhvr>
                                      <p:to>
                                        <p:strVal val="visible"/>
                                      </p:to>
                                    </p:set>
                                    <p:anim calcmode="lin" valueType="num">
                                      <p:cBhvr additive="base">
                                        <p:cTn id="17" dur="400" fill="hold"/>
                                        <p:tgtEl>
                                          <p:spTgt spid="88"/>
                                        </p:tgtEl>
                                        <p:attrNameLst>
                                          <p:attrName>ppt_x</p:attrName>
                                        </p:attrNameLst>
                                      </p:cBhvr>
                                      <p:tavLst>
                                        <p:tav tm="0">
                                          <p:val>
                                            <p:strVal val="0-#ppt_w/2"/>
                                          </p:val>
                                        </p:tav>
                                        <p:tav tm="100000">
                                          <p:val>
                                            <p:strVal val="#ppt_x"/>
                                          </p:val>
                                        </p:tav>
                                      </p:tavLst>
                                    </p:anim>
                                    <p:anim calcmode="lin" valueType="num">
                                      <p:cBhvr additive="base">
                                        <p:cTn id="18" dur="4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5" descr="INSTALLD"/>
          <p:cNvPicPr>
            <a:picLocks noChangeAspect="1"/>
          </p:cNvPicPr>
          <p:nvPr/>
        </p:nvPicPr>
        <p:blipFill>
          <a:blip r:embed="rId2"/>
          <a:stretch>
            <a:fillRect/>
          </a:stretch>
        </p:blipFill>
        <p:spPr>
          <a:xfrm>
            <a:off x="0" y="990600"/>
            <a:ext cx="2514600" cy="5867400"/>
          </a:xfrm>
          <a:prstGeom prst="rect">
            <a:avLst/>
          </a:prstGeom>
          <a:noFill/>
          <a:ln w="9525">
            <a:noFill/>
          </a:ln>
        </p:spPr>
      </p:pic>
      <p:sp>
        <p:nvSpPr>
          <p:cNvPr id="6" name="Text Box 3"/>
          <p:cNvSpPr txBox="1"/>
          <p:nvPr/>
        </p:nvSpPr>
        <p:spPr>
          <a:xfrm>
            <a:off x="3200436" y="2971812"/>
            <a:ext cx="4681538" cy="769441"/>
          </a:xfrm>
          <a:prstGeom prst="rect">
            <a:avLst/>
          </a:prstGeom>
          <a:noFill/>
          <a:ln w="9525">
            <a:noFill/>
          </a:ln>
        </p:spPr>
        <p:txBody>
          <a:bodyPr wrap="square" anchor="t">
            <a:spAutoFit/>
          </a:bodyPr>
          <a:lstStyle/>
          <a:p>
            <a:pPr>
              <a:spcBef>
                <a:spcPct val="50000"/>
              </a:spcBef>
              <a:buSzTx/>
            </a:pPr>
            <a:r>
              <a:rPr lang="zh-CN" altLang="en-US" sz="4400" b="1" dirty="0" smtClean="0">
                <a:solidFill>
                  <a:srgbClr val="3333FF"/>
                </a:solidFill>
                <a:latin typeface="Times New Roman" panose="02020603050405020304" pitchFamily="18" charset="0"/>
                <a:ea typeface="黑体" panose="02010609060101010101" pitchFamily="2" charset="-122"/>
              </a:rPr>
              <a:t>BCI</a:t>
            </a:r>
            <a:r>
              <a:rPr lang="zh-CN" altLang="en-US" sz="4400" b="1" dirty="0">
                <a:solidFill>
                  <a:srgbClr val="3333FF"/>
                </a:solidFill>
                <a:latin typeface="Times New Roman" panose="02020603050405020304" pitchFamily="18" charset="0"/>
                <a:ea typeface="黑体" panose="02010609060101010101" pitchFamily="2" charset="-122"/>
              </a:rPr>
              <a:t>的临床评价</a:t>
            </a:r>
          </a:p>
        </p:txBody>
      </p:sp>
      <p:sp>
        <p:nvSpPr>
          <p:cNvPr id="7" name="Text Box 3"/>
          <p:cNvSpPr txBox="1"/>
          <p:nvPr/>
        </p:nvSpPr>
        <p:spPr>
          <a:xfrm>
            <a:off x="2760504" y="1731963"/>
            <a:ext cx="2621915" cy="768350"/>
          </a:xfrm>
          <a:prstGeom prst="rect">
            <a:avLst/>
          </a:prstGeom>
          <a:noFill/>
          <a:ln w="9525">
            <a:noFill/>
          </a:ln>
        </p:spPr>
        <p:txBody>
          <a:bodyPr wrap="square" anchor="t">
            <a:spAutoFit/>
          </a:bodyPr>
          <a:lstStyle/>
          <a:p>
            <a:pPr>
              <a:spcBef>
                <a:spcPct val="50000"/>
              </a:spcBef>
              <a:buSzTx/>
            </a:pPr>
            <a:r>
              <a:rPr lang="zh-CN" altLang="en-US" sz="4400" b="1" dirty="0" smtClean="0">
                <a:solidFill>
                  <a:srgbClr val="3333FF"/>
                </a:solidFill>
                <a:latin typeface="Times New Roman" panose="02020603050405020304" pitchFamily="18" charset="0"/>
                <a:ea typeface="黑体" panose="02010609060101010101" pitchFamily="2" charset="-122"/>
              </a:rPr>
              <a:t>第</a:t>
            </a:r>
            <a:r>
              <a:rPr lang="en-US" altLang="zh-CN" sz="4400" b="1" dirty="0" smtClean="0">
                <a:solidFill>
                  <a:srgbClr val="3333FF"/>
                </a:solidFill>
                <a:latin typeface="Times New Roman" panose="02020603050405020304" pitchFamily="18" charset="0"/>
                <a:ea typeface="黑体" panose="02010609060101010101" pitchFamily="2" charset="-122"/>
              </a:rPr>
              <a:t>20</a:t>
            </a:r>
            <a:r>
              <a:rPr lang="zh-CN" altLang="en-US" sz="4400" b="1" dirty="0" smtClean="0">
                <a:solidFill>
                  <a:srgbClr val="3333FF"/>
                </a:solidFill>
                <a:latin typeface="Times New Roman" panose="02020603050405020304" pitchFamily="18" charset="0"/>
                <a:ea typeface="黑体" panose="02010609060101010101" pitchFamily="2" charset="-122"/>
              </a:rPr>
              <a:t>章  </a:t>
            </a:r>
            <a:endParaRPr lang="zh-CN" altLang="en-US" sz="4400" b="1" dirty="0">
              <a:solidFill>
                <a:srgbClr val="3333FF"/>
              </a:solidFill>
              <a:latin typeface="Times New Roman" panose="02020603050405020304" pitchFamily="18" charset="0"/>
              <a:ea typeface="黑体" panose="02010609060101010101" pitchFamily="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5" name="Rectangle 3"/>
          <p:cNvSpPr>
            <a:spLocks noChangeArrowheads="1"/>
          </p:cNvSpPr>
          <p:nvPr/>
        </p:nvSpPr>
        <p:spPr bwMode="auto">
          <a:xfrm>
            <a:off x="0" y="0"/>
            <a:ext cx="9144000" cy="768350"/>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44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第</a:t>
            </a:r>
            <a:r>
              <a:rPr kumimoji="1" lang="en-US" altLang="zh-CN" sz="44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20</a:t>
            </a:r>
            <a:r>
              <a:rPr kumimoji="1" lang="zh-CN" altLang="en-US" sz="44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章 </a:t>
            </a:r>
            <a:r>
              <a:rPr kumimoji="1" lang="zh-CN" altLang="en-US" sz="4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4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BCI</a:t>
            </a:r>
            <a:r>
              <a:rPr kumimoji="1" lang="zh-CN" altLang="en-US" sz="4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Times New Roman" panose="02020603050405020304" pitchFamily="18" charset="0"/>
              </a:rPr>
              <a:t>临床评价</a:t>
            </a:r>
          </a:p>
        </p:txBody>
      </p:sp>
      <p:sp>
        <p:nvSpPr>
          <p:cNvPr id="5123" name="Line 4"/>
          <p:cNvSpPr/>
          <p:nvPr/>
        </p:nvSpPr>
        <p:spPr>
          <a:xfrm>
            <a:off x="0" y="809625"/>
            <a:ext cx="9144000" cy="0"/>
          </a:xfrm>
          <a:prstGeom prst="line">
            <a:avLst/>
          </a:prstGeom>
          <a:ln w="76200" cap="flat" cmpd="sng">
            <a:solidFill>
              <a:srgbClr val="9900CC"/>
            </a:solidFill>
            <a:prstDash val="solid"/>
            <a:round/>
            <a:headEnd type="none" w="med" len="med"/>
            <a:tailEnd type="none" w="med" len="med"/>
          </a:ln>
        </p:spPr>
      </p:sp>
      <p:sp>
        <p:nvSpPr>
          <p:cNvPr id="228354" name="Text Box 2"/>
          <p:cNvSpPr txBox="1">
            <a:spLocks noChangeArrowheads="1"/>
          </p:cNvSpPr>
          <p:nvPr/>
        </p:nvSpPr>
        <p:spPr bwMode="auto">
          <a:xfrm>
            <a:off x="990600" y="1460500"/>
            <a:ext cx="7543800" cy="470789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a:spcBef>
                <a:spcPct val="50000"/>
              </a:spcBef>
              <a:buClr>
                <a:schemeClr val="hlink"/>
              </a:buClr>
              <a:buSzPct val="90000"/>
              <a:buFont typeface="Wingdings" panose="05000000000000000000" pitchFamily="2" charset="2"/>
              <a:buChar char="u"/>
            </a:pPr>
            <a:r>
              <a:rPr kumimoji="0" lang="en-US" altLang="zh-CN"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r>
              <a:rPr kumimoji="0" lang="zh-CN" altLang="en-US"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引言</a:t>
            </a:r>
            <a:endParaRPr kumimoji="0" lang="zh-CN" altLang="en-US"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endParaRPr>
          </a:p>
          <a:p>
            <a:pPr marR="0" algn="just" defTabSz="914400">
              <a:spcBef>
                <a:spcPct val="50000"/>
              </a:spcBef>
              <a:buClr>
                <a:schemeClr val="hlink"/>
              </a:buClr>
              <a:buSzPct val="90000"/>
              <a:buFont typeface="Wingdings" panose="05000000000000000000" pitchFamily="2" charset="2"/>
              <a:buChar char="u"/>
            </a:pPr>
            <a:r>
              <a:rPr kumimoji="0" lang="zh-CN" altLang="en-US"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r>
              <a:rPr kumimoji="0" lang="zh-CN" altLang="en-US"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以适合于长期独立使用的形式来实现</a:t>
            </a:r>
            <a:r>
              <a:rPr kumimoji="0" lang="en-US" altLang="zh-CN"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BCI</a:t>
            </a:r>
            <a:r>
              <a:rPr kumimoji="0" lang="zh-CN" altLang="en-US"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设计吗</a:t>
            </a:r>
            <a:r>
              <a:rPr lang="zh-CN" altLang="en-US" sz="24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rId2" action="ppaction://hlinksldjump"/>
              </a:rPr>
              <a:t>？</a:t>
            </a:r>
            <a:r>
              <a:rPr kumimoji="0" lang="zh-CN" altLang="en-US"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p>
          <a:p>
            <a:pPr marR="0" algn="just" defTabSz="914400">
              <a:spcBef>
                <a:spcPct val="50000"/>
              </a:spcBef>
              <a:buClr>
                <a:schemeClr val="hlink"/>
              </a:buClr>
              <a:buSzPct val="90000"/>
              <a:buFont typeface="Wingdings" panose="05000000000000000000" pitchFamily="2" charset="2"/>
              <a:buChar char="u"/>
            </a:pPr>
            <a:r>
              <a:rPr kumimoji="0" lang="zh-CN" altLang="en-US"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 </a:t>
            </a:r>
            <a:r>
              <a:rPr lang="zh-CN" altLang="en-US" sz="2400" u="sng" dirty="0">
                <a:solidFill>
                  <a:srgbClr val="FF000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需要</a:t>
            </a:r>
            <a:r>
              <a:rPr lang="en-US" altLang="zh-CN" sz="2400" u="sng" dirty="0">
                <a:solidFill>
                  <a:srgbClr val="FF000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BCI</a:t>
            </a:r>
            <a:r>
              <a:rPr lang="zh-CN" altLang="en-US" sz="2400" u="sng" dirty="0">
                <a:solidFill>
                  <a:srgbClr val="FF0000"/>
                </a:solidFill>
                <a:effectLst>
                  <a:outerShdw blurRad="38100" dist="38100" dir="2700000">
                    <a:srgbClr val="C0C0C0"/>
                  </a:outerShdw>
                </a:effectLst>
                <a:latin typeface="Times New Roman" panose="02020603050405020304" pitchFamily="18" charset="0"/>
                <a:ea typeface="黑体" panose="02010609060101010101" pitchFamily="2" charset="-122"/>
                <a:sym typeface="+mn-ea"/>
              </a:rPr>
              <a:t>系统的人是谁？他们会使用它吗？</a:t>
            </a:r>
            <a:r>
              <a:rPr kumimoji="0" lang="zh-CN" altLang="en-US"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p>
          <a:p>
            <a:pPr marR="0" algn="just" defTabSz="914400">
              <a:spcBef>
                <a:spcPct val="50000"/>
              </a:spcBef>
              <a:buClr>
                <a:schemeClr val="hlink"/>
              </a:buClr>
              <a:buSzPct val="90000"/>
              <a:buFont typeface="Wingdings" panose="05000000000000000000" pitchFamily="2" charset="2"/>
              <a:buChar char="u"/>
            </a:pPr>
            <a:r>
              <a:rPr kumimoji="0" lang="zh-CN" altLang="en-US"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家庭环境能够支持</a:t>
            </a:r>
            <a:r>
              <a:rPr kumimoji="0" lang="en-US" altLang="zh-CN"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BCI</a:t>
            </a:r>
            <a:r>
              <a:rPr kumimoji="0" lang="zh-CN" altLang="en-US"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使用吗？实际使用脑机</a:t>
            </a:r>
            <a:r>
              <a:rPr kumimoji="0" lang="en-US" altLang="zh-CN"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a:t>
            </a:r>
            <a:r>
              <a:rPr kumimoji="0" lang="zh-CN" altLang="en-US"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接口了吗？</a:t>
            </a:r>
            <a:r>
              <a:rPr kumimoji="0" lang="zh-CN" altLang="en-US"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rPr>
              <a:t> </a:t>
            </a:r>
          </a:p>
          <a:p>
            <a:pPr marR="0" algn="just" defTabSz="914400">
              <a:spcBef>
                <a:spcPct val="50000"/>
              </a:spcBef>
              <a:buClr>
                <a:schemeClr val="hlink"/>
              </a:buClr>
              <a:buSzPct val="90000"/>
              <a:buFont typeface="Wingdings" panose="05000000000000000000" pitchFamily="2" charset="2"/>
              <a:buChar char="u"/>
            </a:pPr>
            <a:r>
              <a:rPr kumimoji="0" lang="en-US" altLang="zh-CN"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BCI</a:t>
            </a:r>
            <a:r>
              <a:rPr kumimoji="0" lang="zh-CN" altLang="en-US"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hlinkClick r:id="rId2" action="ppaction://hlinksldjump"/>
              </a:rPr>
              <a:t>改善用户的生活了吗？</a:t>
            </a:r>
          </a:p>
          <a:p>
            <a:pPr marR="0" algn="just" defTabSz="914400">
              <a:spcBef>
                <a:spcPct val="50000"/>
              </a:spcBef>
              <a:buClr>
                <a:schemeClr val="hlink"/>
              </a:buClr>
              <a:buSzPct val="90000"/>
              <a:buFont typeface="Wingdings" panose="05000000000000000000" pitchFamily="2" charset="2"/>
              <a:buChar char="u"/>
            </a:pPr>
            <a:r>
              <a:rPr lang="en-US" altLang="zh-CN" sz="24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rId2" action="ppaction://hlinksldjump"/>
              </a:rPr>
              <a:t>BCI</a:t>
            </a:r>
            <a:r>
              <a:rPr lang="zh-CN" altLang="en-US" sz="24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rId2" action="ppaction://hlinksldjump"/>
              </a:rPr>
              <a:t>转化研究面临的困难挑战</a:t>
            </a:r>
          </a:p>
          <a:p>
            <a:pPr marR="0" algn="just" defTabSz="914400">
              <a:spcBef>
                <a:spcPct val="50000"/>
              </a:spcBef>
              <a:buClr>
                <a:schemeClr val="hlink"/>
              </a:buClr>
              <a:buSzPct val="90000"/>
              <a:buFont typeface="Wingdings" panose="05000000000000000000" pitchFamily="2" charset="2"/>
              <a:buChar char="u"/>
            </a:pPr>
            <a:r>
              <a:rPr lang="zh-CN" altLang="en-US" sz="24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rId2" action="ppaction://hlinksldjump"/>
              </a:rPr>
              <a:t>未来的改进将推动</a:t>
            </a:r>
            <a:r>
              <a:rPr lang="en-US" altLang="zh-CN" sz="24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rId2" action="ppaction://hlinksldjump"/>
              </a:rPr>
              <a:t>BCI</a:t>
            </a:r>
            <a:r>
              <a:rPr lang="zh-CN" altLang="en-US" sz="24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rId2" action="ppaction://hlinksldjump"/>
              </a:rPr>
              <a:t>的临床转化</a:t>
            </a:r>
          </a:p>
          <a:p>
            <a:pPr marR="0" algn="just" defTabSz="914400">
              <a:spcBef>
                <a:spcPct val="50000"/>
              </a:spcBef>
              <a:buClr>
                <a:schemeClr val="hlink"/>
              </a:buClr>
              <a:buSzPct val="90000"/>
              <a:buFont typeface="Wingdings" panose="05000000000000000000" pitchFamily="2" charset="2"/>
              <a:buChar char="u"/>
            </a:pPr>
            <a:r>
              <a:rPr lang="zh-CN" altLang="en-US" sz="2400" dirty="0">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sym typeface="+mn-ea"/>
                <a:hlinkClick r:id="rId2" action="ppaction://hlinksldjump"/>
              </a:rPr>
              <a:t>总结</a:t>
            </a:r>
            <a:endParaRPr kumimoji="0" lang="zh-CN" altLang="en-US" sz="2400" kern="1200" cap="none" spc="0" normalizeH="0" baseline="0" noProof="1">
              <a:solidFill>
                <a:schemeClr val="bg1"/>
              </a:solidFill>
              <a:effectLst>
                <a:outerShdw blurRad="38100" dist="38100" dir="2700000">
                  <a:srgbClr val="C0C0C0"/>
                </a:outerShdw>
              </a:effectLst>
              <a:latin typeface="Times New Roman" panose="02020603050405020304" pitchFamily="18" charset="0"/>
              <a:ea typeface="黑体" panose="02010609060101010101" pitchFamily="2" charset="-122"/>
              <a:cs typeface="+mn-cs"/>
            </a:endParaRPr>
          </a:p>
        </p:txBody>
      </p:sp>
    </p:spTree>
    <p:extLst>
      <p:ext uri="{BB962C8B-B14F-4D97-AF65-F5344CB8AC3E}">
        <p14:creationId xmlns:p14="http://schemas.microsoft.com/office/powerpoint/2010/main" val="80110843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664970" y="400050"/>
            <a:ext cx="6227445" cy="133985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20.1  </a:t>
            </a:r>
            <a:r>
              <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引言</a:t>
            </a:r>
          </a:p>
        </p:txBody>
      </p:sp>
      <p:grpSp>
        <p:nvGrpSpPr>
          <p:cNvPr id="88" name="组合 87"/>
          <p:cNvGrpSpPr/>
          <p:nvPr/>
        </p:nvGrpSpPr>
        <p:grpSpPr>
          <a:xfrm>
            <a:off x="3304540" y="2407285"/>
            <a:ext cx="2483485" cy="3397250"/>
            <a:chOff x="5204" y="3791"/>
            <a:chExt cx="4156" cy="6226"/>
          </a:xfrm>
        </p:grpSpPr>
        <p:grpSp>
          <p:nvGrpSpPr>
            <p:cNvPr id="3" name="组合 2"/>
            <p:cNvGrpSpPr/>
            <p:nvPr/>
          </p:nvGrpSpPr>
          <p:grpSpPr>
            <a:xfrm>
              <a:off x="5204" y="3903"/>
              <a:ext cx="2940" cy="6088"/>
              <a:chOff x="8029" y="3778"/>
              <a:chExt cx="2940" cy="6088"/>
            </a:xfrm>
          </p:grpSpPr>
          <p:sp>
            <p:nvSpPr>
              <p:cNvPr id="4" name="Freeform 6"/>
              <p:cNvSpPr/>
              <p:nvPr/>
            </p:nvSpPr>
            <p:spPr bwMode="auto">
              <a:xfrm>
                <a:off x="8189" y="5983"/>
                <a:ext cx="1891" cy="2074"/>
              </a:xfrm>
              <a:custGeom>
                <a:avLst/>
                <a:gdLst>
                  <a:gd name="T0" fmla="*/ 494 w 834"/>
                  <a:gd name="T1" fmla="*/ 856 h 916"/>
                  <a:gd name="T2" fmla="*/ 509 w 834"/>
                  <a:gd name="T3" fmla="*/ 892 h 916"/>
                  <a:gd name="T4" fmla="*/ 747 w 834"/>
                  <a:gd name="T5" fmla="*/ 870 h 916"/>
                  <a:gd name="T6" fmla="*/ 830 w 834"/>
                  <a:gd name="T7" fmla="*/ 916 h 916"/>
                  <a:gd name="T8" fmla="*/ 831 w 834"/>
                  <a:gd name="T9" fmla="*/ 516 h 916"/>
                  <a:gd name="T10" fmla="*/ 705 w 834"/>
                  <a:gd name="T11" fmla="*/ 392 h 916"/>
                  <a:gd name="T12" fmla="*/ 291 w 834"/>
                  <a:gd name="T13" fmla="*/ 393 h 916"/>
                  <a:gd name="T14" fmla="*/ 245 w 834"/>
                  <a:gd name="T15" fmla="*/ 393 h 916"/>
                  <a:gd name="T16" fmla="*/ 281 w 834"/>
                  <a:gd name="T17" fmla="*/ 246 h 916"/>
                  <a:gd name="T18" fmla="*/ 274 w 834"/>
                  <a:gd name="T19" fmla="*/ 72 h 916"/>
                  <a:gd name="T20" fmla="*/ 120 w 834"/>
                  <a:gd name="T21" fmla="*/ 13 h 916"/>
                  <a:gd name="T22" fmla="*/ 1 w 834"/>
                  <a:gd name="T23" fmla="*/ 139 h 916"/>
                  <a:gd name="T24" fmla="*/ 5 w 834"/>
                  <a:gd name="T25" fmla="*/ 183 h 916"/>
                  <a:gd name="T26" fmla="*/ 6 w 834"/>
                  <a:gd name="T27" fmla="*/ 184 h 916"/>
                  <a:gd name="T28" fmla="*/ 42 w 834"/>
                  <a:gd name="T29" fmla="*/ 266 h 916"/>
                  <a:gd name="T30" fmla="*/ 35 w 834"/>
                  <a:gd name="T31" fmla="*/ 280 h 916"/>
                  <a:gd name="T32" fmla="*/ 78 w 834"/>
                  <a:gd name="T33" fmla="*/ 393 h 916"/>
                  <a:gd name="T34" fmla="*/ 56 w 834"/>
                  <a:gd name="T35" fmla="*/ 393 h 916"/>
                  <a:gd name="T36" fmla="*/ 40 w 834"/>
                  <a:gd name="T37" fmla="*/ 460 h 916"/>
                  <a:gd name="T38" fmla="*/ 43 w 834"/>
                  <a:gd name="T39" fmla="*/ 596 h 916"/>
                  <a:gd name="T40" fmla="*/ 123 w 834"/>
                  <a:gd name="T41" fmla="*/ 749 h 916"/>
                  <a:gd name="T42" fmla="*/ 365 w 834"/>
                  <a:gd name="T43" fmla="*/ 781 h 916"/>
                  <a:gd name="T44" fmla="*/ 494 w 834"/>
                  <a:gd name="T45" fmla="*/ 85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34" h="916">
                    <a:moveTo>
                      <a:pt x="494" y="856"/>
                    </a:moveTo>
                    <a:cubicBezTo>
                      <a:pt x="499" y="867"/>
                      <a:pt x="504" y="879"/>
                      <a:pt x="509" y="892"/>
                    </a:cubicBezTo>
                    <a:cubicBezTo>
                      <a:pt x="577" y="839"/>
                      <a:pt x="671" y="830"/>
                      <a:pt x="747" y="870"/>
                    </a:cubicBezTo>
                    <a:cubicBezTo>
                      <a:pt x="773" y="884"/>
                      <a:pt x="799" y="899"/>
                      <a:pt x="830" y="916"/>
                    </a:cubicBezTo>
                    <a:cubicBezTo>
                      <a:pt x="830" y="777"/>
                      <a:pt x="827" y="646"/>
                      <a:pt x="831" y="516"/>
                    </a:cubicBezTo>
                    <a:cubicBezTo>
                      <a:pt x="834" y="422"/>
                      <a:pt x="778" y="391"/>
                      <a:pt x="705" y="392"/>
                    </a:cubicBezTo>
                    <a:cubicBezTo>
                      <a:pt x="567" y="395"/>
                      <a:pt x="429" y="393"/>
                      <a:pt x="291" y="393"/>
                    </a:cubicBezTo>
                    <a:cubicBezTo>
                      <a:pt x="275" y="393"/>
                      <a:pt x="260" y="393"/>
                      <a:pt x="245" y="393"/>
                    </a:cubicBezTo>
                    <a:cubicBezTo>
                      <a:pt x="239" y="335"/>
                      <a:pt x="247" y="303"/>
                      <a:pt x="281" y="246"/>
                    </a:cubicBezTo>
                    <a:cubicBezTo>
                      <a:pt x="315" y="188"/>
                      <a:pt x="313" y="122"/>
                      <a:pt x="274" y="72"/>
                    </a:cubicBezTo>
                    <a:cubicBezTo>
                      <a:pt x="235" y="21"/>
                      <a:pt x="182" y="0"/>
                      <a:pt x="120" y="13"/>
                    </a:cubicBezTo>
                    <a:cubicBezTo>
                      <a:pt x="54" y="28"/>
                      <a:pt x="6" y="71"/>
                      <a:pt x="1" y="139"/>
                    </a:cubicBezTo>
                    <a:cubicBezTo>
                      <a:pt x="0" y="154"/>
                      <a:pt x="2" y="168"/>
                      <a:pt x="5" y="183"/>
                    </a:cubicBezTo>
                    <a:cubicBezTo>
                      <a:pt x="6" y="183"/>
                      <a:pt x="6" y="183"/>
                      <a:pt x="6" y="184"/>
                    </a:cubicBezTo>
                    <a:cubicBezTo>
                      <a:pt x="57" y="198"/>
                      <a:pt x="67" y="222"/>
                      <a:pt x="42" y="266"/>
                    </a:cubicBezTo>
                    <a:cubicBezTo>
                      <a:pt x="40" y="271"/>
                      <a:pt x="37" y="276"/>
                      <a:pt x="35" y="280"/>
                    </a:cubicBezTo>
                    <a:cubicBezTo>
                      <a:pt x="46" y="315"/>
                      <a:pt x="62" y="351"/>
                      <a:pt x="78" y="393"/>
                    </a:cubicBezTo>
                    <a:cubicBezTo>
                      <a:pt x="69" y="393"/>
                      <a:pt x="62" y="393"/>
                      <a:pt x="56" y="393"/>
                    </a:cubicBezTo>
                    <a:cubicBezTo>
                      <a:pt x="47" y="420"/>
                      <a:pt x="32" y="450"/>
                      <a:pt x="40" y="460"/>
                    </a:cubicBezTo>
                    <a:cubicBezTo>
                      <a:pt x="79" y="506"/>
                      <a:pt x="62" y="548"/>
                      <a:pt x="43" y="596"/>
                    </a:cubicBezTo>
                    <a:cubicBezTo>
                      <a:pt x="13" y="681"/>
                      <a:pt x="33" y="727"/>
                      <a:pt x="123" y="749"/>
                    </a:cubicBezTo>
                    <a:cubicBezTo>
                      <a:pt x="200" y="768"/>
                      <a:pt x="283" y="776"/>
                      <a:pt x="365" y="781"/>
                    </a:cubicBezTo>
                    <a:cubicBezTo>
                      <a:pt x="424" y="783"/>
                      <a:pt x="467" y="805"/>
                      <a:pt x="494" y="856"/>
                    </a:cubicBezTo>
                    <a:close/>
                  </a:path>
                </a:pathLst>
              </a:custGeom>
              <a:solidFill>
                <a:srgbClr val="7030A0"/>
              </a:solidFill>
              <a:ln>
                <a:noFill/>
              </a:ln>
            </p:spPr>
            <p:txBody>
              <a:bodyPr vert="horz" wrap="square" lIns="83748" tIns="41874" rIns="83748" bIns="41874" numCol="1" anchor="t" anchorCtr="0" compatLnSpc="1"/>
              <a:lstStyle/>
              <a:p>
                <a:pPr>
                  <a:lnSpc>
                    <a:spcPct val="120000"/>
                  </a:lnSpc>
                </a:pPr>
                <a:endParaRPr lang="en-IN" sz="1600">
                  <a:latin typeface="Arial" panose="020B0604020202020204" pitchFamily="34" charset="0"/>
                  <a:ea typeface="微软雅黑" panose="020B0503020204020204" charset="-122"/>
                  <a:sym typeface="Arial" panose="020B0604020202020204" pitchFamily="34" charset="0"/>
                </a:endParaRPr>
              </a:p>
            </p:txBody>
          </p:sp>
          <p:sp>
            <p:nvSpPr>
              <p:cNvPr id="5" name="Freeform 7"/>
              <p:cNvSpPr/>
              <p:nvPr/>
            </p:nvSpPr>
            <p:spPr bwMode="auto">
              <a:xfrm>
                <a:off x="8922" y="8742"/>
                <a:ext cx="1152" cy="1124"/>
              </a:xfrm>
              <a:custGeom>
                <a:avLst/>
                <a:gdLst>
                  <a:gd name="T0" fmla="*/ 417 w 508"/>
                  <a:gd name="T1" fmla="*/ 496 h 497"/>
                  <a:gd name="T2" fmla="*/ 507 w 508"/>
                  <a:gd name="T3" fmla="*/ 402 h 497"/>
                  <a:gd name="T4" fmla="*/ 507 w 508"/>
                  <a:gd name="T5" fmla="*/ 232 h 497"/>
                  <a:gd name="T6" fmla="*/ 507 w 508"/>
                  <a:gd name="T7" fmla="*/ 0 h 497"/>
                  <a:gd name="T8" fmla="*/ 440 w 508"/>
                  <a:gd name="T9" fmla="*/ 33 h 497"/>
                  <a:gd name="T10" fmla="*/ 334 w 508"/>
                  <a:gd name="T11" fmla="*/ 65 h 497"/>
                  <a:gd name="T12" fmla="*/ 202 w 508"/>
                  <a:gd name="T13" fmla="*/ 30 h 497"/>
                  <a:gd name="T14" fmla="*/ 200 w 508"/>
                  <a:gd name="T15" fmla="*/ 62 h 497"/>
                  <a:gd name="T16" fmla="*/ 40 w 508"/>
                  <a:gd name="T17" fmla="*/ 451 h 497"/>
                  <a:gd name="T18" fmla="*/ 0 w 508"/>
                  <a:gd name="T19" fmla="*/ 496 h 497"/>
                  <a:gd name="T20" fmla="*/ 417 w 508"/>
                  <a:gd name="T21" fmla="*/ 49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8" h="497">
                    <a:moveTo>
                      <a:pt x="417" y="496"/>
                    </a:moveTo>
                    <a:cubicBezTo>
                      <a:pt x="469" y="495"/>
                      <a:pt x="506" y="456"/>
                      <a:pt x="507" y="402"/>
                    </a:cubicBezTo>
                    <a:cubicBezTo>
                      <a:pt x="508" y="345"/>
                      <a:pt x="507" y="289"/>
                      <a:pt x="507" y="232"/>
                    </a:cubicBezTo>
                    <a:cubicBezTo>
                      <a:pt x="507" y="157"/>
                      <a:pt x="507" y="82"/>
                      <a:pt x="507" y="0"/>
                    </a:cubicBezTo>
                    <a:cubicBezTo>
                      <a:pt x="481" y="13"/>
                      <a:pt x="461" y="25"/>
                      <a:pt x="440" y="33"/>
                    </a:cubicBezTo>
                    <a:cubicBezTo>
                      <a:pt x="405" y="45"/>
                      <a:pt x="370" y="61"/>
                      <a:pt x="334" y="65"/>
                    </a:cubicBezTo>
                    <a:cubicBezTo>
                      <a:pt x="287" y="69"/>
                      <a:pt x="240" y="56"/>
                      <a:pt x="202" y="30"/>
                    </a:cubicBezTo>
                    <a:cubicBezTo>
                      <a:pt x="201" y="41"/>
                      <a:pt x="201" y="52"/>
                      <a:pt x="200" y="62"/>
                    </a:cubicBezTo>
                    <a:cubicBezTo>
                      <a:pt x="191" y="210"/>
                      <a:pt x="152" y="344"/>
                      <a:pt x="40" y="451"/>
                    </a:cubicBezTo>
                    <a:cubicBezTo>
                      <a:pt x="26" y="464"/>
                      <a:pt x="13" y="479"/>
                      <a:pt x="0" y="496"/>
                    </a:cubicBezTo>
                    <a:cubicBezTo>
                      <a:pt x="145" y="496"/>
                      <a:pt x="281" y="497"/>
                      <a:pt x="417" y="496"/>
                    </a:cubicBezTo>
                    <a:close/>
                  </a:path>
                </a:pathLst>
              </a:custGeom>
              <a:solidFill>
                <a:schemeClr val="accent3"/>
              </a:solidFill>
              <a:ln>
                <a:noFill/>
              </a:ln>
            </p:spPr>
            <p:txBody>
              <a:bodyPr vert="horz" wrap="square" lIns="83748" tIns="41874" rIns="83748" bIns="41874" numCol="1" anchor="t" anchorCtr="0" compatLnSpc="1"/>
              <a:lstStyle/>
              <a:p>
                <a:pPr>
                  <a:lnSpc>
                    <a:spcPct val="120000"/>
                  </a:lnSpc>
                </a:pPr>
                <a:endParaRPr lang="en-IN" sz="1600">
                  <a:latin typeface="Arial" panose="020B0604020202020204" pitchFamily="34" charset="0"/>
                  <a:ea typeface="微软雅黑" panose="020B0503020204020204" charset="-122"/>
                  <a:sym typeface="Arial" panose="020B0604020202020204" pitchFamily="34" charset="0"/>
                </a:endParaRPr>
              </a:p>
            </p:txBody>
          </p:sp>
          <p:sp>
            <p:nvSpPr>
              <p:cNvPr id="13" name="Freeform 9"/>
              <p:cNvSpPr/>
              <p:nvPr/>
            </p:nvSpPr>
            <p:spPr bwMode="auto">
              <a:xfrm>
                <a:off x="8029" y="3778"/>
                <a:ext cx="2940" cy="2995"/>
              </a:xfrm>
              <a:custGeom>
                <a:avLst/>
                <a:gdLst>
                  <a:gd name="T0" fmla="*/ 412 w 1297"/>
                  <a:gd name="T1" fmla="*/ 1024 h 1322"/>
                  <a:gd name="T2" fmla="*/ 417 w 1297"/>
                  <a:gd name="T3" fmla="*/ 1259 h 1322"/>
                  <a:gd name="T4" fmla="*/ 381 w 1297"/>
                  <a:gd name="T5" fmla="*/ 1322 h 1322"/>
                  <a:gd name="T6" fmla="*/ 780 w 1297"/>
                  <a:gd name="T7" fmla="*/ 1322 h 1322"/>
                  <a:gd name="T8" fmla="*/ 900 w 1297"/>
                  <a:gd name="T9" fmla="*/ 1202 h 1322"/>
                  <a:gd name="T10" fmla="*/ 900 w 1297"/>
                  <a:gd name="T11" fmla="*/ 764 h 1322"/>
                  <a:gd name="T12" fmla="*/ 936 w 1297"/>
                  <a:gd name="T13" fmla="*/ 732 h 1322"/>
                  <a:gd name="T14" fmla="*/ 1050 w 1297"/>
                  <a:gd name="T15" fmla="*/ 774 h 1322"/>
                  <a:gd name="T16" fmla="*/ 1240 w 1297"/>
                  <a:gd name="T17" fmla="*/ 748 h 1322"/>
                  <a:gd name="T18" fmla="*/ 1256 w 1297"/>
                  <a:gd name="T19" fmla="*/ 554 h 1322"/>
                  <a:gd name="T20" fmla="*/ 1047 w 1297"/>
                  <a:gd name="T21" fmla="*/ 509 h 1322"/>
                  <a:gd name="T22" fmla="*/ 900 w 1297"/>
                  <a:gd name="T23" fmla="*/ 569 h 1322"/>
                  <a:gd name="T24" fmla="*/ 900 w 1297"/>
                  <a:gd name="T25" fmla="*/ 516 h 1322"/>
                  <a:gd name="T26" fmla="*/ 900 w 1297"/>
                  <a:gd name="T27" fmla="*/ 123 h 1322"/>
                  <a:gd name="T28" fmla="*/ 777 w 1297"/>
                  <a:gd name="T29" fmla="*/ 1 h 1322"/>
                  <a:gd name="T30" fmla="*/ 639 w 1297"/>
                  <a:gd name="T31" fmla="*/ 0 h 1322"/>
                  <a:gd name="T32" fmla="*/ 451 w 1297"/>
                  <a:gd name="T33" fmla="*/ 114 h 1322"/>
                  <a:gd name="T34" fmla="*/ 126 w 1297"/>
                  <a:gd name="T35" fmla="*/ 647 h 1322"/>
                  <a:gd name="T36" fmla="*/ 125 w 1297"/>
                  <a:gd name="T37" fmla="*/ 647 h 1322"/>
                  <a:gd name="T38" fmla="*/ 145 w 1297"/>
                  <a:gd name="T39" fmla="*/ 749 h 1322"/>
                  <a:gd name="T40" fmla="*/ 150 w 1297"/>
                  <a:gd name="T41" fmla="*/ 836 h 1322"/>
                  <a:gd name="T42" fmla="*/ 31 w 1297"/>
                  <a:gd name="T43" fmla="*/ 1021 h 1322"/>
                  <a:gd name="T44" fmla="*/ 12 w 1297"/>
                  <a:gd name="T45" fmla="*/ 1113 h 1322"/>
                  <a:gd name="T46" fmla="*/ 20 w 1297"/>
                  <a:gd name="T47" fmla="*/ 1079 h 1322"/>
                  <a:gd name="T48" fmla="*/ 203 w 1297"/>
                  <a:gd name="T49" fmla="*/ 927 h 1322"/>
                  <a:gd name="T50" fmla="*/ 412 w 1297"/>
                  <a:gd name="T51" fmla="*/ 1024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7" h="1322">
                    <a:moveTo>
                      <a:pt x="412" y="1024"/>
                    </a:moveTo>
                    <a:cubicBezTo>
                      <a:pt x="461" y="1100"/>
                      <a:pt x="462" y="1180"/>
                      <a:pt x="417" y="1259"/>
                    </a:cubicBezTo>
                    <a:cubicBezTo>
                      <a:pt x="406" y="1278"/>
                      <a:pt x="395" y="1297"/>
                      <a:pt x="381" y="1322"/>
                    </a:cubicBezTo>
                    <a:cubicBezTo>
                      <a:pt x="521" y="1322"/>
                      <a:pt x="651" y="1322"/>
                      <a:pt x="780" y="1322"/>
                    </a:cubicBezTo>
                    <a:cubicBezTo>
                      <a:pt x="867" y="1322"/>
                      <a:pt x="900" y="1288"/>
                      <a:pt x="900" y="1202"/>
                    </a:cubicBezTo>
                    <a:cubicBezTo>
                      <a:pt x="900" y="1056"/>
                      <a:pt x="901" y="910"/>
                      <a:pt x="900" y="764"/>
                    </a:cubicBezTo>
                    <a:cubicBezTo>
                      <a:pt x="900" y="736"/>
                      <a:pt x="909" y="723"/>
                      <a:pt x="936" y="732"/>
                    </a:cubicBezTo>
                    <a:cubicBezTo>
                      <a:pt x="974" y="744"/>
                      <a:pt x="1014" y="755"/>
                      <a:pt x="1050" y="774"/>
                    </a:cubicBezTo>
                    <a:cubicBezTo>
                      <a:pt x="1113" y="807"/>
                      <a:pt x="1192" y="798"/>
                      <a:pt x="1240" y="748"/>
                    </a:cubicBezTo>
                    <a:cubicBezTo>
                      <a:pt x="1290" y="696"/>
                      <a:pt x="1297" y="614"/>
                      <a:pt x="1256" y="554"/>
                    </a:cubicBezTo>
                    <a:cubicBezTo>
                      <a:pt x="1209" y="485"/>
                      <a:pt x="1130" y="470"/>
                      <a:pt x="1047" y="509"/>
                    </a:cubicBezTo>
                    <a:cubicBezTo>
                      <a:pt x="1002" y="531"/>
                      <a:pt x="955" y="547"/>
                      <a:pt x="900" y="569"/>
                    </a:cubicBezTo>
                    <a:cubicBezTo>
                      <a:pt x="900" y="543"/>
                      <a:pt x="900" y="529"/>
                      <a:pt x="900" y="516"/>
                    </a:cubicBezTo>
                    <a:cubicBezTo>
                      <a:pt x="900" y="385"/>
                      <a:pt x="900" y="254"/>
                      <a:pt x="900" y="123"/>
                    </a:cubicBezTo>
                    <a:cubicBezTo>
                      <a:pt x="900" y="35"/>
                      <a:pt x="866" y="1"/>
                      <a:pt x="777" y="1"/>
                    </a:cubicBezTo>
                    <a:cubicBezTo>
                      <a:pt x="731" y="0"/>
                      <a:pt x="685" y="0"/>
                      <a:pt x="639" y="0"/>
                    </a:cubicBezTo>
                    <a:cubicBezTo>
                      <a:pt x="571" y="27"/>
                      <a:pt x="508" y="64"/>
                      <a:pt x="451" y="114"/>
                    </a:cubicBezTo>
                    <a:cubicBezTo>
                      <a:pt x="286" y="257"/>
                      <a:pt x="186" y="444"/>
                      <a:pt x="126" y="647"/>
                    </a:cubicBezTo>
                    <a:cubicBezTo>
                      <a:pt x="125" y="647"/>
                      <a:pt x="125" y="647"/>
                      <a:pt x="125" y="647"/>
                    </a:cubicBezTo>
                    <a:cubicBezTo>
                      <a:pt x="116" y="676"/>
                      <a:pt x="128" y="720"/>
                      <a:pt x="145" y="749"/>
                    </a:cubicBezTo>
                    <a:cubicBezTo>
                      <a:pt x="164" y="781"/>
                      <a:pt x="169" y="807"/>
                      <a:pt x="150" y="836"/>
                    </a:cubicBezTo>
                    <a:cubicBezTo>
                      <a:pt x="113" y="899"/>
                      <a:pt x="72" y="960"/>
                      <a:pt x="31" y="1021"/>
                    </a:cubicBezTo>
                    <a:cubicBezTo>
                      <a:pt x="7" y="1060"/>
                      <a:pt x="0" y="1090"/>
                      <a:pt x="12" y="1113"/>
                    </a:cubicBezTo>
                    <a:cubicBezTo>
                      <a:pt x="14" y="1102"/>
                      <a:pt x="17" y="1091"/>
                      <a:pt x="20" y="1079"/>
                    </a:cubicBezTo>
                    <a:cubicBezTo>
                      <a:pt x="50" y="991"/>
                      <a:pt x="113" y="939"/>
                      <a:pt x="203" y="927"/>
                    </a:cubicBezTo>
                    <a:cubicBezTo>
                      <a:pt x="291" y="916"/>
                      <a:pt x="364" y="950"/>
                      <a:pt x="412" y="1024"/>
                    </a:cubicBezTo>
                    <a:close/>
                  </a:path>
                </a:pathLst>
              </a:custGeom>
              <a:solidFill>
                <a:srgbClr val="00B050"/>
              </a:solidFill>
              <a:ln>
                <a:noFill/>
              </a:ln>
            </p:spPr>
            <p:txBody>
              <a:bodyPr vert="horz" wrap="square" lIns="83748" tIns="41874" rIns="83748" bIns="41874" numCol="1" anchor="t" anchorCtr="0" compatLnSpc="1"/>
              <a:lstStyle/>
              <a:p>
                <a:pPr>
                  <a:lnSpc>
                    <a:spcPct val="120000"/>
                  </a:lnSpc>
                </a:pPr>
                <a:endParaRPr lang="en-IN" sz="1600">
                  <a:latin typeface="Arial" panose="020B0604020202020204" pitchFamily="34" charset="0"/>
                  <a:ea typeface="微软雅黑" panose="020B0503020204020204" charset="-122"/>
                  <a:sym typeface="Arial" panose="020B0604020202020204" pitchFamily="34" charset="0"/>
                </a:endParaRPr>
              </a:p>
            </p:txBody>
          </p:sp>
        </p:grpSp>
        <p:grpSp>
          <p:nvGrpSpPr>
            <p:cNvPr id="14" name="组合 13"/>
            <p:cNvGrpSpPr/>
            <p:nvPr/>
          </p:nvGrpSpPr>
          <p:grpSpPr>
            <a:xfrm>
              <a:off x="6544" y="3791"/>
              <a:ext cx="2816" cy="6227"/>
              <a:chOff x="9391" y="3748"/>
              <a:chExt cx="2816" cy="6227"/>
            </a:xfrm>
          </p:grpSpPr>
          <p:sp>
            <p:nvSpPr>
              <p:cNvPr id="15" name="Freeform 5"/>
              <p:cNvSpPr/>
              <p:nvPr/>
            </p:nvSpPr>
            <p:spPr bwMode="auto">
              <a:xfrm>
                <a:off x="10163" y="3748"/>
                <a:ext cx="2045" cy="3757"/>
              </a:xfrm>
              <a:custGeom>
                <a:avLst/>
                <a:gdLst>
                  <a:gd name="T0" fmla="*/ 1 w 902"/>
                  <a:gd name="T1" fmla="*/ 497 h 1659"/>
                  <a:gd name="T2" fmla="*/ 66 w 902"/>
                  <a:gd name="T3" fmla="*/ 464 h 1659"/>
                  <a:gd name="T4" fmla="*/ 246 w 902"/>
                  <a:gd name="T5" fmla="*/ 439 h 1659"/>
                  <a:gd name="T6" fmla="*/ 404 w 902"/>
                  <a:gd name="T7" fmla="*/ 616 h 1659"/>
                  <a:gd name="T8" fmla="*/ 307 w 902"/>
                  <a:gd name="T9" fmla="*/ 833 h 1659"/>
                  <a:gd name="T10" fmla="*/ 70 w 902"/>
                  <a:gd name="T11" fmla="*/ 835 h 1659"/>
                  <a:gd name="T12" fmla="*/ 1 w 902"/>
                  <a:gd name="T13" fmla="*/ 798 h 1659"/>
                  <a:gd name="T14" fmla="*/ 2 w 902"/>
                  <a:gd name="T15" fmla="*/ 1228 h 1659"/>
                  <a:gd name="T16" fmla="*/ 100 w 902"/>
                  <a:gd name="T17" fmla="*/ 1319 h 1659"/>
                  <a:gd name="T18" fmla="*/ 430 w 902"/>
                  <a:gd name="T19" fmla="*/ 1319 h 1659"/>
                  <a:gd name="T20" fmla="*/ 589 w 902"/>
                  <a:gd name="T21" fmla="*/ 1319 h 1659"/>
                  <a:gd name="T22" fmla="*/ 551 w 902"/>
                  <a:gd name="T23" fmla="*/ 1470 h 1659"/>
                  <a:gd name="T24" fmla="*/ 554 w 902"/>
                  <a:gd name="T25" fmla="*/ 1634 h 1659"/>
                  <a:gd name="T26" fmla="*/ 574 w 902"/>
                  <a:gd name="T27" fmla="*/ 1659 h 1659"/>
                  <a:gd name="T28" fmla="*/ 598 w 902"/>
                  <a:gd name="T29" fmla="*/ 1446 h 1659"/>
                  <a:gd name="T30" fmla="*/ 629 w 902"/>
                  <a:gd name="T31" fmla="*/ 1347 h 1659"/>
                  <a:gd name="T32" fmla="*/ 630 w 902"/>
                  <a:gd name="T33" fmla="*/ 1347 h 1659"/>
                  <a:gd name="T34" fmla="*/ 783 w 902"/>
                  <a:gd name="T35" fmla="*/ 1090 h 1659"/>
                  <a:gd name="T36" fmla="*/ 872 w 902"/>
                  <a:gd name="T37" fmla="*/ 915 h 1659"/>
                  <a:gd name="T38" fmla="*/ 894 w 902"/>
                  <a:gd name="T39" fmla="*/ 660 h 1659"/>
                  <a:gd name="T40" fmla="*/ 895 w 902"/>
                  <a:gd name="T41" fmla="*/ 660 h 1659"/>
                  <a:gd name="T42" fmla="*/ 829 w 902"/>
                  <a:gd name="T43" fmla="*/ 374 h 1659"/>
                  <a:gd name="T44" fmla="*/ 822 w 902"/>
                  <a:gd name="T45" fmla="*/ 353 h 1659"/>
                  <a:gd name="T46" fmla="*/ 809 w 902"/>
                  <a:gd name="T47" fmla="*/ 363 h 1659"/>
                  <a:gd name="T48" fmla="*/ 531 w 902"/>
                  <a:gd name="T49" fmla="*/ 343 h 1659"/>
                  <a:gd name="T50" fmla="*/ 498 w 902"/>
                  <a:gd name="T51" fmla="*/ 63 h 1659"/>
                  <a:gd name="T52" fmla="*/ 509 w 902"/>
                  <a:gd name="T53" fmla="*/ 45 h 1659"/>
                  <a:gd name="T54" fmla="*/ 470 w 902"/>
                  <a:gd name="T55" fmla="*/ 32 h 1659"/>
                  <a:gd name="T56" fmla="*/ 349 w 902"/>
                  <a:gd name="T57" fmla="*/ 0 h 1659"/>
                  <a:gd name="T58" fmla="*/ 100 w 902"/>
                  <a:gd name="T59" fmla="*/ 1 h 1659"/>
                  <a:gd name="T60" fmla="*/ 1 w 902"/>
                  <a:gd name="T61" fmla="*/ 103 h 1659"/>
                  <a:gd name="T62" fmla="*/ 1 w 902"/>
                  <a:gd name="T63" fmla="*/ 364 h 1659"/>
                  <a:gd name="T64" fmla="*/ 1 w 902"/>
                  <a:gd name="T65" fmla="*/ 497 h 1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02" h="1659">
                    <a:moveTo>
                      <a:pt x="1" y="497"/>
                    </a:moveTo>
                    <a:cubicBezTo>
                      <a:pt x="28" y="483"/>
                      <a:pt x="47" y="474"/>
                      <a:pt x="66" y="464"/>
                    </a:cubicBezTo>
                    <a:cubicBezTo>
                      <a:pt x="123" y="433"/>
                      <a:pt x="183" y="421"/>
                      <a:pt x="246" y="439"/>
                    </a:cubicBezTo>
                    <a:cubicBezTo>
                      <a:pt x="335" y="464"/>
                      <a:pt x="390" y="525"/>
                      <a:pt x="404" y="616"/>
                    </a:cubicBezTo>
                    <a:cubicBezTo>
                      <a:pt x="418" y="706"/>
                      <a:pt x="386" y="782"/>
                      <a:pt x="307" y="833"/>
                    </a:cubicBezTo>
                    <a:cubicBezTo>
                      <a:pt x="230" y="883"/>
                      <a:pt x="149" y="882"/>
                      <a:pt x="70" y="835"/>
                    </a:cubicBezTo>
                    <a:cubicBezTo>
                      <a:pt x="49" y="823"/>
                      <a:pt x="28" y="812"/>
                      <a:pt x="1" y="798"/>
                    </a:cubicBezTo>
                    <a:cubicBezTo>
                      <a:pt x="1" y="947"/>
                      <a:pt x="0" y="1088"/>
                      <a:pt x="2" y="1228"/>
                    </a:cubicBezTo>
                    <a:cubicBezTo>
                      <a:pt x="3" y="1282"/>
                      <a:pt x="44" y="1319"/>
                      <a:pt x="100" y="1319"/>
                    </a:cubicBezTo>
                    <a:cubicBezTo>
                      <a:pt x="210" y="1319"/>
                      <a:pt x="320" y="1319"/>
                      <a:pt x="430" y="1319"/>
                    </a:cubicBezTo>
                    <a:cubicBezTo>
                      <a:pt x="482" y="1319"/>
                      <a:pt x="534" y="1319"/>
                      <a:pt x="589" y="1319"/>
                    </a:cubicBezTo>
                    <a:cubicBezTo>
                      <a:pt x="597" y="1378"/>
                      <a:pt x="577" y="1424"/>
                      <a:pt x="551" y="1470"/>
                    </a:cubicBezTo>
                    <a:cubicBezTo>
                      <a:pt x="519" y="1525"/>
                      <a:pt x="519" y="1581"/>
                      <a:pt x="554" y="1634"/>
                    </a:cubicBezTo>
                    <a:cubicBezTo>
                      <a:pt x="560" y="1643"/>
                      <a:pt x="567" y="1652"/>
                      <a:pt x="574" y="1659"/>
                    </a:cubicBezTo>
                    <a:cubicBezTo>
                      <a:pt x="575" y="1589"/>
                      <a:pt x="583" y="1518"/>
                      <a:pt x="598" y="1446"/>
                    </a:cubicBezTo>
                    <a:cubicBezTo>
                      <a:pt x="605" y="1412"/>
                      <a:pt x="617" y="1378"/>
                      <a:pt x="629" y="1347"/>
                    </a:cubicBezTo>
                    <a:cubicBezTo>
                      <a:pt x="630" y="1347"/>
                      <a:pt x="630" y="1347"/>
                      <a:pt x="630" y="1347"/>
                    </a:cubicBezTo>
                    <a:cubicBezTo>
                      <a:pt x="666" y="1254"/>
                      <a:pt x="724" y="1172"/>
                      <a:pt x="783" y="1090"/>
                    </a:cubicBezTo>
                    <a:cubicBezTo>
                      <a:pt x="821" y="1039"/>
                      <a:pt x="855" y="978"/>
                      <a:pt x="872" y="915"/>
                    </a:cubicBezTo>
                    <a:cubicBezTo>
                      <a:pt x="897" y="830"/>
                      <a:pt x="902" y="745"/>
                      <a:pt x="894" y="660"/>
                    </a:cubicBezTo>
                    <a:cubicBezTo>
                      <a:pt x="895" y="660"/>
                      <a:pt x="895" y="660"/>
                      <a:pt x="895" y="660"/>
                    </a:cubicBezTo>
                    <a:cubicBezTo>
                      <a:pt x="887" y="563"/>
                      <a:pt x="863" y="469"/>
                      <a:pt x="829" y="374"/>
                    </a:cubicBezTo>
                    <a:cubicBezTo>
                      <a:pt x="827" y="367"/>
                      <a:pt x="824" y="360"/>
                      <a:pt x="822" y="353"/>
                    </a:cubicBezTo>
                    <a:cubicBezTo>
                      <a:pt x="817" y="357"/>
                      <a:pt x="813" y="360"/>
                      <a:pt x="809" y="363"/>
                    </a:cubicBezTo>
                    <a:cubicBezTo>
                      <a:pt x="723" y="423"/>
                      <a:pt x="608" y="415"/>
                      <a:pt x="531" y="343"/>
                    </a:cubicBezTo>
                    <a:cubicBezTo>
                      <a:pt x="454" y="271"/>
                      <a:pt x="441" y="156"/>
                      <a:pt x="498" y="63"/>
                    </a:cubicBezTo>
                    <a:cubicBezTo>
                      <a:pt x="502" y="58"/>
                      <a:pt x="505" y="51"/>
                      <a:pt x="509" y="45"/>
                    </a:cubicBezTo>
                    <a:cubicBezTo>
                      <a:pt x="496" y="41"/>
                      <a:pt x="483" y="36"/>
                      <a:pt x="470" y="32"/>
                    </a:cubicBezTo>
                    <a:cubicBezTo>
                      <a:pt x="430" y="21"/>
                      <a:pt x="389" y="10"/>
                      <a:pt x="349" y="0"/>
                    </a:cubicBezTo>
                    <a:cubicBezTo>
                      <a:pt x="266" y="0"/>
                      <a:pt x="183" y="0"/>
                      <a:pt x="100" y="1"/>
                    </a:cubicBezTo>
                    <a:cubicBezTo>
                      <a:pt x="38" y="1"/>
                      <a:pt x="2" y="41"/>
                      <a:pt x="1" y="103"/>
                    </a:cubicBezTo>
                    <a:cubicBezTo>
                      <a:pt x="1" y="190"/>
                      <a:pt x="1" y="277"/>
                      <a:pt x="1" y="364"/>
                    </a:cubicBezTo>
                    <a:cubicBezTo>
                      <a:pt x="1" y="406"/>
                      <a:pt x="1" y="448"/>
                      <a:pt x="1" y="497"/>
                    </a:cubicBezTo>
                    <a:close/>
                  </a:path>
                </a:pathLst>
              </a:custGeom>
              <a:solidFill>
                <a:schemeClr val="accent2"/>
              </a:solidFill>
              <a:ln>
                <a:noFill/>
              </a:ln>
            </p:spPr>
            <p:txBody>
              <a:bodyPr vert="horz" wrap="square" lIns="83748" tIns="41874" rIns="83748" bIns="41874" numCol="1" anchor="t" anchorCtr="0" compatLnSpc="1"/>
              <a:lstStyle/>
              <a:p>
                <a:pPr>
                  <a:lnSpc>
                    <a:spcPct val="120000"/>
                  </a:lnSpc>
                </a:pPr>
                <a:endParaRPr lang="en-IN" sz="1600">
                  <a:latin typeface="Arial" panose="020B0604020202020204" pitchFamily="34" charset="0"/>
                  <a:ea typeface="微软雅黑" panose="020B0503020204020204" charset="-122"/>
                  <a:sym typeface="Arial" panose="020B0604020202020204" pitchFamily="34" charset="0"/>
                </a:endParaRPr>
              </a:p>
            </p:txBody>
          </p:sp>
          <p:sp>
            <p:nvSpPr>
              <p:cNvPr id="17" name="Freeform 46"/>
              <p:cNvSpPr/>
              <p:nvPr/>
            </p:nvSpPr>
            <p:spPr bwMode="auto">
              <a:xfrm>
                <a:off x="9391" y="6855"/>
                <a:ext cx="2709" cy="3121"/>
              </a:xfrm>
              <a:custGeom>
                <a:avLst/>
                <a:gdLst>
                  <a:gd name="T0" fmla="*/ 1195 w 1195"/>
                  <a:gd name="T1" fmla="*/ 1319 h 1377"/>
                  <a:gd name="T2" fmla="*/ 1027 w 1195"/>
                  <a:gd name="T3" fmla="*/ 831 h 1377"/>
                  <a:gd name="T4" fmla="*/ 972 w 1195"/>
                  <a:gd name="T5" fmla="*/ 676 h 1377"/>
                  <a:gd name="T6" fmla="*/ 971 w 1195"/>
                  <a:gd name="T7" fmla="*/ 676 h 1377"/>
                  <a:gd name="T8" fmla="*/ 917 w 1195"/>
                  <a:gd name="T9" fmla="*/ 384 h 1377"/>
                  <a:gd name="T10" fmla="*/ 861 w 1195"/>
                  <a:gd name="T11" fmla="*/ 346 h 1377"/>
                  <a:gd name="T12" fmla="*/ 830 w 1195"/>
                  <a:gd name="T13" fmla="*/ 60 h 1377"/>
                  <a:gd name="T14" fmla="*/ 858 w 1195"/>
                  <a:gd name="T15" fmla="*/ 8 h 1377"/>
                  <a:gd name="T16" fmla="*/ 846 w 1195"/>
                  <a:gd name="T17" fmla="*/ 1 h 1377"/>
                  <a:gd name="T18" fmla="*/ 429 w 1195"/>
                  <a:gd name="T19" fmla="*/ 3 h 1377"/>
                  <a:gd name="T20" fmla="*/ 341 w 1195"/>
                  <a:gd name="T21" fmla="*/ 98 h 1377"/>
                  <a:gd name="T22" fmla="*/ 341 w 1195"/>
                  <a:gd name="T23" fmla="*/ 268 h 1377"/>
                  <a:gd name="T24" fmla="*/ 342 w 1195"/>
                  <a:gd name="T25" fmla="*/ 591 h 1377"/>
                  <a:gd name="T26" fmla="*/ 183 w 1195"/>
                  <a:gd name="T27" fmla="*/ 548 h 1377"/>
                  <a:gd name="T28" fmla="*/ 23 w 1195"/>
                  <a:gd name="T29" fmla="*/ 558 h 1377"/>
                  <a:gd name="T30" fmla="*/ 2 w 1195"/>
                  <a:gd name="T31" fmla="*/ 575 h 1377"/>
                  <a:gd name="T32" fmla="*/ 5 w 1195"/>
                  <a:gd name="T33" fmla="*/ 596 h 1377"/>
                  <a:gd name="T34" fmla="*/ 5 w 1195"/>
                  <a:gd name="T35" fmla="*/ 676 h 1377"/>
                  <a:gd name="T36" fmla="*/ 5 w 1195"/>
                  <a:gd name="T37" fmla="*/ 676 h 1377"/>
                  <a:gd name="T38" fmla="*/ 0 w 1195"/>
                  <a:gd name="T39" fmla="*/ 790 h 1377"/>
                  <a:gd name="T40" fmla="*/ 71 w 1195"/>
                  <a:gd name="T41" fmla="*/ 831 h 1377"/>
                  <a:gd name="T42" fmla="*/ 205 w 1195"/>
                  <a:gd name="T43" fmla="*/ 810 h 1377"/>
                  <a:gd name="T44" fmla="*/ 341 w 1195"/>
                  <a:gd name="T45" fmla="*/ 756 h 1377"/>
                  <a:gd name="T46" fmla="*/ 343 w 1195"/>
                  <a:gd name="T47" fmla="*/ 819 h 1377"/>
                  <a:gd name="T48" fmla="*/ 344 w 1195"/>
                  <a:gd name="T49" fmla="*/ 1215 h 1377"/>
                  <a:gd name="T50" fmla="*/ 452 w 1195"/>
                  <a:gd name="T51" fmla="*/ 1321 h 1377"/>
                  <a:gd name="T52" fmla="*/ 881 w 1195"/>
                  <a:gd name="T53" fmla="*/ 1320 h 1377"/>
                  <a:gd name="T54" fmla="*/ 934 w 1195"/>
                  <a:gd name="T55" fmla="*/ 1323 h 1377"/>
                  <a:gd name="T56" fmla="*/ 913 w 1195"/>
                  <a:gd name="T57" fmla="*/ 1377 h 1377"/>
                  <a:gd name="T58" fmla="*/ 1117 w 1195"/>
                  <a:gd name="T59" fmla="*/ 1377 h 1377"/>
                  <a:gd name="T60" fmla="*/ 1094 w 1195"/>
                  <a:gd name="T61" fmla="*/ 1320 h 1377"/>
                  <a:gd name="T62" fmla="*/ 1146 w 1195"/>
                  <a:gd name="T63" fmla="*/ 1319 h 1377"/>
                  <a:gd name="T64" fmla="*/ 1195 w 1195"/>
                  <a:gd name="T65" fmla="*/ 1319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95" h="1377">
                    <a:moveTo>
                      <a:pt x="1195" y="1319"/>
                    </a:moveTo>
                    <a:cubicBezTo>
                      <a:pt x="1141" y="1155"/>
                      <a:pt x="1094" y="989"/>
                      <a:pt x="1027" y="831"/>
                    </a:cubicBezTo>
                    <a:cubicBezTo>
                      <a:pt x="1006" y="780"/>
                      <a:pt x="986" y="727"/>
                      <a:pt x="972" y="676"/>
                    </a:cubicBezTo>
                    <a:cubicBezTo>
                      <a:pt x="971" y="676"/>
                      <a:pt x="971" y="676"/>
                      <a:pt x="971" y="676"/>
                    </a:cubicBezTo>
                    <a:cubicBezTo>
                      <a:pt x="941" y="580"/>
                      <a:pt x="923" y="483"/>
                      <a:pt x="917" y="384"/>
                    </a:cubicBezTo>
                    <a:cubicBezTo>
                      <a:pt x="897" y="375"/>
                      <a:pt x="878" y="362"/>
                      <a:pt x="861" y="346"/>
                    </a:cubicBezTo>
                    <a:cubicBezTo>
                      <a:pt x="781" y="269"/>
                      <a:pt x="769" y="157"/>
                      <a:pt x="830" y="60"/>
                    </a:cubicBezTo>
                    <a:cubicBezTo>
                      <a:pt x="841" y="43"/>
                      <a:pt x="849" y="25"/>
                      <a:pt x="858" y="8"/>
                    </a:cubicBezTo>
                    <a:cubicBezTo>
                      <a:pt x="851" y="4"/>
                      <a:pt x="849" y="1"/>
                      <a:pt x="846" y="1"/>
                    </a:cubicBezTo>
                    <a:cubicBezTo>
                      <a:pt x="707" y="1"/>
                      <a:pt x="568" y="0"/>
                      <a:pt x="429" y="3"/>
                    </a:cubicBezTo>
                    <a:cubicBezTo>
                      <a:pt x="376" y="4"/>
                      <a:pt x="342" y="43"/>
                      <a:pt x="341" y="98"/>
                    </a:cubicBezTo>
                    <a:cubicBezTo>
                      <a:pt x="340" y="155"/>
                      <a:pt x="341" y="211"/>
                      <a:pt x="341" y="268"/>
                    </a:cubicBezTo>
                    <a:cubicBezTo>
                      <a:pt x="341" y="374"/>
                      <a:pt x="342" y="481"/>
                      <a:pt x="342" y="591"/>
                    </a:cubicBezTo>
                    <a:cubicBezTo>
                      <a:pt x="281" y="597"/>
                      <a:pt x="231" y="575"/>
                      <a:pt x="183" y="548"/>
                    </a:cubicBezTo>
                    <a:cubicBezTo>
                      <a:pt x="128" y="518"/>
                      <a:pt x="74" y="522"/>
                      <a:pt x="23" y="558"/>
                    </a:cubicBezTo>
                    <a:cubicBezTo>
                      <a:pt x="16" y="563"/>
                      <a:pt x="9" y="569"/>
                      <a:pt x="2" y="575"/>
                    </a:cubicBezTo>
                    <a:cubicBezTo>
                      <a:pt x="4" y="582"/>
                      <a:pt x="5" y="589"/>
                      <a:pt x="5" y="596"/>
                    </a:cubicBezTo>
                    <a:cubicBezTo>
                      <a:pt x="5" y="622"/>
                      <a:pt x="5" y="649"/>
                      <a:pt x="5" y="676"/>
                    </a:cubicBezTo>
                    <a:cubicBezTo>
                      <a:pt x="5" y="676"/>
                      <a:pt x="5" y="676"/>
                      <a:pt x="5" y="676"/>
                    </a:cubicBezTo>
                    <a:cubicBezTo>
                      <a:pt x="4" y="714"/>
                      <a:pt x="2" y="752"/>
                      <a:pt x="0" y="790"/>
                    </a:cubicBezTo>
                    <a:cubicBezTo>
                      <a:pt x="18" y="808"/>
                      <a:pt x="41" y="822"/>
                      <a:pt x="71" y="831"/>
                    </a:cubicBezTo>
                    <a:cubicBezTo>
                      <a:pt x="119" y="845"/>
                      <a:pt x="162" y="831"/>
                      <a:pt x="205" y="810"/>
                    </a:cubicBezTo>
                    <a:cubicBezTo>
                      <a:pt x="247" y="789"/>
                      <a:pt x="292" y="775"/>
                      <a:pt x="341" y="756"/>
                    </a:cubicBezTo>
                    <a:cubicBezTo>
                      <a:pt x="342" y="786"/>
                      <a:pt x="343" y="802"/>
                      <a:pt x="343" y="819"/>
                    </a:cubicBezTo>
                    <a:cubicBezTo>
                      <a:pt x="343" y="951"/>
                      <a:pt x="343" y="1083"/>
                      <a:pt x="344" y="1215"/>
                    </a:cubicBezTo>
                    <a:cubicBezTo>
                      <a:pt x="345" y="1286"/>
                      <a:pt x="381" y="1321"/>
                      <a:pt x="452" y="1321"/>
                    </a:cubicBezTo>
                    <a:cubicBezTo>
                      <a:pt x="595" y="1321"/>
                      <a:pt x="738" y="1320"/>
                      <a:pt x="881" y="1320"/>
                    </a:cubicBezTo>
                    <a:cubicBezTo>
                      <a:pt x="895" y="1320"/>
                      <a:pt x="910" y="1321"/>
                      <a:pt x="934" y="1323"/>
                    </a:cubicBezTo>
                    <a:cubicBezTo>
                      <a:pt x="926" y="1342"/>
                      <a:pt x="919" y="1360"/>
                      <a:pt x="913" y="1377"/>
                    </a:cubicBezTo>
                    <a:cubicBezTo>
                      <a:pt x="981" y="1377"/>
                      <a:pt x="1049" y="1377"/>
                      <a:pt x="1117" y="1377"/>
                    </a:cubicBezTo>
                    <a:cubicBezTo>
                      <a:pt x="1110" y="1359"/>
                      <a:pt x="1103" y="1340"/>
                      <a:pt x="1094" y="1320"/>
                    </a:cubicBezTo>
                    <a:cubicBezTo>
                      <a:pt x="1119" y="1320"/>
                      <a:pt x="1133" y="1319"/>
                      <a:pt x="1146" y="1319"/>
                    </a:cubicBezTo>
                    <a:cubicBezTo>
                      <a:pt x="1162" y="1319"/>
                      <a:pt x="1178" y="1319"/>
                      <a:pt x="1195" y="1319"/>
                    </a:cubicBezTo>
                    <a:close/>
                  </a:path>
                </a:pathLst>
              </a:custGeom>
              <a:solidFill>
                <a:srgbClr val="0070C0"/>
              </a:solidFill>
              <a:ln>
                <a:noFill/>
              </a:ln>
            </p:spPr>
            <p:txBody>
              <a:bodyPr vert="horz" wrap="square" lIns="83748" tIns="41874" rIns="83748" bIns="41874" numCol="1" anchor="t" anchorCtr="0" compatLnSpc="1"/>
              <a:lstStyle/>
              <a:p>
                <a:pPr>
                  <a:lnSpc>
                    <a:spcPct val="120000"/>
                  </a:lnSpc>
                </a:pPr>
                <a:endParaRPr lang="en-IN" sz="1600">
                  <a:latin typeface="Arial" panose="020B0604020202020204" pitchFamily="34" charset="0"/>
                  <a:ea typeface="微软雅黑" panose="020B0503020204020204" charset="-122"/>
                  <a:sym typeface="Arial" panose="020B0604020202020204" pitchFamily="34" charset="0"/>
                </a:endParaRPr>
              </a:p>
            </p:txBody>
          </p:sp>
        </p:grpSp>
      </p:grpSp>
      <p:grpSp>
        <p:nvGrpSpPr>
          <p:cNvPr id="22" name="Group 27"/>
          <p:cNvGrpSpPr/>
          <p:nvPr/>
        </p:nvGrpSpPr>
        <p:grpSpPr>
          <a:xfrm>
            <a:off x="1370660" y="2162644"/>
            <a:ext cx="2176567" cy="532255"/>
            <a:chOff x="1601392" y="1504354"/>
            <a:chExt cx="2376489" cy="581144"/>
          </a:xfrm>
          <a:solidFill>
            <a:schemeClr val="accent1"/>
          </a:solidFill>
        </p:grpSpPr>
        <p:cxnSp>
          <p:nvCxnSpPr>
            <p:cNvPr id="23" name="Straight Connector 28"/>
            <p:cNvCxnSpPr/>
            <p:nvPr/>
          </p:nvCxnSpPr>
          <p:spPr bwMode="auto">
            <a:xfrm flipH="1" flipV="1">
              <a:off x="3574125" y="1708894"/>
              <a:ext cx="403756" cy="376604"/>
            </a:xfrm>
            <a:prstGeom prst="line">
              <a:avLst/>
            </a:prstGeom>
            <a:grpFill/>
            <a:ln w="12700" cap="flat" cmpd="sng" algn="ctr">
              <a:solidFill>
                <a:srgbClr val="00B050"/>
              </a:solidFill>
              <a:prstDash val="sysDash"/>
              <a:round/>
              <a:headEnd type="none" w="med" len="med"/>
              <a:tailEnd type="none" w="med" len="med"/>
            </a:ln>
            <a:effectLst/>
          </p:spPr>
        </p:cxnSp>
        <p:cxnSp>
          <p:nvCxnSpPr>
            <p:cNvPr id="24" name="Straight Connector 29"/>
            <p:cNvCxnSpPr/>
            <p:nvPr/>
          </p:nvCxnSpPr>
          <p:spPr bwMode="auto">
            <a:xfrm flipH="1">
              <a:off x="1786909" y="1599299"/>
              <a:ext cx="1599407" cy="0"/>
            </a:xfrm>
            <a:prstGeom prst="line">
              <a:avLst/>
            </a:prstGeom>
            <a:grpFill/>
            <a:ln w="12700" cap="flat" cmpd="sng" algn="ctr">
              <a:solidFill>
                <a:srgbClr val="00B050"/>
              </a:solidFill>
              <a:prstDash val="sysDash"/>
              <a:round/>
              <a:headEnd type="none" w="med" len="med"/>
              <a:tailEnd type="none" w="med" len="med"/>
            </a:ln>
            <a:effectLst/>
          </p:spPr>
        </p:cxnSp>
        <p:sp>
          <p:nvSpPr>
            <p:cNvPr id="26" name="Freeform 22"/>
            <p:cNvSpPr>
              <a:spLocks noEditPoints="1"/>
            </p:cNvSpPr>
            <p:nvPr/>
          </p:nvSpPr>
          <p:spPr bwMode="auto">
            <a:xfrm>
              <a:off x="3386316" y="1519819"/>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rgbClr val="00B050"/>
              </a:solidFill>
              <a:round/>
            </a:ln>
          </p:spPr>
          <p:txBody>
            <a:bodyPr vert="horz" wrap="square" lIns="83748" tIns="41874" rIns="83748" bIns="41874"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31" name="Freeform 22"/>
            <p:cNvSpPr>
              <a:spLocks noEditPoints="1"/>
            </p:cNvSpPr>
            <p:nvPr/>
          </p:nvSpPr>
          <p:spPr bwMode="auto">
            <a:xfrm>
              <a:off x="1601392" y="1504354"/>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rgbClr val="00B050"/>
              </a:solidFill>
              <a:round/>
            </a:ln>
          </p:spPr>
          <p:txBody>
            <a:bodyPr vert="horz" wrap="square" lIns="83748" tIns="41874" rIns="83748" bIns="41874"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grpSp>
      <p:sp>
        <p:nvSpPr>
          <p:cNvPr id="32" name="文本框 31"/>
          <p:cNvSpPr txBox="1"/>
          <p:nvPr/>
        </p:nvSpPr>
        <p:spPr>
          <a:xfrm>
            <a:off x="997585" y="2468245"/>
            <a:ext cx="2171065" cy="1014730"/>
          </a:xfrm>
          <a:prstGeom prst="rect">
            <a:avLst/>
          </a:prstGeom>
          <a:noFill/>
          <a:ln w="28575">
            <a:solidFill>
              <a:srgbClr val="00B050"/>
            </a:solidFill>
          </a:ln>
        </p:spPr>
        <p:txBody>
          <a:bodyPr wrap="square" rtlCol="0">
            <a:spAutoFit/>
          </a:bodyPr>
          <a:lstStyle/>
          <a:p>
            <a:r>
              <a:rPr lang="zh-CN" altLang="en-US" sz="2000">
                <a:latin typeface="Times New Roman" panose="02020603050405020304" pitchFamily="18" charset="0"/>
                <a:ea typeface="微软雅黑" panose="020B0503020204020204" charset="-122"/>
                <a:cs typeface="Times New Roman" panose="02020603050405020304" pitchFamily="18" charset="0"/>
                <a:sym typeface="+mn-ea"/>
              </a:rPr>
              <a:t>BCI正迅速成为有效的通信和控制设备。</a:t>
            </a:r>
            <a:endParaRPr lang="zh-CN" altLang="en-US" sz="2000">
              <a:latin typeface="Times New Roman" panose="02020603050405020304" pitchFamily="18" charset="0"/>
              <a:ea typeface="微软雅黑" panose="020B0503020204020204" charset="-122"/>
              <a:cs typeface="Times New Roman" panose="02020603050405020304" pitchFamily="18" charset="0"/>
            </a:endParaRPr>
          </a:p>
        </p:txBody>
      </p:sp>
      <p:grpSp>
        <p:nvGrpSpPr>
          <p:cNvPr id="33" name="Group 18"/>
          <p:cNvGrpSpPr/>
          <p:nvPr/>
        </p:nvGrpSpPr>
        <p:grpSpPr>
          <a:xfrm>
            <a:off x="5559035" y="2162644"/>
            <a:ext cx="2176567" cy="532255"/>
            <a:chOff x="5314951" y="1576421"/>
            <a:chExt cx="2376489" cy="581144"/>
          </a:xfrm>
          <a:solidFill>
            <a:schemeClr val="accent5"/>
          </a:solidFill>
        </p:grpSpPr>
        <p:cxnSp>
          <p:nvCxnSpPr>
            <p:cNvPr id="35" name="Straight Connector 19"/>
            <p:cNvCxnSpPr/>
            <p:nvPr/>
          </p:nvCxnSpPr>
          <p:spPr bwMode="auto">
            <a:xfrm flipV="1">
              <a:off x="5314951" y="1780961"/>
              <a:ext cx="403756" cy="376604"/>
            </a:xfrm>
            <a:prstGeom prst="line">
              <a:avLst/>
            </a:prstGeom>
            <a:grpFill/>
            <a:ln w="12700" cap="flat" cmpd="sng" algn="ctr">
              <a:solidFill>
                <a:schemeClr val="accent2"/>
              </a:solidFill>
              <a:prstDash val="sysDash"/>
              <a:round/>
              <a:headEnd type="none" w="med" len="med"/>
              <a:tailEnd type="none" w="med" len="med"/>
            </a:ln>
            <a:effectLst/>
          </p:spPr>
        </p:cxnSp>
        <p:cxnSp>
          <p:nvCxnSpPr>
            <p:cNvPr id="40" name="Straight Connector 20"/>
            <p:cNvCxnSpPr/>
            <p:nvPr/>
          </p:nvCxnSpPr>
          <p:spPr bwMode="auto">
            <a:xfrm>
              <a:off x="5906516" y="1671366"/>
              <a:ext cx="1599407" cy="0"/>
            </a:xfrm>
            <a:prstGeom prst="line">
              <a:avLst/>
            </a:prstGeom>
            <a:grpFill/>
            <a:ln w="12700" cap="flat" cmpd="sng" algn="ctr">
              <a:solidFill>
                <a:schemeClr val="accent2"/>
              </a:solidFill>
              <a:prstDash val="sysDash"/>
              <a:round/>
              <a:headEnd type="none" w="med" len="med"/>
              <a:tailEnd type="none" w="med" len="med"/>
            </a:ln>
            <a:effectLst/>
          </p:spPr>
        </p:cxnSp>
        <p:sp>
          <p:nvSpPr>
            <p:cNvPr id="41" name="Freeform 22"/>
            <p:cNvSpPr>
              <a:spLocks noEditPoints="1"/>
            </p:cNvSpPr>
            <p:nvPr/>
          </p:nvSpPr>
          <p:spPr bwMode="auto">
            <a:xfrm flipH="1">
              <a:off x="5711609" y="1591886"/>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chemeClr val="accent2"/>
              </a:solidFill>
              <a:round/>
            </a:ln>
          </p:spPr>
          <p:txBody>
            <a:bodyPr vert="horz" wrap="square" lIns="83748" tIns="41874" rIns="83748" bIns="41874" numCol="1" anchor="t" anchorCtr="0" compatLnSpc="1"/>
            <a:lstStyle/>
            <a:p>
              <a:pPr>
                <a:lnSpc>
                  <a:spcPct val="120000"/>
                </a:lnSpc>
              </a:pPr>
              <a:endParaRPr lang="en-US" sz="1600">
                <a:latin typeface="Arial" panose="020B0604020202020204" pitchFamily="34" charset="0"/>
                <a:ea typeface="微软雅黑" panose="020B0503020204020204" charset="-122"/>
                <a:sym typeface="Arial" panose="020B0604020202020204" pitchFamily="34" charset="0"/>
              </a:endParaRPr>
            </a:p>
          </p:txBody>
        </p:sp>
        <p:sp>
          <p:nvSpPr>
            <p:cNvPr id="42" name="Freeform 22"/>
            <p:cNvSpPr>
              <a:spLocks noEditPoints="1"/>
            </p:cNvSpPr>
            <p:nvPr/>
          </p:nvSpPr>
          <p:spPr bwMode="auto">
            <a:xfrm flipH="1">
              <a:off x="7496533" y="1576421"/>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chemeClr val="accent2"/>
              </a:solidFill>
              <a:round/>
            </a:ln>
          </p:spPr>
          <p:txBody>
            <a:bodyPr vert="horz" wrap="square" lIns="83748" tIns="41874" rIns="83748" bIns="41874" numCol="1" anchor="t" anchorCtr="0" compatLnSpc="1"/>
            <a:lstStyle/>
            <a:p>
              <a:pPr>
                <a:lnSpc>
                  <a:spcPct val="120000"/>
                </a:lnSpc>
              </a:pPr>
              <a:endParaRPr lang="en-US" sz="1600">
                <a:latin typeface="Arial" panose="020B0604020202020204" pitchFamily="34" charset="0"/>
                <a:ea typeface="微软雅黑" panose="020B0503020204020204" charset="-122"/>
                <a:sym typeface="Arial" panose="020B0604020202020204" pitchFamily="34" charset="0"/>
              </a:endParaRPr>
            </a:p>
          </p:txBody>
        </p:sp>
      </p:grpSp>
      <p:sp>
        <p:nvSpPr>
          <p:cNvPr id="44" name="文本框 43"/>
          <p:cNvSpPr txBox="1"/>
          <p:nvPr/>
        </p:nvSpPr>
        <p:spPr>
          <a:xfrm>
            <a:off x="6212205" y="2468245"/>
            <a:ext cx="2503805" cy="1014730"/>
          </a:xfrm>
          <a:prstGeom prst="rect">
            <a:avLst/>
          </a:prstGeom>
          <a:noFill/>
          <a:ln w="28575">
            <a:solidFill>
              <a:schemeClr val="accent6">
                <a:lumMod val="60000"/>
                <a:lumOff val="40000"/>
              </a:schemeClr>
            </a:solidFill>
          </a:ln>
        </p:spPr>
        <p:txBody>
          <a:bodyPr wrap="square" rtlCol="0">
            <a:spAutoFit/>
          </a:bodyPr>
          <a:lstStyle/>
          <a:p>
            <a:r>
              <a:rPr lang="zh-CN" altLang="en-US" sz="2000">
                <a:latin typeface="Times New Roman" panose="02020603050405020304" pitchFamily="18" charset="0"/>
                <a:ea typeface="微软雅黑" panose="020B0503020204020204" charset="-122"/>
                <a:sym typeface="+mn-ea"/>
              </a:rPr>
              <a:t>但是研究的迅速发展局限于全世界众多实验室设定的环境。</a:t>
            </a:r>
            <a:endParaRPr lang="zh-CN" altLang="en-US" sz="2000">
              <a:latin typeface="Times New Roman" panose="02020603050405020304" pitchFamily="18" charset="0"/>
              <a:ea typeface="微软雅黑" panose="020B0503020204020204" charset="-122"/>
              <a:cs typeface="Times New Roman" panose="02020603050405020304" pitchFamily="18" charset="0"/>
            </a:endParaRPr>
          </a:p>
        </p:txBody>
      </p:sp>
      <p:grpSp>
        <p:nvGrpSpPr>
          <p:cNvPr id="46" name="Group 36"/>
          <p:cNvGrpSpPr/>
          <p:nvPr/>
        </p:nvGrpSpPr>
        <p:grpSpPr>
          <a:xfrm>
            <a:off x="1370971" y="5380596"/>
            <a:ext cx="2176567" cy="532255"/>
            <a:chOff x="1683544" y="3746382"/>
            <a:chExt cx="2376489" cy="581144"/>
          </a:xfrm>
          <a:solidFill>
            <a:schemeClr val="accent1"/>
          </a:solidFill>
        </p:grpSpPr>
        <p:cxnSp>
          <p:nvCxnSpPr>
            <p:cNvPr id="48" name="Straight Connector 37"/>
            <p:cNvCxnSpPr/>
            <p:nvPr/>
          </p:nvCxnSpPr>
          <p:spPr bwMode="auto">
            <a:xfrm flipH="1">
              <a:off x="3656277" y="3746382"/>
              <a:ext cx="403756" cy="376604"/>
            </a:xfrm>
            <a:prstGeom prst="line">
              <a:avLst/>
            </a:prstGeom>
            <a:grpFill/>
            <a:ln w="12700" cap="flat" cmpd="sng" algn="ctr">
              <a:solidFill>
                <a:srgbClr val="7030A0"/>
              </a:solidFill>
              <a:prstDash val="sysDash"/>
              <a:round/>
              <a:headEnd type="none" w="med" len="med"/>
              <a:tailEnd type="none" w="med" len="med"/>
            </a:ln>
            <a:effectLst/>
          </p:spPr>
        </p:cxnSp>
        <p:cxnSp>
          <p:nvCxnSpPr>
            <p:cNvPr id="78" name="Straight Connector 38"/>
            <p:cNvCxnSpPr/>
            <p:nvPr/>
          </p:nvCxnSpPr>
          <p:spPr bwMode="auto">
            <a:xfrm flipH="1" flipV="1">
              <a:off x="1869061" y="4232581"/>
              <a:ext cx="1599407" cy="0"/>
            </a:xfrm>
            <a:prstGeom prst="line">
              <a:avLst/>
            </a:prstGeom>
            <a:grpFill/>
            <a:ln w="12700" cap="flat" cmpd="sng" algn="ctr">
              <a:solidFill>
                <a:srgbClr val="7030A0"/>
              </a:solidFill>
              <a:prstDash val="sysDash"/>
              <a:round/>
              <a:headEnd type="none" w="med" len="med"/>
              <a:tailEnd type="none" w="med" len="med"/>
            </a:ln>
            <a:effectLst/>
          </p:spPr>
        </p:cxnSp>
        <p:sp>
          <p:nvSpPr>
            <p:cNvPr id="79" name="Freeform 22"/>
            <p:cNvSpPr>
              <a:spLocks noEditPoints="1"/>
            </p:cNvSpPr>
            <p:nvPr/>
          </p:nvSpPr>
          <p:spPr bwMode="auto">
            <a:xfrm flipV="1">
              <a:off x="3468468" y="4117154"/>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rgbClr val="7030A0"/>
              </a:solidFill>
              <a:round/>
            </a:ln>
          </p:spPr>
          <p:txBody>
            <a:bodyPr vert="horz" wrap="square" lIns="83748" tIns="41874" rIns="83748" bIns="41874"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sp>
          <p:nvSpPr>
            <p:cNvPr id="80" name="Freeform 22"/>
            <p:cNvSpPr>
              <a:spLocks noEditPoints="1"/>
            </p:cNvSpPr>
            <p:nvPr/>
          </p:nvSpPr>
          <p:spPr bwMode="auto">
            <a:xfrm flipV="1">
              <a:off x="1683544" y="4132619"/>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rgbClr val="7030A0"/>
              </a:solidFill>
              <a:round/>
            </a:ln>
          </p:spPr>
          <p:txBody>
            <a:bodyPr vert="horz" wrap="square" lIns="83748" tIns="41874" rIns="83748" bIns="41874"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charset="-122"/>
                <a:sym typeface="Arial" panose="020B0604020202020204" pitchFamily="34" charset="0"/>
              </a:endParaRPr>
            </a:p>
          </p:txBody>
        </p:sp>
      </p:grpSp>
      <p:sp>
        <p:nvSpPr>
          <p:cNvPr id="81" name="文本框 80"/>
          <p:cNvSpPr txBox="1"/>
          <p:nvPr/>
        </p:nvSpPr>
        <p:spPr>
          <a:xfrm>
            <a:off x="362585" y="3835400"/>
            <a:ext cx="2806065" cy="1630045"/>
          </a:xfrm>
          <a:prstGeom prst="rect">
            <a:avLst/>
          </a:prstGeom>
          <a:noFill/>
          <a:ln w="28575">
            <a:solidFill>
              <a:srgbClr val="7030A0"/>
            </a:solidFill>
          </a:ln>
        </p:spPr>
        <p:txBody>
          <a:bodyPr wrap="square" rtlCol="0">
            <a:spAutoFit/>
          </a:bodyPr>
          <a:lstStyle/>
          <a:p>
            <a:r>
              <a:rPr lang="zh-CN" altLang="en-US" sz="2000">
                <a:latin typeface="Times New Roman" panose="02020603050405020304" pitchFamily="18" charset="0"/>
                <a:ea typeface="微软雅黑" panose="020B0503020204020204" charset="-122"/>
                <a:cs typeface="Times New Roman" panose="02020603050405020304" pitchFamily="18" charset="0"/>
                <a:sym typeface="+mn-ea"/>
              </a:rPr>
              <a:t>而且大多数BCI实验已经并将继续在健全的人类或动物身上进行，而主要服务对象严重残疾的人</a:t>
            </a:r>
          </a:p>
        </p:txBody>
      </p:sp>
      <p:grpSp>
        <p:nvGrpSpPr>
          <p:cNvPr id="82" name="Group 9"/>
          <p:cNvGrpSpPr/>
          <p:nvPr/>
        </p:nvGrpSpPr>
        <p:grpSpPr>
          <a:xfrm>
            <a:off x="5729015" y="5274484"/>
            <a:ext cx="2176567" cy="532255"/>
            <a:chOff x="5095082" y="3828931"/>
            <a:chExt cx="2376489" cy="581144"/>
          </a:xfrm>
          <a:solidFill>
            <a:schemeClr val="accent4"/>
          </a:solidFill>
        </p:grpSpPr>
        <p:cxnSp>
          <p:nvCxnSpPr>
            <p:cNvPr id="83" name="Straight Connector 10"/>
            <p:cNvCxnSpPr/>
            <p:nvPr/>
          </p:nvCxnSpPr>
          <p:spPr bwMode="auto">
            <a:xfrm>
              <a:off x="5095082" y="3828931"/>
              <a:ext cx="403756" cy="376604"/>
            </a:xfrm>
            <a:prstGeom prst="line">
              <a:avLst/>
            </a:prstGeom>
            <a:grpFill/>
            <a:ln w="12700" cap="flat" cmpd="sng" algn="ctr">
              <a:solidFill>
                <a:srgbClr val="0070C0"/>
              </a:solidFill>
              <a:prstDash val="sysDash"/>
              <a:round/>
              <a:headEnd type="none" w="med" len="med"/>
              <a:tailEnd type="none" w="med" len="med"/>
            </a:ln>
            <a:effectLst/>
          </p:spPr>
        </p:cxnSp>
        <p:cxnSp>
          <p:nvCxnSpPr>
            <p:cNvPr id="84" name="Straight Connector 11"/>
            <p:cNvCxnSpPr/>
            <p:nvPr/>
          </p:nvCxnSpPr>
          <p:spPr bwMode="auto">
            <a:xfrm flipV="1">
              <a:off x="5686647" y="4315130"/>
              <a:ext cx="1599407" cy="0"/>
            </a:xfrm>
            <a:prstGeom prst="line">
              <a:avLst/>
            </a:prstGeom>
            <a:grpFill/>
            <a:ln w="12700" cap="flat" cmpd="sng" algn="ctr">
              <a:solidFill>
                <a:srgbClr val="0070C0"/>
              </a:solidFill>
              <a:prstDash val="sysDash"/>
              <a:round/>
              <a:headEnd type="none" w="med" len="med"/>
              <a:tailEnd type="none" w="med" len="med"/>
            </a:ln>
            <a:effectLst/>
          </p:spPr>
        </p:cxnSp>
        <p:sp>
          <p:nvSpPr>
            <p:cNvPr id="85" name="Freeform 22"/>
            <p:cNvSpPr>
              <a:spLocks noEditPoints="1"/>
            </p:cNvSpPr>
            <p:nvPr/>
          </p:nvSpPr>
          <p:spPr bwMode="auto">
            <a:xfrm flipH="1" flipV="1">
              <a:off x="5491740" y="4199703"/>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rgbClr val="0070C0"/>
              </a:solidFill>
              <a:round/>
            </a:ln>
          </p:spPr>
          <p:txBody>
            <a:bodyPr vert="horz" wrap="square" lIns="83748" tIns="41874" rIns="83748" bIns="41874" numCol="1" anchor="t" anchorCtr="0" compatLnSpc="1"/>
            <a:lstStyle/>
            <a:p>
              <a:pPr>
                <a:lnSpc>
                  <a:spcPct val="120000"/>
                </a:lnSpc>
              </a:pPr>
              <a:endParaRPr lang="en-US" sz="1600">
                <a:latin typeface="Arial" panose="020B0604020202020204" pitchFamily="34" charset="0"/>
                <a:ea typeface="微软雅黑" panose="020B0503020204020204" charset="-122"/>
                <a:sym typeface="Arial" panose="020B0604020202020204" pitchFamily="34" charset="0"/>
              </a:endParaRPr>
            </a:p>
          </p:txBody>
        </p:sp>
        <p:sp>
          <p:nvSpPr>
            <p:cNvPr id="86" name="Freeform 22"/>
            <p:cNvSpPr>
              <a:spLocks noEditPoints="1"/>
            </p:cNvSpPr>
            <p:nvPr/>
          </p:nvSpPr>
          <p:spPr bwMode="auto">
            <a:xfrm flipH="1" flipV="1">
              <a:off x="7276664" y="4215168"/>
              <a:ext cx="194907" cy="1949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4 h 72"/>
                <a:gd name="T12" fmla="*/ 4 w 72"/>
                <a:gd name="T13" fmla="*/ 36 h 72"/>
                <a:gd name="T14" fmla="*/ 36 w 72"/>
                <a:gd name="T15" fmla="*/ 68 h 72"/>
                <a:gd name="T16" fmla="*/ 68 w 72"/>
                <a:gd name="T17" fmla="*/ 36 h 72"/>
                <a:gd name="T18" fmla="*/ 36 w 72"/>
                <a:gd name="T19" fmla="*/ 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4"/>
                  </a:moveTo>
                  <a:cubicBezTo>
                    <a:pt x="18" y="4"/>
                    <a:pt x="4" y="19"/>
                    <a:pt x="4" y="36"/>
                  </a:cubicBezTo>
                  <a:cubicBezTo>
                    <a:pt x="4" y="54"/>
                    <a:pt x="18" y="68"/>
                    <a:pt x="36" y="68"/>
                  </a:cubicBezTo>
                  <a:cubicBezTo>
                    <a:pt x="54" y="68"/>
                    <a:pt x="68" y="54"/>
                    <a:pt x="68" y="36"/>
                  </a:cubicBezTo>
                  <a:cubicBezTo>
                    <a:pt x="68" y="19"/>
                    <a:pt x="54" y="4"/>
                    <a:pt x="36" y="4"/>
                  </a:cubicBezTo>
                  <a:close/>
                </a:path>
              </a:pathLst>
            </a:custGeom>
            <a:grpFill/>
            <a:ln w="9525">
              <a:solidFill>
                <a:srgbClr val="0070C0"/>
              </a:solidFill>
              <a:round/>
            </a:ln>
          </p:spPr>
          <p:txBody>
            <a:bodyPr vert="horz" wrap="square" lIns="83748" tIns="41874" rIns="83748" bIns="41874" numCol="1" anchor="t" anchorCtr="0" compatLnSpc="1"/>
            <a:lstStyle/>
            <a:p>
              <a:pPr>
                <a:lnSpc>
                  <a:spcPct val="120000"/>
                </a:lnSpc>
              </a:pPr>
              <a:endParaRPr lang="en-US" sz="1600">
                <a:latin typeface="Arial" panose="020B0604020202020204" pitchFamily="34" charset="0"/>
                <a:ea typeface="微软雅黑" panose="020B0503020204020204" charset="-122"/>
                <a:sym typeface="Arial" panose="020B0604020202020204" pitchFamily="34" charset="0"/>
              </a:endParaRPr>
            </a:p>
          </p:txBody>
        </p:sp>
      </p:grpSp>
      <p:sp>
        <p:nvSpPr>
          <p:cNvPr id="87" name="文本框 86"/>
          <p:cNvSpPr txBox="1"/>
          <p:nvPr/>
        </p:nvSpPr>
        <p:spPr>
          <a:xfrm>
            <a:off x="6156960" y="3750310"/>
            <a:ext cx="2614295" cy="1630045"/>
          </a:xfrm>
          <a:prstGeom prst="rect">
            <a:avLst/>
          </a:prstGeom>
          <a:noFill/>
          <a:ln w="28575">
            <a:solidFill>
              <a:srgbClr val="0070C0"/>
            </a:solidFill>
          </a:ln>
        </p:spPr>
        <p:txBody>
          <a:bodyPr wrap="square" rtlCol="0">
            <a:spAutoFit/>
          </a:bodyPr>
          <a:lstStyle/>
          <a:p>
            <a:r>
              <a:rPr lang="zh-CN" altLang="en-US" sz="2000">
                <a:latin typeface="Times New Roman" panose="02020603050405020304" pitchFamily="18" charset="0"/>
                <a:ea typeface="微软雅黑" panose="020B0503020204020204" charset="-122"/>
                <a:sym typeface="+mn-ea"/>
              </a:rPr>
              <a:t>BCI要实现其主要目的并证明其发展，得到政府和其他资助实体的大力支持，必须解决以下问题</a:t>
            </a:r>
          </a:p>
        </p:txBody>
      </p:sp>
      <p:sp>
        <p:nvSpPr>
          <p:cNvPr id="89" name="文本框 88"/>
          <p:cNvSpPr txBox="1"/>
          <p:nvPr/>
        </p:nvSpPr>
        <p:spPr>
          <a:xfrm>
            <a:off x="362585" y="5912485"/>
            <a:ext cx="8330565" cy="829945"/>
          </a:xfrm>
          <a:prstGeom prst="rect">
            <a:avLst/>
          </a:prstGeom>
          <a:noFill/>
        </p:spPr>
        <p:txBody>
          <a:bodyPr wrap="square" rtlCol="0">
            <a:spAutoFit/>
          </a:bodyPr>
          <a:lstStyle/>
          <a:p>
            <a:r>
              <a:rPr sz="2400">
                <a:solidFill>
                  <a:srgbClr val="FF0000"/>
                </a:solidFill>
                <a:latin typeface="微软雅黑" panose="020B0503020204020204" charset="-122"/>
                <a:ea typeface="微软雅黑" panose="020B0503020204020204" charset="-122"/>
                <a:cs typeface="微软雅黑" panose="020B0503020204020204" charset="-122"/>
              </a:rPr>
              <a:t>BCI需要在现实生活</a:t>
            </a:r>
            <a:r>
              <a:rPr lang="zh-CN" sz="2400">
                <a:solidFill>
                  <a:srgbClr val="FF0000"/>
                </a:solidFill>
                <a:latin typeface="微软雅黑" panose="020B0503020204020204" charset="-122"/>
                <a:ea typeface="微软雅黑" panose="020B0503020204020204" charset="-122"/>
                <a:cs typeface="微软雅黑" panose="020B0503020204020204" charset="-122"/>
              </a:rPr>
              <a:t>应用</a:t>
            </a:r>
            <a:r>
              <a:rPr sz="2400">
                <a:solidFill>
                  <a:srgbClr val="FF0000"/>
                </a:solidFill>
                <a:latin typeface="微软雅黑" panose="020B0503020204020204" charset="-122"/>
                <a:ea typeface="微软雅黑" panose="020B0503020204020204" charset="-122"/>
                <a:cs typeface="微软雅黑" panose="020B0503020204020204" charset="-122"/>
              </a:rPr>
              <a:t>中表现良好</a:t>
            </a:r>
            <a:r>
              <a:rPr lang="zh-CN" sz="2400">
                <a:solidFill>
                  <a:srgbClr val="FF0000"/>
                </a:solidFill>
                <a:latin typeface="微软雅黑" panose="020B0503020204020204" charset="-122"/>
                <a:ea typeface="微软雅黑" panose="020B0503020204020204" charset="-122"/>
                <a:cs typeface="微软雅黑" panose="020B0503020204020204" charset="-122"/>
              </a:rPr>
              <a:t>，为残疾人提供新的沟通和其他改善日常生活的能力。</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fade">
                                      <p:cBhvr>
                                        <p:cTn id="19" dur="500"/>
                                        <p:tgtEl>
                                          <p:spTgt spid="8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9"/>
                                        </p:tgtEl>
                                        <p:attrNameLst>
                                          <p:attrName>style.visibility</p:attrName>
                                        </p:attrNameLst>
                                      </p:cBhvr>
                                      <p:to>
                                        <p:strVal val="visible"/>
                                      </p:to>
                                    </p:set>
                                    <p:anim calcmode="lin" valueType="num">
                                      <p:cBhvr additive="base">
                                        <p:cTn id="24" dur="500" fill="hold"/>
                                        <p:tgtEl>
                                          <p:spTgt spid="89"/>
                                        </p:tgtEl>
                                        <p:attrNameLst>
                                          <p:attrName>ppt_x</p:attrName>
                                        </p:attrNameLst>
                                      </p:cBhvr>
                                      <p:tavLst>
                                        <p:tav tm="0">
                                          <p:val>
                                            <p:strVal val="#ppt_x"/>
                                          </p:val>
                                        </p:tav>
                                        <p:tav tm="100000">
                                          <p:val>
                                            <p:strVal val="#ppt_x"/>
                                          </p:val>
                                        </p:tav>
                                      </p:tavLst>
                                    </p:anim>
                                    <p:anim calcmode="lin" valueType="num">
                                      <p:cBhvr additive="base">
                                        <p:cTn id="25"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02005" y="2215515"/>
            <a:ext cx="7233285" cy="2014855"/>
          </a:xfrm>
          <a:prstGeom prst="rect">
            <a:avLst/>
          </a:prstGeom>
          <a:noFill/>
        </p:spPr>
        <p:txBody>
          <a:bodyPr wrap="square" rtlCol="0">
            <a:spAutoFit/>
          </a:bodyPr>
          <a:lstStyle/>
          <a:p>
            <a:pPr>
              <a:lnSpc>
                <a:spcPct val="125000"/>
              </a:lnSpc>
            </a:pPr>
            <a:r>
              <a:rPr kumimoji="1" lang="en-US" altLang="zh-CN" sz="2000" b="1" noProof="0" dirty="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dirty="0">
                <a:latin typeface="微软雅黑" panose="020B0503020204020204" charset="-122"/>
                <a:ea typeface="微软雅黑" panose="020B0503020204020204" charset="-122"/>
                <a:cs typeface="微软雅黑" panose="020B0503020204020204" charset="-122"/>
              </a:rPr>
              <a:t>能够以适合于长期独立使用的形式来实现这种</a:t>
            </a:r>
            <a:r>
              <a:rPr lang="zh-CN" altLang="en-US" sz="2000" dirty="0">
                <a:latin typeface="Times New Roman" panose="02020603050405020304" pitchFamily="18" charset="0"/>
                <a:ea typeface="微软雅黑" panose="020B0503020204020204" charset="-122"/>
                <a:cs typeface="Times New Roman" panose="02020603050405020304" pitchFamily="18" charset="0"/>
              </a:rPr>
              <a:t>BCI</a:t>
            </a:r>
            <a:r>
              <a:rPr lang="zh-CN" altLang="en-US" sz="2000" dirty="0">
                <a:latin typeface="微软雅黑" panose="020B0503020204020204" charset="-122"/>
                <a:ea typeface="微软雅黑" panose="020B0503020204020204" charset="-122"/>
                <a:cs typeface="微软雅黑" panose="020B0503020204020204" charset="-122"/>
              </a:rPr>
              <a:t>设计</a:t>
            </a:r>
            <a:r>
              <a:rPr lang="zh-CN" altLang="en-US" sz="2000" dirty="0" smtClean="0">
                <a:latin typeface="微软雅黑" panose="020B0503020204020204" charset="-122"/>
                <a:ea typeface="微软雅黑" panose="020B0503020204020204" charset="-122"/>
                <a:cs typeface="微软雅黑" panose="020B0503020204020204" charset="-122"/>
              </a:rPr>
              <a:t>吗</a:t>
            </a:r>
            <a:r>
              <a:rPr lang="en-US" altLang="zh-CN" sz="2000" dirty="0" smtClean="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a:lnSpc>
                <a:spcPct val="125000"/>
              </a:lnSpc>
            </a:pPr>
            <a:r>
              <a:rPr kumimoji="1" lang="en-US" altLang="zh-CN" sz="2000" b="1" noProof="0" dirty="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dirty="0">
                <a:latin typeface="微软雅黑" panose="020B0503020204020204" charset="-122"/>
                <a:ea typeface="微软雅黑" panose="020B0503020204020204" charset="-122"/>
                <a:cs typeface="微软雅黑" panose="020B0503020204020204" charset="-122"/>
                <a:sym typeface="+mn-ea"/>
              </a:rPr>
              <a:t>需要这种</a:t>
            </a:r>
            <a:r>
              <a:rPr lang="zh-CN" altLang="en-US" sz="2000" dirty="0">
                <a:latin typeface="Times New Roman" panose="02020603050405020304" pitchFamily="18" charset="0"/>
                <a:ea typeface="微软雅黑" panose="020B0503020204020204" charset="-122"/>
                <a:cs typeface="Times New Roman" panose="02020603050405020304" pitchFamily="18" charset="0"/>
                <a:sym typeface="+mn-ea"/>
              </a:rPr>
              <a:t>BCI</a:t>
            </a:r>
            <a:r>
              <a:rPr lang="zh-CN" altLang="en-US" sz="2000" dirty="0">
                <a:latin typeface="微软雅黑" panose="020B0503020204020204" charset="-122"/>
                <a:ea typeface="微软雅黑" panose="020B0503020204020204" charset="-122"/>
                <a:cs typeface="微软雅黑" panose="020B0503020204020204" charset="-122"/>
                <a:sym typeface="+mn-ea"/>
              </a:rPr>
              <a:t>系统的人是谁? 他们会使用它吗?</a:t>
            </a:r>
          </a:p>
          <a:p>
            <a:pPr>
              <a:lnSpc>
                <a:spcPct val="125000"/>
              </a:lnSpc>
            </a:pPr>
            <a:r>
              <a:rPr kumimoji="1" lang="en-US" altLang="zh-CN" sz="2000" b="1" noProof="0" dirty="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dirty="0">
                <a:latin typeface="微软雅黑" panose="020B0503020204020204" charset="-122"/>
                <a:ea typeface="微软雅黑" panose="020B0503020204020204" charset="-122"/>
                <a:cs typeface="微软雅黑" panose="020B0503020204020204" charset="-122"/>
                <a:sym typeface="+mn-ea"/>
              </a:rPr>
              <a:t>他们的家庭环境能够支持其使用这种</a:t>
            </a:r>
            <a:r>
              <a:rPr lang="zh-CN" altLang="en-US" sz="2000" dirty="0">
                <a:latin typeface="Times New Roman" panose="02020603050405020304" pitchFamily="18" charset="0"/>
                <a:ea typeface="微软雅黑" panose="020B0503020204020204" charset="-122"/>
                <a:cs typeface="Times New Roman" panose="02020603050405020304" pitchFamily="18" charset="0"/>
                <a:sym typeface="+mn-ea"/>
              </a:rPr>
              <a:t>BCI</a:t>
            </a:r>
            <a:r>
              <a:rPr lang="zh-CN" altLang="en-US" sz="2000" dirty="0">
                <a:latin typeface="微软雅黑" panose="020B0503020204020204" charset="-122"/>
                <a:ea typeface="微软雅黑" panose="020B0503020204020204" charset="-122"/>
                <a:cs typeface="微软雅黑" panose="020B0503020204020204" charset="-122"/>
                <a:sym typeface="+mn-ea"/>
              </a:rPr>
              <a:t>吗? 他们实际使用它了吗?</a:t>
            </a:r>
          </a:p>
          <a:p>
            <a:pPr>
              <a:lnSpc>
                <a:spcPct val="125000"/>
              </a:lnSpc>
            </a:pPr>
            <a:r>
              <a:rPr kumimoji="1" lang="en-US" altLang="zh-CN" sz="2000" b="1" noProof="0" dirty="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dirty="0">
                <a:latin typeface="Times New Roman" panose="02020603050405020304" pitchFamily="18" charset="0"/>
                <a:ea typeface="微软雅黑" panose="020B0503020204020204" charset="-122"/>
                <a:cs typeface="Times New Roman" panose="02020603050405020304" pitchFamily="18" charset="0"/>
                <a:sym typeface="+mn-ea"/>
              </a:rPr>
              <a:t>BCI</a:t>
            </a:r>
            <a:r>
              <a:rPr lang="zh-CN" altLang="en-US" sz="2000" dirty="0">
                <a:latin typeface="微软雅黑" panose="020B0503020204020204" charset="-122"/>
                <a:ea typeface="微软雅黑" panose="020B0503020204020204" charset="-122"/>
                <a:cs typeface="微软雅黑" panose="020B0503020204020204" charset="-122"/>
                <a:sym typeface="+mn-ea"/>
              </a:rPr>
              <a:t>能改善他们的生活</a:t>
            </a:r>
            <a:r>
              <a:rPr lang="zh-CN" altLang="en-US" sz="2000" dirty="0" smtClean="0">
                <a:latin typeface="微软雅黑" panose="020B0503020204020204" charset="-122"/>
                <a:ea typeface="微软雅黑" panose="020B0503020204020204" charset="-122"/>
                <a:cs typeface="微软雅黑" panose="020B0503020204020204" charset="-122"/>
                <a:sym typeface="+mn-ea"/>
              </a:rPr>
              <a:t>吗</a:t>
            </a:r>
            <a:r>
              <a:rPr lang="en-US" altLang="zh-CN" sz="2000" dirty="0" smtClean="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sym typeface="+mn-ea"/>
            </a:endParaRPr>
          </a:p>
        </p:txBody>
      </p:sp>
      <p:grpSp>
        <p:nvGrpSpPr>
          <p:cNvPr id="13313"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问题引入</a:t>
              </a:r>
            </a:p>
          </p:txBody>
        </p:sp>
        <p:sp>
          <p:nvSpPr>
            <p:cNvPr id="13315"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6" name="文本框 5"/>
          <p:cNvSpPr txBox="1"/>
          <p:nvPr/>
        </p:nvSpPr>
        <p:spPr>
          <a:xfrm>
            <a:off x="1138555" y="923925"/>
            <a:ext cx="7074535" cy="953135"/>
          </a:xfrm>
          <a:prstGeom prst="rect">
            <a:avLst/>
          </a:prstGeom>
          <a:noFill/>
        </p:spPr>
        <p:txBody>
          <a:bodyPr wrap="square" rtlCol="0">
            <a:spAutoFit/>
          </a:bodyPr>
          <a:lstStyle/>
          <a:p>
            <a:r>
              <a:rPr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旨在建立BCI系统真实有用性的研究有</a:t>
            </a:r>
            <a:r>
              <a:rPr sz="2800" b="1">
                <a:solidFill>
                  <a:srgbClr val="FF0000"/>
                </a:solidFill>
                <a:latin typeface="Times New Roman" panose="02020603050405020304" pitchFamily="18" charset="0"/>
                <a:ea typeface="黑体" panose="02010609060101010101" pitchFamily="2" charset="-122"/>
                <a:cs typeface="Times New Roman" panose="02020603050405020304" pitchFamily="18" charset="0"/>
              </a:rPr>
              <a:t>四个</a:t>
            </a:r>
            <a:r>
              <a:rPr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不同的目标</a:t>
            </a:r>
          </a:p>
        </p:txBody>
      </p:sp>
      <p:sp>
        <p:nvSpPr>
          <p:cNvPr id="13" name="文本框 12"/>
          <p:cNvSpPr txBox="1"/>
          <p:nvPr/>
        </p:nvSpPr>
        <p:spPr>
          <a:xfrm>
            <a:off x="955675" y="4568190"/>
            <a:ext cx="6925945" cy="1783715"/>
          </a:xfrm>
          <a:prstGeom prst="rect">
            <a:avLst/>
          </a:prstGeom>
          <a:noFill/>
          <a:ln w="28575">
            <a:solidFill>
              <a:srgbClr val="0070C0"/>
            </a:solidFill>
          </a:ln>
        </p:spPr>
        <p:txBody>
          <a:bodyPr wrap="square" rtlCol="0">
            <a:spAutoFit/>
          </a:bodyPr>
          <a:lstStyle/>
          <a:p>
            <a:r>
              <a:rPr lang="zh-CN" altLang="en-US" sz="2200">
                <a:solidFill>
                  <a:srgbClr val="FF0000"/>
                </a:solidFill>
                <a:latin typeface="Times New Roman" panose="02020603050405020304" pitchFamily="18" charset="0"/>
                <a:ea typeface="微软雅黑" panose="020B0503020204020204" charset="-122"/>
                <a:cs typeface="Times New Roman" panose="02020603050405020304" pitchFamily="18" charset="0"/>
              </a:rPr>
              <a:t>最初</a:t>
            </a:r>
            <a:r>
              <a:rPr lang="zh-CN" altLang="en-US" sz="2200">
                <a:latin typeface="Times New Roman" panose="02020603050405020304" pitchFamily="18" charset="0"/>
                <a:ea typeface="微软雅黑" panose="020B0503020204020204" charset="-122"/>
                <a:cs typeface="Times New Roman" panose="02020603050405020304" pitchFamily="18" charset="0"/>
              </a:rPr>
              <a:t>的研究：设计和优化</a:t>
            </a:r>
            <a:r>
              <a:rPr lang="en-US" altLang="zh-CN" sz="2200">
                <a:latin typeface="Times New Roman" panose="02020603050405020304" pitchFamily="18" charset="0"/>
                <a:ea typeface="微软雅黑" panose="020B0503020204020204" charset="-122"/>
                <a:cs typeface="Times New Roman" panose="02020603050405020304" pitchFamily="18" charset="0"/>
              </a:rPr>
              <a:t>BCI</a:t>
            </a:r>
            <a:r>
              <a:rPr lang="zh-CN" altLang="en-US" sz="2200">
                <a:latin typeface="Times New Roman" panose="02020603050405020304" pitchFamily="18" charset="0"/>
                <a:ea typeface="微软雅黑" panose="020B0503020204020204" charset="-122"/>
                <a:cs typeface="Times New Roman" panose="02020603050405020304" pitchFamily="18" charset="0"/>
              </a:rPr>
              <a:t>使之在严格控制和密切监视的实验室环境中能够提供可靠、准确的通信或控制。</a:t>
            </a:r>
          </a:p>
          <a:p>
            <a:r>
              <a:rPr lang="zh-CN" altLang="en-US" sz="2200">
                <a:latin typeface="Times New Roman" panose="02020603050405020304" pitchFamily="18" charset="0"/>
                <a:ea typeface="微软雅黑" panose="020B0503020204020204" charset="-122"/>
                <a:cs typeface="Times New Roman" panose="02020603050405020304" pitchFamily="18" charset="0"/>
              </a:rPr>
              <a:t>本章内容：</a:t>
            </a:r>
            <a:r>
              <a:rPr lang="zh-CN" altLang="en-US" sz="2200">
                <a:latin typeface="Times New Roman" panose="02020603050405020304" pitchFamily="18" charset="0"/>
                <a:ea typeface="微软雅黑" panose="020B0503020204020204" charset="-122"/>
                <a:cs typeface="Times New Roman" panose="02020603050405020304" pitchFamily="18" charset="0"/>
                <a:sym typeface="+mn-ea"/>
              </a:rPr>
              <a:t>回答每个问题所涉及的步骤以及必须克服的潜在问题，提供信息和见解，适用于将任何BCI系统</a:t>
            </a:r>
            <a:r>
              <a:rPr lang="zh-CN" altLang="en-US" sz="22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带出</a:t>
            </a:r>
            <a:r>
              <a:rPr lang="zh-CN" altLang="en-US" sz="2200">
                <a:latin typeface="Times New Roman" panose="02020603050405020304" pitchFamily="18" charset="0"/>
                <a:ea typeface="微软雅黑" panose="020B0503020204020204" charset="-122"/>
                <a:cs typeface="Times New Roman" panose="02020603050405020304" pitchFamily="18" charset="0"/>
                <a:sym typeface="+mn-ea"/>
              </a:rPr>
              <a:t>实验室并验证其在残疾人日常生活中的</a:t>
            </a:r>
            <a:r>
              <a:rPr lang="zh-CN" altLang="en-US" sz="22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有效性</a:t>
            </a:r>
            <a:r>
              <a:rPr lang="zh-CN" altLang="en-US" sz="2200">
                <a:latin typeface="Times New Roman" panose="02020603050405020304" pitchFamily="18" charset="0"/>
                <a:ea typeface="微软雅黑" panose="020B0503020204020204" charset="-122"/>
                <a:cs typeface="Times New Roman" panose="02020603050405020304" pitchFamily="18" charset="0"/>
                <a:sym typeface="+mn-ea"/>
              </a:rPr>
              <a:t>。</a:t>
            </a:r>
            <a:endParaRPr lang="zh-CN" altLang="en-US" sz="2200">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447882" y="413944"/>
            <a:ext cx="6729095" cy="133985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algn="ctr" defTabSz="914400" rtl="0" eaLnBrk="1" fontAlgn="base" latinLnBrk="0" hangingPunct="1">
              <a:lnSpc>
                <a:spcPct val="100000"/>
              </a:lnSpc>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20.2  </a:t>
            </a:r>
            <a:r>
              <a:rPr lang="zh-CN" altLang="en-US" sz="4000" b="1" kern="0" noProof="0" dirty="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能以适合于长期独立使用的形式来实现BCI设计吗</a:t>
            </a:r>
            <a:endPar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endParaRPr>
          </a:p>
        </p:txBody>
      </p:sp>
      <p:sp>
        <p:nvSpPr>
          <p:cNvPr id="4" name="矩形 3"/>
          <p:cNvSpPr/>
          <p:nvPr/>
        </p:nvSpPr>
        <p:spPr>
          <a:xfrm>
            <a:off x="292735" y="2440305"/>
            <a:ext cx="1853565" cy="706755"/>
          </a:xfrm>
          <a:prstGeom prst="rect">
            <a:avLst/>
          </a:prstGeom>
          <a:noFill/>
          <a:ln>
            <a:noFill/>
          </a:ln>
        </p:spPr>
        <p:txBody>
          <a:bodyPr wrap="square" rtlCol="0" anchor="t">
            <a:spAutoFit/>
          </a:bodyPr>
          <a:lstStyle/>
          <a:p>
            <a:pPr algn="ctr"/>
            <a:r>
              <a:rPr lang="en-US" altLang="zh-CN" sz="4000" b="1">
                <a:solidFill>
                  <a:srgbClr val="FF0000"/>
                </a:solidFill>
                <a:effectLst>
                  <a:outerShdw blurRad="38100" dist="25400" dir="5400000" algn="ctr" rotWithShape="0">
                    <a:srgbClr val="6E747A">
                      <a:alpha val="43000"/>
                    </a:srgbClr>
                  </a:outerShdw>
                </a:effectLst>
              </a:rPr>
              <a:t>YES</a:t>
            </a:r>
          </a:p>
        </p:txBody>
      </p:sp>
      <p:sp>
        <p:nvSpPr>
          <p:cNvPr id="5" name="矩形 4"/>
          <p:cNvSpPr/>
          <p:nvPr/>
        </p:nvSpPr>
        <p:spPr>
          <a:xfrm>
            <a:off x="6540500" y="2440305"/>
            <a:ext cx="1853565" cy="706755"/>
          </a:xfrm>
          <a:prstGeom prst="rect">
            <a:avLst/>
          </a:prstGeom>
          <a:noFill/>
          <a:ln>
            <a:noFill/>
          </a:ln>
        </p:spPr>
        <p:txBody>
          <a:bodyPr wrap="square" rtlCol="0" anchor="t">
            <a:spAutoFit/>
          </a:bodyPr>
          <a:lstStyle/>
          <a:p>
            <a:pPr algn="ctr"/>
            <a:r>
              <a:rPr lang="en-US" altLang="zh-CN" sz="4000" b="1">
                <a:solidFill>
                  <a:schemeClr val="tx1"/>
                </a:solidFill>
                <a:effectLst>
                  <a:outerShdw blurRad="38100" dist="25400" dir="5400000" algn="ctr" rotWithShape="0">
                    <a:srgbClr val="6E747A">
                      <a:alpha val="43000"/>
                    </a:srgbClr>
                  </a:outerShdw>
                </a:effectLst>
              </a:rPr>
              <a:t>NO</a:t>
            </a:r>
          </a:p>
        </p:txBody>
      </p:sp>
      <p:grpSp>
        <p:nvGrpSpPr>
          <p:cNvPr id="6" name="Group 4"/>
          <p:cNvGrpSpPr/>
          <p:nvPr/>
        </p:nvGrpSpPr>
        <p:grpSpPr>
          <a:xfrm>
            <a:off x="3662045" y="2082165"/>
            <a:ext cx="1830705" cy="1343025"/>
            <a:chOff x="3471863" y="2343150"/>
            <a:chExt cx="2197703" cy="1985963"/>
          </a:xfrm>
        </p:grpSpPr>
        <p:sp>
          <p:nvSpPr>
            <p:cNvPr id="7" name="Freeform 5"/>
            <p:cNvSpPr/>
            <p:nvPr/>
          </p:nvSpPr>
          <p:spPr bwMode="auto">
            <a:xfrm>
              <a:off x="3477228" y="2356836"/>
              <a:ext cx="2192338" cy="1495425"/>
            </a:xfrm>
            <a:custGeom>
              <a:avLst/>
              <a:gdLst/>
              <a:ahLst/>
              <a:cxnLst>
                <a:cxn ang="0">
                  <a:pos x="1202" y="800"/>
                </a:cxn>
                <a:cxn ang="0">
                  <a:pos x="1182" y="820"/>
                </a:cxn>
                <a:cxn ang="0">
                  <a:pos x="20" y="820"/>
                </a:cxn>
                <a:cxn ang="0">
                  <a:pos x="0" y="800"/>
                </a:cxn>
                <a:cxn ang="0">
                  <a:pos x="0" y="20"/>
                </a:cxn>
                <a:cxn ang="0">
                  <a:pos x="20" y="0"/>
                </a:cxn>
                <a:cxn ang="0">
                  <a:pos x="1182" y="0"/>
                </a:cxn>
                <a:cxn ang="0">
                  <a:pos x="1202" y="20"/>
                </a:cxn>
                <a:cxn ang="0">
                  <a:pos x="1202" y="800"/>
                </a:cxn>
              </a:cxnLst>
              <a:rect l="0" t="0" r="r" b="b"/>
              <a:pathLst>
                <a:path w="1202" h="820">
                  <a:moveTo>
                    <a:pt x="1202" y="800"/>
                  </a:moveTo>
                  <a:cubicBezTo>
                    <a:pt x="1202" y="811"/>
                    <a:pt x="1193" y="820"/>
                    <a:pt x="1182" y="820"/>
                  </a:cubicBezTo>
                  <a:cubicBezTo>
                    <a:pt x="20" y="820"/>
                    <a:pt x="20" y="820"/>
                    <a:pt x="20" y="820"/>
                  </a:cubicBezTo>
                  <a:cubicBezTo>
                    <a:pt x="9" y="820"/>
                    <a:pt x="0" y="811"/>
                    <a:pt x="0" y="800"/>
                  </a:cubicBezTo>
                  <a:cubicBezTo>
                    <a:pt x="0" y="20"/>
                    <a:pt x="0" y="20"/>
                    <a:pt x="0" y="20"/>
                  </a:cubicBezTo>
                  <a:cubicBezTo>
                    <a:pt x="0" y="9"/>
                    <a:pt x="9" y="0"/>
                    <a:pt x="20" y="0"/>
                  </a:cubicBezTo>
                  <a:cubicBezTo>
                    <a:pt x="1182" y="0"/>
                    <a:pt x="1182" y="0"/>
                    <a:pt x="1182" y="0"/>
                  </a:cubicBezTo>
                  <a:cubicBezTo>
                    <a:pt x="1193" y="0"/>
                    <a:pt x="1202" y="9"/>
                    <a:pt x="1202" y="20"/>
                  </a:cubicBezTo>
                  <a:lnTo>
                    <a:pt x="1202" y="800"/>
                  </a:lnTo>
                  <a:close/>
                </a:path>
              </a:pathLst>
            </a:custGeom>
            <a:solidFill>
              <a:srgbClr val="00B050"/>
            </a:solidFill>
            <a:ln w="9525">
              <a:noFill/>
              <a:round/>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8" name="Rectangle 6"/>
            <p:cNvSpPr>
              <a:spLocks noChangeArrowheads="1"/>
            </p:cNvSpPr>
            <p:nvPr/>
          </p:nvSpPr>
          <p:spPr bwMode="auto">
            <a:xfrm>
              <a:off x="3563938" y="3713163"/>
              <a:ext cx="2019300" cy="90488"/>
            </a:xfrm>
            <a:prstGeom prst="rect">
              <a:avLst/>
            </a:prstGeom>
            <a:solidFill>
              <a:schemeClr val="accent1">
                <a:lumMod val="40000"/>
                <a:lumOff val="60000"/>
              </a:schemeClr>
            </a:solidFill>
            <a:ln w="9525">
              <a:noFill/>
              <a:miter lim="800000"/>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9" name="Freeform 7"/>
            <p:cNvSpPr/>
            <p:nvPr/>
          </p:nvSpPr>
          <p:spPr bwMode="auto">
            <a:xfrm>
              <a:off x="4573587" y="2343150"/>
              <a:ext cx="1009650" cy="1460500"/>
            </a:xfrm>
            <a:custGeom>
              <a:avLst/>
              <a:gdLst/>
              <a:ahLst/>
              <a:cxnLst>
                <a:cxn ang="0">
                  <a:pos x="0" y="801"/>
                </a:cxn>
                <a:cxn ang="0">
                  <a:pos x="0" y="73"/>
                </a:cxn>
                <a:cxn ang="0">
                  <a:pos x="1" y="71"/>
                </a:cxn>
                <a:cxn ang="0">
                  <a:pos x="1" y="65"/>
                </a:cxn>
                <a:cxn ang="0">
                  <a:pos x="70" y="0"/>
                </a:cxn>
                <a:cxn ang="0">
                  <a:pos x="554" y="0"/>
                </a:cxn>
                <a:cxn ang="0">
                  <a:pos x="554" y="758"/>
                </a:cxn>
                <a:cxn ang="0">
                  <a:pos x="70" y="758"/>
                </a:cxn>
                <a:cxn ang="0">
                  <a:pos x="0" y="801"/>
                </a:cxn>
              </a:cxnLst>
              <a:rect l="0" t="0" r="r" b="b"/>
              <a:pathLst>
                <a:path w="554" h="801">
                  <a:moveTo>
                    <a:pt x="0" y="801"/>
                  </a:moveTo>
                  <a:cubicBezTo>
                    <a:pt x="0" y="73"/>
                    <a:pt x="0" y="73"/>
                    <a:pt x="0" y="73"/>
                  </a:cubicBezTo>
                  <a:cubicBezTo>
                    <a:pt x="1" y="72"/>
                    <a:pt x="1" y="71"/>
                    <a:pt x="1" y="71"/>
                  </a:cubicBezTo>
                  <a:cubicBezTo>
                    <a:pt x="1" y="69"/>
                    <a:pt x="1" y="67"/>
                    <a:pt x="1" y="65"/>
                  </a:cubicBezTo>
                  <a:cubicBezTo>
                    <a:pt x="4" y="29"/>
                    <a:pt x="34" y="0"/>
                    <a:pt x="70" y="0"/>
                  </a:cubicBezTo>
                  <a:cubicBezTo>
                    <a:pt x="554" y="0"/>
                    <a:pt x="554" y="0"/>
                    <a:pt x="554" y="0"/>
                  </a:cubicBezTo>
                  <a:cubicBezTo>
                    <a:pt x="554" y="758"/>
                    <a:pt x="554" y="758"/>
                    <a:pt x="554" y="758"/>
                  </a:cubicBezTo>
                  <a:cubicBezTo>
                    <a:pt x="70" y="758"/>
                    <a:pt x="70" y="758"/>
                    <a:pt x="70" y="758"/>
                  </a:cubicBezTo>
                  <a:cubicBezTo>
                    <a:pt x="40" y="758"/>
                    <a:pt x="13" y="775"/>
                    <a:pt x="0" y="801"/>
                  </a:cubicBezTo>
                  <a:close/>
                </a:path>
              </a:pathLst>
            </a:custGeom>
            <a:solidFill>
              <a:schemeClr val="bg1">
                <a:lumMod val="95000"/>
              </a:schemeClr>
            </a:solidFill>
            <a:ln w="9525">
              <a:noFill/>
              <a:round/>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10" name="Freeform 8"/>
            <p:cNvSpPr/>
            <p:nvPr/>
          </p:nvSpPr>
          <p:spPr bwMode="auto">
            <a:xfrm>
              <a:off x="3563938" y="2343150"/>
              <a:ext cx="1011238" cy="1460500"/>
            </a:xfrm>
            <a:custGeom>
              <a:avLst/>
              <a:gdLst/>
              <a:ahLst/>
              <a:cxnLst>
                <a:cxn ang="0">
                  <a:pos x="554" y="801"/>
                </a:cxn>
                <a:cxn ang="0">
                  <a:pos x="554" y="73"/>
                </a:cxn>
                <a:cxn ang="0">
                  <a:pos x="553" y="71"/>
                </a:cxn>
                <a:cxn ang="0">
                  <a:pos x="553" y="65"/>
                </a:cxn>
                <a:cxn ang="0">
                  <a:pos x="483" y="0"/>
                </a:cxn>
                <a:cxn ang="0">
                  <a:pos x="0" y="0"/>
                </a:cxn>
                <a:cxn ang="0">
                  <a:pos x="0" y="758"/>
                </a:cxn>
                <a:cxn ang="0">
                  <a:pos x="483" y="758"/>
                </a:cxn>
                <a:cxn ang="0">
                  <a:pos x="554" y="801"/>
                </a:cxn>
              </a:cxnLst>
              <a:rect l="0" t="0" r="r" b="b"/>
              <a:pathLst>
                <a:path w="554" h="801">
                  <a:moveTo>
                    <a:pt x="554" y="801"/>
                  </a:moveTo>
                  <a:cubicBezTo>
                    <a:pt x="554" y="73"/>
                    <a:pt x="554" y="73"/>
                    <a:pt x="554" y="73"/>
                  </a:cubicBezTo>
                  <a:cubicBezTo>
                    <a:pt x="553" y="72"/>
                    <a:pt x="553" y="71"/>
                    <a:pt x="553" y="71"/>
                  </a:cubicBezTo>
                  <a:cubicBezTo>
                    <a:pt x="553" y="69"/>
                    <a:pt x="553" y="67"/>
                    <a:pt x="553" y="65"/>
                  </a:cubicBezTo>
                  <a:cubicBezTo>
                    <a:pt x="550" y="29"/>
                    <a:pt x="520" y="0"/>
                    <a:pt x="483" y="0"/>
                  </a:cubicBezTo>
                  <a:cubicBezTo>
                    <a:pt x="0" y="0"/>
                    <a:pt x="0" y="0"/>
                    <a:pt x="0" y="0"/>
                  </a:cubicBezTo>
                  <a:cubicBezTo>
                    <a:pt x="0" y="758"/>
                    <a:pt x="0" y="758"/>
                    <a:pt x="0" y="758"/>
                  </a:cubicBezTo>
                  <a:cubicBezTo>
                    <a:pt x="483" y="758"/>
                    <a:pt x="483" y="758"/>
                    <a:pt x="483" y="758"/>
                  </a:cubicBezTo>
                  <a:cubicBezTo>
                    <a:pt x="514" y="758"/>
                    <a:pt x="540" y="775"/>
                    <a:pt x="554" y="801"/>
                  </a:cubicBezTo>
                  <a:close/>
                </a:path>
              </a:pathLst>
            </a:custGeom>
            <a:solidFill>
              <a:schemeClr val="bg1">
                <a:lumMod val="95000"/>
              </a:schemeClr>
            </a:solidFill>
            <a:ln w="9525">
              <a:noFill/>
              <a:round/>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11" name="Freeform 9"/>
            <p:cNvSpPr/>
            <p:nvPr/>
          </p:nvSpPr>
          <p:spPr bwMode="auto">
            <a:xfrm>
              <a:off x="4502151" y="2357438"/>
              <a:ext cx="73025" cy="1446213"/>
            </a:xfrm>
            <a:custGeom>
              <a:avLst/>
              <a:gdLst/>
              <a:ahLst/>
              <a:cxnLst>
                <a:cxn ang="0">
                  <a:pos x="39" y="57"/>
                </a:cxn>
                <a:cxn ang="0">
                  <a:pos x="0" y="0"/>
                </a:cxn>
                <a:cxn ang="0">
                  <a:pos x="0" y="756"/>
                </a:cxn>
                <a:cxn ang="0">
                  <a:pos x="40" y="793"/>
                </a:cxn>
                <a:cxn ang="0">
                  <a:pos x="40" y="65"/>
                </a:cxn>
                <a:cxn ang="0">
                  <a:pos x="39" y="63"/>
                </a:cxn>
                <a:cxn ang="0">
                  <a:pos x="39" y="57"/>
                </a:cxn>
              </a:cxnLst>
              <a:rect l="0" t="0" r="r" b="b"/>
              <a:pathLst>
                <a:path w="40" h="793">
                  <a:moveTo>
                    <a:pt x="39" y="57"/>
                  </a:moveTo>
                  <a:cubicBezTo>
                    <a:pt x="37" y="32"/>
                    <a:pt x="22" y="10"/>
                    <a:pt x="0" y="0"/>
                  </a:cubicBezTo>
                  <a:cubicBezTo>
                    <a:pt x="0" y="756"/>
                    <a:pt x="0" y="756"/>
                    <a:pt x="0" y="756"/>
                  </a:cubicBezTo>
                  <a:cubicBezTo>
                    <a:pt x="17" y="764"/>
                    <a:pt x="31" y="776"/>
                    <a:pt x="40" y="793"/>
                  </a:cubicBezTo>
                  <a:cubicBezTo>
                    <a:pt x="40" y="65"/>
                    <a:pt x="40" y="65"/>
                    <a:pt x="40" y="65"/>
                  </a:cubicBezTo>
                  <a:cubicBezTo>
                    <a:pt x="39" y="64"/>
                    <a:pt x="39" y="63"/>
                    <a:pt x="39" y="63"/>
                  </a:cubicBezTo>
                  <a:cubicBezTo>
                    <a:pt x="39" y="61"/>
                    <a:pt x="39" y="59"/>
                    <a:pt x="39" y="57"/>
                  </a:cubicBezTo>
                  <a:close/>
                </a:path>
              </a:pathLst>
            </a:custGeom>
            <a:solidFill>
              <a:srgbClr val="FFFFFF"/>
            </a:solidFill>
            <a:ln w="9525">
              <a:noFill/>
              <a:round/>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12" name="Rectangle 10"/>
            <p:cNvSpPr>
              <a:spLocks noChangeArrowheads="1"/>
            </p:cNvSpPr>
            <p:nvPr/>
          </p:nvSpPr>
          <p:spPr bwMode="auto">
            <a:xfrm>
              <a:off x="4700588" y="2586038"/>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13" name="Rectangle 11"/>
            <p:cNvSpPr>
              <a:spLocks noChangeArrowheads="1"/>
            </p:cNvSpPr>
            <p:nvPr/>
          </p:nvSpPr>
          <p:spPr bwMode="auto">
            <a:xfrm>
              <a:off x="4700588" y="2759075"/>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14" name="Rectangle 12"/>
            <p:cNvSpPr>
              <a:spLocks noChangeArrowheads="1"/>
            </p:cNvSpPr>
            <p:nvPr/>
          </p:nvSpPr>
          <p:spPr bwMode="auto">
            <a:xfrm>
              <a:off x="4700588" y="29321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15" name="Rectangle 13"/>
            <p:cNvSpPr>
              <a:spLocks noChangeArrowheads="1"/>
            </p:cNvSpPr>
            <p:nvPr/>
          </p:nvSpPr>
          <p:spPr bwMode="auto">
            <a:xfrm>
              <a:off x="4700588" y="3105150"/>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16" name="Rectangle 14"/>
            <p:cNvSpPr>
              <a:spLocks noChangeArrowheads="1"/>
            </p:cNvSpPr>
            <p:nvPr/>
          </p:nvSpPr>
          <p:spPr bwMode="auto">
            <a:xfrm>
              <a:off x="4700588" y="3279775"/>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17" name="Rectangle 15"/>
            <p:cNvSpPr>
              <a:spLocks noChangeArrowheads="1"/>
            </p:cNvSpPr>
            <p:nvPr/>
          </p:nvSpPr>
          <p:spPr bwMode="auto">
            <a:xfrm>
              <a:off x="4700588" y="34528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18" name="Rectangle 16"/>
            <p:cNvSpPr>
              <a:spLocks noChangeArrowheads="1"/>
            </p:cNvSpPr>
            <p:nvPr/>
          </p:nvSpPr>
          <p:spPr bwMode="auto">
            <a:xfrm>
              <a:off x="3692526" y="2586038"/>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19" name="Rectangle 17"/>
            <p:cNvSpPr>
              <a:spLocks noChangeArrowheads="1"/>
            </p:cNvSpPr>
            <p:nvPr/>
          </p:nvSpPr>
          <p:spPr bwMode="auto">
            <a:xfrm>
              <a:off x="3692526" y="2759075"/>
              <a:ext cx="746125" cy="47625"/>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20" name="Rectangle 18"/>
            <p:cNvSpPr>
              <a:spLocks noChangeArrowheads="1"/>
            </p:cNvSpPr>
            <p:nvPr/>
          </p:nvSpPr>
          <p:spPr bwMode="auto">
            <a:xfrm>
              <a:off x="3692526" y="29321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21" name="Rectangle 19"/>
            <p:cNvSpPr>
              <a:spLocks noChangeArrowheads="1"/>
            </p:cNvSpPr>
            <p:nvPr/>
          </p:nvSpPr>
          <p:spPr bwMode="auto">
            <a:xfrm>
              <a:off x="3692526" y="3105150"/>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22" name="Rectangle 20"/>
            <p:cNvSpPr>
              <a:spLocks noChangeArrowheads="1"/>
            </p:cNvSpPr>
            <p:nvPr/>
          </p:nvSpPr>
          <p:spPr bwMode="auto">
            <a:xfrm>
              <a:off x="3692526" y="3279775"/>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23" name="Rectangle 21"/>
            <p:cNvSpPr>
              <a:spLocks noChangeArrowheads="1"/>
            </p:cNvSpPr>
            <p:nvPr/>
          </p:nvSpPr>
          <p:spPr bwMode="auto">
            <a:xfrm>
              <a:off x="3692526" y="3452813"/>
              <a:ext cx="746125" cy="49213"/>
            </a:xfrm>
            <a:prstGeom prst="rect">
              <a:avLst/>
            </a:prstGeom>
            <a:solidFill>
              <a:srgbClr val="A8AAAD"/>
            </a:solidFill>
            <a:ln w="9525">
              <a:noFill/>
              <a:miter lim="800000"/>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24" name="Freeform 22"/>
            <p:cNvSpPr/>
            <p:nvPr/>
          </p:nvSpPr>
          <p:spPr bwMode="auto">
            <a:xfrm>
              <a:off x="3548063" y="3338513"/>
              <a:ext cx="928688" cy="917575"/>
            </a:xfrm>
            <a:custGeom>
              <a:avLst/>
              <a:gdLst/>
              <a:ahLst/>
              <a:cxnLst>
                <a:cxn ang="0">
                  <a:pos x="32" y="500"/>
                </a:cxn>
                <a:cxn ang="0">
                  <a:pos x="14" y="489"/>
                </a:cxn>
                <a:cxn ang="0">
                  <a:pos x="15" y="436"/>
                </a:cxn>
                <a:cxn ang="0">
                  <a:pos x="441" y="15"/>
                </a:cxn>
                <a:cxn ang="0">
                  <a:pos x="495" y="15"/>
                </a:cxn>
                <a:cxn ang="0">
                  <a:pos x="494" y="69"/>
                </a:cxn>
                <a:cxn ang="0">
                  <a:pos x="68" y="490"/>
                </a:cxn>
                <a:cxn ang="0">
                  <a:pos x="32" y="500"/>
                </a:cxn>
              </a:cxnLst>
              <a:rect l="0" t="0" r="r" b="b"/>
              <a:pathLst>
                <a:path w="509" h="503">
                  <a:moveTo>
                    <a:pt x="32" y="500"/>
                  </a:moveTo>
                  <a:cubicBezTo>
                    <a:pt x="26" y="498"/>
                    <a:pt x="19" y="495"/>
                    <a:pt x="14" y="489"/>
                  </a:cubicBezTo>
                  <a:cubicBezTo>
                    <a:pt x="0" y="475"/>
                    <a:pt x="0" y="450"/>
                    <a:pt x="15" y="436"/>
                  </a:cubicBezTo>
                  <a:cubicBezTo>
                    <a:pt x="441" y="15"/>
                    <a:pt x="441" y="15"/>
                    <a:pt x="441" y="15"/>
                  </a:cubicBezTo>
                  <a:cubicBezTo>
                    <a:pt x="456" y="0"/>
                    <a:pt x="480" y="0"/>
                    <a:pt x="495" y="15"/>
                  </a:cubicBezTo>
                  <a:cubicBezTo>
                    <a:pt x="509" y="30"/>
                    <a:pt x="509" y="54"/>
                    <a:pt x="494" y="69"/>
                  </a:cubicBezTo>
                  <a:cubicBezTo>
                    <a:pt x="68" y="490"/>
                    <a:pt x="68" y="490"/>
                    <a:pt x="68" y="490"/>
                  </a:cubicBezTo>
                  <a:cubicBezTo>
                    <a:pt x="58" y="499"/>
                    <a:pt x="44" y="503"/>
                    <a:pt x="32" y="500"/>
                  </a:cubicBezTo>
                  <a:close/>
                </a:path>
              </a:pathLst>
            </a:custGeom>
            <a:solidFill>
              <a:schemeClr val="accent1"/>
            </a:solidFill>
            <a:ln w="9525">
              <a:noFill/>
              <a:round/>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25" name="Freeform 23"/>
            <p:cNvSpPr/>
            <p:nvPr/>
          </p:nvSpPr>
          <p:spPr bwMode="auto">
            <a:xfrm>
              <a:off x="3471863" y="3467100"/>
              <a:ext cx="874713" cy="862013"/>
            </a:xfrm>
            <a:custGeom>
              <a:avLst/>
              <a:gdLst/>
              <a:ahLst/>
              <a:cxnLst>
                <a:cxn ang="0">
                  <a:pos x="65" y="466"/>
                </a:cxn>
                <a:cxn ang="0">
                  <a:pos x="29" y="446"/>
                </a:cxn>
                <a:cxn ang="0">
                  <a:pos x="30" y="339"/>
                </a:cxn>
                <a:cxn ang="0">
                  <a:pos x="343" y="29"/>
                </a:cxn>
                <a:cxn ang="0">
                  <a:pos x="451" y="30"/>
                </a:cxn>
                <a:cxn ang="0">
                  <a:pos x="450" y="137"/>
                </a:cxn>
                <a:cxn ang="0">
                  <a:pos x="137" y="447"/>
                </a:cxn>
                <a:cxn ang="0">
                  <a:pos x="65" y="466"/>
                </a:cxn>
              </a:cxnLst>
              <a:rect l="0" t="0" r="r" b="b"/>
              <a:pathLst>
                <a:path w="480" h="473">
                  <a:moveTo>
                    <a:pt x="65" y="466"/>
                  </a:moveTo>
                  <a:cubicBezTo>
                    <a:pt x="52" y="463"/>
                    <a:pt x="39" y="456"/>
                    <a:pt x="29" y="446"/>
                  </a:cubicBezTo>
                  <a:cubicBezTo>
                    <a:pt x="0" y="416"/>
                    <a:pt x="0" y="368"/>
                    <a:pt x="30" y="339"/>
                  </a:cubicBezTo>
                  <a:cubicBezTo>
                    <a:pt x="343" y="29"/>
                    <a:pt x="343" y="29"/>
                    <a:pt x="343" y="29"/>
                  </a:cubicBezTo>
                  <a:cubicBezTo>
                    <a:pt x="373" y="0"/>
                    <a:pt x="421" y="0"/>
                    <a:pt x="451" y="30"/>
                  </a:cubicBezTo>
                  <a:cubicBezTo>
                    <a:pt x="480" y="60"/>
                    <a:pt x="480" y="108"/>
                    <a:pt x="450" y="137"/>
                  </a:cubicBezTo>
                  <a:cubicBezTo>
                    <a:pt x="137" y="447"/>
                    <a:pt x="137" y="447"/>
                    <a:pt x="137" y="447"/>
                  </a:cubicBezTo>
                  <a:cubicBezTo>
                    <a:pt x="117" y="466"/>
                    <a:pt x="90" y="473"/>
                    <a:pt x="65" y="466"/>
                  </a:cubicBezTo>
                  <a:close/>
                </a:path>
              </a:pathLst>
            </a:custGeom>
            <a:solidFill>
              <a:srgbClr val="00B050"/>
            </a:solidFill>
            <a:ln w="9525">
              <a:noFill/>
              <a:round/>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sp>
          <p:nvSpPr>
            <p:cNvPr id="26" name="Freeform 24"/>
            <p:cNvSpPr>
              <a:spLocks noEditPoints="1"/>
            </p:cNvSpPr>
            <p:nvPr/>
          </p:nvSpPr>
          <p:spPr bwMode="auto">
            <a:xfrm>
              <a:off x="4195763" y="2540000"/>
              <a:ext cx="1084263" cy="1084263"/>
            </a:xfrm>
            <a:custGeom>
              <a:avLst/>
              <a:gdLst/>
              <a:ahLst/>
              <a:cxnLst>
                <a:cxn ang="0">
                  <a:pos x="595" y="299"/>
                </a:cxn>
                <a:cxn ang="0">
                  <a:pos x="370" y="9"/>
                </a:cxn>
                <a:cxn ang="0">
                  <a:pos x="300" y="0"/>
                </a:cxn>
                <a:cxn ang="0">
                  <a:pos x="89" y="86"/>
                </a:cxn>
                <a:cxn ang="0">
                  <a:pos x="1" y="295"/>
                </a:cxn>
                <a:cxn ang="0">
                  <a:pos x="225" y="585"/>
                </a:cxn>
                <a:cxn ang="0">
                  <a:pos x="296" y="594"/>
                </a:cxn>
                <a:cxn ang="0">
                  <a:pos x="506" y="508"/>
                </a:cxn>
                <a:cxn ang="0">
                  <a:pos x="595" y="299"/>
                </a:cxn>
                <a:cxn ang="0">
                  <a:pos x="453" y="454"/>
                </a:cxn>
                <a:cxn ang="0">
                  <a:pos x="296" y="518"/>
                </a:cxn>
                <a:cxn ang="0">
                  <a:pos x="244" y="511"/>
                </a:cxn>
                <a:cxn ang="0">
                  <a:pos x="77" y="296"/>
                </a:cxn>
                <a:cxn ang="0">
                  <a:pos x="143" y="140"/>
                </a:cxn>
                <a:cxn ang="0">
                  <a:pos x="299" y="76"/>
                </a:cxn>
                <a:cxn ang="0">
                  <a:pos x="352" y="83"/>
                </a:cxn>
                <a:cxn ang="0">
                  <a:pos x="519" y="298"/>
                </a:cxn>
                <a:cxn ang="0">
                  <a:pos x="453" y="454"/>
                </a:cxn>
              </a:cxnLst>
              <a:rect l="0" t="0" r="r" b="b"/>
              <a:pathLst>
                <a:path w="595" h="594">
                  <a:moveTo>
                    <a:pt x="595" y="299"/>
                  </a:moveTo>
                  <a:cubicBezTo>
                    <a:pt x="595" y="162"/>
                    <a:pt x="503" y="43"/>
                    <a:pt x="370" y="9"/>
                  </a:cubicBezTo>
                  <a:cubicBezTo>
                    <a:pt x="347" y="3"/>
                    <a:pt x="323" y="0"/>
                    <a:pt x="300" y="0"/>
                  </a:cubicBezTo>
                  <a:cubicBezTo>
                    <a:pt x="220" y="0"/>
                    <a:pt x="146" y="30"/>
                    <a:pt x="89" y="86"/>
                  </a:cubicBezTo>
                  <a:cubicBezTo>
                    <a:pt x="33" y="142"/>
                    <a:pt x="1" y="216"/>
                    <a:pt x="1" y="295"/>
                  </a:cubicBezTo>
                  <a:cubicBezTo>
                    <a:pt x="0" y="432"/>
                    <a:pt x="92" y="552"/>
                    <a:pt x="225" y="585"/>
                  </a:cubicBezTo>
                  <a:cubicBezTo>
                    <a:pt x="248" y="591"/>
                    <a:pt x="272" y="594"/>
                    <a:pt x="296" y="594"/>
                  </a:cubicBezTo>
                  <a:cubicBezTo>
                    <a:pt x="375" y="594"/>
                    <a:pt x="450" y="564"/>
                    <a:pt x="506" y="508"/>
                  </a:cubicBezTo>
                  <a:cubicBezTo>
                    <a:pt x="563" y="452"/>
                    <a:pt x="594" y="378"/>
                    <a:pt x="595" y="299"/>
                  </a:cubicBezTo>
                  <a:close/>
                  <a:moveTo>
                    <a:pt x="453" y="454"/>
                  </a:moveTo>
                  <a:cubicBezTo>
                    <a:pt x="411" y="496"/>
                    <a:pt x="355" y="518"/>
                    <a:pt x="296" y="518"/>
                  </a:cubicBezTo>
                  <a:cubicBezTo>
                    <a:pt x="279" y="518"/>
                    <a:pt x="261" y="516"/>
                    <a:pt x="244" y="511"/>
                  </a:cubicBezTo>
                  <a:cubicBezTo>
                    <a:pt x="145" y="486"/>
                    <a:pt x="76" y="398"/>
                    <a:pt x="77" y="296"/>
                  </a:cubicBezTo>
                  <a:cubicBezTo>
                    <a:pt x="77" y="237"/>
                    <a:pt x="101" y="181"/>
                    <a:pt x="143" y="140"/>
                  </a:cubicBezTo>
                  <a:cubicBezTo>
                    <a:pt x="185" y="98"/>
                    <a:pt x="240" y="76"/>
                    <a:pt x="299" y="76"/>
                  </a:cubicBezTo>
                  <a:cubicBezTo>
                    <a:pt x="317" y="76"/>
                    <a:pt x="335" y="79"/>
                    <a:pt x="352" y="83"/>
                  </a:cubicBezTo>
                  <a:cubicBezTo>
                    <a:pt x="451" y="108"/>
                    <a:pt x="519" y="196"/>
                    <a:pt x="519" y="298"/>
                  </a:cubicBezTo>
                  <a:cubicBezTo>
                    <a:pt x="518" y="357"/>
                    <a:pt x="495" y="413"/>
                    <a:pt x="453" y="454"/>
                  </a:cubicBezTo>
                  <a:close/>
                </a:path>
              </a:pathLst>
            </a:custGeom>
            <a:solidFill>
              <a:srgbClr val="002060"/>
            </a:solidFill>
            <a:ln w="9525">
              <a:noFill/>
              <a:round/>
            </a:ln>
          </p:spPr>
          <p:txBody>
            <a:bodyPr vert="horz" wrap="square" lIns="128580" tIns="64290" rIns="128580" bIns="64290" numCol="1" anchor="t" anchorCtr="0" compatLnSpc="1"/>
            <a:lstStyle/>
            <a:p>
              <a:pPr>
                <a:lnSpc>
                  <a:spcPct val="120000"/>
                </a:lnSpc>
              </a:pPr>
              <a:endParaRPr lang="en-US" sz="800">
                <a:latin typeface="Arial" panose="020B0604020202020204" pitchFamily="34" charset="0"/>
                <a:ea typeface="微软雅黑" panose="020B0503020204020204" charset="-122"/>
                <a:cs typeface="+mn-ea"/>
                <a:sym typeface="Arial" panose="020B0604020202020204" pitchFamily="34" charset="0"/>
              </a:endParaRPr>
            </a:p>
          </p:txBody>
        </p:sp>
      </p:grpSp>
      <p:sp>
        <p:nvSpPr>
          <p:cNvPr id="87" name="文本框 86"/>
          <p:cNvSpPr txBox="1"/>
          <p:nvPr/>
        </p:nvSpPr>
        <p:spPr>
          <a:xfrm>
            <a:off x="481330" y="3689350"/>
            <a:ext cx="2919730" cy="2553335"/>
          </a:xfrm>
          <a:prstGeom prst="rect">
            <a:avLst/>
          </a:prstGeom>
          <a:noFill/>
          <a:ln w="28575">
            <a:solidFill>
              <a:srgbClr val="0070C0"/>
            </a:solidFill>
          </a:ln>
        </p:spPr>
        <p:txBody>
          <a:bodyPr wrap="square" rtlCol="0">
            <a:spAutoFit/>
          </a:bodyPr>
          <a:lstStyle/>
          <a:p>
            <a:r>
              <a:rPr lang="en-US" altLang="zh-CN" sz="2000">
                <a:latin typeface="Times New Roman" panose="02020603050405020304" pitchFamily="18" charset="0"/>
                <a:ea typeface="微软雅黑" panose="020B0503020204020204" charset="-122"/>
                <a:sym typeface="+mn-ea"/>
              </a:rPr>
              <a:t>1</a:t>
            </a:r>
            <a:r>
              <a:rPr lang="zh-CN" altLang="en-US" sz="2000">
                <a:latin typeface="Times New Roman" panose="02020603050405020304" pitchFamily="18" charset="0"/>
                <a:ea typeface="微软雅黑" panose="020B0503020204020204" charset="-122"/>
                <a:sym typeface="+mn-ea"/>
              </a:rPr>
              <a:t>：基于EEG的BCI，是</a:t>
            </a:r>
            <a:r>
              <a:rPr lang="zh-CN" altLang="en-US" sz="2000">
                <a:solidFill>
                  <a:srgbClr val="FF0000"/>
                </a:solidFill>
                <a:latin typeface="Times New Roman" panose="02020603050405020304" pitchFamily="18" charset="0"/>
                <a:ea typeface="微软雅黑" panose="020B0503020204020204" charset="-122"/>
                <a:sym typeface="+mn-ea"/>
              </a:rPr>
              <a:t>独立</a:t>
            </a:r>
            <a:r>
              <a:rPr lang="zh-CN" altLang="en-US" sz="2000">
                <a:latin typeface="Times New Roman" panose="02020603050405020304" pitchFamily="18" charset="0"/>
                <a:ea typeface="微软雅黑" panose="020B0503020204020204" charset="-122"/>
                <a:sym typeface="+mn-ea"/>
              </a:rPr>
              <a:t>使用的最佳候选者；</a:t>
            </a:r>
          </a:p>
          <a:p>
            <a:endParaRPr lang="zh-CN" altLang="en-US" sz="2000">
              <a:latin typeface="Times New Roman" panose="02020603050405020304" pitchFamily="18" charset="0"/>
              <a:ea typeface="微软雅黑" panose="020B0503020204020204" charset="-122"/>
              <a:sym typeface="+mn-ea"/>
            </a:endParaRPr>
          </a:p>
          <a:p>
            <a:r>
              <a:rPr lang="en-US" altLang="zh-CN" sz="2000">
                <a:latin typeface="Times New Roman" panose="02020603050405020304" pitchFamily="18" charset="0"/>
                <a:ea typeface="微软雅黑" panose="020B0503020204020204" charset="-122"/>
                <a:sym typeface="+mn-ea"/>
              </a:rPr>
              <a:t>2</a:t>
            </a:r>
            <a:r>
              <a:rPr lang="zh-CN" altLang="en-US" sz="2000">
                <a:latin typeface="Times New Roman" panose="02020603050405020304" pitchFamily="18" charset="0"/>
                <a:ea typeface="微软雅黑" panose="020B0503020204020204" charset="-122"/>
                <a:sym typeface="+mn-ea"/>
              </a:rPr>
              <a:t>：依赖于植入装置的BCI（例如局部场电位、皮层脑电）已经在动物和人类中表现出令人印象深刻的</a:t>
            </a:r>
            <a:r>
              <a:rPr lang="zh-CN" altLang="en-US" sz="2000">
                <a:solidFill>
                  <a:srgbClr val="FF0000"/>
                </a:solidFill>
                <a:latin typeface="Times New Roman" panose="02020603050405020304" pitchFamily="18" charset="0"/>
                <a:ea typeface="微软雅黑" panose="020B0503020204020204" charset="-122"/>
                <a:sym typeface="+mn-ea"/>
              </a:rPr>
              <a:t>能力。</a:t>
            </a:r>
          </a:p>
        </p:txBody>
      </p:sp>
      <p:sp>
        <p:nvSpPr>
          <p:cNvPr id="81" name="文本框 80"/>
          <p:cNvSpPr txBox="1"/>
          <p:nvPr/>
        </p:nvSpPr>
        <p:spPr>
          <a:xfrm>
            <a:off x="5420995" y="3535045"/>
            <a:ext cx="3064510" cy="2861310"/>
          </a:xfrm>
          <a:prstGeom prst="rect">
            <a:avLst/>
          </a:prstGeom>
          <a:noFill/>
          <a:ln w="28575">
            <a:solidFill>
              <a:srgbClr val="7030A0"/>
            </a:solidFill>
          </a:ln>
        </p:spPr>
        <p:txBody>
          <a:bodyPr wrap="square" rtlCol="0">
            <a:spAutoFit/>
          </a:bodyPr>
          <a:lstStyle/>
          <a:p>
            <a:r>
              <a:rPr lang="en-US" altLang="zh-CN" sz="2000">
                <a:latin typeface="Times New Roman" panose="02020603050405020304" pitchFamily="18" charset="0"/>
                <a:ea typeface="微软雅黑" panose="020B0503020204020204" charset="-122"/>
                <a:cs typeface="Times New Roman" panose="02020603050405020304" pitchFamily="18" charset="0"/>
                <a:sym typeface="+mn-ea"/>
              </a:rPr>
              <a:t>1</a:t>
            </a:r>
            <a:r>
              <a:rPr lang="zh-CN" altLang="en-US" sz="2000">
                <a:latin typeface="Times New Roman" panose="02020603050405020304" pitchFamily="18" charset="0"/>
                <a:ea typeface="微软雅黑" panose="020B0503020204020204" charset="-122"/>
                <a:cs typeface="Times New Roman" panose="02020603050405020304" pitchFamily="18" charset="0"/>
                <a:sym typeface="+mn-ea"/>
              </a:rPr>
              <a:t>：至少在可预见的未来，</a:t>
            </a:r>
          </a:p>
          <a:p>
            <a:r>
              <a:rPr lang="zh-CN" altLang="en-US" sz="2000">
                <a:latin typeface="Times New Roman" panose="02020603050405020304" pitchFamily="18" charset="0"/>
                <a:ea typeface="微软雅黑" panose="020B0503020204020204" charset="-122"/>
                <a:cs typeface="Times New Roman" panose="02020603050405020304" pitchFamily="18" charset="0"/>
                <a:sym typeface="+mn-ea"/>
              </a:rPr>
              <a:t>基于fMRI或基于MEG的BCI系统的费用，大小和复杂性将它们</a:t>
            </a:r>
            <a:r>
              <a:rPr lang="zh-CN" altLang="en-US" sz="20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限制</a:t>
            </a:r>
            <a:r>
              <a:rPr lang="zh-CN" altLang="en-US" sz="2000">
                <a:latin typeface="Times New Roman" panose="02020603050405020304" pitchFamily="18" charset="0"/>
                <a:ea typeface="微软雅黑" panose="020B0503020204020204" charset="-122"/>
                <a:cs typeface="Times New Roman" panose="02020603050405020304" pitchFamily="18" charset="0"/>
                <a:sym typeface="+mn-ea"/>
              </a:rPr>
              <a:t>在实验室设置中。</a:t>
            </a:r>
          </a:p>
          <a:p>
            <a:r>
              <a:rPr lang="en-US" altLang="zh-CN" sz="2000">
                <a:latin typeface="Times New Roman" panose="02020603050405020304" pitchFamily="18" charset="0"/>
                <a:ea typeface="微软雅黑" panose="020B0503020204020204" charset="-122"/>
                <a:cs typeface="Times New Roman" panose="02020603050405020304" pitchFamily="18" charset="0"/>
                <a:sym typeface="+mn-ea"/>
              </a:rPr>
              <a:t>2</a:t>
            </a:r>
            <a:r>
              <a:rPr lang="zh-CN" altLang="en-US" sz="2000">
                <a:latin typeface="Times New Roman" panose="02020603050405020304" pitchFamily="18" charset="0"/>
                <a:ea typeface="微软雅黑" panose="020B0503020204020204" charset="-122"/>
                <a:cs typeface="Times New Roman" panose="02020603050405020304" pitchFamily="18" charset="0"/>
                <a:sym typeface="+mn-ea"/>
              </a:rPr>
              <a:t>：BCI面临与任何临床使用设备相同的安全要求，必须证明它们足够</a:t>
            </a:r>
            <a:r>
              <a:rPr lang="zh-CN" altLang="en-US" sz="20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可靠</a:t>
            </a:r>
            <a:r>
              <a:rPr lang="zh-CN" altLang="en-US" sz="2000">
                <a:latin typeface="Times New Roman" panose="02020603050405020304" pitchFamily="18" charset="0"/>
                <a:ea typeface="微软雅黑" panose="020B0503020204020204" charset="-122"/>
                <a:cs typeface="Times New Roman" panose="02020603050405020304" pitchFamily="18" charset="0"/>
                <a:sym typeface="+mn-ea"/>
              </a:rPr>
              <a:t>和</a:t>
            </a:r>
            <a:r>
              <a:rPr lang="zh-CN" altLang="en-US" sz="20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有效</a:t>
            </a:r>
            <a:r>
              <a:rPr lang="zh-CN" altLang="en-US" sz="2000">
                <a:latin typeface="Times New Roman" panose="02020603050405020304" pitchFamily="18" charset="0"/>
                <a:ea typeface="微软雅黑" panose="020B0503020204020204" charset="-122"/>
                <a:cs typeface="Times New Roman" panose="02020603050405020304" pitchFamily="18" charset="0"/>
                <a:sym typeface="+mn-ea"/>
              </a:rPr>
              <a:t>以保证人体植入。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p:nvPr/>
        </p:nvSpPr>
        <p:spPr>
          <a:xfrm>
            <a:off x="1905635" y="1301750"/>
            <a:ext cx="7223760" cy="534035"/>
          </a:xfrm>
          <a:prstGeom prst="rect">
            <a:avLst/>
          </a:prstGeom>
          <a:solidFill>
            <a:srgbClr val="CCFF99"/>
          </a:solidFill>
          <a:ln w="9525">
            <a:noFill/>
          </a:ln>
        </p:spPr>
        <p:txBody>
          <a:bodyPr wrap="square" anchor="t">
            <a:spAutoFit/>
          </a:bodyPr>
          <a:lstStyle/>
          <a:p>
            <a:pPr>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必须在家庭环境中安全运行，无需现场技术支持</a:t>
            </a:r>
          </a:p>
        </p:txBody>
      </p:sp>
      <p:sp>
        <p:nvSpPr>
          <p:cNvPr id="3" name="Text Box 9"/>
          <p:cNvSpPr txBox="1"/>
          <p:nvPr/>
        </p:nvSpPr>
        <p:spPr>
          <a:xfrm>
            <a:off x="1905" y="2019300"/>
            <a:ext cx="6431280" cy="534035"/>
          </a:xfrm>
          <a:prstGeom prst="rect">
            <a:avLst/>
          </a:prstGeom>
          <a:solidFill>
            <a:schemeClr val="accent2">
              <a:lumMod val="60000"/>
              <a:lumOff val="40000"/>
            </a:schemeClr>
          </a:solidFill>
          <a:ln w="9525">
            <a:noFill/>
          </a:ln>
        </p:spPr>
        <p:txBody>
          <a:bodyPr wrap="square" anchor="t">
            <a:spAutoFit/>
          </a:bodyPr>
          <a:lstStyle/>
          <a:p>
            <a:pPr algn="r">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体积小、 便携式、 相对便宜</a:t>
            </a:r>
          </a:p>
        </p:txBody>
      </p:sp>
      <p:sp>
        <p:nvSpPr>
          <p:cNvPr id="4" name="Text Box 9"/>
          <p:cNvSpPr txBox="1"/>
          <p:nvPr/>
        </p:nvSpPr>
        <p:spPr>
          <a:xfrm>
            <a:off x="2240915" y="2736850"/>
            <a:ext cx="6904990" cy="534035"/>
          </a:xfrm>
          <a:prstGeom prst="rect">
            <a:avLst/>
          </a:prstGeom>
          <a:solidFill>
            <a:srgbClr val="CCFF99"/>
          </a:solidFill>
          <a:ln w="9525">
            <a:noFill/>
          </a:ln>
        </p:spPr>
        <p:txBody>
          <a:bodyPr wrap="square" anchor="t">
            <a:spAutoFit/>
          </a:bodyPr>
          <a:lstStyle/>
          <a:p>
            <a:pPr>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最小化它们之间的连接且很稳健</a:t>
            </a:r>
          </a:p>
        </p:txBody>
      </p:sp>
      <p:sp>
        <p:nvSpPr>
          <p:cNvPr id="7" name="Text Box 9"/>
          <p:cNvSpPr txBox="1"/>
          <p:nvPr/>
        </p:nvSpPr>
        <p:spPr>
          <a:xfrm>
            <a:off x="1905" y="3422650"/>
            <a:ext cx="6431280" cy="534035"/>
          </a:xfrm>
          <a:prstGeom prst="rect">
            <a:avLst/>
          </a:prstGeom>
          <a:solidFill>
            <a:schemeClr val="accent2">
              <a:lumMod val="60000"/>
              <a:lumOff val="40000"/>
            </a:schemeClr>
          </a:solidFill>
          <a:ln w="9525">
            <a:noFill/>
          </a:ln>
        </p:spPr>
        <p:txBody>
          <a:bodyPr wrap="square" anchor="t">
            <a:spAutoFit/>
          </a:bodyPr>
          <a:lstStyle/>
          <a:p>
            <a:pPr algn="r">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必须以坚固且可配置的方式包装</a:t>
            </a:r>
          </a:p>
        </p:txBody>
      </p:sp>
      <p:sp>
        <p:nvSpPr>
          <p:cNvPr id="8" name="Text Box 9"/>
          <p:cNvSpPr txBox="1"/>
          <p:nvPr/>
        </p:nvSpPr>
        <p:spPr>
          <a:xfrm>
            <a:off x="2224405" y="4144010"/>
            <a:ext cx="6904990" cy="534035"/>
          </a:xfrm>
          <a:prstGeom prst="rect">
            <a:avLst/>
          </a:prstGeom>
          <a:solidFill>
            <a:srgbClr val="CCFF99"/>
          </a:solidFill>
          <a:ln w="9525">
            <a:noFill/>
          </a:ln>
        </p:spPr>
        <p:txBody>
          <a:bodyPr wrap="square" anchor="t">
            <a:spAutoFit/>
          </a:bodyPr>
          <a:lstStyle/>
          <a:p>
            <a:pPr>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sym typeface="+mn-ea"/>
              </a:rPr>
              <a:t>提供灵活的设置和易于存储</a:t>
            </a:r>
            <a:endParaRPr lang="zh-CN" sz="2400">
              <a:latin typeface="微软雅黑" panose="020B0503020204020204" charset="-122"/>
              <a:ea typeface="微软雅黑" panose="020B0503020204020204" charset="-122"/>
              <a:cs typeface="微软雅黑" panose="020B0503020204020204" charset="-122"/>
            </a:endParaRPr>
          </a:p>
        </p:txBody>
      </p:sp>
      <p:grpSp>
        <p:nvGrpSpPr>
          <p:cNvPr id="13313" name="Group 2"/>
          <p:cNvGrpSpPr/>
          <p:nvPr/>
        </p:nvGrpSpPr>
        <p:grpSpPr>
          <a:xfrm>
            <a:off x="1905" y="-13335"/>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algn="l" defTabSz="914400" rtl="0" eaLnBrk="1" fontAlgn="base" latinLnBrk="0" hangingPunct="1">
                <a:lnSpc>
                  <a:spcPct val="100000"/>
                </a:lnSpc>
                <a:buClrTx/>
                <a:buSzTx/>
                <a:buFontTx/>
                <a:defRPr/>
              </a:pPr>
              <a:r>
                <a:rPr kumimoji="1" lang="zh-CN" altLang="en-US" sz="3600" b="1" noProof="0" smtClean="0">
                  <a:ln>
                    <a:noFill/>
                  </a:ln>
                  <a:effectLst>
                    <a:outerShdw blurRad="38100" dist="38100" dir="2700000" algn="tl">
                      <a:srgbClr val="FFFFFF"/>
                    </a:outerShdw>
                  </a:effectLst>
                  <a:uLnTx/>
                  <a:uFillTx/>
                  <a:latin typeface="黑体" panose="02010609060101010101" pitchFamily="2" charset="-122"/>
                  <a:ea typeface="黑体" panose="02010609060101010101" pitchFamily="2" charset="-122"/>
                  <a:sym typeface="+mn-ea"/>
                </a:rPr>
                <a:t>家用独立BCI系统的要求</a:t>
              </a:r>
              <a:endPar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endParaRPr>
            </a:p>
          </p:txBody>
        </p:sp>
        <p:sp>
          <p:nvSpPr>
            <p:cNvPr id="13315"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13" name="文本框 12"/>
          <p:cNvSpPr txBox="1"/>
          <p:nvPr/>
        </p:nvSpPr>
        <p:spPr>
          <a:xfrm>
            <a:off x="930275" y="5054600"/>
            <a:ext cx="7287260" cy="1445260"/>
          </a:xfrm>
          <a:prstGeom prst="rect">
            <a:avLst/>
          </a:prstGeom>
          <a:noFill/>
          <a:ln w="28575">
            <a:solidFill>
              <a:srgbClr val="0070C0"/>
            </a:solidFill>
          </a:ln>
        </p:spPr>
        <p:txBody>
          <a:bodyPr wrap="square" rtlCol="0">
            <a:spAutoFit/>
          </a:bodyPr>
          <a:lstStyle/>
          <a:p>
            <a:r>
              <a:rPr sz="2200">
                <a:latin typeface="Times New Roman" panose="02020603050405020304" pitchFamily="18" charset="0"/>
                <a:ea typeface="微软雅黑" panose="020B0503020204020204" charset="-122"/>
                <a:cs typeface="Times New Roman" panose="02020603050405020304" pitchFamily="18" charset="0"/>
              </a:rPr>
              <a:t>理想情况下，</a:t>
            </a:r>
          </a:p>
          <a:p>
            <a:r>
              <a:rPr sz="2200" b="1">
                <a:solidFill>
                  <a:srgbClr val="FF0000"/>
                </a:solidFill>
                <a:latin typeface="Times New Roman" panose="02020603050405020304" pitchFamily="18" charset="0"/>
                <a:ea typeface="微软雅黑" panose="020B0503020204020204" charset="-122"/>
                <a:cs typeface="Times New Roman" panose="02020603050405020304" pitchFamily="18" charset="0"/>
              </a:rPr>
              <a:t>放大器</a:t>
            </a:r>
            <a:r>
              <a:rPr sz="2200">
                <a:latin typeface="Times New Roman" panose="02020603050405020304" pitchFamily="18" charset="0"/>
                <a:ea typeface="微软雅黑" panose="020B0503020204020204" charset="-122"/>
                <a:cs typeface="Times New Roman" panose="02020603050405020304" pitchFamily="18" charset="0"/>
              </a:rPr>
              <a:t>应对家庭设置中存在的多种电磁噪声源不敏感</a:t>
            </a:r>
            <a:r>
              <a:rPr lang="zh-CN" sz="2200">
                <a:latin typeface="Times New Roman" panose="02020603050405020304" pitchFamily="18" charset="0"/>
                <a:ea typeface="微软雅黑" panose="020B0503020204020204" charset="-122"/>
                <a:cs typeface="Times New Roman" panose="02020603050405020304" pitchFamily="18" charset="0"/>
              </a:rPr>
              <a:t>；</a:t>
            </a:r>
          </a:p>
          <a:p>
            <a:r>
              <a:rPr lang="zh-CN" sz="2200" b="1">
                <a:solidFill>
                  <a:srgbClr val="FF0000"/>
                </a:solidFill>
                <a:latin typeface="Times New Roman" panose="02020603050405020304" pitchFamily="18" charset="0"/>
                <a:ea typeface="微软雅黑" panose="020B0503020204020204" charset="-122"/>
                <a:cs typeface="Times New Roman" panose="02020603050405020304" pitchFamily="18" charset="0"/>
              </a:rPr>
              <a:t>电极及其安装</a:t>
            </a:r>
            <a:r>
              <a:rPr lang="zh-CN" sz="2200">
                <a:latin typeface="Times New Roman" panose="02020603050405020304" pitchFamily="18" charset="0"/>
                <a:ea typeface="微软雅黑" panose="020B0503020204020204" charset="-122"/>
                <a:cs typeface="Times New Roman" panose="02020603050405020304" pitchFamily="18" charset="0"/>
              </a:rPr>
              <a:t>应能够安全有效地每天工作数小时；</a:t>
            </a:r>
          </a:p>
          <a:p>
            <a:r>
              <a:rPr lang="zh-CN" sz="2200" b="1">
                <a:solidFill>
                  <a:srgbClr val="FF0000"/>
                </a:solidFill>
                <a:latin typeface="Times New Roman" panose="02020603050405020304" pitchFamily="18" charset="0"/>
                <a:ea typeface="微软雅黑" panose="020B0503020204020204" charset="-122"/>
                <a:cs typeface="Times New Roman" panose="02020603050405020304" pitchFamily="18" charset="0"/>
              </a:rPr>
              <a:t>软件</a:t>
            </a:r>
            <a:r>
              <a:rPr lang="zh-CN" sz="2200">
                <a:latin typeface="Times New Roman" panose="02020603050405020304" pitchFamily="18" charset="0"/>
                <a:ea typeface="微软雅黑" panose="020B0503020204020204" charset="-122"/>
                <a:cs typeface="Times New Roman" panose="02020603050405020304" pitchFamily="18" charset="0"/>
              </a:rPr>
              <a:t>应易于使用和彻底测试。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0-#ppt_w/2"/>
                                          </p:val>
                                        </p:tav>
                                        <p:tav tm="100000">
                                          <p:val>
                                            <p:strVal val="#ppt_x"/>
                                          </p:val>
                                        </p:tav>
                                      </p:tavLst>
                                    </p:anim>
                                    <p:anim calcmode="lin" valueType="num">
                                      <p:cBhvr>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0-#ppt_w/2"/>
                                          </p:val>
                                        </p:tav>
                                        <p:tav tm="100000">
                                          <p:val>
                                            <p:strVal val="#ppt_x"/>
                                          </p:val>
                                        </p:tav>
                                      </p:tavLst>
                                    </p:anim>
                                    <p:anim calcmode="lin" valueType="num">
                                      <p:cBhvr>
                                        <p:cTn id="18" dur="500" fill="hold"/>
                                        <p:tgtEl>
                                          <p:spTgt spid="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ppt_x</p:attrName>
                                        </p:attrNameLst>
                                      </p:cBhvr>
                                      <p:tavLst>
                                        <p:tav tm="0">
                                          <p:val>
                                            <p:strVal val="0-#ppt_w/2"/>
                                          </p:val>
                                        </p:tav>
                                        <p:tav tm="100000">
                                          <p:val>
                                            <p:strVal val="#ppt_x"/>
                                          </p:val>
                                        </p:tav>
                                      </p:tavLst>
                                    </p:anim>
                                    <p:anim calcmode="lin" valueType="num">
                                      <p:cBhvr>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ppt_x</p:attrName>
                                        </p:attrNameLst>
                                      </p:cBhvr>
                                      <p:tavLst>
                                        <p:tav tm="0">
                                          <p:val>
                                            <p:strVal val="0-#ppt_w/2"/>
                                          </p:val>
                                        </p:tav>
                                        <p:tav tm="100000">
                                          <p:val>
                                            <p:strVal val="#ppt_x"/>
                                          </p:val>
                                        </p:tav>
                                      </p:tavLst>
                                    </p:anim>
                                    <p:anim calcmode="lin" valueType="num">
                                      <p:cBhvr>
                                        <p:cTn id="28" dur="500" fill="hold"/>
                                        <p:tgtEl>
                                          <p:spTgt spid="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7" grpId="0" bldLvl="0" animBg="1"/>
      <p:bldP spid="8" grpId="0" bldLvl="0" animBg="1"/>
      <p:bldP spid="1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565150" y="2197735"/>
            <a:ext cx="3867150" cy="2028825"/>
          </a:xfrm>
          <a:prstGeom prst="rect">
            <a:avLst/>
          </a:prstGeom>
        </p:spPr>
      </p:pic>
      <p:pic>
        <p:nvPicPr>
          <p:cNvPr id="3" name="图片 2"/>
          <p:cNvPicPr>
            <a:picLocks noChangeAspect="1"/>
          </p:cNvPicPr>
          <p:nvPr/>
        </p:nvPicPr>
        <p:blipFill>
          <a:blip r:embed="rId3"/>
          <a:stretch>
            <a:fillRect/>
          </a:stretch>
        </p:blipFill>
        <p:spPr>
          <a:xfrm>
            <a:off x="6277610" y="4293870"/>
            <a:ext cx="2059305" cy="2319655"/>
          </a:xfrm>
          <a:prstGeom prst="rect">
            <a:avLst/>
          </a:prstGeom>
        </p:spPr>
      </p:pic>
      <p:sp>
        <p:nvSpPr>
          <p:cNvPr id="7" name="文本框 6"/>
          <p:cNvSpPr txBox="1"/>
          <p:nvPr/>
        </p:nvSpPr>
        <p:spPr>
          <a:xfrm>
            <a:off x="1702435" y="965835"/>
            <a:ext cx="7074535" cy="583565"/>
          </a:xfrm>
          <a:prstGeom prst="rect">
            <a:avLst/>
          </a:prstGeom>
          <a:noFill/>
        </p:spPr>
        <p:txBody>
          <a:bodyPr wrap="square" rtlCol="0">
            <a:spAutoFit/>
          </a:bodyPr>
          <a:lstStyle/>
          <a:p>
            <a:r>
              <a:rPr lang="zh-CN" sz="32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家用系统实例</a:t>
            </a:r>
          </a:p>
        </p:txBody>
      </p:sp>
      <p:sp>
        <p:nvSpPr>
          <p:cNvPr id="8" name="文本框 7"/>
          <p:cNvSpPr txBox="1"/>
          <p:nvPr/>
        </p:nvSpPr>
        <p:spPr>
          <a:xfrm>
            <a:off x="5115560" y="2197735"/>
            <a:ext cx="3374390" cy="1322070"/>
          </a:xfrm>
          <a:prstGeom prst="rect">
            <a:avLst/>
          </a:prstGeom>
          <a:noFill/>
          <a:ln w="28575">
            <a:solidFill>
              <a:srgbClr val="7030A0"/>
            </a:solidFill>
          </a:ln>
        </p:spPr>
        <p:txBody>
          <a:bodyPr wrap="square" rtlCol="0">
            <a:spAutoFit/>
          </a:bodyPr>
          <a:lstStyle/>
          <a:p>
            <a:r>
              <a:rPr lang="en-US" altLang="zh-CN" sz="2000" b="1">
                <a:latin typeface="微软雅黑" panose="020B0503020204020204" charset="-122"/>
                <a:ea typeface="微软雅黑" panose="020B0503020204020204" charset="-122"/>
                <a:cs typeface="微软雅黑" panose="020B0503020204020204" charset="-122"/>
              </a:rPr>
              <a:t>  </a:t>
            </a:r>
            <a:r>
              <a:rPr lang="zh-CN" altLang="en-US" sz="2000" b="1">
                <a:latin typeface="微软雅黑" panose="020B0503020204020204" charset="-122"/>
                <a:ea typeface="微软雅黑" panose="020B0503020204020204" charset="-122"/>
                <a:cs typeface="微软雅黑" panose="020B0503020204020204" charset="-122"/>
              </a:rPr>
              <a:t>显示了在纽约州卫生部（纽约州奥尔巴尼市）的沃兹沃思中心开发的当前版本的基于</a:t>
            </a:r>
            <a:r>
              <a:rPr lang="en-US" altLang="zh-CN" sz="2000" b="1">
                <a:solidFill>
                  <a:srgbClr val="FF0000"/>
                </a:solidFill>
                <a:latin typeface="微软雅黑" panose="020B0503020204020204" charset="-122"/>
                <a:ea typeface="微软雅黑" panose="020B0503020204020204" charset="-122"/>
                <a:cs typeface="微软雅黑" panose="020B0503020204020204" charset="-122"/>
              </a:rPr>
              <a:t>P300</a:t>
            </a:r>
            <a:r>
              <a:rPr lang="zh-CN" altLang="en-US" sz="2000" b="1">
                <a:latin typeface="微软雅黑" panose="020B0503020204020204" charset="-122"/>
                <a:ea typeface="微软雅黑" panose="020B0503020204020204" charset="-122"/>
                <a:cs typeface="微软雅黑" panose="020B0503020204020204" charset="-122"/>
              </a:rPr>
              <a:t>的</a:t>
            </a:r>
            <a:r>
              <a:rPr lang="en-US" altLang="zh-CN" sz="2000" b="1">
                <a:latin typeface="微软雅黑" panose="020B0503020204020204" charset="-122"/>
                <a:ea typeface="微软雅黑" panose="020B0503020204020204" charset="-122"/>
                <a:cs typeface="微软雅黑" panose="020B0503020204020204" charset="-122"/>
              </a:rPr>
              <a:t>BCI</a:t>
            </a:r>
            <a:r>
              <a:rPr lang="zh-CN" altLang="en-US" sz="2000" b="1">
                <a:solidFill>
                  <a:srgbClr val="FF0000"/>
                </a:solidFill>
                <a:latin typeface="微软雅黑" panose="020B0503020204020204" charset="-122"/>
                <a:ea typeface="微软雅黑" panose="020B0503020204020204" charset="-122"/>
                <a:cs typeface="微软雅黑" panose="020B0503020204020204" charset="-122"/>
              </a:rPr>
              <a:t>家用系统。</a:t>
            </a:r>
          </a:p>
        </p:txBody>
      </p:sp>
      <p:sp>
        <p:nvSpPr>
          <p:cNvPr id="9" name="文本框 8"/>
          <p:cNvSpPr txBox="1"/>
          <p:nvPr/>
        </p:nvSpPr>
        <p:spPr>
          <a:xfrm>
            <a:off x="1252855" y="4953635"/>
            <a:ext cx="3374390" cy="1322070"/>
          </a:xfrm>
          <a:prstGeom prst="rect">
            <a:avLst/>
          </a:prstGeom>
          <a:noFill/>
          <a:ln w="28575">
            <a:solidFill>
              <a:srgbClr val="7030A0"/>
            </a:solidFill>
          </a:ln>
        </p:spPr>
        <p:txBody>
          <a:bodyPr wrap="square" rtlCol="0">
            <a:spAutoFit/>
          </a:bodyPr>
          <a:lstStyle/>
          <a:p>
            <a:r>
              <a:rPr lang="en-US" sz="2000" b="1">
                <a:latin typeface="微软雅黑" panose="020B0503020204020204" charset="-122"/>
                <a:ea typeface="微软雅黑" panose="020B0503020204020204" charset="-122"/>
                <a:cs typeface="微软雅黑" panose="020B0503020204020204" charset="-122"/>
              </a:rPr>
              <a:t>   </a:t>
            </a:r>
            <a:r>
              <a:rPr sz="2000" b="1">
                <a:latin typeface="微软雅黑" panose="020B0503020204020204" charset="-122"/>
                <a:ea typeface="微软雅黑" panose="020B0503020204020204" charset="-122"/>
                <a:cs typeface="微软雅黑" panose="020B0503020204020204" charset="-122"/>
              </a:rPr>
              <a:t>显示了一个紧凑小巧的易携带随行的单元</a:t>
            </a:r>
            <a:r>
              <a:rPr lang="zh-CN" sz="2000" b="1">
                <a:latin typeface="微软雅黑" panose="020B0503020204020204" charset="-122"/>
                <a:ea typeface="微软雅黑" panose="020B0503020204020204" charset="-122"/>
                <a:cs typeface="微软雅黑" panose="020B0503020204020204" charset="-122"/>
              </a:rPr>
              <a:t>，可用于评估该系统对潜在的居家用户的</a:t>
            </a:r>
            <a:r>
              <a:rPr lang="zh-CN" sz="2000" b="1">
                <a:solidFill>
                  <a:srgbClr val="FF0000"/>
                </a:solidFill>
                <a:latin typeface="微软雅黑" panose="020B0503020204020204" charset="-122"/>
                <a:ea typeface="微软雅黑" panose="020B0503020204020204" charset="-122"/>
                <a:cs typeface="微软雅黑" panose="020B0503020204020204" charset="-122"/>
              </a:rPr>
              <a:t>适宜性</a:t>
            </a:r>
            <a:r>
              <a:rPr lang="zh-CN" sz="2000" b="1">
                <a:latin typeface="微软雅黑" panose="020B0503020204020204" charset="-122"/>
                <a:ea typeface="微软雅黑" panose="020B0503020204020204" charset="-122"/>
                <a:cs typeface="微软雅黑" panose="020B050302020402020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21615" y="2016125"/>
            <a:ext cx="3124200" cy="2324100"/>
          </a:xfrm>
          <a:prstGeom prst="rect">
            <a:avLst/>
          </a:prstGeom>
        </p:spPr>
      </p:pic>
      <p:pic>
        <p:nvPicPr>
          <p:cNvPr id="5" name="图片 4"/>
          <p:cNvPicPr>
            <a:picLocks noChangeAspect="1"/>
          </p:cNvPicPr>
          <p:nvPr/>
        </p:nvPicPr>
        <p:blipFill>
          <a:blip r:embed="rId3"/>
          <a:stretch>
            <a:fillRect/>
          </a:stretch>
        </p:blipFill>
        <p:spPr>
          <a:xfrm>
            <a:off x="607060" y="4492625"/>
            <a:ext cx="2631440" cy="2376805"/>
          </a:xfrm>
          <a:prstGeom prst="rect">
            <a:avLst/>
          </a:prstGeom>
        </p:spPr>
      </p:pic>
      <p:sp>
        <p:nvSpPr>
          <p:cNvPr id="10" name="文本框 9"/>
          <p:cNvSpPr txBox="1"/>
          <p:nvPr/>
        </p:nvSpPr>
        <p:spPr>
          <a:xfrm>
            <a:off x="3746500" y="2217420"/>
            <a:ext cx="5028565" cy="2122805"/>
          </a:xfrm>
          <a:prstGeom prst="rect">
            <a:avLst/>
          </a:prstGeom>
          <a:noFill/>
          <a:ln w="28575">
            <a:solidFill>
              <a:srgbClr val="0070C0"/>
            </a:solidFill>
          </a:ln>
        </p:spPr>
        <p:txBody>
          <a:bodyPr wrap="square" rtlCol="0">
            <a:spAutoFit/>
          </a:bodyPr>
          <a:lstStyle/>
          <a:p>
            <a:r>
              <a:rPr lang="en-US" sz="2400">
                <a:latin typeface="Times New Roman" panose="02020603050405020304" pitchFamily="18" charset="0"/>
                <a:ea typeface="微软雅黑" panose="020B0503020204020204" charset="-122"/>
                <a:cs typeface="Times New Roman" panose="02020603050405020304" pitchFamily="18" charset="0"/>
              </a:rPr>
              <a:t>   </a:t>
            </a:r>
            <a:r>
              <a:rPr sz="2400">
                <a:latin typeface="Times New Roman" panose="02020603050405020304" pitchFamily="18" charset="0"/>
                <a:ea typeface="微软雅黑" panose="020B0503020204020204" charset="-122"/>
                <a:cs typeface="Times New Roman" panose="02020603050405020304" pitchFamily="18" charset="0"/>
              </a:rPr>
              <a:t>显示了运行中的沃兹沃思</a:t>
            </a:r>
            <a:r>
              <a:rPr lang="en-US" sz="2400">
                <a:solidFill>
                  <a:srgbClr val="FF0000"/>
                </a:solidFill>
                <a:latin typeface="Times New Roman" panose="02020603050405020304" pitchFamily="18" charset="0"/>
                <a:ea typeface="微软雅黑" panose="020B0503020204020204" charset="-122"/>
                <a:cs typeface="Times New Roman" panose="02020603050405020304" pitchFamily="18" charset="0"/>
              </a:rPr>
              <a:t>BCI</a:t>
            </a:r>
            <a:r>
              <a:rPr sz="2400">
                <a:solidFill>
                  <a:srgbClr val="FF0000"/>
                </a:solidFill>
                <a:latin typeface="Times New Roman" panose="02020603050405020304" pitchFamily="18" charset="0"/>
                <a:ea typeface="微软雅黑" panose="020B0503020204020204" charset="-122"/>
                <a:cs typeface="Times New Roman" panose="02020603050405020304" pitchFamily="18" charset="0"/>
              </a:rPr>
              <a:t>家用系统</a:t>
            </a:r>
            <a:r>
              <a:rPr lang="zh-CN" sz="2400">
                <a:latin typeface="Times New Roman" panose="02020603050405020304" pitchFamily="18" charset="0"/>
                <a:ea typeface="微软雅黑" panose="020B0503020204020204" charset="-122"/>
                <a:cs typeface="Times New Roman" panose="02020603050405020304" pitchFamily="18" charset="0"/>
              </a:rPr>
              <a:t>，七个严重残疾的人在他们的家中已使用该系统几个月或几年。</a:t>
            </a:r>
          </a:p>
          <a:p>
            <a:r>
              <a:rPr lang="zh-CN" sz="2000">
                <a:latin typeface="Times New Roman" panose="02020603050405020304" pitchFamily="18" charset="0"/>
                <a:ea typeface="微软雅黑" panose="020B0503020204020204" charset="-122"/>
                <a:cs typeface="Times New Roman" panose="02020603050405020304" pitchFamily="18" charset="0"/>
              </a:rPr>
              <a:t>    由用户家中的护理人员管理，由</a:t>
            </a:r>
            <a:r>
              <a:rPr sz="2000">
                <a:latin typeface="Times New Roman" panose="02020603050405020304" pitchFamily="18" charset="0"/>
                <a:ea typeface="微软雅黑" panose="020B0503020204020204" charset="-122"/>
                <a:cs typeface="Times New Roman" panose="02020603050405020304" pitchFamily="18" charset="0"/>
                <a:sym typeface="+mn-ea"/>
              </a:rPr>
              <a:t>沃兹沃</a:t>
            </a:r>
            <a:r>
              <a:rPr lang="zh-CN" sz="2000">
                <a:latin typeface="Times New Roman" panose="02020603050405020304" pitchFamily="18" charset="0"/>
                <a:ea typeface="微软雅黑" panose="020B0503020204020204" charset="-122"/>
                <a:cs typeface="Times New Roman" panose="02020603050405020304" pitchFamily="18" charset="0"/>
              </a:rPr>
              <a:t>BCI实验室进行互联网监督，偶尔由实验室的技术人员进行访问。</a:t>
            </a:r>
          </a:p>
        </p:txBody>
      </p:sp>
      <p:sp>
        <p:nvSpPr>
          <p:cNvPr id="2" name="文本框 1"/>
          <p:cNvSpPr txBox="1"/>
          <p:nvPr/>
        </p:nvSpPr>
        <p:spPr>
          <a:xfrm>
            <a:off x="3746500" y="4940300"/>
            <a:ext cx="5028565" cy="1198880"/>
          </a:xfrm>
          <a:prstGeom prst="rect">
            <a:avLst/>
          </a:prstGeom>
          <a:noFill/>
          <a:ln w="28575">
            <a:solidFill>
              <a:srgbClr val="0070C0"/>
            </a:solidFill>
          </a:ln>
        </p:spPr>
        <p:txBody>
          <a:bodyPr wrap="square" rtlCol="0">
            <a:spAutoFit/>
          </a:bodyPr>
          <a:lstStyle/>
          <a:p>
            <a:r>
              <a:rPr lang="en-US" sz="2400">
                <a:latin typeface="Times New Roman" panose="02020603050405020304" pitchFamily="18" charset="0"/>
                <a:ea typeface="微软雅黑" panose="020B0503020204020204" charset="-122"/>
                <a:cs typeface="Times New Roman" panose="02020603050405020304" pitchFamily="18" charset="0"/>
              </a:rPr>
              <a:t>   </a:t>
            </a:r>
            <a:r>
              <a:rPr sz="2400">
                <a:latin typeface="Times New Roman" panose="02020603050405020304" pitchFamily="18" charset="0"/>
                <a:ea typeface="微软雅黑" panose="020B0503020204020204" charset="-122"/>
                <a:cs typeface="Times New Roman" panose="02020603050405020304" pitchFamily="18" charset="0"/>
              </a:rPr>
              <a:t>红色点是八个记录</a:t>
            </a:r>
            <a:r>
              <a:rPr sz="2400">
                <a:solidFill>
                  <a:srgbClr val="FF0000"/>
                </a:solidFill>
                <a:latin typeface="Times New Roman" panose="02020603050405020304" pitchFamily="18" charset="0"/>
                <a:ea typeface="微软雅黑" panose="020B0503020204020204" charset="-122"/>
                <a:cs typeface="Times New Roman" panose="02020603050405020304" pitchFamily="18" charset="0"/>
              </a:rPr>
              <a:t>电极的位置</a:t>
            </a:r>
            <a:r>
              <a:rPr lang="zh-CN" sz="2400">
                <a:latin typeface="Times New Roman" panose="02020603050405020304" pitchFamily="18" charset="0"/>
                <a:ea typeface="微软雅黑" panose="020B0503020204020204" charset="-122"/>
                <a:cs typeface="Times New Roman" panose="02020603050405020304" pitchFamily="18" charset="0"/>
              </a:rPr>
              <a:t>，当所有的位置变成绿色时，电极阻抗足够低，护理者可以启动</a:t>
            </a:r>
            <a:r>
              <a:rPr lang="en-US" altLang="zh-CN" sz="2400">
                <a:latin typeface="Times New Roman" panose="02020603050405020304" pitchFamily="18" charset="0"/>
                <a:ea typeface="微软雅黑" panose="020B0503020204020204" charset="-122"/>
                <a:cs typeface="Times New Roman" panose="02020603050405020304" pitchFamily="18" charset="0"/>
              </a:rPr>
              <a:t>BCI</a:t>
            </a:r>
            <a:r>
              <a:rPr lang="zh-CN" sz="2400">
                <a:latin typeface="Times New Roman" panose="02020603050405020304" pitchFamily="18" charset="0"/>
                <a:ea typeface="微软雅黑" panose="020B0503020204020204" charset="-122"/>
                <a:cs typeface="Times New Roman" panose="02020603050405020304" pitchFamily="18" charset="0"/>
              </a:rPr>
              <a:t>使用。</a:t>
            </a:r>
          </a:p>
        </p:txBody>
      </p:sp>
      <p:sp>
        <p:nvSpPr>
          <p:cNvPr id="7" name="文本框 6"/>
          <p:cNvSpPr txBox="1"/>
          <p:nvPr/>
        </p:nvSpPr>
        <p:spPr>
          <a:xfrm>
            <a:off x="1702435" y="965835"/>
            <a:ext cx="3583305" cy="583565"/>
          </a:xfrm>
          <a:prstGeom prst="rect">
            <a:avLst/>
          </a:prstGeom>
          <a:noFill/>
        </p:spPr>
        <p:txBody>
          <a:bodyPr wrap="square" rtlCol="0">
            <a:spAutoFit/>
          </a:bodyPr>
          <a:lstStyle/>
          <a:p>
            <a:r>
              <a:rPr lang="zh-CN" sz="32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家用系统实例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2" grpId="0" bldLvl="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椭圆 80"/>
          <p:cNvSpPr/>
          <p:nvPr/>
        </p:nvSpPr>
        <p:spPr>
          <a:xfrm>
            <a:off x="4441825" y="2328863"/>
            <a:ext cx="3781425" cy="3892550"/>
          </a:xfrm>
          <a:prstGeom prst="ellipse">
            <a:avLst/>
          </a:prstGeom>
          <a:noFill/>
          <a:ln w="9525">
            <a:solidFill>
              <a:schemeClr val="bg1">
                <a:lumMod val="6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42249" tIns="71124" rIns="142249" bIns="71124" rtlCol="0" anchor="ctr"/>
          <a:lstStyle/>
          <a:p>
            <a:pPr algn="ctr" fontAlgn="base"/>
            <a:endParaRPr lang="zh-CN" altLang="en-US" sz="2470" strike="noStrike" noProof="1"/>
          </a:p>
        </p:txBody>
      </p:sp>
      <p:sp>
        <p:nvSpPr>
          <p:cNvPr id="149506" name="Rectangle 2"/>
          <p:cNvSpPr>
            <a:spLocks noGrp="1" noChangeArrowheads="1"/>
          </p:cNvSpPr>
          <p:nvPr/>
        </p:nvSpPr>
        <p:spPr>
          <a:xfrm>
            <a:off x="1371600" y="762000"/>
            <a:ext cx="6019800" cy="83820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19.1 </a:t>
            </a:r>
            <a:r>
              <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引言</a:t>
            </a:r>
          </a:p>
        </p:txBody>
      </p:sp>
      <p:grpSp>
        <p:nvGrpSpPr>
          <p:cNvPr id="2" name="组合 1"/>
          <p:cNvGrpSpPr/>
          <p:nvPr/>
        </p:nvGrpSpPr>
        <p:grpSpPr>
          <a:xfrm>
            <a:off x="3489325" y="2409190"/>
            <a:ext cx="1988185" cy="1838927"/>
            <a:chOff x="2116" y="3744"/>
            <a:chExt cx="3217" cy="3311"/>
          </a:xfrm>
        </p:grpSpPr>
        <p:grpSp>
          <p:nvGrpSpPr>
            <p:cNvPr id="102" name="组合 101"/>
            <p:cNvGrpSpPr/>
            <p:nvPr/>
          </p:nvGrpSpPr>
          <p:grpSpPr>
            <a:xfrm>
              <a:off x="2116" y="3744"/>
              <a:ext cx="3217" cy="3311"/>
              <a:chOff x="1463339" y="1072758"/>
              <a:chExt cx="1546058" cy="1546058"/>
            </a:xfrm>
            <a:effectLst>
              <a:outerShdw blurRad="330200" dist="215900" dir="6900000" sx="91000" sy="91000" algn="t" rotWithShape="0">
                <a:prstClr val="black">
                  <a:alpha val="49000"/>
                </a:prstClr>
              </a:outerShdw>
            </a:effectLst>
          </p:grpSpPr>
          <p:sp>
            <p:nvSpPr>
              <p:cNvPr id="103" name="同心圆 10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470" strike="noStrike" noProof="1">
                  <a:solidFill>
                    <a:schemeClr val="tx1"/>
                  </a:solidFill>
                </a:endParaRPr>
              </a:p>
            </p:txBody>
          </p:sp>
          <p:sp>
            <p:nvSpPr>
              <p:cNvPr id="104" name="椭圆 103"/>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470" strike="noStrike" noProof="1"/>
              </a:p>
            </p:txBody>
          </p:sp>
        </p:grpSp>
        <p:grpSp>
          <p:nvGrpSpPr>
            <p:cNvPr id="105" name="组合 104"/>
            <p:cNvGrpSpPr/>
            <p:nvPr/>
          </p:nvGrpSpPr>
          <p:grpSpPr>
            <a:xfrm>
              <a:off x="2508" y="4146"/>
              <a:ext cx="2434" cy="2506"/>
              <a:chOff x="3089228" y="3088680"/>
              <a:chExt cx="1003763" cy="1003758"/>
            </a:xfrm>
            <a:solidFill>
              <a:srgbClr val="0070C0"/>
            </a:solidFill>
          </p:grpSpPr>
          <p:sp>
            <p:nvSpPr>
              <p:cNvPr id="106" name="椭圆 105"/>
              <p:cNvSpPr/>
              <p:nvPr/>
            </p:nvSpPr>
            <p:spPr>
              <a:xfrm>
                <a:off x="3089228" y="3088680"/>
                <a:ext cx="1003763" cy="100375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470" strike="noStrike" noProof="1"/>
              </a:p>
            </p:txBody>
          </p:sp>
          <p:sp>
            <p:nvSpPr>
              <p:cNvPr id="107" name="TextBox 106"/>
              <p:cNvSpPr txBox="1"/>
              <p:nvPr/>
            </p:nvSpPr>
            <p:spPr>
              <a:xfrm>
                <a:off x="3234361" y="3322198"/>
                <a:ext cx="712472" cy="613218"/>
              </a:xfrm>
              <a:prstGeom prst="rect">
                <a:avLst/>
              </a:prstGeom>
              <a:grpFill/>
            </p:spPr>
            <p:txBody>
              <a:bodyPr wrap="square" rtlCol="0">
                <a:spAutoFit/>
              </a:bodyPr>
              <a:lstStyle/>
              <a:p>
                <a:pPr fontAlgn="base"/>
                <a:r>
                  <a:rPr lang="en-US" altLang="zh-CN" sz="2470" strike="noStrike" noProof="1">
                    <a:solidFill>
                      <a:schemeClr val="bg1"/>
                    </a:solidFill>
                    <a:latin typeface="微软雅黑" panose="020B0503020204020204" charset="-122"/>
                    <a:ea typeface="微软雅黑" panose="020B0503020204020204" charset="-122"/>
                    <a:cs typeface="+mn-cs"/>
                  </a:rPr>
                  <a:t>BCI</a:t>
                </a:r>
                <a:r>
                  <a:rPr lang="zh-CN" altLang="en-US" sz="2470" strike="noStrike" noProof="1">
                    <a:solidFill>
                      <a:schemeClr val="bg1"/>
                    </a:solidFill>
                    <a:latin typeface="微软雅黑" panose="020B0503020204020204" charset="-122"/>
                    <a:ea typeface="微软雅黑" panose="020B0503020204020204" charset="-122"/>
                    <a:cs typeface="+mn-cs"/>
                  </a:rPr>
                  <a:t>是什么</a:t>
                </a:r>
                <a:endParaRPr lang="zh-CN" altLang="en-US" sz="2470" strike="noStrike" noProof="1">
                  <a:solidFill>
                    <a:schemeClr val="bg1"/>
                  </a:solidFill>
                  <a:latin typeface="微软雅黑" panose="020B0503020204020204" charset="-122"/>
                  <a:ea typeface="微软雅黑" panose="020B0503020204020204" charset="-122"/>
                </a:endParaRPr>
              </a:p>
            </p:txBody>
          </p:sp>
        </p:grpSp>
      </p:grpSp>
      <p:grpSp>
        <p:nvGrpSpPr>
          <p:cNvPr id="3" name="组合 2"/>
          <p:cNvGrpSpPr/>
          <p:nvPr/>
        </p:nvGrpSpPr>
        <p:grpSpPr>
          <a:xfrm>
            <a:off x="6899910" y="2146300"/>
            <a:ext cx="2042160" cy="2101850"/>
            <a:chOff x="2116" y="3744"/>
            <a:chExt cx="3216" cy="3310"/>
          </a:xfrm>
        </p:grpSpPr>
        <p:grpSp>
          <p:nvGrpSpPr>
            <p:cNvPr id="4" name="组合 3"/>
            <p:cNvGrpSpPr/>
            <p:nvPr/>
          </p:nvGrpSpPr>
          <p:grpSpPr>
            <a:xfrm>
              <a:off x="2116" y="3744"/>
              <a:ext cx="3217" cy="3311"/>
              <a:chOff x="1463339" y="1072758"/>
              <a:chExt cx="1546058" cy="1546058"/>
            </a:xfrm>
            <a:effectLst>
              <a:outerShdw blurRad="330200" dist="215900" dir="6900000" sx="91000" sy="91000" algn="t" rotWithShape="0">
                <a:prstClr val="black">
                  <a:alpha val="49000"/>
                </a:prstClr>
              </a:outerShdw>
            </a:effectLst>
          </p:grpSpPr>
          <p:sp>
            <p:nvSpPr>
              <p:cNvPr id="5" name="同心圆 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470" strike="noStrike" noProof="1">
                  <a:solidFill>
                    <a:schemeClr val="tx1"/>
                  </a:solidFill>
                </a:endParaRPr>
              </a:p>
            </p:txBody>
          </p:sp>
          <p:sp>
            <p:nvSpPr>
              <p:cNvPr id="6" name="椭圆 5"/>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470" strike="noStrike" noProof="1"/>
              </a:p>
            </p:txBody>
          </p:sp>
        </p:grpSp>
        <p:grpSp>
          <p:nvGrpSpPr>
            <p:cNvPr id="7" name="组合 6"/>
            <p:cNvGrpSpPr/>
            <p:nvPr/>
          </p:nvGrpSpPr>
          <p:grpSpPr>
            <a:xfrm>
              <a:off x="2508" y="4146"/>
              <a:ext cx="2434" cy="2506"/>
              <a:chOff x="3089228" y="3088680"/>
              <a:chExt cx="1003763" cy="1003758"/>
            </a:xfrm>
            <a:solidFill>
              <a:srgbClr val="0070C0"/>
            </a:solidFill>
          </p:grpSpPr>
          <p:sp>
            <p:nvSpPr>
              <p:cNvPr id="8" name="椭圆 7"/>
              <p:cNvSpPr/>
              <p:nvPr/>
            </p:nvSpPr>
            <p:spPr>
              <a:xfrm>
                <a:off x="3089228" y="3088680"/>
                <a:ext cx="1003763" cy="100375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470" strike="noStrike" noProof="1"/>
              </a:p>
            </p:txBody>
          </p:sp>
          <p:sp>
            <p:nvSpPr>
              <p:cNvPr id="9" name="TextBox 106"/>
              <p:cNvSpPr txBox="1"/>
              <p:nvPr/>
            </p:nvSpPr>
            <p:spPr>
              <a:xfrm>
                <a:off x="3324675" y="3322198"/>
                <a:ext cx="712472" cy="536326"/>
              </a:xfrm>
              <a:prstGeom prst="rect">
                <a:avLst/>
              </a:prstGeom>
              <a:grpFill/>
            </p:spPr>
            <p:txBody>
              <a:bodyPr wrap="square" rtlCol="0">
                <a:spAutoFit/>
              </a:bodyPr>
              <a:lstStyle/>
              <a:p>
                <a:pPr fontAlgn="base"/>
                <a:r>
                  <a:rPr lang="zh-CN" altLang="en-US" sz="2470" strike="noStrike" noProof="1">
                    <a:solidFill>
                      <a:schemeClr val="bg1"/>
                    </a:solidFill>
                    <a:latin typeface="微软雅黑" panose="020B0503020204020204" charset="-122"/>
                    <a:ea typeface="微软雅黑" panose="020B0503020204020204" charset="-122"/>
                    <a:cs typeface="+mn-cs"/>
                  </a:rPr>
                  <a:t>如何实现</a:t>
                </a:r>
                <a:endParaRPr lang="zh-CN" altLang="en-US" sz="2470" strike="noStrike" noProof="1">
                  <a:solidFill>
                    <a:schemeClr val="bg1"/>
                  </a:solidFill>
                  <a:latin typeface="微软雅黑" panose="020B0503020204020204" charset="-122"/>
                  <a:ea typeface="微软雅黑" panose="020B0503020204020204" charset="-122"/>
                </a:endParaRPr>
              </a:p>
            </p:txBody>
          </p:sp>
        </p:grpSp>
      </p:grpSp>
      <p:grpSp>
        <p:nvGrpSpPr>
          <p:cNvPr id="10" name="组合 9"/>
          <p:cNvGrpSpPr/>
          <p:nvPr/>
        </p:nvGrpSpPr>
        <p:grpSpPr>
          <a:xfrm>
            <a:off x="5209540" y="4544695"/>
            <a:ext cx="2042160" cy="2101850"/>
            <a:chOff x="2116" y="3744"/>
            <a:chExt cx="3216" cy="3310"/>
          </a:xfrm>
        </p:grpSpPr>
        <p:grpSp>
          <p:nvGrpSpPr>
            <p:cNvPr id="11" name="组合 10"/>
            <p:cNvGrpSpPr/>
            <p:nvPr/>
          </p:nvGrpSpPr>
          <p:grpSpPr>
            <a:xfrm>
              <a:off x="2116" y="3744"/>
              <a:ext cx="3217" cy="3311"/>
              <a:chOff x="1463339" y="1072758"/>
              <a:chExt cx="1546058" cy="1546058"/>
            </a:xfrm>
            <a:effectLst>
              <a:outerShdw blurRad="330200" dist="215900" dir="6900000" sx="91000" sy="91000" algn="t" rotWithShape="0">
                <a:prstClr val="black">
                  <a:alpha val="49000"/>
                </a:prstClr>
              </a:outerShdw>
            </a:effectLst>
          </p:grpSpPr>
          <p:sp>
            <p:nvSpPr>
              <p:cNvPr id="12" name="同心圆 1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470" strike="noStrike" noProof="1">
                  <a:solidFill>
                    <a:schemeClr val="tx1"/>
                  </a:solidFill>
                </a:endParaRPr>
              </a:p>
            </p:txBody>
          </p:sp>
          <p:sp>
            <p:nvSpPr>
              <p:cNvPr id="13" name="椭圆 1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470" strike="noStrike" noProof="1"/>
              </a:p>
            </p:txBody>
          </p:sp>
        </p:grpSp>
        <p:grpSp>
          <p:nvGrpSpPr>
            <p:cNvPr id="14" name="组合 13"/>
            <p:cNvGrpSpPr/>
            <p:nvPr/>
          </p:nvGrpSpPr>
          <p:grpSpPr>
            <a:xfrm>
              <a:off x="2508" y="4146"/>
              <a:ext cx="2434" cy="2506"/>
              <a:chOff x="3089228" y="3088680"/>
              <a:chExt cx="1003763" cy="1003758"/>
            </a:xfrm>
            <a:solidFill>
              <a:srgbClr val="0070C0"/>
            </a:solidFill>
          </p:grpSpPr>
          <p:sp>
            <p:nvSpPr>
              <p:cNvPr id="15" name="椭圆 14"/>
              <p:cNvSpPr/>
              <p:nvPr/>
            </p:nvSpPr>
            <p:spPr>
              <a:xfrm>
                <a:off x="3089228" y="3088680"/>
                <a:ext cx="1003763" cy="100375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470" strike="noStrike" noProof="1"/>
              </a:p>
            </p:txBody>
          </p:sp>
          <p:sp>
            <p:nvSpPr>
              <p:cNvPr id="16" name="TextBox 106"/>
              <p:cNvSpPr txBox="1"/>
              <p:nvPr/>
            </p:nvSpPr>
            <p:spPr>
              <a:xfrm>
                <a:off x="3300344" y="3305375"/>
                <a:ext cx="712472" cy="536326"/>
              </a:xfrm>
              <a:prstGeom prst="rect">
                <a:avLst/>
              </a:prstGeom>
              <a:grpFill/>
            </p:spPr>
            <p:txBody>
              <a:bodyPr wrap="square" rtlCol="0">
                <a:spAutoFit/>
              </a:bodyPr>
              <a:lstStyle/>
              <a:p>
                <a:pPr fontAlgn="base"/>
                <a:r>
                  <a:rPr lang="zh-CN" altLang="en-US" sz="2470" strike="noStrike" noProof="1">
                    <a:solidFill>
                      <a:schemeClr val="bg1"/>
                    </a:solidFill>
                    <a:latin typeface="微软雅黑" panose="020B0503020204020204" charset="-122"/>
                    <a:ea typeface="微软雅黑" panose="020B0503020204020204" charset="-122"/>
                    <a:cs typeface="+mn-cs"/>
                  </a:rPr>
                  <a:t>为谁研发</a:t>
                </a:r>
                <a:endParaRPr lang="zh-CN" altLang="en-US" sz="2470" strike="noStrike" noProof="1">
                  <a:solidFill>
                    <a:schemeClr val="bg1"/>
                  </a:solidFill>
                  <a:latin typeface="微软雅黑" panose="020B0503020204020204" charset="-122"/>
                  <a:ea typeface="微软雅黑" panose="020B0503020204020204" charset="-122"/>
                </a:endParaRPr>
              </a:p>
            </p:txBody>
          </p:sp>
        </p:grpSp>
      </p:grpSp>
      <p:sp>
        <p:nvSpPr>
          <p:cNvPr id="17" name="对角圆角矩形 16"/>
          <p:cNvSpPr/>
          <p:nvPr/>
        </p:nvSpPr>
        <p:spPr>
          <a:xfrm>
            <a:off x="225425" y="1878013"/>
            <a:ext cx="2873375" cy="4795838"/>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470" strike="noStrike" noProof="1"/>
          </a:p>
        </p:txBody>
      </p:sp>
      <p:sp>
        <p:nvSpPr>
          <p:cNvPr id="56" name="TextBox 55"/>
          <p:cNvSpPr txBox="1"/>
          <p:nvPr/>
        </p:nvSpPr>
        <p:spPr>
          <a:xfrm>
            <a:off x="322263" y="1878013"/>
            <a:ext cx="2776537" cy="4878387"/>
          </a:xfrm>
          <a:prstGeom prst="rect">
            <a:avLst/>
          </a:prstGeom>
          <a:noFill/>
          <a:ln w="9525">
            <a:noFill/>
          </a:ln>
        </p:spPr>
        <p:txBody>
          <a:bodyPr wrap="square" lIns="78435" tIns="39217" rIns="78435" bIns="39217" anchor="t">
            <a:spAutoFit/>
          </a:bodyPr>
          <a:lstStyle/>
          <a:p>
            <a:pPr>
              <a:lnSpc>
                <a:spcPct val="150000"/>
              </a:lnSpc>
            </a:pPr>
            <a:r>
              <a:rPr lang="zh-CN" altLang="en-US" sz="2000" dirty="0">
                <a:solidFill>
                  <a:schemeClr val="bg2"/>
                </a:solidFill>
                <a:latin typeface="Times New Roman" panose="02020603050405020304" pitchFamily="18" charset="0"/>
                <a:ea typeface="微软雅黑" panose="020B0503020204020204" charset="-122"/>
                <a:cs typeface="Times New Roman" panose="02020603050405020304" pitchFamily="18" charset="0"/>
              </a:rPr>
              <a:t>前面几章大部分集中于</a:t>
            </a:r>
            <a:r>
              <a:rPr lang="en-US" altLang="zh-CN" sz="2000" dirty="0">
                <a:solidFill>
                  <a:schemeClr val="bg2"/>
                </a:solidFill>
                <a:latin typeface="Times New Roman" panose="02020603050405020304" pitchFamily="18" charset="0"/>
                <a:ea typeface="微软雅黑" panose="020B0503020204020204" charset="-122"/>
                <a:cs typeface="Times New Roman" panose="02020603050405020304" pitchFamily="18" charset="0"/>
              </a:rPr>
              <a:t>BCIs</a:t>
            </a:r>
            <a:r>
              <a:rPr lang="zh-CN" altLang="en-US" sz="2000" dirty="0">
                <a:solidFill>
                  <a:schemeClr val="bg2"/>
                </a:solidFill>
                <a:latin typeface="Times New Roman" panose="02020603050405020304" pitchFamily="18" charset="0"/>
                <a:ea typeface="微软雅黑" panose="020B0503020204020204" charset="-122"/>
                <a:cs typeface="Times New Roman" panose="02020603050405020304" pitchFamily="18" charset="0"/>
              </a:rPr>
              <a:t>是什么及如何实现。目前全球数百个研究实验室以及少数公司都专注于BCI研究与开发，但是却有</a:t>
            </a:r>
            <a:r>
              <a:rPr lang="zh-CN" altLang="en-US" sz="20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极少数人实际上使用</a:t>
            </a:r>
            <a:r>
              <a:rPr lang="zh-CN" altLang="en-US" sz="2000" dirty="0">
                <a:solidFill>
                  <a:schemeClr val="bg2"/>
                </a:solidFill>
                <a:latin typeface="Times New Roman" panose="02020603050405020304" pitchFamily="18" charset="0"/>
                <a:ea typeface="微软雅黑" panose="020B0503020204020204" charset="-122"/>
                <a:cs typeface="Times New Roman" panose="02020603050405020304" pitchFamily="18" charset="0"/>
              </a:rPr>
              <a:t>。因此面临一个基本的问题: 究竟</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为谁研发</a:t>
            </a:r>
            <a:r>
              <a:rPr lang="zh-CN" altLang="en-US" sz="20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？以什么方</a:t>
            </a:r>
          </a:p>
          <a:p>
            <a:pPr>
              <a:lnSpc>
                <a:spcPct val="150000"/>
              </a:lnSpc>
            </a:pPr>
            <a:r>
              <a:rPr lang="zh-CN" altLang="en-US" sz="20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式去服务？</a:t>
            </a:r>
          </a:p>
        </p:txBody>
      </p:sp>
      <p:sp>
        <p:nvSpPr>
          <p:cNvPr id="149513" name="Text Box 9"/>
          <p:cNvSpPr txBox="1"/>
          <p:nvPr/>
        </p:nvSpPr>
        <p:spPr>
          <a:xfrm>
            <a:off x="3436938" y="1952625"/>
            <a:ext cx="5505450" cy="2489200"/>
          </a:xfrm>
          <a:prstGeom prst="rect">
            <a:avLst/>
          </a:prstGeom>
          <a:solidFill>
            <a:srgbClr val="CCFF99"/>
          </a:solidFill>
          <a:ln w="9525">
            <a:noFill/>
          </a:ln>
        </p:spPr>
        <p:txBody>
          <a:bodyPr wrap="square" anchor="t">
            <a:spAutoFit/>
          </a:bodyPr>
          <a:lstStyle/>
          <a:p>
            <a:pPr>
              <a:lnSpc>
                <a:spcPct val="120000"/>
              </a:lnSpc>
              <a:spcBef>
                <a:spcPct val="20000"/>
              </a:spcBef>
              <a:buSzTx/>
            </a:pPr>
            <a:r>
              <a:rPr lang="zh-CN" altLang="en-US" sz="2600" b="1">
                <a:latin typeface="Times New Roman" panose="02020603050405020304" pitchFamily="18" charset="0"/>
                <a:ea typeface="黑体" panose="02010609060101010101" pitchFamily="2" charset="-122"/>
              </a:rPr>
              <a:t>本章描述BCI最终可能起作用的</a:t>
            </a:r>
            <a:r>
              <a:rPr lang="zh-CN" altLang="en-US" sz="2600" b="1">
                <a:solidFill>
                  <a:srgbClr val="FF0000"/>
                </a:solidFill>
                <a:latin typeface="Times New Roman" panose="02020603050405020304" pitchFamily="18" charset="0"/>
                <a:ea typeface="黑体" panose="02010609060101010101" pitchFamily="2" charset="-122"/>
              </a:rPr>
              <a:t>功能</a:t>
            </a:r>
            <a:r>
              <a:rPr lang="zh-CN" altLang="en-US" sz="2600" b="1">
                <a:latin typeface="Times New Roman" panose="02020603050405020304" pitchFamily="18" charset="0"/>
                <a:ea typeface="黑体" panose="02010609060101010101" pitchFamily="2" charset="-122"/>
              </a:rPr>
              <a:t>；强调导致这些功能</a:t>
            </a:r>
            <a:r>
              <a:rPr lang="zh-CN" altLang="en-US" sz="2600" b="1">
                <a:solidFill>
                  <a:srgbClr val="FF0000"/>
                </a:solidFill>
                <a:latin typeface="Times New Roman" panose="02020603050405020304" pitchFamily="18" charset="0"/>
                <a:ea typeface="黑体" panose="02010609060101010101" pitchFamily="2" charset="-122"/>
              </a:rPr>
              <a:t>丧失</a:t>
            </a:r>
            <a:r>
              <a:rPr lang="zh-CN" altLang="en-US" sz="2600" b="1">
                <a:latin typeface="Times New Roman" panose="02020603050405020304" pitchFamily="18" charset="0"/>
                <a:ea typeface="黑体" panose="02010609060101010101" pitchFamily="2" charset="-122"/>
              </a:rPr>
              <a:t>的特定临床疾病以及这些疾病对BCI发展的</a:t>
            </a:r>
            <a:r>
              <a:rPr lang="zh-CN" altLang="en-US" sz="2600" b="1">
                <a:solidFill>
                  <a:srgbClr val="FF0000"/>
                </a:solidFill>
                <a:latin typeface="Times New Roman" panose="02020603050405020304" pitchFamily="18" charset="0"/>
                <a:ea typeface="黑体" panose="02010609060101010101" pitchFamily="2" charset="-122"/>
              </a:rPr>
              <a:t>挑战</a:t>
            </a:r>
            <a:r>
              <a:rPr lang="zh-CN" altLang="en-US" sz="2600" b="1">
                <a:latin typeface="Times New Roman" panose="02020603050405020304" pitchFamily="18" charset="0"/>
                <a:ea typeface="黑体" panose="02010609060101010101" pitchFamily="2" charset="-122"/>
              </a:rPr>
              <a:t>。考虑其它可能的</a:t>
            </a:r>
            <a:r>
              <a:rPr lang="en-US" altLang="zh-CN" sz="2600" b="1">
                <a:latin typeface="Times New Roman" panose="02020603050405020304" pitchFamily="18" charset="0"/>
                <a:ea typeface="黑体" panose="02010609060101010101" pitchFamily="2" charset="-122"/>
              </a:rPr>
              <a:t>BCI</a:t>
            </a:r>
            <a:r>
              <a:rPr lang="zh-CN" altLang="en-US" sz="2600" b="1">
                <a:latin typeface="Times New Roman" panose="02020603050405020304" pitchFamily="18" charset="0"/>
                <a:ea typeface="黑体" panose="02010609060101010101" pitchFamily="2" charset="-122"/>
              </a:rPr>
              <a:t>；使用列举出理想的</a:t>
            </a:r>
            <a:r>
              <a:rPr lang="en-US" altLang="zh-CN" sz="2600" b="1">
                <a:latin typeface="Times New Roman" panose="02020603050405020304" pitchFamily="18" charset="0"/>
                <a:ea typeface="黑体" panose="02010609060101010101" pitchFamily="2" charset="-122"/>
              </a:rPr>
              <a:t>BCI</a:t>
            </a:r>
            <a:r>
              <a:rPr lang="zh-CN" altLang="en-US" sz="2600" b="1">
                <a:latin typeface="Times New Roman" panose="02020603050405020304" pitchFamily="18" charset="0"/>
                <a:ea typeface="黑体" panose="02010609060101010101" pitchFamily="2" charset="-122"/>
              </a:rPr>
              <a:t>系统需要具备的</a:t>
            </a:r>
            <a:r>
              <a:rPr lang="zh-CN" altLang="en-US" sz="2600" b="1">
                <a:solidFill>
                  <a:srgbClr val="FF0000"/>
                </a:solidFill>
                <a:latin typeface="Times New Roman" panose="02020603050405020304" pitchFamily="18" charset="0"/>
                <a:ea typeface="黑体" panose="02010609060101010101" pitchFamily="2" charset="-122"/>
              </a:rPr>
              <a:t>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8" fill="hold" grpId="0" nodeType="afterEffect">
                                  <p:stCondLst>
                                    <p:cond delay="0"/>
                                  </p:stCondLst>
                                  <p:childTnLst>
                                    <p:set>
                                      <p:cBhvr>
                                        <p:cTn id="25" dur="1" fill="hold">
                                          <p:stCondLst>
                                            <p:cond delay="0"/>
                                          </p:stCondLst>
                                        </p:cTn>
                                        <p:tgtEl>
                                          <p:spTgt spid="149513"/>
                                        </p:tgtEl>
                                        <p:attrNameLst>
                                          <p:attrName>style.visibility</p:attrName>
                                        </p:attrNameLst>
                                      </p:cBhvr>
                                      <p:to>
                                        <p:strVal val="visible"/>
                                      </p:to>
                                    </p:set>
                                    <p:anim calcmode="lin" valueType="num">
                                      <p:cBhvr>
                                        <p:cTn id="26" dur="500" fill="hold"/>
                                        <p:tgtEl>
                                          <p:spTgt spid="149513"/>
                                        </p:tgtEl>
                                        <p:attrNameLst>
                                          <p:attrName>ppt_x</p:attrName>
                                        </p:attrNameLst>
                                      </p:cBhvr>
                                      <p:tavLst>
                                        <p:tav tm="0">
                                          <p:val>
                                            <p:strVal val="0-#ppt_w/2"/>
                                          </p:val>
                                        </p:tav>
                                        <p:tav tm="100000">
                                          <p:val>
                                            <p:strVal val="#ppt_x"/>
                                          </p:val>
                                        </p:tav>
                                      </p:tavLst>
                                    </p:anim>
                                    <p:anim calcmode="lin" valueType="num">
                                      <p:cBhvr>
                                        <p:cTn id="27"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149513"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664970" y="400050"/>
            <a:ext cx="6685280" cy="133985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ctr" eaLnBrk="1" hangingPunct="1">
              <a:lnSpc>
                <a:spcPct val="100000"/>
              </a:lnSpc>
              <a:buClrTx/>
              <a:buSzTx/>
              <a:buFontTx/>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20.3  </a:t>
            </a:r>
            <a:r>
              <a:rPr lang="zh-CN" altLang="en-US" sz="4000" b="1" kern="0" noProof="0" dirty="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需要BCI系统的人是谁？他们会使用它吗？</a:t>
            </a:r>
            <a:endPar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endParaRPr>
          </a:p>
        </p:txBody>
      </p:sp>
      <p:grpSp>
        <p:nvGrpSpPr>
          <p:cNvPr id="23" name="组合 22"/>
          <p:cNvGrpSpPr/>
          <p:nvPr/>
        </p:nvGrpSpPr>
        <p:grpSpPr>
          <a:xfrm>
            <a:off x="196215" y="1899285"/>
            <a:ext cx="5487035" cy="670560"/>
            <a:chOff x="2582250" y="5541358"/>
            <a:chExt cx="2076669" cy="882316"/>
          </a:xfrm>
        </p:grpSpPr>
        <p:grpSp>
          <p:nvGrpSpPr>
            <p:cNvPr id="22" name="组合 21"/>
            <p:cNvGrpSpPr/>
            <p:nvPr/>
          </p:nvGrpSpPr>
          <p:grpSpPr>
            <a:xfrm>
              <a:off x="2582250" y="5541358"/>
              <a:ext cx="2076669" cy="882316"/>
              <a:chOff x="2582250" y="5541358"/>
              <a:chExt cx="2076669" cy="882316"/>
            </a:xfrm>
          </p:grpSpPr>
          <p:sp>
            <p:nvSpPr>
              <p:cNvPr id="101" name="圆角矩形 100"/>
              <p:cNvSpPr/>
              <p:nvPr/>
            </p:nvSpPr>
            <p:spPr bwMode="auto">
              <a:xfrm>
                <a:off x="2582250" y="5541358"/>
                <a:ext cx="2076669" cy="882316"/>
              </a:xfrm>
              <a:prstGeom prst="roundRect">
                <a:avLst>
                  <a:gd name="adj" fmla="val 10568"/>
                </a:avLst>
              </a:pr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94124" tIns="47062" rIns="94124" bIns="47062" numCol="1" anchor="t" anchorCtr="0" compatLnSpc="1"/>
              <a:lstStyle/>
              <a:p>
                <a:endParaRPr lang="zh-CN" altLang="en-US" sz="2470"/>
              </a:p>
            </p:txBody>
          </p:sp>
          <p:sp>
            <p:nvSpPr>
              <p:cNvPr id="126" name="圆角矩形 125"/>
              <p:cNvSpPr/>
              <p:nvPr/>
            </p:nvSpPr>
            <p:spPr bwMode="auto">
              <a:xfrm>
                <a:off x="2675090" y="5620577"/>
                <a:ext cx="1896899" cy="727516"/>
              </a:xfrm>
              <a:prstGeom prst="roundRect">
                <a:avLst>
                  <a:gd name="adj" fmla="val 10568"/>
                </a:avLst>
              </a:prstGeom>
              <a:solidFill>
                <a:srgbClr val="00B050"/>
              </a:solidFill>
              <a:ln w="7938" cap="flat">
                <a:noFill/>
                <a:prstDash val="solid"/>
                <a:miter lim="800000"/>
              </a:ln>
              <a:effectLst/>
            </p:spPr>
            <p:txBody>
              <a:bodyPr vert="horz" wrap="square" lIns="94124" tIns="47062" rIns="94124" bIns="47062" numCol="1" anchor="t" anchorCtr="0" compatLnSpc="1"/>
              <a:lstStyle/>
              <a:p>
                <a:endParaRPr lang="zh-CN" altLang="en-US" sz="2470"/>
              </a:p>
            </p:txBody>
          </p:sp>
        </p:grpSp>
        <p:sp>
          <p:nvSpPr>
            <p:cNvPr id="102" name="矩形 101"/>
            <p:cNvSpPr>
              <a:spLocks noChangeArrowheads="1"/>
            </p:cNvSpPr>
            <p:nvPr/>
          </p:nvSpPr>
          <p:spPr bwMode="auto">
            <a:xfrm>
              <a:off x="2806794" y="5743069"/>
              <a:ext cx="1633649" cy="483800"/>
            </a:xfrm>
            <a:prstGeom prst="rect">
              <a:avLst/>
            </a:prstGeom>
            <a:noFill/>
            <a:ln w="7" cap="flat">
              <a:noFill/>
              <a:prstDash val="solid"/>
              <a:miter lim="800000"/>
            </a:ln>
          </p:spPr>
          <p:txBody>
            <a:bodyPr vert="horz" wrap="square" lIns="94124" tIns="47062" rIns="94124" bIns="47062" numCol="1" anchor="t" anchorCtr="0" compatLnSpc="1"/>
            <a:lstStyle/>
            <a:p>
              <a:pPr algn="ctr"/>
              <a:r>
                <a:rPr lang="zh-CN" altLang="en-US" sz="2400" dirty="0">
                  <a:solidFill>
                    <a:srgbClr val="F8F8F8"/>
                  </a:solidFill>
                  <a:latin typeface="微软雅黑" panose="020B0503020204020204" charset="-122"/>
                  <a:ea typeface="微软雅黑" panose="020B0503020204020204" charset="-122"/>
                  <a:cs typeface="微软雅黑" panose="020B0503020204020204" charset="-122"/>
                </a:rPr>
                <a:t>定义未来 BCI 家庭用户的人群</a:t>
              </a:r>
            </a:p>
          </p:txBody>
        </p:sp>
      </p:grpSp>
      <p:sp>
        <p:nvSpPr>
          <p:cNvPr id="3" name="文本框 2"/>
          <p:cNvSpPr txBox="1"/>
          <p:nvPr/>
        </p:nvSpPr>
        <p:spPr>
          <a:xfrm>
            <a:off x="789305" y="2694940"/>
            <a:ext cx="7411720" cy="3938270"/>
          </a:xfrm>
          <a:prstGeom prst="rect">
            <a:avLst/>
          </a:prstGeom>
          <a:noFill/>
        </p:spPr>
        <p:txBody>
          <a:bodyPr wrap="square" rtlCol="0">
            <a:spAutoFit/>
          </a:bodyPr>
          <a:lstStyle/>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微软雅黑" panose="020B0503020204020204" charset="-122"/>
                <a:ea typeface="微软雅黑" panose="020B0503020204020204" charset="-122"/>
                <a:cs typeface="微软雅黑" panose="020B0503020204020204" charset="-122"/>
              </a:rPr>
              <a:t>很少或没有任何有用的自动的肌肉控制；</a:t>
            </a:r>
            <a:endParaRPr lang="zh-CN" altLang="en-US">
              <a:latin typeface="微软雅黑" panose="020B0503020204020204" charset="-122"/>
              <a:ea typeface="微软雅黑" panose="020B0503020204020204" charset="-122"/>
              <a:cs typeface="微软雅黑" panose="020B0503020204020204" charset="-122"/>
            </a:endParaRP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微软雅黑" panose="020B0503020204020204" charset="-122"/>
                <a:ea typeface="微软雅黑" panose="020B0503020204020204" charset="-122"/>
                <a:cs typeface="微软雅黑" panose="020B0503020204020204" charset="-122"/>
                <a:sym typeface="+mn-ea"/>
              </a:rPr>
              <a:t>传统的辅助通信设备不能满足他们的需要；</a:t>
            </a: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微软雅黑" panose="020B0503020204020204" charset="-122"/>
                <a:ea typeface="微软雅黑" panose="020B0503020204020204" charset="-122"/>
                <a:cs typeface="微软雅黑" panose="020B0503020204020204" charset="-122"/>
                <a:sym typeface="+mn-ea"/>
              </a:rPr>
              <a:t>在医学上稳定，有意图的和对生活至少有一年的合理期望；</a:t>
            </a: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微软雅黑" panose="020B0503020204020204" charset="-122"/>
                <a:ea typeface="微软雅黑" panose="020B0503020204020204" charset="-122"/>
                <a:cs typeface="微软雅黑" panose="020B0503020204020204" charset="-122"/>
                <a:sym typeface="+mn-ea"/>
              </a:rPr>
              <a:t>能够遵循口头或书面的指导；</a:t>
            </a: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微软雅黑" panose="020B0503020204020204" charset="-122"/>
                <a:ea typeface="微软雅黑" panose="020B0503020204020204" charset="-122"/>
                <a:cs typeface="微软雅黑" panose="020B0503020204020204" charset="-122"/>
                <a:sym typeface="+mn-ea"/>
              </a:rPr>
              <a:t>无任何其它会妨碍</a:t>
            </a:r>
            <a:r>
              <a:rPr lang="en-US" altLang="zh-CN" sz="2000">
                <a:latin typeface="Times New Roman" panose="02020603050405020304" pitchFamily="18" charset="0"/>
                <a:ea typeface="微软雅黑" panose="020B0503020204020204" charset="-122"/>
                <a:cs typeface="Times New Roman" panose="02020603050405020304" pitchFamily="18" charset="0"/>
                <a:sym typeface="+mn-ea"/>
              </a:rPr>
              <a:t>BCI</a:t>
            </a:r>
            <a:r>
              <a:rPr lang="zh-CN" altLang="en-US" sz="2000">
                <a:latin typeface="微软雅黑" panose="020B0503020204020204" charset="-122"/>
                <a:ea typeface="微软雅黑" panose="020B0503020204020204" charset="-122"/>
                <a:cs typeface="微软雅黑" panose="020B0503020204020204" charset="-122"/>
                <a:sym typeface="+mn-ea"/>
              </a:rPr>
              <a:t>使用的伤残；</a:t>
            </a: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微软雅黑" panose="020B0503020204020204" charset="-122"/>
                <a:ea typeface="微软雅黑" panose="020B0503020204020204" charset="-122"/>
                <a:cs typeface="微软雅黑" panose="020B0503020204020204" charset="-122"/>
                <a:sym typeface="+mn-ea"/>
              </a:rPr>
              <a:t>稳定的生活环境；</a:t>
            </a: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微软雅黑" panose="020B0503020204020204" charset="-122"/>
                <a:ea typeface="微软雅黑" panose="020B0503020204020204" charset="-122"/>
                <a:cs typeface="微软雅黑" panose="020B0503020204020204" charset="-122"/>
                <a:sym typeface="+mn-ea"/>
              </a:rPr>
              <a:t>可靠的护理者拥有或能够获得基本的计算机技能并致力于支持被试的</a:t>
            </a:r>
            <a:r>
              <a:rPr lang="en-US" altLang="zh-CN" sz="2000">
                <a:latin typeface="Times New Roman" panose="02020603050405020304" pitchFamily="18" charset="0"/>
                <a:ea typeface="微软雅黑" panose="020B0503020204020204" charset="-122"/>
                <a:cs typeface="Times New Roman" panose="02020603050405020304" pitchFamily="18" charset="0"/>
                <a:sym typeface="+mn-ea"/>
              </a:rPr>
              <a:t>BCI</a:t>
            </a:r>
            <a:r>
              <a:rPr lang="zh-CN" altLang="en-US" sz="2000">
                <a:latin typeface="微软雅黑" panose="020B0503020204020204" charset="-122"/>
                <a:ea typeface="微软雅黑" panose="020B0503020204020204" charset="-122"/>
                <a:cs typeface="微软雅黑" panose="020B0503020204020204" charset="-122"/>
                <a:sym typeface="+mn-ea"/>
              </a:rPr>
              <a:t>使用；</a:t>
            </a:r>
          </a:p>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kumimoji="1" lang="en-US" altLang="zh-CN" sz="2000" noProof="0">
                <a:ln>
                  <a:noFill/>
                </a:ln>
                <a:solidFill>
                  <a:schemeClr val="tx1"/>
                </a:solidFill>
                <a:effectLst/>
                <a:uLnTx/>
                <a:uFillTx/>
                <a:latin typeface="微软雅黑" panose="020B0503020204020204" charset="-122"/>
                <a:ea typeface="微软雅黑" panose="020B0503020204020204" charset="-122"/>
                <a:sym typeface="+mn-ea"/>
              </a:rPr>
              <a:t>受试者和照顾者愿意提供知情同意并且明显热衷于参与可能对他们没有持久直接益处的研究性研究</a:t>
            </a:r>
            <a:r>
              <a:rPr kumimoji="1" lang="zh-CN" altLang="en-US" sz="2000" noProof="0">
                <a:ln>
                  <a:noFill/>
                </a:ln>
                <a:solidFill>
                  <a:schemeClr val="tx1"/>
                </a:solidFill>
                <a:effectLst/>
                <a:uLnTx/>
                <a:uFillTx/>
                <a:latin typeface="微软雅黑" panose="020B0503020204020204" charset="-122"/>
                <a:ea typeface="微软雅黑" panose="020B0503020204020204" charset="-122"/>
                <a:sym typeface="+mn-ea"/>
              </a:rPr>
              <a:t>。</a:t>
            </a:r>
          </a:p>
        </p:txBody>
      </p:sp>
      <p:grpSp>
        <p:nvGrpSpPr>
          <p:cNvPr id="28" name="组合 27"/>
          <p:cNvGrpSpPr/>
          <p:nvPr/>
        </p:nvGrpSpPr>
        <p:grpSpPr>
          <a:xfrm>
            <a:off x="6972935" y="2052320"/>
            <a:ext cx="1723390" cy="955040"/>
            <a:chOff x="9582150" y="2190750"/>
            <a:chExt cx="2057400" cy="1377950"/>
          </a:xfrm>
          <a:solidFill>
            <a:srgbClr val="FFC000"/>
          </a:solidFill>
        </p:grpSpPr>
        <p:sp>
          <p:nvSpPr>
            <p:cNvPr id="29" name="矩形标注 28"/>
            <p:cNvSpPr/>
            <p:nvPr/>
          </p:nvSpPr>
          <p:spPr>
            <a:xfrm>
              <a:off x="9582150" y="2190750"/>
              <a:ext cx="2057400" cy="1377950"/>
            </a:xfrm>
            <a:prstGeom prst="wedgeRectCallout">
              <a:avLst>
                <a:gd name="adj1" fmla="val -28240"/>
                <a:gd name="adj2" fmla="val 790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文本框 41"/>
            <p:cNvSpPr txBox="1">
              <a:spLocks noChangeArrowheads="1"/>
            </p:cNvSpPr>
            <p:nvPr/>
          </p:nvSpPr>
          <p:spPr bwMode="auto">
            <a:xfrm>
              <a:off x="9677111" y="2261732"/>
              <a:ext cx="1867332" cy="1019720"/>
            </a:xfrm>
            <a:prstGeom prst="rect">
              <a:avLst/>
            </a:prstGeom>
            <a:grpFill/>
            <a:ln w="9525">
              <a:noFill/>
              <a:miter lim="800000"/>
            </a:ln>
          </p:spPr>
          <p:txBody>
            <a:bodyPr wrap="square">
              <a:spAutoFit/>
            </a:bodyPr>
            <a:lstStyle/>
            <a:p>
              <a:pPr algn="ctr"/>
              <a:r>
                <a:rPr lang="zh-CN" altLang="en-US" sz="2000" b="1" dirty="0">
                  <a:solidFill>
                    <a:schemeClr val="tx1"/>
                  </a:solidFill>
                  <a:latin typeface="微软雅黑" panose="020B0503020204020204" charset="-122"/>
                  <a:ea typeface="微软雅黑" panose="020B0503020204020204" charset="-122"/>
                </a:rPr>
                <a:t>纳入用户群的基本标准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Scale>
                                      <p:cBhvr>
                                        <p:cTn id="7" dur="5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23"/>
                                        </p:tgtEl>
                                        <p:attrNameLst>
                                          <p:attrName>ppt_x</p:attrName>
                                          <p:attrName>ppt_y</p:attrName>
                                        </p:attrNameLst>
                                      </p:cBhvr>
                                    </p:animMotion>
                                    <p:animEffect transition="in" filter="fade">
                                      <p:cBhvr>
                                        <p:cTn id="9" dur="500"/>
                                        <p:tgtEl>
                                          <p:spTgt spid="23"/>
                                        </p:tgtEl>
                                      </p:cBhvr>
                                    </p:animEffect>
                                  </p:childTnLst>
                                </p:cTn>
                              </p:par>
                            </p:childTnLst>
                          </p:cTn>
                        </p:par>
                        <p:par>
                          <p:cTn id="10" fill="hold">
                            <p:stCondLst>
                              <p:cond delay="500"/>
                            </p:stCondLst>
                            <p:childTnLst>
                              <p:par>
                                <p:cTn id="11" presetID="3" presetClass="entr" presetSubtype="1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down)">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97380" y="618490"/>
            <a:ext cx="4862830" cy="1076325"/>
          </a:xfrm>
          <a:prstGeom prst="rect">
            <a:avLst/>
          </a:prstGeom>
          <a:noFill/>
        </p:spPr>
        <p:txBody>
          <a:bodyPr wrap="square" rtlCol="0">
            <a:spAutoFit/>
          </a:bodyPr>
          <a:lstStyle/>
          <a:p>
            <a:pPr algn="l">
              <a:buClrTx/>
              <a:buSzTx/>
              <a:buFontTx/>
            </a:pPr>
            <a:r>
              <a:rPr lang="zh-CN" sz="3200" b="1">
                <a:solidFill>
                  <a:srgbClr val="0070C0"/>
                </a:solidFill>
                <a:latin typeface="Times New Roman" panose="02020603050405020304" pitchFamily="18" charset="0"/>
                <a:ea typeface="黑体" panose="02010609060101010101" pitchFamily="2" charset="-122"/>
                <a:cs typeface="Times New Roman" panose="02020603050405020304" pitchFamily="18" charset="0"/>
                <a:sym typeface="+mn-ea"/>
              </a:rPr>
              <a:t>为脑 - 机接口的家用研究招募参与者</a:t>
            </a:r>
            <a:endParaRPr lang="zh-CN" sz="3200" b="1">
              <a:solidFill>
                <a:srgbClr val="0070C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Text Box 9"/>
          <p:cNvSpPr txBox="1"/>
          <p:nvPr/>
        </p:nvSpPr>
        <p:spPr>
          <a:xfrm>
            <a:off x="-635" y="1956435"/>
            <a:ext cx="9130030" cy="977265"/>
          </a:xfrm>
          <a:prstGeom prst="rect">
            <a:avLst/>
          </a:prstGeom>
          <a:solidFill>
            <a:srgbClr val="CCFF99"/>
          </a:solidFill>
          <a:ln w="9525">
            <a:noFill/>
          </a:ln>
        </p:spPr>
        <p:txBody>
          <a:bodyPr wrap="square" anchor="t">
            <a:spAutoFit/>
          </a:bodyPr>
          <a:lstStyle/>
          <a:p>
            <a:pPr>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被试招募是任何临床研究的一个关键部分。招募并留下已经进入渐进性神经系统疾病晚期阶段的被试可能特别具有挑战性。</a:t>
            </a:r>
            <a:endParaRPr lang="en-US" altLang="zh-CN" sz="2400">
              <a:latin typeface="微软雅黑" panose="020B0503020204020204" charset="-122"/>
              <a:ea typeface="微软雅黑" panose="020B0503020204020204" charset="-122"/>
              <a:cs typeface="微软雅黑" panose="020B0503020204020204" charset="-122"/>
            </a:endParaRPr>
          </a:p>
        </p:txBody>
      </p:sp>
      <p:grpSp>
        <p:nvGrpSpPr>
          <p:cNvPr id="153610" name="Group 10"/>
          <p:cNvGrpSpPr/>
          <p:nvPr/>
        </p:nvGrpSpPr>
        <p:grpSpPr>
          <a:xfrm>
            <a:off x="598775" y="3363797"/>
            <a:ext cx="958245" cy="2704594"/>
            <a:chOff x="187" y="1318"/>
            <a:chExt cx="323" cy="999"/>
          </a:xfrm>
        </p:grpSpPr>
        <p:sp>
          <p:nvSpPr>
            <p:cNvPr id="153611" name="Rectangle 11"/>
            <p:cNvSpPr>
              <a:spLocks noChangeArrowheads="1"/>
            </p:cNvSpPr>
            <p:nvPr/>
          </p:nvSpPr>
          <p:spPr bwMode="auto">
            <a:xfrm>
              <a:off x="187" y="1621"/>
              <a:ext cx="188" cy="579"/>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被试来源</a:t>
              </a:r>
            </a:p>
          </p:txBody>
        </p:sp>
        <p:sp>
          <p:nvSpPr>
            <p:cNvPr id="13323" name="AutoShape 12"/>
            <p:cNvSpPr/>
            <p:nvPr/>
          </p:nvSpPr>
          <p:spPr>
            <a:xfrm rot="10800000" flipH="1">
              <a:off x="453" y="1318"/>
              <a:ext cx="57" cy="999"/>
            </a:xfrm>
            <a:prstGeom prst="leftBrace">
              <a:avLst>
                <a:gd name="adj1" fmla="val 133185"/>
                <a:gd name="adj2" fmla="val 48252"/>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grpSp>
      <p:sp>
        <p:nvSpPr>
          <p:cNvPr id="10" name="文本框 9"/>
          <p:cNvSpPr txBox="1"/>
          <p:nvPr/>
        </p:nvSpPr>
        <p:spPr>
          <a:xfrm>
            <a:off x="2260600" y="3229610"/>
            <a:ext cx="3816350" cy="39878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医院、 区域诊所和医疗专家</a:t>
            </a:r>
          </a:p>
        </p:txBody>
      </p:sp>
      <p:sp>
        <p:nvSpPr>
          <p:cNvPr id="2" name="文本框 1"/>
          <p:cNvSpPr txBox="1"/>
          <p:nvPr/>
        </p:nvSpPr>
        <p:spPr>
          <a:xfrm>
            <a:off x="2232660" y="4074160"/>
            <a:ext cx="4678680" cy="39878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联络语言病理学家和 / 或物理治疗师</a:t>
            </a:r>
          </a:p>
        </p:txBody>
      </p:sp>
      <p:sp>
        <p:nvSpPr>
          <p:cNvPr id="3" name="文本框 2"/>
          <p:cNvSpPr txBox="1"/>
          <p:nvPr/>
        </p:nvSpPr>
        <p:spPr>
          <a:xfrm>
            <a:off x="2232660" y="4890770"/>
            <a:ext cx="4678045" cy="706755"/>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家庭保健医生、 康复医院、 探访护士服务和临终关怀服务提供商</a:t>
            </a:r>
          </a:p>
        </p:txBody>
      </p:sp>
      <p:sp>
        <p:nvSpPr>
          <p:cNvPr id="4" name="文本框 3"/>
          <p:cNvSpPr txBox="1"/>
          <p:nvPr/>
        </p:nvSpPr>
        <p:spPr>
          <a:xfrm>
            <a:off x="2260600" y="5934075"/>
            <a:ext cx="3218180" cy="39878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患者人口登记处</a:t>
            </a:r>
          </a:p>
        </p:txBody>
      </p:sp>
      <p:sp>
        <p:nvSpPr>
          <p:cNvPr id="5" name="云形 4"/>
          <p:cNvSpPr/>
          <p:nvPr/>
        </p:nvSpPr>
        <p:spPr>
          <a:xfrm>
            <a:off x="7155180" y="3068320"/>
            <a:ext cx="1891030" cy="1404620"/>
          </a:xfrm>
          <a:prstGeom prst="cloud">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黑体" panose="02010609060101010101" pitchFamily="2" charset="-122"/>
                <a:ea typeface="黑体" panose="02010609060101010101" pitchFamily="2" charset="-122"/>
              </a:rPr>
              <a:t>判断是否符合上述定义的纳入标准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0-#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3610"/>
                                        </p:tgtEl>
                                        <p:attrNameLst>
                                          <p:attrName>style.visibility</p:attrName>
                                        </p:attrNameLst>
                                      </p:cBhvr>
                                      <p:to>
                                        <p:strVal val="visible"/>
                                      </p:to>
                                    </p:set>
                                    <p:anim calcmode="lin" valueType="num">
                                      <p:cBhvr additive="base">
                                        <p:cTn id="13" dur="500" fill="hold"/>
                                        <p:tgtEl>
                                          <p:spTgt spid="153610"/>
                                        </p:tgtEl>
                                        <p:attrNameLst>
                                          <p:attrName>ppt_x</p:attrName>
                                        </p:attrNameLst>
                                      </p:cBhvr>
                                      <p:tavLst>
                                        <p:tav tm="0">
                                          <p:val>
                                            <p:strVal val="0-#ppt_w/2"/>
                                          </p:val>
                                        </p:tav>
                                        <p:tav tm="100000">
                                          <p:val>
                                            <p:strVal val="#ppt_x"/>
                                          </p:val>
                                        </p:tav>
                                      </p:tavLst>
                                    </p:anim>
                                    <p:anim calcmode="lin" valueType="num">
                                      <p:cBhvr additive="base">
                                        <p:cTn id="14" dur="500" fill="hold"/>
                                        <p:tgtEl>
                                          <p:spTgt spid="153610"/>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bldLvl="0" animBg="1"/>
      <p:bldP spid="2" grpId="0" bldLvl="0" animBg="1"/>
      <p:bldP spid="3" grpId="0" bldLvl="0" animBg="1"/>
      <p:bldP spid="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140585" y="952500"/>
            <a:ext cx="4862830" cy="583565"/>
          </a:xfrm>
          <a:prstGeom prst="rect">
            <a:avLst/>
          </a:prstGeom>
          <a:noFill/>
        </p:spPr>
        <p:txBody>
          <a:bodyPr wrap="square" rtlCol="0">
            <a:spAutoFit/>
          </a:bodyPr>
          <a:lstStyle/>
          <a:p>
            <a:pPr algn="l">
              <a:buClrTx/>
              <a:buSzTx/>
              <a:buFontTx/>
            </a:pPr>
            <a:r>
              <a:rPr lang="zh-CN" sz="32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获得知情同意</a:t>
            </a:r>
          </a:p>
        </p:txBody>
      </p:sp>
      <p:sp>
        <p:nvSpPr>
          <p:cNvPr id="6" name="Text Box 9"/>
          <p:cNvSpPr txBox="1"/>
          <p:nvPr/>
        </p:nvSpPr>
        <p:spPr>
          <a:xfrm>
            <a:off x="-635" y="1956435"/>
            <a:ext cx="9130030" cy="534035"/>
          </a:xfrm>
          <a:prstGeom prst="rect">
            <a:avLst/>
          </a:prstGeom>
          <a:solidFill>
            <a:srgbClr val="CCFF99"/>
          </a:solidFill>
          <a:ln w="9525">
            <a:noFill/>
          </a:ln>
        </p:spPr>
        <p:txBody>
          <a:bodyPr wrap="square" anchor="t">
            <a:spAutoFit/>
          </a:bodyPr>
          <a:lstStyle/>
          <a:p>
            <a:pPr>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知情同意只要求被试能回答是或否的问题，不要求能够问问题。</a:t>
            </a:r>
            <a:endParaRPr lang="en-US" altLang="zh-CN" sz="2400">
              <a:latin typeface="微软雅黑" panose="020B0503020204020204" charset="-122"/>
              <a:ea typeface="微软雅黑" panose="020B0503020204020204" charset="-122"/>
              <a:cs typeface="微软雅黑" panose="020B0503020204020204" charset="-122"/>
            </a:endParaRPr>
          </a:p>
        </p:txBody>
      </p:sp>
      <p:sp>
        <p:nvSpPr>
          <p:cNvPr id="2824" name="11 Rectángulo"/>
          <p:cNvSpPr/>
          <p:nvPr/>
        </p:nvSpPr>
        <p:spPr>
          <a:xfrm>
            <a:off x="1135380" y="2955925"/>
            <a:ext cx="2636520" cy="946150"/>
          </a:xfrm>
          <a:prstGeom prst="rect">
            <a:avLst/>
          </a:prstGeom>
          <a:solidFill>
            <a:schemeClr val="tx2">
              <a:lumMod val="40000"/>
              <a:lumOff val="60000"/>
            </a:schemeClr>
          </a:solidFill>
          <a:ln>
            <a:noFill/>
          </a:ln>
          <a:effectLst/>
        </p:spPr>
        <p:style>
          <a:lnRef idx="3">
            <a:schemeClr val="lt1"/>
          </a:lnRef>
          <a:fillRef idx="1">
            <a:schemeClr val="accent4"/>
          </a:fillRef>
          <a:effectRef idx="1">
            <a:schemeClr val="accent4"/>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0" algn="ctr" fontAlgn="base">
              <a:spcBef>
                <a:spcPct val="0"/>
              </a:spcBef>
              <a:spcAft>
                <a:spcPct val="0"/>
              </a:spcAft>
              <a:defRPr/>
            </a:pPr>
            <a:r>
              <a:rPr kumimoji="1" lang="zh-CN" altLang="en-US" sz="2400" noProof="0">
                <a:effectLst/>
                <a:latin typeface="Times New Roman" panose="02020603050405020304" pitchFamily="18" charset="0"/>
                <a:ea typeface="微软雅黑" panose="020B0503020204020204" charset="-122"/>
                <a:cs typeface="Times New Roman" panose="02020603050405020304" pitchFamily="18" charset="0"/>
                <a:sym typeface="+mn-ea"/>
              </a:rPr>
              <a:t>提供知情同意 的能力不确定的人</a:t>
            </a:r>
          </a:p>
        </p:txBody>
      </p:sp>
      <p:sp>
        <p:nvSpPr>
          <p:cNvPr id="2829" name="42 Rectángulo"/>
          <p:cNvSpPr/>
          <p:nvPr/>
        </p:nvSpPr>
        <p:spPr>
          <a:xfrm>
            <a:off x="5104130" y="2955925"/>
            <a:ext cx="2649855" cy="946150"/>
          </a:xfrm>
          <a:prstGeom prst="rect">
            <a:avLst/>
          </a:prstGeom>
          <a:solidFill>
            <a:schemeClr val="accent2"/>
          </a:solidFill>
          <a:ln>
            <a:noFill/>
          </a:ln>
          <a:effectLst/>
        </p:spPr>
        <p:style>
          <a:lnRef idx="3">
            <a:schemeClr val="lt1"/>
          </a:lnRef>
          <a:fillRef idx="1">
            <a:schemeClr val="accent4"/>
          </a:fillRef>
          <a:effectRef idx="1">
            <a:schemeClr val="accent4"/>
          </a:effectRef>
          <a:fontRef idx="minor">
            <a:schemeClr val="lt1"/>
          </a:fontRef>
        </p:style>
        <p:txBody>
          <a:bodyPr anchor="ctr"/>
          <a:lstStyle/>
          <a:p>
            <a:pPr lvl="0" algn="ctr" eaLnBrk="0" fontAlgn="base" hangingPunct="0">
              <a:spcBef>
                <a:spcPct val="0"/>
              </a:spcBef>
              <a:spcAft>
                <a:spcPct val="0"/>
              </a:spcAft>
              <a:defRPr/>
            </a:pPr>
            <a:r>
              <a:rPr kumimoji="1" lang="zh-CN" altLang="en-US" sz="2400" noProof="0">
                <a:solidFill>
                  <a:schemeClr val="tx1"/>
                </a:solidFill>
                <a:effectLst/>
                <a:latin typeface="Times New Roman" panose="02020603050405020304" pitchFamily="18" charset="0"/>
                <a:ea typeface="微软雅黑" panose="020B0503020204020204" charset="-122"/>
                <a:cs typeface="Times New Roman" panose="02020603050405020304" pitchFamily="18" charset="0"/>
                <a:sym typeface="+mn-ea"/>
              </a:rPr>
              <a:t>患有渐进性疾病的人</a:t>
            </a:r>
          </a:p>
        </p:txBody>
      </p:sp>
      <p:sp>
        <p:nvSpPr>
          <p:cNvPr id="2827" name="矩形 2826"/>
          <p:cNvSpPr/>
          <p:nvPr/>
        </p:nvSpPr>
        <p:spPr>
          <a:xfrm>
            <a:off x="923925" y="4285615"/>
            <a:ext cx="3268345" cy="1568450"/>
          </a:xfrm>
          <a:prstGeom prst="rect">
            <a:avLst/>
          </a:prstGeom>
        </p:spPr>
        <p:txBody>
          <a:bodyPr wrap="square">
            <a:spAutoFit/>
          </a:bodyPr>
          <a:lstStyle/>
          <a:p>
            <a:r>
              <a:rPr lang="en-US" altLang="zh-CN" sz="2400" dirty="0">
                <a:solidFill>
                  <a:schemeClr val="tx1">
                    <a:lumMod val="75000"/>
                    <a:lumOff val="25000"/>
                  </a:schemeClr>
                </a:solidFill>
                <a:latin typeface="微软雅黑" panose="020B0503020204020204" charset="-122"/>
                <a:ea typeface="微软雅黑" panose="020B0503020204020204" charset="-122"/>
              </a:rPr>
              <a:t>   </a:t>
            </a:r>
            <a:r>
              <a:rPr lang="zh-CN" altLang="en-US" sz="2400" dirty="0">
                <a:solidFill>
                  <a:schemeClr val="tx1">
                    <a:lumMod val="75000"/>
                    <a:lumOff val="25000"/>
                  </a:schemeClr>
                </a:solidFill>
                <a:latin typeface="微软雅黑" panose="020B0503020204020204" charset="-122"/>
                <a:ea typeface="微软雅黑" panose="020B0503020204020204" charset="-122"/>
              </a:rPr>
              <a:t>建立了允许</a:t>
            </a:r>
            <a:r>
              <a:rPr lang="zh-CN" altLang="en-US" sz="2400" dirty="0">
                <a:solidFill>
                  <a:srgbClr val="FF0000"/>
                </a:solidFill>
                <a:latin typeface="微软雅黑" panose="020B0503020204020204" charset="-122"/>
                <a:ea typeface="微软雅黑" panose="020B0503020204020204" charset="-122"/>
              </a:rPr>
              <a:t>近亲</a:t>
            </a:r>
            <a:r>
              <a:rPr lang="zh-CN" altLang="en-US" sz="2400" dirty="0">
                <a:solidFill>
                  <a:schemeClr val="tx1">
                    <a:lumMod val="75000"/>
                    <a:lumOff val="25000"/>
                  </a:schemeClr>
                </a:solidFill>
                <a:latin typeface="微软雅黑" panose="020B0503020204020204" charset="-122"/>
                <a:ea typeface="微软雅黑" panose="020B0503020204020204" charset="-122"/>
              </a:rPr>
              <a:t>属代为无行为能力的人提供参与临床试验的知情同意书的程序。</a:t>
            </a:r>
          </a:p>
        </p:txBody>
      </p:sp>
      <p:sp>
        <p:nvSpPr>
          <p:cNvPr id="2" name="矩形 1"/>
          <p:cNvSpPr/>
          <p:nvPr/>
        </p:nvSpPr>
        <p:spPr>
          <a:xfrm>
            <a:off x="4794885" y="4285615"/>
            <a:ext cx="3268345" cy="1198880"/>
          </a:xfrm>
          <a:prstGeom prst="rect">
            <a:avLst/>
          </a:prstGeom>
        </p:spPr>
        <p:txBody>
          <a:bodyPr wrap="square">
            <a:spAutoFit/>
          </a:bodyPr>
          <a:lstStyle/>
          <a:p>
            <a:r>
              <a:rPr lang="en-US" altLang="zh-CN" sz="2400" dirty="0">
                <a:solidFill>
                  <a:schemeClr val="tx1">
                    <a:lumMod val="75000"/>
                    <a:lumOff val="25000"/>
                  </a:schemeClr>
                </a:solidFill>
                <a:latin typeface="微软雅黑" panose="020B0503020204020204" charset="-122"/>
                <a:ea typeface="微软雅黑" panose="020B0503020204020204" charset="-122"/>
              </a:rPr>
              <a:t>    </a:t>
            </a:r>
            <a:r>
              <a:rPr lang="zh-CN" altLang="en-US" sz="2400" dirty="0">
                <a:solidFill>
                  <a:schemeClr val="tx1">
                    <a:lumMod val="75000"/>
                    <a:lumOff val="25000"/>
                  </a:schemeClr>
                </a:solidFill>
                <a:latin typeface="微软雅黑" panose="020B0503020204020204" charset="-122"/>
                <a:ea typeface="微软雅黑" panose="020B0503020204020204" charset="-122"/>
              </a:rPr>
              <a:t>在疾病的早期阶段，良好的交流能力仍然</a:t>
            </a:r>
            <a:r>
              <a:rPr lang="zh-CN" altLang="en-US" sz="2400" dirty="0">
                <a:solidFill>
                  <a:srgbClr val="FF0000"/>
                </a:solidFill>
                <a:latin typeface="微软雅黑" panose="020B0503020204020204" charset="-122"/>
                <a:ea typeface="微软雅黑" panose="020B0503020204020204" charset="-122"/>
              </a:rPr>
              <a:t>存在</a:t>
            </a:r>
            <a:r>
              <a:rPr lang="zh-CN" altLang="en-US" sz="2400" dirty="0">
                <a:solidFill>
                  <a:schemeClr val="tx1">
                    <a:lumMod val="75000"/>
                    <a:lumOff val="25000"/>
                  </a:schemeClr>
                </a:solidFill>
                <a:latin typeface="微软雅黑" panose="020B0503020204020204" charset="-122"/>
                <a:ea typeface="微软雅黑" panose="020B0503020204020204" charset="-122"/>
              </a:rPr>
              <a:t>，可获得知情同意。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0-#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2824"/>
                                        </p:tgtEl>
                                        <p:attrNameLst>
                                          <p:attrName>style.visibility</p:attrName>
                                        </p:attrNameLst>
                                      </p:cBhvr>
                                      <p:to>
                                        <p:strVal val="visible"/>
                                      </p:to>
                                    </p:set>
                                    <p:animEffect transition="in" filter="randombar(horizontal)">
                                      <p:cBhvr>
                                        <p:cTn id="13" dur="500"/>
                                        <p:tgtEl>
                                          <p:spTgt spid="2824"/>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2827"/>
                                        </p:tgtEl>
                                        <p:attrNameLst>
                                          <p:attrName>style.visibility</p:attrName>
                                        </p:attrNameLst>
                                      </p:cBhvr>
                                      <p:to>
                                        <p:strVal val="visible"/>
                                      </p:to>
                                    </p:set>
                                    <p:anim calcmode="lin" valueType="num">
                                      <p:cBhvr additive="base">
                                        <p:cTn id="16" dur="500" fill="hold"/>
                                        <p:tgtEl>
                                          <p:spTgt spid="2827"/>
                                        </p:tgtEl>
                                        <p:attrNameLst>
                                          <p:attrName>ppt_x</p:attrName>
                                        </p:attrNameLst>
                                      </p:cBhvr>
                                      <p:tavLst>
                                        <p:tav tm="0">
                                          <p:val>
                                            <p:strVal val="#ppt_x"/>
                                          </p:val>
                                        </p:tav>
                                        <p:tav tm="100000">
                                          <p:val>
                                            <p:strVal val="#ppt_x"/>
                                          </p:val>
                                        </p:tav>
                                      </p:tavLst>
                                    </p:anim>
                                    <p:anim calcmode="lin" valueType="num">
                                      <p:cBhvr additive="base">
                                        <p:cTn id="17" dur="500" fill="hold"/>
                                        <p:tgtEl>
                                          <p:spTgt spid="282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829"/>
                                        </p:tgtEl>
                                        <p:attrNameLst>
                                          <p:attrName>style.visibility</p:attrName>
                                        </p:attrNameLst>
                                      </p:cBhvr>
                                      <p:to>
                                        <p:strVal val="visible"/>
                                      </p:to>
                                    </p:set>
                                    <p:animEffect transition="in" filter="randombar(horizontal)">
                                      <p:cBhvr>
                                        <p:cTn id="22" dur="500"/>
                                        <p:tgtEl>
                                          <p:spTgt spid="2829"/>
                                        </p:tgtEl>
                                      </p:cBhvr>
                                    </p:animEffect>
                                  </p:childTnLst>
                                </p:cTn>
                              </p:par>
                              <p:par>
                                <p:cTn id="23" presetID="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824" grpId="0" bldLvl="0" animBg="1"/>
      <p:bldP spid="2829" grpId="0" bldLvl="0" animBg="1"/>
      <p:bldP spid="2827"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389380" y="980440"/>
            <a:ext cx="7254875" cy="583565"/>
          </a:xfrm>
          <a:prstGeom prst="rect">
            <a:avLst/>
          </a:prstGeom>
          <a:noFill/>
        </p:spPr>
        <p:txBody>
          <a:bodyPr wrap="square" rtlCol="0">
            <a:spAutoFit/>
          </a:bodyPr>
          <a:lstStyle/>
          <a:p>
            <a:pPr algn="l">
              <a:buClrTx/>
              <a:buSzTx/>
              <a:buFontTx/>
            </a:pPr>
            <a:r>
              <a:rPr lang="zh-CN" sz="3200" b="1">
                <a:solidFill>
                  <a:srgbClr val="0070C0"/>
                </a:solidFill>
                <a:latin typeface="Times New Roman" panose="02020603050405020304" pitchFamily="18" charset="0"/>
                <a:ea typeface="黑体" panose="02010609060101010101" pitchFamily="2" charset="-122"/>
                <a:cs typeface="Times New Roman" panose="02020603050405020304" pitchFamily="18" charset="0"/>
                <a:sym typeface="+mn-ea"/>
              </a:rPr>
              <a:t>确定潜在的研究被试是否能够使用 BCI</a:t>
            </a:r>
            <a:endParaRPr lang="zh-CN" sz="3200" b="1">
              <a:solidFill>
                <a:srgbClr val="0070C0"/>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Text Box 9"/>
          <p:cNvSpPr txBox="1"/>
          <p:nvPr/>
        </p:nvSpPr>
        <p:spPr>
          <a:xfrm>
            <a:off x="-635" y="1956435"/>
            <a:ext cx="9130030" cy="977265"/>
          </a:xfrm>
          <a:prstGeom prst="rect">
            <a:avLst/>
          </a:prstGeom>
          <a:solidFill>
            <a:srgbClr val="CCFF99"/>
          </a:solidFill>
          <a:ln w="9525">
            <a:noFill/>
          </a:ln>
        </p:spPr>
        <p:txBody>
          <a:bodyPr wrap="square" anchor="t">
            <a:spAutoFit/>
          </a:bodyPr>
          <a:lstStyle/>
          <a:p>
            <a:pPr>
              <a:lnSpc>
                <a:spcPct val="120000"/>
              </a:lnSpc>
              <a:spcBef>
                <a:spcPct val="20000"/>
              </a:spcBef>
              <a:buSzTx/>
            </a:pPr>
            <a:r>
              <a:rPr lang="zh-CN" sz="2400">
                <a:latin typeface="Times New Roman" panose="02020603050405020304" pitchFamily="18" charset="0"/>
                <a:ea typeface="微软雅黑" panose="020B0503020204020204" charset="-122"/>
                <a:cs typeface="Times New Roman" panose="02020603050405020304" pitchFamily="18" charset="0"/>
              </a:rPr>
              <a:t>对于</a:t>
            </a:r>
            <a:r>
              <a:rPr lang="zh-CN" sz="2400">
                <a:latin typeface="Times New Roman" panose="02020603050405020304" pitchFamily="18" charset="0"/>
                <a:ea typeface="微软雅黑" panose="020B0503020204020204" charset="-122"/>
                <a:cs typeface="Times New Roman" panose="02020603050405020304" pitchFamily="18" charset="0"/>
                <a:sym typeface="+mn-ea"/>
              </a:rPr>
              <a:t>每个已</a:t>
            </a:r>
            <a:r>
              <a:rPr lang="zh-CN" sz="2400">
                <a:latin typeface="Times New Roman" panose="02020603050405020304" pitchFamily="18" charset="0"/>
                <a:ea typeface="微软雅黑" panose="020B0503020204020204" charset="-122"/>
                <a:cs typeface="Times New Roman" panose="02020603050405020304" pitchFamily="18" charset="0"/>
              </a:rPr>
              <a:t>符合纳入标准并提供知情同意的人，下一步是评估他使用BCI的能力。该评估为参与临床研究呈现一个Go / No-Go决定。</a:t>
            </a:r>
          </a:p>
        </p:txBody>
      </p:sp>
      <p:sp>
        <p:nvSpPr>
          <p:cNvPr id="13" name="文本框 12"/>
          <p:cNvSpPr txBox="1"/>
          <p:nvPr/>
        </p:nvSpPr>
        <p:spPr>
          <a:xfrm>
            <a:off x="920750" y="3640455"/>
            <a:ext cx="7287260" cy="1783715"/>
          </a:xfrm>
          <a:prstGeom prst="rect">
            <a:avLst/>
          </a:prstGeom>
          <a:noFill/>
          <a:ln w="28575">
            <a:solidFill>
              <a:srgbClr val="0070C0"/>
            </a:solidFill>
          </a:ln>
        </p:spPr>
        <p:txBody>
          <a:bodyPr wrap="square" rtlCol="0">
            <a:spAutoFit/>
          </a:bodyPr>
          <a:lstStyle/>
          <a:p>
            <a:r>
              <a:rPr sz="2200">
                <a:latin typeface="Times New Roman" panose="02020603050405020304" pitchFamily="18" charset="0"/>
                <a:ea typeface="微软雅黑" panose="020B0503020204020204" charset="-122"/>
                <a:cs typeface="Times New Roman" panose="02020603050405020304" pitchFamily="18" charset="0"/>
              </a:rPr>
              <a:t>沃兹沃思BCI研究小组使用</a:t>
            </a:r>
            <a:r>
              <a:rPr sz="2200">
                <a:solidFill>
                  <a:srgbClr val="FF0000"/>
                </a:solidFill>
                <a:latin typeface="Times New Roman" panose="02020603050405020304" pitchFamily="18" charset="0"/>
                <a:ea typeface="微软雅黑" panose="020B0503020204020204" charset="-122"/>
                <a:cs typeface="Times New Roman" panose="02020603050405020304" pitchFamily="18" charset="0"/>
              </a:rPr>
              <a:t>基于P300的BCI</a:t>
            </a:r>
            <a:r>
              <a:rPr sz="2200">
                <a:latin typeface="Times New Roman" panose="02020603050405020304" pitchFamily="18" charset="0"/>
                <a:ea typeface="微软雅黑" panose="020B0503020204020204" charset="-122"/>
                <a:cs typeface="Times New Roman" panose="02020603050405020304" pitchFamily="18" charset="0"/>
              </a:rPr>
              <a:t>进行</a:t>
            </a:r>
            <a:r>
              <a:rPr lang="zh-CN" sz="2200">
                <a:latin typeface="Times New Roman" panose="02020603050405020304" pitchFamily="18" charset="0"/>
                <a:ea typeface="微软雅黑" panose="020B0503020204020204" charset="-122"/>
                <a:cs typeface="Times New Roman" panose="02020603050405020304" pitchFamily="18" charset="0"/>
              </a:rPr>
              <a:t>评估；</a:t>
            </a:r>
          </a:p>
          <a:p>
            <a:r>
              <a:rPr lang="zh-CN" sz="2200">
                <a:latin typeface="Times New Roman" panose="02020603050405020304" pitchFamily="18" charset="0"/>
                <a:ea typeface="微软雅黑" panose="020B0503020204020204" charset="-122"/>
                <a:cs typeface="Times New Roman" panose="02020603050405020304" pitchFamily="18" charset="0"/>
              </a:rPr>
              <a:t>该评估包括两到三个1-2小时的实验。在每个实验期间，被试完成</a:t>
            </a:r>
            <a:r>
              <a:rPr lang="zh-CN" sz="2200">
                <a:solidFill>
                  <a:srgbClr val="FF0000"/>
                </a:solidFill>
                <a:latin typeface="Times New Roman" panose="02020603050405020304" pitchFamily="18" charset="0"/>
                <a:ea typeface="微软雅黑" panose="020B0503020204020204" charset="-122"/>
                <a:cs typeface="Times New Roman" panose="02020603050405020304" pitchFamily="18" charset="0"/>
              </a:rPr>
              <a:t>复制拼写</a:t>
            </a:r>
            <a:r>
              <a:rPr lang="zh-CN" sz="2200">
                <a:latin typeface="Times New Roman" panose="02020603050405020304" pitchFamily="18" charset="0"/>
                <a:ea typeface="微软雅黑" panose="020B0503020204020204" charset="-122"/>
                <a:cs typeface="Times New Roman" panose="02020603050405020304" pitchFamily="18" charset="0"/>
              </a:rPr>
              <a:t>任务。</a:t>
            </a:r>
          </a:p>
          <a:p>
            <a:r>
              <a:rPr lang="zh-CN" sz="2200">
                <a:latin typeface="Times New Roman" panose="02020603050405020304" pitchFamily="18" charset="0"/>
                <a:ea typeface="微软雅黑" panose="020B0503020204020204" charset="-122"/>
                <a:cs typeface="Times New Roman" panose="02020603050405020304" pitchFamily="18" charset="0"/>
              </a:rPr>
              <a:t>使用标准的6×6 P300矩阵，通常认为&gt; </a:t>
            </a:r>
            <a:r>
              <a:rPr lang="zh-CN" sz="2200">
                <a:solidFill>
                  <a:srgbClr val="FF0000"/>
                </a:solidFill>
                <a:latin typeface="Times New Roman" panose="02020603050405020304" pitchFamily="18" charset="0"/>
                <a:ea typeface="微软雅黑" panose="020B0503020204020204" charset="-122"/>
                <a:cs typeface="Times New Roman" panose="02020603050405020304" pitchFamily="18" charset="0"/>
              </a:rPr>
              <a:t>70％</a:t>
            </a:r>
            <a:r>
              <a:rPr lang="zh-CN" sz="2200">
                <a:latin typeface="Times New Roman" panose="02020603050405020304" pitchFamily="18" charset="0"/>
                <a:ea typeface="微软雅黑" panose="020B0503020204020204" charset="-122"/>
                <a:cs typeface="Times New Roman" panose="02020603050405020304" pitchFamily="18" charset="0"/>
              </a:rPr>
              <a:t>的准确度则可以进行</a:t>
            </a:r>
            <a:r>
              <a:rPr lang="zh-CN" sz="2200">
                <a:solidFill>
                  <a:srgbClr val="FF0000"/>
                </a:solidFill>
                <a:latin typeface="Times New Roman" panose="02020603050405020304" pitchFamily="18" charset="0"/>
                <a:ea typeface="微软雅黑" panose="020B0503020204020204" charset="-122"/>
                <a:cs typeface="Times New Roman" panose="02020603050405020304" pitchFamily="18" charset="0"/>
              </a:rPr>
              <a:t>有效通信</a:t>
            </a:r>
            <a:r>
              <a:rPr lang="zh-CN" sz="2200">
                <a:latin typeface="Times New Roman" panose="02020603050405020304" pitchFamily="18" charset="0"/>
                <a:ea typeface="微软雅黑" panose="020B0503020204020204" charset="-122"/>
                <a:cs typeface="Times New Roman" panose="02020603050405020304" pitchFamily="18" charset="0"/>
              </a:rPr>
              <a:t>。</a:t>
            </a:r>
          </a:p>
        </p:txBody>
      </p:sp>
      <p:sp>
        <p:nvSpPr>
          <p:cNvPr id="2" name="矩形 1"/>
          <p:cNvSpPr/>
          <p:nvPr/>
        </p:nvSpPr>
        <p:spPr>
          <a:xfrm>
            <a:off x="185420" y="2933700"/>
            <a:ext cx="1203960" cy="706755"/>
          </a:xfrm>
          <a:prstGeom prst="rect">
            <a:avLst/>
          </a:prstGeom>
          <a:noFill/>
          <a:ln>
            <a:noFill/>
          </a:ln>
        </p:spPr>
        <p:txBody>
          <a:bodyPr wrap="none" rtlCol="0" anchor="t">
            <a:spAutoFit/>
          </a:bodyPr>
          <a:lstStyle/>
          <a:p>
            <a:pPr algn="ctr"/>
            <a:r>
              <a:rPr lang="zh-CN" altLang="en-US" sz="4000" b="1">
                <a:solidFill>
                  <a:srgbClr val="FF0000"/>
                </a:solidFill>
                <a:effectLst>
                  <a:outerShdw blurRad="38100" dist="25400" dir="5400000" algn="ctr" rotWithShape="0">
                    <a:srgbClr val="6E747A">
                      <a:alpha val="43000"/>
                    </a:srgbClr>
                  </a:outerShdw>
                </a:effectLst>
              </a:rPr>
              <a:t>例如</a:t>
            </a:r>
          </a:p>
        </p:txBody>
      </p:sp>
      <p:grpSp>
        <p:nvGrpSpPr>
          <p:cNvPr id="11" name="组合 10"/>
          <p:cNvGrpSpPr/>
          <p:nvPr/>
        </p:nvGrpSpPr>
        <p:grpSpPr>
          <a:xfrm>
            <a:off x="1133871" y="6152134"/>
            <a:ext cx="6542366" cy="407075"/>
            <a:chOff x="1113356" y="5066666"/>
            <a:chExt cx="6355778" cy="395465"/>
          </a:xfrm>
        </p:grpSpPr>
        <p:sp>
          <p:nvSpPr>
            <p:cNvPr id="65" name="矩形 64"/>
            <p:cNvSpPr/>
            <p:nvPr/>
          </p:nvSpPr>
          <p:spPr>
            <a:xfrm>
              <a:off x="1113359" y="5066666"/>
              <a:ext cx="6355775" cy="395465"/>
            </a:xfrm>
            <a:prstGeom prst="rect">
              <a:avLst/>
            </a:prstGeom>
            <a:solidFill>
              <a:schemeClr val="accent2"/>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70" name="矩形 69"/>
            <p:cNvSpPr/>
            <p:nvPr/>
          </p:nvSpPr>
          <p:spPr>
            <a:xfrm>
              <a:off x="1113356" y="5066666"/>
              <a:ext cx="4640862" cy="39542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latin typeface="微软雅黑" panose="020B0503020204020204" charset="-122"/>
                <a:ea typeface="微软雅黑" panose="020B0503020204020204" charset="-122"/>
              </a:endParaRPr>
            </a:p>
          </p:txBody>
        </p:sp>
      </p:grpSp>
      <p:sp>
        <p:nvSpPr>
          <p:cNvPr id="84" name="圆角矩形标注 83"/>
          <p:cNvSpPr/>
          <p:nvPr/>
        </p:nvSpPr>
        <p:spPr>
          <a:xfrm rot="21600000">
            <a:off x="5595730" y="5612176"/>
            <a:ext cx="1072518" cy="351918"/>
          </a:xfrm>
          <a:prstGeom prst="wedgeRoundRectCallout">
            <a:avLst>
              <a:gd name="adj1" fmla="val -21633"/>
              <a:gd name="adj2" fmla="val 78997"/>
              <a:gd name="adj3" fmla="val 16667"/>
            </a:avLst>
          </a:prstGeom>
          <a:solidFill>
            <a:srgbClr val="0070C0"/>
          </a:solidFill>
          <a:ln>
            <a:solidFill>
              <a:srgbClr val="0070C0"/>
            </a:solid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70" dirty="0"/>
              <a:t>70%</a:t>
            </a:r>
            <a:endParaRPr lang="zh-CN" altLang="en-US" sz="2470" dirty="0"/>
          </a:p>
        </p:txBody>
      </p:sp>
      <p:grpSp>
        <p:nvGrpSpPr>
          <p:cNvPr id="28" name="组合 27"/>
          <p:cNvGrpSpPr/>
          <p:nvPr/>
        </p:nvGrpSpPr>
        <p:grpSpPr>
          <a:xfrm>
            <a:off x="7223760" y="5532755"/>
            <a:ext cx="1723390" cy="510540"/>
            <a:chOff x="9582150" y="2190750"/>
            <a:chExt cx="2057400" cy="1377950"/>
          </a:xfrm>
          <a:solidFill>
            <a:srgbClr val="FFC000"/>
          </a:solidFill>
        </p:grpSpPr>
        <p:sp>
          <p:nvSpPr>
            <p:cNvPr id="29" name="矩形标注 28"/>
            <p:cNvSpPr/>
            <p:nvPr/>
          </p:nvSpPr>
          <p:spPr>
            <a:xfrm>
              <a:off x="9582150" y="2190750"/>
              <a:ext cx="2057400" cy="1377950"/>
            </a:xfrm>
            <a:prstGeom prst="wedgeRectCallout">
              <a:avLst>
                <a:gd name="adj1" fmla="val -28240"/>
                <a:gd name="adj2" fmla="val 790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文本框 41"/>
            <p:cNvSpPr txBox="1">
              <a:spLocks noChangeArrowheads="1"/>
            </p:cNvSpPr>
            <p:nvPr/>
          </p:nvSpPr>
          <p:spPr bwMode="auto">
            <a:xfrm>
              <a:off x="9677111" y="2261732"/>
              <a:ext cx="1867332" cy="1076309"/>
            </a:xfrm>
            <a:prstGeom prst="rect">
              <a:avLst/>
            </a:prstGeom>
            <a:grpFill/>
            <a:ln w="9525">
              <a:noFill/>
              <a:miter lim="800000"/>
            </a:ln>
          </p:spPr>
          <p:txBody>
            <a:bodyPr wrap="square">
              <a:spAutoFit/>
            </a:bodyPr>
            <a:lstStyle/>
            <a:p>
              <a:pPr algn="ctr"/>
              <a:r>
                <a:rPr lang="zh-CN" altLang="en-US" sz="2000" b="1" dirty="0">
                  <a:solidFill>
                    <a:schemeClr val="tx1"/>
                  </a:solidFill>
                  <a:latin typeface="微软雅黑" panose="020B0503020204020204" charset="-122"/>
                  <a:ea typeface="微软雅黑" panose="020B0503020204020204" charset="-122"/>
                </a:rPr>
                <a:t>可有效使用</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0-#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fill="hold"/>
                                        <p:tgtEl>
                                          <p:spTgt spid="13"/>
                                        </p:tgtEl>
                                        <p:attrNameLst>
                                          <p:attrName>ppt_x</p:attrName>
                                        </p:attrNameLst>
                                      </p:cBhvr>
                                      <p:tavLst>
                                        <p:tav tm="0">
                                          <p:val>
                                            <p:strVal val="#ppt_x"/>
                                          </p:val>
                                        </p:tav>
                                        <p:tav tm="100000">
                                          <p:val>
                                            <p:strVal val="#ppt_x"/>
                                          </p:val>
                                        </p:tav>
                                      </p:tavLst>
                                    </p:anim>
                                    <p:anim calcmode="lin" valueType="num">
                                      <p:cBhvr additive="base">
                                        <p:cTn id="17" dur="500" fill="hold"/>
                                        <p:tgtEl>
                                          <p:spTgt spid="13"/>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47" presetClass="entr" presetSubtype="0" fill="hold" grpId="0" nodeType="with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1000"/>
                                        <p:tgtEl>
                                          <p:spTgt spid="84"/>
                                        </p:tgtEl>
                                      </p:cBhvr>
                                    </p:animEffect>
                                    <p:anim calcmode="lin" valueType="num">
                                      <p:cBhvr>
                                        <p:cTn id="25" dur="1000" fill="hold"/>
                                        <p:tgtEl>
                                          <p:spTgt spid="84"/>
                                        </p:tgtEl>
                                        <p:attrNameLst>
                                          <p:attrName>ppt_x</p:attrName>
                                        </p:attrNameLst>
                                      </p:cBhvr>
                                      <p:tavLst>
                                        <p:tav tm="0">
                                          <p:val>
                                            <p:strVal val="#ppt_x"/>
                                          </p:val>
                                        </p:tav>
                                        <p:tav tm="100000">
                                          <p:val>
                                            <p:strVal val="#ppt_x"/>
                                          </p:val>
                                        </p:tav>
                                      </p:tavLst>
                                    </p:anim>
                                    <p:anim calcmode="lin" valueType="num">
                                      <p:cBhvr>
                                        <p:cTn id="26" dur="1000" fill="hold"/>
                                        <p:tgtEl>
                                          <p:spTgt spid="84"/>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22" presetClass="entr" presetSubtype="4"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down)">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3" grpId="0" bldLvl="0" animBg="1"/>
      <p:bldP spid="2" grpId="0"/>
      <p:bldP spid="84"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664970" y="400050"/>
            <a:ext cx="6685280" cy="133985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nSpc>
                <a:spcPct val="125000"/>
              </a:lnSpc>
            </a:pPr>
            <a:r>
              <a:rPr kumimoji="0" lang="en-US" altLang="zh-CN"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20.4  </a:t>
            </a:r>
            <a:r>
              <a:rPr lang="zh-CN" altLang="en-US" sz="3600" b="1" kern="0" noProof="0" dirty="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家庭环境能够支持BCI使用吗？实际使用脑-机接口了吗？</a:t>
            </a:r>
            <a:endParaRPr kumimoji="0" lang="zh-CN" alt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endParaRPr>
          </a:p>
        </p:txBody>
      </p:sp>
      <p:grpSp>
        <p:nvGrpSpPr>
          <p:cNvPr id="23" name="组合 22"/>
          <p:cNvGrpSpPr/>
          <p:nvPr/>
        </p:nvGrpSpPr>
        <p:grpSpPr>
          <a:xfrm>
            <a:off x="182245" y="2108835"/>
            <a:ext cx="2133600" cy="1198880"/>
            <a:chOff x="2582250" y="5541358"/>
            <a:chExt cx="2076669" cy="882316"/>
          </a:xfrm>
        </p:grpSpPr>
        <p:grpSp>
          <p:nvGrpSpPr>
            <p:cNvPr id="22" name="组合 21"/>
            <p:cNvGrpSpPr/>
            <p:nvPr/>
          </p:nvGrpSpPr>
          <p:grpSpPr>
            <a:xfrm>
              <a:off x="2582250" y="5541358"/>
              <a:ext cx="2076669" cy="882316"/>
              <a:chOff x="2582250" y="5541358"/>
              <a:chExt cx="2076669" cy="882316"/>
            </a:xfrm>
          </p:grpSpPr>
          <p:sp>
            <p:nvSpPr>
              <p:cNvPr id="101" name="圆角矩形 100"/>
              <p:cNvSpPr/>
              <p:nvPr/>
            </p:nvSpPr>
            <p:spPr bwMode="auto">
              <a:xfrm>
                <a:off x="2582250" y="5541358"/>
                <a:ext cx="2076669" cy="882316"/>
              </a:xfrm>
              <a:prstGeom prst="roundRect">
                <a:avLst>
                  <a:gd name="adj" fmla="val 10568"/>
                </a:avLst>
              </a:pr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a:outerShdw blurRad="228600" dist="114300" dir="2700000" algn="tl" rotWithShape="0">
                  <a:prstClr val="black">
                    <a:alpha val="25000"/>
                  </a:prstClr>
                </a:outerShdw>
              </a:effectLst>
            </p:spPr>
            <p:txBody>
              <a:bodyPr vert="horz" wrap="square" lIns="94124" tIns="47062" rIns="94124" bIns="47062" numCol="1" anchor="t" anchorCtr="0" compatLnSpc="1"/>
              <a:lstStyle/>
              <a:p>
                <a:endParaRPr lang="zh-CN" altLang="en-US" sz="2470"/>
              </a:p>
            </p:txBody>
          </p:sp>
          <p:sp>
            <p:nvSpPr>
              <p:cNvPr id="126" name="圆角矩形 125"/>
              <p:cNvSpPr/>
              <p:nvPr/>
            </p:nvSpPr>
            <p:spPr bwMode="auto">
              <a:xfrm>
                <a:off x="2675090" y="5620577"/>
                <a:ext cx="1896899" cy="727516"/>
              </a:xfrm>
              <a:prstGeom prst="roundRect">
                <a:avLst>
                  <a:gd name="adj" fmla="val 10568"/>
                </a:avLst>
              </a:prstGeom>
              <a:solidFill>
                <a:srgbClr val="00B050"/>
              </a:solidFill>
              <a:ln w="7938" cap="flat">
                <a:noFill/>
                <a:prstDash val="solid"/>
                <a:miter lim="800000"/>
              </a:ln>
              <a:effectLst/>
            </p:spPr>
            <p:txBody>
              <a:bodyPr vert="horz" wrap="square" lIns="94124" tIns="47062" rIns="94124" bIns="47062" numCol="1" anchor="t" anchorCtr="0" compatLnSpc="1"/>
              <a:lstStyle/>
              <a:p>
                <a:endParaRPr lang="zh-CN" altLang="en-US" sz="2470"/>
              </a:p>
            </p:txBody>
          </p:sp>
        </p:grpSp>
        <p:sp>
          <p:nvSpPr>
            <p:cNvPr id="102" name="矩形 101"/>
            <p:cNvSpPr>
              <a:spLocks noChangeArrowheads="1"/>
            </p:cNvSpPr>
            <p:nvPr/>
          </p:nvSpPr>
          <p:spPr bwMode="auto">
            <a:xfrm>
              <a:off x="2803704" y="5740265"/>
              <a:ext cx="1633649" cy="483800"/>
            </a:xfrm>
            <a:prstGeom prst="rect">
              <a:avLst/>
            </a:prstGeom>
            <a:noFill/>
            <a:ln w="7" cap="flat">
              <a:noFill/>
              <a:prstDash val="solid"/>
              <a:miter lim="800000"/>
            </a:ln>
          </p:spPr>
          <p:txBody>
            <a:bodyPr vert="horz" wrap="square" lIns="94124" tIns="47062" rIns="94124" bIns="47062" numCol="1" anchor="t" anchorCtr="0" compatLnSpc="1"/>
            <a:lstStyle/>
            <a:p>
              <a:pPr algn="ctr"/>
              <a:r>
                <a:rPr lang="zh-CN" altLang="en-US" sz="2400" dirty="0">
                  <a:solidFill>
                    <a:srgbClr val="F8F8F8"/>
                  </a:solidFill>
                  <a:latin typeface="微软雅黑" panose="020B0503020204020204" charset="-122"/>
                  <a:ea typeface="微软雅黑" panose="020B0503020204020204" charset="-122"/>
                  <a:cs typeface="微软雅黑" panose="020B0503020204020204" charset="-122"/>
                </a:rPr>
                <a:t>评估环境护理人员</a:t>
              </a:r>
            </a:p>
          </p:txBody>
        </p:sp>
      </p:grpSp>
      <p:sp>
        <p:nvSpPr>
          <p:cNvPr id="3" name="文本框 2"/>
          <p:cNvSpPr txBox="1"/>
          <p:nvPr/>
        </p:nvSpPr>
        <p:spPr>
          <a:xfrm>
            <a:off x="2709545" y="2379345"/>
            <a:ext cx="6083300" cy="475615"/>
          </a:xfrm>
          <a:prstGeom prst="rect">
            <a:avLst/>
          </a:prstGeom>
          <a:noFill/>
        </p:spPr>
        <p:txBody>
          <a:bodyPr wrap="square" rtlCol="0">
            <a:spAutoFit/>
          </a:bodyPr>
          <a:lstStyle/>
          <a:p>
            <a:pPr>
              <a:lnSpc>
                <a:spcPct val="125000"/>
              </a:lnSpc>
            </a:pP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kumimoji="1" lang="zh-CN" altLang="en-US" sz="2000" b="1" noProof="0">
                <a:ln>
                  <a:noFill/>
                </a:ln>
                <a:solidFill>
                  <a:srgbClr val="FF0000"/>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黑体" panose="02010609060101010101" pitchFamily="2" charset="-122"/>
                <a:sym typeface="+mn-ea"/>
              </a:rPr>
              <a:t>首先</a:t>
            </a:r>
            <a:r>
              <a:rPr sz="2000" b="1">
                <a:solidFill>
                  <a:schemeClr val="tx1"/>
                </a:solidFill>
                <a:latin typeface="黑体" panose="02010609060101010101" pitchFamily="2" charset="-122"/>
                <a:ea typeface="黑体" panose="02010609060101010101" pitchFamily="2" charset="-122"/>
                <a:cs typeface="黑体" panose="02010609060101010101" pitchFamily="2" charset="-122"/>
                <a:sym typeface="+mn-ea"/>
              </a:rPr>
              <a:t>可以</a:t>
            </a:r>
            <a:r>
              <a:rPr sz="2000" b="1">
                <a:latin typeface="黑体" panose="02010609060101010101" pitchFamily="2" charset="-122"/>
                <a:ea typeface="黑体" panose="02010609060101010101" pitchFamily="2" charset="-122"/>
                <a:cs typeface="黑体" panose="02010609060101010101" pitchFamily="2" charset="-122"/>
              </a:rPr>
              <a:t>在电话访谈期间通过适当的问题完成</a:t>
            </a:r>
            <a:r>
              <a:rPr lang="zh-CN" sz="2000" b="1">
                <a:latin typeface="黑体" panose="02010609060101010101" pitchFamily="2" charset="-122"/>
                <a:ea typeface="黑体" panose="02010609060101010101" pitchFamily="2" charset="-122"/>
                <a:cs typeface="黑体" panose="02010609060101010101" pitchFamily="2" charset="-122"/>
              </a:rPr>
              <a:t>；</a:t>
            </a:r>
          </a:p>
        </p:txBody>
      </p:sp>
      <p:sp>
        <p:nvSpPr>
          <p:cNvPr id="8" name="文本框 7"/>
          <p:cNvSpPr txBox="1"/>
          <p:nvPr/>
        </p:nvSpPr>
        <p:spPr>
          <a:xfrm>
            <a:off x="2709545" y="3307715"/>
            <a:ext cx="5640705" cy="829945"/>
          </a:xfrm>
          <a:prstGeom prst="rect">
            <a:avLst/>
          </a:prstGeom>
          <a:noFill/>
          <a:ln w="28575">
            <a:solidFill>
              <a:srgbClr val="0070C0"/>
            </a:solidFill>
          </a:ln>
        </p:spPr>
        <p:txBody>
          <a:bodyPr wrap="square" rtlCol="0">
            <a:spAutoFit/>
          </a:bodyPr>
          <a:lstStyle/>
          <a:p>
            <a:r>
              <a:rPr lang="zh-CN" altLang="en-US" sz="2400">
                <a:latin typeface="Times New Roman" panose="02020603050405020304" pitchFamily="18" charset="0"/>
                <a:ea typeface="微软雅黑" panose="020B0503020204020204" charset="-122"/>
                <a:cs typeface="Times New Roman" panose="02020603050405020304" pitchFamily="18" charset="0"/>
              </a:rPr>
              <a:t>评估家庭物理环境、护理人员的技术技能，学习能力，兴趣和动机</a:t>
            </a:r>
          </a:p>
        </p:txBody>
      </p:sp>
      <p:sp>
        <p:nvSpPr>
          <p:cNvPr id="2" name="文本框 1"/>
          <p:cNvSpPr txBox="1"/>
          <p:nvPr/>
        </p:nvSpPr>
        <p:spPr>
          <a:xfrm>
            <a:off x="591185" y="4422775"/>
            <a:ext cx="4377055" cy="398780"/>
          </a:xfrm>
          <a:prstGeom prst="rect">
            <a:avLst/>
          </a:prstGeom>
          <a:noFill/>
        </p:spPr>
        <p:txBody>
          <a:bodyPr wrap="square" rtlCol="0">
            <a:spAutoFit/>
          </a:bodyPr>
          <a:lstStyle/>
          <a:p>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kumimoji="1" lang="zh-CN" altLang="en-US"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然后</a:t>
            </a:r>
            <a:r>
              <a:rPr kumimoji="1" lang="zh-CN" altLang="en-US" sz="2000" b="1" noProof="0">
                <a:ln>
                  <a:noFill/>
                </a:ln>
                <a:effectLst>
                  <a:outerShdw blurRad="38100" dist="38100" dir="2700000" algn="tl">
                    <a:srgbClr val="FFFFFF"/>
                  </a:outerShdw>
                </a:effectLst>
                <a:uLnTx/>
                <a:uFillTx/>
                <a:latin typeface="黑体" panose="02010609060101010101" pitchFamily="2" charset="-122"/>
                <a:ea typeface="黑体" panose="02010609060101010101" pitchFamily="2" charset="-122"/>
                <a:cs typeface="黑体" panose="02010609060101010101" pitchFamily="2" charset="-122"/>
                <a:sym typeface="+mn-ea"/>
              </a:rPr>
              <a:t>进行</a:t>
            </a:r>
            <a:r>
              <a:rPr sz="2000" b="1">
                <a:latin typeface="黑体" panose="02010609060101010101" pitchFamily="2" charset="-122"/>
                <a:ea typeface="黑体" panose="02010609060101010101" pitchFamily="2" charset="-122"/>
                <a:cs typeface="黑体" panose="02010609060101010101" pitchFamily="2" charset="-122"/>
                <a:sym typeface="+mn-ea"/>
              </a:rPr>
              <a:t>最初的BCI评估</a:t>
            </a:r>
            <a:r>
              <a:rPr lang="zh-CN" sz="2000" b="1">
                <a:latin typeface="黑体" panose="02010609060101010101" pitchFamily="2" charset="-122"/>
                <a:ea typeface="黑体" panose="02010609060101010101" pitchFamily="2" charset="-122"/>
                <a:cs typeface="黑体" panose="02010609060101010101" pitchFamily="2" charset="-122"/>
                <a:sym typeface="+mn-ea"/>
              </a:rPr>
              <a:t>实验。</a:t>
            </a:r>
            <a:endParaRPr lang="zh-CN" altLang="en-US" sz="2000"/>
          </a:p>
        </p:txBody>
      </p:sp>
      <p:sp>
        <p:nvSpPr>
          <p:cNvPr id="4" name="文本框 3"/>
          <p:cNvSpPr txBox="1"/>
          <p:nvPr/>
        </p:nvSpPr>
        <p:spPr>
          <a:xfrm>
            <a:off x="2709545" y="5034280"/>
            <a:ext cx="5640705" cy="1198880"/>
          </a:xfrm>
          <a:prstGeom prst="rect">
            <a:avLst/>
          </a:prstGeom>
          <a:noFill/>
          <a:ln w="28575">
            <a:solidFill>
              <a:srgbClr val="0070C0"/>
            </a:solidFill>
          </a:ln>
        </p:spPr>
        <p:txBody>
          <a:bodyPr wrap="square" rtlCol="0">
            <a:spAutoFit/>
          </a:bodyPr>
          <a:lstStyle/>
          <a:p>
            <a:r>
              <a:rPr lang="zh-CN" altLang="en-US" sz="2400">
                <a:latin typeface="Times New Roman" panose="02020603050405020304" pitchFamily="18" charset="0"/>
                <a:ea typeface="微软雅黑" panose="020B0503020204020204" charset="-122"/>
                <a:cs typeface="Times New Roman" panose="02020603050405020304" pitchFamily="18" charset="0"/>
              </a:rPr>
              <a:t>有足够的家居环境并能够使用这种</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BCI</a:t>
            </a:r>
            <a:r>
              <a:rPr lang="zh-CN" altLang="en-US" sz="2400">
                <a:latin typeface="Times New Roman" panose="02020603050405020304" pitchFamily="18" charset="0"/>
                <a:ea typeface="微软雅黑" panose="020B0503020204020204" charset="-122"/>
                <a:cs typeface="Times New Roman" panose="02020603050405020304" pitchFamily="18" charset="0"/>
              </a:rPr>
              <a:t>的被试，即告知护理人员BCI应用以及BCI使用中涉及的时间，精力和具体任务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Scale>
                                      <p:cBhvr>
                                        <p:cTn id="7" dur="5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500" decel="50000" fill="hold">
                                          <p:stCondLst>
                                            <p:cond delay="0"/>
                                          </p:stCondLst>
                                        </p:cTn>
                                        <p:tgtEl>
                                          <p:spTgt spid="23"/>
                                        </p:tgtEl>
                                        <p:attrNameLst>
                                          <p:attrName>ppt_x</p:attrName>
                                          <p:attrName>ppt_y</p:attrName>
                                        </p:attrNameLst>
                                      </p:cBhvr>
                                    </p:animMotion>
                                    <p:animEffect transition="in" filter="fade">
                                      <p:cBhvr>
                                        <p:cTn id="9" dur="500"/>
                                        <p:tgtEl>
                                          <p:spTgt spid="23"/>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4"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792605" y="966470"/>
            <a:ext cx="5892800" cy="583565"/>
          </a:xfrm>
          <a:prstGeom prst="rect">
            <a:avLst/>
          </a:prstGeom>
          <a:noFill/>
        </p:spPr>
        <p:txBody>
          <a:bodyPr wrap="square" rtlCol="0">
            <a:spAutoFit/>
          </a:bodyPr>
          <a:lstStyle/>
          <a:p>
            <a:pPr algn="l">
              <a:buClrTx/>
              <a:buSzTx/>
              <a:buFontTx/>
            </a:pPr>
            <a:r>
              <a:rPr lang="zh-CN" sz="3200" b="1">
                <a:solidFill>
                  <a:srgbClr val="0070C0"/>
                </a:solidFill>
                <a:latin typeface="Times New Roman" panose="02020603050405020304" pitchFamily="18" charset="0"/>
                <a:ea typeface="黑体" panose="02010609060101010101" pitchFamily="2" charset="-122"/>
                <a:cs typeface="Times New Roman" panose="02020603050405020304" pitchFamily="18" charset="0"/>
                <a:sym typeface="+mn-ea"/>
              </a:rPr>
              <a:t>启动和评估 BCI 的家庭使用</a:t>
            </a:r>
          </a:p>
        </p:txBody>
      </p:sp>
      <p:sp>
        <p:nvSpPr>
          <p:cNvPr id="5124" name="Text Box 4"/>
          <p:cNvSpPr txBox="1">
            <a:spLocks noChangeArrowheads="1"/>
          </p:cNvSpPr>
          <p:nvPr/>
        </p:nvSpPr>
        <p:spPr bwMode="auto">
          <a:xfrm>
            <a:off x="1066800" y="2406333"/>
            <a:ext cx="7010400"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buClr>
                <a:schemeClr val="hlink"/>
              </a:buClr>
              <a:buSzTx/>
              <a:buFont typeface="Wingdings" panose="05000000000000000000" pitchFamily="2" charset="2"/>
              <a:buChar char="u"/>
              <a:defRPr/>
            </a:pPr>
            <a:r>
              <a:rPr kumimoji="1" lang="zh-CN" altLang="en-US" sz="240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配置BCI以满足用户的需求和偏好</a:t>
            </a:r>
            <a:endParaRPr kumimoji="1" lang="zh-CN" altLang="en-US"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240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将BCI放置在家庭</a:t>
            </a:r>
            <a:endParaRPr kumimoji="1" lang="zh-CN" altLang="en-US" sz="24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a:p>
            <a:pPr marL="457200" marR="0" lvl="0" indent="-457200" algn="l" defTabSz="914400" rtl="0" eaLnBrk="1" fontAlgn="base" latinLnBrk="0" hangingPunct="1">
              <a:lnSpc>
                <a:spcPct val="100000"/>
              </a:lnSpc>
              <a:spcBef>
                <a:spcPct val="50000"/>
              </a:spcBef>
              <a:buClr>
                <a:schemeClr val="hlink"/>
              </a:buClr>
              <a:buSzTx/>
              <a:buFont typeface="Wingdings" panose="05000000000000000000" pitchFamily="2" charset="2"/>
              <a:buChar char="u"/>
              <a:defRPr/>
            </a:pPr>
            <a:r>
              <a:rPr kumimoji="1" lang="zh-CN" altLang="en-US" sz="240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确保安全和舒适</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240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培训用户和护理人员</a:t>
            </a:r>
            <a:endParaRPr lang="zh-CN" altLang="en-US" sz="2400" b="1">
              <a:ea typeface="微软雅黑" panose="020B0503020204020204" charset="-122"/>
              <a:sym typeface="+mn-ea"/>
            </a:endParaRP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240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根据需要提供持续的技术支持</a:t>
            </a:r>
          </a:p>
          <a:p>
            <a:pPr marL="457200" marR="0" lvl="0" indent="-457200" algn="l" defTabSz="914400" rtl="0" eaLnBrk="1" fontAlgn="base" latinLnBrk="0" hangingPunct="1">
              <a:lnSpc>
                <a:spcPct val="100000"/>
              </a:lnSpc>
              <a:spcBef>
                <a:spcPct val="50000"/>
              </a:spcBef>
              <a:buClr>
                <a:schemeClr val="hlink"/>
              </a:buClr>
              <a:buSzTx/>
              <a:buFont typeface="Wingdings" panose="05000000000000000000" pitchFamily="2" charset="2"/>
              <a:buChar char="u"/>
              <a:defRPr/>
            </a:pPr>
            <a:r>
              <a:rPr kumimoji="1" lang="zh-CN" altLang="en-US" sz="2400"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rPr>
              <a:t>测量BCI使用的程度、 性质以及性能</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endParaRPr kumimoji="1" lang="zh-CN" altLang="en-US" sz="2400" strike="noStrike" noProof="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13075" y="2103120"/>
            <a:ext cx="6229350" cy="783590"/>
          </a:xfrm>
          <a:prstGeom prst="rect">
            <a:avLst/>
          </a:prstGeom>
          <a:noFill/>
        </p:spPr>
        <p:txBody>
          <a:bodyPr wrap="square" rtlCol="0">
            <a:spAutoFit/>
          </a:bodyPr>
          <a:lstStyle/>
          <a:p>
            <a:pPr>
              <a:lnSpc>
                <a:spcPct val="125000"/>
              </a:lnSpc>
            </a:pPr>
            <a:r>
              <a:rPr kumimoji="1" lang="en-US" altLang="zh-CN" sz="32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A</a:t>
            </a:r>
            <a:r>
              <a:rPr lang="en-US" altLang="zh-CN" sz="3600">
                <a:solidFill>
                  <a:srgbClr val="FF0000"/>
                </a:solidFill>
                <a:latin typeface="微软雅黑" panose="020B0503020204020204" charset="-122"/>
                <a:ea typeface="微软雅黑" panose="020B0503020204020204" charset="-122"/>
                <a:cs typeface="微软雅黑" panose="020B0503020204020204" charset="-122"/>
                <a:sym typeface="+mn-ea"/>
              </a:rPr>
              <a:t>A   </a:t>
            </a: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 </a:t>
            </a:r>
            <a:r>
              <a:rPr lang="zh-CN" altLang="en-US" sz="2400" b="1">
                <a:latin typeface="微软雅黑" panose="020B0503020204020204" charset="-122"/>
                <a:ea typeface="微软雅黑" panose="020B0503020204020204" charset="-122"/>
                <a:cs typeface="微软雅黑" panose="020B0503020204020204" charset="-122"/>
              </a:rPr>
              <a:t>配置</a:t>
            </a:r>
            <a:r>
              <a:rPr lang="zh-CN" altLang="en-US" sz="2400" b="1">
                <a:latin typeface="Times New Roman" panose="02020603050405020304" pitchFamily="18" charset="0"/>
                <a:ea typeface="微软雅黑" panose="020B0503020204020204" charset="-122"/>
                <a:cs typeface="Times New Roman" panose="02020603050405020304" pitchFamily="18" charset="0"/>
              </a:rPr>
              <a:t>BCI</a:t>
            </a:r>
            <a:r>
              <a:rPr lang="zh-CN" altLang="en-US" sz="2400" b="1">
                <a:latin typeface="微软雅黑" panose="020B0503020204020204" charset="-122"/>
                <a:ea typeface="微软雅黑" panose="020B0503020204020204" charset="-122"/>
                <a:cs typeface="微软雅黑" panose="020B0503020204020204" charset="-122"/>
              </a:rPr>
              <a:t>以满足用户的需求和偏好</a:t>
            </a:r>
            <a:r>
              <a:rPr lang="zh-CN" altLang="en-US" sz="2000">
                <a:latin typeface="微软雅黑" panose="020B0503020204020204" charset="-122"/>
                <a:ea typeface="微软雅黑" panose="020B0503020204020204" charset="-122"/>
                <a:cs typeface="微软雅黑" panose="020B0503020204020204" charset="-122"/>
              </a:rPr>
              <a:t>；</a:t>
            </a:r>
            <a:endParaRPr kumimoji="1" lang="zh-CN" altLang="en-US" sz="2000" noProof="0">
              <a:ln>
                <a:noFill/>
              </a:ln>
              <a:solidFill>
                <a:schemeClr val="tx1"/>
              </a:solidFill>
              <a:effectLst/>
              <a:uLnTx/>
              <a:uFillTx/>
              <a:latin typeface="微软雅黑" panose="020B0503020204020204" charset="-122"/>
              <a:ea typeface="微软雅黑" panose="020B0503020204020204" charset="-122"/>
              <a:sym typeface="+mn-ea"/>
            </a:endParaRPr>
          </a:p>
        </p:txBody>
      </p:sp>
      <p:sp>
        <p:nvSpPr>
          <p:cNvPr id="2" name="Text Box 9"/>
          <p:cNvSpPr txBox="1"/>
          <p:nvPr/>
        </p:nvSpPr>
        <p:spPr>
          <a:xfrm>
            <a:off x="1356360" y="1045210"/>
            <a:ext cx="6431280" cy="534035"/>
          </a:xfrm>
          <a:prstGeom prst="rect">
            <a:avLst/>
          </a:prstGeom>
          <a:solidFill>
            <a:schemeClr val="accent2">
              <a:lumMod val="60000"/>
              <a:lumOff val="40000"/>
            </a:schemeClr>
          </a:solidFill>
          <a:ln w="9525">
            <a:noFill/>
          </a:ln>
        </p:spPr>
        <p:txBody>
          <a:bodyPr wrap="square" anchor="t">
            <a:spAutoFit/>
          </a:bodyPr>
          <a:lstStyle/>
          <a:p>
            <a:pPr algn="r">
              <a:lnSpc>
                <a:spcPct val="120000"/>
              </a:lnSpc>
              <a:spcBef>
                <a:spcPct val="20000"/>
              </a:spcBef>
              <a:buSzTx/>
            </a:pPr>
            <a:r>
              <a:rPr lang="zh-CN" sz="2400">
                <a:latin typeface="Times New Roman" panose="02020603050405020304" pitchFamily="18" charset="0"/>
                <a:ea typeface="微软雅黑" panose="020B0503020204020204" charset="-122"/>
                <a:cs typeface="Times New Roman" panose="02020603050405020304" pitchFamily="18" charset="0"/>
              </a:rPr>
              <a:t>BCI</a:t>
            </a:r>
            <a:r>
              <a:rPr lang="zh-CN" sz="2400">
                <a:latin typeface="微软雅黑" panose="020B0503020204020204" charset="-122"/>
                <a:ea typeface="微软雅黑" panose="020B0503020204020204" charset="-122"/>
                <a:cs typeface="微软雅黑" panose="020B0503020204020204" charset="-122"/>
              </a:rPr>
              <a:t>家庭使用的启动和评估包括六个主要任务：</a:t>
            </a:r>
          </a:p>
        </p:txBody>
      </p:sp>
      <p:sp>
        <p:nvSpPr>
          <p:cNvPr id="4" name="文本框 3"/>
          <p:cNvSpPr txBox="1"/>
          <p:nvPr/>
        </p:nvSpPr>
        <p:spPr>
          <a:xfrm>
            <a:off x="591185" y="3680460"/>
            <a:ext cx="1424305" cy="39878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配置</a:t>
            </a:r>
            <a:r>
              <a:rPr lang="zh-CN" sz="2000">
                <a:latin typeface="Times New Roman" panose="02020603050405020304" pitchFamily="18" charset="0"/>
                <a:ea typeface="微软雅黑" panose="020B0503020204020204" charset="-122"/>
                <a:cs typeface="Times New Roman" panose="02020603050405020304" pitchFamily="18" charset="0"/>
                <a:sym typeface="+mn-ea"/>
              </a:rPr>
              <a:t>BCI</a:t>
            </a:r>
            <a:endParaRPr lang="zh-CN" altLang="en-US" sz="2000">
              <a:latin typeface="微软雅黑" panose="020B0503020204020204" charset="-122"/>
              <a:ea typeface="微软雅黑" panose="020B0503020204020204" charset="-122"/>
            </a:endParaRPr>
          </a:p>
        </p:txBody>
      </p:sp>
      <p:sp>
        <p:nvSpPr>
          <p:cNvPr id="13323" name="AutoShape 12"/>
          <p:cNvSpPr/>
          <p:nvPr/>
        </p:nvSpPr>
        <p:spPr>
          <a:xfrm rot="10800000" flipH="1">
            <a:off x="2487295" y="3336925"/>
            <a:ext cx="132080" cy="1510030"/>
          </a:xfrm>
          <a:prstGeom prst="leftBrace">
            <a:avLst>
              <a:gd name="adj1" fmla="val 133185"/>
              <a:gd name="adj2" fmla="val 48252"/>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sp>
        <p:nvSpPr>
          <p:cNvPr id="87" name="文本框 7"/>
          <p:cNvSpPr txBox="1">
            <a:spLocks noChangeArrowheads="1"/>
          </p:cNvSpPr>
          <p:nvPr/>
        </p:nvSpPr>
        <p:spPr bwMode="auto">
          <a:xfrm>
            <a:off x="2980690" y="3206750"/>
            <a:ext cx="345249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zh-CN" sz="2400" dirty="0">
                <a:latin typeface="微软雅黑" panose="020B0503020204020204" charset="-122"/>
              </a:rPr>
              <a:t>矩阵项的数量和大小</a:t>
            </a:r>
          </a:p>
        </p:txBody>
      </p:sp>
      <p:sp>
        <p:nvSpPr>
          <p:cNvPr id="5" name="文本框 7"/>
          <p:cNvSpPr txBox="1">
            <a:spLocks noChangeArrowheads="1"/>
          </p:cNvSpPr>
          <p:nvPr/>
        </p:nvSpPr>
        <p:spPr bwMode="auto">
          <a:xfrm>
            <a:off x="3013075" y="3822065"/>
            <a:ext cx="345249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zh-CN" sz="2400" dirty="0">
                <a:latin typeface="微软雅黑" panose="020B0503020204020204" charset="-122"/>
              </a:rPr>
              <a:t>亮度和闪烁频率</a:t>
            </a:r>
          </a:p>
        </p:txBody>
      </p:sp>
      <p:sp>
        <p:nvSpPr>
          <p:cNvPr id="6" name="文本框 7"/>
          <p:cNvSpPr txBox="1">
            <a:spLocks noChangeArrowheads="1"/>
          </p:cNvSpPr>
          <p:nvPr/>
        </p:nvSpPr>
        <p:spPr bwMode="auto">
          <a:xfrm>
            <a:off x="3013075" y="4541520"/>
            <a:ext cx="345249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zh-CN" sz="2400" dirty="0">
                <a:latin typeface="微软雅黑" panose="020B0503020204020204" charset="-122"/>
              </a:rPr>
              <a:t>传输速度</a:t>
            </a:r>
          </a:p>
        </p:txBody>
      </p:sp>
      <p:sp>
        <p:nvSpPr>
          <p:cNvPr id="8" name="文本框 7"/>
          <p:cNvSpPr txBox="1"/>
          <p:nvPr/>
        </p:nvSpPr>
        <p:spPr>
          <a:xfrm>
            <a:off x="5935980" y="3822065"/>
            <a:ext cx="2608580" cy="1630045"/>
          </a:xfrm>
          <a:prstGeom prst="rect">
            <a:avLst/>
          </a:prstGeom>
          <a:noFill/>
          <a:ln w="28575">
            <a:solidFill>
              <a:srgbClr val="0070C0"/>
            </a:solidFill>
          </a:ln>
        </p:spPr>
        <p:txBody>
          <a:bodyPr wrap="square" rtlCol="0">
            <a:spAutoFit/>
          </a:bodyPr>
          <a:lstStyle/>
          <a:p>
            <a:r>
              <a:rPr lang="zh-CN" altLang="en-US" sz="2000">
                <a:latin typeface="Times New Roman" panose="02020603050405020304" pitchFamily="18" charset="0"/>
                <a:ea typeface="微软雅黑" panose="020B0503020204020204" charset="-122"/>
                <a:cs typeface="Times New Roman" panose="02020603050405020304" pitchFamily="18" charset="0"/>
              </a:rPr>
              <a:t>比如：对于具有很少或没有剩余有用运动功能的用户来说，恢复某种程度的独立交流可能比速度更重要。</a:t>
            </a:r>
          </a:p>
        </p:txBody>
      </p:sp>
      <p:sp>
        <p:nvSpPr>
          <p:cNvPr id="9" name="文本框 8"/>
          <p:cNvSpPr txBox="1"/>
          <p:nvPr/>
        </p:nvSpPr>
        <p:spPr>
          <a:xfrm>
            <a:off x="591185" y="5824220"/>
            <a:ext cx="1424305" cy="398780"/>
          </a:xfrm>
          <a:prstGeom prst="rect">
            <a:avLst/>
          </a:prstGeom>
          <a:noFill/>
          <a:ln w="28575">
            <a:solidFill>
              <a:srgbClr val="FF0000"/>
            </a:solidFill>
          </a:ln>
        </p:spPr>
        <p:txBody>
          <a:bodyPr wrap="square" rtlCol="0">
            <a:spAutoFit/>
          </a:bodyPr>
          <a:lstStyle/>
          <a:p>
            <a:r>
              <a:rPr lang="zh-CN" sz="2000">
                <a:latin typeface="Times New Roman" panose="02020603050405020304" pitchFamily="18" charset="0"/>
                <a:ea typeface="微软雅黑" panose="020B0503020204020204" charset="-122"/>
                <a:cs typeface="Times New Roman" panose="02020603050405020304" pitchFamily="18" charset="0"/>
                <a:sym typeface="+mn-ea"/>
              </a:rPr>
              <a:t>BCI应用</a:t>
            </a:r>
            <a:endParaRPr lang="zh-CN" altLang="en-US" sz="2000">
              <a:latin typeface="微软雅黑" panose="020B0503020204020204" charset="-122"/>
              <a:ea typeface="微软雅黑" panose="020B0503020204020204" charset="-122"/>
            </a:endParaRPr>
          </a:p>
        </p:txBody>
      </p:sp>
      <p:sp>
        <p:nvSpPr>
          <p:cNvPr id="10" name="AutoShape 12"/>
          <p:cNvSpPr/>
          <p:nvPr/>
        </p:nvSpPr>
        <p:spPr>
          <a:xfrm rot="10800000" flipH="1">
            <a:off x="2487295" y="5412105"/>
            <a:ext cx="131445" cy="1222375"/>
          </a:xfrm>
          <a:prstGeom prst="leftBrace">
            <a:avLst>
              <a:gd name="adj1" fmla="val 133185"/>
              <a:gd name="adj2" fmla="val 48252"/>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sp>
        <p:nvSpPr>
          <p:cNvPr id="11" name="文本框 7"/>
          <p:cNvSpPr txBox="1">
            <a:spLocks noChangeArrowheads="1"/>
          </p:cNvSpPr>
          <p:nvPr/>
        </p:nvSpPr>
        <p:spPr bwMode="auto">
          <a:xfrm>
            <a:off x="2762250" y="5556250"/>
            <a:ext cx="4258310" cy="1078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zh-CN" sz="2200" dirty="0">
                <a:latin typeface="微软雅黑" panose="020B0503020204020204" charset="-122"/>
              </a:rPr>
              <a:t>精心选择</a:t>
            </a:r>
            <a:r>
              <a:rPr lang="zh-CN" sz="2200">
                <a:solidFill>
                  <a:srgbClr val="FF0000"/>
                </a:solidFill>
                <a:latin typeface="Times New Roman" panose="02020603050405020304" pitchFamily="18" charset="0"/>
                <a:cs typeface="Times New Roman" panose="02020603050405020304" pitchFamily="18" charset="0"/>
                <a:sym typeface="+mn-ea"/>
              </a:rPr>
              <a:t>BCI</a:t>
            </a:r>
            <a:r>
              <a:rPr lang="zh-CN" altLang="zh-CN" sz="2200" dirty="0">
                <a:latin typeface="微软雅黑" panose="020B0503020204020204" charset="-122"/>
              </a:rPr>
              <a:t>应用以便适合个人并工作在系统设计的限制之内。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1" presetClass="entr" presetSubtype="0" fill="hold" grpId="0" nodeType="withEffect">
                                  <p:stCondLst>
                                    <p:cond delay="0"/>
                                  </p:stCondLst>
                                  <p:childTnLst>
                                    <p:set>
                                      <p:cBhvr>
                                        <p:cTn id="20" dur="1" fill="hold">
                                          <p:stCondLst>
                                            <p:cond delay="0"/>
                                          </p:stCondLst>
                                        </p:cTn>
                                        <p:tgtEl>
                                          <p:spTgt spid="13323"/>
                                        </p:tgtEl>
                                        <p:attrNameLst>
                                          <p:attrName>style.visibility</p:attrName>
                                        </p:attrNameLst>
                                      </p:cBhvr>
                                      <p:to>
                                        <p:strVal val="visible"/>
                                      </p:to>
                                    </p:se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wipe(left)">
                                      <p:cBhvr>
                                        <p:cTn id="24" dur="750"/>
                                        <p:tgtEl>
                                          <p:spTgt spid="87"/>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750"/>
                                        <p:tgtEl>
                                          <p:spTgt spid="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75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ldLvl="0" animBg="1"/>
      <p:bldP spid="4" grpId="0" animBg="1"/>
      <p:bldP spid="13323" grpId="0" animBg="1"/>
      <p:bldP spid="87" grpId="0"/>
      <p:bldP spid="5" grpId="0"/>
      <p:bldP spid="6" grpId="0"/>
      <p:bldP spid="8" grpId="0" bldLvl="0" animBg="1"/>
      <p:bldP spid="9" grpId="0" bldLvl="0" animBg="1"/>
      <p:bldP spid="10" grpId="0" animBg="1"/>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810760" y="1915160"/>
            <a:ext cx="3855720" cy="783590"/>
          </a:xfrm>
          <a:prstGeom prst="rect">
            <a:avLst/>
          </a:prstGeom>
          <a:noFill/>
        </p:spPr>
        <p:txBody>
          <a:bodyPr wrap="square" rtlCol="0">
            <a:spAutoFit/>
          </a:bodyPr>
          <a:lstStyle/>
          <a:p>
            <a:pPr>
              <a:lnSpc>
                <a:spcPct val="125000"/>
              </a:lnSpc>
            </a:pPr>
            <a:r>
              <a:rPr kumimoji="1" lang="en-US" altLang="zh-CN" sz="32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A</a:t>
            </a:r>
            <a:r>
              <a:rPr lang="en-US" altLang="zh-CN" sz="3600">
                <a:solidFill>
                  <a:srgbClr val="FF0000"/>
                </a:solidFill>
                <a:latin typeface="微软雅黑" panose="020B0503020204020204" charset="-122"/>
                <a:ea typeface="微软雅黑" panose="020B0503020204020204" charset="-122"/>
                <a:cs typeface="微软雅黑" panose="020B0503020204020204" charset="-122"/>
                <a:sym typeface="+mn-ea"/>
              </a:rPr>
              <a:t>B    </a:t>
            </a:r>
            <a:r>
              <a:rPr lang="zh-CN" altLang="en-US" sz="2400" b="1">
                <a:latin typeface="微软雅黑" panose="020B0503020204020204" charset="-122"/>
                <a:ea typeface="微软雅黑" panose="020B0503020204020204" charset="-122"/>
                <a:cs typeface="微软雅黑" panose="020B0503020204020204" charset="-122"/>
                <a:sym typeface="+mn-ea"/>
              </a:rPr>
              <a:t>将</a:t>
            </a:r>
            <a:r>
              <a:rPr lang="zh-CN" altLang="en-US" sz="2400" b="1">
                <a:latin typeface="Times New Roman" panose="02020603050405020304" pitchFamily="18" charset="0"/>
                <a:ea typeface="微软雅黑" panose="020B0503020204020204" charset="-122"/>
                <a:cs typeface="Times New Roman" panose="02020603050405020304" pitchFamily="18" charset="0"/>
                <a:sym typeface="+mn-ea"/>
              </a:rPr>
              <a:t>BCI</a:t>
            </a:r>
            <a:r>
              <a:rPr lang="zh-CN" altLang="en-US" sz="2400" b="1">
                <a:latin typeface="微软雅黑" panose="020B0503020204020204" charset="-122"/>
                <a:ea typeface="微软雅黑" panose="020B0503020204020204" charset="-122"/>
                <a:cs typeface="微软雅黑" panose="020B0503020204020204" charset="-122"/>
                <a:sym typeface="+mn-ea"/>
              </a:rPr>
              <a:t>放置在家庭</a:t>
            </a:r>
            <a:r>
              <a:rPr lang="zh-CN" altLang="en-US" sz="2000">
                <a:latin typeface="微软雅黑" panose="020B0503020204020204" charset="-122"/>
                <a:ea typeface="微软雅黑" panose="020B0503020204020204" charset="-122"/>
                <a:cs typeface="微软雅黑" panose="020B0503020204020204" charset="-122"/>
              </a:rPr>
              <a:t>；</a:t>
            </a:r>
            <a:endParaRPr kumimoji="1" lang="zh-CN" altLang="en-US" sz="2000" noProof="0">
              <a:ln>
                <a:noFill/>
              </a:ln>
              <a:solidFill>
                <a:schemeClr val="tx1"/>
              </a:solidFill>
              <a:effectLst/>
              <a:uLnTx/>
              <a:uFillTx/>
              <a:latin typeface="微软雅黑" panose="020B0503020204020204" charset="-122"/>
              <a:ea typeface="微软雅黑" panose="020B0503020204020204" charset="-122"/>
              <a:sym typeface="+mn-ea"/>
            </a:endParaRPr>
          </a:p>
        </p:txBody>
      </p:sp>
      <p:sp>
        <p:nvSpPr>
          <p:cNvPr id="5" name="Text Box 9"/>
          <p:cNvSpPr txBox="1"/>
          <p:nvPr/>
        </p:nvSpPr>
        <p:spPr>
          <a:xfrm>
            <a:off x="1356360" y="1115060"/>
            <a:ext cx="6431280" cy="534035"/>
          </a:xfrm>
          <a:prstGeom prst="rect">
            <a:avLst/>
          </a:prstGeom>
          <a:solidFill>
            <a:schemeClr val="accent2">
              <a:lumMod val="60000"/>
              <a:lumOff val="40000"/>
            </a:schemeClr>
          </a:solidFill>
          <a:ln w="9525">
            <a:noFill/>
          </a:ln>
        </p:spPr>
        <p:txBody>
          <a:bodyPr wrap="square" anchor="t">
            <a:spAutoFit/>
          </a:bodyPr>
          <a:lstStyle/>
          <a:p>
            <a:pPr algn="r">
              <a:lnSpc>
                <a:spcPct val="120000"/>
              </a:lnSpc>
              <a:spcBef>
                <a:spcPct val="20000"/>
              </a:spcBef>
              <a:buSzTx/>
            </a:pPr>
            <a:r>
              <a:rPr lang="zh-CN" sz="2400">
                <a:latin typeface="Times New Roman" panose="02020603050405020304" pitchFamily="18" charset="0"/>
                <a:ea typeface="微软雅黑" panose="020B0503020204020204" charset="-122"/>
                <a:cs typeface="Times New Roman" panose="02020603050405020304" pitchFamily="18" charset="0"/>
              </a:rPr>
              <a:t>BCI</a:t>
            </a:r>
            <a:r>
              <a:rPr lang="zh-CN" sz="2400">
                <a:latin typeface="微软雅黑" panose="020B0503020204020204" charset="-122"/>
                <a:ea typeface="微软雅黑" panose="020B0503020204020204" charset="-122"/>
                <a:cs typeface="微软雅黑" panose="020B0503020204020204" charset="-122"/>
              </a:rPr>
              <a:t>家庭使用的启动和评估包括六个主要任务：</a:t>
            </a:r>
          </a:p>
        </p:txBody>
      </p:sp>
      <p:sp>
        <p:nvSpPr>
          <p:cNvPr id="8" name="文本框 7"/>
          <p:cNvSpPr txBox="1"/>
          <p:nvPr/>
        </p:nvSpPr>
        <p:spPr>
          <a:xfrm>
            <a:off x="828040" y="2952115"/>
            <a:ext cx="5334000" cy="706755"/>
          </a:xfrm>
          <a:prstGeom prst="rect">
            <a:avLst/>
          </a:prstGeom>
          <a:noFill/>
          <a:ln w="28575">
            <a:solidFill>
              <a:srgbClr val="0070C0"/>
            </a:solidFill>
          </a:ln>
        </p:spPr>
        <p:txBody>
          <a:bodyPr wrap="square" rtlCol="0">
            <a:spAutoFit/>
          </a:bodyPr>
          <a:lstStyle/>
          <a:p>
            <a:r>
              <a:rPr lang="zh-CN" altLang="en-US" sz="2000">
                <a:latin typeface="Times New Roman" panose="02020603050405020304" pitchFamily="18" charset="0"/>
                <a:ea typeface="微软雅黑" panose="020B0503020204020204" charset="-122"/>
                <a:cs typeface="Times New Roman" panose="02020603050405020304" pitchFamily="18" charset="0"/>
              </a:rPr>
              <a:t>从实验室到家庭的过渡中，许多可能</a:t>
            </a:r>
            <a:r>
              <a:rPr lang="zh-CN" altLang="en-US" sz="2000">
                <a:solidFill>
                  <a:srgbClr val="FF0000"/>
                </a:solidFill>
                <a:latin typeface="Times New Roman" panose="02020603050405020304" pitchFamily="18" charset="0"/>
                <a:ea typeface="微软雅黑" panose="020B0503020204020204" charset="-122"/>
                <a:cs typeface="Times New Roman" panose="02020603050405020304" pitchFamily="18" charset="0"/>
              </a:rPr>
              <a:t>干扰</a:t>
            </a:r>
            <a:r>
              <a:rPr lang="zh-CN" altLang="en-US" sz="2000">
                <a:latin typeface="Times New Roman" panose="02020603050405020304" pitchFamily="18" charset="0"/>
                <a:ea typeface="微软雅黑" panose="020B0503020204020204" charset="-122"/>
                <a:cs typeface="Times New Roman" panose="02020603050405020304" pitchFamily="18" charset="0"/>
              </a:rPr>
              <a:t>BCI使用的</a:t>
            </a:r>
            <a:r>
              <a:rPr lang="zh-CN" altLang="en-US" sz="2000">
                <a:solidFill>
                  <a:srgbClr val="FF0000"/>
                </a:solidFill>
                <a:latin typeface="Times New Roman" panose="02020603050405020304" pitchFamily="18" charset="0"/>
                <a:ea typeface="微软雅黑" panose="020B0503020204020204" charset="-122"/>
                <a:cs typeface="Times New Roman" panose="02020603050405020304" pitchFamily="18" charset="0"/>
              </a:rPr>
              <a:t>新因素</a:t>
            </a:r>
            <a:r>
              <a:rPr lang="zh-CN" altLang="en-US" sz="2000">
                <a:latin typeface="Times New Roman" panose="02020603050405020304" pitchFamily="18" charset="0"/>
                <a:ea typeface="微软雅黑" panose="020B0503020204020204" charset="-122"/>
                <a:cs typeface="Times New Roman" panose="02020603050405020304" pitchFamily="18" charset="0"/>
              </a:rPr>
              <a:t>发挥作用。</a:t>
            </a:r>
          </a:p>
        </p:txBody>
      </p:sp>
      <p:grpSp>
        <p:nvGrpSpPr>
          <p:cNvPr id="7" name="组合 6"/>
          <p:cNvGrpSpPr/>
          <p:nvPr/>
        </p:nvGrpSpPr>
        <p:grpSpPr>
          <a:xfrm>
            <a:off x="4493895" y="3912870"/>
            <a:ext cx="4221479" cy="1071245"/>
            <a:chOff x="1727969" y="4847737"/>
            <a:chExt cx="4228159" cy="1040693"/>
          </a:xfrm>
        </p:grpSpPr>
        <p:sp>
          <p:nvSpPr>
            <p:cNvPr id="46" name="对角圆角矩形 45"/>
            <p:cNvSpPr/>
            <p:nvPr/>
          </p:nvSpPr>
          <p:spPr>
            <a:xfrm>
              <a:off x="1727969" y="4847737"/>
              <a:ext cx="4179187" cy="1040693"/>
            </a:xfrm>
            <a:prstGeom prst="round2DiagRect">
              <a:avLst/>
            </a:prstGeom>
            <a:solidFill>
              <a:srgbClr val="F7F7F7"/>
            </a:solidFill>
            <a:ln>
              <a:noFill/>
            </a:ln>
            <a:effectLst>
              <a:outerShdw blurRad="1651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sp>
          <p:nvSpPr>
            <p:cNvPr id="38" name="TextBox 37"/>
            <p:cNvSpPr txBox="1"/>
            <p:nvPr/>
          </p:nvSpPr>
          <p:spPr>
            <a:xfrm>
              <a:off x="1939758" y="4847738"/>
              <a:ext cx="4016370" cy="1022803"/>
            </a:xfrm>
            <a:prstGeom prst="rect">
              <a:avLst/>
            </a:prstGeom>
            <a:noFill/>
          </p:spPr>
          <p:txBody>
            <a:bodyPr wrap="square" lIns="94115" tIns="47057" rIns="94115" bIns="47057" rtlCol="0">
              <a:spAutoFit/>
            </a:bodyPr>
            <a:lstStyle/>
            <a:p>
              <a:pPr>
                <a:lnSpc>
                  <a:spcPct val="130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家庭环境是多变量的、不受控制的、要求苛刻的</a:t>
              </a:r>
            </a:p>
          </p:txBody>
        </p:sp>
      </p:grpSp>
      <p:pic>
        <p:nvPicPr>
          <p:cNvPr id="6" name="图片 5"/>
          <p:cNvPicPr>
            <a:picLocks noChangeAspect="1"/>
          </p:cNvPicPr>
          <p:nvPr/>
        </p:nvPicPr>
        <p:blipFill>
          <a:blip r:embed="rId2"/>
          <a:stretch>
            <a:fillRect/>
          </a:stretch>
        </p:blipFill>
        <p:spPr>
          <a:xfrm>
            <a:off x="444500" y="4023995"/>
            <a:ext cx="3124200" cy="2324100"/>
          </a:xfrm>
          <a:prstGeom prst="rect">
            <a:avLst/>
          </a:prstGeom>
        </p:spPr>
      </p:pic>
      <p:sp>
        <p:nvSpPr>
          <p:cNvPr id="9" name="文本框 8"/>
          <p:cNvSpPr txBox="1"/>
          <p:nvPr/>
        </p:nvSpPr>
        <p:spPr>
          <a:xfrm>
            <a:off x="4181475" y="5333365"/>
            <a:ext cx="4533900" cy="1014730"/>
          </a:xfrm>
          <a:prstGeom prst="rect">
            <a:avLst/>
          </a:prstGeom>
          <a:noFill/>
          <a:ln w="28575">
            <a:solidFill>
              <a:srgbClr val="0070C0"/>
            </a:solidFill>
          </a:ln>
        </p:spPr>
        <p:txBody>
          <a:bodyPr wrap="square" rtlCol="0">
            <a:spAutoFit/>
          </a:bodyPr>
          <a:lstStyle/>
          <a:p>
            <a:r>
              <a:rPr lang="zh-CN" altLang="en-US" sz="2000">
                <a:latin typeface="Times New Roman" panose="02020603050405020304" pitchFamily="18" charset="0"/>
                <a:ea typeface="微软雅黑" panose="020B0503020204020204" charset="-122"/>
                <a:cs typeface="Times New Roman" panose="02020603050405020304" pitchFamily="18" charset="0"/>
              </a:rPr>
              <a:t>尤其是严重残疾人，家庭环境杂乱，这就要求 </a:t>
            </a:r>
            <a:r>
              <a:rPr lang="en-US" altLang="zh-CN" sz="2000">
                <a:latin typeface="Times New Roman" panose="02020603050405020304" pitchFamily="18" charset="0"/>
                <a:ea typeface="微软雅黑" panose="020B0503020204020204" charset="-122"/>
                <a:cs typeface="Times New Roman" panose="02020603050405020304" pitchFamily="18" charset="0"/>
              </a:rPr>
              <a:t>BCI</a:t>
            </a:r>
            <a:r>
              <a:rPr lang="zh-CN" altLang="en-US" sz="2000">
                <a:latin typeface="Times New Roman" panose="02020603050405020304" pitchFamily="18" charset="0"/>
                <a:ea typeface="微软雅黑" panose="020B0503020204020204" charset="-122"/>
                <a:cs typeface="Times New Roman" panose="02020603050405020304" pitchFamily="18" charset="0"/>
              </a:rPr>
              <a:t>系统是</a:t>
            </a:r>
            <a:r>
              <a:rPr lang="zh-CN" altLang="en-US" sz="2000">
                <a:solidFill>
                  <a:srgbClr val="FF0000"/>
                </a:solidFill>
                <a:latin typeface="Times New Roman" panose="02020603050405020304" pitchFamily="18" charset="0"/>
                <a:ea typeface="微软雅黑" panose="020B0503020204020204" charset="-122"/>
                <a:cs typeface="Times New Roman" panose="02020603050405020304" pitchFamily="18" charset="0"/>
              </a:rPr>
              <a:t>便携式</a:t>
            </a:r>
            <a:r>
              <a:rPr lang="zh-CN" altLang="en-US" sz="2000">
                <a:latin typeface="Times New Roman" panose="02020603050405020304" pitchFamily="18" charset="0"/>
                <a:ea typeface="微软雅黑" panose="020B0503020204020204" charset="-122"/>
                <a:cs typeface="Times New Roman" panose="02020603050405020304" pitchFamily="18" charset="0"/>
              </a:rPr>
              <a:t>的并且</a:t>
            </a:r>
            <a:r>
              <a:rPr lang="zh-CN" altLang="en-US" sz="2000">
                <a:solidFill>
                  <a:srgbClr val="FF0000"/>
                </a:solidFill>
                <a:latin typeface="Times New Roman" panose="02020603050405020304" pitchFamily="18" charset="0"/>
                <a:ea typeface="微软雅黑" panose="020B0503020204020204" charset="-122"/>
                <a:cs typeface="Times New Roman" panose="02020603050405020304" pitchFamily="18" charset="0"/>
              </a:rPr>
              <a:t>足够小</a:t>
            </a:r>
            <a:r>
              <a:rPr lang="zh-CN" altLang="en-US" sz="2000">
                <a:latin typeface="Times New Roman" panose="02020603050405020304" pitchFamily="18" charset="0"/>
                <a:ea typeface="微软雅黑" panose="020B0503020204020204" charset="-122"/>
                <a:cs typeface="Times New Roman" panose="02020603050405020304" pitchFamily="18" charset="0"/>
              </a:rPr>
              <a:t>以适应这个复杂的环境。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0-#ppt_w/2"/>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2" presetClass="entr" presetSubtype="4"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ldLvl="0" animBg="1"/>
      <p:bldP spid="8" grpId="0" bldLvl="0" animBg="1"/>
      <p:bldP spid="9"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2"/>
          <p:cNvGrpSpPr/>
          <p:nvPr/>
        </p:nvGrpSpPr>
        <p:grpSpPr>
          <a:xfrm>
            <a:off x="1905" y="-13335"/>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algn="l" defTabSz="914400" rtl="0" eaLnBrk="1" fontAlgn="base" latinLnBrk="0" hangingPunct="1">
                <a:lnSpc>
                  <a:spcPct val="100000"/>
                </a:lnSpc>
                <a:buClrTx/>
                <a:buSzTx/>
                <a:buFontTx/>
                <a:defRPr/>
              </a:pP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黑体" panose="02010609060101010101" pitchFamily="2" charset="-122"/>
                  <a:ea typeface="黑体" panose="02010609060101010101" pitchFamily="2" charset="-122"/>
                  <a:cs typeface="+mn-cs"/>
                </a:rPr>
                <a:t>家庭干扰噪声</a:t>
              </a:r>
            </a:p>
          </p:txBody>
        </p:sp>
        <p:sp>
          <p:nvSpPr>
            <p:cNvPr id="13315"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7" name="文本框 6"/>
          <p:cNvSpPr txBox="1"/>
          <p:nvPr/>
        </p:nvSpPr>
        <p:spPr>
          <a:xfrm>
            <a:off x="1389380" y="980440"/>
            <a:ext cx="7254875" cy="953135"/>
          </a:xfrm>
          <a:prstGeom prst="rect">
            <a:avLst/>
          </a:prstGeom>
          <a:noFill/>
        </p:spPr>
        <p:txBody>
          <a:bodyPr wrap="square" rtlCol="0">
            <a:spAutoFit/>
          </a:bodyPr>
          <a:lstStyle/>
          <a:p>
            <a:pPr algn="l">
              <a:buClrTx/>
              <a:buSzTx/>
              <a:buFontTx/>
            </a:pPr>
            <a:r>
              <a:rPr lang="zh-CN"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sym typeface="+mn-ea"/>
              </a:rPr>
              <a:t>典型的家庭有多种会降低EEG记录质量的电磁噪声源</a:t>
            </a:r>
          </a:p>
        </p:txBody>
      </p:sp>
      <p:sp>
        <p:nvSpPr>
          <p:cNvPr id="86" name="左大括号 85"/>
          <p:cNvSpPr/>
          <p:nvPr/>
        </p:nvSpPr>
        <p:spPr>
          <a:xfrm rot="10800000" flipH="1">
            <a:off x="753745" y="2472055"/>
            <a:ext cx="320675" cy="3573145"/>
          </a:xfrm>
          <a:prstGeom prst="leftBrace">
            <a:avLst>
              <a:gd name="adj1" fmla="val 19041"/>
              <a:gd name="adj2" fmla="val 50000"/>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lIns="140818" tIns="70410" rIns="140818" bIns="70410" rtlCol="0" anchor="ctr"/>
          <a:lstStyle/>
          <a:p>
            <a:pPr algn="ctr"/>
            <a:endParaRPr lang="zh-CN" altLang="en-US" sz="2470">
              <a:solidFill>
                <a:schemeClr val="bg2"/>
              </a:solidFill>
            </a:endParaRPr>
          </a:p>
        </p:txBody>
      </p:sp>
      <p:sp>
        <p:nvSpPr>
          <p:cNvPr id="8" name="Text Box 8"/>
          <p:cNvSpPr txBox="1">
            <a:spLocks noChangeArrowheads="1"/>
          </p:cNvSpPr>
          <p:nvPr/>
        </p:nvSpPr>
        <p:spPr bwMode="auto">
          <a:xfrm>
            <a:off x="1389380" y="2263140"/>
            <a:ext cx="2451100" cy="460375"/>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lang="zh-CN" altLang="en-US" sz="2400" dirty="0">
                <a:solidFill>
                  <a:schemeClr val="tx1"/>
                </a:solidFill>
                <a:latin typeface="微软雅黑" panose="020B0503020204020204" charset="-122"/>
                <a:ea typeface="微软雅黑" panose="020B0503020204020204" charset="-122"/>
                <a:sym typeface="+mn-ea"/>
              </a:rPr>
              <a:t>线路噪声</a:t>
            </a:r>
            <a:endParaRPr kumimoji="1" lang="zh-CN" altLang="en-US" sz="2400" b="1" kern="1200" cap="none" spc="0" normalizeH="0" baseline="0" noProof="0" dirty="0">
              <a:solidFill>
                <a:schemeClr val="tx1"/>
              </a:solidFill>
              <a:effectLst>
                <a:outerShdw blurRad="38100" dist="38100" dir="2700000" algn="tl">
                  <a:srgbClr val="000000"/>
                </a:outerShdw>
              </a:effectLst>
              <a:latin typeface="微软雅黑" panose="020B0503020204020204" charset="-122"/>
              <a:ea typeface="微软雅黑" panose="020B0503020204020204" charset="-122"/>
              <a:cs typeface="+mn-cs"/>
              <a:sym typeface="+mn-ea"/>
            </a:endParaRPr>
          </a:p>
        </p:txBody>
      </p:sp>
      <p:sp>
        <p:nvSpPr>
          <p:cNvPr id="9" name="Text Box 8"/>
          <p:cNvSpPr txBox="1">
            <a:spLocks noChangeArrowheads="1"/>
          </p:cNvSpPr>
          <p:nvPr/>
        </p:nvSpPr>
        <p:spPr bwMode="auto">
          <a:xfrm>
            <a:off x="1389380" y="3308985"/>
            <a:ext cx="2451100" cy="829945"/>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400" dirty="0">
                <a:solidFill>
                  <a:schemeClr val="tx1"/>
                </a:solidFill>
                <a:latin typeface="微软雅黑" panose="020B0503020204020204" charset="-122"/>
                <a:ea typeface="微软雅黑" panose="020B0503020204020204" charset="-122"/>
                <a:sym typeface="+mn-ea"/>
              </a:rPr>
              <a:t>循环开关的加热/冷却设备</a:t>
            </a:r>
            <a:endParaRPr kumimoji="1" lang="zh-CN" altLang="en-US" sz="2400" b="1" kern="1200" cap="none" spc="0" normalizeH="0" baseline="0" noProof="0" dirty="0">
              <a:solidFill>
                <a:schemeClr val="tx1"/>
              </a:solidFill>
              <a:effectLst>
                <a:outerShdw blurRad="38100" dist="38100" dir="2700000" algn="tl">
                  <a:srgbClr val="000000"/>
                </a:outerShdw>
              </a:effectLst>
              <a:latin typeface="微软雅黑" panose="020B0503020204020204" charset="-122"/>
              <a:ea typeface="微软雅黑" panose="020B0503020204020204" charset="-122"/>
              <a:cs typeface="+mn-cs"/>
              <a:sym typeface="+mn-ea"/>
            </a:endParaRPr>
          </a:p>
        </p:txBody>
      </p:sp>
      <p:sp>
        <p:nvSpPr>
          <p:cNvPr id="10" name="Text Box 8"/>
          <p:cNvSpPr txBox="1">
            <a:spLocks noChangeArrowheads="1"/>
          </p:cNvSpPr>
          <p:nvPr/>
        </p:nvSpPr>
        <p:spPr bwMode="auto">
          <a:xfrm>
            <a:off x="1389380" y="5730240"/>
            <a:ext cx="3075305" cy="829945"/>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lang="zh-CN" altLang="en-US" sz="2400" dirty="0">
                <a:solidFill>
                  <a:schemeClr val="tx1"/>
                </a:solidFill>
                <a:latin typeface="微软雅黑" panose="020B0503020204020204" charset="-122"/>
                <a:ea typeface="微软雅黑" panose="020B0503020204020204" charset="-122"/>
                <a:sym typeface="+mn-ea"/>
              </a:rPr>
              <a:t>呼吸机引起高频电磁伪迹及低频机械伪影</a:t>
            </a:r>
          </a:p>
        </p:txBody>
      </p:sp>
      <p:sp>
        <p:nvSpPr>
          <p:cNvPr id="11" name="Text Box 8"/>
          <p:cNvSpPr txBox="1">
            <a:spLocks noChangeArrowheads="1"/>
          </p:cNvSpPr>
          <p:nvPr/>
        </p:nvSpPr>
        <p:spPr bwMode="auto">
          <a:xfrm>
            <a:off x="1389380" y="4620895"/>
            <a:ext cx="2451100" cy="460375"/>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lang="zh-CN" altLang="en-US" sz="2400" dirty="0">
                <a:solidFill>
                  <a:schemeClr val="tx1"/>
                </a:solidFill>
                <a:latin typeface="微软雅黑" panose="020B0503020204020204" charset="-122"/>
                <a:ea typeface="微软雅黑" panose="020B0503020204020204" charset="-122"/>
                <a:sym typeface="+mn-ea"/>
              </a:rPr>
              <a:t>其它电器</a:t>
            </a:r>
          </a:p>
        </p:txBody>
      </p:sp>
      <p:sp>
        <p:nvSpPr>
          <p:cNvPr id="12" name="文本框 11"/>
          <p:cNvSpPr txBox="1"/>
          <p:nvPr/>
        </p:nvSpPr>
        <p:spPr>
          <a:xfrm>
            <a:off x="5544185" y="2459990"/>
            <a:ext cx="2494915" cy="3169285"/>
          </a:xfrm>
          <a:prstGeom prst="rect">
            <a:avLst/>
          </a:prstGeom>
          <a:noFill/>
          <a:ln w="28575">
            <a:solidFill>
              <a:srgbClr val="0070C0"/>
            </a:solidFill>
          </a:ln>
        </p:spPr>
        <p:txBody>
          <a:bodyPr wrap="square" rtlCol="0">
            <a:spAutoFit/>
          </a:bodyPr>
          <a:lstStyle/>
          <a:p>
            <a:r>
              <a:rPr lang="zh-CN" altLang="en-US" sz="2000">
                <a:latin typeface="Times New Roman" panose="02020603050405020304" pitchFamily="18" charset="0"/>
                <a:ea typeface="微软雅黑" panose="020B0503020204020204" charset="-122"/>
                <a:cs typeface="Times New Roman" panose="02020603050405020304" pitchFamily="18" charset="0"/>
              </a:rPr>
              <a:t>通过适当的</a:t>
            </a:r>
            <a:r>
              <a:rPr lang="zh-CN" altLang="en-US" sz="2000" b="1">
                <a:solidFill>
                  <a:srgbClr val="FF0000"/>
                </a:solidFill>
                <a:latin typeface="Times New Roman" panose="02020603050405020304" pitchFamily="18" charset="0"/>
                <a:ea typeface="微软雅黑" panose="020B0503020204020204" charset="-122"/>
                <a:cs typeface="Times New Roman" panose="02020603050405020304" pitchFamily="18" charset="0"/>
              </a:rPr>
              <a:t>接地</a:t>
            </a:r>
            <a:r>
              <a:rPr lang="zh-CN" altLang="en-US" sz="2000">
                <a:latin typeface="Times New Roman" panose="02020603050405020304" pitchFamily="18" charset="0"/>
                <a:ea typeface="微软雅黑" panose="020B0503020204020204" charset="-122"/>
                <a:cs typeface="Times New Roman" panose="02020603050405020304" pitchFamily="18" charset="0"/>
              </a:rPr>
              <a:t>、接地电极和参考电极的牢固</a:t>
            </a:r>
            <a:r>
              <a:rPr lang="zh-CN" altLang="en-US" sz="2000" b="1">
                <a:solidFill>
                  <a:srgbClr val="FF0000"/>
                </a:solidFill>
                <a:latin typeface="Times New Roman" panose="02020603050405020304" pitchFamily="18" charset="0"/>
                <a:ea typeface="微软雅黑" panose="020B0503020204020204" charset="-122"/>
                <a:cs typeface="Times New Roman" panose="02020603050405020304" pitchFamily="18" charset="0"/>
              </a:rPr>
              <a:t>连接</a:t>
            </a:r>
            <a:r>
              <a:rPr lang="zh-CN" altLang="en-US" sz="2000">
                <a:latin typeface="Times New Roman" panose="02020603050405020304" pitchFamily="18" charset="0"/>
                <a:ea typeface="微软雅黑" panose="020B0503020204020204" charset="-122"/>
                <a:cs typeface="Times New Roman" panose="02020603050405020304" pitchFamily="18" charset="0"/>
              </a:rPr>
              <a:t>、用户的头部后面加上额外的</a:t>
            </a:r>
            <a:r>
              <a:rPr lang="zh-CN" altLang="en-US" sz="2000" b="1">
                <a:solidFill>
                  <a:srgbClr val="FF0000"/>
                </a:solidFill>
                <a:latin typeface="Times New Roman" panose="02020603050405020304" pitchFamily="18" charset="0"/>
                <a:ea typeface="微软雅黑" panose="020B0503020204020204" charset="-122"/>
                <a:cs typeface="Times New Roman" panose="02020603050405020304" pitchFamily="18" charset="0"/>
              </a:rPr>
              <a:t>衬垫</a:t>
            </a:r>
            <a:r>
              <a:rPr lang="zh-CN" altLang="en-US" sz="2000">
                <a:latin typeface="Times New Roman" panose="02020603050405020304" pitchFamily="18" charset="0"/>
                <a:ea typeface="微软雅黑" panose="020B0503020204020204" charset="-122"/>
                <a:cs typeface="Times New Roman" panose="02020603050405020304" pitchFamily="18" charset="0"/>
              </a:rPr>
              <a:t>、指示护理人员在正确</a:t>
            </a:r>
            <a:r>
              <a:rPr lang="zh-CN" altLang="en-US" sz="2000" b="1">
                <a:solidFill>
                  <a:srgbClr val="FF0000"/>
                </a:solidFill>
                <a:latin typeface="Times New Roman" panose="02020603050405020304" pitchFamily="18" charset="0"/>
                <a:ea typeface="微软雅黑" panose="020B0503020204020204" charset="-122"/>
                <a:cs typeface="Times New Roman" panose="02020603050405020304" pitchFamily="18" charset="0"/>
              </a:rPr>
              <a:t>放置</a:t>
            </a:r>
            <a:r>
              <a:rPr lang="zh-CN" altLang="en-US" sz="2000">
                <a:latin typeface="Times New Roman" panose="02020603050405020304" pitchFamily="18" charset="0"/>
                <a:ea typeface="微软雅黑" panose="020B0503020204020204" charset="-122"/>
                <a:cs typeface="Times New Roman" panose="02020603050405020304" pitchFamily="18" charset="0"/>
              </a:rPr>
              <a:t>后不要弄乱系统组件或电缆、确保家庭中的</a:t>
            </a:r>
            <a:r>
              <a:rPr lang="zh-CN" altLang="en-US" sz="2000" b="1">
                <a:solidFill>
                  <a:srgbClr val="FF0000"/>
                </a:solidFill>
                <a:latin typeface="Times New Roman" panose="02020603050405020304" pitchFamily="18" charset="0"/>
                <a:ea typeface="微软雅黑" panose="020B0503020204020204" charset="-122"/>
                <a:cs typeface="Times New Roman" panose="02020603050405020304" pitchFamily="18" charset="0"/>
              </a:rPr>
              <a:t>电力</a:t>
            </a:r>
            <a:r>
              <a:rPr lang="zh-CN" altLang="en-US" sz="2000">
                <a:latin typeface="Times New Roman" panose="02020603050405020304" pitchFamily="18" charset="0"/>
                <a:ea typeface="微软雅黑" panose="020B0503020204020204" charset="-122"/>
                <a:cs typeface="Times New Roman" panose="02020603050405020304" pitchFamily="18" charset="0"/>
              </a:rPr>
              <a:t>足够</a:t>
            </a:r>
            <a:r>
              <a:rPr lang="zh-CN" altLang="en-US" sz="2000" b="1">
                <a:solidFill>
                  <a:srgbClr val="FF0000"/>
                </a:solidFill>
                <a:latin typeface="Times New Roman" panose="02020603050405020304" pitchFamily="18" charset="0"/>
                <a:ea typeface="微软雅黑" panose="020B0503020204020204" charset="-122"/>
                <a:cs typeface="Times New Roman" panose="02020603050405020304" pitchFamily="18" charset="0"/>
              </a:rPr>
              <a:t>稳定</a:t>
            </a:r>
            <a:r>
              <a:rPr lang="zh-CN" altLang="en-US" sz="2000">
                <a:latin typeface="Times New Roman" panose="02020603050405020304" pitchFamily="18" charset="0"/>
                <a:ea typeface="微软雅黑" panose="020B0503020204020204" charset="-122"/>
                <a:cs typeface="Times New Roman" panose="02020603050405020304" pitchFamily="18" charset="0"/>
              </a:rPr>
              <a:t>来减少或者解决</a:t>
            </a:r>
            <a:r>
              <a:rPr lang="zh-CN" altLang="en-US" sz="2000" b="1">
                <a:solidFill>
                  <a:srgbClr val="FF0000"/>
                </a:solidFill>
                <a:latin typeface="Times New Roman" panose="02020603050405020304" pitchFamily="18" charset="0"/>
                <a:ea typeface="微软雅黑" panose="020B0503020204020204" charset="-122"/>
                <a:cs typeface="Times New Roman" panose="02020603050405020304" pitchFamily="18" charset="0"/>
              </a:rPr>
              <a:t>干扰源。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barn(outHorizontal)">
                                      <p:cBhvr>
                                        <p:cTn id="12" dur="1000"/>
                                        <p:tgtEl>
                                          <p:spTgt spid="86"/>
                                        </p:tgtEl>
                                      </p:cBhvr>
                                    </p:animEffect>
                                  </p:childTnLst>
                                </p:cTn>
                              </p:par>
                            </p:childTnLst>
                          </p:cTn>
                        </p:par>
                        <p:par>
                          <p:cTn id="13" fill="hold">
                            <p:stCondLst>
                              <p:cond delay="1500"/>
                            </p:stCondLst>
                            <p:childTnLst>
                              <p:par>
                                <p:cTn id="14" presetID="2" presetClass="entr" presetSubtype="4"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6" grpId="0" bldLvl="0" animBg="1"/>
      <p:bldP spid="1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p:nvPr/>
        </p:nvSpPr>
        <p:spPr>
          <a:xfrm>
            <a:off x="1356360" y="1115060"/>
            <a:ext cx="6431280" cy="534035"/>
          </a:xfrm>
          <a:prstGeom prst="rect">
            <a:avLst/>
          </a:prstGeom>
          <a:solidFill>
            <a:schemeClr val="accent2">
              <a:lumMod val="60000"/>
              <a:lumOff val="40000"/>
            </a:schemeClr>
          </a:solidFill>
          <a:ln w="9525">
            <a:noFill/>
          </a:ln>
        </p:spPr>
        <p:txBody>
          <a:bodyPr wrap="square" anchor="t">
            <a:spAutoFit/>
          </a:bodyPr>
          <a:lstStyle/>
          <a:p>
            <a:pPr algn="r">
              <a:lnSpc>
                <a:spcPct val="120000"/>
              </a:lnSpc>
              <a:spcBef>
                <a:spcPct val="20000"/>
              </a:spcBef>
              <a:buSzTx/>
            </a:pPr>
            <a:r>
              <a:rPr lang="zh-CN" sz="2400">
                <a:latin typeface="Times New Roman" panose="02020603050405020304" pitchFamily="18" charset="0"/>
                <a:ea typeface="微软雅黑" panose="020B0503020204020204" charset="-122"/>
                <a:cs typeface="Times New Roman" panose="02020603050405020304" pitchFamily="18" charset="0"/>
              </a:rPr>
              <a:t>BCI</a:t>
            </a:r>
            <a:r>
              <a:rPr lang="zh-CN" sz="2400">
                <a:latin typeface="微软雅黑" panose="020B0503020204020204" charset="-122"/>
                <a:ea typeface="微软雅黑" panose="020B0503020204020204" charset="-122"/>
                <a:cs typeface="微软雅黑" panose="020B0503020204020204" charset="-122"/>
              </a:rPr>
              <a:t>家庭使用的启动和评估包括六个主要任务：</a:t>
            </a:r>
          </a:p>
        </p:txBody>
      </p:sp>
      <p:sp>
        <p:nvSpPr>
          <p:cNvPr id="3" name="文本框 2"/>
          <p:cNvSpPr txBox="1"/>
          <p:nvPr/>
        </p:nvSpPr>
        <p:spPr>
          <a:xfrm>
            <a:off x="4893945" y="1887855"/>
            <a:ext cx="3587115" cy="783590"/>
          </a:xfrm>
          <a:prstGeom prst="rect">
            <a:avLst/>
          </a:prstGeom>
          <a:noFill/>
        </p:spPr>
        <p:txBody>
          <a:bodyPr wrap="square" rtlCol="0">
            <a:spAutoFit/>
          </a:bodyPr>
          <a:lstStyle/>
          <a:p>
            <a:pPr>
              <a:lnSpc>
                <a:spcPct val="125000"/>
              </a:lnSpc>
            </a:pPr>
            <a:r>
              <a:rPr kumimoji="1" lang="en-US" altLang="zh-CN" sz="32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A</a:t>
            </a:r>
            <a:r>
              <a:rPr lang="en-US" altLang="zh-CN" sz="3600" b="1">
                <a:solidFill>
                  <a:srgbClr val="FF0000"/>
                </a:solidFill>
                <a:ea typeface="微软雅黑" panose="020B0503020204020204" charset="-122"/>
                <a:sym typeface="+mn-ea"/>
              </a:rPr>
              <a:t>C</a:t>
            </a:r>
            <a:r>
              <a:rPr lang="en-US" altLang="zh-CN" sz="3600">
                <a:solidFill>
                  <a:srgbClr val="FF0000"/>
                </a:solidFill>
                <a:latin typeface="微软雅黑" panose="020B0503020204020204" charset="-122"/>
                <a:ea typeface="微软雅黑" panose="020B0503020204020204" charset="-122"/>
                <a:cs typeface="微软雅黑" panose="020B0503020204020204" charset="-122"/>
                <a:sym typeface="+mn-ea"/>
              </a:rPr>
              <a:t>   </a:t>
            </a:r>
            <a:r>
              <a:rPr lang="zh-CN" altLang="en-US" sz="2400" b="1">
                <a:ea typeface="微软雅黑" panose="020B0503020204020204" charset="-122"/>
                <a:sym typeface="+mn-ea"/>
              </a:rPr>
              <a:t>确保安全和舒适</a:t>
            </a:r>
            <a:r>
              <a:rPr lang="zh-CN" altLang="en-US" sz="2000">
                <a:latin typeface="微软雅黑" panose="020B0503020204020204" charset="-122"/>
                <a:ea typeface="微软雅黑" panose="020B0503020204020204" charset="-122"/>
                <a:cs typeface="微软雅黑" panose="020B0503020204020204" charset="-122"/>
              </a:rPr>
              <a:t>；</a:t>
            </a:r>
            <a:endParaRPr kumimoji="1" lang="zh-CN" altLang="en-US" sz="2000" noProof="0">
              <a:ln>
                <a:noFill/>
              </a:ln>
              <a:solidFill>
                <a:schemeClr val="tx1"/>
              </a:solidFill>
              <a:effectLst/>
              <a:uLnTx/>
              <a:uFillTx/>
              <a:latin typeface="微软雅黑" panose="020B0503020204020204" charset="-122"/>
              <a:ea typeface="微软雅黑" panose="020B0503020204020204" charset="-122"/>
              <a:sym typeface="+mn-ea"/>
            </a:endParaRPr>
          </a:p>
        </p:txBody>
      </p:sp>
      <p:grpSp>
        <p:nvGrpSpPr>
          <p:cNvPr id="2" name="组合 1"/>
          <p:cNvGrpSpPr/>
          <p:nvPr/>
        </p:nvGrpSpPr>
        <p:grpSpPr>
          <a:xfrm>
            <a:off x="304800" y="2372995"/>
            <a:ext cx="1412875" cy="1315720"/>
            <a:chOff x="2201071" y="3406041"/>
            <a:chExt cx="1805286" cy="1805938"/>
          </a:xfrm>
        </p:grpSpPr>
        <p:grpSp>
          <p:nvGrpSpPr>
            <p:cNvPr id="62" name="组合 61"/>
            <p:cNvGrpSpPr/>
            <p:nvPr/>
          </p:nvGrpSpPr>
          <p:grpSpPr>
            <a:xfrm>
              <a:off x="2201071" y="3406041"/>
              <a:ext cx="1805286" cy="1805938"/>
              <a:chOff x="4345444" y="2542859"/>
              <a:chExt cx="1810550" cy="1811205"/>
            </a:xfrm>
          </p:grpSpPr>
          <p:grpSp>
            <p:nvGrpSpPr>
              <p:cNvPr id="63" name="组合 6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65" name="同心圆 6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solidFill>
                      <a:schemeClr val="tx1"/>
                    </a:solidFill>
                  </a:endParaRPr>
                </a:p>
              </p:txBody>
            </p:sp>
            <p:sp>
              <p:nvSpPr>
                <p:cNvPr id="66" name="椭圆 6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64" name="椭圆 63"/>
              <p:cNvSpPr/>
              <p:nvPr/>
            </p:nvSpPr>
            <p:spPr>
              <a:xfrm>
                <a:off x="4565570" y="2763062"/>
                <a:ext cx="1370298" cy="1370793"/>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p>
            </p:txBody>
          </p:sp>
        </p:grpSp>
        <p:sp>
          <p:nvSpPr>
            <p:cNvPr id="70" name="TextBox 69"/>
            <p:cNvSpPr txBox="1"/>
            <p:nvPr/>
          </p:nvSpPr>
          <p:spPr>
            <a:xfrm>
              <a:off x="2694008" y="3876615"/>
              <a:ext cx="1023614" cy="970082"/>
            </a:xfrm>
            <a:prstGeom prst="rect">
              <a:avLst/>
            </a:prstGeom>
            <a:noFill/>
          </p:spPr>
          <p:txBody>
            <a:bodyPr wrap="square" rtlCol="0">
              <a:spAutoFit/>
            </a:bodyPr>
            <a:lstStyle/>
            <a:p>
              <a:r>
                <a:rPr lang="zh-CN" altLang="en-US" sz="2000" dirty="0">
                  <a:solidFill>
                    <a:schemeClr val="bg1"/>
                  </a:solidFill>
                  <a:latin typeface="微软雅黑" panose="020B0503020204020204" charset="-122"/>
                  <a:ea typeface="微软雅黑" panose="020B0503020204020204" charset="-122"/>
                </a:rPr>
                <a:t>安全评估</a:t>
              </a:r>
            </a:p>
          </p:txBody>
        </p:sp>
      </p:grpSp>
      <p:sp>
        <p:nvSpPr>
          <p:cNvPr id="8" name="文本框 7"/>
          <p:cNvSpPr txBox="1"/>
          <p:nvPr/>
        </p:nvSpPr>
        <p:spPr>
          <a:xfrm>
            <a:off x="2080260" y="3246120"/>
            <a:ext cx="5861685" cy="2784475"/>
          </a:xfrm>
          <a:prstGeom prst="rect">
            <a:avLst/>
          </a:prstGeom>
          <a:noFill/>
          <a:ln w="28575">
            <a:solidFill>
              <a:srgbClr val="0070C0"/>
            </a:solidFill>
          </a:ln>
        </p:spPr>
        <p:txBody>
          <a:bodyPr wrap="square" rtlCol="0">
            <a:spAutoFit/>
          </a:bodyPr>
          <a:lstStyle/>
          <a:p>
            <a:pPr>
              <a:lnSpc>
                <a:spcPct val="125000"/>
              </a:lnSpc>
            </a:pPr>
            <a:r>
              <a:rPr lang="en-US" altLang="zh-CN" sz="2000">
                <a:latin typeface="Times New Roman" panose="02020603050405020304" pitchFamily="18" charset="0"/>
                <a:ea typeface="微软雅黑" panose="020B0503020204020204" charset="-122"/>
                <a:cs typeface="Times New Roman" panose="02020603050405020304" pitchFamily="18" charset="0"/>
                <a:sym typeface="+mn-ea"/>
              </a:rPr>
              <a:t>1</a:t>
            </a:r>
            <a:r>
              <a:rPr lang="zh-CN" altLang="en-US" sz="2000">
                <a:latin typeface="Times New Roman" panose="02020603050405020304" pitchFamily="18" charset="0"/>
                <a:ea typeface="微软雅黑" panose="020B0503020204020204" charset="-122"/>
                <a:cs typeface="Times New Roman" panose="02020603050405020304" pitchFamily="18" charset="0"/>
                <a:sym typeface="+mn-ea"/>
              </a:rPr>
              <a:t>：</a:t>
            </a:r>
            <a:r>
              <a:rPr lang="zh-CN" sz="2000">
                <a:latin typeface="Times New Roman" panose="02020603050405020304" pitchFamily="18" charset="0"/>
                <a:ea typeface="微软雅黑" panose="020B0503020204020204" charset="-122"/>
                <a:cs typeface="Times New Roman" panose="02020603050405020304" pitchFamily="18" charset="0"/>
                <a:sym typeface="+mn-ea"/>
              </a:rPr>
              <a:t>BCI</a:t>
            </a:r>
            <a:r>
              <a:rPr lang="zh-CN" altLang="en-US" sz="2000">
                <a:latin typeface="Times New Roman" panose="02020603050405020304" pitchFamily="18" charset="0"/>
                <a:ea typeface="微软雅黑" panose="020B0503020204020204" charset="-122"/>
                <a:cs typeface="Times New Roman" panose="02020603050405020304" pitchFamily="18" charset="0"/>
              </a:rPr>
              <a:t>的临床研究人员必须保证</a:t>
            </a:r>
            <a:r>
              <a:rPr lang="zh-CN" sz="2000">
                <a:latin typeface="Times New Roman" panose="02020603050405020304" pitchFamily="18" charset="0"/>
                <a:ea typeface="微软雅黑" panose="020B0503020204020204" charset="-122"/>
                <a:cs typeface="Times New Roman" panose="02020603050405020304" pitchFamily="18" charset="0"/>
                <a:sym typeface="+mn-ea"/>
              </a:rPr>
              <a:t>BCI</a:t>
            </a:r>
            <a:r>
              <a:rPr lang="zh-CN" altLang="en-US" sz="2000">
                <a:latin typeface="Times New Roman" panose="02020603050405020304" pitchFamily="18" charset="0"/>
                <a:ea typeface="微软雅黑" panose="020B0503020204020204" charset="-122"/>
                <a:cs typeface="Times New Roman" panose="02020603050405020304" pitchFamily="18" charset="0"/>
              </a:rPr>
              <a:t>的存在和使用不影响其它重要医疗设备的正常工作。</a:t>
            </a:r>
          </a:p>
          <a:p>
            <a:pPr>
              <a:lnSpc>
                <a:spcPct val="125000"/>
              </a:lnSpc>
            </a:pPr>
            <a:r>
              <a:rPr lang="en-US" altLang="zh-CN" sz="2000">
                <a:latin typeface="Times New Roman" panose="02020603050405020304" pitchFamily="18" charset="0"/>
                <a:ea typeface="微软雅黑" panose="020B0503020204020204" charset="-122"/>
                <a:cs typeface="Times New Roman" panose="02020603050405020304" pitchFamily="18" charset="0"/>
              </a:rPr>
              <a:t>2</a:t>
            </a:r>
            <a:r>
              <a:rPr lang="zh-CN" altLang="en-US" sz="2000">
                <a:latin typeface="Times New Roman" panose="02020603050405020304" pitchFamily="18" charset="0"/>
                <a:ea typeface="微软雅黑" panose="020B0503020204020204" charset="-122"/>
                <a:cs typeface="Times New Roman" panose="02020603050405020304" pitchFamily="18" charset="0"/>
              </a:rPr>
              <a:t>：</a:t>
            </a:r>
            <a:r>
              <a:rPr lang="zh-CN" sz="2000">
                <a:latin typeface="Times New Roman" panose="02020603050405020304" pitchFamily="18" charset="0"/>
                <a:ea typeface="微软雅黑" panose="020B0503020204020204" charset="-122"/>
                <a:cs typeface="Times New Roman" panose="02020603050405020304" pitchFamily="18" charset="0"/>
                <a:sym typeface="+mn-ea"/>
              </a:rPr>
              <a:t>BCI</a:t>
            </a:r>
            <a:r>
              <a:rPr lang="zh-CN" altLang="en-US" sz="2000">
                <a:latin typeface="Times New Roman" panose="02020603050405020304" pitchFamily="18" charset="0"/>
                <a:ea typeface="微软雅黑" panose="020B0503020204020204" charset="-122"/>
                <a:cs typeface="Times New Roman" panose="02020603050405020304" pitchFamily="18" charset="0"/>
              </a:rPr>
              <a:t>不能替代对肺功能受损的</a:t>
            </a:r>
            <a:r>
              <a:rPr lang="zh-CN" sz="2000">
                <a:latin typeface="Times New Roman" panose="02020603050405020304" pitchFamily="18" charset="0"/>
                <a:ea typeface="微软雅黑" panose="020B0503020204020204" charset="-122"/>
                <a:cs typeface="Times New Roman" panose="02020603050405020304" pitchFamily="18" charset="0"/>
                <a:sym typeface="+mn-ea"/>
              </a:rPr>
              <a:t>BCI</a:t>
            </a:r>
            <a:r>
              <a:rPr lang="zh-CN" altLang="en-US" sz="2000">
                <a:latin typeface="Times New Roman" panose="02020603050405020304" pitchFamily="18" charset="0"/>
                <a:ea typeface="微软雅黑" panose="020B0503020204020204" charset="-122"/>
                <a:cs typeface="Times New Roman" panose="02020603050405020304" pitchFamily="18" charset="0"/>
              </a:rPr>
              <a:t>用户的监测，呼吸机报警和其它安全措施必须保持在工作 </a:t>
            </a:r>
          </a:p>
          <a:p>
            <a:pPr>
              <a:lnSpc>
                <a:spcPct val="125000"/>
              </a:lnSpc>
            </a:pPr>
            <a:r>
              <a:rPr lang="en-US" altLang="zh-CN" sz="2000">
                <a:latin typeface="Times New Roman" panose="02020603050405020304" pitchFamily="18" charset="0"/>
                <a:ea typeface="微软雅黑" panose="020B0503020204020204" charset="-122"/>
                <a:cs typeface="Times New Roman" panose="02020603050405020304" pitchFamily="18" charset="0"/>
              </a:rPr>
              <a:t>3</a:t>
            </a:r>
            <a:r>
              <a:rPr lang="zh-CN" altLang="en-US" sz="2000">
                <a:latin typeface="Times New Roman" panose="02020603050405020304" pitchFamily="18" charset="0"/>
                <a:ea typeface="微软雅黑" panose="020B0503020204020204" charset="-122"/>
                <a:cs typeface="Times New Roman" panose="02020603050405020304" pitchFamily="18" charset="0"/>
              </a:rPr>
              <a:t>：最大程度上消除</a:t>
            </a:r>
            <a:r>
              <a:rPr lang="zh-CN" sz="2000">
                <a:latin typeface="Times New Roman" panose="02020603050405020304" pitchFamily="18" charset="0"/>
                <a:ea typeface="微软雅黑" panose="020B0503020204020204" charset="-122"/>
                <a:cs typeface="Times New Roman" panose="02020603050405020304" pitchFamily="18" charset="0"/>
                <a:sym typeface="+mn-ea"/>
              </a:rPr>
              <a:t>BCI</a:t>
            </a:r>
            <a:r>
              <a:rPr lang="zh-CN" altLang="en-US" sz="2000">
                <a:latin typeface="Times New Roman" panose="02020603050405020304" pitchFamily="18" charset="0"/>
                <a:ea typeface="微软雅黑" panose="020B0503020204020204" charset="-122"/>
                <a:cs typeface="Times New Roman" panose="02020603050405020304" pitchFamily="18" charset="0"/>
              </a:rPr>
              <a:t>的故障可能危及安全的意外 </a:t>
            </a:r>
          </a:p>
          <a:p>
            <a:pPr>
              <a:lnSpc>
                <a:spcPct val="125000"/>
              </a:lnSpc>
            </a:pPr>
            <a:r>
              <a:rPr lang="en-US" altLang="zh-CN" sz="2000">
                <a:latin typeface="Times New Roman" panose="02020603050405020304" pitchFamily="18" charset="0"/>
                <a:ea typeface="微软雅黑" panose="020B0503020204020204" charset="-122"/>
                <a:cs typeface="Times New Roman" panose="02020603050405020304" pitchFamily="18" charset="0"/>
              </a:rPr>
              <a:t>4</a:t>
            </a:r>
            <a:r>
              <a:rPr lang="zh-CN" altLang="en-US" sz="2000">
                <a:latin typeface="Times New Roman" panose="02020603050405020304" pitchFamily="18" charset="0"/>
                <a:ea typeface="微软雅黑" panose="020B0503020204020204" charset="-122"/>
                <a:cs typeface="Times New Roman" panose="02020603050405020304" pitchFamily="18" charset="0"/>
              </a:rPr>
              <a:t>：脑电研究中传感器帽和导电胶，减少皮肤受磨损的机会，定期进行头皮检查。</a:t>
            </a:r>
          </a:p>
        </p:txBody>
      </p:sp>
      <p:grpSp>
        <p:nvGrpSpPr>
          <p:cNvPr id="44" name="组合 43"/>
          <p:cNvGrpSpPr/>
          <p:nvPr/>
        </p:nvGrpSpPr>
        <p:grpSpPr>
          <a:xfrm rot="871781">
            <a:off x="956056" y="4673943"/>
            <a:ext cx="976029" cy="1980763"/>
            <a:chOff x="6798621" y="1128235"/>
            <a:chExt cx="925471" cy="1878160"/>
          </a:xfrm>
          <a:solidFill>
            <a:srgbClr val="009899"/>
          </a:solidFill>
        </p:grpSpPr>
        <p:sp>
          <p:nvSpPr>
            <p:cNvPr id="45" name="任意多边形 44"/>
            <p:cNvSpPr/>
            <p:nvPr/>
          </p:nvSpPr>
          <p:spPr>
            <a:xfrm rot="20684992">
              <a:off x="6853737" y="1621627"/>
              <a:ext cx="611936" cy="1384768"/>
            </a:xfrm>
            <a:custGeom>
              <a:avLst/>
              <a:gdLst>
                <a:gd name="connsiteX0" fmla="*/ 711760 w 711760"/>
                <a:gd name="connsiteY0" fmla="*/ 0 h 1358900"/>
                <a:gd name="connsiteX1" fmla="*/ 114860 w 711760"/>
                <a:gd name="connsiteY1" fmla="*/ 635000 h 1358900"/>
                <a:gd name="connsiteX2" fmla="*/ 560 w 711760"/>
                <a:gd name="connsiteY2" fmla="*/ 1358900 h 1358900"/>
                <a:gd name="connsiteX0-1" fmla="*/ 711760 w 711760"/>
                <a:gd name="connsiteY0-2" fmla="*/ 0 h 1358900"/>
                <a:gd name="connsiteX1-3" fmla="*/ 114860 w 711760"/>
                <a:gd name="connsiteY1-4" fmla="*/ 635000 h 1358900"/>
                <a:gd name="connsiteX2-5" fmla="*/ 560 w 711760"/>
                <a:gd name="connsiteY2-6" fmla="*/ 1358900 h 1358900"/>
                <a:gd name="connsiteX0-7" fmla="*/ 711760 w 711760"/>
                <a:gd name="connsiteY0-8" fmla="*/ 0 h 1358900"/>
                <a:gd name="connsiteX1-9" fmla="*/ 114860 w 711760"/>
                <a:gd name="connsiteY1-10" fmla="*/ 635000 h 1358900"/>
                <a:gd name="connsiteX2-11" fmla="*/ 560 w 711760"/>
                <a:gd name="connsiteY2-12" fmla="*/ 1358900 h 1358900"/>
                <a:gd name="connsiteX0-13" fmla="*/ 884014 w 884014"/>
                <a:gd name="connsiteY0-14" fmla="*/ 0 h 1368888"/>
                <a:gd name="connsiteX1-15" fmla="*/ 287114 w 884014"/>
                <a:gd name="connsiteY1-16" fmla="*/ 635000 h 1368888"/>
                <a:gd name="connsiteX2-17" fmla="*/ 22 w 884014"/>
                <a:gd name="connsiteY2-18" fmla="*/ 1368888 h 1368888"/>
                <a:gd name="connsiteX0-19" fmla="*/ 883991 w 883991"/>
                <a:gd name="connsiteY0-20" fmla="*/ 0 h 1368888"/>
                <a:gd name="connsiteX1-21" fmla="*/ 287091 w 883991"/>
                <a:gd name="connsiteY1-22" fmla="*/ 635000 h 1368888"/>
                <a:gd name="connsiteX2-23" fmla="*/ -1 w 883991"/>
                <a:gd name="connsiteY2-24" fmla="*/ 1368888 h 1368888"/>
                <a:gd name="connsiteX0-25" fmla="*/ 883992 w 883992"/>
                <a:gd name="connsiteY0-26" fmla="*/ 0 h 1368888"/>
                <a:gd name="connsiteX1-27" fmla="*/ 0 w 883992"/>
                <a:gd name="connsiteY1-28" fmla="*/ 1368888 h 1368888"/>
                <a:gd name="connsiteX0-29" fmla="*/ 883992 w 883992"/>
                <a:gd name="connsiteY0-30" fmla="*/ 0 h 1368888"/>
                <a:gd name="connsiteX1-31" fmla="*/ 0 w 883992"/>
                <a:gd name="connsiteY1-32" fmla="*/ 1368888 h 1368888"/>
                <a:gd name="connsiteX0-33" fmla="*/ 928344 w 928343"/>
                <a:gd name="connsiteY0-34" fmla="*/ 0 h 1390417"/>
                <a:gd name="connsiteX1-35" fmla="*/ 0 w 928343"/>
                <a:gd name="connsiteY1-36" fmla="*/ 1390417 h 1390417"/>
                <a:gd name="connsiteX0-37" fmla="*/ 863431 w 863431"/>
                <a:gd name="connsiteY0-38" fmla="*/ 0 h 1384768"/>
                <a:gd name="connsiteX1-39" fmla="*/ 0 w 863431"/>
                <a:gd name="connsiteY1-40" fmla="*/ 1384768 h 1384768"/>
                <a:gd name="connsiteX0-41" fmla="*/ 863431 w 863431"/>
                <a:gd name="connsiteY0-42" fmla="*/ 0 h 1384768"/>
                <a:gd name="connsiteX1-43" fmla="*/ 0 w 863431"/>
                <a:gd name="connsiteY1-44" fmla="*/ 1384768 h 1384768"/>
                <a:gd name="connsiteX0-45" fmla="*/ 863431 w 863431"/>
                <a:gd name="connsiteY0-46" fmla="*/ 0 h 1384768"/>
                <a:gd name="connsiteX1-47" fmla="*/ 282647 w 863431"/>
                <a:gd name="connsiteY1-48" fmla="*/ 606889 h 1384768"/>
                <a:gd name="connsiteX2-49" fmla="*/ 0 w 863431"/>
                <a:gd name="connsiteY2-50" fmla="*/ 1384768 h 1384768"/>
                <a:gd name="connsiteX0-51" fmla="*/ 863431 w 863431"/>
                <a:gd name="connsiteY0-52" fmla="*/ 0 h 1384768"/>
                <a:gd name="connsiteX1-53" fmla="*/ 0 w 863431"/>
                <a:gd name="connsiteY1-54" fmla="*/ 1384768 h 1384768"/>
                <a:gd name="connsiteX0-55" fmla="*/ 863431 w 863431"/>
                <a:gd name="connsiteY0-56" fmla="*/ 0 h 1384768"/>
                <a:gd name="connsiteX1-57" fmla="*/ 0 w 863431"/>
                <a:gd name="connsiteY1-58" fmla="*/ 1384768 h 1384768"/>
                <a:gd name="connsiteX0-59" fmla="*/ 863431 w 863431"/>
                <a:gd name="connsiteY0-60" fmla="*/ 0 h 1384768"/>
                <a:gd name="connsiteX1-61" fmla="*/ 0 w 863431"/>
                <a:gd name="connsiteY1-62" fmla="*/ 1384768 h 1384768"/>
                <a:gd name="connsiteX0-63" fmla="*/ 863431 w 863431"/>
                <a:gd name="connsiteY0-64" fmla="*/ 0 h 1384768"/>
                <a:gd name="connsiteX1-65" fmla="*/ 0 w 863431"/>
                <a:gd name="connsiteY1-66" fmla="*/ 1384768 h 1384768"/>
                <a:gd name="connsiteX0-67" fmla="*/ 863431 w 863431"/>
                <a:gd name="connsiteY0-68" fmla="*/ 0 h 1384768"/>
                <a:gd name="connsiteX1-69" fmla="*/ 0 w 863431"/>
                <a:gd name="connsiteY1-70" fmla="*/ 1384768 h 1384768"/>
                <a:gd name="connsiteX0-71" fmla="*/ 863431 w 863431"/>
                <a:gd name="connsiteY0-72" fmla="*/ 0 h 1384768"/>
                <a:gd name="connsiteX1-73" fmla="*/ 0 w 863431"/>
                <a:gd name="connsiteY1-74" fmla="*/ 1384768 h 1384768"/>
              </a:gdLst>
              <a:ahLst/>
              <a:cxnLst>
                <a:cxn ang="0">
                  <a:pos x="connsiteX0-1" y="connsiteY0-2"/>
                </a:cxn>
                <a:cxn ang="0">
                  <a:pos x="connsiteX1-3" y="connsiteY1-4"/>
                </a:cxn>
              </a:cxnLst>
              <a:rect l="l" t="t" r="r" b="b"/>
              <a:pathLst>
                <a:path w="863431" h="1384768">
                  <a:moveTo>
                    <a:pt x="863431" y="0"/>
                  </a:moveTo>
                  <a:cubicBezTo>
                    <a:pt x="615118" y="165338"/>
                    <a:pt x="20070" y="724344"/>
                    <a:pt x="0" y="1384768"/>
                  </a:cubicBezTo>
                </a:path>
              </a:pathLst>
            </a:custGeom>
            <a:noFill/>
            <a:ln w="19050">
              <a:solidFill>
                <a:srgbClr val="0098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p:cNvGrpSpPr/>
            <p:nvPr/>
          </p:nvGrpSpPr>
          <p:grpSpPr>
            <a:xfrm rot="2537975" flipH="1">
              <a:off x="6798621" y="1128235"/>
              <a:ext cx="925471" cy="911449"/>
              <a:chOff x="2286001" y="-455613"/>
              <a:chExt cx="2514600" cy="2476501"/>
            </a:xfrm>
            <a:grpFill/>
          </p:grpSpPr>
          <p:grpSp>
            <p:nvGrpSpPr>
              <p:cNvPr id="47" name="Group 205"/>
              <p:cNvGrpSpPr/>
              <p:nvPr/>
            </p:nvGrpSpPr>
            <p:grpSpPr bwMode="auto">
              <a:xfrm>
                <a:off x="2286001" y="-455613"/>
                <a:ext cx="2514600" cy="2476501"/>
                <a:chOff x="1440" y="-287"/>
                <a:chExt cx="1584" cy="1560"/>
              </a:xfrm>
              <a:grpFill/>
            </p:grpSpPr>
            <p:sp>
              <p:nvSpPr>
                <p:cNvPr id="167" name="Freeform 5"/>
                <p:cNvSpPr/>
                <p:nvPr/>
              </p:nvSpPr>
              <p:spPr bwMode="auto">
                <a:xfrm>
                  <a:off x="2119" y="-230"/>
                  <a:ext cx="193" cy="57"/>
                </a:xfrm>
                <a:custGeom>
                  <a:avLst/>
                  <a:gdLst>
                    <a:gd name="T0" fmla="*/ 75 w 81"/>
                    <a:gd name="T1" fmla="*/ 5 h 24"/>
                    <a:gd name="T2" fmla="*/ 6 w 81"/>
                    <a:gd name="T3" fmla="*/ 1 h 24"/>
                    <a:gd name="T4" fmla="*/ 1 w 81"/>
                    <a:gd name="T5" fmla="*/ 1 h 24"/>
                    <a:gd name="T6" fmla="*/ 79 w 81"/>
                    <a:gd name="T7" fmla="*/ 6 h 24"/>
                    <a:gd name="T8" fmla="*/ 75 w 81"/>
                    <a:gd name="T9" fmla="*/ 5 h 24"/>
                  </a:gdLst>
                  <a:ahLst/>
                  <a:cxnLst>
                    <a:cxn ang="0">
                      <a:pos x="T0" y="T1"/>
                    </a:cxn>
                    <a:cxn ang="0">
                      <a:pos x="T2" y="T3"/>
                    </a:cxn>
                    <a:cxn ang="0">
                      <a:pos x="T4" y="T5"/>
                    </a:cxn>
                    <a:cxn ang="0">
                      <a:pos x="T6" y="T7"/>
                    </a:cxn>
                    <a:cxn ang="0">
                      <a:pos x="T8" y="T9"/>
                    </a:cxn>
                  </a:cxnLst>
                  <a:rect l="0" t="0" r="r" b="b"/>
                  <a:pathLst>
                    <a:path w="81" h="24">
                      <a:moveTo>
                        <a:pt x="75" y="5"/>
                      </a:moveTo>
                      <a:cubicBezTo>
                        <a:pt x="52" y="20"/>
                        <a:pt x="26" y="21"/>
                        <a:pt x="6" y="1"/>
                      </a:cubicBezTo>
                      <a:cubicBezTo>
                        <a:pt x="5" y="0"/>
                        <a:pt x="0" y="0"/>
                        <a:pt x="1" y="1"/>
                      </a:cubicBezTo>
                      <a:cubicBezTo>
                        <a:pt x="24" y="23"/>
                        <a:pt x="54" y="24"/>
                        <a:pt x="79" y="6"/>
                      </a:cubicBezTo>
                      <a:cubicBezTo>
                        <a:pt x="81" y="5"/>
                        <a:pt x="76" y="4"/>
                        <a:pt x="7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68" name="Freeform 6"/>
                <p:cNvSpPr/>
                <p:nvPr/>
              </p:nvSpPr>
              <p:spPr bwMode="auto">
                <a:xfrm>
                  <a:off x="2167" y="-287"/>
                  <a:ext cx="73" cy="163"/>
                </a:xfrm>
                <a:custGeom>
                  <a:avLst/>
                  <a:gdLst>
                    <a:gd name="T0" fmla="*/ 6 w 31"/>
                    <a:gd name="T1" fmla="*/ 68 h 69"/>
                    <a:gd name="T2" fmla="*/ 20 w 31"/>
                    <a:gd name="T3" fmla="*/ 1 h 69"/>
                    <a:gd name="T4" fmla="*/ 15 w 31"/>
                    <a:gd name="T5" fmla="*/ 1 h 69"/>
                    <a:gd name="T6" fmla="*/ 1 w 31"/>
                    <a:gd name="T7" fmla="*/ 66 h 69"/>
                    <a:gd name="T8" fmla="*/ 6 w 31"/>
                    <a:gd name="T9" fmla="*/ 68 h 69"/>
                  </a:gdLst>
                  <a:ahLst/>
                  <a:cxnLst>
                    <a:cxn ang="0">
                      <a:pos x="T0" y="T1"/>
                    </a:cxn>
                    <a:cxn ang="0">
                      <a:pos x="T2" y="T3"/>
                    </a:cxn>
                    <a:cxn ang="0">
                      <a:pos x="T4" y="T5"/>
                    </a:cxn>
                    <a:cxn ang="0">
                      <a:pos x="T6" y="T7"/>
                    </a:cxn>
                    <a:cxn ang="0">
                      <a:pos x="T8" y="T9"/>
                    </a:cxn>
                  </a:cxnLst>
                  <a:rect l="0" t="0" r="r" b="b"/>
                  <a:pathLst>
                    <a:path w="31" h="69">
                      <a:moveTo>
                        <a:pt x="6" y="68"/>
                      </a:moveTo>
                      <a:cubicBezTo>
                        <a:pt x="25" y="50"/>
                        <a:pt x="31" y="26"/>
                        <a:pt x="20" y="1"/>
                      </a:cubicBezTo>
                      <a:cubicBezTo>
                        <a:pt x="19" y="0"/>
                        <a:pt x="14" y="0"/>
                        <a:pt x="15" y="1"/>
                      </a:cubicBezTo>
                      <a:cubicBezTo>
                        <a:pt x="26" y="25"/>
                        <a:pt x="20" y="49"/>
                        <a:pt x="1" y="66"/>
                      </a:cubicBezTo>
                      <a:cubicBezTo>
                        <a:pt x="0" y="67"/>
                        <a:pt x="4" y="69"/>
                        <a:pt x="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69" name="Freeform 7"/>
                <p:cNvSpPr/>
                <p:nvPr/>
              </p:nvSpPr>
              <p:spPr bwMode="auto">
                <a:xfrm>
                  <a:off x="2150" y="-264"/>
                  <a:ext cx="143" cy="117"/>
                </a:xfrm>
                <a:custGeom>
                  <a:avLst/>
                  <a:gdLst>
                    <a:gd name="T0" fmla="*/ 57 w 60"/>
                    <a:gd name="T1" fmla="*/ 46 h 49"/>
                    <a:gd name="T2" fmla="*/ 6 w 60"/>
                    <a:gd name="T3" fmla="*/ 1 h 49"/>
                    <a:gd name="T4" fmla="*/ 1 w 60"/>
                    <a:gd name="T5" fmla="*/ 2 h 49"/>
                    <a:gd name="T6" fmla="*/ 54 w 60"/>
                    <a:gd name="T7" fmla="*/ 48 h 49"/>
                    <a:gd name="T8" fmla="*/ 57 w 60"/>
                    <a:gd name="T9" fmla="*/ 46 h 49"/>
                  </a:gdLst>
                  <a:ahLst/>
                  <a:cxnLst>
                    <a:cxn ang="0">
                      <a:pos x="T0" y="T1"/>
                    </a:cxn>
                    <a:cxn ang="0">
                      <a:pos x="T2" y="T3"/>
                    </a:cxn>
                    <a:cxn ang="0">
                      <a:pos x="T4" y="T5"/>
                    </a:cxn>
                    <a:cxn ang="0">
                      <a:pos x="T6" y="T7"/>
                    </a:cxn>
                    <a:cxn ang="0">
                      <a:pos x="T8" y="T9"/>
                    </a:cxn>
                  </a:cxnLst>
                  <a:rect l="0" t="0" r="r" b="b"/>
                  <a:pathLst>
                    <a:path w="60" h="49">
                      <a:moveTo>
                        <a:pt x="57" y="46"/>
                      </a:moveTo>
                      <a:cubicBezTo>
                        <a:pt x="37" y="39"/>
                        <a:pt x="17" y="20"/>
                        <a:pt x="6" y="1"/>
                      </a:cubicBezTo>
                      <a:cubicBezTo>
                        <a:pt x="5" y="0"/>
                        <a:pt x="0" y="1"/>
                        <a:pt x="1" y="2"/>
                      </a:cubicBezTo>
                      <a:cubicBezTo>
                        <a:pt x="13" y="22"/>
                        <a:pt x="33" y="41"/>
                        <a:pt x="54" y="48"/>
                      </a:cubicBezTo>
                      <a:cubicBezTo>
                        <a:pt x="55" y="49"/>
                        <a:pt x="60" y="47"/>
                        <a:pt x="5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70" name="Freeform 8"/>
                <p:cNvSpPr/>
                <p:nvPr/>
              </p:nvSpPr>
              <p:spPr bwMode="auto">
                <a:xfrm>
                  <a:off x="2129" y="-266"/>
                  <a:ext cx="142" cy="102"/>
                </a:xfrm>
                <a:custGeom>
                  <a:avLst/>
                  <a:gdLst>
                    <a:gd name="T0" fmla="*/ 3 w 60"/>
                    <a:gd name="T1" fmla="*/ 43 h 43"/>
                    <a:gd name="T2" fmla="*/ 59 w 60"/>
                    <a:gd name="T3" fmla="*/ 2 h 43"/>
                    <a:gd name="T4" fmla="*/ 54 w 60"/>
                    <a:gd name="T5" fmla="*/ 1 h 43"/>
                    <a:gd name="T6" fmla="*/ 3 w 60"/>
                    <a:gd name="T7" fmla="*/ 41 h 43"/>
                    <a:gd name="T8" fmla="*/ 3 w 60"/>
                    <a:gd name="T9" fmla="*/ 43 h 43"/>
                  </a:gdLst>
                  <a:ahLst/>
                  <a:cxnLst>
                    <a:cxn ang="0">
                      <a:pos x="T0" y="T1"/>
                    </a:cxn>
                    <a:cxn ang="0">
                      <a:pos x="T2" y="T3"/>
                    </a:cxn>
                    <a:cxn ang="0">
                      <a:pos x="T4" y="T5"/>
                    </a:cxn>
                    <a:cxn ang="0">
                      <a:pos x="T6" y="T7"/>
                    </a:cxn>
                    <a:cxn ang="0">
                      <a:pos x="T8" y="T9"/>
                    </a:cxn>
                  </a:cxnLst>
                  <a:rect l="0" t="0" r="r" b="b"/>
                  <a:pathLst>
                    <a:path w="60" h="43">
                      <a:moveTo>
                        <a:pt x="3" y="43"/>
                      </a:moveTo>
                      <a:cubicBezTo>
                        <a:pt x="28" y="41"/>
                        <a:pt x="52" y="27"/>
                        <a:pt x="59" y="2"/>
                      </a:cubicBezTo>
                      <a:cubicBezTo>
                        <a:pt x="60" y="0"/>
                        <a:pt x="55" y="0"/>
                        <a:pt x="54" y="1"/>
                      </a:cubicBezTo>
                      <a:cubicBezTo>
                        <a:pt x="47" y="24"/>
                        <a:pt x="27" y="39"/>
                        <a:pt x="3" y="41"/>
                      </a:cubicBezTo>
                      <a:cubicBezTo>
                        <a:pt x="0" y="41"/>
                        <a:pt x="0" y="43"/>
                        <a:pt x="3"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71" name="Freeform 9"/>
                <p:cNvSpPr/>
                <p:nvPr/>
              </p:nvSpPr>
              <p:spPr bwMode="auto">
                <a:xfrm>
                  <a:off x="2212" y="-188"/>
                  <a:ext cx="35" cy="683"/>
                </a:xfrm>
                <a:custGeom>
                  <a:avLst/>
                  <a:gdLst>
                    <a:gd name="T0" fmla="*/ 0 w 15"/>
                    <a:gd name="T1" fmla="*/ 2 h 288"/>
                    <a:gd name="T2" fmla="*/ 10 w 15"/>
                    <a:gd name="T3" fmla="*/ 287 h 288"/>
                    <a:gd name="T4" fmla="*/ 15 w 15"/>
                    <a:gd name="T5" fmla="*/ 287 h 288"/>
                    <a:gd name="T6" fmla="*/ 5 w 15"/>
                    <a:gd name="T7" fmla="*/ 2 h 288"/>
                    <a:gd name="T8" fmla="*/ 0 w 15"/>
                    <a:gd name="T9" fmla="*/ 2 h 288"/>
                  </a:gdLst>
                  <a:ahLst/>
                  <a:cxnLst>
                    <a:cxn ang="0">
                      <a:pos x="T0" y="T1"/>
                    </a:cxn>
                    <a:cxn ang="0">
                      <a:pos x="T2" y="T3"/>
                    </a:cxn>
                    <a:cxn ang="0">
                      <a:pos x="T4" y="T5"/>
                    </a:cxn>
                    <a:cxn ang="0">
                      <a:pos x="T6" y="T7"/>
                    </a:cxn>
                    <a:cxn ang="0">
                      <a:pos x="T8" y="T9"/>
                    </a:cxn>
                  </a:cxnLst>
                  <a:rect l="0" t="0" r="r" b="b"/>
                  <a:pathLst>
                    <a:path w="15" h="288">
                      <a:moveTo>
                        <a:pt x="0" y="2"/>
                      </a:moveTo>
                      <a:cubicBezTo>
                        <a:pt x="4" y="97"/>
                        <a:pt x="10" y="192"/>
                        <a:pt x="10" y="287"/>
                      </a:cubicBezTo>
                      <a:cubicBezTo>
                        <a:pt x="10" y="288"/>
                        <a:pt x="15" y="288"/>
                        <a:pt x="15" y="287"/>
                      </a:cubicBezTo>
                      <a:cubicBezTo>
                        <a:pt x="15" y="192"/>
                        <a:pt x="9" y="96"/>
                        <a:pt x="5" y="2"/>
                      </a:cubicBezTo>
                      <a:cubicBezTo>
                        <a:pt x="5"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72" name="Oval 10"/>
                <p:cNvSpPr>
                  <a:spLocks noChangeArrowheads="1"/>
                </p:cNvSpPr>
                <p:nvPr/>
              </p:nvSpPr>
              <p:spPr bwMode="auto">
                <a:xfrm>
                  <a:off x="2198" y="-214"/>
                  <a:ext cx="35" cy="3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73" name="Freeform 11"/>
                <p:cNvSpPr/>
                <p:nvPr/>
              </p:nvSpPr>
              <p:spPr bwMode="auto">
                <a:xfrm>
                  <a:off x="2371" y="-223"/>
                  <a:ext cx="176" cy="92"/>
                </a:xfrm>
                <a:custGeom>
                  <a:avLst/>
                  <a:gdLst>
                    <a:gd name="T0" fmla="*/ 69 w 74"/>
                    <a:gd name="T1" fmla="*/ 30 h 39"/>
                    <a:gd name="T2" fmla="*/ 5 w 74"/>
                    <a:gd name="T3" fmla="*/ 2 h 39"/>
                    <a:gd name="T4" fmla="*/ 0 w 74"/>
                    <a:gd name="T5" fmla="*/ 1 h 39"/>
                    <a:gd name="T6" fmla="*/ 72 w 74"/>
                    <a:gd name="T7" fmla="*/ 32 h 39"/>
                    <a:gd name="T8" fmla="*/ 69 w 74"/>
                    <a:gd name="T9" fmla="*/ 30 h 39"/>
                  </a:gdLst>
                  <a:ahLst/>
                  <a:cxnLst>
                    <a:cxn ang="0">
                      <a:pos x="T0" y="T1"/>
                    </a:cxn>
                    <a:cxn ang="0">
                      <a:pos x="T2" y="T3"/>
                    </a:cxn>
                    <a:cxn ang="0">
                      <a:pos x="T4" y="T5"/>
                    </a:cxn>
                    <a:cxn ang="0">
                      <a:pos x="T6" y="T7"/>
                    </a:cxn>
                    <a:cxn ang="0">
                      <a:pos x="T8" y="T9"/>
                    </a:cxn>
                  </a:cxnLst>
                  <a:rect l="0" t="0" r="r" b="b"/>
                  <a:pathLst>
                    <a:path w="74" h="39">
                      <a:moveTo>
                        <a:pt x="69" y="30"/>
                      </a:moveTo>
                      <a:cubicBezTo>
                        <a:pt x="41" y="37"/>
                        <a:pt x="17" y="27"/>
                        <a:pt x="5" y="2"/>
                      </a:cubicBezTo>
                      <a:cubicBezTo>
                        <a:pt x="4" y="0"/>
                        <a:pt x="0" y="0"/>
                        <a:pt x="0" y="1"/>
                      </a:cubicBezTo>
                      <a:cubicBezTo>
                        <a:pt x="14" y="30"/>
                        <a:pt x="42" y="39"/>
                        <a:pt x="72" y="32"/>
                      </a:cubicBezTo>
                      <a:cubicBezTo>
                        <a:pt x="74" y="32"/>
                        <a:pt x="70" y="30"/>
                        <a:pt x="69"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74" name="Freeform 12"/>
                <p:cNvSpPr/>
                <p:nvPr/>
              </p:nvSpPr>
              <p:spPr bwMode="auto">
                <a:xfrm>
                  <a:off x="2378" y="-249"/>
                  <a:ext cx="104" cy="142"/>
                </a:xfrm>
                <a:custGeom>
                  <a:avLst/>
                  <a:gdLst>
                    <a:gd name="T0" fmla="*/ 5 w 44"/>
                    <a:gd name="T1" fmla="*/ 60 h 60"/>
                    <a:gd name="T2" fmla="*/ 42 w 44"/>
                    <a:gd name="T3" fmla="*/ 2 h 60"/>
                    <a:gd name="T4" fmla="*/ 37 w 44"/>
                    <a:gd name="T5" fmla="*/ 1 h 60"/>
                    <a:gd name="T6" fmla="*/ 1 w 44"/>
                    <a:gd name="T7" fmla="*/ 58 h 60"/>
                    <a:gd name="T8" fmla="*/ 5 w 44"/>
                    <a:gd name="T9" fmla="*/ 60 h 60"/>
                  </a:gdLst>
                  <a:ahLst/>
                  <a:cxnLst>
                    <a:cxn ang="0">
                      <a:pos x="T0" y="T1"/>
                    </a:cxn>
                    <a:cxn ang="0">
                      <a:pos x="T2" y="T3"/>
                    </a:cxn>
                    <a:cxn ang="0">
                      <a:pos x="T4" y="T5"/>
                    </a:cxn>
                    <a:cxn ang="0">
                      <a:pos x="T6" y="T7"/>
                    </a:cxn>
                    <a:cxn ang="0">
                      <a:pos x="T8" y="T9"/>
                    </a:cxn>
                  </a:cxnLst>
                  <a:rect l="0" t="0" r="r" b="b"/>
                  <a:pathLst>
                    <a:path w="44" h="60">
                      <a:moveTo>
                        <a:pt x="5" y="60"/>
                      </a:moveTo>
                      <a:cubicBezTo>
                        <a:pt x="30" y="50"/>
                        <a:pt x="44" y="29"/>
                        <a:pt x="42" y="2"/>
                      </a:cubicBezTo>
                      <a:cubicBezTo>
                        <a:pt x="42" y="0"/>
                        <a:pt x="37" y="0"/>
                        <a:pt x="37" y="1"/>
                      </a:cubicBezTo>
                      <a:cubicBezTo>
                        <a:pt x="39" y="27"/>
                        <a:pt x="26" y="48"/>
                        <a:pt x="1" y="58"/>
                      </a:cubicBezTo>
                      <a:cubicBezTo>
                        <a:pt x="0" y="58"/>
                        <a:pt x="4" y="60"/>
                        <a:pt x="5"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75" name="Freeform 13"/>
                <p:cNvSpPr/>
                <p:nvPr/>
              </p:nvSpPr>
              <p:spPr bwMode="auto">
                <a:xfrm>
                  <a:off x="2411" y="-242"/>
                  <a:ext cx="93" cy="152"/>
                </a:xfrm>
                <a:custGeom>
                  <a:avLst/>
                  <a:gdLst>
                    <a:gd name="T0" fmla="*/ 38 w 39"/>
                    <a:gd name="T1" fmla="*/ 62 h 64"/>
                    <a:gd name="T2" fmla="*/ 5 w 39"/>
                    <a:gd name="T3" fmla="*/ 1 h 64"/>
                    <a:gd name="T4" fmla="*/ 0 w 39"/>
                    <a:gd name="T5" fmla="*/ 2 h 64"/>
                    <a:gd name="T6" fmla="*/ 33 w 39"/>
                    <a:gd name="T7" fmla="*/ 63 h 64"/>
                    <a:gd name="T8" fmla="*/ 38 w 39"/>
                    <a:gd name="T9" fmla="*/ 62 h 64"/>
                  </a:gdLst>
                  <a:ahLst/>
                  <a:cxnLst>
                    <a:cxn ang="0">
                      <a:pos x="T0" y="T1"/>
                    </a:cxn>
                    <a:cxn ang="0">
                      <a:pos x="T2" y="T3"/>
                    </a:cxn>
                    <a:cxn ang="0">
                      <a:pos x="T4" y="T5"/>
                    </a:cxn>
                    <a:cxn ang="0">
                      <a:pos x="T6" y="T7"/>
                    </a:cxn>
                    <a:cxn ang="0">
                      <a:pos x="T8" y="T9"/>
                    </a:cxn>
                  </a:cxnLst>
                  <a:rect l="0" t="0" r="r" b="b"/>
                  <a:pathLst>
                    <a:path w="39" h="64">
                      <a:moveTo>
                        <a:pt x="38" y="62"/>
                      </a:moveTo>
                      <a:cubicBezTo>
                        <a:pt x="21" y="47"/>
                        <a:pt x="9" y="23"/>
                        <a:pt x="5" y="1"/>
                      </a:cubicBezTo>
                      <a:cubicBezTo>
                        <a:pt x="5" y="0"/>
                        <a:pt x="0" y="0"/>
                        <a:pt x="0" y="2"/>
                      </a:cubicBezTo>
                      <a:cubicBezTo>
                        <a:pt x="4" y="24"/>
                        <a:pt x="16" y="48"/>
                        <a:pt x="33" y="63"/>
                      </a:cubicBezTo>
                      <a:cubicBezTo>
                        <a:pt x="34" y="64"/>
                        <a:pt x="39" y="62"/>
                        <a:pt x="38"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76" name="Freeform 14"/>
                <p:cNvSpPr/>
                <p:nvPr/>
              </p:nvSpPr>
              <p:spPr bwMode="auto">
                <a:xfrm>
                  <a:off x="2354" y="-209"/>
                  <a:ext cx="171" cy="66"/>
                </a:xfrm>
                <a:custGeom>
                  <a:avLst/>
                  <a:gdLst>
                    <a:gd name="T0" fmla="*/ 2 w 72"/>
                    <a:gd name="T1" fmla="*/ 21 h 28"/>
                    <a:gd name="T2" fmla="*/ 71 w 72"/>
                    <a:gd name="T3" fmla="*/ 2 h 28"/>
                    <a:gd name="T4" fmla="*/ 66 w 72"/>
                    <a:gd name="T5" fmla="*/ 2 h 28"/>
                    <a:gd name="T6" fmla="*/ 6 w 72"/>
                    <a:gd name="T7" fmla="*/ 20 h 28"/>
                    <a:gd name="T8" fmla="*/ 2 w 72"/>
                    <a:gd name="T9" fmla="*/ 21 h 28"/>
                  </a:gdLst>
                  <a:ahLst/>
                  <a:cxnLst>
                    <a:cxn ang="0">
                      <a:pos x="T0" y="T1"/>
                    </a:cxn>
                    <a:cxn ang="0">
                      <a:pos x="T2" y="T3"/>
                    </a:cxn>
                    <a:cxn ang="0">
                      <a:pos x="T4" y="T5"/>
                    </a:cxn>
                    <a:cxn ang="0">
                      <a:pos x="T6" y="T7"/>
                    </a:cxn>
                    <a:cxn ang="0">
                      <a:pos x="T8" y="T9"/>
                    </a:cxn>
                  </a:cxnLst>
                  <a:rect l="0" t="0" r="r" b="b"/>
                  <a:pathLst>
                    <a:path w="72" h="28">
                      <a:moveTo>
                        <a:pt x="2" y="21"/>
                      </a:moveTo>
                      <a:cubicBezTo>
                        <a:pt x="27" y="28"/>
                        <a:pt x="54" y="23"/>
                        <a:pt x="71" y="2"/>
                      </a:cubicBezTo>
                      <a:cubicBezTo>
                        <a:pt x="72" y="1"/>
                        <a:pt x="67" y="0"/>
                        <a:pt x="66" y="2"/>
                      </a:cubicBezTo>
                      <a:cubicBezTo>
                        <a:pt x="52" y="20"/>
                        <a:pt x="28" y="26"/>
                        <a:pt x="6" y="20"/>
                      </a:cubicBezTo>
                      <a:cubicBezTo>
                        <a:pt x="5" y="19"/>
                        <a:pt x="0" y="20"/>
                        <a:pt x="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77" name="Freeform 15"/>
                <p:cNvSpPr/>
                <p:nvPr/>
              </p:nvSpPr>
              <p:spPr bwMode="auto">
                <a:xfrm>
                  <a:off x="2226" y="-150"/>
                  <a:ext cx="228" cy="648"/>
                </a:xfrm>
                <a:custGeom>
                  <a:avLst/>
                  <a:gdLst>
                    <a:gd name="T0" fmla="*/ 90 w 96"/>
                    <a:gd name="T1" fmla="*/ 1 h 273"/>
                    <a:gd name="T2" fmla="*/ 0 w 96"/>
                    <a:gd name="T3" fmla="*/ 271 h 273"/>
                    <a:gd name="T4" fmla="*/ 5 w 96"/>
                    <a:gd name="T5" fmla="*/ 272 h 273"/>
                    <a:gd name="T6" fmla="*/ 95 w 96"/>
                    <a:gd name="T7" fmla="*/ 1 h 273"/>
                    <a:gd name="T8" fmla="*/ 90 w 96"/>
                    <a:gd name="T9" fmla="*/ 1 h 273"/>
                  </a:gdLst>
                  <a:ahLst/>
                  <a:cxnLst>
                    <a:cxn ang="0">
                      <a:pos x="T0" y="T1"/>
                    </a:cxn>
                    <a:cxn ang="0">
                      <a:pos x="T2" y="T3"/>
                    </a:cxn>
                    <a:cxn ang="0">
                      <a:pos x="T4" y="T5"/>
                    </a:cxn>
                    <a:cxn ang="0">
                      <a:pos x="T6" y="T7"/>
                    </a:cxn>
                    <a:cxn ang="0">
                      <a:pos x="T8" y="T9"/>
                    </a:cxn>
                  </a:cxnLst>
                  <a:rect l="0" t="0" r="r" b="b"/>
                  <a:pathLst>
                    <a:path w="96" h="273">
                      <a:moveTo>
                        <a:pt x="90" y="1"/>
                      </a:moveTo>
                      <a:cubicBezTo>
                        <a:pt x="61" y="91"/>
                        <a:pt x="33" y="182"/>
                        <a:pt x="0" y="271"/>
                      </a:cubicBezTo>
                      <a:cubicBezTo>
                        <a:pt x="0" y="273"/>
                        <a:pt x="4" y="273"/>
                        <a:pt x="5" y="272"/>
                      </a:cubicBezTo>
                      <a:cubicBezTo>
                        <a:pt x="38" y="183"/>
                        <a:pt x="66" y="91"/>
                        <a:pt x="95" y="1"/>
                      </a:cubicBezTo>
                      <a:cubicBezTo>
                        <a:pt x="96" y="0"/>
                        <a:pt x="91" y="0"/>
                        <a:pt x="9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78" name="Freeform 16"/>
                <p:cNvSpPr/>
                <p:nvPr/>
              </p:nvSpPr>
              <p:spPr bwMode="auto">
                <a:xfrm>
                  <a:off x="2428" y="-181"/>
                  <a:ext cx="43" cy="41"/>
                </a:xfrm>
                <a:custGeom>
                  <a:avLst/>
                  <a:gdLst>
                    <a:gd name="T0" fmla="*/ 16 w 18"/>
                    <a:gd name="T1" fmla="*/ 11 h 17"/>
                    <a:gd name="T2" fmla="*/ 6 w 18"/>
                    <a:gd name="T3" fmla="*/ 16 h 17"/>
                    <a:gd name="T4" fmla="*/ 2 w 18"/>
                    <a:gd name="T5" fmla="*/ 6 h 17"/>
                    <a:gd name="T6" fmla="*/ 12 w 18"/>
                    <a:gd name="T7" fmla="*/ 1 h 17"/>
                    <a:gd name="T8" fmla="*/ 16 w 18"/>
                    <a:gd name="T9" fmla="*/ 11 h 17"/>
                  </a:gdLst>
                  <a:ahLst/>
                  <a:cxnLst>
                    <a:cxn ang="0">
                      <a:pos x="T0" y="T1"/>
                    </a:cxn>
                    <a:cxn ang="0">
                      <a:pos x="T2" y="T3"/>
                    </a:cxn>
                    <a:cxn ang="0">
                      <a:pos x="T4" y="T5"/>
                    </a:cxn>
                    <a:cxn ang="0">
                      <a:pos x="T6" y="T7"/>
                    </a:cxn>
                    <a:cxn ang="0">
                      <a:pos x="T8" y="T9"/>
                    </a:cxn>
                  </a:cxnLst>
                  <a:rect l="0" t="0" r="r" b="b"/>
                  <a:pathLst>
                    <a:path w="18" h="17">
                      <a:moveTo>
                        <a:pt x="16" y="11"/>
                      </a:moveTo>
                      <a:cubicBezTo>
                        <a:pt x="15" y="15"/>
                        <a:pt x="10" y="17"/>
                        <a:pt x="6" y="16"/>
                      </a:cubicBezTo>
                      <a:cubicBezTo>
                        <a:pt x="2" y="14"/>
                        <a:pt x="0" y="10"/>
                        <a:pt x="2" y="6"/>
                      </a:cubicBezTo>
                      <a:cubicBezTo>
                        <a:pt x="3" y="2"/>
                        <a:pt x="8" y="0"/>
                        <a:pt x="12" y="1"/>
                      </a:cubicBezTo>
                      <a:cubicBezTo>
                        <a:pt x="16" y="3"/>
                        <a:pt x="18" y="7"/>
                        <a:pt x="1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79" name="Freeform 17"/>
                <p:cNvSpPr/>
                <p:nvPr/>
              </p:nvSpPr>
              <p:spPr bwMode="auto">
                <a:xfrm>
                  <a:off x="2620" y="-126"/>
                  <a:ext cx="138" cy="130"/>
                </a:xfrm>
                <a:custGeom>
                  <a:avLst/>
                  <a:gdLst>
                    <a:gd name="T0" fmla="*/ 55 w 58"/>
                    <a:gd name="T1" fmla="*/ 53 h 55"/>
                    <a:gd name="T2" fmla="*/ 5 w 58"/>
                    <a:gd name="T3" fmla="*/ 2 h 55"/>
                    <a:gd name="T4" fmla="*/ 0 w 58"/>
                    <a:gd name="T5" fmla="*/ 1 h 55"/>
                    <a:gd name="T6" fmla="*/ 55 w 58"/>
                    <a:gd name="T7" fmla="*/ 55 h 55"/>
                    <a:gd name="T8" fmla="*/ 55 w 58"/>
                    <a:gd name="T9" fmla="*/ 53 h 55"/>
                  </a:gdLst>
                  <a:ahLst/>
                  <a:cxnLst>
                    <a:cxn ang="0">
                      <a:pos x="T0" y="T1"/>
                    </a:cxn>
                    <a:cxn ang="0">
                      <a:pos x="T2" y="T3"/>
                    </a:cxn>
                    <a:cxn ang="0">
                      <a:pos x="T4" y="T5"/>
                    </a:cxn>
                    <a:cxn ang="0">
                      <a:pos x="T6" y="T7"/>
                    </a:cxn>
                    <a:cxn ang="0">
                      <a:pos x="T8" y="T9"/>
                    </a:cxn>
                  </a:cxnLst>
                  <a:rect l="0" t="0" r="r" b="b"/>
                  <a:pathLst>
                    <a:path w="58" h="55">
                      <a:moveTo>
                        <a:pt x="55" y="53"/>
                      </a:moveTo>
                      <a:cubicBezTo>
                        <a:pt x="27" y="49"/>
                        <a:pt x="7" y="30"/>
                        <a:pt x="5" y="2"/>
                      </a:cubicBezTo>
                      <a:cubicBezTo>
                        <a:pt x="5" y="0"/>
                        <a:pt x="0" y="0"/>
                        <a:pt x="0" y="1"/>
                      </a:cubicBezTo>
                      <a:cubicBezTo>
                        <a:pt x="2" y="32"/>
                        <a:pt x="25" y="51"/>
                        <a:pt x="55" y="55"/>
                      </a:cubicBezTo>
                      <a:cubicBezTo>
                        <a:pt x="57" y="55"/>
                        <a:pt x="58" y="53"/>
                        <a:pt x="55"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80" name="Freeform 18"/>
                <p:cNvSpPr/>
                <p:nvPr/>
              </p:nvSpPr>
              <p:spPr bwMode="auto">
                <a:xfrm>
                  <a:off x="2585" y="-116"/>
                  <a:ext cx="144" cy="102"/>
                </a:xfrm>
                <a:custGeom>
                  <a:avLst/>
                  <a:gdLst>
                    <a:gd name="T0" fmla="*/ 5 w 61"/>
                    <a:gd name="T1" fmla="*/ 43 h 43"/>
                    <a:gd name="T2" fmla="*/ 61 w 61"/>
                    <a:gd name="T3" fmla="*/ 2 h 43"/>
                    <a:gd name="T4" fmla="*/ 56 w 61"/>
                    <a:gd name="T5" fmla="*/ 1 h 43"/>
                    <a:gd name="T6" fmla="*/ 3 w 61"/>
                    <a:gd name="T7" fmla="*/ 41 h 43"/>
                    <a:gd name="T8" fmla="*/ 5 w 61"/>
                    <a:gd name="T9" fmla="*/ 43 h 43"/>
                  </a:gdLst>
                  <a:ahLst/>
                  <a:cxnLst>
                    <a:cxn ang="0">
                      <a:pos x="T0" y="T1"/>
                    </a:cxn>
                    <a:cxn ang="0">
                      <a:pos x="T2" y="T3"/>
                    </a:cxn>
                    <a:cxn ang="0">
                      <a:pos x="T4" y="T5"/>
                    </a:cxn>
                    <a:cxn ang="0">
                      <a:pos x="T6" y="T7"/>
                    </a:cxn>
                    <a:cxn ang="0">
                      <a:pos x="T8" y="T9"/>
                    </a:cxn>
                  </a:cxnLst>
                  <a:rect l="0" t="0" r="r" b="b"/>
                  <a:pathLst>
                    <a:path w="61" h="43">
                      <a:moveTo>
                        <a:pt x="5" y="43"/>
                      </a:moveTo>
                      <a:cubicBezTo>
                        <a:pt x="32" y="43"/>
                        <a:pt x="54" y="28"/>
                        <a:pt x="61" y="2"/>
                      </a:cubicBezTo>
                      <a:cubicBezTo>
                        <a:pt x="61" y="1"/>
                        <a:pt x="57" y="0"/>
                        <a:pt x="56" y="1"/>
                      </a:cubicBezTo>
                      <a:cubicBezTo>
                        <a:pt x="49" y="26"/>
                        <a:pt x="29" y="40"/>
                        <a:pt x="3" y="41"/>
                      </a:cubicBezTo>
                      <a:cubicBezTo>
                        <a:pt x="0" y="41"/>
                        <a:pt x="4" y="43"/>
                        <a:pt x="5"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81" name="Freeform 19"/>
                <p:cNvSpPr/>
                <p:nvPr/>
              </p:nvSpPr>
              <p:spPr bwMode="auto">
                <a:xfrm>
                  <a:off x="2653" y="-128"/>
                  <a:ext cx="45" cy="168"/>
                </a:xfrm>
                <a:custGeom>
                  <a:avLst/>
                  <a:gdLst>
                    <a:gd name="T0" fmla="*/ 18 w 19"/>
                    <a:gd name="T1" fmla="*/ 69 h 71"/>
                    <a:gd name="T2" fmla="*/ 10 w 19"/>
                    <a:gd name="T3" fmla="*/ 1 h 71"/>
                    <a:gd name="T4" fmla="*/ 4 w 19"/>
                    <a:gd name="T5" fmla="*/ 1 h 71"/>
                    <a:gd name="T6" fmla="*/ 14 w 19"/>
                    <a:gd name="T7" fmla="*/ 70 h 71"/>
                    <a:gd name="T8" fmla="*/ 18 w 19"/>
                    <a:gd name="T9" fmla="*/ 69 h 71"/>
                  </a:gdLst>
                  <a:ahLst/>
                  <a:cxnLst>
                    <a:cxn ang="0">
                      <a:pos x="T0" y="T1"/>
                    </a:cxn>
                    <a:cxn ang="0">
                      <a:pos x="T2" y="T3"/>
                    </a:cxn>
                    <a:cxn ang="0">
                      <a:pos x="T4" y="T5"/>
                    </a:cxn>
                    <a:cxn ang="0">
                      <a:pos x="T6" y="T7"/>
                    </a:cxn>
                    <a:cxn ang="0">
                      <a:pos x="T8" y="T9"/>
                    </a:cxn>
                  </a:cxnLst>
                  <a:rect l="0" t="0" r="r" b="b"/>
                  <a:pathLst>
                    <a:path w="19" h="71">
                      <a:moveTo>
                        <a:pt x="18" y="69"/>
                      </a:moveTo>
                      <a:cubicBezTo>
                        <a:pt x="7" y="49"/>
                        <a:pt x="6" y="22"/>
                        <a:pt x="10" y="1"/>
                      </a:cubicBezTo>
                      <a:cubicBezTo>
                        <a:pt x="10" y="0"/>
                        <a:pt x="5" y="0"/>
                        <a:pt x="4" y="1"/>
                      </a:cubicBezTo>
                      <a:cubicBezTo>
                        <a:pt x="0" y="23"/>
                        <a:pt x="3" y="50"/>
                        <a:pt x="14" y="70"/>
                      </a:cubicBezTo>
                      <a:cubicBezTo>
                        <a:pt x="14" y="71"/>
                        <a:pt x="19" y="70"/>
                        <a:pt x="18"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82" name="Freeform 20"/>
                <p:cNvSpPr/>
                <p:nvPr/>
              </p:nvSpPr>
              <p:spPr bwMode="auto">
                <a:xfrm>
                  <a:off x="2585" y="-76"/>
                  <a:ext cx="175" cy="52"/>
                </a:xfrm>
                <a:custGeom>
                  <a:avLst/>
                  <a:gdLst>
                    <a:gd name="T0" fmla="*/ 1 w 74"/>
                    <a:gd name="T1" fmla="*/ 2 h 22"/>
                    <a:gd name="T2" fmla="*/ 72 w 74"/>
                    <a:gd name="T3" fmla="*/ 8 h 22"/>
                    <a:gd name="T4" fmla="*/ 68 w 74"/>
                    <a:gd name="T5" fmla="*/ 7 h 22"/>
                    <a:gd name="T6" fmla="*/ 6 w 74"/>
                    <a:gd name="T7" fmla="*/ 1 h 22"/>
                    <a:gd name="T8" fmla="*/ 1 w 74"/>
                    <a:gd name="T9" fmla="*/ 2 h 22"/>
                  </a:gdLst>
                  <a:ahLst/>
                  <a:cxnLst>
                    <a:cxn ang="0">
                      <a:pos x="T0" y="T1"/>
                    </a:cxn>
                    <a:cxn ang="0">
                      <a:pos x="T2" y="T3"/>
                    </a:cxn>
                    <a:cxn ang="0">
                      <a:pos x="T4" y="T5"/>
                    </a:cxn>
                    <a:cxn ang="0">
                      <a:pos x="T6" y="T7"/>
                    </a:cxn>
                    <a:cxn ang="0">
                      <a:pos x="T8" y="T9"/>
                    </a:cxn>
                  </a:cxnLst>
                  <a:rect l="0" t="0" r="r" b="b"/>
                  <a:pathLst>
                    <a:path w="74" h="22">
                      <a:moveTo>
                        <a:pt x="1" y="2"/>
                      </a:moveTo>
                      <a:cubicBezTo>
                        <a:pt x="22" y="18"/>
                        <a:pt x="49" y="22"/>
                        <a:pt x="72" y="8"/>
                      </a:cubicBezTo>
                      <a:cubicBezTo>
                        <a:pt x="74" y="7"/>
                        <a:pt x="69" y="7"/>
                        <a:pt x="68" y="7"/>
                      </a:cubicBezTo>
                      <a:cubicBezTo>
                        <a:pt x="47" y="20"/>
                        <a:pt x="24" y="15"/>
                        <a:pt x="6" y="1"/>
                      </a:cubicBezTo>
                      <a:cubicBezTo>
                        <a:pt x="4"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83" name="Freeform 21"/>
                <p:cNvSpPr/>
                <p:nvPr/>
              </p:nvSpPr>
              <p:spPr bwMode="auto">
                <a:xfrm>
                  <a:off x="2224" y="-33"/>
                  <a:ext cx="448" cy="526"/>
                </a:xfrm>
                <a:custGeom>
                  <a:avLst/>
                  <a:gdLst>
                    <a:gd name="T0" fmla="*/ 183 w 189"/>
                    <a:gd name="T1" fmla="*/ 1 h 222"/>
                    <a:gd name="T2" fmla="*/ 1 w 189"/>
                    <a:gd name="T3" fmla="*/ 221 h 222"/>
                    <a:gd name="T4" fmla="*/ 6 w 189"/>
                    <a:gd name="T5" fmla="*/ 221 h 222"/>
                    <a:gd name="T6" fmla="*/ 188 w 189"/>
                    <a:gd name="T7" fmla="*/ 2 h 222"/>
                    <a:gd name="T8" fmla="*/ 183 w 189"/>
                    <a:gd name="T9" fmla="*/ 1 h 222"/>
                  </a:gdLst>
                  <a:ahLst/>
                  <a:cxnLst>
                    <a:cxn ang="0">
                      <a:pos x="T0" y="T1"/>
                    </a:cxn>
                    <a:cxn ang="0">
                      <a:pos x="T2" y="T3"/>
                    </a:cxn>
                    <a:cxn ang="0">
                      <a:pos x="T4" y="T5"/>
                    </a:cxn>
                    <a:cxn ang="0">
                      <a:pos x="T6" y="T7"/>
                    </a:cxn>
                    <a:cxn ang="0">
                      <a:pos x="T8" y="T9"/>
                    </a:cxn>
                  </a:cxnLst>
                  <a:rect l="0" t="0" r="r" b="b"/>
                  <a:pathLst>
                    <a:path w="189" h="222">
                      <a:moveTo>
                        <a:pt x="183" y="1"/>
                      </a:moveTo>
                      <a:cubicBezTo>
                        <a:pt x="123" y="75"/>
                        <a:pt x="64" y="150"/>
                        <a:pt x="1" y="221"/>
                      </a:cubicBezTo>
                      <a:cubicBezTo>
                        <a:pt x="0" y="222"/>
                        <a:pt x="5" y="222"/>
                        <a:pt x="6" y="221"/>
                      </a:cubicBezTo>
                      <a:cubicBezTo>
                        <a:pt x="69" y="150"/>
                        <a:pt x="128" y="75"/>
                        <a:pt x="188" y="2"/>
                      </a:cubicBezTo>
                      <a:cubicBezTo>
                        <a:pt x="189" y="1"/>
                        <a:pt x="184" y="0"/>
                        <a:pt x="18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84" name="Freeform 22"/>
                <p:cNvSpPr/>
                <p:nvPr/>
              </p:nvSpPr>
              <p:spPr bwMode="auto">
                <a:xfrm>
                  <a:off x="2651" y="-62"/>
                  <a:ext cx="40" cy="40"/>
                </a:xfrm>
                <a:custGeom>
                  <a:avLst/>
                  <a:gdLst>
                    <a:gd name="T0" fmla="*/ 14 w 17"/>
                    <a:gd name="T1" fmla="*/ 14 h 17"/>
                    <a:gd name="T2" fmla="*/ 3 w 17"/>
                    <a:gd name="T3" fmla="*/ 15 h 17"/>
                    <a:gd name="T4" fmla="*/ 3 w 17"/>
                    <a:gd name="T5" fmla="*/ 4 h 17"/>
                    <a:gd name="T6" fmla="*/ 14 w 17"/>
                    <a:gd name="T7" fmla="*/ 3 h 17"/>
                    <a:gd name="T8" fmla="*/ 14 w 17"/>
                    <a:gd name="T9" fmla="*/ 14 h 17"/>
                  </a:gdLst>
                  <a:ahLst/>
                  <a:cxnLst>
                    <a:cxn ang="0">
                      <a:pos x="T0" y="T1"/>
                    </a:cxn>
                    <a:cxn ang="0">
                      <a:pos x="T2" y="T3"/>
                    </a:cxn>
                    <a:cxn ang="0">
                      <a:pos x="T4" y="T5"/>
                    </a:cxn>
                    <a:cxn ang="0">
                      <a:pos x="T6" y="T7"/>
                    </a:cxn>
                    <a:cxn ang="0">
                      <a:pos x="T8" y="T9"/>
                    </a:cxn>
                  </a:cxnLst>
                  <a:rect l="0" t="0" r="r" b="b"/>
                  <a:pathLst>
                    <a:path w="17" h="17">
                      <a:moveTo>
                        <a:pt x="14" y="14"/>
                      </a:moveTo>
                      <a:cubicBezTo>
                        <a:pt x="11" y="17"/>
                        <a:pt x="7" y="17"/>
                        <a:pt x="3" y="15"/>
                      </a:cubicBezTo>
                      <a:cubicBezTo>
                        <a:pt x="0" y="12"/>
                        <a:pt x="0" y="7"/>
                        <a:pt x="3" y="4"/>
                      </a:cubicBezTo>
                      <a:cubicBezTo>
                        <a:pt x="6" y="1"/>
                        <a:pt x="10" y="0"/>
                        <a:pt x="14" y="3"/>
                      </a:cubicBezTo>
                      <a:cubicBezTo>
                        <a:pt x="17" y="6"/>
                        <a:pt x="17" y="11"/>
                        <a:pt x="1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85" name="Freeform 23"/>
                <p:cNvSpPr/>
                <p:nvPr/>
              </p:nvSpPr>
              <p:spPr bwMode="auto">
                <a:xfrm>
                  <a:off x="2801" y="69"/>
                  <a:ext cx="106" cy="168"/>
                </a:xfrm>
                <a:custGeom>
                  <a:avLst/>
                  <a:gdLst>
                    <a:gd name="T0" fmla="*/ 43 w 45"/>
                    <a:gd name="T1" fmla="*/ 70 h 71"/>
                    <a:gd name="T2" fmla="*/ 15 w 45"/>
                    <a:gd name="T3" fmla="*/ 2 h 71"/>
                    <a:gd name="T4" fmla="*/ 10 w 45"/>
                    <a:gd name="T5" fmla="*/ 2 h 71"/>
                    <a:gd name="T6" fmla="*/ 39 w 45"/>
                    <a:gd name="T7" fmla="*/ 71 h 71"/>
                    <a:gd name="T8" fmla="*/ 43 w 45"/>
                    <a:gd name="T9" fmla="*/ 70 h 71"/>
                  </a:gdLst>
                  <a:ahLst/>
                  <a:cxnLst>
                    <a:cxn ang="0">
                      <a:pos x="T0" y="T1"/>
                    </a:cxn>
                    <a:cxn ang="0">
                      <a:pos x="T2" y="T3"/>
                    </a:cxn>
                    <a:cxn ang="0">
                      <a:pos x="T4" y="T5"/>
                    </a:cxn>
                    <a:cxn ang="0">
                      <a:pos x="T6" y="T7"/>
                    </a:cxn>
                    <a:cxn ang="0">
                      <a:pos x="T8" y="T9"/>
                    </a:cxn>
                  </a:cxnLst>
                  <a:rect l="0" t="0" r="r" b="b"/>
                  <a:pathLst>
                    <a:path w="45" h="71">
                      <a:moveTo>
                        <a:pt x="43" y="70"/>
                      </a:moveTo>
                      <a:cubicBezTo>
                        <a:pt x="18" y="55"/>
                        <a:pt x="6" y="30"/>
                        <a:pt x="15" y="2"/>
                      </a:cubicBezTo>
                      <a:cubicBezTo>
                        <a:pt x="15" y="1"/>
                        <a:pt x="10" y="0"/>
                        <a:pt x="10" y="2"/>
                      </a:cubicBezTo>
                      <a:cubicBezTo>
                        <a:pt x="0" y="30"/>
                        <a:pt x="13" y="56"/>
                        <a:pt x="39" y="71"/>
                      </a:cubicBezTo>
                      <a:cubicBezTo>
                        <a:pt x="40" y="71"/>
                        <a:pt x="45" y="71"/>
                        <a:pt x="4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86" name="Freeform 24"/>
                <p:cNvSpPr/>
                <p:nvPr/>
              </p:nvSpPr>
              <p:spPr bwMode="auto">
                <a:xfrm>
                  <a:off x="2751" y="116"/>
                  <a:ext cx="173" cy="69"/>
                </a:xfrm>
                <a:custGeom>
                  <a:avLst/>
                  <a:gdLst>
                    <a:gd name="T0" fmla="*/ 3 w 73"/>
                    <a:gd name="T1" fmla="*/ 19 h 29"/>
                    <a:gd name="T2" fmla="*/ 72 w 73"/>
                    <a:gd name="T3" fmla="*/ 2 h 29"/>
                    <a:gd name="T4" fmla="*/ 68 w 73"/>
                    <a:gd name="T5" fmla="*/ 1 h 29"/>
                    <a:gd name="T6" fmla="*/ 5 w 73"/>
                    <a:gd name="T7" fmla="*/ 17 h 29"/>
                    <a:gd name="T8" fmla="*/ 3 w 73"/>
                    <a:gd name="T9" fmla="*/ 19 h 29"/>
                  </a:gdLst>
                  <a:ahLst/>
                  <a:cxnLst>
                    <a:cxn ang="0">
                      <a:pos x="T0" y="T1"/>
                    </a:cxn>
                    <a:cxn ang="0">
                      <a:pos x="T2" y="T3"/>
                    </a:cxn>
                    <a:cxn ang="0">
                      <a:pos x="T4" y="T5"/>
                    </a:cxn>
                    <a:cxn ang="0">
                      <a:pos x="T6" y="T7"/>
                    </a:cxn>
                    <a:cxn ang="0">
                      <a:pos x="T8" y="T9"/>
                    </a:cxn>
                  </a:cxnLst>
                  <a:rect l="0" t="0" r="r" b="b"/>
                  <a:pathLst>
                    <a:path w="73" h="29">
                      <a:moveTo>
                        <a:pt x="3" y="19"/>
                      </a:moveTo>
                      <a:cubicBezTo>
                        <a:pt x="29" y="29"/>
                        <a:pt x="55" y="24"/>
                        <a:pt x="72" y="2"/>
                      </a:cubicBezTo>
                      <a:cubicBezTo>
                        <a:pt x="73" y="1"/>
                        <a:pt x="68" y="0"/>
                        <a:pt x="68" y="1"/>
                      </a:cubicBezTo>
                      <a:cubicBezTo>
                        <a:pt x="52" y="21"/>
                        <a:pt x="29" y="27"/>
                        <a:pt x="5" y="17"/>
                      </a:cubicBezTo>
                      <a:cubicBezTo>
                        <a:pt x="3" y="16"/>
                        <a:pt x="0" y="18"/>
                        <a:pt x="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87" name="Freeform 25"/>
                <p:cNvSpPr/>
                <p:nvPr/>
              </p:nvSpPr>
              <p:spPr bwMode="auto">
                <a:xfrm>
                  <a:off x="2817" y="85"/>
                  <a:ext cx="62" cy="164"/>
                </a:xfrm>
                <a:custGeom>
                  <a:avLst/>
                  <a:gdLst>
                    <a:gd name="T0" fmla="*/ 8 w 26"/>
                    <a:gd name="T1" fmla="*/ 67 h 69"/>
                    <a:gd name="T2" fmla="*/ 25 w 26"/>
                    <a:gd name="T3" fmla="*/ 1 h 69"/>
                    <a:gd name="T4" fmla="*/ 21 w 26"/>
                    <a:gd name="T5" fmla="*/ 1 h 69"/>
                    <a:gd name="T6" fmla="*/ 3 w 26"/>
                    <a:gd name="T7" fmla="*/ 68 h 69"/>
                    <a:gd name="T8" fmla="*/ 8 w 26"/>
                    <a:gd name="T9" fmla="*/ 67 h 69"/>
                  </a:gdLst>
                  <a:ahLst/>
                  <a:cxnLst>
                    <a:cxn ang="0">
                      <a:pos x="T0" y="T1"/>
                    </a:cxn>
                    <a:cxn ang="0">
                      <a:pos x="T2" y="T3"/>
                    </a:cxn>
                    <a:cxn ang="0">
                      <a:pos x="T4" y="T5"/>
                    </a:cxn>
                    <a:cxn ang="0">
                      <a:pos x="T6" y="T7"/>
                    </a:cxn>
                    <a:cxn ang="0">
                      <a:pos x="T8" y="T9"/>
                    </a:cxn>
                  </a:cxnLst>
                  <a:rect l="0" t="0" r="r" b="b"/>
                  <a:pathLst>
                    <a:path w="26" h="69">
                      <a:moveTo>
                        <a:pt x="8" y="67"/>
                      </a:moveTo>
                      <a:cubicBezTo>
                        <a:pt x="5" y="45"/>
                        <a:pt x="13" y="19"/>
                        <a:pt x="25" y="1"/>
                      </a:cubicBezTo>
                      <a:cubicBezTo>
                        <a:pt x="26" y="0"/>
                        <a:pt x="21" y="0"/>
                        <a:pt x="21" y="1"/>
                      </a:cubicBezTo>
                      <a:cubicBezTo>
                        <a:pt x="9" y="19"/>
                        <a:pt x="0" y="45"/>
                        <a:pt x="3" y="68"/>
                      </a:cubicBezTo>
                      <a:cubicBezTo>
                        <a:pt x="3" y="69"/>
                        <a:pt x="8" y="69"/>
                        <a:pt x="8"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88" name="Freeform 26"/>
                <p:cNvSpPr/>
                <p:nvPr/>
              </p:nvSpPr>
              <p:spPr bwMode="auto">
                <a:xfrm>
                  <a:off x="2772" y="104"/>
                  <a:ext cx="159" cy="88"/>
                </a:xfrm>
                <a:custGeom>
                  <a:avLst/>
                  <a:gdLst>
                    <a:gd name="T0" fmla="*/ 1 w 67"/>
                    <a:gd name="T1" fmla="*/ 2 h 37"/>
                    <a:gd name="T2" fmla="*/ 63 w 67"/>
                    <a:gd name="T3" fmla="*/ 33 h 37"/>
                    <a:gd name="T4" fmla="*/ 62 w 67"/>
                    <a:gd name="T5" fmla="*/ 31 h 37"/>
                    <a:gd name="T6" fmla="*/ 6 w 67"/>
                    <a:gd name="T7" fmla="*/ 1 h 37"/>
                    <a:gd name="T8" fmla="*/ 1 w 67"/>
                    <a:gd name="T9" fmla="*/ 2 h 37"/>
                  </a:gdLst>
                  <a:ahLst/>
                  <a:cxnLst>
                    <a:cxn ang="0">
                      <a:pos x="T0" y="T1"/>
                    </a:cxn>
                    <a:cxn ang="0">
                      <a:pos x="T2" y="T3"/>
                    </a:cxn>
                    <a:cxn ang="0">
                      <a:pos x="T4" y="T5"/>
                    </a:cxn>
                    <a:cxn ang="0">
                      <a:pos x="T6" y="T7"/>
                    </a:cxn>
                    <a:cxn ang="0">
                      <a:pos x="T8" y="T9"/>
                    </a:cxn>
                  </a:cxnLst>
                  <a:rect l="0" t="0" r="r" b="b"/>
                  <a:pathLst>
                    <a:path w="67" h="37">
                      <a:moveTo>
                        <a:pt x="1" y="2"/>
                      </a:moveTo>
                      <a:cubicBezTo>
                        <a:pt x="14" y="24"/>
                        <a:pt x="37" y="37"/>
                        <a:pt x="63" y="33"/>
                      </a:cubicBezTo>
                      <a:cubicBezTo>
                        <a:pt x="67" y="33"/>
                        <a:pt x="64" y="31"/>
                        <a:pt x="62" y="31"/>
                      </a:cubicBezTo>
                      <a:cubicBezTo>
                        <a:pt x="38" y="35"/>
                        <a:pt x="17" y="21"/>
                        <a:pt x="6" y="1"/>
                      </a:cubicBezTo>
                      <a:cubicBezTo>
                        <a:pt x="5" y="0"/>
                        <a:pt x="0"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89" name="Freeform 27"/>
                <p:cNvSpPr/>
                <p:nvPr/>
              </p:nvSpPr>
              <p:spPr bwMode="auto">
                <a:xfrm>
                  <a:off x="2221" y="171"/>
                  <a:ext cx="617" cy="322"/>
                </a:xfrm>
                <a:custGeom>
                  <a:avLst/>
                  <a:gdLst>
                    <a:gd name="T0" fmla="*/ 254 w 260"/>
                    <a:gd name="T1" fmla="*/ 1 h 136"/>
                    <a:gd name="T2" fmla="*/ 3 w 260"/>
                    <a:gd name="T3" fmla="*/ 134 h 136"/>
                    <a:gd name="T4" fmla="*/ 6 w 260"/>
                    <a:gd name="T5" fmla="*/ 136 h 136"/>
                    <a:gd name="T6" fmla="*/ 258 w 260"/>
                    <a:gd name="T7" fmla="*/ 2 h 136"/>
                    <a:gd name="T8" fmla="*/ 254 w 260"/>
                    <a:gd name="T9" fmla="*/ 1 h 136"/>
                  </a:gdLst>
                  <a:ahLst/>
                  <a:cxnLst>
                    <a:cxn ang="0">
                      <a:pos x="T0" y="T1"/>
                    </a:cxn>
                    <a:cxn ang="0">
                      <a:pos x="T2" y="T3"/>
                    </a:cxn>
                    <a:cxn ang="0">
                      <a:pos x="T4" y="T5"/>
                    </a:cxn>
                    <a:cxn ang="0">
                      <a:pos x="T6" y="T7"/>
                    </a:cxn>
                    <a:cxn ang="0">
                      <a:pos x="T8" y="T9"/>
                    </a:cxn>
                  </a:cxnLst>
                  <a:rect l="0" t="0" r="r" b="b"/>
                  <a:pathLst>
                    <a:path w="260" h="136">
                      <a:moveTo>
                        <a:pt x="254" y="1"/>
                      </a:moveTo>
                      <a:cubicBezTo>
                        <a:pt x="171" y="46"/>
                        <a:pt x="88" y="93"/>
                        <a:pt x="3" y="134"/>
                      </a:cubicBezTo>
                      <a:cubicBezTo>
                        <a:pt x="0" y="136"/>
                        <a:pt x="5" y="136"/>
                        <a:pt x="6" y="136"/>
                      </a:cubicBezTo>
                      <a:cubicBezTo>
                        <a:pt x="92" y="94"/>
                        <a:pt x="175" y="47"/>
                        <a:pt x="258" y="2"/>
                      </a:cubicBezTo>
                      <a:cubicBezTo>
                        <a:pt x="260" y="0"/>
                        <a:pt x="256" y="0"/>
                        <a:pt x="2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90" name="Freeform 28"/>
                <p:cNvSpPr/>
                <p:nvPr/>
              </p:nvSpPr>
              <p:spPr bwMode="auto">
                <a:xfrm>
                  <a:off x="2820" y="144"/>
                  <a:ext cx="42" cy="43"/>
                </a:xfrm>
                <a:custGeom>
                  <a:avLst/>
                  <a:gdLst>
                    <a:gd name="T0" fmla="*/ 12 w 18"/>
                    <a:gd name="T1" fmla="*/ 16 h 18"/>
                    <a:gd name="T2" fmla="*/ 2 w 18"/>
                    <a:gd name="T3" fmla="*/ 12 h 18"/>
                    <a:gd name="T4" fmla="*/ 6 w 18"/>
                    <a:gd name="T5" fmla="*/ 2 h 18"/>
                    <a:gd name="T6" fmla="*/ 16 w 18"/>
                    <a:gd name="T7" fmla="*/ 6 h 18"/>
                    <a:gd name="T8" fmla="*/ 12 w 18"/>
                    <a:gd name="T9" fmla="*/ 16 h 18"/>
                  </a:gdLst>
                  <a:ahLst/>
                  <a:cxnLst>
                    <a:cxn ang="0">
                      <a:pos x="T0" y="T1"/>
                    </a:cxn>
                    <a:cxn ang="0">
                      <a:pos x="T2" y="T3"/>
                    </a:cxn>
                    <a:cxn ang="0">
                      <a:pos x="T4" y="T5"/>
                    </a:cxn>
                    <a:cxn ang="0">
                      <a:pos x="T6" y="T7"/>
                    </a:cxn>
                    <a:cxn ang="0">
                      <a:pos x="T8" y="T9"/>
                    </a:cxn>
                  </a:cxnLst>
                  <a:rect l="0" t="0" r="r" b="b"/>
                  <a:pathLst>
                    <a:path w="18" h="18">
                      <a:moveTo>
                        <a:pt x="12" y="16"/>
                      </a:moveTo>
                      <a:cubicBezTo>
                        <a:pt x="8" y="18"/>
                        <a:pt x="4" y="16"/>
                        <a:pt x="2" y="12"/>
                      </a:cubicBezTo>
                      <a:cubicBezTo>
                        <a:pt x="0" y="9"/>
                        <a:pt x="2" y="4"/>
                        <a:pt x="6" y="2"/>
                      </a:cubicBezTo>
                      <a:cubicBezTo>
                        <a:pt x="9" y="0"/>
                        <a:pt x="14" y="2"/>
                        <a:pt x="16" y="6"/>
                      </a:cubicBezTo>
                      <a:cubicBezTo>
                        <a:pt x="18" y="10"/>
                        <a:pt x="16" y="14"/>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91" name="Freeform 29"/>
                <p:cNvSpPr/>
                <p:nvPr/>
              </p:nvSpPr>
              <p:spPr bwMode="auto">
                <a:xfrm>
                  <a:off x="2900" y="322"/>
                  <a:ext cx="62" cy="183"/>
                </a:xfrm>
                <a:custGeom>
                  <a:avLst/>
                  <a:gdLst>
                    <a:gd name="T0" fmla="*/ 25 w 26"/>
                    <a:gd name="T1" fmla="*/ 75 h 77"/>
                    <a:gd name="T2" fmla="*/ 24 w 26"/>
                    <a:gd name="T3" fmla="*/ 2 h 77"/>
                    <a:gd name="T4" fmla="*/ 19 w 26"/>
                    <a:gd name="T5" fmla="*/ 1 h 77"/>
                    <a:gd name="T6" fmla="*/ 21 w 26"/>
                    <a:gd name="T7" fmla="*/ 76 h 77"/>
                    <a:gd name="T8" fmla="*/ 25 w 26"/>
                    <a:gd name="T9" fmla="*/ 75 h 77"/>
                  </a:gdLst>
                  <a:ahLst/>
                  <a:cxnLst>
                    <a:cxn ang="0">
                      <a:pos x="T0" y="T1"/>
                    </a:cxn>
                    <a:cxn ang="0">
                      <a:pos x="T2" y="T3"/>
                    </a:cxn>
                    <a:cxn ang="0">
                      <a:pos x="T4" y="T5"/>
                    </a:cxn>
                    <a:cxn ang="0">
                      <a:pos x="T6" y="T7"/>
                    </a:cxn>
                    <a:cxn ang="0">
                      <a:pos x="T8" y="T9"/>
                    </a:cxn>
                  </a:cxnLst>
                  <a:rect l="0" t="0" r="r" b="b"/>
                  <a:pathLst>
                    <a:path w="26" h="77">
                      <a:moveTo>
                        <a:pt x="25" y="75"/>
                      </a:moveTo>
                      <a:cubicBezTo>
                        <a:pt x="7" y="53"/>
                        <a:pt x="5" y="25"/>
                        <a:pt x="24" y="2"/>
                      </a:cubicBezTo>
                      <a:cubicBezTo>
                        <a:pt x="25" y="1"/>
                        <a:pt x="20" y="0"/>
                        <a:pt x="19" y="1"/>
                      </a:cubicBezTo>
                      <a:cubicBezTo>
                        <a:pt x="0" y="24"/>
                        <a:pt x="2" y="53"/>
                        <a:pt x="21" y="76"/>
                      </a:cubicBezTo>
                      <a:cubicBezTo>
                        <a:pt x="21" y="77"/>
                        <a:pt x="26" y="77"/>
                        <a:pt x="2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92" name="Freeform 30"/>
                <p:cNvSpPr/>
                <p:nvPr/>
              </p:nvSpPr>
              <p:spPr bwMode="auto">
                <a:xfrm>
                  <a:off x="2848" y="377"/>
                  <a:ext cx="176" cy="59"/>
                </a:xfrm>
                <a:custGeom>
                  <a:avLst/>
                  <a:gdLst>
                    <a:gd name="T0" fmla="*/ 1 w 74"/>
                    <a:gd name="T1" fmla="*/ 1 h 25"/>
                    <a:gd name="T2" fmla="*/ 72 w 74"/>
                    <a:gd name="T3" fmla="*/ 11 h 25"/>
                    <a:gd name="T4" fmla="*/ 68 w 74"/>
                    <a:gd name="T5" fmla="*/ 9 h 25"/>
                    <a:gd name="T6" fmla="*/ 6 w 74"/>
                    <a:gd name="T7" fmla="*/ 1 h 25"/>
                    <a:gd name="T8" fmla="*/ 1 w 74"/>
                    <a:gd name="T9" fmla="*/ 1 h 25"/>
                  </a:gdLst>
                  <a:ahLst/>
                  <a:cxnLst>
                    <a:cxn ang="0">
                      <a:pos x="T0" y="T1"/>
                    </a:cxn>
                    <a:cxn ang="0">
                      <a:pos x="T2" y="T3"/>
                    </a:cxn>
                    <a:cxn ang="0">
                      <a:pos x="T4" y="T5"/>
                    </a:cxn>
                    <a:cxn ang="0">
                      <a:pos x="T6" y="T7"/>
                    </a:cxn>
                    <a:cxn ang="0">
                      <a:pos x="T8" y="T9"/>
                    </a:cxn>
                  </a:cxnLst>
                  <a:rect l="0" t="0" r="r" b="b"/>
                  <a:pathLst>
                    <a:path w="74" h="25">
                      <a:moveTo>
                        <a:pt x="1" y="1"/>
                      </a:moveTo>
                      <a:cubicBezTo>
                        <a:pt x="21" y="20"/>
                        <a:pt x="48" y="25"/>
                        <a:pt x="72" y="11"/>
                      </a:cubicBezTo>
                      <a:cubicBezTo>
                        <a:pt x="74" y="10"/>
                        <a:pt x="69" y="9"/>
                        <a:pt x="68" y="9"/>
                      </a:cubicBezTo>
                      <a:cubicBezTo>
                        <a:pt x="47" y="22"/>
                        <a:pt x="24" y="18"/>
                        <a:pt x="6" y="1"/>
                      </a:cubicBezTo>
                      <a:cubicBezTo>
                        <a:pt x="5"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93" name="Freeform 31"/>
                <p:cNvSpPr/>
                <p:nvPr/>
              </p:nvSpPr>
              <p:spPr bwMode="auto">
                <a:xfrm>
                  <a:off x="2881" y="353"/>
                  <a:ext cx="114" cy="138"/>
                </a:xfrm>
                <a:custGeom>
                  <a:avLst/>
                  <a:gdLst>
                    <a:gd name="T0" fmla="*/ 5 w 48"/>
                    <a:gd name="T1" fmla="*/ 56 h 58"/>
                    <a:gd name="T2" fmla="*/ 46 w 48"/>
                    <a:gd name="T3" fmla="*/ 1 h 58"/>
                    <a:gd name="T4" fmla="*/ 42 w 48"/>
                    <a:gd name="T5" fmla="*/ 0 h 58"/>
                    <a:gd name="T6" fmla="*/ 0 w 48"/>
                    <a:gd name="T7" fmla="*/ 56 h 58"/>
                    <a:gd name="T8" fmla="*/ 5 w 48"/>
                    <a:gd name="T9" fmla="*/ 56 h 58"/>
                  </a:gdLst>
                  <a:ahLst/>
                  <a:cxnLst>
                    <a:cxn ang="0">
                      <a:pos x="T0" y="T1"/>
                    </a:cxn>
                    <a:cxn ang="0">
                      <a:pos x="T2" y="T3"/>
                    </a:cxn>
                    <a:cxn ang="0">
                      <a:pos x="T4" y="T5"/>
                    </a:cxn>
                    <a:cxn ang="0">
                      <a:pos x="T6" y="T7"/>
                    </a:cxn>
                    <a:cxn ang="0">
                      <a:pos x="T8" y="T9"/>
                    </a:cxn>
                  </a:cxnLst>
                  <a:rect l="0" t="0" r="r" b="b"/>
                  <a:pathLst>
                    <a:path w="48" h="58">
                      <a:moveTo>
                        <a:pt x="5" y="56"/>
                      </a:moveTo>
                      <a:cubicBezTo>
                        <a:pt x="11" y="34"/>
                        <a:pt x="28" y="14"/>
                        <a:pt x="46" y="1"/>
                      </a:cubicBezTo>
                      <a:cubicBezTo>
                        <a:pt x="48" y="0"/>
                        <a:pt x="43" y="0"/>
                        <a:pt x="42" y="0"/>
                      </a:cubicBezTo>
                      <a:cubicBezTo>
                        <a:pt x="24" y="13"/>
                        <a:pt x="6" y="34"/>
                        <a:pt x="0" y="56"/>
                      </a:cubicBezTo>
                      <a:cubicBezTo>
                        <a:pt x="0" y="58"/>
                        <a:pt x="5" y="57"/>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94" name="Freeform 32"/>
                <p:cNvSpPr/>
                <p:nvPr/>
              </p:nvSpPr>
              <p:spPr bwMode="auto">
                <a:xfrm>
                  <a:off x="2886" y="337"/>
                  <a:ext cx="121" cy="125"/>
                </a:xfrm>
                <a:custGeom>
                  <a:avLst/>
                  <a:gdLst>
                    <a:gd name="T0" fmla="*/ 0 w 51"/>
                    <a:gd name="T1" fmla="*/ 1 h 53"/>
                    <a:gd name="T2" fmla="*/ 45 w 51"/>
                    <a:gd name="T3" fmla="*/ 53 h 53"/>
                    <a:gd name="T4" fmla="*/ 48 w 51"/>
                    <a:gd name="T5" fmla="*/ 51 h 53"/>
                    <a:gd name="T6" fmla="*/ 5 w 51"/>
                    <a:gd name="T7" fmla="*/ 1 h 53"/>
                    <a:gd name="T8" fmla="*/ 0 w 51"/>
                    <a:gd name="T9" fmla="*/ 1 h 53"/>
                  </a:gdLst>
                  <a:ahLst/>
                  <a:cxnLst>
                    <a:cxn ang="0">
                      <a:pos x="T0" y="T1"/>
                    </a:cxn>
                    <a:cxn ang="0">
                      <a:pos x="T2" y="T3"/>
                    </a:cxn>
                    <a:cxn ang="0">
                      <a:pos x="T4" y="T5"/>
                    </a:cxn>
                    <a:cxn ang="0">
                      <a:pos x="T6" y="T7"/>
                    </a:cxn>
                    <a:cxn ang="0">
                      <a:pos x="T8" y="T9"/>
                    </a:cxn>
                  </a:cxnLst>
                  <a:rect l="0" t="0" r="r" b="b"/>
                  <a:pathLst>
                    <a:path w="51" h="53">
                      <a:moveTo>
                        <a:pt x="0" y="1"/>
                      </a:moveTo>
                      <a:cubicBezTo>
                        <a:pt x="4" y="26"/>
                        <a:pt x="20" y="47"/>
                        <a:pt x="45" y="53"/>
                      </a:cubicBezTo>
                      <a:cubicBezTo>
                        <a:pt x="47" y="53"/>
                        <a:pt x="51" y="52"/>
                        <a:pt x="48" y="51"/>
                      </a:cubicBezTo>
                      <a:cubicBezTo>
                        <a:pt x="24" y="46"/>
                        <a:pt x="9" y="24"/>
                        <a:pt x="5" y="1"/>
                      </a:cubicBezTo>
                      <a:cubicBezTo>
                        <a:pt x="5"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95" name="Freeform 33"/>
                <p:cNvSpPr/>
                <p:nvPr/>
              </p:nvSpPr>
              <p:spPr bwMode="auto">
                <a:xfrm>
                  <a:off x="2233" y="417"/>
                  <a:ext cx="689" cy="78"/>
                </a:xfrm>
                <a:custGeom>
                  <a:avLst/>
                  <a:gdLst>
                    <a:gd name="T0" fmla="*/ 287 w 290"/>
                    <a:gd name="T1" fmla="*/ 0 h 33"/>
                    <a:gd name="T2" fmla="*/ 3 w 290"/>
                    <a:gd name="T3" fmla="*/ 31 h 33"/>
                    <a:gd name="T4" fmla="*/ 4 w 290"/>
                    <a:gd name="T5" fmla="*/ 33 h 33"/>
                    <a:gd name="T6" fmla="*/ 287 w 290"/>
                    <a:gd name="T7" fmla="*/ 2 h 33"/>
                    <a:gd name="T8" fmla="*/ 287 w 290"/>
                    <a:gd name="T9" fmla="*/ 0 h 33"/>
                  </a:gdLst>
                  <a:ahLst/>
                  <a:cxnLst>
                    <a:cxn ang="0">
                      <a:pos x="T0" y="T1"/>
                    </a:cxn>
                    <a:cxn ang="0">
                      <a:pos x="T2" y="T3"/>
                    </a:cxn>
                    <a:cxn ang="0">
                      <a:pos x="T4" y="T5"/>
                    </a:cxn>
                    <a:cxn ang="0">
                      <a:pos x="T6" y="T7"/>
                    </a:cxn>
                    <a:cxn ang="0">
                      <a:pos x="T8" y="T9"/>
                    </a:cxn>
                  </a:cxnLst>
                  <a:rect l="0" t="0" r="r" b="b"/>
                  <a:pathLst>
                    <a:path w="290" h="33">
                      <a:moveTo>
                        <a:pt x="287" y="0"/>
                      </a:moveTo>
                      <a:cubicBezTo>
                        <a:pt x="193" y="11"/>
                        <a:pt x="98" y="24"/>
                        <a:pt x="3" y="31"/>
                      </a:cubicBezTo>
                      <a:cubicBezTo>
                        <a:pt x="0" y="31"/>
                        <a:pt x="1" y="33"/>
                        <a:pt x="4" y="33"/>
                      </a:cubicBezTo>
                      <a:cubicBezTo>
                        <a:pt x="98" y="26"/>
                        <a:pt x="193" y="13"/>
                        <a:pt x="287" y="2"/>
                      </a:cubicBezTo>
                      <a:cubicBezTo>
                        <a:pt x="290" y="2"/>
                        <a:pt x="290" y="0"/>
                        <a:pt x="2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96" name="Freeform 34"/>
                <p:cNvSpPr/>
                <p:nvPr/>
              </p:nvSpPr>
              <p:spPr bwMode="auto">
                <a:xfrm>
                  <a:off x="2907" y="398"/>
                  <a:ext cx="38" cy="38"/>
                </a:xfrm>
                <a:custGeom>
                  <a:avLst/>
                  <a:gdLst>
                    <a:gd name="T0" fmla="*/ 9 w 16"/>
                    <a:gd name="T1" fmla="*/ 15 h 16"/>
                    <a:gd name="T2" fmla="*/ 1 w 16"/>
                    <a:gd name="T3" fmla="*/ 8 h 16"/>
                    <a:gd name="T4" fmla="*/ 8 w 16"/>
                    <a:gd name="T5" fmla="*/ 0 h 16"/>
                    <a:gd name="T6" fmla="*/ 16 w 16"/>
                    <a:gd name="T7" fmla="*/ 7 h 16"/>
                    <a:gd name="T8" fmla="*/ 9 w 16"/>
                    <a:gd name="T9" fmla="*/ 15 h 16"/>
                  </a:gdLst>
                  <a:ahLst/>
                  <a:cxnLst>
                    <a:cxn ang="0">
                      <a:pos x="T0" y="T1"/>
                    </a:cxn>
                    <a:cxn ang="0">
                      <a:pos x="T2" y="T3"/>
                    </a:cxn>
                    <a:cxn ang="0">
                      <a:pos x="T4" y="T5"/>
                    </a:cxn>
                    <a:cxn ang="0">
                      <a:pos x="T6" y="T7"/>
                    </a:cxn>
                    <a:cxn ang="0">
                      <a:pos x="T8" y="T9"/>
                    </a:cxn>
                  </a:cxnLst>
                  <a:rect l="0" t="0" r="r" b="b"/>
                  <a:pathLst>
                    <a:path w="16" h="16">
                      <a:moveTo>
                        <a:pt x="9" y="15"/>
                      </a:moveTo>
                      <a:cubicBezTo>
                        <a:pt x="5" y="16"/>
                        <a:pt x="1" y="13"/>
                        <a:pt x="1" y="8"/>
                      </a:cubicBezTo>
                      <a:cubicBezTo>
                        <a:pt x="0" y="4"/>
                        <a:pt x="4" y="0"/>
                        <a:pt x="8" y="0"/>
                      </a:cubicBezTo>
                      <a:cubicBezTo>
                        <a:pt x="12" y="0"/>
                        <a:pt x="16" y="3"/>
                        <a:pt x="16" y="7"/>
                      </a:cubicBezTo>
                      <a:cubicBezTo>
                        <a:pt x="16" y="11"/>
                        <a:pt x="13" y="15"/>
                        <a:pt x="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97" name="Freeform 35"/>
                <p:cNvSpPr/>
                <p:nvPr/>
              </p:nvSpPr>
              <p:spPr bwMode="auto">
                <a:xfrm>
                  <a:off x="2876" y="571"/>
                  <a:ext cx="95" cy="174"/>
                </a:xfrm>
                <a:custGeom>
                  <a:avLst/>
                  <a:gdLst>
                    <a:gd name="T0" fmla="*/ 14 w 40"/>
                    <a:gd name="T1" fmla="*/ 71 h 73"/>
                    <a:gd name="T2" fmla="*/ 38 w 40"/>
                    <a:gd name="T3" fmla="*/ 3 h 73"/>
                    <a:gd name="T4" fmla="*/ 34 w 40"/>
                    <a:gd name="T5" fmla="*/ 1 h 73"/>
                    <a:gd name="T6" fmla="*/ 9 w 40"/>
                    <a:gd name="T7" fmla="*/ 71 h 73"/>
                    <a:gd name="T8" fmla="*/ 14 w 40"/>
                    <a:gd name="T9" fmla="*/ 71 h 73"/>
                  </a:gdLst>
                  <a:ahLst/>
                  <a:cxnLst>
                    <a:cxn ang="0">
                      <a:pos x="T0" y="T1"/>
                    </a:cxn>
                    <a:cxn ang="0">
                      <a:pos x="T2" y="T3"/>
                    </a:cxn>
                    <a:cxn ang="0">
                      <a:pos x="T4" y="T5"/>
                    </a:cxn>
                    <a:cxn ang="0">
                      <a:pos x="T6" y="T7"/>
                    </a:cxn>
                    <a:cxn ang="0">
                      <a:pos x="T8" y="T9"/>
                    </a:cxn>
                  </a:cxnLst>
                  <a:rect l="0" t="0" r="r" b="b"/>
                  <a:pathLst>
                    <a:path w="40" h="73">
                      <a:moveTo>
                        <a:pt x="14" y="71"/>
                      </a:moveTo>
                      <a:cubicBezTo>
                        <a:pt x="5" y="44"/>
                        <a:pt x="13" y="17"/>
                        <a:pt x="38" y="3"/>
                      </a:cubicBezTo>
                      <a:cubicBezTo>
                        <a:pt x="40" y="2"/>
                        <a:pt x="35" y="0"/>
                        <a:pt x="34" y="1"/>
                      </a:cubicBezTo>
                      <a:cubicBezTo>
                        <a:pt x="8" y="16"/>
                        <a:pt x="0" y="43"/>
                        <a:pt x="9" y="71"/>
                      </a:cubicBezTo>
                      <a:cubicBezTo>
                        <a:pt x="10" y="73"/>
                        <a:pt x="14" y="73"/>
                        <a:pt x="14"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98" name="Freeform 36"/>
                <p:cNvSpPr/>
                <p:nvPr/>
              </p:nvSpPr>
              <p:spPr bwMode="auto">
                <a:xfrm>
                  <a:off x="2848" y="588"/>
                  <a:ext cx="157" cy="92"/>
                </a:xfrm>
                <a:custGeom>
                  <a:avLst/>
                  <a:gdLst>
                    <a:gd name="T0" fmla="*/ 0 w 66"/>
                    <a:gd name="T1" fmla="*/ 2 h 39"/>
                    <a:gd name="T2" fmla="*/ 64 w 66"/>
                    <a:gd name="T3" fmla="*/ 35 h 39"/>
                    <a:gd name="T4" fmla="*/ 61 w 66"/>
                    <a:gd name="T5" fmla="*/ 33 h 39"/>
                    <a:gd name="T6" fmla="*/ 5 w 66"/>
                    <a:gd name="T7" fmla="*/ 2 h 39"/>
                    <a:gd name="T8" fmla="*/ 0 w 66"/>
                    <a:gd name="T9" fmla="*/ 2 h 39"/>
                  </a:gdLst>
                  <a:ahLst/>
                  <a:cxnLst>
                    <a:cxn ang="0">
                      <a:pos x="T0" y="T1"/>
                    </a:cxn>
                    <a:cxn ang="0">
                      <a:pos x="T2" y="T3"/>
                    </a:cxn>
                    <a:cxn ang="0">
                      <a:pos x="T4" y="T5"/>
                    </a:cxn>
                    <a:cxn ang="0">
                      <a:pos x="T6" y="T7"/>
                    </a:cxn>
                    <a:cxn ang="0">
                      <a:pos x="T8" y="T9"/>
                    </a:cxn>
                  </a:cxnLst>
                  <a:rect l="0" t="0" r="r" b="b"/>
                  <a:pathLst>
                    <a:path w="66" h="39">
                      <a:moveTo>
                        <a:pt x="0" y="2"/>
                      </a:moveTo>
                      <a:cubicBezTo>
                        <a:pt x="12" y="27"/>
                        <a:pt x="36" y="39"/>
                        <a:pt x="64" y="35"/>
                      </a:cubicBezTo>
                      <a:cubicBezTo>
                        <a:pt x="66" y="34"/>
                        <a:pt x="62" y="32"/>
                        <a:pt x="61" y="33"/>
                      </a:cubicBezTo>
                      <a:cubicBezTo>
                        <a:pt x="36" y="37"/>
                        <a:pt x="16" y="24"/>
                        <a:pt x="5" y="2"/>
                      </a:cubicBezTo>
                      <a:cubicBezTo>
                        <a:pt x="4"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199" name="Freeform 37"/>
                <p:cNvSpPr/>
                <p:nvPr/>
              </p:nvSpPr>
              <p:spPr bwMode="auto">
                <a:xfrm>
                  <a:off x="2838" y="609"/>
                  <a:ext cx="157" cy="98"/>
                </a:xfrm>
                <a:custGeom>
                  <a:avLst/>
                  <a:gdLst>
                    <a:gd name="T0" fmla="*/ 6 w 66"/>
                    <a:gd name="T1" fmla="*/ 39 h 41"/>
                    <a:gd name="T2" fmla="*/ 62 w 66"/>
                    <a:gd name="T3" fmla="*/ 3 h 41"/>
                    <a:gd name="T4" fmla="*/ 61 w 66"/>
                    <a:gd name="T5" fmla="*/ 1 h 41"/>
                    <a:gd name="T6" fmla="*/ 1 w 66"/>
                    <a:gd name="T7" fmla="*/ 39 h 41"/>
                    <a:gd name="T8" fmla="*/ 6 w 66"/>
                    <a:gd name="T9" fmla="*/ 39 h 41"/>
                  </a:gdLst>
                  <a:ahLst/>
                  <a:cxnLst>
                    <a:cxn ang="0">
                      <a:pos x="T0" y="T1"/>
                    </a:cxn>
                    <a:cxn ang="0">
                      <a:pos x="T2" y="T3"/>
                    </a:cxn>
                    <a:cxn ang="0">
                      <a:pos x="T4" y="T5"/>
                    </a:cxn>
                    <a:cxn ang="0">
                      <a:pos x="T6" y="T7"/>
                    </a:cxn>
                    <a:cxn ang="0">
                      <a:pos x="T8" y="T9"/>
                    </a:cxn>
                  </a:cxnLst>
                  <a:rect l="0" t="0" r="r" b="b"/>
                  <a:pathLst>
                    <a:path w="66" h="41">
                      <a:moveTo>
                        <a:pt x="6" y="39"/>
                      </a:moveTo>
                      <a:cubicBezTo>
                        <a:pt x="19" y="22"/>
                        <a:pt x="42" y="8"/>
                        <a:pt x="62" y="3"/>
                      </a:cubicBezTo>
                      <a:cubicBezTo>
                        <a:pt x="66" y="2"/>
                        <a:pt x="63" y="0"/>
                        <a:pt x="61" y="1"/>
                      </a:cubicBezTo>
                      <a:cubicBezTo>
                        <a:pt x="39" y="7"/>
                        <a:pt x="14" y="20"/>
                        <a:pt x="1" y="39"/>
                      </a:cubicBezTo>
                      <a:cubicBezTo>
                        <a:pt x="0" y="40"/>
                        <a:pt x="5" y="41"/>
                        <a:pt x="6"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00" name="Freeform 38"/>
                <p:cNvSpPr/>
                <p:nvPr/>
              </p:nvSpPr>
              <p:spPr bwMode="auto">
                <a:xfrm>
                  <a:off x="2886" y="564"/>
                  <a:ext cx="81" cy="154"/>
                </a:xfrm>
                <a:custGeom>
                  <a:avLst/>
                  <a:gdLst>
                    <a:gd name="T0" fmla="*/ 5 w 34"/>
                    <a:gd name="T1" fmla="*/ 1 h 65"/>
                    <a:gd name="T2" fmla="*/ 28 w 34"/>
                    <a:gd name="T3" fmla="*/ 64 h 65"/>
                    <a:gd name="T4" fmla="*/ 32 w 34"/>
                    <a:gd name="T5" fmla="*/ 63 h 65"/>
                    <a:gd name="T6" fmla="*/ 10 w 34"/>
                    <a:gd name="T7" fmla="*/ 1 h 65"/>
                    <a:gd name="T8" fmla="*/ 5 w 34"/>
                    <a:gd name="T9" fmla="*/ 1 h 65"/>
                  </a:gdLst>
                  <a:ahLst/>
                  <a:cxnLst>
                    <a:cxn ang="0">
                      <a:pos x="T0" y="T1"/>
                    </a:cxn>
                    <a:cxn ang="0">
                      <a:pos x="T2" y="T3"/>
                    </a:cxn>
                    <a:cxn ang="0">
                      <a:pos x="T4" y="T5"/>
                    </a:cxn>
                    <a:cxn ang="0">
                      <a:pos x="T6" y="T7"/>
                    </a:cxn>
                    <a:cxn ang="0">
                      <a:pos x="T8" y="T9"/>
                    </a:cxn>
                  </a:cxnLst>
                  <a:rect l="0" t="0" r="r" b="b"/>
                  <a:pathLst>
                    <a:path w="34" h="65">
                      <a:moveTo>
                        <a:pt x="5" y="1"/>
                      </a:moveTo>
                      <a:cubicBezTo>
                        <a:pt x="0" y="26"/>
                        <a:pt x="7" y="50"/>
                        <a:pt x="28" y="64"/>
                      </a:cubicBezTo>
                      <a:cubicBezTo>
                        <a:pt x="29" y="65"/>
                        <a:pt x="34" y="64"/>
                        <a:pt x="32" y="63"/>
                      </a:cubicBezTo>
                      <a:cubicBezTo>
                        <a:pt x="12" y="49"/>
                        <a:pt x="5" y="25"/>
                        <a:pt x="10" y="1"/>
                      </a:cubicBezTo>
                      <a:cubicBezTo>
                        <a:pt x="10"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01" name="Freeform 39"/>
                <p:cNvSpPr/>
                <p:nvPr/>
              </p:nvSpPr>
              <p:spPr bwMode="auto">
                <a:xfrm>
                  <a:off x="2228" y="481"/>
                  <a:ext cx="677" cy="171"/>
                </a:xfrm>
                <a:custGeom>
                  <a:avLst/>
                  <a:gdLst>
                    <a:gd name="T0" fmla="*/ 283 w 285"/>
                    <a:gd name="T1" fmla="*/ 70 h 72"/>
                    <a:gd name="T2" fmla="*/ 6 w 285"/>
                    <a:gd name="T3" fmla="*/ 0 h 72"/>
                    <a:gd name="T4" fmla="*/ 3 w 285"/>
                    <a:gd name="T5" fmla="*/ 2 h 72"/>
                    <a:gd name="T6" fmla="*/ 279 w 285"/>
                    <a:gd name="T7" fmla="*/ 72 h 72"/>
                    <a:gd name="T8" fmla="*/ 283 w 285"/>
                    <a:gd name="T9" fmla="*/ 70 h 72"/>
                  </a:gdLst>
                  <a:ahLst/>
                  <a:cxnLst>
                    <a:cxn ang="0">
                      <a:pos x="T0" y="T1"/>
                    </a:cxn>
                    <a:cxn ang="0">
                      <a:pos x="T2" y="T3"/>
                    </a:cxn>
                    <a:cxn ang="0">
                      <a:pos x="T4" y="T5"/>
                    </a:cxn>
                    <a:cxn ang="0">
                      <a:pos x="T6" y="T7"/>
                    </a:cxn>
                    <a:cxn ang="0">
                      <a:pos x="T8" y="T9"/>
                    </a:cxn>
                  </a:cxnLst>
                  <a:rect l="0" t="0" r="r" b="b"/>
                  <a:pathLst>
                    <a:path w="285" h="72">
                      <a:moveTo>
                        <a:pt x="283" y="70"/>
                      </a:moveTo>
                      <a:cubicBezTo>
                        <a:pt x="190" y="47"/>
                        <a:pt x="97" y="26"/>
                        <a:pt x="6" y="0"/>
                      </a:cubicBezTo>
                      <a:cubicBezTo>
                        <a:pt x="5" y="0"/>
                        <a:pt x="0" y="1"/>
                        <a:pt x="3" y="2"/>
                      </a:cubicBezTo>
                      <a:cubicBezTo>
                        <a:pt x="94" y="28"/>
                        <a:pt x="187" y="49"/>
                        <a:pt x="279" y="72"/>
                      </a:cubicBezTo>
                      <a:cubicBezTo>
                        <a:pt x="280" y="72"/>
                        <a:pt x="285" y="71"/>
                        <a:pt x="28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02" name="Freeform 40"/>
                <p:cNvSpPr/>
                <p:nvPr/>
              </p:nvSpPr>
              <p:spPr bwMode="auto">
                <a:xfrm>
                  <a:off x="2888" y="631"/>
                  <a:ext cx="41" cy="40"/>
                </a:xfrm>
                <a:custGeom>
                  <a:avLst/>
                  <a:gdLst>
                    <a:gd name="T0" fmla="*/ 6 w 17"/>
                    <a:gd name="T1" fmla="*/ 16 h 17"/>
                    <a:gd name="T2" fmla="*/ 1 w 17"/>
                    <a:gd name="T3" fmla="*/ 7 h 17"/>
                    <a:gd name="T4" fmla="*/ 10 w 17"/>
                    <a:gd name="T5" fmla="*/ 1 h 17"/>
                    <a:gd name="T6" fmla="*/ 16 w 17"/>
                    <a:gd name="T7" fmla="*/ 11 h 17"/>
                    <a:gd name="T8" fmla="*/ 6 w 17"/>
                    <a:gd name="T9" fmla="*/ 16 h 17"/>
                  </a:gdLst>
                  <a:ahLst/>
                  <a:cxnLst>
                    <a:cxn ang="0">
                      <a:pos x="T0" y="T1"/>
                    </a:cxn>
                    <a:cxn ang="0">
                      <a:pos x="T2" y="T3"/>
                    </a:cxn>
                    <a:cxn ang="0">
                      <a:pos x="T4" y="T5"/>
                    </a:cxn>
                    <a:cxn ang="0">
                      <a:pos x="T6" y="T7"/>
                    </a:cxn>
                    <a:cxn ang="0">
                      <a:pos x="T8" y="T9"/>
                    </a:cxn>
                  </a:cxnLst>
                  <a:rect l="0" t="0" r="r" b="b"/>
                  <a:pathLst>
                    <a:path w="17" h="17">
                      <a:moveTo>
                        <a:pt x="6" y="16"/>
                      </a:moveTo>
                      <a:cubicBezTo>
                        <a:pt x="2" y="15"/>
                        <a:pt x="0" y="11"/>
                        <a:pt x="1" y="7"/>
                      </a:cubicBezTo>
                      <a:cubicBezTo>
                        <a:pt x="2" y="3"/>
                        <a:pt x="6" y="0"/>
                        <a:pt x="10" y="1"/>
                      </a:cubicBezTo>
                      <a:cubicBezTo>
                        <a:pt x="15" y="3"/>
                        <a:pt x="17" y="7"/>
                        <a:pt x="16" y="11"/>
                      </a:cubicBezTo>
                      <a:cubicBezTo>
                        <a:pt x="15" y="15"/>
                        <a:pt x="10" y="17"/>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03" name="Freeform 41"/>
                <p:cNvSpPr/>
                <p:nvPr/>
              </p:nvSpPr>
              <p:spPr bwMode="auto">
                <a:xfrm>
                  <a:off x="2763" y="828"/>
                  <a:ext cx="130" cy="139"/>
                </a:xfrm>
                <a:custGeom>
                  <a:avLst/>
                  <a:gdLst>
                    <a:gd name="T0" fmla="*/ 5 w 55"/>
                    <a:gd name="T1" fmla="*/ 58 h 59"/>
                    <a:gd name="T2" fmla="*/ 53 w 55"/>
                    <a:gd name="T3" fmla="*/ 2 h 59"/>
                    <a:gd name="T4" fmla="*/ 49 w 55"/>
                    <a:gd name="T5" fmla="*/ 0 h 59"/>
                    <a:gd name="T6" fmla="*/ 0 w 55"/>
                    <a:gd name="T7" fmla="*/ 57 h 59"/>
                    <a:gd name="T8" fmla="*/ 5 w 55"/>
                    <a:gd name="T9" fmla="*/ 58 h 59"/>
                  </a:gdLst>
                  <a:ahLst/>
                  <a:cxnLst>
                    <a:cxn ang="0">
                      <a:pos x="T0" y="T1"/>
                    </a:cxn>
                    <a:cxn ang="0">
                      <a:pos x="T2" y="T3"/>
                    </a:cxn>
                    <a:cxn ang="0">
                      <a:pos x="T4" y="T5"/>
                    </a:cxn>
                    <a:cxn ang="0">
                      <a:pos x="T6" y="T7"/>
                    </a:cxn>
                    <a:cxn ang="0">
                      <a:pos x="T8" y="T9"/>
                    </a:cxn>
                  </a:cxnLst>
                  <a:rect l="0" t="0" r="r" b="b"/>
                  <a:pathLst>
                    <a:path w="55" h="59">
                      <a:moveTo>
                        <a:pt x="5" y="58"/>
                      </a:moveTo>
                      <a:cubicBezTo>
                        <a:pt x="7" y="29"/>
                        <a:pt x="24" y="6"/>
                        <a:pt x="53" y="2"/>
                      </a:cubicBezTo>
                      <a:cubicBezTo>
                        <a:pt x="55" y="2"/>
                        <a:pt x="51" y="0"/>
                        <a:pt x="49" y="0"/>
                      </a:cubicBezTo>
                      <a:cubicBezTo>
                        <a:pt x="20" y="5"/>
                        <a:pt x="2" y="27"/>
                        <a:pt x="0" y="57"/>
                      </a:cubicBezTo>
                      <a:cubicBezTo>
                        <a:pt x="0" y="58"/>
                        <a:pt x="5" y="59"/>
                        <a:pt x="5"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04" name="Freeform 42"/>
                <p:cNvSpPr/>
                <p:nvPr/>
              </p:nvSpPr>
              <p:spPr bwMode="auto">
                <a:xfrm>
                  <a:off x="2770" y="804"/>
                  <a:ext cx="118" cy="128"/>
                </a:xfrm>
                <a:custGeom>
                  <a:avLst/>
                  <a:gdLst>
                    <a:gd name="T0" fmla="*/ 0 w 50"/>
                    <a:gd name="T1" fmla="*/ 1 h 54"/>
                    <a:gd name="T2" fmla="*/ 47 w 50"/>
                    <a:gd name="T3" fmla="*/ 54 h 54"/>
                    <a:gd name="T4" fmla="*/ 47 w 50"/>
                    <a:gd name="T5" fmla="*/ 52 h 54"/>
                    <a:gd name="T6" fmla="*/ 5 w 50"/>
                    <a:gd name="T7" fmla="*/ 2 h 54"/>
                    <a:gd name="T8" fmla="*/ 0 w 50"/>
                    <a:gd name="T9" fmla="*/ 1 h 54"/>
                  </a:gdLst>
                  <a:ahLst/>
                  <a:cxnLst>
                    <a:cxn ang="0">
                      <a:pos x="T0" y="T1"/>
                    </a:cxn>
                    <a:cxn ang="0">
                      <a:pos x="T2" y="T3"/>
                    </a:cxn>
                    <a:cxn ang="0">
                      <a:pos x="T4" y="T5"/>
                    </a:cxn>
                    <a:cxn ang="0">
                      <a:pos x="T6" y="T7"/>
                    </a:cxn>
                    <a:cxn ang="0">
                      <a:pos x="T8" y="T9"/>
                    </a:cxn>
                  </a:cxnLst>
                  <a:rect l="0" t="0" r="r" b="b"/>
                  <a:pathLst>
                    <a:path w="50" h="54">
                      <a:moveTo>
                        <a:pt x="0" y="1"/>
                      </a:moveTo>
                      <a:cubicBezTo>
                        <a:pt x="3" y="28"/>
                        <a:pt x="20" y="48"/>
                        <a:pt x="47" y="54"/>
                      </a:cubicBezTo>
                      <a:cubicBezTo>
                        <a:pt x="50" y="54"/>
                        <a:pt x="50" y="52"/>
                        <a:pt x="47" y="52"/>
                      </a:cubicBezTo>
                      <a:cubicBezTo>
                        <a:pt x="22" y="47"/>
                        <a:pt x="7" y="27"/>
                        <a:pt x="5" y="2"/>
                      </a:cubicBezTo>
                      <a:cubicBezTo>
                        <a:pt x="5"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05" name="Freeform 43"/>
                <p:cNvSpPr/>
                <p:nvPr/>
              </p:nvSpPr>
              <p:spPr bwMode="auto">
                <a:xfrm>
                  <a:off x="2720" y="865"/>
                  <a:ext cx="180" cy="46"/>
                </a:xfrm>
                <a:custGeom>
                  <a:avLst/>
                  <a:gdLst>
                    <a:gd name="T0" fmla="*/ 6 w 76"/>
                    <a:gd name="T1" fmla="*/ 18 h 19"/>
                    <a:gd name="T2" fmla="*/ 71 w 76"/>
                    <a:gd name="T3" fmla="*/ 5 h 19"/>
                    <a:gd name="T4" fmla="*/ 73 w 76"/>
                    <a:gd name="T5" fmla="*/ 3 h 19"/>
                    <a:gd name="T6" fmla="*/ 2 w 76"/>
                    <a:gd name="T7" fmla="*/ 17 h 19"/>
                    <a:gd name="T8" fmla="*/ 6 w 76"/>
                    <a:gd name="T9" fmla="*/ 18 h 19"/>
                  </a:gdLst>
                  <a:ahLst/>
                  <a:cxnLst>
                    <a:cxn ang="0">
                      <a:pos x="T0" y="T1"/>
                    </a:cxn>
                    <a:cxn ang="0">
                      <a:pos x="T2" y="T3"/>
                    </a:cxn>
                    <a:cxn ang="0">
                      <a:pos x="T4" y="T5"/>
                    </a:cxn>
                    <a:cxn ang="0">
                      <a:pos x="T6" y="T7"/>
                    </a:cxn>
                    <a:cxn ang="0">
                      <a:pos x="T8" y="T9"/>
                    </a:cxn>
                  </a:cxnLst>
                  <a:rect l="0" t="0" r="r" b="b"/>
                  <a:pathLst>
                    <a:path w="76" h="19">
                      <a:moveTo>
                        <a:pt x="6" y="18"/>
                      </a:moveTo>
                      <a:cubicBezTo>
                        <a:pt x="24" y="6"/>
                        <a:pt x="50" y="2"/>
                        <a:pt x="71" y="5"/>
                      </a:cubicBezTo>
                      <a:cubicBezTo>
                        <a:pt x="72" y="5"/>
                        <a:pt x="76" y="3"/>
                        <a:pt x="73" y="3"/>
                      </a:cubicBezTo>
                      <a:cubicBezTo>
                        <a:pt x="50" y="0"/>
                        <a:pt x="22" y="4"/>
                        <a:pt x="2" y="17"/>
                      </a:cubicBezTo>
                      <a:cubicBezTo>
                        <a:pt x="0" y="19"/>
                        <a:pt x="5" y="19"/>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06" name="Freeform 44"/>
                <p:cNvSpPr/>
                <p:nvPr/>
              </p:nvSpPr>
              <p:spPr bwMode="auto">
                <a:xfrm>
                  <a:off x="2789" y="797"/>
                  <a:ext cx="49" cy="166"/>
                </a:xfrm>
                <a:custGeom>
                  <a:avLst/>
                  <a:gdLst>
                    <a:gd name="T0" fmla="*/ 15 w 21"/>
                    <a:gd name="T1" fmla="*/ 2 h 70"/>
                    <a:gd name="T2" fmla="*/ 14 w 21"/>
                    <a:gd name="T3" fmla="*/ 69 h 70"/>
                    <a:gd name="T4" fmla="*/ 19 w 21"/>
                    <a:gd name="T5" fmla="*/ 68 h 70"/>
                    <a:gd name="T6" fmla="*/ 20 w 21"/>
                    <a:gd name="T7" fmla="*/ 2 h 70"/>
                    <a:gd name="T8" fmla="*/ 15 w 21"/>
                    <a:gd name="T9" fmla="*/ 2 h 70"/>
                  </a:gdLst>
                  <a:ahLst/>
                  <a:cxnLst>
                    <a:cxn ang="0">
                      <a:pos x="T0" y="T1"/>
                    </a:cxn>
                    <a:cxn ang="0">
                      <a:pos x="T2" y="T3"/>
                    </a:cxn>
                    <a:cxn ang="0">
                      <a:pos x="T4" y="T5"/>
                    </a:cxn>
                    <a:cxn ang="0">
                      <a:pos x="T6" y="T7"/>
                    </a:cxn>
                    <a:cxn ang="0">
                      <a:pos x="T8" y="T9"/>
                    </a:cxn>
                  </a:cxnLst>
                  <a:rect l="0" t="0" r="r" b="b"/>
                  <a:pathLst>
                    <a:path w="21" h="70">
                      <a:moveTo>
                        <a:pt x="15" y="2"/>
                      </a:moveTo>
                      <a:cubicBezTo>
                        <a:pt x="2" y="23"/>
                        <a:pt x="0" y="48"/>
                        <a:pt x="14" y="69"/>
                      </a:cubicBezTo>
                      <a:cubicBezTo>
                        <a:pt x="15" y="70"/>
                        <a:pt x="20" y="70"/>
                        <a:pt x="19" y="68"/>
                      </a:cubicBezTo>
                      <a:cubicBezTo>
                        <a:pt x="5" y="48"/>
                        <a:pt x="7" y="23"/>
                        <a:pt x="20" y="2"/>
                      </a:cubicBezTo>
                      <a:cubicBezTo>
                        <a:pt x="21" y="1"/>
                        <a:pt x="16" y="0"/>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07" name="Freeform 45"/>
                <p:cNvSpPr/>
                <p:nvPr/>
              </p:nvSpPr>
              <p:spPr bwMode="auto">
                <a:xfrm>
                  <a:off x="2233" y="479"/>
                  <a:ext cx="570" cy="401"/>
                </a:xfrm>
                <a:custGeom>
                  <a:avLst/>
                  <a:gdLst>
                    <a:gd name="T0" fmla="*/ 238 w 240"/>
                    <a:gd name="T1" fmla="*/ 166 h 169"/>
                    <a:gd name="T2" fmla="*/ 6 w 240"/>
                    <a:gd name="T3" fmla="*/ 1 h 169"/>
                    <a:gd name="T4" fmla="*/ 2 w 240"/>
                    <a:gd name="T5" fmla="*/ 2 h 169"/>
                    <a:gd name="T6" fmla="*/ 234 w 240"/>
                    <a:gd name="T7" fmla="*/ 168 h 169"/>
                    <a:gd name="T8" fmla="*/ 238 w 240"/>
                    <a:gd name="T9" fmla="*/ 166 h 169"/>
                  </a:gdLst>
                  <a:ahLst/>
                  <a:cxnLst>
                    <a:cxn ang="0">
                      <a:pos x="T0" y="T1"/>
                    </a:cxn>
                    <a:cxn ang="0">
                      <a:pos x="T2" y="T3"/>
                    </a:cxn>
                    <a:cxn ang="0">
                      <a:pos x="T4" y="T5"/>
                    </a:cxn>
                    <a:cxn ang="0">
                      <a:pos x="T6" y="T7"/>
                    </a:cxn>
                    <a:cxn ang="0">
                      <a:pos x="T8" y="T9"/>
                    </a:cxn>
                  </a:cxnLst>
                  <a:rect l="0" t="0" r="r" b="b"/>
                  <a:pathLst>
                    <a:path w="240" h="169">
                      <a:moveTo>
                        <a:pt x="238" y="166"/>
                      </a:moveTo>
                      <a:cubicBezTo>
                        <a:pt x="161" y="112"/>
                        <a:pt x="82" y="59"/>
                        <a:pt x="6" y="1"/>
                      </a:cubicBezTo>
                      <a:cubicBezTo>
                        <a:pt x="5" y="0"/>
                        <a:pt x="0" y="1"/>
                        <a:pt x="2" y="2"/>
                      </a:cubicBezTo>
                      <a:cubicBezTo>
                        <a:pt x="77" y="60"/>
                        <a:pt x="156" y="113"/>
                        <a:pt x="234" y="168"/>
                      </a:cubicBezTo>
                      <a:cubicBezTo>
                        <a:pt x="235" y="169"/>
                        <a:pt x="240" y="167"/>
                        <a:pt x="238"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08" name="Freeform 46"/>
                <p:cNvSpPr/>
                <p:nvPr/>
              </p:nvSpPr>
              <p:spPr bwMode="auto">
                <a:xfrm>
                  <a:off x="2784" y="861"/>
                  <a:ext cx="43" cy="40"/>
                </a:xfrm>
                <a:custGeom>
                  <a:avLst/>
                  <a:gdLst>
                    <a:gd name="T0" fmla="*/ 4 w 18"/>
                    <a:gd name="T1" fmla="*/ 15 h 17"/>
                    <a:gd name="T2" fmla="*/ 3 w 18"/>
                    <a:gd name="T3" fmla="*/ 4 h 17"/>
                    <a:gd name="T4" fmla="*/ 14 w 18"/>
                    <a:gd name="T5" fmla="*/ 3 h 17"/>
                    <a:gd name="T6" fmla="*/ 15 w 18"/>
                    <a:gd name="T7" fmla="*/ 14 h 17"/>
                    <a:gd name="T8" fmla="*/ 4 w 18"/>
                    <a:gd name="T9" fmla="*/ 15 h 17"/>
                  </a:gdLst>
                  <a:ahLst/>
                  <a:cxnLst>
                    <a:cxn ang="0">
                      <a:pos x="T0" y="T1"/>
                    </a:cxn>
                    <a:cxn ang="0">
                      <a:pos x="T2" y="T3"/>
                    </a:cxn>
                    <a:cxn ang="0">
                      <a:pos x="T4" y="T5"/>
                    </a:cxn>
                    <a:cxn ang="0">
                      <a:pos x="T6" y="T7"/>
                    </a:cxn>
                    <a:cxn ang="0">
                      <a:pos x="T8" y="T9"/>
                    </a:cxn>
                  </a:cxnLst>
                  <a:rect l="0" t="0" r="r" b="b"/>
                  <a:pathLst>
                    <a:path w="18" h="17">
                      <a:moveTo>
                        <a:pt x="4" y="15"/>
                      </a:moveTo>
                      <a:cubicBezTo>
                        <a:pt x="1" y="12"/>
                        <a:pt x="0" y="8"/>
                        <a:pt x="3" y="4"/>
                      </a:cubicBezTo>
                      <a:cubicBezTo>
                        <a:pt x="6" y="1"/>
                        <a:pt x="10" y="0"/>
                        <a:pt x="14" y="3"/>
                      </a:cubicBezTo>
                      <a:cubicBezTo>
                        <a:pt x="17" y="5"/>
                        <a:pt x="18" y="10"/>
                        <a:pt x="15" y="14"/>
                      </a:cubicBezTo>
                      <a:cubicBezTo>
                        <a:pt x="13" y="17"/>
                        <a:pt x="8" y="17"/>
                        <a:pt x="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09" name="Freeform 47"/>
                <p:cNvSpPr/>
                <p:nvPr/>
              </p:nvSpPr>
              <p:spPr bwMode="auto">
                <a:xfrm>
                  <a:off x="2539" y="1029"/>
                  <a:ext cx="174" cy="102"/>
                </a:xfrm>
                <a:custGeom>
                  <a:avLst/>
                  <a:gdLst>
                    <a:gd name="T0" fmla="*/ 6 w 73"/>
                    <a:gd name="T1" fmla="*/ 42 h 43"/>
                    <a:gd name="T2" fmla="*/ 68 w 73"/>
                    <a:gd name="T3" fmla="*/ 9 h 43"/>
                    <a:gd name="T4" fmla="*/ 70 w 73"/>
                    <a:gd name="T5" fmla="*/ 7 h 43"/>
                    <a:gd name="T6" fmla="*/ 1 w 73"/>
                    <a:gd name="T7" fmla="*/ 41 h 43"/>
                    <a:gd name="T8" fmla="*/ 6 w 73"/>
                    <a:gd name="T9" fmla="*/ 42 h 43"/>
                  </a:gdLst>
                  <a:ahLst/>
                  <a:cxnLst>
                    <a:cxn ang="0">
                      <a:pos x="T0" y="T1"/>
                    </a:cxn>
                    <a:cxn ang="0">
                      <a:pos x="T2" y="T3"/>
                    </a:cxn>
                    <a:cxn ang="0">
                      <a:pos x="T4" y="T5"/>
                    </a:cxn>
                    <a:cxn ang="0">
                      <a:pos x="T6" y="T7"/>
                    </a:cxn>
                    <a:cxn ang="0">
                      <a:pos x="T8" y="T9"/>
                    </a:cxn>
                  </a:cxnLst>
                  <a:rect l="0" t="0" r="r" b="b"/>
                  <a:pathLst>
                    <a:path w="73" h="43">
                      <a:moveTo>
                        <a:pt x="6" y="42"/>
                      </a:moveTo>
                      <a:cubicBezTo>
                        <a:pt x="17" y="17"/>
                        <a:pt x="40" y="2"/>
                        <a:pt x="68" y="9"/>
                      </a:cubicBezTo>
                      <a:cubicBezTo>
                        <a:pt x="70" y="9"/>
                        <a:pt x="73" y="8"/>
                        <a:pt x="70" y="7"/>
                      </a:cubicBezTo>
                      <a:cubicBezTo>
                        <a:pt x="40" y="0"/>
                        <a:pt x="14" y="13"/>
                        <a:pt x="1" y="41"/>
                      </a:cubicBezTo>
                      <a:cubicBezTo>
                        <a:pt x="0" y="42"/>
                        <a:pt x="5" y="43"/>
                        <a:pt x="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10" name="Freeform 48"/>
                <p:cNvSpPr/>
                <p:nvPr/>
              </p:nvSpPr>
              <p:spPr bwMode="auto">
                <a:xfrm>
                  <a:off x="2589" y="982"/>
                  <a:ext cx="83" cy="159"/>
                </a:xfrm>
                <a:custGeom>
                  <a:avLst/>
                  <a:gdLst>
                    <a:gd name="T0" fmla="*/ 7 w 35"/>
                    <a:gd name="T1" fmla="*/ 1 h 67"/>
                    <a:gd name="T2" fmla="*/ 29 w 35"/>
                    <a:gd name="T3" fmla="*/ 66 h 67"/>
                    <a:gd name="T4" fmla="*/ 33 w 35"/>
                    <a:gd name="T5" fmla="*/ 66 h 67"/>
                    <a:gd name="T6" fmla="*/ 12 w 35"/>
                    <a:gd name="T7" fmla="*/ 2 h 67"/>
                    <a:gd name="T8" fmla="*/ 7 w 35"/>
                    <a:gd name="T9" fmla="*/ 1 h 67"/>
                  </a:gdLst>
                  <a:ahLst/>
                  <a:cxnLst>
                    <a:cxn ang="0">
                      <a:pos x="T0" y="T1"/>
                    </a:cxn>
                    <a:cxn ang="0">
                      <a:pos x="T2" y="T3"/>
                    </a:cxn>
                    <a:cxn ang="0">
                      <a:pos x="T4" y="T5"/>
                    </a:cxn>
                    <a:cxn ang="0">
                      <a:pos x="T6" y="T7"/>
                    </a:cxn>
                    <a:cxn ang="0">
                      <a:pos x="T8" y="T9"/>
                    </a:cxn>
                  </a:cxnLst>
                  <a:rect l="0" t="0" r="r" b="b"/>
                  <a:pathLst>
                    <a:path w="35" h="67">
                      <a:moveTo>
                        <a:pt x="7" y="1"/>
                      </a:moveTo>
                      <a:cubicBezTo>
                        <a:pt x="0" y="27"/>
                        <a:pt x="7" y="51"/>
                        <a:pt x="29" y="66"/>
                      </a:cubicBezTo>
                      <a:cubicBezTo>
                        <a:pt x="30" y="67"/>
                        <a:pt x="35" y="67"/>
                        <a:pt x="33" y="66"/>
                      </a:cubicBezTo>
                      <a:cubicBezTo>
                        <a:pt x="11" y="51"/>
                        <a:pt x="5" y="27"/>
                        <a:pt x="12" y="2"/>
                      </a:cubicBezTo>
                      <a:cubicBezTo>
                        <a:pt x="13" y="1"/>
                        <a:pt x="8"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11" name="Freeform 49"/>
                <p:cNvSpPr/>
                <p:nvPr/>
              </p:nvSpPr>
              <p:spPr bwMode="auto">
                <a:xfrm>
                  <a:off x="2523" y="1048"/>
                  <a:ext cx="178" cy="45"/>
                </a:xfrm>
                <a:custGeom>
                  <a:avLst/>
                  <a:gdLst>
                    <a:gd name="T0" fmla="*/ 4 w 75"/>
                    <a:gd name="T1" fmla="*/ 6 h 19"/>
                    <a:gd name="T2" fmla="*/ 69 w 75"/>
                    <a:gd name="T3" fmla="*/ 19 h 19"/>
                    <a:gd name="T4" fmla="*/ 74 w 75"/>
                    <a:gd name="T5" fmla="*/ 17 h 19"/>
                    <a:gd name="T6" fmla="*/ 3 w 75"/>
                    <a:gd name="T7" fmla="*/ 4 h 19"/>
                    <a:gd name="T8" fmla="*/ 4 w 75"/>
                    <a:gd name="T9" fmla="*/ 6 h 19"/>
                  </a:gdLst>
                  <a:ahLst/>
                  <a:cxnLst>
                    <a:cxn ang="0">
                      <a:pos x="T0" y="T1"/>
                    </a:cxn>
                    <a:cxn ang="0">
                      <a:pos x="T2" y="T3"/>
                    </a:cxn>
                    <a:cxn ang="0">
                      <a:pos x="T4" y="T5"/>
                    </a:cxn>
                    <a:cxn ang="0">
                      <a:pos x="T6" y="T7"/>
                    </a:cxn>
                    <a:cxn ang="0">
                      <a:pos x="T8" y="T9"/>
                    </a:cxn>
                  </a:cxnLst>
                  <a:rect l="0" t="0" r="r" b="b"/>
                  <a:pathLst>
                    <a:path w="75" h="19">
                      <a:moveTo>
                        <a:pt x="4" y="6"/>
                      </a:moveTo>
                      <a:cubicBezTo>
                        <a:pt x="26" y="2"/>
                        <a:pt x="51" y="9"/>
                        <a:pt x="69" y="19"/>
                      </a:cubicBezTo>
                      <a:cubicBezTo>
                        <a:pt x="71" y="19"/>
                        <a:pt x="75" y="18"/>
                        <a:pt x="74" y="17"/>
                      </a:cubicBezTo>
                      <a:cubicBezTo>
                        <a:pt x="53" y="6"/>
                        <a:pt x="26" y="0"/>
                        <a:pt x="3" y="4"/>
                      </a:cubicBezTo>
                      <a:cubicBezTo>
                        <a:pt x="0" y="5"/>
                        <a:pt x="2"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12" name="Freeform 50"/>
                <p:cNvSpPr/>
                <p:nvPr/>
              </p:nvSpPr>
              <p:spPr bwMode="auto">
                <a:xfrm>
                  <a:off x="2585" y="998"/>
                  <a:ext cx="90" cy="152"/>
                </a:xfrm>
                <a:custGeom>
                  <a:avLst/>
                  <a:gdLst>
                    <a:gd name="T0" fmla="*/ 32 w 38"/>
                    <a:gd name="T1" fmla="*/ 1 h 64"/>
                    <a:gd name="T2" fmla="*/ 5 w 38"/>
                    <a:gd name="T3" fmla="*/ 63 h 64"/>
                    <a:gd name="T4" fmla="*/ 10 w 38"/>
                    <a:gd name="T5" fmla="*/ 62 h 64"/>
                    <a:gd name="T6" fmla="*/ 36 w 38"/>
                    <a:gd name="T7" fmla="*/ 1 h 64"/>
                    <a:gd name="T8" fmla="*/ 32 w 38"/>
                    <a:gd name="T9" fmla="*/ 1 h 64"/>
                  </a:gdLst>
                  <a:ahLst/>
                  <a:cxnLst>
                    <a:cxn ang="0">
                      <a:pos x="T0" y="T1"/>
                    </a:cxn>
                    <a:cxn ang="0">
                      <a:pos x="T2" y="T3"/>
                    </a:cxn>
                    <a:cxn ang="0">
                      <a:pos x="T4" y="T5"/>
                    </a:cxn>
                    <a:cxn ang="0">
                      <a:pos x="T6" y="T7"/>
                    </a:cxn>
                    <a:cxn ang="0">
                      <a:pos x="T8" y="T9"/>
                    </a:cxn>
                  </a:cxnLst>
                  <a:rect l="0" t="0" r="r" b="b"/>
                  <a:pathLst>
                    <a:path w="38" h="64">
                      <a:moveTo>
                        <a:pt x="32" y="1"/>
                      </a:moveTo>
                      <a:cubicBezTo>
                        <a:pt x="12" y="15"/>
                        <a:pt x="0" y="38"/>
                        <a:pt x="5" y="63"/>
                      </a:cubicBezTo>
                      <a:cubicBezTo>
                        <a:pt x="6" y="64"/>
                        <a:pt x="11" y="64"/>
                        <a:pt x="10" y="62"/>
                      </a:cubicBezTo>
                      <a:cubicBezTo>
                        <a:pt x="5" y="38"/>
                        <a:pt x="16" y="15"/>
                        <a:pt x="36" y="1"/>
                      </a:cubicBezTo>
                      <a:cubicBezTo>
                        <a:pt x="38" y="0"/>
                        <a:pt x="33" y="0"/>
                        <a:pt x="3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13" name="Freeform 51"/>
                <p:cNvSpPr/>
                <p:nvPr/>
              </p:nvSpPr>
              <p:spPr bwMode="auto">
                <a:xfrm>
                  <a:off x="2236" y="479"/>
                  <a:ext cx="375" cy="581"/>
                </a:xfrm>
                <a:custGeom>
                  <a:avLst/>
                  <a:gdLst>
                    <a:gd name="T0" fmla="*/ 157 w 158"/>
                    <a:gd name="T1" fmla="*/ 243 h 245"/>
                    <a:gd name="T2" fmla="*/ 5 w 158"/>
                    <a:gd name="T3" fmla="*/ 1 h 245"/>
                    <a:gd name="T4" fmla="*/ 1 w 158"/>
                    <a:gd name="T5" fmla="*/ 2 h 245"/>
                    <a:gd name="T6" fmla="*/ 153 w 158"/>
                    <a:gd name="T7" fmla="*/ 244 h 245"/>
                    <a:gd name="T8" fmla="*/ 157 w 158"/>
                    <a:gd name="T9" fmla="*/ 243 h 245"/>
                  </a:gdLst>
                  <a:ahLst/>
                  <a:cxnLst>
                    <a:cxn ang="0">
                      <a:pos x="T0" y="T1"/>
                    </a:cxn>
                    <a:cxn ang="0">
                      <a:pos x="T2" y="T3"/>
                    </a:cxn>
                    <a:cxn ang="0">
                      <a:pos x="T4" y="T5"/>
                    </a:cxn>
                    <a:cxn ang="0">
                      <a:pos x="T6" y="T7"/>
                    </a:cxn>
                    <a:cxn ang="0">
                      <a:pos x="T8" y="T9"/>
                    </a:cxn>
                  </a:cxnLst>
                  <a:rect l="0" t="0" r="r" b="b"/>
                  <a:pathLst>
                    <a:path w="158" h="245">
                      <a:moveTo>
                        <a:pt x="157" y="243"/>
                      </a:moveTo>
                      <a:cubicBezTo>
                        <a:pt x="106" y="163"/>
                        <a:pt x="53" y="83"/>
                        <a:pt x="5" y="1"/>
                      </a:cubicBezTo>
                      <a:cubicBezTo>
                        <a:pt x="5" y="0"/>
                        <a:pt x="0" y="1"/>
                        <a:pt x="1" y="2"/>
                      </a:cubicBezTo>
                      <a:cubicBezTo>
                        <a:pt x="48" y="84"/>
                        <a:pt x="101" y="164"/>
                        <a:pt x="153" y="244"/>
                      </a:cubicBezTo>
                      <a:cubicBezTo>
                        <a:pt x="153" y="245"/>
                        <a:pt x="158" y="244"/>
                        <a:pt x="157"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14" name="Freeform 52"/>
                <p:cNvSpPr/>
                <p:nvPr/>
              </p:nvSpPr>
              <p:spPr bwMode="auto">
                <a:xfrm>
                  <a:off x="2592" y="1046"/>
                  <a:ext cx="40" cy="40"/>
                </a:xfrm>
                <a:custGeom>
                  <a:avLst/>
                  <a:gdLst>
                    <a:gd name="T0" fmla="*/ 2 w 17"/>
                    <a:gd name="T1" fmla="*/ 12 h 17"/>
                    <a:gd name="T2" fmla="*/ 4 w 17"/>
                    <a:gd name="T3" fmla="*/ 2 h 17"/>
                    <a:gd name="T4" fmla="*/ 15 w 17"/>
                    <a:gd name="T5" fmla="*/ 5 h 17"/>
                    <a:gd name="T6" fmla="*/ 12 w 17"/>
                    <a:gd name="T7" fmla="*/ 15 h 17"/>
                    <a:gd name="T8" fmla="*/ 2 w 17"/>
                    <a:gd name="T9" fmla="*/ 12 h 17"/>
                  </a:gdLst>
                  <a:ahLst/>
                  <a:cxnLst>
                    <a:cxn ang="0">
                      <a:pos x="T0" y="T1"/>
                    </a:cxn>
                    <a:cxn ang="0">
                      <a:pos x="T2" y="T3"/>
                    </a:cxn>
                    <a:cxn ang="0">
                      <a:pos x="T4" y="T5"/>
                    </a:cxn>
                    <a:cxn ang="0">
                      <a:pos x="T6" y="T7"/>
                    </a:cxn>
                    <a:cxn ang="0">
                      <a:pos x="T8" y="T9"/>
                    </a:cxn>
                  </a:cxnLst>
                  <a:rect l="0" t="0" r="r" b="b"/>
                  <a:pathLst>
                    <a:path w="17" h="17">
                      <a:moveTo>
                        <a:pt x="2" y="12"/>
                      </a:moveTo>
                      <a:cubicBezTo>
                        <a:pt x="0" y="9"/>
                        <a:pt x="1" y="4"/>
                        <a:pt x="4" y="2"/>
                      </a:cubicBezTo>
                      <a:cubicBezTo>
                        <a:pt x="8" y="0"/>
                        <a:pt x="13" y="1"/>
                        <a:pt x="15" y="5"/>
                      </a:cubicBezTo>
                      <a:cubicBezTo>
                        <a:pt x="17" y="8"/>
                        <a:pt x="16" y="13"/>
                        <a:pt x="12" y="15"/>
                      </a:cubicBezTo>
                      <a:cubicBezTo>
                        <a:pt x="9" y="17"/>
                        <a:pt x="4" y="16"/>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15" name="Freeform 53"/>
                <p:cNvSpPr/>
                <p:nvPr/>
              </p:nvSpPr>
              <p:spPr bwMode="auto">
                <a:xfrm>
                  <a:off x="2285" y="1153"/>
                  <a:ext cx="193" cy="64"/>
                </a:xfrm>
                <a:custGeom>
                  <a:avLst/>
                  <a:gdLst>
                    <a:gd name="T0" fmla="*/ 6 w 81"/>
                    <a:gd name="T1" fmla="*/ 26 h 27"/>
                    <a:gd name="T2" fmla="*/ 75 w 81"/>
                    <a:gd name="T3" fmla="*/ 18 h 27"/>
                    <a:gd name="T4" fmla="*/ 79 w 81"/>
                    <a:gd name="T5" fmla="*/ 17 h 27"/>
                    <a:gd name="T6" fmla="*/ 1 w 81"/>
                    <a:gd name="T7" fmla="*/ 25 h 27"/>
                    <a:gd name="T8" fmla="*/ 6 w 81"/>
                    <a:gd name="T9" fmla="*/ 26 h 27"/>
                  </a:gdLst>
                  <a:ahLst/>
                  <a:cxnLst>
                    <a:cxn ang="0">
                      <a:pos x="T0" y="T1"/>
                    </a:cxn>
                    <a:cxn ang="0">
                      <a:pos x="T2" y="T3"/>
                    </a:cxn>
                    <a:cxn ang="0">
                      <a:pos x="T4" y="T5"/>
                    </a:cxn>
                    <a:cxn ang="0">
                      <a:pos x="T6" y="T7"/>
                    </a:cxn>
                    <a:cxn ang="0">
                      <a:pos x="T8" y="T9"/>
                    </a:cxn>
                  </a:cxnLst>
                  <a:rect l="0" t="0" r="r" b="b"/>
                  <a:pathLst>
                    <a:path w="81" h="27">
                      <a:moveTo>
                        <a:pt x="6" y="26"/>
                      </a:moveTo>
                      <a:cubicBezTo>
                        <a:pt x="26" y="7"/>
                        <a:pt x="51" y="2"/>
                        <a:pt x="75" y="18"/>
                      </a:cubicBezTo>
                      <a:cubicBezTo>
                        <a:pt x="76" y="19"/>
                        <a:pt x="81" y="19"/>
                        <a:pt x="79" y="17"/>
                      </a:cubicBezTo>
                      <a:cubicBezTo>
                        <a:pt x="53" y="0"/>
                        <a:pt x="23" y="4"/>
                        <a:pt x="1" y="25"/>
                      </a:cubicBezTo>
                      <a:cubicBezTo>
                        <a:pt x="0" y="26"/>
                        <a:pt x="5" y="27"/>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16" name="Freeform 54"/>
                <p:cNvSpPr/>
                <p:nvPr/>
              </p:nvSpPr>
              <p:spPr bwMode="auto">
                <a:xfrm>
                  <a:off x="2357" y="1100"/>
                  <a:ext cx="57" cy="169"/>
                </a:xfrm>
                <a:custGeom>
                  <a:avLst/>
                  <a:gdLst>
                    <a:gd name="T0" fmla="*/ 18 w 24"/>
                    <a:gd name="T1" fmla="*/ 1 h 71"/>
                    <a:gd name="T2" fmla="*/ 16 w 24"/>
                    <a:gd name="T3" fmla="*/ 69 h 71"/>
                    <a:gd name="T4" fmla="*/ 20 w 24"/>
                    <a:gd name="T5" fmla="*/ 69 h 71"/>
                    <a:gd name="T6" fmla="*/ 23 w 24"/>
                    <a:gd name="T7" fmla="*/ 2 h 71"/>
                    <a:gd name="T8" fmla="*/ 18 w 24"/>
                    <a:gd name="T9" fmla="*/ 1 h 71"/>
                  </a:gdLst>
                  <a:ahLst/>
                  <a:cxnLst>
                    <a:cxn ang="0">
                      <a:pos x="T0" y="T1"/>
                    </a:cxn>
                    <a:cxn ang="0">
                      <a:pos x="T2" y="T3"/>
                    </a:cxn>
                    <a:cxn ang="0">
                      <a:pos x="T4" y="T5"/>
                    </a:cxn>
                    <a:cxn ang="0">
                      <a:pos x="T6" y="T7"/>
                    </a:cxn>
                    <a:cxn ang="0">
                      <a:pos x="T8" y="T9"/>
                    </a:cxn>
                  </a:cxnLst>
                  <a:rect l="0" t="0" r="r" b="b"/>
                  <a:pathLst>
                    <a:path w="24" h="71">
                      <a:moveTo>
                        <a:pt x="18" y="1"/>
                      </a:moveTo>
                      <a:cubicBezTo>
                        <a:pt x="2" y="22"/>
                        <a:pt x="0" y="47"/>
                        <a:pt x="16" y="69"/>
                      </a:cubicBezTo>
                      <a:cubicBezTo>
                        <a:pt x="16" y="70"/>
                        <a:pt x="21" y="71"/>
                        <a:pt x="20" y="69"/>
                      </a:cubicBezTo>
                      <a:cubicBezTo>
                        <a:pt x="5" y="47"/>
                        <a:pt x="7" y="23"/>
                        <a:pt x="23" y="2"/>
                      </a:cubicBezTo>
                      <a:cubicBezTo>
                        <a:pt x="24" y="1"/>
                        <a:pt x="19" y="0"/>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17" name="Freeform 55"/>
                <p:cNvSpPr/>
                <p:nvPr/>
              </p:nvSpPr>
              <p:spPr bwMode="auto">
                <a:xfrm>
                  <a:off x="2293" y="1143"/>
                  <a:ext cx="159" cy="93"/>
                </a:xfrm>
                <a:custGeom>
                  <a:avLst/>
                  <a:gdLst>
                    <a:gd name="T0" fmla="*/ 3 w 67"/>
                    <a:gd name="T1" fmla="*/ 2 h 39"/>
                    <a:gd name="T2" fmla="*/ 61 w 67"/>
                    <a:gd name="T3" fmla="*/ 37 h 39"/>
                    <a:gd name="T4" fmla="*/ 66 w 67"/>
                    <a:gd name="T5" fmla="*/ 36 h 39"/>
                    <a:gd name="T6" fmla="*/ 5 w 67"/>
                    <a:gd name="T7" fmla="*/ 0 h 39"/>
                    <a:gd name="T8" fmla="*/ 3 w 67"/>
                    <a:gd name="T9" fmla="*/ 2 h 39"/>
                  </a:gdLst>
                  <a:ahLst/>
                  <a:cxnLst>
                    <a:cxn ang="0">
                      <a:pos x="T0" y="T1"/>
                    </a:cxn>
                    <a:cxn ang="0">
                      <a:pos x="T2" y="T3"/>
                    </a:cxn>
                    <a:cxn ang="0">
                      <a:pos x="T4" y="T5"/>
                    </a:cxn>
                    <a:cxn ang="0">
                      <a:pos x="T6" y="T7"/>
                    </a:cxn>
                    <a:cxn ang="0">
                      <a:pos x="T8" y="T9"/>
                    </a:cxn>
                  </a:cxnLst>
                  <a:rect l="0" t="0" r="r" b="b"/>
                  <a:pathLst>
                    <a:path w="67" h="39">
                      <a:moveTo>
                        <a:pt x="3" y="2"/>
                      </a:moveTo>
                      <a:cubicBezTo>
                        <a:pt x="25" y="6"/>
                        <a:pt x="47" y="21"/>
                        <a:pt x="61" y="37"/>
                      </a:cubicBezTo>
                      <a:cubicBezTo>
                        <a:pt x="62" y="39"/>
                        <a:pt x="67" y="37"/>
                        <a:pt x="66" y="36"/>
                      </a:cubicBezTo>
                      <a:cubicBezTo>
                        <a:pt x="51" y="19"/>
                        <a:pt x="28" y="4"/>
                        <a:pt x="5" y="0"/>
                      </a:cubicBezTo>
                      <a:cubicBezTo>
                        <a:pt x="4" y="0"/>
                        <a:pt x="0"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18" name="Freeform 56"/>
                <p:cNvSpPr/>
                <p:nvPr/>
              </p:nvSpPr>
              <p:spPr bwMode="auto">
                <a:xfrm>
                  <a:off x="2333" y="1134"/>
                  <a:ext cx="128" cy="120"/>
                </a:xfrm>
                <a:custGeom>
                  <a:avLst/>
                  <a:gdLst>
                    <a:gd name="T0" fmla="*/ 48 w 54"/>
                    <a:gd name="T1" fmla="*/ 1 h 51"/>
                    <a:gd name="T2" fmla="*/ 0 w 54"/>
                    <a:gd name="T3" fmla="*/ 50 h 51"/>
                    <a:gd name="T4" fmla="*/ 5 w 54"/>
                    <a:gd name="T5" fmla="*/ 50 h 51"/>
                    <a:gd name="T6" fmla="*/ 50 w 54"/>
                    <a:gd name="T7" fmla="*/ 2 h 51"/>
                    <a:gd name="T8" fmla="*/ 48 w 54"/>
                    <a:gd name="T9" fmla="*/ 1 h 51"/>
                  </a:gdLst>
                  <a:ahLst/>
                  <a:cxnLst>
                    <a:cxn ang="0">
                      <a:pos x="T0" y="T1"/>
                    </a:cxn>
                    <a:cxn ang="0">
                      <a:pos x="T2" y="T3"/>
                    </a:cxn>
                    <a:cxn ang="0">
                      <a:pos x="T4" y="T5"/>
                    </a:cxn>
                    <a:cxn ang="0">
                      <a:pos x="T6" y="T7"/>
                    </a:cxn>
                    <a:cxn ang="0">
                      <a:pos x="T8" y="T9"/>
                    </a:cxn>
                  </a:cxnLst>
                  <a:rect l="0" t="0" r="r" b="b"/>
                  <a:pathLst>
                    <a:path w="54" h="51">
                      <a:moveTo>
                        <a:pt x="48" y="1"/>
                      </a:moveTo>
                      <a:cubicBezTo>
                        <a:pt x="24" y="7"/>
                        <a:pt x="3" y="24"/>
                        <a:pt x="0" y="50"/>
                      </a:cubicBezTo>
                      <a:cubicBezTo>
                        <a:pt x="0" y="51"/>
                        <a:pt x="5" y="51"/>
                        <a:pt x="5" y="50"/>
                      </a:cubicBezTo>
                      <a:cubicBezTo>
                        <a:pt x="8" y="25"/>
                        <a:pt x="27" y="8"/>
                        <a:pt x="50" y="2"/>
                      </a:cubicBezTo>
                      <a:cubicBezTo>
                        <a:pt x="54" y="1"/>
                        <a:pt x="49" y="0"/>
                        <a:pt x="4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19" name="Freeform 57"/>
                <p:cNvSpPr/>
                <p:nvPr/>
              </p:nvSpPr>
              <p:spPr bwMode="auto">
                <a:xfrm>
                  <a:off x="2228" y="500"/>
                  <a:ext cx="150" cy="669"/>
                </a:xfrm>
                <a:custGeom>
                  <a:avLst/>
                  <a:gdLst>
                    <a:gd name="T0" fmla="*/ 63 w 63"/>
                    <a:gd name="T1" fmla="*/ 280 h 282"/>
                    <a:gd name="T2" fmla="*/ 5 w 63"/>
                    <a:gd name="T3" fmla="*/ 1 h 282"/>
                    <a:gd name="T4" fmla="*/ 0 w 63"/>
                    <a:gd name="T5" fmla="*/ 2 h 282"/>
                    <a:gd name="T6" fmla="*/ 58 w 63"/>
                    <a:gd name="T7" fmla="*/ 281 h 282"/>
                    <a:gd name="T8" fmla="*/ 63 w 63"/>
                    <a:gd name="T9" fmla="*/ 280 h 282"/>
                  </a:gdLst>
                  <a:ahLst/>
                  <a:cxnLst>
                    <a:cxn ang="0">
                      <a:pos x="T0" y="T1"/>
                    </a:cxn>
                    <a:cxn ang="0">
                      <a:pos x="T2" y="T3"/>
                    </a:cxn>
                    <a:cxn ang="0">
                      <a:pos x="T4" y="T5"/>
                    </a:cxn>
                    <a:cxn ang="0">
                      <a:pos x="T6" y="T7"/>
                    </a:cxn>
                    <a:cxn ang="0">
                      <a:pos x="T8" y="T9"/>
                    </a:cxn>
                  </a:cxnLst>
                  <a:rect l="0" t="0" r="r" b="b"/>
                  <a:pathLst>
                    <a:path w="63" h="282">
                      <a:moveTo>
                        <a:pt x="63" y="280"/>
                      </a:moveTo>
                      <a:cubicBezTo>
                        <a:pt x="43" y="188"/>
                        <a:pt x="21" y="95"/>
                        <a:pt x="5" y="1"/>
                      </a:cubicBezTo>
                      <a:cubicBezTo>
                        <a:pt x="5" y="0"/>
                        <a:pt x="0" y="0"/>
                        <a:pt x="0" y="2"/>
                      </a:cubicBezTo>
                      <a:cubicBezTo>
                        <a:pt x="16" y="95"/>
                        <a:pt x="38" y="188"/>
                        <a:pt x="58" y="281"/>
                      </a:cubicBezTo>
                      <a:cubicBezTo>
                        <a:pt x="58" y="282"/>
                        <a:pt x="63" y="282"/>
                        <a:pt x="63" y="2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20" name="Freeform 58"/>
                <p:cNvSpPr/>
                <p:nvPr/>
              </p:nvSpPr>
              <p:spPr bwMode="auto">
                <a:xfrm>
                  <a:off x="2357" y="1160"/>
                  <a:ext cx="38" cy="38"/>
                </a:xfrm>
                <a:custGeom>
                  <a:avLst/>
                  <a:gdLst>
                    <a:gd name="T0" fmla="*/ 0 w 16"/>
                    <a:gd name="T1" fmla="*/ 9 h 16"/>
                    <a:gd name="T2" fmla="*/ 7 w 16"/>
                    <a:gd name="T3" fmla="*/ 0 h 16"/>
                    <a:gd name="T4" fmla="*/ 16 w 16"/>
                    <a:gd name="T5" fmla="*/ 7 h 16"/>
                    <a:gd name="T6" fmla="*/ 9 w 16"/>
                    <a:gd name="T7" fmla="*/ 16 h 16"/>
                    <a:gd name="T8" fmla="*/ 0 w 16"/>
                    <a:gd name="T9" fmla="*/ 9 h 16"/>
                  </a:gdLst>
                  <a:ahLst/>
                  <a:cxnLst>
                    <a:cxn ang="0">
                      <a:pos x="T0" y="T1"/>
                    </a:cxn>
                    <a:cxn ang="0">
                      <a:pos x="T2" y="T3"/>
                    </a:cxn>
                    <a:cxn ang="0">
                      <a:pos x="T4" y="T5"/>
                    </a:cxn>
                    <a:cxn ang="0">
                      <a:pos x="T6" y="T7"/>
                    </a:cxn>
                    <a:cxn ang="0">
                      <a:pos x="T8" y="T9"/>
                    </a:cxn>
                  </a:cxnLst>
                  <a:rect l="0" t="0" r="r" b="b"/>
                  <a:pathLst>
                    <a:path w="16" h="16">
                      <a:moveTo>
                        <a:pt x="0" y="9"/>
                      </a:moveTo>
                      <a:cubicBezTo>
                        <a:pt x="0" y="5"/>
                        <a:pt x="3" y="1"/>
                        <a:pt x="7" y="0"/>
                      </a:cubicBezTo>
                      <a:cubicBezTo>
                        <a:pt x="11" y="0"/>
                        <a:pt x="15" y="3"/>
                        <a:pt x="16" y="7"/>
                      </a:cubicBezTo>
                      <a:cubicBezTo>
                        <a:pt x="16" y="11"/>
                        <a:pt x="13" y="15"/>
                        <a:pt x="9" y="16"/>
                      </a:cubicBezTo>
                      <a:cubicBezTo>
                        <a:pt x="5" y="16"/>
                        <a:pt x="1" y="13"/>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21" name="Freeform 59"/>
                <p:cNvSpPr/>
                <p:nvPr/>
              </p:nvSpPr>
              <p:spPr bwMode="auto">
                <a:xfrm>
                  <a:off x="2041" y="1155"/>
                  <a:ext cx="187" cy="76"/>
                </a:xfrm>
                <a:custGeom>
                  <a:avLst/>
                  <a:gdLst>
                    <a:gd name="T0" fmla="*/ 6 w 79"/>
                    <a:gd name="T1" fmla="*/ 14 h 32"/>
                    <a:gd name="T2" fmla="*/ 73 w 79"/>
                    <a:gd name="T3" fmla="*/ 31 h 32"/>
                    <a:gd name="T4" fmla="*/ 78 w 79"/>
                    <a:gd name="T5" fmla="*/ 31 h 32"/>
                    <a:gd name="T6" fmla="*/ 2 w 79"/>
                    <a:gd name="T7" fmla="*/ 12 h 32"/>
                    <a:gd name="T8" fmla="*/ 6 w 79"/>
                    <a:gd name="T9" fmla="*/ 14 h 32"/>
                  </a:gdLst>
                  <a:ahLst/>
                  <a:cxnLst>
                    <a:cxn ang="0">
                      <a:pos x="T0" y="T1"/>
                    </a:cxn>
                    <a:cxn ang="0">
                      <a:pos x="T2" y="T3"/>
                    </a:cxn>
                    <a:cxn ang="0">
                      <a:pos x="T4" y="T5"/>
                    </a:cxn>
                    <a:cxn ang="0">
                      <a:pos x="T6" y="T7"/>
                    </a:cxn>
                    <a:cxn ang="0">
                      <a:pos x="T8" y="T9"/>
                    </a:cxn>
                  </a:cxnLst>
                  <a:rect l="0" t="0" r="r" b="b"/>
                  <a:pathLst>
                    <a:path w="79" h="32">
                      <a:moveTo>
                        <a:pt x="6" y="14"/>
                      </a:moveTo>
                      <a:cubicBezTo>
                        <a:pt x="32" y="3"/>
                        <a:pt x="57" y="8"/>
                        <a:pt x="73" y="31"/>
                      </a:cubicBezTo>
                      <a:cubicBezTo>
                        <a:pt x="74" y="32"/>
                        <a:pt x="79" y="32"/>
                        <a:pt x="78" y="31"/>
                      </a:cubicBezTo>
                      <a:cubicBezTo>
                        <a:pt x="60" y="6"/>
                        <a:pt x="30" y="0"/>
                        <a:pt x="2" y="12"/>
                      </a:cubicBezTo>
                      <a:cubicBezTo>
                        <a:pt x="0" y="13"/>
                        <a:pt x="5" y="15"/>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22" name="Freeform 60"/>
                <p:cNvSpPr/>
                <p:nvPr/>
              </p:nvSpPr>
              <p:spPr bwMode="auto">
                <a:xfrm>
                  <a:off x="2110" y="1119"/>
                  <a:ext cx="92" cy="154"/>
                </a:xfrm>
                <a:custGeom>
                  <a:avLst/>
                  <a:gdLst>
                    <a:gd name="T0" fmla="*/ 33 w 39"/>
                    <a:gd name="T1" fmla="*/ 1 h 65"/>
                    <a:gd name="T2" fmla="*/ 7 w 39"/>
                    <a:gd name="T3" fmla="*/ 63 h 65"/>
                    <a:gd name="T4" fmla="*/ 12 w 39"/>
                    <a:gd name="T5" fmla="*/ 64 h 65"/>
                    <a:gd name="T6" fmla="*/ 38 w 39"/>
                    <a:gd name="T7" fmla="*/ 2 h 65"/>
                    <a:gd name="T8" fmla="*/ 33 w 39"/>
                    <a:gd name="T9" fmla="*/ 1 h 65"/>
                  </a:gdLst>
                  <a:ahLst/>
                  <a:cxnLst>
                    <a:cxn ang="0">
                      <a:pos x="T0" y="T1"/>
                    </a:cxn>
                    <a:cxn ang="0">
                      <a:pos x="T2" y="T3"/>
                    </a:cxn>
                    <a:cxn ang="0">
                      <a:pos x="T4" y="T5"/>
                    </a:cxn>
                    <a:cxn ang="0">
                      <a:pos x="T6" y="T7"/>
                    </a:cxn>
                    <a:cxn ang="0">
                      <a:pos x="T8" y="T9"/>
                    </a:cxn>
                  </a:cxnLst>
                  <a:rect l="0" t="0" r="r" b="b"/>
                  <a:pathLst>
                    <a:path w="39" h="65">
                      <a:moveTo>
                        <a:pt x="33" y="1"/>
                      </a:moveTo>
                      <a:cubicBezTo>
                        <a:pt x="10" y="15"/>
                        <a:pt x="0" y="37"/>
                        <a:pt x="7" y="63"/>
                      </a:cubicBezTo>
                      <a:cubicBezTo>
                        <a:pt x="7" y="65"/>
                        <a:pt x="12" y="65"/>
                        <a:pt x="12" y="64"/>
                      </a:cubicBezTo>
                      <a:cubicBezTo>
                        <a:pt x="5" y="38"/>
                        <a:pt x="15" y="16"/>
                        <a:pt x="38" y="2"/>
                      </a:cubicBezTo>
                      <a:cubicBezTo>
                        <a:pt x="39" y="2"/>
                        <a:pt x="34"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23" name="Freeform 61"/>
                <p:cNvSpPr/>
                <p:nvPr/>
              </p:nvSpPr>
              <p:spPr bwMode="auto">
                <a:xfrm>
                  <a:off x="2074" y="1122"/>
                  <a:ext cx="116" cy="137"/>
                </a:xfrm>
                <a:custGeom>
                  <a:avLst/>
                  <a:gdLst>
                    <a:gd name="T0" fmla="*/ 2 w 49"/>
                    <a:gd name="T1" fmla="*/ 2 h 58"/>
                    <a:gd name="T2" fmla="*/ 44 w 49"/>
                    <a:gd name="T3" fmla="*/ 56 h 58"/>
                    <a:gd name="T4" fmla="*/ 49 w 49"/>
                    <a:gd name="T5" fmla="*/ 56 h 58"/>
                    <a:gd name="T6" fmla="*/ 6 w 49"/>
                    <a:gd name="T7" fmla="*/ 1 h 58"/>
                    <a:gd name="T8" fmla="*/ 2 w 49"/>
                    <a:gd name="T9" fmla="*/ 2 h 58"/>
                  </a:gdLst>
                  <a:ahLst/>
                  <a:cxnLst>
                    <a:cxn ang="0">
                      <a:pos x="T0" y="T1"/>
                    </a:cxn>
                    <a:cxn ang="0">
                      <a:pos x="T2" y="T3"/>
                    </a:cxn>
                    <a:cxn ang="0">
                      <a:pos x="T4" y="T5"/>
                    </a:cxn>
                    <a:cxn ang="0">
                      <a:pos x="T6" y="T7"/>
                    </a:cxn>
                    <a:cxn ang="0">
                      <a:pos x="T8" y="T9"/>
                    </a:cxn>
                  </a:cxnLst>
                  <a:rect l="0" t="0" r="r" b="b"/>
                  <a:pathLst>
                    <a:path w="49" h="58">
                      <a:moveTo>
                        <a:pt x="2" y="2"/>
                      </a:moveTo>
                      <a:cubicBezTo>
                        <a:pt x="21" y="13"/>
                        <a:pt x="37" y="36"/>
                        <a:pt x="44" y="56"/>
                      </a:cubicBezTo>
                      <a:cubicBezTo>
                        <a:pt x="45" y="58"/>
                        <a:pt x="49" y="57"/>
                        <a:pt x="49" y="56"/>
                      </a:cubicBezTo>
                      <a:cubicBezTo>
                        <a:pt x="41" y="35"/>
                        <a:pt x="26" y="12"/>
                        <a:pt x="6" y="1"/>
                      </a:cubicBezTo>
                      <a:cubicBezTo>
                        <a:pt x="5" y="0"/>
                        <a:pt x="0" y="1"/>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24" name="Freeform 62"/>
                <p:cNvSpPr/>
                <p:nvPr/>
              </p:nvSpPr>
              <p:spPr bwMode="auto">
                <a:xfrm>
                  <a:off x="2074" y="1160"/>
                  <a:ext cx="159" cy="80"/>
                </a:xfrm>
                <a:custGeom>
                  <a:avLst/>
                  <a:gdLst>
                    <a:gd name="T0" fmla="*/ 64 w 67"/>
                    <a:gd name="T1" fmla="*/ 3 h 34"/>
                    <a:gd name="T2" fmla="*/ 0 w 67"/>
                    <a:gd name="T3" fmla="*/ 33 h 34"/>
                    <a:gd name="T4" fmla="*/ 5 w 67"/>
                    <a:gd name="T5" fmla="*/ 33 h 34"/>
                    <a:gd name="T6" fmla="*/ 62 w 67"/>
                    <a:gd name="T7" fmla="*/ 5 h 34"/>
                    <a:gd name="T8" fmla="*/ 64 w 67"/>
                    <a:gd name="T9" fmla="*/ 3 h 34"/>
                  </a:gdLst>
                  <a:ahLst/>
                  <a:cxnLst>
                    <a:cxn ang="0">
                      <a:pos x="T0" y="T1"/>
                    </a:cxn>
                    <a:cxn ang="0">
                      <a:pos x="T2" y="T3"/>
                    </a:cxn>
                    <a:cxn ang="0">
                      <a:pos x="T4" y="T5"/>
                    </a:cxn>
                    <a:cxn ang="0">
                      <a:pos x="T6" y="T7"/>
                    </a:cxn>
                    <a:cxn ang="0">
                      <a:pos x="T8" y="T9"/>
                    </a:cxn>
                  </a:cxnLst>
                  <a:rect l="0" t="0" r="r" b="b"/>
                  <a:pathLst>
                    <a:path w="67" h="34">
                      <a:moveTo>
                        <a:pt x="64" y="3"/>
                      </a:moveTo>
                      <a:cubicBezTo>
                        <a:pt x="38" y="0"/>
                        <a:pt x="13" y="9"/>
                        <a:pt x="0" y="33"/>
                      </a:cubicBezTo>
                      <a:cubicBezTo>
                        <a:pt x="0" y="34"/>
                        <a:pt x="4" y="34"/>
                        <a:pt x="5" y="33"/>
                      </a:cubicBezTo>
                      <a:cubicBezTo>
                        <a:pt x="16" y="12"/>
                        <a:pt x="39" y="2"/>
                        <a:pt x="62" y="5"/>
                      </a:cubicBezTo>
                      <a:cubicBezTo>
                        <a:pt x="65" y="5"/>
                        <a:pt x="67" y="3"/>
                        <a:pt x="6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25" name="Freeform 63"/>
                <p:cNvSpPr/>
                <p:nvPr/>
              </p:nvSpPr>
              <p:spPr bwMode="auto">
                <a:xfrm>
                  <a:off x="2133" y="498"/>
                  <a:ext cx="117" cy="673"/>
                </a:xfrm>
                <a:custGeom>
                  <a:avLst/>
                  <a:gdLst>
                    <a:gd name="T0" fmla="*/ 6 w 49"/>
                    <a:gd name="T1" fmla="*/ 283 h 284"/>
                    <a:gd name="T2" fmla="*/ 49 w 49"/>
                    <a:gd name="T3" fmla="*/ 1 h 284"/>
                    <a:gd name="T4" fmla="*/ 44 w 49"/>
                    <a:gd name="T5" fmla="*/ 1 h 284"/>
                    <a:gd name="T6" fmla="*/ 1 w 49"/>
                    <a:gd name="T7" fmla="*/ 283 h 284"/>
                    <a:gd name="T8" fmla="*/ 6 w 49"/>
                    <a:gd name="T9" fmla="*/ 283 h 284"/>
                  </a:gdLst>
                  <a:ahLst/>
                  <a:cxnLst>
                    <a:cxn ang="0">
                      <a:pos x="T0" y="T1"/>
                    </a:cxn>
                    <a:cxn ang="0">
                      <a:pos x="T2" y="T3"/>
                    </a:cxn>
                    <a:cxn ang="0">
                      <a:pos x="T4" y="T5"/>
                    </a:cxn>
                    <a:cxn ang="0">
                      <a:pos x="T6" y="T7"/>
                    </a:cxn>
                    <a:cxn ang="0">
                      <a:pos x="T8" y="T9"/>
                    </a:cxn>
                  </a:cxnLst>
                  <a:rect l="0" t="0" r="r" b="b"/>
                  <a:pathLst>
                    <a:path w="49" h="284">
                      <a:moveTo>
                        <a:pt x="6" y="283"/>
                      </a:moveTo>
                      <a:cubicBezTo>
                        <a:pt x="19" y="189"/>
                        <a:pt x="31" y="94"/>
                        <a:pt x="49" y="1"/>
                      </a:cubicBezTo>
                      <a:cubicBezTo>
                        <a:pt x="49" y="0"/>
                        <a:pt x="44" y="0"/>
                        <a:pt x="44" y="1"/>
                      </a:cubicBezTo>
                      <a:cubicBezTo>
                        <a:pt x="26" y="95"/>
                        <a:pt x="14" y="189"/>
                        <a:pt x="1" y="283"/>
                      </a:cubicBezTo>
                      <a:cubicBezTo>
                        <a:pt x="0" y="284"/>
                        <a:pt x="5" y="284"/>
                        <a:pt x="6"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26" name="Freeform 64"/>
                <p:cNvSpPr/>
                <p:nvPr/>
              </p:nvSpPr>
              <p:spPr bwMode="auto">
                <a:xfrm>
                  <a:off x="2119" y="1162"/>
                  <a:ext cx="41" cy="40"/>
                </a:xfrm>
                <a:custGeom>
                  <a:avLst/>
                  <a:gdLst>
                    <a:gd name="T0" fmla="*/ 1 w 17"/>
                    <a:gd name="T1" fmla="*/ 7 h 17"/>
                    <a:gd name="T2" fmla="*/ 10 w 17"/>
                    <a:gd name="T3" fmla="*/ 1 h 17"/>
                    <a:gd name="T4" fmla="*/ 16 w 17"/>
                    <a:gd name="T5" fmla="*/ 10 h 17"/>
                    <a:gd name="T6" fmla="*/ 7 w 17"/>
                    <a:gd name="T7" fmla="*/ 16 h 17"/>
                    <a:gd name="T8" fmla="*/ 1 w 17"/>
                    <a:gd name="T9" fmla="*/ 7 h 17"/>
                  </a:gdLst>
                  <a:ahLst/>
                  <a:cxnLst>
                    <a:cxn ang="0">
                      <a:pos x="T0" y="T1"/>
                    </a:cxn>
                    <a:cxn ang="0">
                      <a:pos x="T2" y="T3"/>
                    </a:cxn>
                    <a:cxn ang="0">
                      <a:pos x="T4" y="T5"/>
                    </a:cxn>
                    <a:cxn ang="0">
                      <a:pos x="T6" y="T7"/>
                    </a:cxn>
                    <a:cxn ang="0">
                      <a:pos x="T8" y="T9"/>
                    </a:cxn>
                  </a:cxnLst>
                  <a:rect l="0" t="0" r="r" b="b"/>
                  <a:pathLst>
                    <a:path w="17" h="17">
                      <a:moveTo>
                        <a:pt x="1" y="7"/>
                      </a:moveTo>
                      <a:cubicBezTo>
                        <a:pt x="2" y="3"/>
                        <a:pt x="6" y="0"/>
                        <a:pt x="10" y="1"/>
                      </a:cubicBezTo>
                      <a:cubicBezTo>
                        <a:pt x="14" y="2"/>
                        <a:pt x="17" y="6"/>
                        <a:pt x="16" y="10"/>
                      </a:cubicBezTo>
                      <a:cubicBezTo>
                        <a:pt x="15" y="14"/>
                        <a:pt x="11" y="17"/>
                        <a:pt x="7" y="16"/>
                      </a:cubicBezTo>
                      <a:cubicBezTo>
                        <a:pt x="3" y="15"/>
                        <a:pt x="0" y="11"/>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27" name="Freeform 65"/>
                <p:cNvSpPr/>
                <p:nvPr/>
              </p:nvSpPr>
              <p:spPr bwMode="auto">
                <a:xfrm>
                  <a:off x="1806" y="1067"/>
                  <a:ext cx="159" cy="112"/>
                </a:xfrm>
                <a:custGeom>
                  <a:avLst/>
                  <a:gdLst>
                    <a:gd name="T0" fmla="*/ 5 w 67"/>
                    <a:gd name="T1" fmla="*/ 4 h 47"/>
                    <a:gd name="T2" fmla="*/ 62 w 67"/>
                    <a:gd name="T3" fmla="*/ 45 h 47"/>
                    <a:gd name="T4" fmla="*/ 67 w 67"/>
                    <a:gd name="T5" fmla="*/ 45 h 47"/>
                    <a:gd name="T6" fmla="*/ 3 w 67"/>
                    <a:gd name="T7" fmla="*/ 2 h 47"/>
                    <a:gd name="T8" fmla="*/ 5 w 67"/>
                    <a:gd name="T9" fmla="*/ 4 h 47"/>
                  </a:gdLst>
                  <a:ahLst/>
                  <a:cxnLst>
                    <a:cxn ang="0">
                      <a:pos x="T0" y="T1"/>
                    </a:cxn>
                    <a:cxn ang="0">
                      <a:pos x="T2" y="T3"/>
                    </a:cxn>
                    <a:cxn ang="0">
                      <a:pos x="T4" y="T5"/>
                    </a:cxn>
                    <a:cxn ang="0">
                      <a:pos x="T6" y="T7"/>
                    </a:cxn>
                    <a:cxn ang="0">
                      <a:pos x="T8" y="T9"/>
                    </a:cxn>
                  </a:cxnLst>
                  <a:rect l="0" t="0" r="r" b="b"/>
                  <a:pathLst>
                    <a:path w="67" h="47">
                      <a:moveTo>
                        <a:pt x="5" y="4"/>
                      </a:moveTo>
                      <a:cubicBezTo>
                        <a:pt x="33" y="2"/>
                        <a:pt x="55" y="18"/>
                        <a:pt x="62" y="45"/>
                      </a:cubicBezTo>
                      <a:cubicBezTo>
                        <a:pt x="62" y="47"/>
                        <a:pt x="67" y="47"/>
                        <a:pt x="67" y="45"/>
                      </a:cubicBezTo>
                      <a:cubicBezTo>
                        <a:pt x="60" y="15"/>
                        <a:pt x="33" y="0"/>
                        <a:pt x="3" y="2"/>
                      </a:cubicBezTo>
                      <a:cubicBezTo>
                        <a:pt x="0" y="2"/>
                        <a:pt x="4"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28" name="Freeform 66"/>
                <p:cNvSpPr/>
                <p:nvPr/>
              </p:nvSpPr>
              <p:spPr bwMode="auto">
                <a:xfrm>
                  <a:off x="1856" y="1062"/>
                  <a:ext cx="126" cy="124"/>
                </a:xfrm>
                <a:custGeom>
                  <a:avLst/>
                  <a:gdLst>
                    <a:gd name="T0" fmla="*/ 48 w 53"/>
                    <a:gd name="T1" fmla="*/ 0 h 52"/>
                    <a:gd name="T2" fmla="*/ 0 w 53"/>
                    <a:gd name="T3" fmla="*/ 50 h 52"/>
                    <a:gd name="T4" fmla="*/ 5 w 53"/>
                    <a:gd name="T5" fmla="*/ 51 h 52"/>
                    <a:gd name="T6" fmla="*/ 51 w 53"/>
                    <a:gd name="T7" fmla="*/ 2 h 52"/>
                    <a:gd name="T8" fmla="*/ 48 w 53"/>
                    <a:gd name="T9" fmla="*/ 0 h 52"/>
                  </a:gdLst>
                  <a:ahLst/>
                  <a:cxnLst>
                    <a:cxn ang="0">
                      <a:pos x="T0" y="T1"/>
                    </a:cxn>
                    <a:cxn ang="0">
                      <a:pos x="T2" y="T3"/>
                    </a:cxn>
                    <a:cxn ang="0">
                      <a:pos x="T4" y="T5"/>
                    </a:cxn>
                    <a:cxn ang="0">
                      <a:pos x="T6" y="T7"/>
                    </a:cxn>
                    <a:cxn ang="0">
                      <a:pos x="T8" y="T9"/>
                    </a:cxn>
                  </a:cxnLst>
                  <a:rect l="0" t="0" r="r" b="b"/>
                  <a:pathLst>
                    <a:path w="53" h="52">
                      <a:moveTo>
                        <a:pt x="48" y="0"/>
                      </a:moveTo>
                      <a:cubicBezTo>
                        <a:pt x="21" y="5"/>
                        <a:pt x="3" y="23"/>
                        <a:pt x="0" y="50"/>
                      </a:cubicBezTo>
                      <a:cubicBezTo>
                        <a:pt x="0" y="51"/>
                        <a:pt x="5" y="52"/>
                        <a:pt x="5" y="51"/>
                      </a:cubicBezTo>
                      <a:cubicBezTo>
                        <a:pt x="7" y="25"/>
                        <a:pt x="25" y="7"/>
                        <a:pt x="51" y="2"/>
                      </a:cubicBezTo>
                      <a:cubicBezTo>
                        <a:pt x="53" y="2"/>
                        <a:pt x="49" y="0"/>
                        <a:pt x="4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29" name="Freeform 67"/>
                <p:cNvSpPr/>
                <p:nvPr/>
              </p:nvSpPr>
              <p:spPr bwMode="auto">
                <a:xfrm>
                  <a:off x="1860" y="1024"/>
                  <a:ext cx="62" cy="164"/>
                </a:xfrm>
                <a:custGeom>
                  <a:avLst/>
                  <a:gdLst>
                    <a:gd name="T0" fmla="*/ 1 w 26"/>
                    <a:gd name="T1" fmla="*/ 2 h 69"/>
                    <a:gd name="T2" fmla="*/ 21 w 26"/>
                    <a:gd name="T3" fmla="*/ 68 h 69"/>
                    <a:gd name="T4" fmla="*/ 26 w 26"/>
                    <a:gd name="T5" fmla="*/ 68 h 69"/>
                    <a:gd name="T6" fmla="*/ 6 w 26"/>
                    <a:gd name="T7" fmla="*/ 1 h 69"/>
                    <a:gd name="T8" fmla="*/ 1 w 26"/>
                    <a:gd name="T9" fmla="*/ 2 h 69"/>
                  </a:gdLst>
                  <a:ahLst/>
                  <a:cxnLst>
                    <a:cxn ang="0">
                      <a:pos x="T0" y="T1"/>
                    </a:cxn>
                    <a:cxn ang="0">
                      <a:pos x="T2" y="T3"/>
                    </a:cxn>
                    <a:cxn ang="0">
                      <a:pos x="T4" y="T5"/>
                    </a:cxn>
                    <a:cxn ang="0">
                      <a:pos x="T6" y="T7"/>
                    </a:cxn>
                    <a:cxn ang="0">
                      <a:pos x="T8" y="T9"/>
                    </a:cxn>
                  </a:cxnLst>
                  <a:rect l="0" t="0" r="r" b="b"/>
                  <a:pathLst>
                    <a:path w="26" h="69">
                      <a:moveTo>
                        <a:pt x="1" y="2"/>
                      </a:moveTo>
                      <a:cubicBezTo>
                        <a:pt x="15" y="20"/>
                        <a:pt x="21" y="46"/>
                        <a:pt x="21" y="68"/>
                      </a:cubicBezTo>
                      <a:cubicBezTo>
                        <a:pt x="21" y="69"/>
                        <a:pt x="26" y="69"/>
                        <a:pt x="26" y="68"/>
                      </a:cubicBezTo>
                      <a:cubicBezTo>
                        <a:pt x="26" y="45"/>
                        <a:pt x="20" y="19"/>
                        <a:pt x="6" y="1"/>
                      </a:cubicBezTo>
                      <a:cubicBezTo>
                        <a:pt x="5"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30" name="Freeform 68"/>
                <p:cNvSpPr/>
                <p:nvPr/>
              </p:nvSpPr>
              <p:spPr bwMode="auto">
                <a:xfrm>
                  <a:off x="1815" y="1091"/>
                  <a:ext cx="178" cy="45"/>
                </a:xfrm>
                <a:custGeom>
                  <a:avLst/>
                  <a:gdLst>
                    <a:gd name="T0" fmla="*/ 73 w 75"/>
                    <a:gd name="T1" fmla="*/ 11 h 19"/>
                    <a:gd name="T2" fmla="*/ 2 w 75"/>
                    <a:gd name="T3" fmla="*/ 17 h 19"/>
                    <a:gd name="T4" fmla="*/ 6 w 75"/>
                    <a:gd name="T5" fmla="*/ 18 h 19"/>
                    <a:gd name="T6" fmla="*/ 69 w 75"/>
                    <a:gd name="T7" fmla="*/ 13 h 19"/>
                    <a:gd name="T8" fmla="*/ 73 w 75"/>
                    <a:gd name="T9" fmla="*/ 11 h 19"/>
                  </a:gdLst>
                  <a:ahLst/>
                  <a:cxnLst>
                    <a:cxn ang="0">
                      <a:pos x="T0" y="T1"/>
                    </a:cxn>
                    <a:cxn ang="0">
                      <a:pos x="T2" y="T3"/>
                    </a:cxn>
                    <a:cxn ang="0">
                      <a:pos x="T4" y="T5"/>
                    </a:cxn>
                    <a:cxn ang="0">
                      <a:pos x="T6" y="T7"/>
                    </a:cxn>
                    <a:cxn ang="0">
                      <a:pos x="T8" y="T9"/>
                    </a:cxn>
                  </a:cxnLst>
                  <a:rect l="0" t="0" r="r" b="b"/>
                  <a:pathLst>
                    <a:path w="75" h="19">
                      <a:moveTo>
                        <a:pt x="73" y="11"/>
                      </a:moveTo>
                      <a:cubicBezTo>
                        <a:pt x="50" y="0"/>
                        <a:pt x="22" y="0"/>
                        <a:pt x="2" y="17"/>
                      </a:cubicBezTo>
                      <a:cubicBezTo>
                        <a:pt x="0" y="18"/>
                        <a:pt x="5" y="19"/>
                        <a:pt x="6" y="18"/>
                      </a:cubicBezTo>
                      <a:cubicBezTo>
                        <a:pt x="24" y="2"/>
                        <a:pt x="48" y="2"/>
                        <a:pt x="69" y="13"/>
                      </a:cubicBezTo>
                      <a:cubicBezTo>
                        <a:pt x="70" y="13"/>
                        <a:pt x="75" y="12"/>
                        <a:pt x="7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31" name="Freeform 69"/>
                <p:cNvSpPr/>
                <p:nvPr/>
              </p:nvSpPr>
              <p:spPr bwMode="auto">
                <a:xfrm>
                  <a:off x="1898" y="500"/>
                  <a:ext cx="354" cy="593"/>
                </a:xfrm>
                <a:custGeom>
                  <a:avLst/>
                  <a:gdLst>
                    <a:gd name="T0" fmla="*/ 6 w 149"/>
                    <a:gd name="T1" fmla="*/ 249 h 250"/>
                    <a:gd name="T2" fmla="*/ 148 w 149"/>
                    <a:gd name="T3" fmla="*/ 2 h 250"/>
                    <a:gd name="T4" fmla="*/ 143 w 149"/>
                    <a:gd name="T5" fmla="*/ 1 h 250"/>
                    <a:gd name="T6" fmla="*/ 1 w 149"/>
                    <a:gd name="T7" fmla="*/ 249 h 250"/>
                    <a:gd name="T8" fmla="*/ 6 w 149"/>
                    <a:gd name="T9" fmla="*/ 249 h 250"/>
                  </a:gdLst>
                  <a:ahLst/>
                  <a:cxnLst>
                    <a:cxn ang="0">
                      <a:pos x="T0" y="T1"/>
                    </a:cxn>
                    <a:cxn ang="0">
                      <a:pos x="T2" y="T3"/>
                    </a:cxn>
                    <a:cxn ang="0">
                      <a:pos x="T4" y="T5"/>
                    </a:cxn>
                    <a:cxn ang="0">
                      <a:pos x="T6" y="T7"/>
                    </a:cxn>
                    <a:cxn ang="0">
                      <a:pos x="T8" y="T9"/>
                    </a:cxn>
                  </a:cxnLst>
                  <a:rect l="0" t="0" r="r" b="b"/>
                  <a:pathLst>
                    <a:path w="149" h="250">
                      <a:moveTo>
                        <a:pt x="6" y="249"/>
                      </a:moveTo>
                      <a:cubicBezTo>
                        <a:pt x="52" y="166"/>
                        <a:pt x="98" y="82"/>
                        <a:pt x="148" y="2"/>
                      </a:cubicBezTo>
                      <a:cubicBezTo>
                        <a:pt x="149" y="0"/>
                        <a:pt x="144" y="0"/>
                        <a:pt x="143" y="1"/>
                      </a:cubicBezTo>
                      <a:cubicBezTo>
                        <a:pt x="93" y="82"/>
                        <a:pt x="48" y="166"/>
                        <a:pt x="1" y="249"/>
                      </a:cubicBezTo>
                      <a:cubicBezTo>
                        <a:pt x="0" y="250"/>
                        <a:pt x="5" y="250"/>
                        <a:pt x="6" y="2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32" name="Freeform 70"/>
                <p:cNvSpPr/>
                <p:nvPr/>
              </p:nvSpPr>
              <p:spPr bwMode="auto">
                <a:xfrm>
                  <a:off x="1879" y="1081"/>
                  <a:ext cx="43" cy="41"/>
                </a:xfrm>
                <a:custGeom>
                  <a:avLst/>
                  <a:gdLst>
                    <a:gd name="T0" fmla="*/ 2 w 18"/>
                    <a:gd name="T1" fmla="*/ 5 h 17"/>
                    <a:gd name="T2" fmla="*/ 13 w 18"/>
                    <a:gd name="T3" fmla="*/ 2 h 17"/>
                    <a:gd name="T4" fmla="*/ 15 w 18"/>
                    <a:gd name="T5" fmla="*/ 13 h 17"/>
                    <a:gd name="T6" fmla="*/ 5 w 18"/>
                    <a:gd name="T7" fmla="*/ 15 h 17"/>
                    <a:gd name="T8" fmla="*/ 2 w 18"/>
                    <a:gd name="T9" fmla="*/ 5 h 17"/>
                  </a:gdLst>
                  <a:ahLst/>
                  <a:cxnLst>
                    <a:cxn ang="0">
                      <a:pos x="T0" y="T1"/>
                    </a:cxn>
                    <a:cxn ang="0">
                      <a:pos x="T2" y="T3"/>
                    </a:cxn>
                    <a:cxn ang="0">
                      <a:pos x="T4" y="T5"/>
                    </a:cxn>
                    <a:cxn ang="0">
                      <a:pos x="T6" y="T7"/>
                    </a:cxn>
                    <a:cxn ang="0">
                      <a:pos x="T8" y="T9"/>
                    </a:cxn>
                  </a:cxnLst>
                  <a:rect l="0" t="0" r="r" b="b"/>
                  <a:pathLst>
                    <a:path w="18" h="17">
                      <a:moveTo>
                        <a:pt x="2" y="5"/>
                      </a:moveTo>
                      <a:cubicBezTo>
                        <a:pt x="5" y="1"/>
                        <a:pt x="9" y="0"/>
                        <a:pt x="13" y="2"/>
                      </a:cubicBezTo>
                      <a:cubicBezTo>
                        <a:pt x="17" y="4"/>
                        <a:pt x="18" y="9"/>
                        <a:pt x="15" y="13"/>
                      </a:cubicBezTo>
                      <a:cubicBezTo>
                        <a:pt x="13" y="16"/>
                        <a:pt x="8" y="17"/>
                        <a:pt x="5" y="15"/>
                      </a:cubicBezTo>
                      <a:cubicBezTo>
                        <a:pt x="1" y="13"/>
                        <a:pt x="0"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33" name="Freeform 71"/>
                <p:cNvSpPr/>
                <p:nvPr/>
              </p:nvSpPr>
              <p:spPr bwMode="auto">
                <a:xfrm>
                  <a:off x="1621" y="865"/>
                  <a:ext cx="121" cy="155"/>
                </a:xfrm>
                <a:custGeom>
                  <a:avLst/>
                  <a:gdLst>
                    <a:gd name="T0" fmla="*/ 3 w 51"/>
                    <a:gd name="T1" fmla="*/ 2 h 65"/>
                    <a:gd name="T2" fmla="*/ 42 w 51"/>
                    <a:gd name="T3" fmla="*/ 63 h 65"/>
                    <a:gd name="T4" fmla="*/ 47 w 51"/>
                    <a:gd name="T5" fmla="*/ 64 h 65"/>
                    <a:gd name="T6" fmla="*/ 6 w 51"/>
                    <a:gd name="T7" fmla="*/ 0 h 65"/>
                    <a:gd name="T8" fmla="*/ 3 w 51"/>
                    <a:gd name="T9" fmla="*/ 2 h 65"/>
                  </a:gdLst>
                  <a:ahLst/>
                  <a:cxnLst>
                    <a:cxn ang="0">
                      <a:pos x="T0" y="T1"/>
                    </a:cxn>
                    <a:cxn ang="0">
                      <a:pos x="T2" y="T3"/>
                    </a:cxn>
                    <a:cxn ang="0">
                      <a:pos x="T4" y="T5"/>
                    </a:cxn>
                    <a:cxn ang="0">
                      <a:pos x="T6" y="T7"/>
                    </a:cxn>
                    <a:cxn ang="0">
                      <a:pos x="T8" y="T9"/>
                    </a:cxn>
                  </a:cxnLst>
                  <a:rect l="0" t="0" r="r" b="b"/>
                  <a:pathLst>
                    <a:path w="51" h="65">
                      <a:moveTo>
                        <a:pt x="3" y="2"/>
                      </a:moveTo>
                      <a:cubicBezTo>
                        <a:pt x="30" y="11"/>
                        <a:pt x="46" y="34"/>
                        <a:pt x="42" y="63"/>
                      </a:cubicBezTo>
                      <a:cubicBezTo>
                        <a:pt x="41" y="64"/>
                        <a:pt x="46" y="65"/>
                        <a:pt x="47" y="64"/>
                      </a:cubicBezTo>
                      <a:cubicBezTo>
                        <a:pt x="51" y="34"/>
                        <a:pt x="34" y="10"/>
                        <a:pt x="6" y="0"/>
                      </a:cubicBezTo>
                      <a:cubicBezTo>
                        <a:pt x="5" y="0"/>
                        <a:pt x="0"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34" name="Freeform 72"/>
                <p:cNvSpPr/>
                <p:nvPr/>
              </p:nvSpPr>
              <p:spPr bwMode="auto">
                <a:xfrm>
                  <a:off x="1625" y="903"/>
                  <a:ext cx="162" cy="86"/>
                </a:xfrm>
                <a:custGeom>
                  <a:avLst/>
                  <a:gdLst>
                    <a:gd name="T0" fmla="*/ 65 w 68"/>
                    <a:gd name="T1" fmla="*/ 6 h 36"/>
                    <a:gd name="T2" fmla="*/ 0 w 68"/>
                    <a:gd name="T3" fmla="*/ 34 h 36"/>
                    <a:gd name="T4" fmla="*/ 5 w 68"/>
                    <a:gd name="T5" fmla="*/ 35 h 36"/>
                    <a:gd name="T6" fmla="*/ 64 w 68"/>
                    <a:gd name="T7" fmla="*/ 8 h 36"/>
                    <a:gd name="T8" fmla="*/ 65 w 68"/>
                    <a:gd name="T9" fmla="*/ 6 h 36"/>
                  </a:gdLst>
                  <a:ahLst/>
                  <a:cxnLst>
                    <a:cxn ang="0">
                      <a:pos x="T0" y="T1"/>
                    </a:cxn>
                    <a:cxn ang="0">
                      <a:pos x="T2" y="T3"/>
                    </a:cxn>
                    <a:cxn ang="0">
                      <a:pos x="T4" y="T5"/>
                    </a:cxn>
                    <a:cxn ang="0">
                      <a:pos x="T6" y="T7"/>
                    </a:cxn>
                    <a:cxn ang="0">
                      <a:pos x="T8" y="T9"/>
                    </a:cxn>
                  </a:cxnLst>
                  <a:rect l="0" t="0" r="r" b="b"/>
                  <a:pathLst>
                    <a:path w="68" h="36">
                      <a:moveTo>
                        <a:pt x="65" y="6"/>
                      </a:moveTo>
                      <a:cubicBezTo>
                        <a:pt x="38" y="0"/>
                        <a:pt x="14" y="9"/>
                        <a:pt x="0" y="34"/>
                      </a:cubicBezTo>
                      <a:cubicBezTo>
                        <a:pt x="0" y="35"/>
                        <a:pt x="4" y="36"/>
                        <a:pt x="5" y="35"/>
                      </a:cubicBezTo>
                      <a:cubicBezTo>
                        <a:pt x="17" y="13"/>
                        <a:pt x="39" y="3"/>
                        <a:pt x="64" y="8"/>
                      </a:cubicBezTo>
                      <a:cubicBezTo>
                        <a:pt x="67" y="9"/>
                        <a:pt x="68" y="7"/>
                        <a:pt x="6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35" name="Freeform 73"/>
                <p:cNvSpPr/>
                <p:nvPr/>
              </p:nvSpPr>
              <p:spPr bwMode="auto">
                <a:xfrm>
                  <a:off x="1675" y="842"/>
                  <a:ext cx="43" cy="171"/>
                </a:xfrm>
                <a:custGeom>
                  <a:avLst/>
                  <a:gdLst>
                    <a:gd name="T0" fmla="*/ 6 w 18"/>
                    <a:gd name="T1" fmla="*/ 2 h 72"/>
                    <a:gd name="T2" fmla="*/ 0 w 18"/>
                    <a:gd name="T3" fmla="*/ 71 h 72"/>
                    <a:gd name="T4" fmla="*/ 5 w 18"/>
                    <a:gd name="T5" fmla="*/ 71 h 72"/>
                    <a:gd name="T6" fmla="*/ 12 w 18"/>
                    <a:gd name="T7" fmla="*/ 2 h 72"/>
                    <a:gd name="T8" fmla="*/ 6 w 18"/>
                    <a:gd name="T9" fmla="*/ 2 h 72"/>
                  </a:gdLst>
                  <a:ahLst/>
                  <a:cxnLst>
                    <a:cxn ang="0">
                      <a:pos x="T0" y="T1"/>
                    </a:cxn>
                    <a:cxn ang="0">
                      <a:pos x="T2" y="T3"/>
                    </a:cxn>
                    <a:cxn ang="0">
                      <a:pos x="T4" y="T5"/>
                    </a:cxn>
                    <a:cxn ang="0">
                      <a:pos x="T6" y="T7"/>
                    </a:cxn>
                    <a:cxn ang="0">
                      <a:pos x="T8" y="T9"/>
                    </a:cxn>
                  </a:cxnLst>
                  <a:rect l="0" t="0" r="r" b="b"/>
                  <a:pathLst>
                    <a:path w="18" h="72">
                      <a:moveTo>
                        <a:pt x="6" y="2"/>
                      </a:moveTo>
                      <a:cubicBezTo>
                        <a:pt x="13" y="24"/>
                        <a:pt x="9" y="50"/>
                        <a:pt x="0" y="71"/>
                      </a:cubicBezTo>
                      <a:cubicBezTo>
                        <a:pt x="0" y="72"/>
                        <a:pt x="5" y="72"/>
                        <a:pt x="5" y="71"/>
                      </a:cubicBezTo>
                      <a:cubicBezTo>
                        <a:pt x="14" y="50"/>
                        <a:pt x="18" y="23"/>
                        <a:pt x="12" y="2"/>
                      </a:cubicBezTo>
                      <a:cubicBezTo>
                        <a:pt x="11" y="0"/>
                        <a:pt x="6" y="1"/>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36" name="Freeform 74"/>
                <p:cNvSpPr/>
                <p:nvPr/>
              </p:nvSpPr>
              <p:spPr bwMode="auto">
                <a:xfrm>
                  <a:off x="1606" y="903"/>
                  <a:ext cx="171" cy="74"/>
                </a:xfrm>
                <a:custGeom>
                  <a:avLst/>
                  <a:gdLst>
                    <a:gd name="T0" fmla="*/ 71 w 72"/>
                    <a:gd name="T1" fmla="*/ 29 h 31"/>
                    <a:gd name="T2" fmla="*/ 3 w 72"/>
                    <a:gd name="T3" fmla="*/ 8 h 31"/>
                    <a:gd name="T4" fmla="*/ 6 w 72"/>
                    <a:gd name="T5" fmla="*/ 10 h 31"/>
                    <a:gd name="T6" fmla="*/ 66 w 72"/>
                    <a:gd name="T7" fmla="*/ 30 h 31"/>
                    <a:gd name="T8" fmla="*/ 71 w 72"/>
                    <a:gd name="T9" fmla="*/ 29 h 31"/>
                  </a:gdLst>
                  <a:ahLst/>
                  <a:cxnLst>
                    <a:cxn ang="0">
                      <a:pos x="T0" y="T1"/>
                    </a:cxn>
                    <a:cxn ang="0">
                      <a:pos x="T2" y="T3"/>
                    </a:cxn>
                    <a:cxn ang="0">
                      <a:pos x="T4" y="T5"/>
                    </a:cxn>
                    <a:cxn ang="0">
                      <a:pos x="T6" y="T7"/>
                    </a:cxn>
                    <a:cxn ang="0">
                      <a:pos x="T8" y="T9"/>
                    </a:cxn>
                  </a:cxnLst>
                  <a:rect l="0" t="0" r="r" b="b"/>
                  <a:pathLst>
                    <a:path w="72" h="31">
                      <a:moveTo>
                        <a:pt x="71" y="29"/>
                      </a:moveTo>
                      <a:cubicBezTo>
                        <a:pt x="54" y="10"/>
                        <a:pt x="29" y="0"/>
                        <a:pt x="3" y="8"/>
                      </a:cubicBezTo>
                      <a:cubicBezTo>
                        <a:pt x="0" y="10"/>
                        <a:pt x="5" y="11"/>
                        <a:pt x="6" y="10"/>
                      </a:cubicBezTo>
                      <a:cubicBezTo>
                        <a:pt x="29" y="3"/>
                        <a:pt x="51" y="13"/>
                        <a:pt x="66" y="30"/>
                      </a:cubicBezTo>
                      <a:cubicBezTo>
                        <a:pt x="67" y="31"/>
                        <a:pt x="72" y="30"/>
                        <a:pt x="7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37" name="Freeform 75"/>
                <p:cNvSpPr/>
                <p:nvPr/>
              </p:nvSpPr>
              <p:spPr bwMode="auto">
                <a:xfrm>
                  <a:off x="1699" y="500"/>
                  <a:ext cx="553" cy="420"/>
                </a:xfrm>
                <a:custGeom>
                  <a:avLst/>
                  <a:gdLst>
                    <a:gd name="T0" fmla="*/ 6 w 233"/>
                    <a:gd name="T1" fmla="*/ 176 h 177"/>
                    <a:gd name="T2" fmla="*/ 232 w 233"/>
                    <a:gd name="T3" fmla="*/ 2 h 177"/>
                    <a:gd name="T4" fmla="*/ 227 w 233"/>
                    <a:gd name="T5" fmla="*/ 1 h 177"/>
                    <a:gd name="T6" fmla="*/ 2 w 233"/>
                    <a:gd name="T7" fmla="*/ 175 h 177"/>
                    <a:gd name="T8" fmla="*/ 6 w 233"/>
                    <a:gd name="T9" fmla="*/ 176 h 177"/>
                  </a:gdLst>
                  <a:ahLst/>
                  <a:cxnLst>
                    <a:cxn ang="0">
                      <a:pos x="T0" y="T1"/>
                    </a:cxn>
                    <a:cxn ang="0">
                      <a:pos x="T2" y="T3"/>
                    </a:cxn>
                    <a:cxn ang="0">
                      <a:pos x="T4" y="T5"/>
                    </a:cxn>
                    <a:cxn ang="0">
                      <a:pos x="T6" y="T7"/>
                    </a:cxn>
                    <a:cxn ang="0">
                      <a:pos x="T8" y="T9"/>
                    </a:cxn>
                  </a:cxnLst>
                  <a:rect l="0" t="0" r="r" b="b"/>
                  <a:pathLst>
                    <a:path w="233" h="177">
                      <a:moveTo>
                        <a:pt x="6" y="176"/>
                      </a:moveTo>
                      <a:cubicBezTo>
                        <a:pt x="81" y="117"/>
                        <a:pt x="155" y="57"/>
                        <a:pt x="232" y="2"/>
                      </a:cubicBezTo>
                      <a:cubicBezTo>
                        <a:pt x="233" y="1"/>
                        <a:pt x="229" y="0"/>
                        <a:pt x="227" y="1"/>
                      </a:cubicBezTo>
                      <a:cubicBezTo>
                        <a:pt x="150" y="57"/>
                        <a:pt x="76" y="117"/>
                        <a:pt x="2" y="175"/>
                      </a:cubicBezTo>
                      <a:cubicBezTo>
                        <a:pt x="0" y="177"/>
                        <a:pt x="5" y="177"/>
                        <a:pt x="6"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38" name="Freeform 76"/>
                <p:cNvSpPr/>
                <p:nvPr/>
              </p:nvSpPr>
              <p:spPr bwMode="auto">
                <a:xfrm>
                  <a:off x="1678" y="906"/>
                  <a:ext cx="42" cy="40"/>
                </a:xfrm>
                <a:custGeom>
                  <a:avLst/>
                  <a:gdLst>
                    <a:gd name="T0" fmla="*/ 4 w 18"/>
                    <a:gd name="T1" fmla="*/ 2 h 17"/>
                    <a:gd name="T2" fmla="*/ 15 w 18"/>
                    <a:gd name="T3" fmla="*/ 4 h 17"/>
                    <a:gd name="T4" fmla="*/ 13 w 18"/>
                    <a:gd name="T5" fmla="*/ 15 h 17"/>
                    <a:gd name="T6" fmla="*/ 3 w 18"/>
                    <a:gd name="T7" fmla="*/ 13 h 17"/>
                    <a:gd name="T8" fmla="*/ 4 w 18"/>
                    <a:gd name="T9" fmla="*/ 2 h 17"/>
                  </a:gdLst>
                  <a:ahLst/>
                  <a:cxnLst>
                    <a:cxn ang="0">
                      <a:pos x="T0" y="T1"/>
                    </a:cxn>
                    <a:cxn ang="0">
                      <a:pos x="T2" y="T3"/>
                    </a:cxn>
                    <a:cxn ang="0">
                      <a:pos x="T4" y="T5"/>
                    </a:cxn>
                    <a:cxn ang="0">
                      <a:pos x="T6" y="T7"/>
                    </a:cxn>
                    <a:cxn ang="0">
                      <a:pos x="T8" y="T9"/>
                    </a:cxn>
                  </a:cxnLst>
                  <a:rect l="0" t="0" r="r" b="b"/>
                  <a:pathLst>
                    <a:path w="18" h="17">
                      <a:moveTo>
                        <a:pt x="4" y="2"/>
                      </a:moveTo>
                      <a:cubicBezTo>
                        <a:pt x="8" y="0"/>
                        <a:pt x="13" y="1"/>
                        <a:pt x="15" y="4"/>
                      </a:cubicBezTo>
                      <a:cubicBezTo>
                        <a:pt x="18" y="8"/>
                        <a:pt x="17" y="12"/>
                        <a:pt x="13" y="15"/>
                      </a:cubicBezTo>
                      <a:cubicBezTo>
                        <a:pt x="10" y="17"/>
                        <a:pt x="5" y="16"/>
                        <a:pt x="3" y="13"/>
                      </a:cubicBezTo>
                      <a:cubicBezTo>
                        <a:pt x="0" y="10"/>
                        <a:pt x="1" y="5"/>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39" name="Freeform 77"/>
                <p:cNvSpPr/>
                <p:nvPr/>
              </p:nvSpPr>
              <p:spPr bwMode="auto">
                <a:xfrm>
                  <a:off x="1504" y="583"/>
                  <a:ext cx="79" cy="181"/>
                </a:xfrm>
                <a:custGeom>
                  <a:avLst/>
                  <a:gdLst>
                    <a:gd name="T0" fmla="*/ 1 w 33"/>
                    <a:gd name="T1" fmla="*/ 1 h 76"/>
                    <a:gd name="T2" fmla="*/ 13 w 33"/>
                    <a:gd name="T3" fmla="*/ 73 h 76"/>
                    <a:gd name="T4" fmla="*/ 17 w 33"/>
                    <a:gd name="T5" fmla="*/ 75 h 76"/>
                    <a:gd name="T6" fmla="*/ 6 w 33"/>
                    <a:gd name="T7" fmla="*/ 1 h 76"/>
                    <a:gd name="T8" fmla="*/ 1 w 33"/>
                    <a:gd name="T9" fmla="*/ 1 h 76"/>
                  </a:gdLst>
                  <a:ahLst/>
                  <a:cxnLst>
                    <a:cxn ang="0">
                      <a:pos x="T0" y="T1"/>
                    </a:cxn>
                    <a:cxn ang="0">
                      <a:pos x="T2" y="T3"/>
                    </a:cxn>
                    <a:cxn ang="0">
                      <a:pos x="T4" y="T5"/>
                    </a:cxn>
                    <a:cxn ang="0">
                      <a:pos x="T6" y="T7"/>
                    </a:cxn>
                    <a:cxn ang="0">
                      <a:pos x="T8" y="T9"/>
                    </a:cxn>
                  </a:cxnLst>
                  <a:rect l="0" t="0" r="r" b="b"/>
                  <a:pathLst>
                    <a:path w="33" h="76">
                      <a:moveTo>
                        <a:pt x="1" y="1"/>
                      </a:moveTo>
                      <a:cubicBezTo>
                        <a:pt x="22" y="21"/>
                        <a:pt x="28" y="48"/>
                        <a:pt x="13" y="73"/>
                      </a:cubicBezTo>
                      <a:cubicBezTo>
                        <a:pt x="12" y="75"/>
                        <a:pt x="17" y="76"/>
                        <a:pt x="17" y="75"/>
                      </a:cubicBezTo>
                      <a:cubicBezTo>
                        <a:pt x="33" y="49"/>
                        <a:pt x="27" y="21"/>
                        <a:pt x="6" y="1"/>
                      </a:cubicBezTo>
                      <a:cubicBezTo>
                        <a:pt x="5"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40" name="Freeform 78"/>
                <p:cNvSpPr/>
                <p:nvPr/>
              </p:nvSpPr>
              <p:spPr bwMode="auto">
                <a:xfrm>
                  <a:off x="1459" y="650"/>
                  <a:ext cx="178" cy="47"/>
                </a:xfrm>
                <a:custGeom>
                  <a:avLst/>
                  <a:gdLst>
                    <a:gd name="T0" fmla="*/ 73 w 75"/>
                    <a:gd name="T1" fmla="*/ 18 h 20"/>
                    <a:gd name="T2" fmla="*/ 1 w 75"/>
                    <a:gd name="T3" fmla="*/ 18 h 20"/>
                    <a:gd name="T4" fmla="*/ 5 w 75"/>
                    <a:gd name="T5" fmla="*/ 19 h 20"/>
                    <a:gd name="T6" fmla="*/ 69 w 75"/>
                    <a:gd name="T7" fmla="*/ 18 h 20"/>
                    <a:gd name="T8" fmla="*/ 73 w 75"/>
                    <a:gd name="T9" fmla="*/ 18 h 20"/>
                  </a:gdLst>
                  <a:ahLst/>
                  <a:cxnLst>
                    <a:cxn ang="0">
                      <a:pos x="T0" y="T1"/>
                    </a:cxn>
                    <a:cxn ang="0">
                      <a:pos x="T2" y="T3"/>
                    </a:cxn>
                    <a:cxn ang="0">
                      <a:pos x="T4" y="T5"/>
                    </a:cxn>
                    <a:cxn ang="0">
                      <a:pos x="T6" y="T7"/>
                    </a:cxn>
                    <a:cxn ang="0">
                      <a:pos x="T8" y="T9"/>
                    </a:cxn>
                  </a:cxnLst>
                  <a:rect l="0" t="0" r="r" b="b"/>
                  <a:pathLst>
                    <a:path w="75" h="20">
                      <a:moveTo>
                        <a:pt x="73" y="18"/>
                      </a:moveTo>
                      <a:cubicBezTo>
                        <a:pt x="50" y="2"/>
                        <a:pt x="23" y="0"/>
                        <a:pt x="1" y="18"/>
                      </a:cubicBezTo>
                      <a:cubicBezTo>
                        <a:pt x="0" y="18"/>
                        <a:pt x="4" y="20"/>
                        <a:pt x="5" y="19"/>
                      </a:cubicBezTo>
                      <a:cubicBezTo>
                        <a:pt x="25" y="4"/>
                        <a:pt x="48" y="4"/>
                        <a:pt x="69" y="18"/>
                      </a:cubicBezTo>
                      <a:cubicBezTo>
                        <a:pt x="70" y="19"/>
                        <a:pt x="75" y="19"/>
                        <a:pt x="7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41" name="Freeform 79"/>
                <p:cNvSpPr/>
                <p:nvPr/>
              </p:nvSpPr>
              <p:spPr bwMode="auto">
                <a:xfrm>
                  <a:off x="1493" y="588"/>
                  <a:ext cx="95" cy="149"/>
                </a:xfrm>
                <a:custGeom>
                  <a:avLst/>
                  <a:gdLst>
                    <a:gd name="T0" fmla="*/ 35 w 40"/>
                    <a:gd name="T1" fmla="*/ 2 h 63"/>
                    <a:gd name="T2" fmla="*/ 2 w 40"/>
                    <a:gd name="T3" fmla="*/ 62 h 63"/>
                    <a:gd name="T4" fmla="*/ 6 w 40"/>
                    <a:gd name="T5" fmla="*/ 62 h 63"/>
                    <a:gd name="T6" fmla="*/ 40 w 40"/>
                    <a:gd name="T7" fmla="*/ 1 h 63"/>
                    <a:gd name="T8" fmla="*/ 35 w 40"/>
                    <a:gd name="T9" fmla="*/ 2 h 63"/>
                  </a:gdLst>
                  <a:ahLst/>
                  <a:cxnLst>
                    <a:cxn ang="0">
                      <a:pos x="T0" y="T1"/>
                    </a:cxn>
                    <a:cxn ang="0">
                      <a:pos x="T2" y="T3"/>
                    </a:cxn>
                    <a:cxn ang="0">
                      <a:pos x="T4" y="T5"/>
                    </a:cxn>
                    <a:cxn ang="0">
                      <a:pos x="T6" y="T7"/>
                    </a:cxn>
                    <a:cxn ang="0">
                      <a:pos x="T8" y="T9"/>
                    </a:cxn>
                  </a:cxnLst>
                  <a:rect l="0" t="0" r="r" b="b"/>
                  <a:pathLst>
                    <a:path w="40" h="63">
                      <a:moveTo>
                        <a:pt x="35" y="2"/>
                      </a:moveTo>
                      <a:cubicBezTo>
                        <a:pt x="32" y="24"/>
                        <a:pt x="18" y="47"/>
                        <a:pt x="2" y="62"/>
                      </a:cubicBezTo>
                      <a:cubicBezTo>
                        <a:pt x="0" y="63"/>
                        <a:pt x="5" y="63"/>
                        <a:pt x="6" y="62"/>
                      </a:cubicBezTo>
                      <a:cubicBezTo>
                        <a:pt x="23" y="47"/>
                        <a:pt x="37" y="24"/>
                        <a:pt x="40" y="1"/>
                      </a:cubicBezTo>
                      <a:cubicBezTo>
                        <a:pt x="40" y="0"/>
                        <a:pt x="35" y="0"/>
                        <a:pt x="3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42" name="Freeform 80"/>
                <p:cNvSpPr/>
                <p:nvPr/>
              </p:nvSpPr>
              <p:spPr bwMode="auto">
                <a:xfrm>
                  <a:off x="1466" y="631"/>
                  <a:ext cx="138" cy="111"/>
                </a:xfrm>
                <a:custGeom>
                  <a:avLst/>
                  <a:gdLst>
                    <a:gd name="T0" fmla="*/ 57 w 58"/>
                    <a:gd name="T1" fmla="*/ 45 h 47"/>
                    <a:gd name="T2" fmla="*/ 5 w 58"/>
                    <a:gd name="T3" fmla="*/ 0 h 47"/>
                    <a:gd name="T4" fmla="*/ 4 w 58"/>
                    <a:gd name="T5" fmla="*/ 2 h 47"/>
                    <a:gd name="T6" fmla="*/ 52 w 58"/>
                    <a:gd name="T7" fmla="*/ 45 h 47"/>
                    <a:gd name="T8" fmla="*/ 57 w 58"/>
                    <a:gd name="T9" fmla="*/ 45 h 47"/>
                  </a:gdLst>
                  <a:ahLst/>
                  <a:cxnLst>
                    <a:cxn ang="0">
                      <a:pos x="T0" y="T1"/>
                    </a:cxn>
                    <a:cxn ang="0">
                      <a:pos x="T2" y="T3"/>
                    </a:cxn>
                    <a:cxn ang="0">
                      <a:pos x="T4" y="T5"/>
                    </a:cxn>
                    <a:cxn ang="0">
                      <a:pos x="T6" y="T7"/>
                    </a:cxn>
                    <a:cxn ang="0">
                      <a:pos x="T8" y="T9"/>
                    </a:cxn>
                  </a:cxnLst>
                  <a:rect l="0" t="0" r="r" b="b"/>
                  <a:pathLst>
                    <a:path w="58" h="47">
                      <a:moveTo>
                        <a:pt x="57" y="45"/>
                      </a:moveTo>
                      <a:cubicBezTo>
                        <a:pt x="50" y="21"/>
                        <a:pt x="31" y="2"/>
                        <a:pt x="5" y="0"/>
                      </a:cubicBezTo>
                      <a:cubicBezTo>
                        <a:pt x="3" y="0"/>
                        <a:pt x="0" y="2"/>
                        <a:pt x="4" y="2"/>
                      </a:cubicBezTo>
                      <a:cubicBezTo>
                        <a:pt x="28" y="4"/>
                        <a:pt x="45" y="23"/>
                        <a:pt x="52" y="45"/>
                      </a:cubicBezTo>
                      <a:cubicBezTo>
                        <a:pt x="53" y="47"/>
                        <a:pt x="58" y="46"/>
                        <a:pt x="57"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43" name="Freeform 81"/>
                <p:cNvSpPr/>
                <p:nvPr/>
              </p:nvSpPr>
              <p:spPr bwMode="auto">
                <a:xfrm>
                  <a:off x="1552" y="491"/>
                  <a:ext cx="676" cy="173"/>
                </a:xfrm>
                <a:custGeom>
                  <a:avLst/>
                  <a:gdLst>
                    <a:gd name="T0" fmla="*/ 6 w 285"/>
                    <a:gd name="T1" fmla="*/ 73 h 73"/>
                    <a:gd name="T2" fmla="*/ 282 w 285"/>
                    <a:gd name="T3" fmla="*/ 2 h 73"/>
                    <a:gd name="T4" fmla="*/ 280 w 285"/>
                    <a:gd name="T5" fmla="*/ 0 h 73"/>
                    <a:gd name="T6" fmla="*/ 4 w 285"/>
                    <a:gd name="T7" fmla="*/ 71 h 73"/>
                    <a:gd name="T8" fmla="*/ 6 w 285"/>
                    <a:gd name="T9" fmla="*/ 73 h 73"/>
                  </a:gdLst>
                  <a:ahLst/>
                  <a:cxnLst>
                    <a:cxn ang="0">
                      <a:pos x="T0" y="T1"/>
                    </a:cxn>
                    <a:cxn ang="0">
                      <a:pos x="T2" y="T3"/>
                    </a:cxn>
                    <a:cxn ang="0">
                      <a:pos x="T4" y="T5"/>
                    </a:cxn>
                    <a:cxn ang="0">
                      <a:pos x="T6" y="T7"/>
                    </a:cxn>
                    <a:cxn ang="0">
                      <a:pos x="T8" y="T9"/>
                    </a:cxn>
                  </a:cxnLst>
                  <a:rect l="0" t="0" r="r" b="b"/>
                  <a:pathLst>
                    <a:path w="285" h="73">
                      <a:moveTo>
                        <a:pt x="6" y="73"/>
                      </a:moveTo>
                      <a:cubicBezTo>
                        <a:pt x="98" y="49"/>
                        <a:pt x="189" y="23"/>
                        <a:pt x="282" y="2"/>
                      </a:cubicBezTo>
                      <a:cubicBezTo>
                        <a:pt x="285" y="2"/>
                        <a:pt x="283" y="0"/>
                        <a:pt x="280" y="0"/>
                      </a:cubicBezTo>
                      <a:cubicBezTo>
                        <a:pt x="187" y="21"/>
                        <a:pt x="96" y="47"/>
                        <a:pt x="4" y="71"/>
                      </a:cubicBezTo>
                      <a:cubicBezTo>
                        <a:pt x="0" y="72"/>
                        <a:pt x="5" y="73"/>
                        <a:pt x="6"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44" name="Freeform 82"/>
                <p:cNvSpPr/>
                <p:nvPr/>
              </p:nvSpPr>
              <p:spPr bwMode="auto">
                <a:xfrm>
                  <a:off x="1531" y="647"/>
                  <a:ext cx="40" cy="38"/>
                </a:xfrm>
                <a:custGeom>
                  <a:avLst/>
                  <a:gdLst>
                    <a:gd name="T0" fmla="*/ 7 w 17"/>
                    <a:gd name="T1" fmla="*/ 0 h 16"/>
                    <a:gd name="T2" fmla="*/ 16 w 17"/>
                    <a:gd name="T3" fmla="*/ 6 h 16"/>
                    <a:gd name="T4" fmla="*/ 10 w 17"/>
                    <a:gd name="T5" fmla="*/ 15 h 16"/>
                    <a:gd name="T6" fmla="*/ 1 w 17"/>
                    <a:gd name="T7" fmla="*/ 10 h 16"/>
                    <a:gd name="T8" fmla="*/ 7 w 17"/>
                    <a:gd name="T9" fmla="*/ 0 h 16"/>
                  </a:gdLst>
                  <a:ahLst/>
                  <a:cxnLst>
                    <a:cxn ang="0">
                      <a:pos x="T0" y="T1"/>
                    </a:cxn>
                    <a:cxn ang="0">
                      <a:pos x="T2" y="T3"/>
                    </a:cxn>
                    <a:cxn ang="0">
                      <a:pos x="T4" y="T5"/>
                    </a:cxn>
                    <a:cxn ang="0">
                      <a:pos x="T6" y="T7"/>
                    </a:cxn>
                    <a:cxn ang="0">
                      <a:pos x="T8" y="T9"/>
                    </a:cxn>
                  </a:cxnLst>
                  <a:rect l="0" t="0" r="r" b="b"/>
                  <a:pathLst>
                    <a:path w="17" h="16">
                      <a:moveTo>
                        <a:pt x="7" y="0"/>
                      </a:moveTo>
                      <a:cubicBezTo>
                        <a:pt x="11" y="0"/>
                        <a:pt x="15" y="2"/>
                        <a:pt x="16" y="6"/>
                      </a:cubicBezTo>
                      <a:cubicBezTo>
                        <a:pt x="17" y="10"/>
                        <a:pt x="14" y="14"/>
                        <a:pt x="10" y="15"/>
                      </a:cubicBezTo>
                      <a:cubicBezTo>
                        <a:pt x="6" y="16"/>
                        <a:pt x="2" y="14"/>
                        <a:pt x="1" y="10"/>
                      </a:cubicBezTo>
                      <a:cubicBezTo>
                        <a:pt x="0" y="5"/>
                        <a:pt x="3"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45" name="Freeform 83"/>
                <p:cNvSpPr/>
                <p:nvPr/>
              </p:nvSpPr>
              <p:spPr bwMode="auto">
                <a:xfrm>
                  <a:off x="1485" y="339"/>
                  <a:ext cx="79" cy="178"/>
                </a:xfrm>
                <a:custGeom>
                  <a:avLst/>
                  <a:gdLst>
                    <a:gd name="T0" fmla="*/ 16 w 33"/>
                    <a:gd name="T1" fmla="*/ 1 h 75"/>
                    <a:gd name="T2" fmla="*/ 1 w 33"/>
                    <a:gd name="T3" fmla="*/ 73 h 75"/>
                    <a:gd name="T4" fmla="*/ 6 w 33"/>
                    <a:gd name="T5" fmla="*/ 74 h 75"/>
                    <a:gd name="T6" fmla="*/ 21 w 33"/>
                    <a:gd name="T7" fmla="*/ 1 h 75"/>
                    <a:gd name="T8" fmla="*/ 16 w 33"/>
                    <a:gd name="T9" fmla="*/ 1 h 75"/>
                  </a:gdLst>
                  <a:ahLst/>
                  <a:cxnLst>
                    <a:cxn ang="0">
                      <a:pos x="T0" y="T1"/>
                    </a:cxn>
                    <a:cxn ang="0">
                      <a:pos x="T2" y="T3"/>
                    </a:cxn>
                    <a:cxn ang="0">
                      <a:pos x="T4" y="T5"/>
                    </a:cxn>
                    <a:cxn ang="0">
                      <a:pos x="T6" y="T7"/>
                    </a:cxn>
                    <a:cxn ang="0">
                      <a:pos x="T8" y="T9"/>
                    </a:cxn>
                  </a:cxnLst>
                  <a:rect l="0" t="0" r="r" b="b"/>
                  <a:pathLst>
                    <a:path w="33" h="75">
                      <a:moveTo>
                        <a:pt x="16" y="1"/>
                      </a:moveTo>
                      <a:cubicBezTo>
                        <a:pt x="28" y="27"/>
                        <a:pt x="25" y="55"/>
                        <a:pt x="1" y="73"/>
                      </a:cubicBezTo>
                      <a:cubicBezTo>
                        <a:pt x="0" y="74"/>
                        <a:pt x="5" y="75"/>
                        <a:pt x="6" y="74"/>
                      </a:cubicBezTo>
                      <a:cubicBezTo>
                        <a:pt x="30" y="56"/>
                        <a:pt x="33" y="28"/>
                        <a:pt x="21" y="1"/>
                      </a:cubicBezTo>
                      <a:cubicBezTo>
                        <a:pt x="20" y="0"/>
                        <a:pt x="15" y="0"/>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46" name="Freeform 84"/>
                <p:cNvSpPr/>
                <p:nvPr/>
              </p:nvSpPr>
              <p:spPr bwMode="auto">
                <a:xfrm>
                  <a:off x="1440" y="405"/>
                  <a:ext cx="166" cy="81"/>
                </a:xfrm>
                <a:custGeom>
                  <a:avLst/>
                  <a:gdLst>
                    <a:gd name="T0" fmla="*/ 69 w 70"/>
                    <a:gd name="T1" fmla="*/ 32 h 34"/>
                    <a:gd name="T2" fmla="*/ 1 w 70"/>
                    <a:gd name="T3" fmla="*/ 8 h 34"/>
                    <a:gd name="T4" fmla="*/ 5 w 70"/>
                    <a:gd name="T5" fmla="*/ 10 h 34"/>
                    <a:gd name="T6" fmla="*/ 65 w 70"/>
                    <a:gd name="T7" fmla="*/ 32 h 34"/>
                    <a:gd name="T8" fmla="*/ 69 w 70"/>
                    <a:gd name="T9" fmla="*/ 32 h 34"/>
                  </a:gdLst>
                  <a:ahLst/>
                  <a:cxnLst>
                    <a:cxn ang="0">
                      <a:pos x="T0" y="T1"/>
                    </a:cxn>
                    <a:cxn ang="0">
                      <a:pos x="T2" y="T3"/>
                    </a:cxn>
                    <a:cxn ang="0">
                      <a:pos x="T4" y="T5"/>
                    </a:cxn>
                    <a:cxn ang="0">
                      <a:pos x="T6" y="T7"/>
                    </a:cxn>
                    <a:cxn ang="0">
                      <a:pos x="T8" y="T9"/>
                    </a:cxn>
                  </a:cxnLst>
                  <a:rect l="0" t="0" r="r" b="b"/>
                  <a:pathLst>
                    <a:path w="70" h="34">
                      <a:moveTo>
                        <a:pt x="69" y="32"/>
                      </a:moveTo>
                      <a:cubicBezTo>
                        <a:pt x="53" y="9"/>
                        <a:pt x="28" y="0"/>
                        <a:pt x="1" y="8"/>
                      </a:cubicBezTo>
                      <a:cubicBezTo>
                        <a:pt x="0" y="9"/>
                        <a:pt x="4" y="10"/>
                        <a:pt x="5" y="10"/>
                      </a:cubicBezTo>
                      <a:cubicBezTo>
                        <a:pt x="29" y="2"/>
                        <a:pt x="51" y="12"/>
                        <a:pt x="65" y="32"/>
                      </a:cubicBezTo>
                      <a:cubicBezTo>
                        <a:pt x="65" y="33"/>
                        <a:pt x="70" y="34"/>
                        <a:pt x="6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47" name="Freeform 85"/>
                <p:cNvSpPr/>
                <p:nvPr/>
              </p:nvSpPr>
              <p:spPr bwMode="auto">
                <a:xfrm>
                  <a:off x="1457" y="367"/>
                  <a:ext cx="140" cy="114"/>
                </a:xfrm>
                <a:custGeom>
                  <a:avLst/>
                  <a:gdLst>
                    <a:gd name="T0" fmla="*/ 54 w 59"/>
                    <a:gd name="T1" fmla="*/ 2 h 48"/>
                    <a:gd name="T2" fmla="*/ 3 w 59"/>
                    <a:gd name="T3" fmla="*/ 46 h 48"/>
                    <a:gd name="T4" fmla="*/ 5 w 59"/>
                    <a:gd name="T5" fmla="*/ 48 h 48"/>
                    <a:gd name="T6" fmla="*/ 59 w 59"/>
                    <a:gd name="T7" fmla="*/ 2 h 48"/>
                    <a:gd name="T8" fmla="*/ 54 w 59"/>
                    <a:gd name="T9" fmla="*/ 2 h 48"/>
                  </a:gdLst>
                  <a:ahLst/>
                  <a:cxnLst>
                    <a:cxn ang="0">
                      <a:pos x="T0" y="T1"/>
                    </a:cxn>
                    <a:cxn ang="0">
                      <a:pos x="T2" y="T3"/>
                    </a:cxn>
                    <a:cxn ang="0">
                      <a:pos x="T4" y="T5"/>
                    </a:cxn>
                    <a:cxn ang="0">
                      <a:pos x="T6" y="T7"/>
                    </a:cxn>
                    <a:cxn ang="0">
                      <a:pos x="T8" y="T9"/>
                    </a:cxn>
                  </a:cxnLst>
                  <a:rect l="0" t="0" r="r" b="b"/>
                  <a:pathLst>
                    <a:path w="59" h="48">
                      <a:moveTo>
                        <a:pt x="54" y="2"/>
                      </a:moveTo>
                      <a:cubicBezTo>
                        <a:pt x="44" y="21"/>
                        <a:pt x="23" y="38"/>
                        <a:pt x="3" y="46"/>
                      </a:cubicBezTo>
                      <a:cubicBezTo>
                        <a:pt x="0" y="48"/>
                        <a:pt x="4" y="48"/>
                        <a:pt x="5" y="48"/>
                      </a:cubicBezTo>
                      <a:cubicBezTo>
                        <a:pt x="26" y="39"/>
                        <a:pt x="48" y="22"/>
                        <a:pt x="59" y="2"/>
                      </a:cubicBezTo>
                      <a:cubicBezTo>
                        <a:pt x="59" y="1"/>
                        <a:pt x="55" y="0"/>
                        <a:pt x="5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48" name="Freeform 86"/>
                <p:cNvSpPr/>
                <p:nvPr/>
              </p:nvSpPr>
              <p:spPr bwMode="auto">
                <a:xfrm>
                  <a:off x="1469" y="372"/>
                  <a:ext cx="95" cy="145"/>
                </a:xfrm>
                <a:custGeom>
                  <a:avLst/>
                  <a:gdLst>
                    <a:gd name="T0" fmla="*/ 39 w 40"/>
                    <a:gd name="T1" fmla="*/ 60 h 61"/>
                    <a:gd name="T2" fmla="*/ 6 w 40"/>
                    <a:gd name="T3" fmla="*/ 0 h 61"/>
                    <a:gd name="T4" fmla="*/ 2 w 40"/>
                    <a:gd name="T5" fmla="*/ 2 h 61"/>
                    <a:gd name="T6" fmla="*/ 33 w 40"/>
                    <a:gd name="T7" fmla="*/ 60 h 61"/>
                    <a:gd name="T8" fmla="*/ 39 w 40"/>
                    <a:gd name="T9" fmla="*/ 60 h 61"/>
                  </a:gdLst>
                  <a:ahLst/>
                  <a:cxnLst>
                    <a:cxn ang="0">
                      <a:pos x="T0" y="T1"/>
                    </a:cxn>
                    <a:cxn ang="0">
                      <a:pos x="T2" y="T3"/>
                    </a:cxn>
                    <a:cxn ang="0">
                      <a:pos x="T4" y="T5"/>
                    </a:cxn>
                    <a:cxn ang="0">
                      <a:pos x="T6" y="T7"/>
                    </a:cxn>
                    <a:cxn ang="0">
                      <a:pos x="T8" y="T9"/>
                    </a:cxn>
                  </a:cxnLst>
                  <a:rect l="0" t="0" r="r" b="b"/>
                  <a:pathLst>
                    <a:path w="40" h="61">
                      <a:moveTo>
                        <a:pt x="39" y="60"/>
                      </a:moveTo>
                      <a:cubicBezTo>
                        <a:pt x="40" y="35"/>
                        <a:pt x="29" y="11"/>
                        <a:pt x="6" y="0"/>
                      </a:cubicBezTo>
                      <a:cubicBezTo>
                        <a:pt x="5" y="0"/>
                        <a:pt x="0" y="1"/>
                        <a:pt x="2" y="2"/>
                      </a:cubicBezTo>
                      <a:cubicBezTo>
                        <a:pt x="25" y="12"/>
                        <a:pt x="35" y="36"/>
                        <a:pt x="33" y="60"/>
                      </a:cubicBezTo>
                      <a:cubicBezTo>
                        <a:pt x="33" y="61"/>
                        <a:pt x="38" y="61"/>
                        <a:pt x="39"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49" name="Freeform 87"/>
                <p:cNvSpPr/>
                <p:nvPr/>
              </p:nvSpPr>
              <p:spPr bwMode="auto">
                <a:xfrm>
                  <a:off x="1540" y="429"/>
                  <a:ext cx="693" cy="76"/>
                </a:xfrm>
                <a:custGeom>
                  <a:avLst/>
                  <a:gdLst>
                    <a:gd name="T0" fmla="*/ 3 w 292"/>
                    <a:gd name="T1" fmla="*/ 2 h 32"/>
                    <a:gd name="T2" fmla="*/ 287 w 292"/>
                    <a:gd name="T3" fmla="*/ 32 h 32"/>
                    <a:gd name="T4" fmla="*/ 289 w 292"/>
                    <a:gd name="T5" fmla="*/ 30 h 32"/>
                    <a:gd name="T6" fmla="*/ 5 w 292"/>
                    <a:gd name="T7" fmla="*/ 0 h 32"/>
                    <a:gd name="T8" fmla="*/ 3 w 292"/>
                    <a:gd name="T9" fmla="*/ 2 h 32"/>
                  </a:gdLst>
                  <a:ahLst/>
                  <a:cxnLst>
                    <a:cxn ang="0">
                      <a:pos x="T0" y="T1"/>
                    </a:cxn>
                    <a:cxn ang="0">
                      <a:pos x="T2" y="T3"/>
                    </a:cxn>
                    <a:cxn ang="0">
                      <a:pos x="T4" y="T5"/>
                    </a:cxn>
                    <a:cxn ang="0">
                      <a:pos x="T6" y="T7"/>
                    </a:cxn>
                    <a:cxn ang="0">
                      <a:pos x="T8" y="T9"/>
                    </a:cxn>
                  </a:cxnLst>
                  <a:rect l="0" t="0" r="r" b="b"/>
                  <a:pathLst>
                    <a:path w="292" h="32">
                      <a:moveTo>
                        <a:pt x="3" y="2"/>
                      </a:moveTo>
                      <a:cubicBezTo>
                        <a:pt x="98" y="11"/>
                        <a:pt x="193" y="19"/>
                        <a:pt x="287" y="32"/>
                      </a:cubicBezTo>
                      <a:cubicBezTo>
                        <a:pt x="288" y="32"/>
                        <a:pt x="292" y="31"/>
                        <a:pt x="289" y="30"/>
                      </a:cubicBezTo>
                      <a:cubicBezTo>
                        <a:pt x="195" y="17"/>
                        <a:pt x="100" y="9"/>
                        <a:pt x="5" y="0"/>
                      </a:cubicBezTo>
                      <a:cubicBezTo>
                        <a:pt x="4" y="0"/>
                        <a:pt x="0" y="1"/>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50" name="Freeform 88"/>
                <p:cNvSpPr/>
                <p:nvPr/>
              </p:nvSpPr>
              <p:spPr bwMode="auto">
                <a:xfrm>
                  <a:off x="1519" y="412"/>
                  <a:ext cx="38" cy="38"/>
                </a:xfrm>
                <a:custGeom>
                  <a:avLst/>
                  <a:gdLst>
                    <a:gd name="T0" fmla="*/ 9 w 16"/>
                    <a:gd name="T1" fmla="*/ 0 h 16"/>
                    <a:gd name="T2" fmla="*/ 15 w 16"/>
                    <a:gd name="T3" fmla="*/ 9 h 16"/>
                    <a:gd name="T4" fmla="*/ 7 w 16"/>
                    <a:gd name="T5" fmla="*/ 15 h 16"/>
                    <a:gd name="T6" fmla="*/ 0 w 16"/>
                    <a:gd name="T7" fmla="*/ 7 h 16"/>
                    <a:gd name="T8" fmla="*/ 9 w 16"/>
                    <a:gd name="T9" fmla="*/ 0 h 16"/>
                  </a:gdLst>
                  <a:ahLst/>
                  <a:cxnLst>
                    <a:cxn ang="0">
                      <a:pos x="T0" y="T1"/>
                    </a:cxn>
                    <a:cxn ang="0">
                      <a:pos x="T2" y="T3"/>
                    </a:cxn>
                    <a:cxn ang="0">
                      <a:pos x="T4" y="T5"/>
                    </a:cxn>
                    <a:cxn ang="0">
                      <a:pos x="T6" y="T7"/>
                    </a:cxn>
                    <a:cxn ang="0">
                      <a:pos x="T8" y="T9"/>
                    </a:cxn>
                  </a:cxnLst>
                  <a:rect l="0" t="0" r="r" b="b"/>
                  <a:pathLst>
                    <a:path w="16" h="16">
                      <a:moveTo>
                        <a:pt x="9" y="0"/>
                      </a:moveTo>
                      <a:cubicBezTo>
                        <a:pt x="13" y="1"/>
                        <a:pt x="16" y="5"/>
                        <a:pt x="15" y="9"/>
                      </a:cubicBezTo>
                      <a:cubicBezTo>
                        <a:pt x="15" y="13"/>
                        <a:pt x="11" y="16"/>
                        <a:pt x="7" y="15"/>
                      </a:cubicBezTo>
                      <a:cubicBezTo>
                        <a:pt x="2" y="15"/>
                        <a:pt x="0" y="11"/>
                        <a:pt x="0" y="7"/>
                      </a:cubicBezTo>
                      <a:cubicBezTo>
                        <a:pt x="1" y="2"/>
                        <a:pt x="5"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51" name="Freeform 89"/>
                <p:cNvSpPr/>
                <p:nvPr/>
              </p:nvSpPr>
              <p:spPr bwMode="auto">
                <a:xfrm>
                  <a:off x="1526" y="99"/>
                  <a:ext cx="116" cy="155"/>
                </a:xfrm>
                <a:custGeom>
                  <a:avLst/>
                  <a:gdLst>
                    <a:gd name="T0" fmla="*/ 42 w 49"/>
                    <a:gd name="T1" fmla="*/ 1 h 65"/>
                    <a:gd name="T2" fmla="*/ 3 w 49"/>
                    <a:gd name="T3" fmla="*/ 63 h 65"/>
                    <a:gd name="T4" fmla="*/ 6 w 49"/>
                    <a:gd name="T5" fmla="*/ 65 h 65"/>
                    <a:gd name="T6" fmla="*/ 47 w 49"/>
                    <a:gd name="T7" fmla="*/ 2 h 65"/>
                    <a:gd name="T8" fmla="*/ 42 w 49"/>
                    <a:gd name="T9" fmla="*/ 1 h 65"/>
                  </a:gdLst>
                  <a:ahLst/>
                  <a:cxnLst>
                    <a:cxn ang="0">
                      <a:pos x="T0" y="T1"/>
                    </a:cxn>
                    <a:cxn ang="0">
                      <a:pos x="T2" y="T3"/>
                    </a:cxn>
                    <a:cxn ang="0">
                      <a:pos x="T4" y="T5"/>
                    </a:cxn>
                    <a:cxn ang="0">
                      <a:pos x="T6" y="T7"/>
                    </a:cxn>
                    <a:cxn ang="0">
                      <a:pos x="T8" y="T9"/>
                    </a:cxn>
                  </a:cxnLst>
                  <a:rect l="0" t="0" r="r" b="b"/>
                  <a:pathLst>
                    <a:path w="49" h="65">
                      <a:moveTo>
                        <a:pt x="42" y="1"/>
                      </a:moveTo>
                      <a:cubicBezTo>
                        <a:pt x="44" y="29"/>
                        <a:pt x="31" y="54"/>
                        <a:pt x="3" y="63"/>
                      </a:cubicBezTo>
                      <a:cubicBezTo>
                        <a:pt x="0" y="63"/>
                        <a:pt x="5" y="65"/>
                        <a:pt x="6" y="65"/>
                      </a:cubicBezTo>
                      <a:cubicBezTo>
                        <a:pt x="35" y="56"/>
                        <a:pt x="49" y="31"/>
                        <a:pt x="47" y="2"/>
                      </a:cubicBezTo>
                      <a:cubicBezTo>
                        <a:pt x="46" y="0"/>
                        <a:pt x="42" y="0"/>
                        <a:pt x="4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52" name="Freeform 90"/>
                <p:cNvSpPr/>
                <p:nvPr/>
              </p:nvSpPr>
              <p:spPr bwMode="auto">
                <a:xfrm>
                  <a:off x="1516" y="149"/>
                  <a:ext cx="136" cy="114"/>
                </a:xfrm>
                <a:custGeom>
                  <a:avLst/>
                  <a:gdLst>
                    <a:gd name="T0" fmla="*/ 57 w 57"/>
                    <a:gd name="T1" fmla="*/ 46 h 48"/>
                    <a:gd name="T2" fmla="*/ 3 w 57"/>
                    <a:gd name="T3" fmla="*/ 0 h 48"/>
                    <a:gd name="T4" fmla="*/ 4 w 57"/>
                    <a:gd name="T5" fmla="*/ 3 h 48"/>
                    <a:gd name="T6" fmla="*/ 52 w 57"/>
                    <a:gd name="T7" fmla="*/ 46 h 48"/>
                    <a:gd name="T8" fmla="*/ 57 w 57"/>
                    <a:gd name="T9" fmla="*/ 46 h 48"/>
                  </a:gdLst>
                  <a:ahLst/>
                  <a:cxnLst>
                    <a:cxn ang="0">
                      <a:pos x="T0" y="T1"/>
                    </a:cxn>
                    <a:cxn ang="0">
                      <a:pos x="T2" y="T3"/>
                    </a:cxn>
                    <a:cxn ang="0">
                      <a:pos x="T4" y="T5"/>
                    </a:cxn>
                    <a:cxn ang="0">
                      <a:pos x="T6" y="T7"/>
                    </a:cxn>
                    <a:cxn ang="0">
                      <a:pos x="T8" y="T9"/>
                    </a:cxn>
                  </a:cxnLst>
                  <a:rect l="0" t="0" r="r" b="b"/>
                  <a:pathLst>
                    <a:path w="57" h="48">
                      <a:moveTo>
                        <a:pt x="57" y="46"/>
                      </a:moveTo>
                      <a:cubicBezTo>
                        <a:pt x="51" y="19"/>
                        <a:pt x="31" y="2"/>
                        <a:pt x="3" y="0"/>
                      </a:cubicBezTo>
                      <a:cubicBezTo>
                        <a:pt x="0" y="0"/>
                        <a:pt x="2" y="2"/>
                        <a:pt x="4" y="3"/>
                      </a:cubicBezTo>
                      <a:cubicBezTo>
                        <a:pt x="30" y="4"/>
                        <a:pt x="46" y="21"/>
                        <a:pt x="52" y="46"/>
                      </a:cubicBezTo>
                      <a:cubicBezTo>
                        <a:pt x="52" y="47"/>
                        <a:pt x="57" y="48"/>
                        <a:pt x="5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53" name="Freeform 91"/>
                <p:cNvSpPr/>
                <p:nvPr/>
              </p:nvSpPr>
              <p:spPr bwMode="auto">
                <a:xfrm>
                  <a:off x="1514" y="149"/>
                  <a:ext cx="173" cy="62"/>
                </a:xfrm>
                <a:custGeom>
                  <a:avLst/>
                  <a:gdLst>
                    <a:gd name="T0" fmla="*/ 67 w 73"/>
                    <a:gd name="T1" fmla="*/ 1 h 26"/>
                    <a:gd name="T2" fmla="*/ 4 w 73"/>
                    <a:gd name="T3" fmla="*/ 24 h 26"/>
                    <a:gd name="T4" fmla="*/ 3 w 73"/>
                    <a:gd name="T5" fmla="*/ 26 h 26"/>
                    <a:gd name="T6" fmla="*/ 71 w 73"/>
                    <a:gd name="T7" fmla="*/ 2 h 26"/>
                    <a:gd name="T8" fmla="*/ 67 w 73"/>
                    <a:gd name="T9" fmla="*/ 1 h 26"/>
                  </a:gdLst>
                  <a:ahLst/>
                  <a:cxnLst>
                    <a:cxn ang="0">
                      <a:pos x="T0" y="T1"/>
                    </a:cxn>
                    <a:cxn ang="0">
                      <a:pos x="T2" y="T3"/>
                    </a:cxn>
                    <a:cxn ang="0">
                      <a:pos x="T4" y="T5"/>
                    </a:cxn>
                    <a:cxn ang="0">
                      <a:pos x="T6" y="T7"/>
                    </a:cxn>
                    <a:cxn ang="0">
                      <a:pos x="T8" y="T9"/>
                    </a:cxn>
                  </a:cxnLst>
                  <a:rect l="0" t="0" r="r" b="b"/>
                  <a:pathLst>
                    <a:path w="73" h="26">
                      <a:moveTo>
                        <a:pt x="67" y="1"/>
                      </a:moveTo>
                      <a:cubicBezTo>
                        <a:pt x="50" y="15"/>
                        <a:pt x="26" y="23"/>
                        <a:pt x="4" y="24"/>
                      </a:cubicBezTo>
                      <a:cubicBezTo>
                        <a:pt x="2" y="24"/>
                        <a:pt x="0" y="26"/>
                        <a:pt x="3" y="26"/>
                      </a:cubicBezTo>
                      <a:cubicBezTo>
                        <a:pt x="27" y="25"/>
                        <a:pt x="53" y="17"/>
                        <a:pt x="71" y="2"/>
                      </a:cubicBezTo>
                      <a:cubicBezTo>
                        <a:pt x="73" y="0"/>
                        <a:pt x="68" y="0"/>
                        <a:pt x="6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54" name="Freeform 92"/>
                <p:cNvSpPr/>
                <p:nvPr/>
              </p:nvSpPr>
              <p:spPr bwMode="auto">
                <a:xfrm>
                  <a:off x="1564" y="111"/>
                  <a:ext cx="59" cy="164"/>
                </a:xfrm>
                <a:custGeom>
                  <a:avLst/>
                  <a:gdLst>
                    <a:gd name="T0" fmla="*/ 14 w 25"/>
                    <a:gd name="T1" fmla="*/ 68 h 69"/>
                    <a:gd name="T2" fmla="*/ 6 w 25"/>
                    <a:gd name="T3" fmla="*/ 1 h 69"/>
                    <a:gd name="T4" fmla="*/ 1 w 25"/>
                    <a:gd name="T5" fmla="*/ 2 h 69"/>
                    <a:gd name="T6" fmla="*/ 10 w 25"/>
                    <a:gd name="T7" fmla="*/ 68 h 69"/>
                    <a:gd name="T8" fmla="*/ 14 w 25"/>
                    <a:gd name="T9" fmla="*/ 68 h 69"/>
                  </a:gdLst>
                  <a:ahLst/>
                  <a:cxnLst>
                    <a:cxn ang="0">
                      <a:pos x="T0" y="T1"/>
                    </a:cxn>
                    <a:cxn ang="0">
                      <a:pos x="T2" y="T3"/>
                    </a:cxn>
                    <a:cxn ang="0">
                      <a:pos x="T4" y="T5"/>
                    </a:cxn>
                    <a:cxn ang="0">
                      <a:pos x="T6" y="T7"/>
                    </a:cxn>
                    <a:cxn ang="0">
                      <a:pos x="T8" y="T9"/>
                    </a:cxn>
                  </a:cxnLst>
                  <a:rect l="0" t="0" r="r" b="b"/>
                  <a:pathLst>
                    <a:path w="25" h="69">
                      <a:moveTo>
                        <a:pt x="14" y="68"/>
                      </a:moveTo>
                      <a:cubicBezTo>
                        <a:pt x="25" y="45"/>
                        <a:pt x="23" y="20"/>
                        <a:pt x="6" y="1"/>
                      </a:cubicBezTo>
                      <a:cubicBezTo>
                        <a:pt x="5" y="0"/>
                        <a:pt x="0" y="1"/>
                        <a:pt x="1" y="2"/>
                      </a:cubicBezTo>
                      <a:cubicBezTo>
                        <a:pt x="18" y="20"/>
                        <a:pt x="20" y="45"/>
                        <a:pt x="10" y="68"/>
                      </a:cubicBezTo>
                      <a:cubicBezTo>
                        <a:pt x="9" y="69"/>
                        <a:pt x="14" y="69"/>
                        <a:pt x="14"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55" name="Freeform 93"/>
                <p:cNvSpPr/>
                <p:nvPr/>
              </p:nvSpPr>
              <p:spPr bwMode="auto">
                <a:xfrm>
                  <a:off x="1609" y="189"/>
                  <a:ext cx="619" cy="318"/>
                </a:xfrm>
                <a:custGeom>
                  <a:avLst/>
                  <a:gdLst>
                    <a:gd name="T0" fmla="*/ 2 w 261"/>
                    <a:gd name="T1" fmla="*/ 2 h 134"/>
                    <a:gd name="T2" fmla="*/ 255 w 261"/>
                    <a:gd name="T3" fmla="*/ 133 h 134"/>
                    <a:gd name="T4" fmla="*/ 259 w 261"/>
                    <a:gd name="T5" fmla="*/ 132 h 134"/>
                    <a:gd name="T6" fmla="*/ 6 w 261"/>
                    <a:gd name="T7" fmla="*/ 1 h 134"/>
                    <a:gd name="T8" fmla="*/ 2 w 261"/>
                    <a:gd name="T9" fmla="*/ 2 h 134"/>
                  </a:gdLst>
                  <a:ahLst/>
                  <a:cxnLst>
                    <a:cxn ang="0">
                      <a:pos x="T0" y="T1"/>
                    </a:cxn>
                    <a:cxn ang="0">
                      <a:pos x="T2" y="T3"/>
                    </a:cxn>
                    <a:cxn ang="0">
                      <a:pos x="T4" y="T5"/>
                    </a:cxn>
                    <a:cxn ang="0">
                      <a:pos x="T6" y="T7"/>
                    </a:cxn>
                    <a:cxn ang="0">
                      <a:pos x="T8" y="T9"/>
                    </a:cxn>
                  </a:cxnLst>
                  <a:rect l="0" t="0" r="r" b="b"/>
                  <a:pathLst>
                    <a:path w="261" h="134">
                      <a:moveTo>
                        <a:pt x="2" y="2"/>
                      </a:moveTo>
                      <a:cubicBezTo>
                        <a:pt x="87" y="45"/>
                        <a:pt x="172" y="87"/>
                        <a:pt x="255" y="133"/>
                      </a:cubicBezTo>
                      <a:cubicBezTo>
                        <a:pt x="256" y="134"/>
                        <a:pt x="261" y="133"/>
                        <a:pt x="259" y="132"/>
                      </a:cubicBezTo>
                      <a:cubicBezTo>
                        <a:pt x="177" y="85"/>
                        <a:pt x="91" y="44"/>
                        <a:pt x="6" y="1"/>
                      </a:cubicBezTo>
                      <a:cubicBezTo>
                        <a:pt x="5" y="0"/>
                        <a:pt x="0" y="1"/>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56" name="Freeform 94"/>
                <p:cNvSpPr/>
                <p:nvPr/>
              </p:nvSpPr>
              <p:spPr bwMode="auto">
                <a:xfrm>
                  <a:off x="1585" y="168"/>
                  <a:ext cx="43" cy="40"/>
                </a:xfrm>
                <a:custGeom>
                  <a:avLst/>
                  <a:gdLst>
                    <a:gd name="T0" fmla="*/ 13 w 18"/>
                    <a:gd name="T1" fmla="*/ 2 h 17"/>
                    <a:gd name="T2" fmla="*/ 15 w 18"/>
                    <a:gd name="T3" fmla="*/ 12 h 17"/>
                    <a:gd name="T4" fmla="*/ 5 w 18"/>
                    <a:gd name="T5" fmla="*/ 15 h 17"/>
                    <a:gd name="T6" fmla="*/ 2 w 18"/>
                    <a:gd name="T7" fmla="*/ 5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16" y="4"/>
                        <a:pt x="18" y="9"/>
                        <a:pt x="15" y="12"/>
                      </a:cubicBezTo>
                      <a:cubicBezTo>
                        <a:pt x="13" y="16"/>
                        <a:pt x="9" y="17"/>
                        <a:pt x="5" y="15"/>
                      </a:cubicBezTo>
                      <a:cubicBezTo>
                        <a:pt x="1" y="13"/>
                        <a:pt x="0" y="8"/>
                        <a:pt x="2" y="5"/>
                      </a:cubicBezTo>
                      <a:cubicBezTo>
                        <a:pt x="4" y="1"/>
                        <a:pt x="9" y="0"/>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57" name="Freeform 95"/>
                <p:cNvSpPr/>
                <p:nvPr/>
              </p:nvSpPr>
              <p:spPr bwMode="auto">
                <a:xfrm>
                  <a:off x="1675" y="-95"/>
                  <a:ext cx="159" cy="114"/>
                </a:xfrm>
                <a:custGeom>
                  <a:avLst/>
                  <a:gdLst>
                    <a:gd name="T0" fmla="*/ 62 w 67"/>
                    <a:gd name="T1" fmla="*/ 1 h 48"/>
                    <a:gd name="T2" fmla="*/ 3 w 67"/>
                    <a:gd name="T3" fmla="*/ 43 h 48"/>
                    <a:gd name="T4" fmla="*/ 4 w 67"/>
                    <a:gd name="T5" fmla="*/ 45 h 48"/>
                    <a:gd name="T6" fmla="*/ 67 w 67"/>
                    <a:gd name="T7" fmla="*/ 2 h 48"/>
                    <a:gd name="T8" fmla="*/ 62 w 67"/>
                    <a:gd name="T9" fmla="*/ 1 h 48"/>
                  </a:gdLst>
                  <a:ahLst/>
                  <a:cxnLst>
                    <a:cxn ang="0">
                      <a:pos x="T0" y="T1"/>
                    </a:cxn>
                    <a:cxn ang="0">
                      <a:pos x="T2" y="T3"/>
                    </a:cxn>
                    <a:cxn ang="0">
                      <a:pos x="T4" y="T5"/>
                    </a:cxn>
                    <a:cxn ang="0">
                      <a:pos x="T6" y="T7"/>
                    </a:cxn>
                    <a:cxn ang="0">
                      <a:pos x="T8" y="T9"/>
                    </a:cxn>
                  </a:cxnLst>
                  <a:rect l="0" t="0" r="r" b="b"/>
                  <a:pathLst>
                    <a:path w="67" h="48">
                      <a:moveTo>
                        <a:pt x="62" y="1"/>
                      </a:moveTo>
                      <a:cubicBezTo>
                        <a:pt x="53" y="28"/>
                        <a:pt x="32" y="46"/>
                        <a:pt x="3" y="43"/>
                      </a:cubicBezTo>
                      <a:cubicBezTo>
                        <a:pt x="0" y="43"/>
                        <a:pt x="2" y="45"/>
                        <a:pt x="4" y="45"/>
                      </a:cubicBezTo>
                      <a:cubicBezTo>
                        <a:pt x="34" y="48"/>
                        <a:pt x="58" y="31"/>
                        <a:pt x="67" y="2"/>
                      </a:cubicBezTo>
                      <a:cubicBezTo>
                        <a:pt x="67" y="1"/>
                        <a:pt x="62" y="0"/>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58" name="Freeform 96"/>
                <p:cNvSpPr/>
                <p:nvPr/>
              </p:nvSpPr>
              <p:spPr bwMode="auto">
                <a:xfrm>
                  <a:off x="1699" y="-88"/>
                  <a:ext cx="100" cy="152"/>
                </a:xfrm>
                <a:custGeom>
                  <a:avLst/>
                  <a:gdLst>
                    <a:gd name="T0" fmla="*/ 37 w 42"/>
                    <a:gd name="T1" fmla="*/ 62 h 64"/>
                    <a:gd name="T2" fmla="*/ 6 w 42"/>
                    <a:gd name="T3" fmla="*/ 1 h 64"/>
                    <a:gd name="T4" fmla="*/ 3 w 42"/>
                    <a:gd name="T5" fmla="*/ 2 h 64"/>
                    <a:gd name="T6" fmla="*/ 32 w 42"/>
                    <a:gd name="T7" fmla="*/ 61 h 64"/>
                    <a:gd name="T8" fmla="*/ 37 w 42"/>
                    <a:gd name="T9" fmla="*/ 62 h 64"/>
                  </a:gdLst>
                  <a:ahLst/>
                  <a:cxnLst>
                    <a:cxn ang="0">
                      <a:pos x="T0" y="T1"/>
                    </a:cxn>
                    <a:cxn ang="0">
                      <a:pos x="T2" y="T3"/>
                    </a:cxn>
                    <a:cxn ang="0">
                      <a:pos x="T4" y="T5"/>
                    </a:cxn>
                    <a:cxn ang="0">
                      <a:pos x="T6" y="T7"/>
                    </a:cxn>
                    <a:cxn ang="0">
                      <a:pos x="T8" y="T9"/>
                    </a:cxn>
                  </a:cxnLst>
                  <a:rect l="0" t="0" r="r" b="b"/>
                  <a:pathLst>
                    <a:path w="42" h="64">
                      <a:moveTo>
                        <a:pt x="37" y="62"/>
                      </a:moveTo>
                      <a:cubicBezTo>
                        <a:pt x="42" y="36"/>
                        <a:pt x="31" y="13"/>
                        <a:pt x="6" y="1"/>
                      </a:cubicBezTo>
                      <a:cubicBezTo>
                        <a:pt x="5" y="0"/>
                        <a:pt x="0" y="0"/>
                        <a:pt x="3" y="2"/>
                      </a:cubicBezTo>
                      <a:cubicBezTo>
                        <a:pt x="27" y="13"/>
                        <a:pt x="37" y="36"/>
                        <a:pt x="32" y="61"/>
                      </a:cubicBezTo>
                      <a:cubicBezTo>
                        <a:pt x="32" y="63"/>
                        <a:pt x="37" y="64"/>
                        <a:pt x="37"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59" name="Freeform 97"/>
                <p:cNvSpPr/>
                <p:nvPr/>
              </p:nvSpPr>
              <p:spPr bwMode="auto">
                <a:xfrm>
                  <a:off x="1678" y="-38"/>
                  <a:ext cx="185" cy="31"/>
                </a:xfrm>
                <a:custGeom>
                  <a:avLst/>
                  <a:gdLst>
                    <a:gd name="T0" fmla="*/ 72 w 78"/>
                    <a:gd name="T1" fmla="*/ 4 h 13"/>
                    <a:gd name="T2" fmla="*/ 6 w 78"/>
                    <a:gd name="T3" fmla="*/ 1 h 13"/>
                    <a:gd name="T4" fmla="*/ 3 w 78"/>
                    <a:gd name="T5" fmla="*/ 2 h 13"/>
                    <a:gd name="T6" fmla="*/ 75 w 78"/>
                    <a:gd name="T7" fmla="*/ 5 h 13"/>
                    <a:gd name="T8" fmla="*/ 72 w 78"/>
                    <a:gd name="T9" fmla="*/ 4 h 13"/>
                  </a:gdLst>
                  <a:ahLst/>
                  <a:cxnLst>
                    <a:cxn ang="0">
                      <a:pos x="T0" y="T1"/>
                    </a:cxn>
                    <a:cxn ang="0">
                      <a:pos x="T2" y="T3"/>
                    </a:cxn>
                    <a:cxn ang="0">
                      <a:pos x="T4" y="T5"/>
                    </a:cxn>
                    <a:cxn ang="0">
                      <a:pos x="T6" y="T7"/>
                    </a:cxn>
                    <a:cxn ang="0">
                      <a:pos x="T8" y="T9"/>
                    </a:cxn>
                  </a:cxnLst>
                  <a:rect l="0" t="0" r="r" b="b"/>
                  <a:pathLst>
                    <a:path w="78" h="13">
                      <a:moveTo>
                        <a:pt x="72" y="4"/>
                      </a:moveTo>
                      <a:cubicBezTo>
                        <a:pt x="52" y="11"/>
                        <a:pt x="26" y="8"/>
                        <a:pt x="6" y="1"/>
                      </a:cubicBezTo>
                      <a:cubicBezTo>
                        <a:pt x="5" y="0"/>
                        <a:pt x="0" y="1"/>
                        <a:pt x="3" y="2"/>
                      </a:cubicBezTo>
                      <a:cubicBezTo>
                        <a:pt x="24" y="11"/>
                        <a:pt x="52" y="13"/>
                        <a:pt x="75" y="5"/>
                      </a:cubicBezTo>
                      <a:cubicBezTo>
                        <a:pt x="78" y="4"/>
                        <a:pt x="73" y="3"/>
                        <a:pt x="7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60" name="Freeform 98"/>
                <p:cNvSpPr/>
                <p:nvPr/>
              </p:nvSpPr>
              <p:spPr bwMode="auto">
                <a:xfrm>
                  <a:off x="1718" y="-107"/>
                  <a:ext cx="78" cy="161"/>
                </a:xfrm>
                <a:custGeom>
                  <a:avLst/>
                  <a:gdLst>
                    <a:gd name="T0" fmla="*/ 6 w 33"/>
                    <a:gd name="T1" fmla="*/ 67 h 68"/>
                    <a:gd name="T2" fmla="*/ 24 w 33"/>
                    <a:gd name="T3" fmla="*/ 2 h 68"/>
                    <a:gd name="T4" fmla="*/ 19 w 33"/>
                    <a:gd name="T5" fmla="*/ 2 h 68"/>
                    <a:gd name="T6" fmla="*/ 2 w 33"/>
                    <a:gd name="T7" fmla="*/ 66 h 68"/>
                    <a:gd name="T8" fmla="*/ 6 w 33"/>
                    <a:gd name="T9" fmla="*/ 67 h 68"/>
                  </a:gdLst>
                  <a:ahLst/>
                  <a:cxnLst>
                    <a:cxn ang="0">
                      <a:pos x="T0" y="T1"/>
                    </a:cxn>
                    <a:cxn ang="0">
                      <a:pos x="T2" y="T3"/>
                    </a:cxn>
                    <a:cxn ang="0">
                      <a:pos x="T4" y="T5"/>
                    </a:cxn>
                    <a:cxn ang="0">
                      <a:pos x="T6" y="T7"/>
                    </a:cxn>
                    <a:cxn ang="0">
                      <a:pos x="T8" y="T9"/>
                    </a:cxn>
                  </a:cxnLst>
                  <a:rect l="0" t="0" r="r" b="b"/>
                  <a:pathLst>
                    <a:path w="33" h="68">
                      <a:moveTo>
                        <a:pt x="6" y="67"/>
                      </a:moveTo>
                      <a:cubicBezTo>
                        <a:pt x="24" y="50"/>
                        <a:pt x="33" y="26"/>
                        <a:pt x="24" y="2"/>
                      </a:cubicBezTo>
                      <a:cubicBezTo>
                        <a:pt x="23" y="0"/>
                        <a:pt x="18" y="1"/>
                        <a:pt x="19" y="2"/>
                      </a:cubicBezTo>
                      <a:cubicBezTo>
                        <a:pt x="28" y="26"/>
                        <a:pt x="19" y="50"/>
                        <a:pt x="2" y="66"/>
                      </a:cubicBezTo>
                      <a:cubicBezTo>
                        <a:pt x="0" y="67"/>
                        <a:pt x="5" y="68"/>
                        <a:pt x="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61" name="Freeform 99"/>
                <p:cNvSpPr/>
                <p:nvPr/>
              </p:nvSpPr>
              <p:spPr bwMode="auto">
                <a:xfrm>
                  <a:off x="1773" y="-17"/>
                  <a:ext cx="455" cy="524"/>
                </a:xfrm>
                <a:custGeom>
                  <a:avLst/>
                  <a:gdLst>
                    <a:gd name="T0" fmla="*/ 1 w 192"/>
                    <a:gd name="T1" fmla="*/ 3 h 221"/>
                    <a:gd name="T2" fmla="*/ 186 w 192"/>
                    <a:gd name="T3" fmla="*/ 220 h 221"/>
                    <a:gd name="T4" fmla="*/ 191 w 192"/>
                    <a:gd name="T5" fmla="*/ 219 h 221"/>
                    <a:gd name="T6" fmla="*/ 6 w 192"/>
                    <a:gd name="T7" fmla="*/ 2 h 221"/>
                    <a:gd name="T8" fmla="*/ 1 w 192"/>
                    <a:gd name="T9" fmla="*/ 3 h 221"/>
                  </a:gdLst>
                  <a:ahLst/>
                  <a:cxnLst>
                    <a:cxn ang="0">
                      <a:pos x="T0" y="T1"/>
                    </a:cxn>
                    <a:cxn ang="0">
                      <a:pos x="T2" y="T3"/>
                    </a:cxn>
                    <a:cxn ang="0">
                      <a:pos x="T4" y="T5"/>
                    </a:cxn>
                    <a:cxn ang="0">
                      <a:pos x="T6" y="T7"/>
                    </a:cxn>
                    <a:cxn ang="0">
                      <a:pos x="T8" y="T9"/>
                    </a:cxn>
                  </a:cxnLst>
                  <a:rect l="0" t="0" r="r" b="b"/>
                  <a:pathLst>
                    <a:path w="192" h="221">
                      <a:moveTo>
                        <a:pt x="1" y="3"/>
                      </a:moveTo>
                      <a:cubicBezTo>
                        <a:pt x="63" y="74"/>
                        <a:pt x="127" y="146"/>
                        <a:pt x="186" y="220"/>
                      </a:cubicBezTo>
                      <a:cubicBezTo>
                        <a:pt x="187" y="221"/>
                        <a:pt x="192" y="220"/>
                        <a:pt x="191" y="219"/>
                      </a:cubicBezTo>
                      <a:cubicBezTo>
                        <a:pt x="132" y="145"/>
                        <a:pt x="68" y="73"/>
                        <a:pt x="6" y="2"/>
                      </a:cubicBezTo>
                      <a:cubicBezTo>
                        <a:pt x="5"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62" name="Freeform 100"/>
                <p:cNvSpPr/>
                <p:nvPr/>
              </p:nvSpPr>
              <p:spPr bwMode="auto">
                <a:xfrm>
                  <a:off x="1751" y="-41"/>
                  <a:ext cx="41" cy="41"/>
                </a:xfrm>
                <a:custGeom>
                  <a:avLst/>
                  <a:gdLst>
                    <a:gd name="T0" fmla="*/ 15 w 17"/>
                    <a:gd name="T1" fmla="*/ 3 h 17"/>
                    <a:gd name="T2" fmla="*/ 14 w 17"/>
                    <a:gd name="T3" fmla="*/ 14 h 17"/>
                    <a:gd name="T4" fmla="*/ 3 w 17"/>
                    <a:gd name="T5" fmla="*/ 13 h 17"/>
                    <a:gd name="T6" fmla="*/ 4 w 17"/>
                    <a:gd name="T7" fmla="*/ 2 h 17"/>
                    <a:gd name="T8" fmla="*/ 15 w 17"/>
                    <a:gd name="T9" fmla="*/ 3 h 17"/>
                  </a:gdLst>
                  <a:ahLst/>
                  <a:cxnLst>
                    <a:cxn ang="0">
                      <a:pos x="T0" y="T1"/>
                    </a:cxn>
                    <a:cxn ang="0">
                      <a:pos x="T2" y="T3"/>
                    </a:cxn>
                    <a:cxn ang="0">
                      <a:pos x="T4" y="T5"/>
                    </a:cxn>
                    <a:cxn ang="0">
                      <a:pos x="T6" y="T7"/>
                    </a:cxn>
                    <a:cxn ang="0">
                      <a:pos x="T8" y="T9"/>
                    </a:cxn>
                  </a:cxnLst>
                  <a:rect l="0" t="0" r="r" b="b"/>
                  <a:pathLst>
                    <a:path w="17" h="17">
                      <a:moveTo>
                        <a:pt x="15" y="3"/>
                      </a:moveTo>
                      <a:cubicBezTo>
                        <a:pt x="17" y="7"/>
                        <a:pt x="17" y="12"/>
                        <a:pt x="14" y="14"/>
                      </a:cubicBezTo>
                      <a:cubicBezTo>
                        <a:pt x="10" y="17"/>
                        <a:pt x="5" y="16"/>
                        <a:pt x="3" y="13"/>
                      </a:cubicBezTo>
                      <a:cubicBezTo>
                        <a:pt x="0" y="10"/>
                        <a:pt x="1" y="5"/>
                        <a:pt x="4" y="2"/>
                      </a:cubicBezTo>
                      <a:cubicBezTo>
                        <a:pt x="7" y="0"/>
                        <a:pt x="12" y="0"/>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63" name="Freeform 101"/>
                <p:cNvSpPr/>
                <p:nvPr/>
              </p:nvSpPr>
              <p:spPr bwMode="auto">
                <a:xfrm>
                  <a:off x="1884" y="-200"/>
                  <a:ext cx="188" cy="79"/>
                </a:xfrm>
                <a:custGeom>
                  <a:avLst/>
                  <a:gdLst>
                    <a:gd name="T0" fmla="*/ 74 w 79"/>
                    <a:gd name="T1" fmla="*/ 1 h 33"/>
                    <a:gd name="T2" fmla="*/ 6 w 79"/>
                    <a:gd name="T3" fmla="*/ 18 h 33"/>
                    <a:gd name="T4" fmla="*/ 2 w 79"/>
                    <a:gd name="T5" fmla="*/ 19 h 33"/>
                    <a:gd name="T6" fmla="*/ 78 w 79"/>
                    <a:gd name="T7" fmla="*/ 2 h 33"/>
                    <a:gd name="T8" fmla="*/ 74 w 79"/>
                    <a:gd name="T9" fmla="*/ 1 h 33"/>
                  </a:gdLst>
                  <a:ahLst/>
                  <a:cxnLst>
                    <a:cxn ang="0">
                      <a:pos x="T0" y="T1"/>
                    </a:cxn>
                    <a:cxn ang="0">
                      <a:pos x="T2" y="T3"/>
                    </a:cxn>
                    <a:cxn ang="0">
                      <a:pos x="T4" y="T5"/>
                    </a:cxn>
                    <a:cxn ang="0">
                      <a:pos x="T6" y="T7"/>
                    </a:cxn>
                    <a:cxn ang="0">
                      <a:pos x="T8" y="T9"/>
                    </a:cxn>
                  </a:cxnLst>
                  <a:rect l="0" t="0" r="r" b="b"/>
                  <a:pathLst>
                    <a:path w="79" h="33">
                      <a:moveTo>
                        <a:pt x="74" y="1"/>
                      </a:moveTo>
                      <a:cubicBezTo>
                        <a:pt x="56" y="22"/>
                        <a:pt x="31" y="31"/>
                        <a:pt x="6" y="18"/>
                      </a:cubicBezTo>
                      <a:cubicBezTo>
                        <a:pt x="5" y="17"/>
                        <a:pt x="0" y="18"/>
                        <a:pt x="2" y="19"/>
                      </a:cubicBezTo>
                      <a:cubicBezTo>
                        <a:pt x="30" y="33"/>
                        <a:pt x="59" y="26"/>
                        <a:pt x="78" y="2"/>
                      </a:cubicBezTo>
                      <a:cubicBezTo>
                        <a:pt x="79" y="1"/>
                        <a:pt x="75" y="0"/>
                        <a:pt x="7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64" name="Freeform 102"/>
                <p:cNvSpPr/>
                <p:nvPr/>
              </p:nvSpPr>
              <p:spPr bwMode="auto">
                <a:xfrm>
                  <a:off x="1946" y="-237"/>
                  <a:ext cx="59" cy="168"/>
                </a:xfrm>
                <a:custGeom>
                  <a:avLst/>
                  <a:gdLst>
                    <a:gd name="T0" fmla="*/ 11 w 25"/>
                    <a:gd name="T1" fmla="*/ 70 h 71"/>
                    <a:gd name="T2" fmla="*/ 6 w 25"/>
                    <a:gd name="T3" fmla="*/ 2 h 71"/>
                    <a:gd name="T4" fmla="*/ 1 w 25"/>
                    <a:gd name="T5" fmla="*/ 2 h 71"/>
                    <a:gd name="T6" fmla="*/ 6 w 25"/>
                    <a:gd name="T7" fmla="*/ 69 h 71"/>
                    <a:gd name="T8" fmla="*/ 11 w 25"/>
                    <a:gd name="T9" fmla="*/ 70 h 71"/>
                  </a:gdLst>
                  <a:ahLst/>
                  <a:cxnLst>
                    <a:cxn ang="0">
                      <a:pos x="T0" y="T1"/>
                    </a:cxn>
                    <a:cxn ang="0">
                      <a:pos x="T2" y="T3"/>
                    </a:cxn>
                    <a:cxn ang="0">
                      <a:pos x="T4" y="T5"/>
                    </a:cxn>
                    <a:cxn ang="0">
                      <a:pos x="T6" y="T7"/>
                    </a:cxn>
                    <a:cxn ang="0">
                      <a:pos x="T8" y="T9"/>
                    </a:cxn>
                  </a:cxnLst>
                  <a:rect l="0" t="0" r="r" b="b"/>
                  <a:pathLst>
                    <a:path w="25" h="71">
                      <a:moveTo>
                        <a:pt x="11" y="70"/>
                      </a:moveTo>
                      <a:cubicBezTo>
                        <a:pt x="25" y="47"/>
                        <a:pt x="23" y="22"/>
                        <a:pt x="6" y="2"/>
                      </a:cubicBezTo>
                      <a:cubicBezTo>
                        <a:pt x="5" y="1"/>
                        <a:pt x="0" y="0"/>
                        <a:pt x="1" y="2"/>
                      </a:cubicBezTo>
                      <a:cubicBezTo>
                        <a:pt x="19" y="22"/>
                        <a:pt x="20" y="46"/>
                        <a:pt x="6" y="69"/>
                      </a:cubicBezTo>
                      <a:cubicBezTo>
                        <a:pt x="6" y="69"/>
                        <a:pt x="10" y="71"/>
                        <a:pt x="11"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65" name="Freeform 103"/>
                <p:cNvSpPr/>
                <p:nvPr/>
              </p:nvSpPr>
              <p:spPr bwMode="auto">
                <a:xfrm>
                  <a:off x="1906" y="-200"/>
                  <a:ext cx="168" cy="76"/>
                </a:xfrm>
                <a:custGeom>
                  <a:avLst/>
                  <a:gdLst>
                    <a:gd name="T0" fmla="*/ 68 w 71"/>
                    <a:gd name="T1" fmla="*/ 30 h 32"/>
                    <a:gd name="T2" fmla="*/ 6 w 71"/>
                    <a:gd name="T3" fmla="*/ 1 h 32"/>
                    <a:gd name="T4" fmla="*/ 1 w 71"/>
                    <a:gd name="T5" fmla="*/ 2 h 32"/>
                    <a:gd name="T6" fmla="*/ 65 w 71"/>
                    <a:gd name="T7" fmla="*/ 32 h 32"/>
                    <a:gd name="T8" fmla="*/ 68 w 71"/>
                    <a:gd name="T9" fmla="*/ 30 h 32"/>
                  </a:gdLst>
                  <a:ahLst/>
                  <a:cxnLst>
                    <a:cxn ang="0">
                      <a:pos x="T0" y="T1"/>
                    </a:cxn>
                    <a:cxn ang="0">
                      <a:pos x="T2" y="T3"/>
                    </a:cxn>
                    <a:cxn ang="0">
                      <a:pos x="T4" y="T5"/>
                    </a:cxn>
                    <a:cxn ang="0">
                      <a:pos x="T6" y="T7"/>
                    </a:cxn>
                    <a:cxn ang="0">
                      <a:pos x="T8" y="T9"/>
                    </a:cxn>
                  </a:cxnLst>
                  <a:rect l="0" t="0" r="r" b="b"/>
                  <a:pathLst>
                    <a:path w="71" h="32">
                      <a:moveTo>
                        <a:pt x="68" y="30"/>
                      </a:moveTo>
                      <a:cubicBezTo>
                        <a:pt x="46" y="28"/>
                        <a:pt x="22" y="16"/>
                        <a:pt x="6" y="1"/>
                      </a:cubicBezTo>
                      <a:cubicBezTo>
                        <a:pt x="5" y="0"/>
                        <a:pt x="0" y="2"/>
                        <a:pt x="1" y="2"/>
                      </a:cubicBezTo>
                      <a:cubicBezTo>
                        <a:pt x="18" y="18"/>
                        <a:pt x="42" y="30"/>
                        <a:pt x="65" y="32"/>
                      </a:cubicBezTo>
                      <a:cubicBezTo>
                        <a:pt x="67" y="32"/>
                        <a:pt x="71" y="30"/>
                        <a:pt x="6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66" name="Freeform 104"/>
                <p:cNvSpPr/>
                <p:nvPr/>
              </p:nvSpPr>
              <p:spPr bwMode="auto">
                <a:xfrm>
                  <a:off x="1908" y="-230"/>
                  <a:ext cx="112" cy="132"/>
                </a:xfrm>
                <a:custGeom>
                  <a:avLst/>
                  <a:gdLst>
                    <a:gd name="T0" fmla="*/ 6 w 47"/>
                    <a:gd name="T1" fmla="*/ 55 h 56"/>
                    <a:gd name="T2" fmla="*/ 47 w 47"/>
                    <a:gd name="T3" fmla="*/ 1 h 56"/>
                    <a:gd name="T4" fmla="*/ 42 w 47"/>
                    <a:gd name="T5" fmla="*/ 1 h 56"/>
                    <a:gd name="T6" fmla="*/ 3 w 47"/>
                    <a:gd name="T7" fmla="*/ 54 h 56"/>
                    <a:gd name="T8" fmla="*/ 6 w 47"/>
                    <a:gd name="T9" fmla="*/ 55 h 56"/>
                  </a:gdLst>
                  <a:ahLst/>
                  <a:cxnLst>
                    <a:cxn ang="0">
                      <a:pos x="T0" y="T1"/>
                    </a:cxn>
                    <a:cxn ang="0">
                      <a:pos x="T2" y="T3"/>
                    </a:cxn>
                    <a:cxn ang="0">
                      <a:pos x="T4" y="T5"/>
                    </a:cxn>
                    <a:cxn ang="0">
                      <a:pos x="T6" y="T7"/>
                    </a:cxn>
                    <a:cxn ang="0">
                      <a:pos x="T8" y="T9"/>
                    </a:cxn>
                  </a:cxnLst>
                  <a:rect l="0" t="0" r="r" b="b"/>
                  <a:pathLst>
                    <a:path w="47" h="56">
                      <a:moveTo>
                        <a:pt x="6" y="55"/>
                      </a:moveTo>
                      <a:cubicBezTo>
                        <a:pt x="29" y="46"/>
                        <a:pt x="47" y="27"/>
                        <a:pt x="47" y="1"/>
                      </a:cubicBezTo>
                      <a:cubicBezTo>
                        <a:pt x="47" y="0"/>
                        <a:pt x="42" y="0"/>
                        <a:pt x="42" y="1"/>
                      </a:cubicBezTo>
                      <a:cubicBezTo>
                        <a:pt x="42" y="26"/>
                        <a:pt x="25" y="45"/>
                        <a:pt x="3" y="54"/>
                      </a:cubicBezTo>
                      <a:cubicBezTo>
                        <a:pt x="0" y="55"/>
                        <a:pt x="5" y="56"/>
                        <a:pt x="6"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67" name="Freeform 105"/>
                <p:cNvSpPr/>
                <p:nvPr/>
              </p:nvSpPr>
              <p:spPr bwMode="auto">
                <a:xfrm>
                  <a:off x="1986" y="-143"/>
                  <a:ext cx="254" cy="650"/>
                </a:xfrm>
                <a:custGeom>
                  <a:avLst/>
                  <a:gdLst>
                    <a:gd name="T0" fmla="*/ 0 w 107"/>
                    <a:gd name="T1" fmla="*/ 2 h 274"/>
                    <a:gd name="T2" fmla="*/ 102 w 107"/>
                    <a:gd name="T3" fmla="*/ 273 h 274"/>
                    <a:gd name="T4" fmla="*/ 107 w 107"/>
                    <a:gd name="T5" fmla="*/ 272 h 274"/>
                    <a:gd name="T6" fmla="*/ 5 w 107"/>
                    <a:gd name="T7" fmla="*/ 1 h 274"/>
                    <a:gd name="T8" fmla="*/ 0 w 107"/>
                    <a:gd name="T9" fmla="*/ 2 h 274"/>
                  </a:gdLst>
                  <a:ahLst/>
                  <a:cxnLst>
                    <a:cxn ang="0">
                      <a:pos x="T0" y="T1"/>
                    </a:cxn>
                    <a:cxn ang="0">
                      <a:pos x="T2" y="T3"/>
                    </a:cxn>
                    <a:cxn ang="0">
                      <a:pos x="T4" y="T5"/>
                    </a:cxn>
                    <a:cxn ang="0">
                      <a:pos x="T6" y="T7"/>
                    </a:cxn>
                    <a:cxn ang="0">
                      <a:pos x="T8" y="T9"/>
                    </a:cxn>
                  </a:cxnLst>
                  <a:rect l="0" t="0" r="r" b="b"/>
                  <a:pathLst>
                    <a:path w="107" h="274">
                      <a:moveTo>
                        <a:pt x="0" y="2"/>
                      </a:moveTo>
                      <a:cubicBezTo>
                        <a:pt x="31" y="93"/>
                        <a:pt x="75" y="180"/>
                        <a:pt x="102" y="273"/>
                      </a:cubicBezTo>
                      <a:cubicBezTo>
                        <a:pt x="103" y="274"/>
                        <a:pt x="107" y="273"/>
                        <a:pt x="107" y="272"/>
                      </a:cubicBezTo>
                      <a:cubicBezTo>
                        <a:pt x="80" y="180"/>
                        <a:pt x="36" y="92"/>
                        <a:pt x="5" y="1"/>
                      </a:cubicBezTo>
                      <a:cubicBezTo>
                        <a:pt x="5"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68" name="Freeform 106"/>
                <p:cNvSpPr/>
                <p:nvPr/>
              </p:nvSpPr>
              <p:spPr bwMode="auto">
                <a:xfrm>
                  <a:off x="1967" y="-171"/>
                  <a:ext cx="41" cy="40"/>
                </a:xfrm>
                <a:custGeom>
                  <a:avLst/>
                  <a:gdLst>
                    <a:gd name="T0" fmla="*/ 16 w 17"/>
                    <a:gd name="T1" fmla="*/ 6 h 17"/>
                    <a:gd name="T2" fmla="*/ 10 w 17"/>
                    <a:gd name="T3" fmla="*/ 16 h 17"/>
                    <a:gd name="T4" fmla="*/ 1 w 17"/>
                    <a:gd name="T5" fmla="*/ 11 h 17"/>
                    <a:gd name="T6" fmla="*/ 6 w 17"/>
                    <a:gd name="T7" fmla="*/ 1 h 17"/>
                    <a:gd name="T8" fmla="*/ 16 w 17"/>
                    <a:gd name="T9" fmla="*/ 6 h 17"/>
                  </a:gdLst>
                  <a:ahLst/>
                  <a:cxnLst>
                    <a:cxn ang="0">
                      <a:pos x="T0" y="T1"/>
                    </a:cxn>
                    <a:cxn ang="0">
                      <a:pos x="T2" y="T3"/>
                    </a:cxn>
                    <a:cxn ang="0">
                      <a:pos x="T4" y="T5"/>
                    </a:cxn>
                    <a:cxn ang="0">
                      <a:pos x="T6" y="T7"/>
                    </a:cxn>
                    <a:cxn ang="0">
                      <a:pos x="T8" y="T9"/>
                    </a:cxn>
                  </a:cxnLst>
                  <a:rect l="0" t="0" r="r" b="b"/>
                  <a:pathLst>
                    <a:path w="17" h="17">
                      <a:moveTo>
                        <a:pt x="16" y="6"/>
                      </a:moveTo>
                      <a:cubicBezTo>
                        <a:pt x="17" y="10"/>
                        <a:pt x="15" y="15"/>
                        <a:pt x="10" y="16"/>
                      </a:cubicBezTo>
                      <a:cubicBezTo>
                        <a:pt x="6" y="17"/>
                        <a:pt x="2" y="15"/>
                        <a:pt x="1" y="11"/>
                      </a:cubicBezTo>
                      <a:cubicBezTo>
                        <a:pt x="0" y="7"/>
                        <a:pt x="2" y="2"/>
                        <a:pt x="6" y="1"/>
                      </a:cubicBezTo>
                      <a:cubicBezTo>
                        <a:pt x="10" y="0"/>
                        <a:pt x="14" y="2"/>
                        <a:pt x="1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69" name="Freeform 107"/>
                <p:cNvSpPr/>
                <p:nvPr/>
              </p:nvSpPr>
              <p:spPr bwMode="auto">
                <a:xfrm>
                  <a:off x="2119" y="-230"/>
                  <a:ext cx="193" cy="57"/>
                </a:xfrm>
                <a:custGeom>
                  <a:avLst/>
                  <a:gdLst>
                    <a:gd name="T0" fmla="*/ 75 w 81"/>
                    <a:gd name="T1" fmla="*/ 5 h 24"/>
                    <a:gd name="T2" fmla="*/ 6 w 81"/>
                    <a:gd name="T3" fmla="*/ 1 h 24"/>
                    <a:gd name="T4" fmla="*/ 1 w 81"/>
                    <a:gd name="T5" fmla="*/ 1 h 24"/>
                    <a:gd name="T6" fmla="*/ 79 w 81"/>
                    <a:gd name="T7" fmla="*/ 6 h 24"/>
                    <a:gd name="T8" fmla="*/ 75 w 81"/>
                    <a:gd name="T9" fmla="*/ 5 h 24"/>
                  </a:gdLst>
                  <a:ahLst/>
                  <a:cxnLst>
                    <a:cxn ang="0">
                      <a:pos x="T0" y="T1"/>
                    </a:cxn>
                    <a:cxn ang="0">
                      <a:pos x="T2" y="T3"/>
                    </a:cxn>
                    <a:cxn ang="0">
                      <a:pos x="T4" y="T5"/>
                    </a:cxn>
                    <a:cxn ang="0">
                      <a:pos x="T6" y="T7"/>
                    </a:cxn>
                    <a:cxn ang="0">
                      <a:pos x="T8" y="T9"/>
                    </a:cxn>
                  </a:cxnLst>
                  <a:rect l="0" t="0" r="r" b="b"/>
                  <a:pathLst>
                    <a:path w="81" h="24">
                      <a:moveTo>
                        <a:pt x="75" y="5"/>
                      </a:moveTo>
                      <a:cubicBezTo>
                        <a:pt x="52" y="20"/>
                        <a:pt x="26" y="21"/>
                        <a:pt x="6" y="1"/>
                      </a:cubicBezTo>
                      <a:cubicBezTo>
                        <a:pt x="5" y="0"/>
                        <a:pt x="0" y="0"/>
                        <a:pt x="1" y="1"/>
                      </a:cubicBezTo>
                      <a:cubicBezTo>
                        <a:pt x="24" y="23"/>
                        <a:pt x="54" y="24"/>
                        <a:pt x="79" y="6"/>
                      </a:cubicBezTo>
                      <a:cubicBezTo>
                        <a:pt x="81" y="5"/>
                        <a:pt x="76" y="4"/>
                        <a:pt x="7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70" name="Freeform 108"/>
                <p:cNvSpPr/>
                <p:nvPr/>
              </p:nvSpPr>
              <p:spPr bwMode="auto">
                <a:xfrm>
                  <a:off x="2167" y="-287"/>
                  <a:ext cx="73" cy="163"/>
                </a:xfrm>
                <a:custGeom>
                  <a:avLst/>
                  <a:gdLst>
                    <a:gd name="T0" fmla="*/ 6 w 31"/>
                    <a:gd name="T1" fmla="*/ 68 h 69"/>
                    <a:gd name="T2" fmla="*/ 20 w 31"/>
                    <a:gd name="T3" fmla="*/ 1 h 69"/>
                    <a:gd name="T4" fmla="*/ 15 w 31"/>
                    <a:gd name="T5" fmla="*/ 1 h 69"/>
                    <a:gd name="T6" fmla="*/ 1 w 31"/>
                    <a:gd name="T7" fmla="*/ 66 h 69"/>
                    <a:gd name="T8" fmla="*/ 6 w 31"/>
                    <a:gd name="T9" fmla="*/ 68 h 69"/>
                  </a:gdLst>
                  <a:ahLst/>
                  <a:cxnLst>
                    <a:cxn ang="0">
                      <a:pos x="T0" y="T1"/>
                    </a:cxn>
                    <a:cxn ang="0">
                      <a:pos x="T2" y="T3"/>
                    </a:cxn>
                    <a:cxn ang="0">
                      <a:pos x="T4" y="T5"/>
                    </a:cxn>
                    <a:cxn ang="0">
                      <a:pos x="T6" y="T7"/>
                    </a:cxn>
                    <a:cxn ang="0">
                      <a:pos x="T8" y="T9"/>
                    </a:cxn>
                  </a:cxnLst>
                  <a:rect l="0" t="0" r="r" b="b"/>
                  <a:pathLst>
                    <a:path w="31" h="69">
                      <a:moveTo>
                        <a:pt x="6" y="68"/>
                      </a:moveTo>
                      <a:cubicBezTo>
                        <a:pt x="25" y="50"/>
                        <a:pt x="31" y="26"/>
                        <a:pt x="20" y="1"/>
                      </a:cubicBezTo>
                      <a:cubicBezTo>
                        <a:pt x="19" y="0"/>
                        <a:pt x="14" y="0"/>
                        <a:pt x="15" y="1"/>
                      </a:cubicBezTo>
                      <a:cubicBezTo>
                        <a:pt x="26" y="25"/>
                        <a:pt x="20" y="49"/>
                        <a:pt x="1" y="66"/>
                      </a:cubicBezTo>
                      <a:cubicBezTo>
                        <a:pt x="0" y="67"/>
                        <a:pt x="4" y="69"/>
                        <a:pt x="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71" name="Freeform 109"/>
                <p:cNvSpPr/>
                <p:nvPr/>
              </p:nvSpPr>
              <p:spPr bwMode="auto">
                <a:xfrm>
                  <a:off x="2150" y="-264"/>
                  <a:ext cx="143" cy="117"/>
                </a:xfrm>
                <a:custGeom>
                  <a:avLst/>
                  <a:gdLst>
                    <a:gd name="T0" fmla="*/ 57 w 60"/>
                    <a:gd name="T1" fmla="*/ 46 h 49"/>
                    <a:gd name="T2" fmla="*/ 6 w 60"/>
                    <a:gd name="T3" fmla="*/ 1 h 49"/>
                    <a:gd name="T4" fmla="*/ 1 w 60"/>
                    <a:gd name="T5" fmla="*/ 2 h 49"/>
                    <a:gd name="T6" fmla="*/ 54 w 60"/>
                    <a:gd name="T7" fmla="*/ 48 h 49"/>
                    <a:gd name="T8" fmla="*/ 57 w 60"/>
                    <a:gd name="T9" fmla="*/ 46 h 49"/>
                  </a:gdLst>
                  <a:ahLst/>
                  <a:cxnLst>
                    <a:cxn ang="0">
                      <a:pos x="T0" y="T1"/>
                    </a:cxn>
                    <a:cxn ang="0">
                      <a:pos x="T2" y="T3"/>
                    </a:cxn>
                    <a:cxn ang="0">
                      <a:pos x="T4" y="T5"/>
                    </a:cxn>
                    <a:cxn ang="0">
                      <a:pos x="T6" y="T7"/>
                    </a:cxn>
                    <a:cxn ang="0">
                      <a:pos x="T8" y="T9"/>
                    </a:cxn>
                  </a:cxnLst>
                  <a:rect l="0" t="0" r="r" b="b"/>
                  <a:pathLst>
                    <a:path w="60" h="49">
                      <a:moveTo>
                        <a:pt x="57" y="46"/>
                      </a:moveTo>
                      <a:cubicBezTo>
                        <a:pt x="37" y="39"/>
                        <a:pt x="17" y="20"/>
                        <a:pt x="6" y="1"/>
                      </a:cubicBezTo>
                      <a:cubicBezTo>
                        <a:pt x="5" y="0"/>
                        <a:pt x="0" y="1"/>
                        <a:pt x="1" y="2"/>
                      </a:cubicBezTo>
                      <a:cubicBezTo>
                        <a:pt x="13" y="22"/>
                        <a:pt x="33" y="41"/>
                        <a:pt x="54" y="48"/>
                      </a:cubicBezTo>
                      <a:cubicBezTo>
                        <a:pt x="55" y="49"/>
                        <a:pt x="60" y="47"/>
                        <a:pt x="5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72" name="Freeform 110"/>
                <p:cNvSpPr/>
                <p:nvPr/>
              </p:nvSpPr>
              <p:spPr bwMode="auto">
                <a:xfrm>
                  <a:off x="2129" y="-266"/>
                  <a:ext cx="142" cy="102"/>
                </a:xfrm>
                <a:custGeom>
                  <a:avLst/>
                  <a:gdLst>
                    <a:gd name="T0" fmla="*/ 3 w 60"/>
                    <a:gd name="T1" fmla="*/ 43 h 43"/>
                    <a:gd name="T2" fmla="*/ 59 w 60"/>
                    <a:gd name="T3" fmla="*/ 2 h 43"/>
                    <a:gd name="T4" fmla="*/ 54 w 60"/>
                    <a:gd name="T5" fmla="*/ 1 h 43"/>
                    <a:gd name="T6" fmla="*/ 3 w 60"/>
                    <a:gd name="T7" fmla="*/ 41 h 43"/>
                    <a:gd name="T8" fmla="*/ 3 w 60"/>
                    <a:gd name="T9" fmla="*/ 43 h 43"/>
                  </a:gdLst>
                  <a:ahLst/>
                  <a:cxnLst>
                    <a:cxn ang="0">
                      <a:pos x="T0" y="T1"/>
                    </a:cxn>
                    <a:cxn ang="0">
                      <a:pos x="T2" y="T3"/>
                    </a:cxn>
                    <a:cxn ang="0">
                      <a:pos x="T4" y="T5"/>
                    </a:cxn>
                    <a:cxn ang="0">
                      <a:pos x="T6" y="T7"/>
                    </a:cxn>
                    <a:cxn ang="0">
                      <a:pos x="T8" y="T9"/>
                    </a:cxn>
                  </a:cxnLst>
                  <a:rect l="0" t="0" r="r" b="b"/>
                  <a:pathLst>
                    <a:path w="60" h="43">
                      <a:moveTo>
                        <a:pt x="3" y="43"/>
                      </a:moveTo>
                      <a:cubicBezTo>
                        <a:pt x="28" y="41"/>
                        <a:pt x="52" y="27"/>
                        <a:pt x="59" y="2"/>
                      </a:cubicBezTo>
                      <a:cubicBezTo>
                        <a:pt x="60" y="0"/>
                        <a:pt x="55" y="0"/>
                        <a:pt x="54" y="1"/>
                      </a:cubicBezTo>
                      <a:cubicBezTo>
                        <a:pt x="47" y="24"/>
                        <a:pt x="27" y="39"/>
                        <a:pt x="3" y="41"/>
                      </a:cubicBezTo>
                      <a:cubicBezTo>
                        <a:pt x="0" y="41"/>
                        <a:pt x="0" y="43"/>
                        <a:pt x="3"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73" name="Freeform 111"/>
                <p:cNvSpPr/>
                <p:nvPr/>
              </p:nvSpPr>
              <p:spPr bwMode="auto">
                <a:xfrm>
                  <a:off x="2212" y="-188"/>
                  <a:ext cx="35" cy="683"/>
                </a:xfrm>
                <a:custGeom>
                  <a:avLst/>
                  <a:gdLst>
                    <a:gd name="T0" fmla="*/ 0 w 15"/>
                    <a:gd name="T1" fmla="*/ 2 h 288"/>
                    <a:gd name="T2" fmla="*/ 10 w 15"/>
                    <a:gd name="T3" fmla="*/ 287 h 288"/>
                    <a:gd name="T4" fmla="*/ 15 w 15"/>
                    <a:gd name="T5" fmla="*/ 287 h 288"/>
                    <a:gd name="T6" fmla="*/ 5 w 15"/>
                    <a:gd name="T7" fmla="*/ 2 h 288"/>
                    <a:gd name="T8" fmla="*/ 0 w 15"/>
                    <a:gd name="T9" fmla="*/ 2 h 288"/>
                  </a:gdLst>
                  <a:ahLst/>
                  <a:cxnLst>
                    <a:cxn ang="0">
                      <a:pos x="T0" y="T1"/>
                    </a:cxn>
                    <a:cxn ang="0">
                      <a:pos x="T2" y="T3"/>
                    </a:cxn>
                    <a:cxn ang="0">
                      <a:pos x="T4" y="T5"/>
                    </a:cxn>
                    <a:cxn ang="0">
                      <a:pos x="T6" y="T7"/>
                    </a:cxn>
                    <a:cxn ang="0">
                      <a:pos x="T8" y="T9"/>
                    </a:cxn>
                  </a:cxnLst>
                  <a:rect l="0" t="0" r="r" b="b"/>
                  <a:pathLst>
                    <a:path w="15" h="288">
                      <a:moveTo>
                        <a:pt x="0" y="2"/>
                      </a:moveTo>
                      <a:cubicBezTo>
                        <a:pt x="4" y="97"/>
                        <a:pt x="10" y="192"/>
                        <a:pt x="10" y="287"/>
                      </a:cubicBezTo>
                      <a:cubicBezTo>
                        <a:pt x="10" y="288"/>
                        <a:pt x="15" y="288"/>
                        <a:pt x="15" y="287"/>
                      </a:cubicBezTo>
                      <a:cubicBezTo>
                        <a:pt x="15" y="192"/>
                        <a:pt x="9" y="96"/>
                        <a:pt x="5" y="2"/>
                      </a:cubicBezTo>
                      <a:cubicBezTo>
                        <a:pt x="5"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74" name="Oval 112"/>
                <p:cNvSpPr>
                  <a:spLocks noChangeArrowheads="1"/>
                </p:cNvSpPr>
                <p:nvPr/>
              </p:nvSpPr>
              <p:spPr bwMode="auto">
                <a:xfrm>
                  <a:off x="2198" y="-214"/>
                  <a:ext cx="35" cy="3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75" name="Freeform 113"/>
                <p:cNvSpPr/>
                <p:nvPr/>
              </p:nvSpPr>
              <p:spPr bwMode="auto">
                <a:xfrm>
                  <a:off x="2371" y="-223"/>
                  <a:ext cx="176" cy="92"/>
                </a:xfrm>
                <a:custGeom>
                  <a:avLst/>
                  <a:gdLst>
                    <a:gd name="T0" fmla="*/ 69 w 74"/>
                    <a:gd name="T1" fmla="*/ 30 h 39"/>
                    <a:gd name="T2" fmla="*/ 5 w 74"/>
                    <a:gd name="T3" fmla="*/ 2 h 39"/>
                    <a:gd name="T4" fmla="*/ 0 w 74"/>
                    <a:gd name="T5" fmla="*/ 1 h 39"/>
                    <a:gd name="T6" fmla="*/ 72 w 74"/>
                    <a:gd name="T7" fmla="*/ 32 h 39"/>
                    <a:gd name="T8" fmla="*/ 69 w 74"/>
                    <a:gd name="T9" fmla="*/ 30 h 39"/>
                  </a:gdLst>
                  <a:ahLst/>
                  <a:cxnLst>
                    <a:cxn ang="0">
                      <a:pos x="T0" y="T1"/>
                    </a:cxn>
                    <a:cxn ang="0">
                      <a:pos x="T2" y="T3"/>
                    </a:cxn>
                    <a:cxn ang="0">
                      <a:pos x="T4" y="T5"/>
                    </a:cxn>
                    <a:cxn ang="0">
                      <a:pos x="T6" y="T7"/>
                    </a:cxn>
                    <a:cxn ang="0">
                      <a:pos x="T8" y="T9"/>
                    </a:cxn>
                  </a:cxnLst>
                  <a:rect l="0" t="0" r="r" b="b"/>
                  <a:pathLst>
                    <a:path w="74" h="39">
                      <a:moveTo>
                        <a:pt x="69" y="30"/>
                      </a:moveTo>
                      <a:cubicBezTo>
                        <a:pt x="41" y="37"/>
                        <a:pt x="17" y="27"/>
                        <a:pt x="5" y="2"/>
                      </a:cubicBezTo>
                      <a:cubicBezTo>
                        <a:pt x="4" y="0"/>
                        <a:pt x="0" y="0"/>
                        <a:pt x="0" y="1"/>
                      </a:cubicBezTo>
                      <a:cubicBezTo>
                        <a:pt x="14" y="30"/>
                        <a:pt x="42" y="39"/>
                        <a:pt x="72" y="32"/>
                      </a:cubicBezTo>
                      <a:cubicBezTo>
                        <a:pt x="74" y="32"/>
                        <a:pt x="70" y="30"/>
                        <a:pt x="69"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76" name="Freeform 114"/>
                <p:cNvSpPr/>
                <p:nvPr/>
              </p:nvSpPr>
              <p:spPr bwMode="auto">
                <a:xfrm>
                  <a:off x="2378" y="-249"/>
                  <a:ext cx="104" cy="142"/>
                </a:xfrm>
                <a:custGeom>
                  <a:avLst/>
                  <a:gdLst>
                    <a:gd name="T0" fmla="*/ 5 w 44"/>
                    <a:gd name="T1" fmla="*/ 60 h 60"/>
                    <a:gd name="T2" fmla="*/ 42 w 44"/>
                    <a:gd name="T3" fmla="*/ 2 h 60"/>
                    <a:gd name="T4" fmla="*/ 37 w 44"/>
                    <a:gd name="T5" fmla="*/ 1 h 60"/>
                    <a:gd name="T6" fmla="*/ 1 w 44"/>
                    <a:gd name="T7" fmla="*/ 58 h 60"/>
                    <a:gd name="T8" fmla="*/ 5 w 44"/>
                    <a:gd name="T9" fmla="*/ 60 h 60"/>
                  </a:gdLst>
                  <a:ahLst/>
                  <a:cxnLst>
                    <a:cxn ang="0">
                      <a:pos x="T0" y="T1"/>
                    </a:cxn>
                    <a:cxn ang="0">
                      <a:pos x="T2" y="T3"/>
                    </a:cxn>
                    <a:cxn ang="0">
                      <a:pos x="T4" y="T5"/>
                    </a:cxn>
                    <a:cxn ang="0">
                      <a:pos x="T6" y="T7"/>
                    </a:cxn>
                    <a:cxn ang="0">
                      <a:pos x="T8" y="T9"/>
                    </a:cxn>
                  </a:cxnLst>
                  <a:rect l="0" t="0" r="r" b="b"/>
                  <a:pathLst>
                    <a:path w="44" h="60">
                      <a:moveTo>
                        <a:pt x="5" y="60"/>
                      </a:moveTo>
                      <a:cubicBezTo>
                        <a:pt x="30" y="50"/>
                        <a:pt x="44" y="29"/>
                        <a:pt x="42" y="2"/>
                      </a:cubicBezTo>
                      <a:cubicBezTo>
                        <a:pt x="42" y="0"/>
                        <a:pt x="37" y="0"/>
                        <a:pt x="37" y="1"/>
                      </a:cubicBezTo>
                      <a:cubicBezTo>
                        <a:pt x="39" y="27"/>
                        <a:pt x="26" y="48"/>
                        <a:pt x="1" y="58"/>
                      </a:cubicBezTo>
                      <a:cubicBezTo>
                        <a:pt x="0" y="58"/>
                        <a:pt x="4" y="60"/>
                        <a:pt x="5"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77" name="Freeform 115"/>
                <p:cNvSpPr/>
                <p:nvPr/>
              </p:nvSpPr>
              <p:spPr bwMode="auto">
                <a:xfrm>
                  <a:off x="2411" y="-242"/>
                  <a:ext cx="93" cy="152"/>
                </a:xfrm>
                <a:custGeom>
                  <a:avLst/>
                  <a:gdLst>
                    <a:gd name="T0" fmla="*/ 38 w 39"/>
                    <a:gd name="T1" fmla="*/ 62 h 64"/>
                    <a:gd name="T2" fmla="*/ 5 w 39"/>
                    <a:gd name="T3" fmla="*/ 1 h 64"/>
                    <a:gd name="T4" fmla="*/ 0 w 39"/>
                    <a:gd name="T5" fmla="*/ 2 h 64"/>
                    <a:gd name="T6" fmla="*/ 33 w 39"/>
                    <a:gd name="T7" fmla="*/ 63 h 64"/>
                    <a:gd name="T8" fmla="*/ 38 w 39"/>
                    <a:gd name="T9" fmla="*/ 62 h 64"/>
                  </a:gdLst>
                  <a:ahLst/>
                  <a:cxnLst>
                    <a:cxn ang="0">
                      <a:pos x="T0" y="T1"/>
                    </a:cxn>
                    <a:cxn ang="0">
                      <a:pos x="T2" y="T3"/>
                    </a:cxn>
                    <a:cxn ang="0">
                      <a:pos x="T4" y="T5"/>
                    </a:cxn>
                    <a:cxn ang="0">
                      <a:pos x="T6" y="T7"/>
                    </a:cxn>
                    <a:cxn ang="0">
                      <a:pos x="T8" y="T9"/>
                    </a:cxn>
                  </a:cxnLst>
                  <a:rect l="0" t="0" r="r" b="b"/>
                  <a:pathLst>
                    <a:path w="39" h="64">
                      <a:moveTo>
                        <a:pt x="38" y="62"/>
                      </a:moveTo>
                      <a:cubicBezTo>
                        <a:pt x="21" y="47"/>
                        <a:pt x="9" y="23"/>
                        <a:pt x="5" y="1"/>
                      </a:cubicBezTo>
                      <a:cubicBezTo>
                        <a:pt x="5" y="0"/>
                        <a:pt x="0" y="0"/>
                        <a:pt x="0" y="2"/>
                      </a:cubicBezTo>
                      <a:cubicBezTo>
                        <a:pt x="4" y="24"/>
                        <a:pt x="16" y="48"/>
                        <a:pt x="33" y="63"/>
                      </a:cubicBezTo>
                      <a:cubicBezTo>
                        <a:pt x="34" y="64"/>
                        <a:pt x="39" y="62"/>
                        <a:pt x="38"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78" name="Freeform 116"/>
                <p:cNvSpPr/>
                <p:nvPr/>
              </p:nvSpPr>
              <p:spPr bwMode="auto">
                <a:xfrm>
                  <a:off x="2354" y="-209"/>
                  <a:ext cx="171" cy="66"/>
                </a:xfrm>
                <a:custGeom>
                  <a:avLst/>
                  <a:gdLst>
                    <a:gd name="T0" fmla="*/ 2 w 72"/>
                    <a:gd name="T1" fmla="*/ 21 h 28"/>
                    <a:gd name="T2" fmla="*/ 71 w 72"/>
                    <a:gd name="T3" fmla="*/ 2 h 28"/>
                    <a:gd name="T4" fmla="*/ 66 w 72"/>
                    <a:gd name="T5" fmla="*/ 2 h 28"/>
                    <a:gd name="T6" fmla="*/ 6 w 72"/>
                    <a:gd name="T7" fmla="*/ 20 h 28"/>
                    <a:gd name="T8" fmla="*/ 2 w 72"/>
                    <a:gd name="T9" fmla="*/ 21 h 28"/>
                  </a:gdLst>
                  <a:ahLst/>
                  <a:cxnLst>
                    <a:cxn ang="0">
                      <a:pos x="T0" y="T1"/>
                    </a:cxn>
                    <a:cxn ang="0">
                      <a:pos x="T2" y="T3"/>
                    </a:cxn>
                    <a:cxn ang="0">
                      <a:pos x="T4" y="T5"/>
                    </a:cxn>
                    <a:cxn ang="0">
                      <a:pos x="T6" y="T7"/>
                    </a:cxn>
                    <a:cxn ang="0">
                      <a:pos x="T8" y="T9"/>
                    </a:cxn>
                  </a:cxnLst>
                  <a:rect l="0" t="0" r="r" b="b"/>
                  <a:pathLst>
                    <a:path w="72" h="28">
                      <a:moveTo>
                        <a:pt x="2" y="21"/>
                      </a:moveTo>
                      <a:cubicBezTo>
                        <a:pt x="27" y="28"/>
                        <a:pt x="54" y="23"/>
                        <a:pt x="71" y="2"/>
                      </a:cubicBezTo>
                      <a:cubicBezTo>
                        <a:pt x="72" y="1"/>
                        <a:pt x="67" y="0"/>
                        <a:pt x="66" y="2"/>
                      </a:cubicBezTo>
                      <a:cubicBezTo>
                        <a:pt x="52" y="20"/>
                        <a:pt x="28" y="26"/>
                        <a:pt x="6" y="20"/>
                      </a:cubicBezTo>
                      <a:cubicBezTo>
                        <a:pt x="5" y="19"/>
                        <a:pt x="0" y="20"/>
                        <a:pt x="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79" name="Freeform 117"/>
                <p:cNvSpPr/>
                <p:nvPr/>
              </p:nvSpPr>
              <p:spPr bwMode="auto">
                <a:xfrm>
                  <a:off x="2226" y="-150"/>
                  <a:ext cx="228" cy="648"/>
                </a:xfrm>
                <a:custGeom>
                  <a:avLst/>
                  <a:gdLst>
                    <a:gd name="T0" fmla="*/ 90 w 96"/>
                    <a:gd name="T1" fmla="*/ 1 h 273"/>
                    <a:gd name="T2" fmla="*/ 0 w 96"/>
                    <a:gd name="T3" fmla="*/ 271 h 273"/>
                    <a:gd name="T4" fmla="*/ 5 w 96"/>
                    <a:gd name="T5" fmla="*/ 272 h 273"/>
                    <a:gd name="T6" fmla="*/ 95 w 96"/>
                    <a:gd name="T7" fmla="*/ 1 h 273"/>
                    <a:gd name="T8" fmla="*/ 90 w 96"/>
                    <a:gd name="T9" fmla="*/ 1 h 273"/>
                  </a:gdLst>
                  <a:ahLst/>
                  <a:cxnLst>
                    <a:cxn ang="0">
                      <a:pos x="T0" y="T1"/>
                    </a:cxn>
                    <a:cxn ang="0">
                      <a:pos x="T2" y="T3"/>
                    </a:cxn>
                    <a:cxn ang="0">
                      <a:pos x="T4" y="T5"/>
                    </a:cxn>
                    <a:cxn ang="0">
                      <a:pos x="T6" y="T7"/>
                    </a:cxn>
                    <a:cxn ang="0">
                      <a:pos x="T8" y="T9"/>
                    </a:cxn>
                  </a:cxnLst>
                  <a:rect l="0" t="0" r="r" b="b"/>
                  <a:pathLst>
                    <a:path w="96" h="273">
                      <a:moveTo>
                        <a:pt x="90" y="1"/>
                      </a:moveTo>
                      <a:cubicBezTo>
                        <a:pt x="61" y="91"/>
                        <a:pt x="33" y="182"/>
                        <a:pt x="0" y="271"/>
                      </a:cubicBezTo>
                      <a:cubicBezTo>
                        <a:pt x="0" y="273"/>
                        <a:pt x="4" y="273"/>
                        <a:pt x="5" y="272"/>
                      </a:cubicBezTo>
                      <a:cubicBezTo>
                        <a:pt x="38" y="183"/>
                        <a:pt x="66" y="91"/>
                        <a:pt x="95" y="1"/>
                      </a:cubicBezTo>
                      <a:cubicBezTo>
                        <a:pt x="96" y="0"/>
                        <a:pt x="91" y="0"/>
                        <a:pt x="9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80" name="Freeform 118"/>
                <p:cNvSpPr/>
                <p:nvPr/>
              </p:nvSpPr>
              <p:spPr bwMode="auto">
                <a:xfrm>
                  <a:off x="2428" y="-181"/>
                  <a:ext cx="43" cy="41"/>
                </a:xfrm>
                <a:custGeom>
                  <a:avLst/>
                  <a:gdLst>
                    <a:gd name="T0" fmla="*/ 16 w 18"/>
                    <a:gd name="T1" fmla="*/ 11 h 17"/>
                    <a:gd name="T2" fmla="*/ 6 w 18"/>
                    <a:gd name="T3" fmla="*/ 16 h 17"/>
                    <a:gd name="T4" fmla="*/ 2 w 18"/>
                    <a:gd name="T5" fmla="*/ 6 h 17"/>
                    <a:gd name="T6" fmla="*/ 12 w 18"/>
                    <a:gd name="T7" fmla="*/ 1 h 17"/>
                    <a:gd name="T8" fmla="*/ 16 w 18"/>
                    <a:gd name="T9" fmla="*/ 11 h 17"/>
                  </a:gdLst>
                  <a:ahLst/>
                  <a:cxnLst>
                    <a:cxn ang="0">
                      <a:pos x="T0" y="T1"/>
                    </a:cxn>
                    <a:cxn ang="0">
                      <a:pos x="T2" y="T3"/>
                    </a:cxn>
                    <a:cxn ang="0">
                      <a:pos x="T4" y="T5"/>
                    </a:cxn>
                    <a:cxn ang="0">
                      <a:pos x="T6" y="T7"/>
                    </a:cxn>
                    <a:cxn ang="0">
                      <a:pos x="T8" y="T9"/>
                    </a:cxn>
                  </a:cxnLst>
                  <a:rect l="0" t="0" r="r" b="b"/>
                  <a:pathLst>
                    <a:path w="18" h="17">
                      <a:moveTo>
                        <a:pt x="16" y="11"/>
                      </a:moveTo>
                      <a:cubicBezTo>
                        <a:pt x="15" y="15"/>
                        <a:pt x="10" y="17"/>
                        <a:pt x="6" y="16"/>
                      </a:cubicBezTo>
                      <a:cubicBezTo>
                        <a:pt x="2" y="14"/>
                        <a:pt x="0" y="10"/>
                        <a:pt x="2" y="6"/>
                      </a:cubicBezTo>
                      <a:cubicBezTo>
                        <a:pt x="3" y="2"/>
                        <a:pt x="8" y="0"/>
                        <a:pt x="12" y="1"/>
                      </a:cubicBezTo>
                      <a:cubicBezTo>
                        <a:pt x="16" y="3"/>
                        <a:pt x="18" y="7"/>
                        <a:pt x="1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81" name="Freeform 119"/>
                <p:cNvSpPr/>
                <p:nvPr/>
              </p:nvSpPr>
              <p:spPr bwMode="auto">
                <a:xfrm>
                  <a:off x="2620" y="-126"/>
                  <a:ext cx="138" cy="130"/>
                </a:xfrm>
                <a:custGeom>
                  <a:avLst/>
                  <a:gdLst>
                    <a:gd name="T0" fmla="*/ 55 w 58"/>
                    <a:gd name="T1" fmla="*/ 53 h 55"/>
                    <a:gd name="T2" fmla="*/ 5 w 58"/>
                    <a:gd name="T3" fmla="*/ 2 h 55"/>
                    <a:gd name="T4" fmla="*/ 0 w 58"/>
                    <a:gd name="T5" fmla="*/ 1 h 55"/>
                    <a:gd name="T6" fmla="*/ 55 w 58"/>
                    <a:gd name="T7" fmla="*/ 55 h 55"/>
                    <a:gd name="T8" fmla="*/ 55 w 58"/>
                    <a:gd name="T9" fmla="*/ 53 h 55"/>
                  </a:gdLst>
                  <a:ahLst/>
                  <a:cxnLst>
                    <a:cxn ang="0">
                      <a:pos x="T0" y="T1"/>
                    </a:cxn>
                    <a:cxn ang="0">
                      <a:pos x="T2" y="T3"/>
                    </a:cxn>
                    <a:cxn ang="0">
                      <a:pos x="T4" y="T5"/>
                    </a:cxn>
                    <a:cxn ang="0">
                      <a:pos x="T6" y="T7"/>
                    </a:cxn>
                    <a:cxn ang="0">
                      <a:pos x="T8" y="T9"/>
                    </a:cxn>
                  </a:cxnLst>
                  <a:rect l="0" t="0" r="r" b="b"/>
                  <a:pathLst>
                    <a:path w="58" h="55">
                      <a:moveTo>
                        <a:pt x="55" y="53"/>
                      </a:moveTo>
                      <a:cubicBezTo>
                        <a:pt x="27" y="49"/>
                        <a:pt x="7" y="30"/>
                        <a:pt x="5" y="2"/>
                      </a:cubicBezTo>
                      <a:cubicBezTo>
                        <a:pt x="5" y="0"/>
                        <a:pt x="0" y="0"/>
                        <a:pt x="0" y="1"/>
                      </a:cubicBezTo>
                      <a:cubicBezTo>
                        <a:pt x="2" y="32"/>
                        <a:pt x="25" y="51"/>
                        <a:pt x="55" y="55"/>
                      </a:cubicBezTo>
                      <a:cubicBezTo>
                        <a:pt x="57" y="55"/>
                        <a:pt x="58" y="53"/>
                        <a:pt x="55"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82" name="Freeform 120"/>
                <p:cNvSpPr/>
                <p:nvPr/>
              </p:nvSpPr>
              <p:spPr bwMode="auto">
                <a:xfrm>
                  <a:off x="2585" y="-116"/>
                  <a:ext cx="144" cy="102"/>
                </a:xfrm>
                <a:custGeom>
                  <a:avLst/>
                  <a:gdLst>
                    <a:gd name="T0" fmla="*/ 5 w 61"/>
                    <a:gd name="T1" fmla="*/ 43 h 43"/>
                    <a:gd name="T2" fmla="*/ 61 w 61"/>
                    <a:gd name="T3" fmla="*/ 2 h 43"/>
                    <a:gd name="T4" fmla="*/ 56 w 61"/>
                    <a:gd name="T5" fmla="*/ 1 h 43"/>
                    <a:gd name="T6" fmla="*/ 3 w 61"/>
                    <a:gd name="T7" fmla="*/ 41 h 43"/>
                    <a:gd name="T8" fmla="*/ 5 w 61"/>
                    <a:gd name="T9" fmla="*/ 43 h 43"/>
                  </a:gdLst>
                  <a:ahLst/>
                  <a:cxnLst>
                    <a:cxn ang="0">
                      <a:pos x="T0" y="T1"/>
                    </a:cxn>
                    <a:cxn ang="0">
                      <a:pos x="T2" y="T3"/>
                    </a:cxn>
                    <a:cxn ang="0">
                      <a:pos x="T4" y="T5"/>
                    </a:cxn>
                    <a:cxn ang="0">
                      <a:pos x="T6" y="T7"/>
                    </a:cxn>
                    <a:cxn ang="0">
                      <a:pos x="T8" y="T9"/>
                    </a:cxn>
                  </a:cxnLst>
                  <a:rect l="0" t="0" r="r" b="b"/>
                  <a:pathLst>
                    <a:path w="61" h="43">
                      <a:moveTo>
                        <a:pt x="5" y="43"/>
                      </a:moveTo>
                      <a:cubicBezTo>
                        <a:pt x="32" y="43"/>
                        <a:pt x="54" y="28"/>
                        <a:pt x="61" y="2"/>
                      </a:cubicBezTo>
                      <a:cubicBezTo>
                        <a:pt x="61" y="1"/>
                        <a:pt x="57" y="0"/>
                        <a:pt x="56" y="1"/>
                      </a:cubicBezTo>
                      <a:cubicBezTo>
                        <a:pt x="49" y="26"/>
                        <a:pt x="29" y="40"/>
                        <a:pt x="3" y="41"/>
                      </a:cubicBezTo>
                      <a:cubicBezTo>
                        <a:pt x="0" y="41"/>
                        <a:pt x="4" y="43"/>
                        <a:pt x="5"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83" name="Freeform 121"/>
                <p:cNvSpPr/>
                <p:nvPr/>
              </p:nvSpPr>
              <p:spPr bwMode="auto">
                <a:xfrm>
                  <a:off x="2653" y="-128"/>
                  <a:ext cx="45" cy="168"/>
                </a:xfrm>
                <a:custGeom>
                  <a:avLst/>
                  <a:gdLst>
                    <a:gd name="T0" fmla="*/ 18 w 19"/>
                    <a:gd name="T1" fmla="*/ 69 h 71"/>
                    <a:gd name="T2" fmla="*/ 10 w 19"/>
                    <a:gd name="T3" fmla="*/ 1 h 71"/>
                    <a:gd name="T4" fmla="*/ 4 w 19"/>
                    <a:gd name="T5" fmla="*/ 1 h 71"/>
                    <a:gd name="T6" fmla="*/ 14 w 19"/>
                    <a:gd name="T7" fmla="*/ 70 h 71"/>
                    <a:gd name="T8" fmla="*/ 18 w 19"/>
                    <a:gd name="T9" fmla="*/ 69 h 71"/>
                  </a:gdLst>
                  <a:ahLst/>
                  <a:cxnLst>
                    <a:cxn ang="0">
                      <a:pos x="T0" y="T1"/>
                    </a:cxn>
                    <a:cxn ang="0">
                      <a:pos x="T2" y="T3"/>
                    </a:cxn>
                    <a:cxn ang="0">
                      <a:pos x="T4" y="T5"/>
                    </a:cxn>
                    <a:cxn ang="0">
                      <a:pos x="T6" y="T7"/>
                    </a:cxn>
                    <a:cxn ang="0">
                      <a:pos x="T8" y="T9"/>
                    </a:cxn>
                  </a:cxnLst>
                  <a:rect l="0" t="0" r="r" b="b"/>
                  <a:pathLst>
                    <a:path w="19" h="71">
                      <a:moveTo>
                        <a:pt x="18" y="69"/>
                      </a:moveTo>
                      <a:cubicBezTo>
                        <a:pt x="7" y="49"/>
                        <a:pt x="6" y="22"/>
                        <a:pt x="10" y="1"/>
                      </a:cubicBezTo>
                      <a:cubicBezTo>
                        <a:pt x="10" y="0"/>
                        <a:pt x="5" y="0"/>
                        <a:pt x="4" y="1"/>
                      </a:cubicBezTo>
                      <a:cubicBezTo>
                        <a:pt x="0" y="23"/>
                        <a:pt x="3" y="50"/>
                        <a:pt x="14" y="70"/>
                      </a:cubicBezTo>
                      <a:cubicBezTo>
                        <a:pt x="14" y="71"/>
                        <a:pt x="19" y="70"/>
                        <a:pt x="18"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84" name="Freeform 122"/>
                <p:cNvSpPr/>
                <p:nvPr/>
              </p:nvSpPr>
              <p:spPr bwMode="auto">
                <a:xfrm>
                  <a:off x="2585" y="-76"/>
                  <a:ext cx="175" cy="52"/>
                </a:xfrm>
                <a:custGeom>
                  <a:avLst/>
                  <a:gdLst>
                    <a:gd name="T0" fmla="*/ 1 w 74"/>
                    <a:gd name="T1" fmla="*/ 2 h 22"/>
                    <a:gd name="T2" fmla="*/ 72 w 74"/>
                    <a:gd name="T3" fmla="*/ 8 h 22"/>
                    <a:gd name="T4" fmla="*/ 68 w 74"/>
                    <a:gd name="T5" fmla="*/ 7 h 22"/>
                    <a:gd name="T6" fmla="*/ 6 w 74"/>
                    <a:gd name="T7" fmla="*/ 1 h 22"/>
                    <a:gd name="T8" fmla="*/ 1 w 74"/>
                    <a:gd name="T9" fmla="*/ 2 h 22"/>
                  </a:gdLst>
                  <a:ahLst/>
                  <a:cxnLst>
                    <a:cxn ang="0">
                      <a:pos x="T0" y="T1"/>
                    </a:cxn>
                    <a:cxn ang="0">
                      <a:pos x="T2" y="T3"/>
                    </a:cxn>
                    <a:cxn ang="0">
                      <a:pos x="T4" y="T5"/>
                    </a:cxn>
                    <a:cxn ang="0">
                      <a:pos x="T6" y="T7"/>
                    </a:cxn>
                    <a:cxn ang="0">
                      <a:pos x="T8" y="T9"/>
                    </a:cxn>
                  </a:cxnLst>
                  <a:rect l="0" t="0" r="r" b="b"/>
                  <a:pathLst>
                    <a:path w="74" h="22">
                      <a:moveTo>
                        <a:pt x="1" y="2"/>
                      </a:moveTo>
                      <a:cubicBezTo>
                        <a:pt x="22" y="18"/>
                        <a:pt x="49" y="22"/>
                        <a:pt x="72" y="8"/>
                      </a:cubicBezTo>
                      <a:cubicBezTo>
                        <a:pt x="74" y="7"/>
                        <a:pt x="69" y="7"/>
                        <a:pt x="68" y="7"/>
                      </a:cubicBezTo>
                      <a:cubicBezTo>
                        <a:pt x="47" y="20"/>
                        <a:pt x="24" y="15"/>
                        <a:pt x="6" y="1"/>
                      </a:cubicBezTo>
                      <a:cubicBezTo>
                        <a:pt x="4"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85" name="Freeform 123"/>
                <p:cNvSpPr/>
                <p:nvPr/>
              </p:nvSpPr>
              <p:spPr bwMode="auto">
                <a:xfrm>
                  <a:off x="2224" y="-33"/>
                  <a:ext cx="448" cy="526"/>
                </a:xfrm>
                <a:custGeom>
                  <a:avLst/>
                  <a:gdLst>
                    <a:gd name="T0" fmla="*/ 183 w 189"/>
                    <a:gd name="T1" fmla="*/ 1 h 222"/>
                    <a:gd name="T2" fmla="*/ 1 w 189"/>
                    <a:gd name="T3" fmla="*/ 221 h 222"/>
                    <a:gd name="T4" fmla="*/ 6 w 189"/>
                    <a:gd name="T5" fmla="*/ 221 h 222"/>
                    <a:gd name="T6" fmla="*/ 188 w 189"/>
                    <a:gd name="T7" fmla="*/ 2 h 222"/>
                    <a:gd name="T8" fmla="*/ 183 w 189"/>
                    <a:gd name="T9" fmla="*/ 1 h 222"/>
                  </a:gdLst>
                  <a:ahLst/>
                  <a:cxnLst>
                    <a:cxn ang="0">
                      <a:pos x="T0" y="T1"/>
                    </a:cxn>
                    <a:cxn ang="0">
                      <a:pos x="T2" y="T3"/>
                    </a:cxn>
                    <a:cxn ang="0">
                      <a:pos x="T4" y="T5"/>
                    </a:cxn>
                    <a:cxn ang="0">
                      <a:pos x="T6" y="T7"/>
                    </a:cxn>
                    <a:cxn ang="0">
                      <a:pos x="T8" y="T9"/>
                    </a:cxn>
                  </a:cxnLst>
                  <a:rect l="0" t="0" r="r" b="b"/>
                  <a:pathLst>
                    <a:path w="189" h="222">
                      <a:moveTo>
                        <a:pt x="183" y="1"/>
                      </a:moveTo>
                      <a:cubicBezTo>
                        <a:pt x="123" y="75"/>
                        <a:pt x="64" y="150"/>
                        <a:pt x="1" y="221"/>
                      </a:cubicBezTo>
                      <a:cubicBezTo>
                        <a:pt x="0" y="222"/>
                        <a:pt x="5" y="222"/>
                        <a:pt x="6" y="221"/>
                      </a:cubicBezTo>
                      <a:cubicBezTo>
                        <a:pt x="69" y="150"/>
                        <a:pt x="128" y="75"/>
                        <a:pt x="188" y="2"/>
                      </a:cubicBezTo>
                      <a:cubicBezTo>
                        <a:pt x="189" y="1"/>
                        <a:pt x="184" y="0"/>
                        <a:pt x="18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86" name="Freeform 124"/>
                <p:cNvSpPr/>
                <p:nvPr/>
              </p:nvSpPr>
              <p:spPr bwMode="auto">
                <a:xfrm>
                  <a:off x="2651" y="-62"/>
                  <a:ext cx="40" cy="40"/>
                </a:xfrm>
                <a:custGeom>
                  <a:avLst/>
                  <a:gdLst>
                    <a:gd name="T0" fmla="*/ 14 w 17"/>
                    <a:gd name="T1" fmla="*/ 14 h 17"/>
                    <a:gd name="T2" fmla="*/ 3 w 17"/>
                    <a:gd name="T3" fmla="*/ 15 h 17"/>
                    <a:gd name="T4" fmla="*/ 3 w 17"/>
                    <a:gd name="T5" fmla="*/ 4 h 17"/>
                    <a:gd name="T6" fmla="*/ 14 w 17"/>
                    <a:gd name="T7" fmla="*/ 3 h 17"/>
                    <a:gd name="T8" fmla="*/ 14 w 17"/>
                    <a:gd name="T9" fmla="*/ 14 h 17"/>
                  </a:gdLst>
                  <a:ahLst/>
                  <a:cxnLst>
                    <a:cxn ang="0">
                      <a:pos x="T0" y="T1"/>
                    </a:cxn>
                    <a:cxn ang="0">
                      <a:pos x="T2" y="T3"/>
                    </a:cxn>
                    <a:cxn ang="0">
                      <a:pos x="T4" y="T5"/>
                    </a:cxn>
                    <a:cxn ang="0">
                      <a:pos x="T6" y="T7"/>
                    </a:cxn>
                    <a:cxn ang="0">
                      <a:pos x="T8" y="T9"/>
                    </a:cxn>
                  </a:cxnLst>
                  <a:rect l="0" t="0" r="r" b="b"/>
                  <a:pathLst>
                    <a:path w="17" h="17">
                      <a:moveTo>
                        <a:pt x="14" y="14"/>
                      </a:moveTo>
                      <a:cubicBezTo>
                        <a:pt x="11" y="17"/>
                        <a:pt x="7" y="17"/>
                        <a:pt x="3" y="15"/>
                      </a:cubicBezTo>
                      <a:cubicBezTo>
                        <a:pt x="0" y="12"/>
                        <a:pt x="0" y="7"/>
                        <a:pt x="3" y="4"/>
                      </a:cubicBezTo>
                      <a:cubicBezTo>
                        <a:pt x="6" y="1"/>
                        <a:pt x="10" y="0"/>
                        <a:pt x="14" y="3"/>
                      </a:cubicBezTo>
                      <a:cubicBezTo>
                        <a:pt x="17" y="6"/>
                        <a:pt x="17" y="11"/>
                        <a:pt x="1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87" name="Freeform 125"/>
                <p:cNvSpPr/>
                <p:nvPr/>
              </p:nvSpPr>
              <p:spPr bwMode="auto">
                <a:xfrm>
                  <a:off x="2801" y="69"/>
                  <a:ext cx="106" cy="168"/>
                </a:xfrm>
                <a:custGeom>
                  <a:avLst/>
                  <a:gdLst>
                    <a:gd name="T0" fmla="*/ 43 w 45"/>
                    <a:gd name="T1" fmla="*/ 70 h 71"/>
                    <a:gd name="T2" fmla="*/ 15 w 45"/>
                    <a:gd name="T3" fmla="*/ 2 h 71"/>
                    <a:gd name="T4" fmla="*/ 10 w 45"/>
                    <a:gd name="T5" fmla="*/ 2 h 71"/>
                    <a:gd name="T6" fmla="*/ 39 w 45"/>
                    <a:gd name="T7" fmla="*/ 71 h 71"/>
                    <a:gd name="T8" fmla="*/ 43 w 45"/>
                    <a:gd name="T9" fmla="*/ 70 h 71"/>
                  </a:gdLst>
                  <a:ahLst/>
                  <a:cxnLst>
                    <a:cxn ang="0">
                      <a:pos x="T0" y="T1"/>
                    </a:cxn>
                    <a:cxn ang="0">
                      <a:pos x="T2" y="T3"/>
                    </a:cxn>
                    <a:cxn ang="0">
                      <a:pos x="T4" y="T5"/>
                    </a:cxn>
                    <a:cxn ang="0">
                      <a:pos x="T6" y="T7"/>
                    </a:cxn>
                    <a:cxn ang="0">
                      <a:pos x="T8" y="T9"/>
                    </a:cxn>
                  </a:cxnLst>
                  <a:rect l="0" t="0" r="r" b="b"/>
                  <a:pathLst>
                    <a:path w="45" h="71">
                      <a:moveTo>
                        <a:pt x="43" y="70"/>
                      </a:moveTo>
                      <a:cubicBezTo>
                        <a:pt x="18" y="55"/>
                        <a:pt x="6" y="30"/>
                        <a:pt x="15" y="2"/>
                      </a:cubicBezTo>
                      <a:cubicBezTo>
                        <a:pt x="15" y="1"/>
                        <a:pt x="10" y="0"/>
                        <a:pt x="10" y="2"/>
                      </a:cubicBezTo>
                      <a:cubicBezTo>
                        <a:pt x="0" y="30"/>
                        <a:pt x="13" y="56"/>
                        <a:pt x="39" y="71"/>
                      </a:cubicBezTo>
                      <a:cubicBezTo>
                        <a:pt x="40" y="71"/>
                        <a:pt x="45" y="71"/>
                        <a:pt x="4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88" name="Freeform 126"/>
                <p:cNvSpPr/>
                <p:nvPr/>
              </p:nvSpPr>
              <p:spPr bwMode="auto">
                <a:xfrm>
                  <a:off x="2751" y="116"/>
                  <a:ext cx="173" cy="69"/>
                </a:xfrm>
                <a:custGeom>
                  <a:avLst/>
                  <a:gdLst>
                    <a:gd name="T0" fmla="*/ 3 w 73"/>
                    <a:gd name="T1" fmla="*/ 19 h 29"/>
                    <a:gd name="T2" fmla="*/ 72 w 73"/>
                    <a:gd name="T3" fmla="*/ 2 h 29"/>
                    <a:gd name="T4" fmla="*/ 68 w 73"/>
                    <a:gd name="T5" fmla="*/ 1 h 29"/>
                    <a:gd name="T6" fmla="*/ 5 w 73"/>
                    <a:gd name="T7" fmla="*/ 17 h 29"/>
                    <a:gd name="T8" fmla="*/ 3 w 73"/>
                    <a:gd name="T9" fmla="*/ 19 h 29"/>
                  </a:gdLst>
                  <a:ahLst/>
                  <a:cxnLst>
                    <a:cxn ang="0">
                      <a:pos x="T0" y="T1"/>
                    </a:cxn>
                    <a:cxn ang="0">
                      <a:pos x="T2" y="T3"/>
                    </a:cxn>
                    <a:cxn ang="0">
                      <a:pos x="T4" y="T5"/>
                    </a:cxn>
                    <a:cxn ang="0">
                      <a:pos x="T6" y="T7"/>
                    </a:cxn>
                    <a:cxn ang="0">
                      <a:pos x="T8" y="T9"/>
                    </a:cxn>
                  </a:cxnLst>
                  <a:rect l="0" t="0" r="r" b="b"/>
                  <a:pathLst>
                    <a:path w="73" h="29">
                      <a:moveTo>
                        <a:pt x="3" y="19"/>
                      </a:moveTo>
                      <a:cubicBezTo>
                        <a:pt x="29" y="29"/>
                        <a:pt x="55" y="24"/>
                        <a:pt x="72" y="2"/>
                      </a:cubicBezTo>
                      <a:cubicBezTo>
                        <a:pt x="73" y="1"/>
                        <a:pt x="68" y="0"/>
                        <a:pt x="68" y="1"/>
                      </a:cubicBezTo>
                      <a:cubicBezTo>
                        <a:pt x="52" y="21"/>
                        <a:pt x="29" y="27"/>
                        <a:pt x="5" y="17"/>
                      </a:cubicBezTo>
                      <a:cubicBezTo>
                        <a:pt x="3" y="16"/>
                        <a:pt x="0" y="18"/>
                        <a:pt x="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89" name="Freeform 127"/>
                <p:cNvSpPr/>
                <p:nvPr/>
              </p:nvSpPr>
              <p:spPr bwMode="auto">
                <a:xfrm>
                  <a:off x="2817" y="85"/>
                  <a:ext cx="62" cy="164"/>
                </a:xfrm>
                <a:custGeom>
                  <a:avLst/>
                  <a:gdLst>
                    <a:gd name="T0" fmla="*/ 8 w 26"/>
                    <a:gd name="T1" fmla="*/ 67 h 69"/>
                    <a:gd name="T2" fmla="*/ 25 w 26"/>
                    <a:gd name="T3" fmla="*/ 1 h 69"/>
                    <a:gd name="T4" fmla="*/ 21 w 26"/>
                    <a:gd name="T5" fmla="*/ 1 h 69"/>
                    <a:gd name="T6" fmla="*/ 3 w 26"/>
                    <a:gd name="T7" fmla="*/ 68 h 69"/>
                    <a:gd name="T8" fmla="*/ 8 w 26"/>
                    <a:gd name="T9" fmla="*/ 67 h 69"/>
                  </a:gdLst>
                  <a:ahLst/>
                  <a:cxnLst>
                    <a:cxn ang="0">
                      <a:pos x="T0" y="T1"/>
                    </a:cxn>
                    <a:cxn ang="0">
                      <a:pos x="T2" y="T3"/>
                    </a:cxn>
                    <a:cxn ang="0">
                      <a:pos x="T4" y="T5"/>
                    </a:cxn>
                    <a:cxn ang="0">
                      <a:pos x="T6" y="T7"/>
                    </a:cxn>
                    <a:cxn ang="0">
                      <a:pos x="T8" y="T9"/>
                    </a:cxn>
                  </a:cxnLst>
                  <a:rect l="0" t="0" r="r" b="b"/>
                  <a:pathLst>
                    <a:path w="26" h="69">
                      <a:moveTo>
                        <a:pt x="8" y="67"/>
                      </a:moveTo>
                      <a:cubicBezTo>
                        <a:pt x="5" y="45"/>
                        <a:pt x="13" y="19"/>
                        <a:pt x="25" y="1"/>
                      </a:cubicBezTo>
                      <a:cubicBezTo>
                        <a:pt x="26" y="0"/>
                        <a:pt x="21" y="0"/>
                        <a:pt x="21" y="1"/>
                      </a:cubicBezTo>
                      <a:cubicBezTo>
                        <a:pt x="9" y="19"/>
                        <a:pt x="0" y="45"/>
                        <a:pt x="3" y="68"/>
                      </a:cubicBezTo>
                      <a:cubicBezTo>
                        <a:pt x="3" y="69"/>
                        <a:pt x="8" y="69"/>
                        <a:pt x="8"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90" name="Freeform 128"/>
                <p:cNvSpPr/>
                <p:nvPr/>
              </p:nvSpPr>
              <p:spPr bwMode="auto">
                <a:xfrm>
                  <a:off x="2772" y="104"/>
                  <a:ext cx="159" cy="88"/>
                </a:xfrm>
                <a:custGeom>
                  <a:avLst/>
                  <a:gdLst>
                    <a:gd name="T0" fmla="*/ 1 w 67"/>
                    <a:gd name="T1" fmla="*/ 2 h 37"/>
                    <a:gd name="T2" fmla="*/ 63 w 67"/>
                    <a:gd name="T3" fmla="*/ 33 h 37"/>
                    <a:gd name="T4" fmla="*/ 62 w 67"/>
                    <a:gd name="T5" fmla="*/ 31 h 37"/>
                    <a:gd name="T6" fmla="*/ 6 w 67"/>
                    <a:gd name="T7" fmla="*/ 1 h 37"/>
                    <a:gd name="T8" fmla="*/ 1 w 67"/>
                    <a:gd name="T9" fmla="*/ 2 h 37"/>
                  </a:gdLst>
                  <a:ahLst/>
                  <a:cxnLst>
                    <a:cxn ang="0">
                      <a:pos x="T0" y="T1"/>
                    </a:cxn>
                    <a:cxn ang="0">
                      <a:pos x="T2" y="T3"/>
                    </a:cxn>
                    <a:cxn ang="0">
                      <a:pos x="T4" y="T5"/>
                    </a:cxn>
                    <a:cxn ang="0">
                      <a:pos x="T6" y="T7"/>
                    </a:cxn>
                    <a:cxn ang="0">
                      <a:pos x="T8" y="T9"/>
                    </a:cxn>
                  </a:cxnLst>
                  <a:rect l="0" t="0" r="r" b="b"/>
                  <a:pathLst>
                    <a:path w="67" h="37">
                      <a:moveTo>
                        <a:pt x="1" y="2"/>
                      </a:moveTo>
                      <a:cubicBezTo>
                        <a:pt x="14" y="24"/>
                        <a:pt x="37" y="37"/>
                        <a:pt x="63" y="33"/>
                      </a:cubicBezTo>
                      <a:cubicBezTo>
                        <a:pt x="67" y="33"/>
                        <a:pt x="64" y="31"/>
                        <a:pt x="62" y="31"/>
                      </a:cubicBezTo>
                      <a:cubicBezTo>
                        <a:pt x="38" y="35"/>
                        <a:pt x="17" y="21"/>
                        <a:pt x="6" y="1"/>
                      </a:cubicBezTo>
                      <a:cubicBezTo>
                        <a:pt x="5" y="0"/>
                        <a:pt x="0"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91" name="Freeform 129"/>
                <p:cNvSpPr/>
                <p:nvPr/>
              </p:nvSpPr>
              <p:spPr bwMode="auto">
                <a:xfrm>
                  <a:off x="2221" y="171"/>
                  <a:ext cx="617" cy="322"/>
                </a:xfrm>
                <a:custGeom>
                  <a:avLst/>
                  <a:gdLst>
                    <a:gd name="T0" fmla="*/ 254 w 260"/>
                    <a:gd name="T1" fmla="*/ 1 h 136"/>
                    <a:gd name="T2" fmla="*/ 3 w 260"/>
                    <a:gd name="T3" fmla="*/ 134 h 136"/>
                    <a:gd name="T4" fmla="*/ 6 w 260"/>
                    <a:gd name="T5" fmla="*/ 136 h 136"/>
                    <a:gd name="T6" fmla="*/ 258 w 260"/>
                    <a:gd name="T7" fmla="*/ 2 h 136"/>
                    <a:gd name="T8" fmla="*/ 254 w 260"/>
                    <a:gd name="T9" fmla="*/ 1 h 136"/>
                  </a:gdLst>
                  <a:ahLst/>
                  <a:cxnLst>
                    <a:cxn ang="0">
                      <a:pos x="T0" y="T1"/>
                    </a:cxn>
                    <a:cxn ang="0">
                      <a:pos x="T2" y="T3"/>
                    </a:cxn>
                    <a:cxn ang="0">
                      <a:pos x="T4" y="T5"/>
                    </a:cxn>
                    <a:cxn ang="0">
                      <a:pos x="T6" y="T7"/>
                    </a:cxn>
                    <a:cxn ang="0">
                      <a:pos x="T8" y="T9"/>
                    </a:cxn>
                  </a:cxnLst>
                  <a:rect l="0" t="0" r="r" b="b"/>
                  <a:pathLst>
                    <a:path w="260" h="136">
                      <a:moveTo>
                        <a:pt x="254" y="1"/>
                      </a:moveTo>
                      <a:cubicBezTo>
                        <a:pt x="171" y="46"/>
                        <a:pt x="88" y="93"/>
                        <a:pt x="3" y="134"/>
                      </a:cubicBezTo>
                      <a:cubicBezTo>
                        <a:pt x="0" y="136"/>
                        <a:pt x="5" y="136"/>
                        <a:pt x="6" y="136"/>
                      </a:cubicBezTo>
                      <a:cubicBezTo>
                        <a:pt x="92" y="94"/>
                        <a:pt x="175" y="47"/>
                        <a:pt x="258" y="2"/>
                      </a:cubicBezTo>
                      <a:cubicBezTo>
                        <a:pt x="260" y="0"/>
                        <a:pt x="256" y="0"/>
                        <a:pt x="25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92" name="Freeform 130"/>
                <p:cNvSpPr/>
                <p:nvPr/>
              </p:nvSpPr>
              <p:spPr bwMode="auto">
                <a:xfrm>
                  <a:off x="2820" y="144"/>
                  <a:ext cx="42" cy="43"/>
                </a:xfrm>
                <a:custGeom>
                  <a:avLst/>
                  <a:gdLst>
                    <a:gd name="T0" fmla="*/ 12 w 18"/>
                    <a:gd name="T1" fmla="*/ 16 h 18"/>
                    <a:gd name="T2" fmla="*/ 2 w 18"/>
                    <a:gd name="T3" fmla="*/ 12 h 18"/>
                    <a:gd name="T4" fmla="*/ 6 w 18"/>
                    <a:gd name="T5" fmla="*/ 2 h 18"/>
                    <a:gd name="T6" fmla="*/ 16 w 18"/>
                    <a:gd name="T7" fmla="*/ 6 h 18"/>
                    <a:gd name="T8" fmla="*/ 12 w 18"/>
                    <a:gd name="T9" fmla="*/ 16 h 18"/>
                  </a:gdLst>
                  <a:ahLst/>
                  <a:cxnLst>
                    <a:cxn ang="0">
                      <a:pos x="T0" y="T1"/>
                    </a:cxn>
                    <a:cxn ang="0">
                      <a:pos x="T2" y="T3"/>
                    </a:cxn>
                    <a:cxn ang="0">
                      <a:pos x="T4" y="T5"/>
                    </a:cxn>
                    <a:cxn ang="0">
                      <a:pos x="T6" y="T7"/>
                    </a:cxn>
                    <a:cxn ang="0">
                      <a:pos x="T8" y="T9"/>
                    </a:cxn>
                  </a:cxnLst>
                  <a:rect l="0" t="0" r="r" b="b"/>
                  <a:pathLst>
                    <a:path w="18" h="18">
                      <a:moveTo>
                        <a:pt x="12" y="16"/>
                      </a:moveTo>
                      <a:cubicBezTo>
                        <a:pt x="8" y="18"/>
                        <a:pt x="4" y="16"/>
                        <a:pt x="2" y="12"/>
                      </a:cubicBezTo>
                      <a:cubicBezTo>
                        <a:pt x="0" y="9"/>
                        <a:pt x="2" y="4"/>
                        <a:pt x="6" y="2"/>
                      </a:cubicBezTo>
                      <a:cubicBezTo>
                        <a:pt x="9" y="0"/>
                        <a:pt x="14" y="2"/>
                        <a:pt x="16" y="6"/>
                      </a:cubicBezTo>
                      <a:cubicBezTo>
                        <a:pt x="18" y="10"/>
                        <a:pt x="16" y="14"/>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93" name="Freeform 131"/>
                <p:cNvSpPr/>
                <p:nvPr/>
              </p:nvSpPr>
              <p:spPr bwMode="auto">
                <a:xfrm>
                  <a:off x="2900" y="322"/>
                  <a:ext cx="62" cy="183"/>
                </a:xfrm>
                <a:custGeom>
                  <a:avLst/>
                  <a:gdLst>
                    <a:gd name="T0" fmla="*/ 25 w 26"/>
                    <a:gd name="T1" fmla="*/ 75 h 77"/>
                    <a:gd name="T2" fmla="*/ 24 w 26"/>
                    <a:gd name="T3" fmla="*/ 2 h 77"/>
                    <a:gd name="T4" fmla="*/ 19 w 26"/>
                    <a:gd name="T5" fmla="*/ 1 h 77"/>
                    <a:gd name="T6" fmla="*/ 21 w 26"/>
                    <a:gd name="T7" fmla="*/ 76 h 77"/>
                    <a:gd name="T8" fmla="*/ 25 w 26"/>
                    <a:gd name="T9" fmla="*/ 75 h 77"/>
                  </a:gdLst>
                  <a:ahLst/>
                  <a:cxnLst>
                    <a:cxn ang="0">
                      <a:pos x="T0" y="T1"/>
                    </a:cxn>
                    <a:cxn ang="0">
                      <a:pos x="T2" y="T3"/>
                    </a:cxn>
                    <a:cxn ang="0">
                      <a:pos x="T4" y="T5"/>
                    </a:cxn>
                    <a:cxn ang="0">
                      <a:pos x="T6" y="T7"/>
                    </a:cxn>
                    <a:cxn ang="0">
                      <a:pos x="T8" y="T9"/>
                    </a:cxn>
                  </a:cxnLst>
                  <a:rect l="0" t="0" r="r" b="b"/>
                  <a:pathLst>
                    <a:path w="26" h="77">
                      <a:moveTo>
                        <a:pt x="25" y="75"/>
                      </a:moveTo>
                      <a:cubicBezTo>
                        <a:pt x="7" y="53"/>
                        <a:pt x="5" y="25"/>
                        <a:pt x="24" y="2"/>
                      </a:cubicBezTo>
                      <a:cubicBezTo>
                        <a:pt x="25" y="1"/>
                        <a:pt x="20" y="0"/>
                        <a:pt x="19" y="1"/>
                      </a:cubicBezTo>
                      <a:cubicBezTo>
                        <a:pt x="0" y="24"/>
                        <a:pt x="2" y="53"/>
                        <a:pt x="21" y="76"/>
                      </a:cubicBezTo>
                      <a:cubicBezTo>
                        <a:pt x="21" y="77"/>
                        <a:pt x="26" y="77"/>
                        <a:pt x="25" y="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94" name="Freeform 132"/>
                <p:cNvSpPr/>
                <p:nvPr/>
              </p:nvSpPr>
              <p:spPr bwMode="auto">
                <a:xfrm>
                  <a:off x="2848" y="377"/>
                  <a:ext cx="176" cy="59"/>
                </a:xfrm>
                <a:custGeom>
                  <a:avLst/>
                  <a:gdLst>
                    <a:gd name="T0" fmla="*/ 1 w 74"/>
                    <a:gd name="T1" fmla="*/ 1 h 25"/>
                    <a:gd name="T2" fmla="*/ 72 w 74"/>
                    <a:gd name="T3" fmla="*/ 11 h 25"/>
                    <a:gd name="T4" fmla="*/ 68 w 74"/>
                    <a:gd name="T5" fmla="*/ 9 h 25"/>
                    <a:gd name="T6" fmla="*/ 6 w 74"/>
                    <a:gd name="T7" fmla="*/ 1 h 25"/>
                    <a:gd name="T8" fmla="*/ 1 w 74"/>
                    <a:gd name="T9" fmla="*/ 1 h 25"/>
                  </a:gdLst>
                  <a:ahLst/>
                  <a:cxnLst>
                    <a:cxn ang="0">
                      <a:pos x="T0" y="T1"/>
                    </a:cxn>
                    <a:cxn ang="0">
                      <a:pos x="T2" y="T3"/>
                    </a:cxn>
                    <a:cxn ang="0">
                      <a:pos x="T4" y="T5"/>
                    </a:cxn>
                    <a:cxn ang="0">
                      <a:pos x="T6" y="T7"/>
                    </a:cxn>
                    <a:cxn ang="0">
                      <a:pos x="T8" y="T9"/>
                    </a:cxn>
                  </a:cxnLst>
                  <a:rect l="0" t="0" r="r" b="b"/>
                  <a:pathLst>
                    <a:path w="74" h="25">
                      <a:moveTo>
                        <a:pt x="1" y="1"/>
                      </a:moveTo>
                      <a:cubicBezTo>
                        <a:pt x="21" y="20"/>
                        <a:pt x="48" y="25"/>
                        <a:pt x="72" y="11"/>
                      </a:cubicBezTo>
                      <a:cubicBezTo>
                        <a:pt x="74" y="10"/>
                        <a:pt x="69" y="9"/>
                        <a:pt x="68" y="9"/>
                      </a:cubicBezTo>
                      <a:cubicBezTo>
                        <a:pt x="47" y="22"/>
                        <a:pt x="24" y="18"/>
                        <a:pt x="6" y="1"/>
                      </a:cubicBezTo>
                      <a:cubicBezTo>
                        <a:pt x="5"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95" name="Freeform 133"/>
                <p:cNvSpPr/>
                <p:nvPr/>
              </p:nvSpPr>
              <p:spPr bwMode="auto">
                <a:xfrm>
                  <a:off x="2881" y="353"/>
                  <a:ext cx="114" cy="138"/>
                </a:xfrm>
                <a:custGeom>
                  <a:avLst/>
                  <a:gdLst>
                    <a:gd name="T0" fmla="*/ 5 w 48"/>
                    <a:gd name="T1" fmla="*/ 56 h 58"/>
                    <a:gd name="T2" fmla="*/ 46 w 48"/>
                    <a:gd name="T3" fmla="*/ 1 h 58"/>
                    <a:gd name="T4" fmla="*/ 42 w 48"/>
                    <a:gd name="T5" fmla="*/ 0 h 58"/>
                    <a:gd name="T6" fmla="*/ 0 w 48"/>
                    <a:gd name="T7" fmla="*/ 56 h 58"/>
                    <a:gd name="T8" fmla="*/ 5 w 48"/>
                    <a:gd name="T9" fmla="*/ 56 h 58"/>
                  </a:gdLst>
                  <a:ahLst/>
                  <a:cxnLst>
                    <a:cxn ang="0">
                      <a:pos x="T0" y="T1"/>
                    </a:cxn>
                    <a:cxn ang="0">
                      <a:pos x="T2" y="T3"/>
                    </a:cxn>
                    <a:cxn ang="0">
                      <a:pos x="T4" y="T5"/>
                    </a:cxn>
                    <a:cxn ang="0">
                      <a:pos x="T6" y="T7"/>
                    </a:cxn>
                    <a:cxn ang="0">
                      <a:pos x="T8" y="T9"/>
                    </a:cxn>
                  </a:cxnLst>
                  <a:rect l="0" t="0" r="r" b="b"/>
                  <a:pathLst>
                    <a:path w="48" h="58">
                      <a:moveTo>
                        <a:pt x="5" y="56"/>
                      </a:moveTo>
                      <a:cubicBezTo>
                        <a:pt x="11" y="34"/>
                        <a:pt x="28" y="14"/>
                        <a:pt x="46" y="1"/>
                      </a:cubicBezTo>
                      <a:cubicBezTo>
                        <a:pt x="48" y="0"/>
                        <a:pt x="43" y="0"/>
                        <a:pt x="42" y="0"/>
                      </a:cubicBezTo>
                      <a:cubicBezTo>
                        <a:pt x="24" y="13"/>
                        <a:pt x="6" y="34"/>
                        <a:pt x="0" y="56"/>
                      </a:cubicBezTo>
                      <a:cubicBezTo>
                        <a:pt x="0" y="58"/>
                        <a:pt x="5" y="57"/>
                        <a:pt x="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96" name="Freeform 134"/>
                <p:cNvSpPr/>
                <p:nvPr/>
              </p:nvSpPr>
              <p:spPr bwMode="auto">
                <a:xfrm>
                  <a:off x="2886" y="337"/>
                  <a:ext cx="121" cy="125"/>
                </a:xfrm>
                <a:custGeom>
                  <a:avLst/>
                  <a:gdLst>
                    <a:gd name="T0" fmla="*/ 0 w 51"/>
                    <a:gd name="T1" fmla="*/ 1 h 53"/>
                    <a:gd name="T2" fmla="*/ 45 w 51"/>
                    <a:gd name="T3" fmla="*/ 53 h 53"/>
                    <a:gd name="T4" fmla="*/ 48 w 51"/>
                    <a:gd name="T5" fmla="*/ 51 h 53"/>
                    <a:gd name="T6" fmla="*/ 5 w 51"/>
                    <a:gd name="T7" fmla="*/ 1 h 53"/>
                    <a:gd name="T8" fmla="*/ 0 w 51"/>
                    <a:gd name="T9" fmla="*/ 1 h 53"/>
                  </a:gdLst>
                  <a:ahLst/>
                  <a:cxnLst>
                    <a:cxn ang="0">
                      <a:pos x="T0" y="T1"/>
                    </a:cxn>
                    <a:cxn ang="0">
                      <a:pos x="T2" y="T3"/>
                    </a:cxn>
                    <a:cxn ang="0">
                      <a:pos x="T4" y="T5"/>
                    </a:cxn>
                    <a:cxn ang="0">
                      <a:pos x="T6" y="T7"/>
                    </a:cxn>
                    <a:cxn ang="0">
                      <a:pos x="T8" y="T9"/>
                    </a:cxn>
                  </a:cxnLst>
                  <a:rect l="0" t="0" r="r" b="b"/>
                  <a:pathLst>
                    <a:path w="51" h="53">
                      <a:moveTo>
                        <a:pt x="0" y="1"/>
                      </a:moveTo>
                      <a:cubicBezTo>
                        <a:pt x="4" y="26"/>
                        <a:pt x="20" y="47"/>
                        <a:pt x="45" y="53"/>
                      </a:cubicBezTo>
                      <a:cubicBezTo>
                        <a:pt x="47" y="53"/>
                        <a:pt x="51" y="52"/>
                        <a:pt x="48" y="51"/>
                      </a:cubicBezTo>
                      <a:cubicBezTo>
                        <a:pt x="24" y="46"/>
                        <a:pt x="9" y="24"/>
                        <a:pt x="5" y="1"/>
                      </a:cubicBezTo>
                      <a:cubicBezTo>
                        <a:pt x="5"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97" name="Freeform 135"/>
                <p:cNvSpPr/>
                <p:nvPr/>
              </p:nvSpPr>
              <p:spPr bwMode="auto">
                <a:xfrm>
                  <a:off x="2233" y="417"/>
                  <a:ext cx="689" cy="78"/>
                </a:xfrm>
                <a:custGeom>
                  <a:avLst/>
                  <a:gdLst>
                    <a:gd name="T0" fmla="*/ 287 w 290"/>
                    <a:gd name="T1" fmla="*/ 0 h 33"/>
                    <a:gd name="T2" fmla="*/ 3 w 290"/>
                    <a:gd name="T3" fmla="*/ 31 h 33"/>
                    <a:gd name="T4" fmla="*/ 4 w 290"/>
                    <a:gd name="T5" fmla="*/ 33 h 33"/>
                    <a:gd name="T6" fmla="*/ 287 w 290"/>
                    <a:gd name="T7" fmla="*/ 2 h 33"/>
                    <a:gd name="T8" fmla="*/ 287 w 290"/>
                    <a:gd name="T9" fmla="*/ 0 h 33"/>
                  </a:gdLst>
                  <a:ahLst/>
                  <a:cxnLst>
                    <a:cxn ang="0">
                      <a:pos x="T0" y="T1"/>
                    </a:cxn>
                    <a:cxn ang="0">
                      <a:pos x="T2" y="T3"/>
                    </a:cxn>
                    <a:cxn ang="0">
                      <a:pos x="T4" y="T5"/>
                    </a:cxn>
                    <a:cxn ang="0">
                      <a:pos x="T6" y="T7"/>
                    </a:cxn>
                    <a:cxn ang="0">
                      <a:pos x="T8" y="T9"/>
                    </a:cxn>
                  </a:cxnLst>
                  <a:rect l="0" t="0" r="r" b="b"/>
                  <a:pathLst>
                    <a:path w="290" h="33">
                      <a:moveTo>
                        <a:pt x="287" y="0"/>
                      </a:moveTo>
                      <a:cubicBezTo>
                        <a:pt x="193" y="11"/>
                        <a:pt x="98" y="24"/>
                        <a:pt x="3" y="31"/>
                      </a:cubicBezTo>
                      <a:cubicBezTo>
                        <a:pt x="0" y="31"/>
                        <a:pt x="1" y="33"/>
                        <a:pt x="4" y="33"/>
                      </a:cubicBezTo>
                      <a:cubicBezTo>
                        <a:pt x="98" y="26"/>
                        <a:pt x="193" y="13"/>
                        <a:pt x="287" y="2"/>
                      </a:cubicBezTo>
                      <a:cubicBezTo>
                        <a:pt x="290" y="2"/>
                        <a:pt x="290" y="0"/>
                        <a:pt x="28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98" name="Freeform 136"/>
                <p:cNvSpPr/>
                <p:nvPr/>
              </p:nvSpPr>
              <p:spPr bwMode="auto">
                <a:xfrm>
                  <a:off x="2907" y="398"/>
                  <a:ext cx="38" cy="38"/>
                </a:xfrm>
                <a:custGeom>
                  <a:avLst/>
                  <a:gdLst>
                    <a:gd name="T0" fmla="*/ 9 w 16"/>
                    <a:gd name="T1" fmla="*/ 15 h 16"/>
                    <a:gd name="T2" fmla="*/ 1 w 16"/>
                    <a:gd name="T3" fmla="*/ 8 h 16"/>
                    <a:gd name="T4" fmla="*/ 8 w 16"/>
                    <a:gd name="T5" fmla="*/ 0 h 16"/>
                    <a:gd name="T6" fmla="*/ 16 w 16"/>
                    <a:gd name="T7" fmla="*/ 7 h 16"/>
                    <a:gd name="T8" fmla="*/ 9 w 16"/>
                    <a:gd name="T9" fmla="*/ 15 h 16"/>
                  </a:gdLst>
                  <a:ahLst/>
                  <a:cxnLst>
                    <a:cxn ang="0">
                      <a:pos x="T0" y="T1"/>
                    </a:cxn>
                    <a:cxn ang="0">
                      <a:pos x="T2" y="T3"/>
                    </a:cxn>
                    <a:cxn ang="0">
                      <a:pos x="T4" y="T5"/>
                    </a:cxn>
                    <a:cxn ang="0">
                      <a:pos x="T6" y="T7"/>
                    </a:cxn>
                    <a:cxn ang="0">
                      <a:pos x="T8" y="T9"/>
                    </a:cxn>
                  </a:cxnLst>
                  <a:rect l="0" t="0" r="r" b="b"/>
                  <a:pathLst>
                    <a:path w="16" h="16">
                      <a:moveTo>
                        <a:pt x="9" y="15"/>
                      </a:moveTo>
                      <a:cubicBezTo>
                        <a:pt x="5" y="16"/>
                        <a:pt x="1" y="13"/>
                        <a:pt x="1" y="8"/>
                      </a:cubicBezTo>
                      <a:cubicBezTo>
                        <a:pt x="0" y="4"/>
                        <a:pt x="4" y="0"/>
                        <a:pt x="8" y="0"/>
                      </a:cubicBezTo>
                      <a:cubicBezTo>
                        <a:pt x="12" y="0"/>
                        <a:pt x="16" y="3"/>
                        <a:pt x="16" y="7"/>
                      </a:cubicBezTo>
                      <a:cubicBezTo>
                        <a:pt x="16" y="11"/>
                        <a:pt x="13" y="15"/>
                        <a:pt x="9"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299" name="Freeform 137"/>
                <p:cNvSpPr/>
                <p:nvPr/>
              </p:nvSpPr>
              <p:spPr bwMode="auto">
                <a:xfrm>
                  <a:off x="2876" y="571"/>
                  <a:ext cx="95" cy="174"/>
                </a:xfrm>
                <a:custGeom>
                  <a:avLst/>
                  <a:gdLst>
                    <a:gd name="T0" fmla="*/ 14 w 40"/>
                    <a:gd name="T1" fmla="*/ 71 h 73"/>
                    <a:gd name="T2" fmla="*/ 38 w 40"/>
                    <a:gd name="T3" fmla="*/ 3 h 73"/>
                    <a:gd name="T4" fmla="*/ 34 w 40"/>
                    <a:gd name="T5" fmla="*/ 1 h 73"/>
                    <a:gd name="T6" fmla="*/ 9 w 40"/>
                    <a:gd name="T7" fmla="*/ 71 h 73"/>
                    <a:gd name="T8" fmla="*/ 14 w 40"/>
                    <a:gd name="T9" fmla="*/ 71 h 73"/>
                  </a:gdLst>
                  <a:ahLst/>
                  <a:cxnLst>
                    <a:cxn ang="0">
                      <a:pos x="T0" y="T1"/>
                    </a:cxn>
                    <a:cxn ang="0">
                      <a:pos x="T2" y="T3"/>
                    </a:cxn>
                    <a:cxn ang="0">
                      <a:pos x="T4" y="T5"/>
                    </a:cxn>
                    <a:cxn ang="0">
                      <a:pos x="T6" y="T7"/>
                    </a:cxn>
                    <a:cxn ang="0">
                      <a:pos x="T8" y="T9"/>
                    </a:cxn>
                  </a:cxnLst>
                  <a:rect l="0" t="0" r="r" b="b"/>
                  <a:pathLst>
                    <a:path w="40" h="73">
                      <a:moveTo>
                        <a:pt x="14" y="71"/>
                      </a:moveTo>
                      <a:cubicBezTo>
                        <a:pt x="5" y="44"/>
                        <a:pt x="13" y="17"/>
                        <a:pt x="38" y="3"/>
                      </a:cubicBezTo>
                      <a:cubicBezTo>
                        <a:pt x="40" y="2"/>
                        <a:pt x="35" y="0"/>
                        <a:pt x="34" y="1"/>
                      </a:cubicBezTo>
                      <a:cubicBezTo>
                        <a:pt x="8" y="16"/>
                        <a:pt x="0" y="43"/>
                        <a:pt x="9" y="71"/>
                      </a:cubicBezTo>
                      <a:cubicBezTo>
                        <a:pt x="10" y="73"/>
                        <a:pt x="14" y="73"/>
                        <a:pt x="14" y="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00" name="Freeform 138"/>
                <p:cNvSpPr/>
                <p:nvPr/>
              </p:nvSpPr>
              <p:spPr bwMode="auto">
                <a:xfrm>
                  <a:off x="2848" y="588"/>
                  <a:ext cx="157" cy="92"/>
                </a:xfrm>
                <a:custGeom>
                  <a:avLst/>
                  <a:gdLst>
                    <a:gd name="T0" fmla="*/ 0 w 66"/>
                    <a:gd name="T1" fmla="*/ 2 h 39"/>
                    <a:gd name="T2" fmla="*/ 64 w 66"/>
                    <a:gd name="T3" fmla="*/ 35 h 39"/>
                    <a:gd name="T4" fmla="*/ 61 w 66"/>
                    <a:gd name="T5" fmla="*/ 33 h 39"/>
                    <a:gd name="T6" fmla="*/ 5 w 66"/>
                    <a:gd name="T7" fmla="*/ 2 h 39"/>
                    <a:gd name="T8" fmla="*/ 0 w 66"/>
                    <a:gd name="T9" fmla="*/ 2 h 39"/>
                  </a:gdLst>
                  <a:ahLst/>
                  <a:cxnLst>
                    <a:cxn ang="0">
                      <a:pos x="T0" y="T1"/>
                    </a:cxn>
                    <a:cxn ang="0">
                      <a:pos x="T2" y="T3"/>
                    </a:cxn>
                    <a:cxn ang="0">
                      <a:pos x="T4" y="T5"/>
                    </a:cxn>
                    <a:cxn ang="0">
                      <a:pos x="T6" y="T7"/>
                    </a:cxn>
                    <a:cxn ang="0">
                      <a:pos x="T8" y="T9"/>
                    </a:cxn>
                  </a:cxnLst>
                  <a:rect l="0" t="0" r="r" b="b"/>
                  <a:pathLst>
                    <a:path w="66" h="39">
                      <a:moveTo>
                        <a:pt x="0" y="2"/>
                      </a:moveTo>
                      <a:cubicBezTo>
                        <a:pt x="12" y="27"/>
                        <a:pt x="36" y="39"/>
                        <a:pt x="64" y="35"/>
                      </a:cubicBezTo>
                      <a:cubicBezTo>
                        <a:pt x="66" y="34"/>
                        <a:pt x="62" y="32"/>
                        <a:pt x="61" y="33"/>
                      </a:cubicBezTo>
                      <a:cubicBezTo>
                        <a:pt x="36" y="37"/>
                        <a:pt x="16" y="24"/>
                        <a:pt x="5" y="2"/>
                      </a:cubicBezTo>
                      <a:cubicBezTo>
                        <a:pt x="4"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01" name="Freeform 139"/>
                <p:cNvSpPr/>
                <p:nvPr/>
              </p:nvSpPr>
              <p:spPr bwMode="auto">
                <a:xfrm>
                  <a:off x="2838" y="609"/>
                  <a:ext cx="157" cy="98"/>
                </a:xfrm>
                <a:custGeom>
                  <a:avLst/>
                  <a:gdLst>
                    <a:gd name="T0" fmla="*/ 6 w 66"/>
                    <a:gd name="T1" fmla="*/ 39 h 41"/>
                    <a:gd name="T2" fmla="*/ 62 w 66"/>
                    <a:gd name="T3" fmla="*/ 3 h 41"/>
                    <a:gd name="T4" fmla="*/ 61 w 66"/>
                    <a:gd name="T5" fmla="*/ 1 h 41"/>
                    <a:gd name="T6" fmla="*/ 1 w 66"/>
                    <a:gd name="T7" fmla="*/ 39 h 41"/>
                    <a:gd name="T8" fmla="*/ 6 w 66"/>
                    <a:gd name="T9" fmla="*/ 39 h 41"/>
                  </a:gdLst>
                  <a:ahLst/>
                  <a:cxnLst>
                    <a:cxn ang="0">
                      <a:pos x="T0" y="T1"/>
                    </a:cxn>
                    <a:cxn ang="0">
                      <a:pos x="T2" y="T3"/>
                    </a:cxn>
                    <a:cxn ang="0">
                      <a:pos x="T4" y="T5"/>
                    </a:cxn>
                    <a:cxn ang="0">
                      <a:pos x="T6" y="T7"/>
                    </a:cxn>
                    <a:cxn ang="0">
                      <a:pos x="T8" y="T9"/>
                    </a:cxn>
                  </a:cxnLst>
                  <a:rect l="0" t="0" r="r" b="b"/>
                  <a:pathLst>
                    <a:path w="66" h="41">
                      <a:moveTo>
                        <a:pt x="6" y="39"/>
                      </a:moveTo>
                      <a:cubicBezTo>
                        <a:pt x="19" y="22"/>
                        <a:pt x="42" y="8"/>
                        <a:pt x="62" y="3"/>
                      </a:cubicBezTo>
                      <a:cubicBezTo>
                        <a:pt x="66" y="2"/>
                        <a:pt x="63" y="0"/>
                        <a:pt x="61" y="1"/>
                      </a:cubicBezTo>
                      <a:cubicBezTo>
                        <a:pt x="39" y="7"/>
                        <a:pt x="14" y="20"/>
                        <a:pt x="1" y="39"/>
                      </a:cubicBezTo>
                      <a:cubicBezTo>
                        <a:pt x="0" y="40"/>
                        <a:pt x="5" y="41"/>
                        <a:pt x="6"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02" name="Freeform 140"/>
                <p:cNvSpPr/>
                <p:nvPr/>
              </p:nvSpPr>
              <p:spPr bwMode="auto">
                <a:xfrm>
                  <a:off x="2886" y="564"/>
                  <a:ext cx="81" cy="154"/>
                </a:xfrm>
                <a:custGeom>
                  <a:avLst/>
                  <a:gdLst>
                    <a:gd name="T0" fmla="*/ 5 w 34"/>
                    <a:gd name="T1" fmla="*/ 1 h 65"/>
                    <a:gd name="T2" fmla="*/ 28 w 34"/>
                    <a:gd name="T3" fmla="*/ 64 h 65"/>
                    <a:gd name="T4" fmla="*/ 32 w 34"/>
                    <a:gd name="T5" fmla="*/ 63 h 65"/>
                    <a:gd name="T6" fmla="*/ 10 w 34"/>
                    <a:gd name="T7" fmla="*/ 1 h 65"/>
                    <a:gd name="T8" fmla="*/ 5 w 34"/>
                    <a:gd name="T9" fmla="*/ 1 h 65"/>
                  </a:gdLst>
                  <a:ahLst/>
                  <a:cxnLst>
                    <a:cxn ang="0">
                      <a:pos x="T0" y="T1"/>
                    </a:cxn>
                    <a:cxn ang="0">
                      <a:pos x="T2" y="T3"/>
                    </a:cxn>
                    <a:cxn ang="0">
                      <a:pos x="T4" y="T5"/>
                    </a:cxn>
                    <a:cxn ang="0">
                      <a:pos x="T6" y="T7"/>
                    </a:cxn>
                    <a:cxn ang="0">
                      <a:pos x="T8" y="T9"/>
                    </a:cxn>
                  </a:cxnLst>
                  <a:rect l="0" t="0" r="r" b="b"/>
                  <a:pathLst>
                    <a:path w="34" h="65">
                      <a:moveTo>
                        <a:pt x="5" y="1"/>
                      </a:moveTo>
                      <a:cubicBezTo>
                        <a:pt x="0" y="26"/>
                        <a:pt x="7" y="50"/>
                        <a:pt x="28" y="64"/>
                      </a:cubicBezTo>
                      <a:cubicBezTo>
                        <a:pt x="29" y="65"/>
                        <a:pt x="34" y="64"/>
                        <a:pt x="32" y="63"/>
                      </a:cubicBezTo>
                      <a:cubicBezTo>
                        <a:pt x="12" y="49"/>
                        <a:pt x="5" y="25"/>
                        <a:pt x="10" y="1"/>
                      </a:cubicBezTo>
                      <a:cubicBezTo>
                        <a:pt x="10" y="0"/>
                        <a:pt x="5"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03" name="Freeform 141"/>
                <p:cNvSpPr/>
                <p:nvPr/>
              </p:nvSpPr>
              <p:spPr bwMode="auto">
                <a:xfrm>
                  <a:off x="2228" y="481"/>
                  <a:ext cx="677" cy="171"/>
                </a:xfrm>
                <a:custGeom>
                  <a:avLst/>
                  <a:gdLst>
                    <a:gd name="T0" fmla="*/ 283 w 285"/>
                    <a:gd name="T1" fmla="*/ 70 h 72"/>
                    <a:gd name="T2" fmla="*/ 6 w 285"/>
                    <a:gd name="T3" fmla="*/ 0 h 72"/>
                    <a:gd name="T4" fmla="*/ 3 w 285"/>
                    <a:gd name="T5" fmla="*/ 2 h 72"/>
                    <a:gd name="T6" fmla="*/ 279 w 285"/>
                    <a:gd name="T7" fmla="*/ 72 h 72"/>
                    <a:gd name="T8" fmla="*/ 283 w 285"/>
                    <a:gd name="T9" fmla="*/ 70 h 72"/>
                  </a:gdLst>
                  <a:ahLst/>
                  <a:cxnLst>
                    <a:cxn ang="0">
                      <a:pos x="T0" y="T1"/>
                    </a:cxn>
                    <a:cxn ang="0">
                      <a:pos x="T2" y="T3"/>
                    </a:cxn>
                    <a:cxn ang="0">
                      <a:pos x="T4" y="T5"/>
                    </a:cxn>
                    <a:cxn ang="0">
                      <a:pos x="T6" y="T7"/>
                    </a:cxn>
                    <a:cxn ang="0">
                      <a:pos x="T8" y="T9"/>
                    </a:cxn>
                  </a:cxnLst>
                  <a:rect l="0" t="0" r="r" b="b"/>
                  <a:pathLst>
                    <a:path w="285" h="72">
                      <a:moveTo>
                        <a:pt x="283" y="70"/>
                      </a:moveTo>
                      <a:cubicBezTo>
                        <a:pt x="190" y="47"/>
                        <a:pt x="97" y="26"/>
                        <a:pt x="6" y="0"/>
                      </a:cubicBezTo>
                      <a:cubicBezTo>
                        <a:pt x="5" y="0"/>
                        <a:pt x="0" y="1"/>
                        <a:pt x="3" y="2"/>
                      </a:cubicBezTo>
                      <a:cubicBezTo>
                        <a:pt x="94" y="28"/>
                        <a:pt x="187" y="49"/>
                        <a:pt x="279" y="72"/>
                      </a:cubicBezTo>
                      <a:cubicBezTo>
                        <a:pt x="280" y="72"/>
                        <a:pt x="285" y="71"/>
                        <a:pt x="28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04" name="Freeform 142"/>
                <p:cNvSpPr/>
                <p:nvPr/>
              </p:nvSpPr>
              <p:spPr bwMode="auto">
                <a:xfrm>
                  <a:off x="2888" y="631"/>
                  <a:ext cx="41" cy="40"/>
                </a:xfrm>
                <a:custGeom>
                  <a:avLst/>
                  <a:gdLst>
                    <a:gd name="T0" fmla="*/ 6 w 17"/>
                    <a:gd name="T1" fmla="*/ 16 h 17"/>
                    <a:gd name="T2" fmla="*/ 1 w 17"/>
                    <a:gd name="T3" fmla="*/ 7 h 17"/>
                    <a:gd name="T4" fmla="*/ 10 w 17"/>
                    <a:gd name="T5" fmla="*/ 1 h 17"/>
                    <a:gd name="T6" fmla="*/ 16 w 17"/>
                    <a:gd name="T7" fmla="*/ 11 h 17"/>
                    <a:gd name="T8" fmla="*/ 6 w 17"/>
                    <a:gd name="T9" fmla="*/ 16 h 17"/>
                  </a:gdLst>
                  <a:ahLst/>
                  <a:cxnLst>
                    <a:cxn ang="0">
                      <a:pos x="T0" y="T1"/>
                    </a:cxn>
                    <a:cxn ang="0">
                      <a:pos x="T2" y="T3"/>
                    </a:cxn>
                    <a:cxn ang="0">
                      <a:pos x="T4" y="T5"/>
                    </a:cxn>
                    <a:cxn ang="0">
                      <a:pos x="T6" y="T7"/>
                    </a:cxn>
                    <a:cxn ang="0">
                      <a:pos x="T8" y="T9"/>
                    </a:cxn>
                  </a:cxnLst>
                  <a:rect l="0" t="0" r="r" b="b"/>
                  <a:pathLst>
                    <a:path w="17" h="17">
                      <a:moveTo>
                        <a:pt x="6" y="16"/>
                      </a:moveTo>
                      <a:cubicBezTo>
                        <a:pt x="2" y="15"/>
                        <a:pt x="0" y="11"/>
                        <a:pt x="1" y="7"/>
                      </a:cubicBezTo>
                      <a:cubicBezTo>
                        <a:pt x="2" y="3"/>
                        <a:pt x="6" y="0"/>
                        <a:pt x="10" y="1"/>
                      </a:cubicBezTo>
                      <a:cubicBezTo>
                        <a:pt x="15" y="3"/>
                        <a:pt x="17" y="7"/>
                        <a:pt x="16" y="11"/>
                      </a:cubicBezTo>
                      <a:cubicBezTo>
                        <a:pt x="15" y="15"/>
                        <a:pt x="10" y="17"/>
                        <a:pt x="6"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05" name="Freeform 143"/>
                <p:cNvSpPr/>
                <p:nvPr/>
              </p:nvSpPr>
              <p:spPr bwMode="auto">
                <a:xfrm>
                  <a:off x="2763" y="828"/>
                  <a:ext cx="130" cy="139"/>
                </a:xfrm>
                <a:custGeom>
                  <a:avLst/>
                  <a:gdLst>
                    <a:gd name="T0" fmla="*/ 5 w 55"/>
                    <a:gd name="T1" fmla="*/ 58 h 59"/>
                    <a:gd name="T2" fmla="*/ 53 w 55"/>
                    <a:gd name="T3" fmla="*/ 2 h 59"/>
                    <a:gd name="T4" fmla="*/ 49 w 55"/>
                    <a:gd name="T5" fmla="*/ 0 h 59"/>
                    <a:gd name="T6" fmla="*/ 0 w 55"/>
                    <a:gd name="T7" fmla="*/ 57 h 59"/>
                    <a:gd name="T8" fmla="*/ 5 w 55"/>
                    <a:gd name="T9" fmla="*/ 58 h 59"/>
                  </a:gdLst>
                  <a:ahLst/>
                  <a:cxnLst>
                    <a:cxn ang="0">
                      <a:pos x="T0" y="T1"/>
                    </a:cxn>
                    <a:cxn ang="0">
                      <a:pos x="T2" y="T3"/>
                    </a:cxn>
                    <a:cxn ang="0">
                      <a:pos x="T4" y="T5"/>
                    </a:cxn>
                    <a:cxn ang="0">
                      <a:pos x="T6" y="T7"/>
                    </a:cxn>
                    <a:cxn ang="0">
                      <a:pos x="T8" y="T9"/>
                    </a:cxn>
                  </a:cxnLst>
                  <a:rect l="0" t="0" r="r" b="b"/>
                  <a:pathLst>
                    <a:path w="55" h="59">
                      <a:moveTo>
                        <a:pt x="5" y="58"/>
                      </a:moveTo>
                      <a:cubicBezTo>
                        <a:pt x="7" y="29"/>
                        <a:pt x="24" y="6"/>
                        <a:pt x="53" y="2"/>
                      </a:cubicBezTo>
                      <a:cubicBezTo>
                        <a:pt x="55" y="2"/>
                        <a:pt x="51" y="0"/>
                        <a:pt x="49" y="0"/>
                      </a:cubicBezTo>
                      <a:cubicBezTo>
                        <a:pt x="20" y="5"/>
                        <a:pt x="2" y="27"/>
                        <a:pt x="0" y="57"/>
                      </a:cubicBezTo>
                      <a:cubicBezTo>
                        <a:pt x="0" y="58"/>
                        <a:pt x="5" y="59"/>
                        <a:pt x="5"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06" name="Freeform 144"/>
                <p:cNvSpPr/>
                <p:nvPr/>
              </p:nvSpPr>
              <p:spPr bwMode="auto">
                <a:xfrm>
                  <a:off x="2770" y="804"/>
                  <a:ext cx="118" cy="128"/>
                </a:xfrm>
                <a:custGeom>
                  <a:avLst/>
                  <a:gdLst>
                    <a:gd name="T0" fmla="*/ 0 w 50"/>
                    <a:gd name="T1" fmla="*/ 1 h 54"/>
                    <a:gd name="T2" fmla="*/ 47 w 50"/>
                    <a:gd name="T3" fmla="*/ 54 h 54"/>
                    <a:gd name="T4" fmla="*/ 47 w 50"/>
                    <a:gd name="T5" fmla="*/ 52 h 54"/>
                    <a:gd name="T6" fmla="*/ 5 w 50"/>
                    <a:gd name="T7" fmla="*/ 2 h 54"/>
                    <a:gd name="T8" fmla="*/ 0 w 50"/>
                    <a:gd name="T9" fmla="*/ 1 h 54"/>
                  </a:gdLst>
                  <a:ahLst/>
                  <a:cxnLst>
                    <a:cxn ang="0">
                      <a:pos x="T0" y="T1"/>
                    </a:cxn>
                    <a:cxn ang="0">
                      <a:pos x="T2" y="T3"/>
                    </a:cxn>
                    <a:cxn ang="0">
                      <a:pos x="T4" y="T5"/>
                    </a:cxn>
                    <a:cxn ang="0">
                      <a:pos x="T6" y="T7"/>
                    </a:cxn>
                    <a:cxn ang="0">
                      <a:pos x="T8" y="T9"/>
                    </a:cxn>
                  </a:cxnLst>
                  <a:rect l="0" t="0" r="r" b="b"/>
                  <a:pathLst>
                    <a:path w="50" h="54">
                      <a:moveTo>
                        <a:pt x="0" y="1"/>
                      </a:moveTo>
                      <a:cubicBezTo>
                        <a:pt x="3" y="28"/>
                        <a:pt x="20" y="48"/>
                        <a:pt x="47" y="54"/>
                      </a:cubicBezTo>
                      <a:cubicBezTo>
                        <a:pt x="50" y="54"/>
                        <a:pt x="50" y="52"/>
                        <a:pt x="47" y="52"/>
                      </a:cubicBezTo>
                      <a:cubicBezTo>
                        <a:pt x="22" y="47"/>
                        <a:pt x="7" y="27"/>
                        <a:pt x="5" y="2"/>
                      </a:cubicBezTo>
                      <a:cubicBezTo>
                        <a:pt x="5"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07" name="Freeform 145"/>
                <p:cNvSpPr/>
                <p:nvPr/>
              </p:nvSpPr>
              <p:spPr bwMode="auto">
                <a:xfrm>
                  <a:off x="2720" y="865"/>
                  <a:ext cx="180" cy="46"/>
                </a:xfrm>
                <a:custGeom>
                  <a:avLst/>
                  <a:gdLst>
                    <a:gd name="T0" fmla="*/ 6 w 76"/>
                    <a:gd name="T1" fmla="*/ 18 h 19"/>
                    <a:gd name="T2" fmla="*/ 71 w 76"/>
                    <a:gd name="T3" fmla="*/ 5 h 19"/>
                    <a:gd name="T4" fmla="*/ 73 w 76"/>
                    <a:gd name="T5" fmla="*/ 3 h 19"/>
                    <a:gd name="T6" fmla="*/ 2 w 76"/>
                    <a:gd name="T7" fmla="*/ 17 h 19"/>
                    <a:gd name="T8" fmla="*/ 6 w 76"/>
                    <a:gd name="T9" fmla="*/ 18 h 19"/>
                  </a:gdLst>
                  <a:ahLst/>
                  <a:cxnLst>
                    <a:cxn ang="0">
                      <a:pos x="T0" y="T1"/>
                    </a:cxn>
                    <a:cxn ang="0">
                      <a:pos x="T2" y="T3"/>
                    </a:cxn>
                    <a:cxn ang="0">
                      <a:pos x="T4" y="T5"/>
                    </a:cxn>
                    <a:cxn ang="0">
                      <a:pos x="T6" y="T7"/>
                    </a:cxn>
                    <a:cxn ang="0">
                      <a:pos x="T8" y="T9"/>
                    </a:cxn>
                  </a:cxnLst>
                  <a:rect l="0" t="0" r="r" b="b"/>
                  <a:pathLst>
                    <a:path w="76" h="19">
                      <a:moveTo>
                        <a:pt x="6" y="18"/>
                      </a:moveTo>
                      <a:cubicBezTo>
                        <a:pt x="24" y="6"/>
                        <a:pt x="50" y="2"/>
                        <a:pt x="71" y="5"/>
                      </a:cubicBezTo>
                      <a:cubicBezTo>
                        <a:pt x="72" y="5"/>
                        <a:pt x="76" y="3"/>
                        <a:pt x="73" y="3"/>
                      </a:cubicBezTo>
                      <a:cubicBezTo>
                        <a:pt x="50" y="0"/>
                        <a:pt x="22" y="4"/>
                        <a:pt x="2" y="17"/>
                      </a:cubicBezTo>
                      <a:cubicBezTo>
                        <a:pt x="0" y="19"/>
                        <a:pt x="5" y="19"/>
                        <a:pt x="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08" name="Freeform 146"/>
                <p:cNvSpPr/>
                <p:nvPr/>
              </p:nvSpPr>
              <p:spPr bwMode="auto">
                <a:xfrm>
                  <a:off x="2789" y="797"/>
                  <a:ext cx="49" cy="166"/>
                </a:xfrm>
                <a:custGeom>
                  <a:avLst/>
                  <a:gdLst>
                    <a:gd name="T0" fmla="*/ 15 w 21"/>
                    <a:gd name="T1" fmla="*/ 2 h 70"/>
                    <a:gd name="T2" fmla="*/ 14 w 21"/>
                    <a:gd name="T3" fmla="*/ 69 h 70"/>
                    <a:gd name="T4" fmla="*/ 19 w 21"/>
                    <a:gd name="T5" fmla="*/ 68 h 70"/>
                    <a:gd name="T6" fmla="*/ 20 w 21"/>
                    <a:gd name="T7" fmla="*/ 2 h 70"/>
                    <a:gd name="T8" fmla="*/ 15 w 21"/>
                    <a:gd name="T9" fmla="*/ 2 h 70"/>
                  </a:gdLst>
                  <a:ahLst/>
                  <a:cxnLst>
                    <a:cxn ang="0">
                      <a:pos x="T0" y="T1"/>
                    </a:cxn>
                    <a:cxn ang="0">
                      <a:pos x="T2" y="T3"/>
                    </a:cxn>
                    <a:cxn ang="0">
                      <a:pos x="T4" y="T5"/>
                    </a:cxn>
                    <a:cxn ang="0">
                      <a:pos x="T6" y="T7"/>
                    </a:cxn>
                    <a:cxn ang="0">
                      <a:pos x="T8" y="T9"/>
                    </a:cxn>
                  </a:cxnLst>
                  <a:rect l="0" t="0" r="r" b="b"/>
                  <a:pathLst>
                    <a:path w="21" h="70">
                      <a:moveTo>
                        <a:pt x="15" y="2"/>
                      </a:moveTo>
                      <a:cubicBezTo>
                        <a:pt x="2" y="23"/>
                        <a:pt x="0" y="48"/>
                        <a:pt x="14" y="69"/>
                      </a:cubicBezTo>
                      <a:cubicBezTo>
                        <a:pt x="15" y="70"/>
                        <a:pt x="20" y="70"/>
                        <a:pt x="19" y="68"/>
                      </a:cubicBezTo>
                      <a:cubicBezTo>
                        <a:pt x="5" y="48"/>
                        <a:pt x="7" y="23"/>
                        <a:pt x="20" y="2"/>
                      </a:cubicBezTo>
                      <a:cubicBezTo>
                        <a:pt x="21" y="1"/>
                        <a:pt x="16" y="0"/>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09" name="Freeform 147"/>
                <p:cNvSpPr/>
                <p:nvPr/>
              </p:nvSpPr>
              <p:spPr bwMode="auto">
                <a:xfrm>
                  <a:off x="2233" y="479"/>
                  <a:ext cx="570" cy="401"/>
                </a:xfrm>
                <a:custGeom>
                  <a:avLst/>
                  <a:gdLst>
                    <a:gd name="T0" fmla="*/ 238 w 240"/>
                    <a:gd name="T1" fmla="*/ 166 h 169"/>
                    <a:gd name="T2" fmla="*/ 6 w 240"/>
                    <a:gd name="T3" fmla="*/ 1 h 169"/>
                    <a:gd name="T4" fmla="*/ 2 w 240"/>
                    <a:gd name="T5" fmla="*/ 2 h 169"/>
                    <a:gd name="T6" fmla="*/ 234 w 240"/>
                    <a:gd name="T7" fmla="*/ 168 h 169"/>
                    <a:gd name="T8" fmla="*/ 238 w 240"/>
                    <a:gd name="T9" fmla="*/ 166 h 169"/>
                  </a:gdLst>
                  <a:ahLst/>
                  <a:cxnLst>
                    <a:cxn ang="0">
                      <a:pos x="T0" y="T1"/>
                    </a:cxn>
                    <a:cxn ang="0">
                      <a:pos x="T2" y="T3"/>
                    </a:cxn>
                    <a:cxn ang="0">
                      <a:pos x="T4" y="T5"/>
                    </a:cxn>
                    <a:cxn ang="0">
                      <a:pos x="T6" y="T7"/>
                    </a:cxn>
                    <a:cxn ang="0">
                      <a:pos x="T8" y="T9"/>
                    </a:cxn>
                  </a:cxnLst>
                  <a:rect l="0" t="0" r="r" b="b"/>
                  <a:pathLst>
                    <a:path w="240" h="169">
                      <a:moveTo>
                        <a:pt x="238" y="166"/>
                      </a:moveTo>
                      <a:cubicBezTo>
                        <a:pt x="161" y="112"/>
                        <a:pt x="82" y="59"/>
                        <a:pt x="6" y="1"/>
                      </a:cubicBezTo>
                      <a:cubicBezTo>
                        <a:pt x="5" y="0"/>
                        <a:pt x="0" y="1"/>
                        <a:pt x="2" y="2"/>
                      </a:cubicBezTo>
                      <a:cubicBezTo>
                        <a:pt x="77" y="60"/>
                        <a:pt x="156" y="113"/>
                        <a:pt x="234" y="168"/>
                      </a:cubicBezTo>
                      <a:cubicBezTo>
                        <a:pt x="235" y="169"/>
                        <a:pt x="240" y="167"/>
                        <a:pt x="238"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10" name="Freeform 148"/>
                <p:cNvSpPr/>
                <p:nvPr/>
              </p:nvSpPr>
              <p:spPr bwMode="auto">
                <a:xfrm>
                  <a:off x="2784" y="861"/>
                  <a:ext cx="43" cy="40"/>
                </a:xfrm>
                <a:custGeom>
                  <a:avLst/>
                  <a:gdLst>
                    <a:gd name="T0" fmla="*/ 4 w 18"/>
                    <a:gd name="T1" fmla="*/ 15 h 17"/>
                    <a:gd name="T2" fmla="*/ 3 w 18"/>
                    <a:gd name="T3" fmla="*/ 4 h 17"/>
                    <a:gd name="T4" fmla="*/ 14 w 18"/>
                    <a:gd name="T5" fmla="*/ 3 h 17"/>
                    <a:gd name="T6" fmla="*/ 15 w 18"/>
                    <a:gd name="T7" fmla="*/ 14 h 17"/>
                    <a:gd name="T8" fmla="*/ 4 w 18"/>
                    <a:gd name="T9" fmla="*/ 15 h 17"/>
                  </a:gdLst>
                  <a:ahLst/>
                  <a:cxnLst>
                    <a:cxn ang="0">
                      <a:pos x="T0" y="T1"/>
                    </a:cxn>
                    <a:cxn ang="0">
                      <a:pos x="T2" y="T3"/>
                    </a:cxn>
                    <a:cxn ang="0">
                      <a:pos x="T4" y="T5"/>
                    </a:cxn>
                    <a:cxn ang="0">
                      <a:pos x="T6" y="T7"/>
                    </a:cxn>
                    <a:cxn ang="0">
                      <a:pos x="T8" y="T9"/>
                    </a:cxn>
                  </a:cxnLst>
                  <a:rect l="0" t="0" r="r" b="b"/>
                  <a:pathLst>
                    <a:path w="18" h="17">
                      <a:moveTo>
                        <a:pt x="4" y="15"/>
                      </a:moveTo>
                      <a:cubicBezTo>
                        <a:pt x="1" y="12"/>
                        <a:pt x="0" y="8"/>
                        <a:pt x="3" y="4"/>
                      </a:cubicBezTo>
                      <a:cubicBezTo>
                        <a:pt x="6" y="1"/>
                        <a:pt x="10" y="0"/>
                        <a:pt x="14" y="3"/>
                      </a:cubicBezTo>
                      <a:cubicBezTo>
                        <a:pt x="17" y="5"/>
                        <a:pt x="18" y="10"/>
                        <a:pt x="15" y="14"/>
                      </a:cubicBezTo>
                      <a:cubicBezTo>
                        <a:pt x="13" y="17"/>
                        <a:pt x="8" y="17"/>
                        <a:pt x="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11" name="Freeform 149"/>
                <p:cNvSpPr/>
                <p:nvPr/>
              </p:nvSpPr>
              <p:spPr bwMode="auto">
                <a:xfrm>
                  <a:off x="2539" y="1029"/>
                  <a:ext cx="174" cy="102"/>
                </a:xfrm>
                <a:custGeom>
                  <a:avLst/>
                  <a:gdLst>
                    <a:gd name="T0" fmla="*/ 6 w 73"/>
                    <a:gd name="T1" fmla="*/ 42 h 43"/>
                    <a:gd name="T2" fmla="*/ 68 w 73"/>
                    <a:gd name="T3" fmla="*/ 9 h 43"/>
                    <a:gd name="T4" fmla="*/ 70 w 73"/>
                    <a:gd name="T5" fmla="*/ 7 h 43"/>
                    <a:gd name="T6" fmla="*/ 1 w 73"/>
                    <a:gd name="T7" fmla="*/ 41 h 43"/>
                    <a:gd name="T8" fmla="*/ 6 w 73"/>
                    <a:gd name="T9" fmla="*/ 42 h 43"/>
                  </a:gdLst>
                  <a:ahLst/>
                  <a:cxnLst>
                    <a:cxn ang="0">
                      <a:pos x="T0" y="T1"/>
                    </a:cxn>
                    <a:cxn ang="0">
                      <a:pos x="T2" y="T3"/>
                    </a:cxn>
                    <a:cxn ang="0">
                      <a:pos x="T4" y="T5"/>
                    </a:cxn>
                    <a:cxn ang="0">
                      <a:pos x="T6" y="T7"/>
                    </a:cxn>
                    <a:cxn ang="0">
                      <a:pos x="T8" y="T9"/>
                    </a:cxn>
                  </a:cxnLst>
                  <a:rect l="0" t="0" r="r" b="b"/>
                  <a:pathLst>
                    <a:path w="73" h="43">
                      <a:moveTo>
                        <a:pt x="6" y="42"/>
                      </a:moveTo>
                      <a:cubicBezTo>
                        <a:pt x="17" y="17"/>
                        <a:pt x="40" y="2"/>
                        <a:pt x="68" y="9"/>
                      </a:cubicBezTo>
                      <a:cubicBezTo>
                        <a:pt x="70" y="9"/>
                        <a:pt x="73" y="8"/>
                        <a:pt x="70" y="7"/>
                      </a:cubicBezTo>
                      <a:cubicBezTo>
                        <a:pt x="40" y="0"/>
                        <a:pt x="14" y="13"/>
                        <a:pt x="1" y="41"/>
                      </a:cubicBezTo>
                      <a:cubicBezTo>
                        <a:pt x="0" y="42"/>
                        <a:pt x="5" y="43"/>
                        <a:pt x="6"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12" name="Freeform 150"/>
                <p:cNvSpPr/>
                <p:nvPr/>
              </p:nvSpPr>
              <p:spPr bwMode="auto">
                <a:xfrm>
                  <a:off x="2589" y="982"/>
                  <a:ext cx="83" cy="159"/>
                </a:xfrm>
                <a:custGeom>
                  <a:avLst/>
                  <a:gdLst>
                    <a:gd name="T0" fmla="*/ 7 w 35"/>
                    <a:gd name="T1" fmla="*/ 1 h 67"/>
                    <a:gd name="T2" fmla="*/ 29 w 35"/>
                    <a:gd name="T3" fmla="*/ 66 h 67"/>
                    <a:gd name="T4" fmla="*/ 33 w 35"/>
                    <a:gd name="T5" fmla="*/ 66 h 67"/>
                    <a:gd name="T6" fmla="*/ 12 w 35"/>
                    <a:gd name="T7" fmla="*/ 2 h 67"/>
                    <a:gd name="T8" fmla="*/ 7 w 35"/>
                    <a:gd name="T9" fmla="*/ 1 h 67"/>
                  </a:gdLst>
                  <a:ahLst/>
                  <a:cxnLst>
                    <a:cxn ang="0">
                      <a:pos x="T0" y="T1"/>
                    </a:cxn>
                    <a:cxn ang="0">
                      <a:pos x="T2" y="T3"/>
                    </a:cxn>
                    <a:cxn ang="0">
                      <a:pos x="T4" y="T5"/>
                    </a:cxn>
                    <a:cxn ang="0">
                      <a:pos x="T6" y="T7"/>
                    </a:cxn>
                    <a:cxn ang="0">
                      <a:pos x="T8" y="T9"/>
                    </a:cxn>
                  </a:cxnLst>
                  <a:rect l="0" t="0" r="r" b="b"/>
                  <a:pathLst>
                    <a:path w="35" h="67">
                      <a:moveTo>
                        <a:pt x="7" y="1"/>
                      </a:moveTo>
                      <a:cubicBezTo>
                        <a:pt x="0" y="27"/>
                        <a:pt x="7" y="51"/>
                        <a:pt x="29" y="66"/>
                      </a:cubicBezTo>
                      <a:cubicBezTo>
                        <a:pt x="30" y="67"/>
                        <a:pt x="35" y="67"/>
                        <a:pt x="33" y="66"/>
                      </a:cubicBezTo>
                      <a:cubicBezTo>
                        <a:pt x="11" y="51"/>
                        <a:pt x="5" y="27"/>
                        <a:pt x="12" y="2"/>
                      </a:cubicBezTo>
                      <a:cubicBezTo>
                        <a:pt x="13" y="1"/>
                        <a:pt x="8"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13" name="Freeform 151"/>
                <p:cNvSpPr/>
                <p:nvPr/>
              </p:nvSpPr>
              <p:spPr bwMode="auto">
                <a:xfrm>
                  <a:off x="2523" y="1048"/>
                  <a:ext cx="178" cy="45"/>
                </a:xfrm>
                <a:custGeom>
                  <a:avLst/>
                  <a:gdLst>
                    <a:gd name="T0" fmla="*/ 4 w 75"/>
                    <a:gd name="T1" fmla="*/ 6 h 19"/>
                    <a:gd name="T2" fmla="*/ 69 w 75"/>
                    <a:gd name="T3" fmla="*/ 19 h 19"/>
                    <a:gd name="T4" fmla="*/ 74 w 75"/>
                    <a:gd name="T5" fmla="*/ 17 h 19"/>
                    <a:gd name="T6" fmla="*/ 3 w 75"/>
                    <a:gd name="T7" fmla="*/ 4 h 19"/>
                    <a:gd name="T8" fmla="*/ 4 w 75"/>
                    <a:gd name="T9" fmla="*/ 6 h 19"/>
                  </a:gdLst>
                  <a:ahLst/>
                  <a:cxnLst>
                    <a:cxn ang="0">
                      <a:pos x="T0" y="T1"/>
                    </a:cxn>
                    <a:cxn ang="0">
                      <a:pos x="T2" y="T3"/>
                    </a:cxn>
                    <a:cxn ang="0">
                      <a:pos x="T4" y="T5"/>
                    </a:cxn>
                    <a:cxn ang="0">
                      <a:pos x="T6" y="T7"/>
                    </a:cxn>
                    <a:cxn ang="0">
                      <a:pos x="T8" y="T9"/>
                    </a:cxn>
                  </a:cxnLst>
                  <a:rect l="0" t="0" r="r" b="b"/>
                  <a:pathLst>
                    <a:path w="75" h="19">
                      <a:moveTo>
                        <a:pt x="4" y="6"/>
                      </a:moveTo>
                      <a:cubicBezTo>
                        <a:pt x="26" y="2"/>
                        <a:pt x="51" y="9"/>
                        <a:pt x="69" y="19"/>
                      </a:cubicBezTo>
                      <a:cubicBezTo>
                        <a:pt x="71" y="19"/>
                        <a:pt x="75" y="18"/>
                        <a:pt x="74" y="17"/>
                      </a:cubicBezTo>
                      <a:cubicBezTo>
                        <a:pt x="53" y="6"/>
                        <a:pt x="26" y="0"/>
                        <a:pt x="3" y="4"/>
                      </a:cubicBezTo>
                      <a:cubicBezTo>
                        <a:pt x="0" y="5"/>
                        <a:pt x="2"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14" name="Freeform 152"/>
                <p:cNvSpPr/>
                <p:nvPr/>
              </p:nvSpPr>
              <p:spPr bwMode="auto">
                <a:xfrm>
                  <a:off x="2585" y="998"/>
                  <a:ext cx="90" cy="152"/>
                </a:xfrm>
                <a:custGeom>
                  <a:avLst/>
                  <a:gdLst>
                    <a:gd name="T0" fmla="*/ 32 w 38"/>
                    <a:gd name="T1" fmla="*/ 1 h 64"/>
                    <a:gd name="T2" fmla="*/ 5 w 38"/>
                    <a:gd name="T3" fmla="*/ 63 h 64"/>
                    <a:gd name="T4" fmla="*/ 10 w 38"/>
                    <a:gd name="T5" fmla="*/ 62 h 64"/>
                    <a:gd name="T6" fmla="*/ 36 w 38"/>
                    <a:gd name="T7" fmla="*/ 1 h 64"/>
                    <a:gd name="T8" fmla="*/ 32 w 38"/>
                    <a:gd name="T9" fmla="*/ 1 h 64"/>
                  </a:gdLst>
                  <a:ahLst/>
                  <a:cxnLst>
                    <a:cxn ang="0">
                      <a:pos x="T0" y="T1"/>
                    </a:cxn>
                    <a:cxn ang="0">
                      <a:pos x="T2" y="T3"/>
                    </a:cxn>
                    <a:cxn ang="0">
                      <a:pos x="T4" y="T5"/>
                    </a:cxn>
                    <a:cxn ang="0">
                      <a:pos x="T6" y="T7"/>
                    </a:cxn>
                    <a:cxn ang="0">
                      <a:pos x="T8" y="T9"/>
                    </a:cxn>
                  </a:cxnLst>
                  <a:rect l="0" t="0" r="r" b="b"/>
                  <a:pathLst>
                    <a:path w="38" h="64">
                      <a:moveTo>
                        <a:pt x="32" y="1"/>
                      </a:moveTo>
                      <a:cubicBezTo>
                        <a:pt x="12" y="15"/>
                        <a:pt x="0" y="38"/>
                        <a:pt x="5" y="63"/>
                      </a:cubicBezTo>
                      <a:cubicBezTo>
                        <a:pt x="6" y="64"/>
                        <a:pt x="11" y="64"/>
                        <a:pt x="10" y="62"/>
                      </a:cubicBezTo>
                      <a:cubicBezTo>
                        <a:pt x="5" y="38"/>
                        <a:pt x="16" y="15"/>
                        <a:pt x="36" y="1"/>
                      </a:cubicBezTo>
                      <a:cubicBezTo>
                        <a:pt x="38" y="0"/>
                        <a:pt x="33" y="0"/>
                        <a:pt x="3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15" name="Freeform 153"/>
                <p:cNvSpPr/>
                <p:nvPr/>
              </p:nvSpPr>
              <p:spPr bwMode="auto">
                <a:xfrm>
                  <a:off x="2236" y="479"/>
                  <a:ext cx="375" cy="581"/>
                </a:xfrm>
                <a:custGeom>
                  <a:avLst/>
                  <a:gdLst>
                    <a:gd name="T0" fmla="*/ 157 w 158"/>
                    <a:gd name="T1" fmla="*/ 243 h 245"/>
                    <a:gd name="T2" fmla="*/ 5 w 158"/>
                    <a:gd name="T3" fmla="*/ 1 h 245"/>
                    <a:gd name="T4" fmla="*/ 1 w 158"/>
                    <a:gd name="T5" fmla="*/ 2 h 245"/>
                    <a:gd name="T6" fmla="*/ 153 w 158"/>
                    <a:gd name="T7" fmla="*/ 244 h 245"/>
                    <a:gd name="T8" fmla="*/ 157 w 158"/>
                    <a:gd name="T9" fmla="*/ 243 h 245"/>
                  </a:gdLst>
                  <a:ahLst/>
                  <a:cxnLst>
                    <a:cxn ang="0">
                      <a:pos x="T0" y="T1"/>
                    </a:cxn>
                    <a:cxn ang="0">
                      <a:pos x="T2" y="T3"/>
                    </a:cxn>
                    <a:cxn ang="0">
                      <a:pos x="T4" y="T5"/>
                    </a:cxn>
                    <a:cxn ang="0">
                      <a:pos x="T6" y="T7"/>
                    </a:cxn>
                    <a:cxn ang="0">
                      <a:pos x="T8" y="T9"/>
                    </a:cxn>
                  </a:cxnLst>
                  <a:rect l="0" t="0" r="r" b="b"/>
                  <a:pathLst>
                    <a:path w="158" h="245">
                      <a:moveTo>
                        <a:pt x="157" y="243"/>
                      </a:moveTo>
                      <a:cubicBezTo>
                        <a:pt x="106" y="163"/>
                        <a:pt x="53" y="83"/>
                        <a:pt x="5" y="1"/>
                      </a:cubicBezTo>
                      <a:cubicBezTo>
                        <a:pt x="5" y="0"/>
                        <a:pt x="0" y="1"/>
                        <a:pt x="1" y="2"/>
                      </a:cubicBezTo>
                      <a:cubicBezTo>
                        <a:pt x="48" y="84"/>
                        <a:pt x="101" y="164"/>
                        <a:pt x="153" y="244"/>
                      </a:cubicBezTo>
                      <a:cubicBezTo>
                        <a:pt x="153" y="245"/>
                        <a:pt x="158" y="244"/>
                        <a:pt x="157" y="2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16" name="Freeform 154"/>
                <p:cNvSpPr/>
                <p:nvPr/>
              </p:nvSpPr>
              <p:spPr bwMode="auto">
                <a:xfrm>
                  <a:off x="2592" y="1046"/>
                  <a:ext cx="40" cy="40"/>
                </a:xfrm>
                <a:custGeom>
                  <a:avLst/>
                  <a:gdLst>
                    <a:gd name="T0" fmla="*/ 2 w 17"/>
                    <a:gd name="T1" fmla="*/ 12 h 17"/>
                    <a:gd name="T2" fmla="*/ 4 w 17"/>
                    <a:gd name="T3" fmla="*/ 2 h 17"/>
                    <a:gd name="T4" fmla="*/ 15 w 17"/>
                    <a:gd name="T5" fmla="*/ 5 h 17"/>
                    <a:gd name="T6" fmla="*/ 12 w 17"/>
                    <a:gd name="T7" fmla="*/ 15 h 17"/>
                    <a:gd name="T8" fmla="*/ 2 w 17"/>
                    <a:gd name="T9" fmla="*/ 12 h 17"/>
                  </a:gdLst>
                  <a:ahLst/>
                  <a:cxnLst>
                    <a:cxn ang="0">
                      <a:pos x="T0" y="T1"/>
                    </a:cxn>
                    <a:cxn ang="0">
                      <a:pos x="T2" y="T3"/>
                    </a:cxn>
                    <a:cxn ang="0">
                      <a:pos x="T4" y="T5"/>
                    </a:cxn>
                    <a:cxn ang="0">
                      <a:pos x="T6" y="T7"/>
                    </a:cxn>
                    <a:cxn ang="0">
                      <a:pos x="T8" y="T9"/>
                    </a:cxn>
                  </a:cxnLst>
                  <a:rect l="0" t="0" r="r" b="b"/>
                  <a:pathLst>
                    <a:path w="17" h="17">
                      <a:moveTo>
                        <a:pt x="2" y="12"/>
                      </a:moveTo>
                      <a:cubicBezTo>
                        <a:pt x="0" y="9"/>
                        <a:pt x="1" y="4"/>
                        <a:pt x="4" y="2"/>
                      </a:cubicBezTo>
                      <a:cubicBezTo>
                        <a:pt x="8" y="0"/>
                        <a:pt x="13" y="1"/>
                        <a:pt x="15" y="5"/>
                      </a:cubicBezTo>
                      <a:cubicBezTo>
                        <a:pt x="17" y="8"/>
                        <a:pt x="16" y="13"/>
                        <a:pt x="12" y="15"/>
                      </a:cubicBezTo>
                      <a:cubicBezTo>
                        <a:pt x="9" y="17"/>
                        <a:pt x="4" y="16"/>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17" name="Freeform 155"/>
                <p:cNvSpPr/>
                <p:nvPr/>
              </p:nvSpPr>
              <p:spPr bwMode="auto">
                <a:xfrm>
                  <a:off x="2285" y="1153"/>
                  <a:ext cx="193" cy="64"/>
                </a:xfrm>
                <a:custGeom>
                  <a:avLst/>
                  <a:gdLst>
                    <a:gd name="T0" fmla="*/ 6 w 81"/>
                    <a:gd name="T1" fmla="*/ 26 h 27"/>
                    <a:gd name="T2" fmla="*/ 75 w 81"/>
                    <a:gd name="T3" fmla="*/ 18 h 27"/>
                    <a:gd name="T4" fmla="*/ 79 w 81"/>
                    <a:gd name="T5" fmla="*/ 17 h 27"/>
                    <a:gd name="T6" fmla="*/ 1 w 81"/>
                    <a:gd name="T7" fmla="*/ 25 h 27"/>
                    <a:gd name="T8" fmla="*/ 6 w 81"/>
                    <a:gd name="T9" fmla="*/ 26 h 27"/>
                  </a:gdLst>
                  <a:ahLst/>
                  <a:cxnLst>
                    <a:cxn ang="0">
                      <a:pos x="T0" y="T1"/>
                    </a:cxn>
                    <a:cxn ang="0">
                      <a:pos x="T2" y="T3"/>
                    </a:cxn>
                    <a:cxn ang="0">
                      <a:pos x="T4" y="T5"/>
                    </a:cxn>
                    <a:cxn ang="0">
                      <a:pos x="T6" y="T7"/>
                    </a:cxn>
                    <a:cxn ang="0">
                      <a:pos x="T8" y="T9"/>
                    </a:cxn>
                  </a:cxnLst>
                  <a:rect l="0" t="0" r="r" b="b"/>
                  <a:pathLst>
                    <a:path w="81" h="27">
                      <a:moveTo>
                        <a:pt x="6" y="26"/>
                      </a:moveTo>
                      <a:cubicBezTo>
                        <a:pt x="26" y="7"/>
                        <a:pt x="51" y="2"/>
                        <a:pt x="75" y="18"/>
                      </a:cubicBezTo>
                      <a:cubicBezTo>
                        <a:pt x="76" y="19"/>
                        <a:pt x="81" y="19"/>
                        <a:pt x="79" y="17"/>
                      </a:cubicBezTo>
                      <a:cubicBezTo>
                        <a:pt x="53" y="0"/>
                        <a:pt x="23" y="4"/>
                        <a:pt x="1" y="25"/>
                      </a:cubicBezTo>
                      <a:cubicBezTo>
                        <a:pt x="0" y="26"/>
                        <a:pt x="5" y="27"/>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18" name="Freeform 156"/>
                <p:cNvSpPr/>
                <p:nvPr/>
              </p:nvSpPr>
              <p:spPr bwMode="auto">
                <a:xfrm>
                  <a:off x="2357" y="1100"/>
                  <a:ext cx="57" cy="169"/>
                </a:xfrm>
                <a:custGeom>
                  <a:avLst/>
                  <a:gdLst>
                    <a:gd name="T0" fmla="*/ 18 w 24"/>
                    <a:gd name="T1" fmla="*/ 1 h 71"/>
                    <a:gd name="T2" fmla="*/ 16 w 24"/>
                    <a:gd name="T3" fmla="*/ 69 h 71"/>
                    <a:gd name="T4" fmla="*/ 20 w 24"/>
                    <a:gd name="T5" fmla="*/ 69 h 71"/>
                    <a:gd name="T6" fmla="*/ 23 w 24"/>
                    <a:gd name="T7" fmla="*/ 2 h 71"/>
                    <a:gd name="T8" fmla="*/ 18 w 24"/>
                    <a:gd name="T9" fmla="*/ 1 h 71"/>
                  </a:gdLst>
                  <a:ahLst/>
                  <a:cxnLst>
                    <a:cxn ang="0">
                      <a:pos x="T0" y="T1"/>
                    </a:cxn>
                    <a:cxn ang="0">
                      <a:pos x="T2" y="T3"/>
                    </a:cxn>
                    <a:cxn ang="0">
                      <a:pos x="T4" y="T5"/>
                    </a:cxn>
                    <a:cxn ang="0">
                      <a:pos x="T6" y="T7"/>
                    </a:cxn>
                    <a:cxn ang="0">
                      <a:pos x="T8" y="T9"/>
                    </a:cxn>
                  </a:cxnLst>
                  <a:rect l="0" t="0" r="r" b="b"/>
                  <a:pathLst>
                    <a:path w="24" h="71">
                      <a:moveTo>
                        <a:pt x="18" y="1"/>
                      </a:moveTo>
                      <a:cubicBezTo>
                        <a:pt x="2" y="22"/>
                        <a:pt x="0" y="47"/>
                        <a:pt x="16" y="69"/>
                      </a:cubicBezTo>
                      <a:cubicBezTo>
                        <a:pt x="16" y="70"/>
                        <a:pt x="21" y="71"/>
                        <a:pt x="20" y="69"/>
                      </a:cubicBezTo>
                      <a:cubicBezTo>
                        <a:pt x="5" y="47"/>
                        <a:pt x="7" y="23"/>
                        <a:pt x="23" y="2"/>
                      </a:cubicBezTo>
                      <a:cubicBezTo>
                        <a:pt x="24" y="1"/>
                        <a:pt x="19" y="0"/>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19" name="Freeform 157"/>
                <p:cNvSpPr/>
                <p:nvPr/>
              </p:nvSpPr>
              <p:spPr bwMode="auto">
                <a:xfrm>
                  <a:off x="2293" y="1143"/>
                  <a:ext cx="159" cy="93"/>
                </a:xfrm>
                <a:custGeom>
                  <a:avLst/>
                  <a:gdLst>
                    <a:gd name="T0" fmla="*/ 3 w 67"/>
                    <a:gd name="T1" fmla="*/ 2 h 39"/>
                    <a:gd name="T2" fmla="*/ 61 w 67"/>
                    <a:gd name="T3" fmla="*/ 37 h 39"/>
                    <a:gd name="T4" fmla="*/ 66 w 67"/>
                    <a:gd name="T5" fmla="*/ 36 h 39"/>
                    <a:gd name="T6" fmla="*/ 5 w 67"/>
                    <a:gd name="T7" fmla="*/ 0 h 39"/>
                    <a:gd name="T8" fmla="*/ 3 w 67"/>
                    <a:gd name="T9" fmla="*/ 2 h 39"/>
                  </a:gdLst>
                  <a:ahLst/>
                  <a:cxnLst>
                    <a:cxn ang="0">
                      <a:pos x="T0" y="T1"/>
                    </a:cxn>
                    <a:cxn ang="0">
                      <a:pos x="T2" y="T3"/>
                    </a:cxn>
                    <a:cxn ang="0">
                      <a:pos x="T4" y="T5"/>
                    </a:cxn>
                    <a:cxn ang="0">
                      <a:pos x="T6" y="T7"/>
                    </a:cxn>
                    <a:cxn ang="0">
                      <a:pos x="T8" y="T9"/>
                    </a:cxn>
                  </a:cxnLst>
                  <a:rect l="0" t="0" r="r" b="b"/>
                  <a:pathLst>
                    <a:path w="67" h="39">
                      <a:moveTo>
                        <a:pt x="3" y="2"/>
                      </a:moveTo>
                      <a:cubicBezTo>
                        <a:pt x="25" y="6"/>
                        <a:pt x="47" y="21"/>
                        <a:pt x="61" y="37"/>
                      </a:cubicBezTo>
                      <a:cubicBezTo>
                        <a:pt x="62" y="39"/>
                        <a:pt x="67" y="37"/>
                        <a:pt x="66" y="36"/>
                      </a:cubicBezTo>
                      <a:cubicBezTo>
                        <a:pt x="51" y="19"/>
                        <a:pt x="28" y="4"/>
                        <a:pt x="5" y="0"/>
                      </a:cubicBezTo>
                      <a:cubicBezTo>
                        <a:pt x="4" y="0"/>
                        <a:pt x="0" y="2"/>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20" name="Freeform 158"/>
                <p:cNvSpPr/>
                <p:nvPr/>
              </p:nvSpPr>
              <p:spPr bwMode="auto">
                <a:xfrm>
                  <a:off x="2333" y="1134"/>
                  <a:ext cx="128" cy="120"/>
                </a:xfrm>
                <a:custGeom>
                  <a:avLst/>
                  <a:gdLst>
                    <a:gd name="T0" fmla="*/ 48 w 54"/>
                    <a:gd name="T1" fmla="*/ 1 h 51"/>
                    <a:gd name="T2" fmla="*/ 0 w 54"/>
                    <a:gd name="T3" fmla="*/ 50 h 51"/>
                    <a:gd name="T4" fmla="*/ 5 w 54"/>
                    <a:gd name="T5" fmla="*/ 50 h 51"/>
                    <a:gd name="T6" fmla="*/ 50 w 54"/>
                    <a:gd name="T7" fmla="*/ 2 h 51"/>
                    <a:gd name="T8" fmla="*/ 48 w 54"/>
                    <a:gd name="T9" fmla="*/ 1 h 51"/>
                  </a:gdLst>
                  <a:ahLst/>
                  <a:cxnLst>
                    <a:cxn ang="0">
                      <a:pos x="T0" y="T1"/>
                    </a:cxn>
                    <a:cxn ang="0">
                      <a:pos x="T2" y="T3"/>
                    </a:cxn>
                    <a:cxn ang="0">
                      <a:pos x="T4" y="T5"/>
                    </a:cxn>
                    <a:cxn ang="0">
                      <a:pos x="T6" y="T7"/>
                    </a:cxn>
                    <a:cxn ang="0">
                      <a:pos x="T8" y="T9"/>
                    </a:cxn>
                  </a:cxnLst>
                  <a:rect l="0" t="0" r="r" b="b"/>
                  <a:pathLst>
                    <a:path w="54" h="51">
                      <a:moveTo>
                        <a:pt x="48" y="1"/>
                      </a:moveTo>
                      <a:cubicBezTo>
                        <a:pt x="24" y="7"/>
                        <a:pt x="3" y="24"/>
                        <a:pt x="0" y="50"/>
                      </a:cubicBezTo>
                      <a:cubicBezTo>
                        <a:pt x="0" y="51"/>
                        <a:pt x="5" y="51"/>
                        <a:pt x="5" y="50"/>
                      </a:cubicBezTo>
                      <a:cubicBezTo>
                        <a:pt x="8" y="25"/>
                        <a:pt x="27" y="8"/>
                        <a:pt x="50" y="2"/>
                      </a:cubicBezTo>
                      <a:cubicBezTo>
                        <a:pt x="54" y="1"/>
                        <a:pt x="49" y="0"/>
                        <a:pt x="4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21" name="Freeform 159"/>
                <p:cNvSpPr/>
                <p:nvPr/>
              </p:nvSpPr>
              <p:spPr bwMode="auto">
                <a:xfrm>
                  <a:off x="2228" y="500"/>
                  <a:ext cx="150" cy="669"/>
                </a:xfrm>
                <a:custGeom>
                  <a:avLst/>
                  <a:gdLst>
                    <a:gd name="T0" fmla="*/ 63 w 63"/>
                    <a:gd name="T1" fmla="*/ 280 h 282"/>
                    <a:gd name="T2" fmla="*/ 5 w 63"/>
                    <a:gd name="T3" fmla="*/ 1 h 282"/>
                    <a:gd name="T4" fmla="*/ 0 w 63"/>
                    <a:gd name="T5" fmla="*/ 2 h 282"/>
                    <a:gd name="T6" fmla="*/ 58 w 63"/>
                    <a:gd name="T7" fmla="*/ 281 h 282"/>
                    <a:gd name="T8" fmla="*/ 63 w 63"/>
                    <a:gd name="T9" fmla="*/ 280 h 282"/>
                  </a:gdLst>
                  <a:ahLst/>
                  <a:cxnLst>
                    <a:cxn ang="0">
                      <a:pos x="T0" y="T1"/>
                    </a:cxn>
                    <a:cxn ang="0">
                      <a:pos x="T2" y="T3"/>
                    </a:cxn>
                    <a:cxn ang="0">
                      <a:pos x="T4" y="T5"/>
                    </a:cxn>
                    <a:cxn ang="0">
                      <a:pos x="T6" y="T7"/>
                    </a:cxn>
                    <a:cxn ang="0">
                      <a:pos x="T8" y="T9"/>
                    </a:cxn>
                  </a:cxnLst>
                  <a:rect l="0" t="0" r="r" b="b"/>
                  <a:pathLst>
                    <a:path w="63" h="282">
                      <a:moveTo>
                        <a:pt x="63" y="280"/>
                      </a:moveTo>
                      <a:cubicBezTo>
                        <a:pt x="43" y="188"/>
                        <a:pt x="21" y="95"/>
                        <a:pt x="5" y="1"/>
                      </a:cubicBezTo>
                      <a:cubicBezTo>
                        <a:pt x="5" y="0"/>
                        <a:pt x="0" y="0"/>
                        <a:pt x="0" y="2"/>
                      </a:cubicBezTo>
                      <a:cubicBezTo>
                        <a:pt x="16" y="95"/>
                        <a:pt x="38" y="188"/>
                        <a:pt x="58" y="281"/>
                      </a:cubicBezTo>
                      <a:cubicBezTo>
                        <a:pt x="58" y="282"/>
                        <a:pt x="63" y="282"/>
                        <a:pt x="63" y="2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22" name="Freeform 160"/>
                <p:cNvSpPr/>
                <p:nvPr/>
              </p:nvSpPr>
              <p:spPr bwMode="auto">
                <a:xfrm>
                  <a:off x="2357" y="1160"/>
                  <a:ext cx="38" cy="38"/>
                </a:xfrm>
                <a:custGeom>
                  <a:avLst/>
                  <a:gdLst>
                    <a:gd name="T0" fmla="*/ 0 w 16"/>
                    <a:gd name="T1" fmla="*/ 9 h 16"/>
                    <a:gd name="T2" fmla="*/ 7 w 16"/>
                    <a:gd name="T3" fmla="*/ 0 h 16"/>
                    <a:gd name="T4" fmla="*/ 16 w 16"/>
                    <a:gd name="T5" fmla="*/ 7 h 16"/>
                    <a:gd name="T6" fmla="*/ 9 w 16"/>
                    <a:gd name="T7" fmla="*/ 16 h 16"/>
                    <a:gd name="T8" fmla="*/ 0 w 16"/>
                    <a:gd name="T9" fmla="*/ 9 h 16"/>
                  </a:gdLst>
                  <a:ahLst/>
                  <a:cxnLst>
                    <a:cxn ang="0">
                      <a:pos x="T0" y="T1"/>
                    </a:cxn>
                    <a:cxn ang="0">
                      <a:pos x="T2" y="T3"/>
                    </a:cxn>
                    <a:cxn ang="0">
                      <a:pos x="T4" y="T5"/>
                    </a:cxn>
                    <a:cxn ang="0">
                      <a:pos x="T6" y="T7"/>
                    </a:cxn>
                    <a:cxn ang="0">
                      <a:pos x="T8" y="T9"/>
                    </a:cxn>
                  </a:cxnLst>
                  <a:rect l="0" t="0" r="r" b="b"/>
                  <a:pathLst>
                    <a:path w="16" h="16">
                      <a:moveTo>
                        <a:pt x="0" y="9"/>
                      </a:moveTo>
                      <a:cubicBezTo>
                        <a:pt x="0" y="5"/>
                        <a:pt x="3" y="1"/>
                        <a:pt x="7" y="0"/>
                      </a:cubicBezTo>
                      <a:cubicBezTo>
                        <a:pt x="11" y="0"/>
                        <a:pt x="15" y="3"/>
                        <a:pt x="16" y="7"/>
                      </a:cubicBezTo>
                      <a:cubicBezTo>
                        <a:pt x="16" y="11"/>
                        <a:pt x="13" y="15"/>
                        <a:pt x="9" y="16"/>
                      </a:cubicBezTo>
                      <a:cubicBezTo>
                        <a:pt x="5" y="16"/>
                        <a:pt x="1" y="13"/>
                        <a:pt x="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23" name="Freeform 161"/>
                <p:cNvSpPr/>
                <p:nvPr/>
              </p:nvSpPr>
              <p:spPr bwMode="auto">
                <a:xfrm>
                  <a:off x="2041" y="1155"/>
                  <a:ext cx="187" cy="76"/>
                </a:xfrm>
                <a:custGeom>
                  <a:avLst/>
                  <a:gdLst>
                    <a:gd name="T0" fmla="*/ 6 w 79"/>
                    <a:gd name="T1" fmla="*/ 14 h 32"/>
                    <a:gd name="T2" fmla="*/ 73 w 79"/>
                    <a:gd name="T3" fmla="*/ 31 h 32"/>
                    <a:gd name="T4" fmla="*/ 78 w 79"/>
                    <a:gd name="T5" fmla="*/ 31 h 32"/>
                    <a:gd name="T6" fmla="*/ 2 w 79"/>
                    <a:gd name="T7" fmla="*/ 12 h 32"/>
                    <a:gd name="T8" fmla="*/ 6 w 79"/>
                    <a:gd name="T9" fmla="*/ 14 h 32"/>
                  </a:gdLst>
                  <a:ahLst/>
                  <a:cxnLst>
                    <a:cxn ang="0">
                      <a:pos x="T0" y="T1"/>
                    </a:cxn>
                    <a:cxn ang="0">
                      <a:pos x="T2" y="T3"/>
                    </a:cxn>
                    <a:cxn ang="0">
                      <a:pos x="T4" y="T5"/>
                    </a:cxn>
                    <a:cxn ang="0">
                      <a:pos x="T6" y="T7"/>
                    </a:cxn>
                    <a:cxn ang="0">
                      <a:pos x="T8" y="T9"/>
                    </a:cxn>
                  </a:cxnLst>
                  <a:rect l="0" t="0" r="r" b="b"/>
                  <a:pathLst>
                    <a:path w="79" h="32">
                      <a:moveTo>
                        <a:pt x="6" y="14"/>
                      </a:moveTo>
                      <a:cubicBezTo>
                        <a:pt x="32" y="3"/>
                        <a:pt x="57" y="8"/>
                        <a:pt x="73" y="31"/>
                      </a:cubicBezTo>
                      <a:cubicBezTo>
                        <a:pt x="74" y="32"/>
                        <a:pt x="79" y="32"/>
                        <a:pt x="78" y="31"/>
                      </a:cubicBezTo>
                      <a:cubicBezTo>
                        <a:pt x="60" y="6"/>
                        <a:pt x="30" y="0"/>
                        <a:pt x="2" y="12"/>
                      </a:cubicBezTo>
                      <a:cubicBezTo>
                        <a:pt x="0" y="13"/>
                        <a:pt x="5" y="15"/>
                        <a:pt x="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24" name="Freeform 162"/>
                <p:cNvSpPr/>
                <p:nvPr/>
              </p:nvSpPr>
              <p:spPr bwMode="auto">
                <a:xfrm>
                  <a:off x="2110" y="1119"/>
                  <a:ext cx="92" cy="154"/>
                </a:xfrm>
                <a:custGeom>
                  <a:avLst/>
                  <a:gdLst>
                    <a:gd name="T0" fmla="*/ 33 w 39"/>
                    <a:gd name="T1" fmla="*/ 1 h 65"/>
                    <a:gd name="T2" fmla="*/ 7 w 39"/>
                    <a:gd name="T3" fmla="*/ 63 h 65"/>
                    <a:gd name="T4" fmla="*/ 12 w 39"/>
                    <a:gd name="T5" fmla="*/ 64 h 65"/>
                    <a:gd name="T6" fmla="*/ 38 w 39"/>
                    <a:gd name="T7" fmla="*/ 2 h 65"/>
                    <a:gd name="T8" fmla="*/ 33 w 39"/>
                    <a:gd name="T9" fmla="*/ 1 h 65"/>
                  </a:gdLst>
                  <a:ahLst/>
                  <a:cxnLst>
                    <a:cxn ang="0">
                      <a:pos x="T0" y="T1"/>
                    </a:cxn>
                    <a:cxn ang="0">
                      <a:pos x="T2" y="T3"/>
                    </a:cxn>
                    <a:cxn ang="0">
                      <a:pos x="T4" y="T5"/>
                    </a:cxn>
                    <a:cxn ang="0">
                      <a:pos x="T6" y="T7"/>
                    </a:cxn>
                    <a:cxn ang="0">
                      <a:pos x="T8" y="T9"/>
                    </a:cxn>
                  </a:cxnLst>
                  <a:rect l="0" t="0" r="r" b="b"/>
                  <a:pathLst>
                    <a:path w="39" h="65">
                      <a:moveTo>
                        <a:pt x="33" y="1"/>
                      </a:moveTo>
                      <a:cubicBezTo>
                        <a:pt x="10" y="15"/>
                        <a:pt x="0" y="37"/>
                        <a:pt x="7" y="63"/>
                      </a:cubicBezTo>
                      <a:cubicBezTo>
                        <a:pt x="7" y="65"/>
                        <a:pt x="12" y="65"/>
                        <a:pt x="12" y="64"/>
                      </a:cubicBezTo>
                      <a:cubicBezTo>
                        <a:pt x="5" y="38"/>
                        <a:pt x="15" y="16"/>
                        <a:pt x="38" y="2"/>
                      </a:cubicBezTo>
                      <a:cubicBezTo>
                        <a:pt x="39" y="2"/>
                        <a:pt x="34" y="0"/>
                        <a:pt x="3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25" name="Freeform 163"/>
                <p:cNvSpPr/>
                <p:nvPr/>
              </p:nvSpPr>
              <p:spPr bwMode="auto">
                <a:xfrm>
                  <a:off x="2074" y="1122"/>
                  <a:ext cx="116" cy="137"/>
                </a:xfrm>
                <a:custGeom>
                  <a:avLst/>
                  <a:gdLst>
                    <a:gd name="T0" fmla="*/ 2 w 49"/>
                    <a:gd name="T1" fmla="*/ 2 h 58"/>
                    <a:gd name="T2" fmla="*/ 44 w 49"/>
                    <a:gd name="T3" fmla="*/ 56 h 58"/>
                    <a:gd name="T4" fmla="*/ 49 w 49"/>
                    <a:gd name="T5" fmla="*/ 56 h 58"/>
                    <a:gd name="T6" fmla="*/ 6 w 49"/>
                    <a:gd name="T7" fmla="*/ 1 h 58"/>
                    <a:gd name="T8" fmla="*/ 2 w 49"/>
                    <a:gd name="T9" fmla="*/ 2 h 58"/>
                  </a:gdLst>
                  <a:ahLst/>
                  <a:cxnLst>
                    <a:cxn ang="0">
                      <a:pos x="T0" y="T1"/>
                    </a:cxn>
                    <a:cxn ang="0">
                      <a:pos x="T2" y="T3"/>
                    </a:cxn>
                    <a:cxn ang="0">
                      <a:pos x="T4" y="T5"/>
                    </a:cxn>
                    <a:cxn ang="0">
                      <a:pos x="T6" y="T7"/>
                    </a:cxn>
                    <a:cxn ang="0">
                      <a:pos x="T8" y="T9"/>
                    </a:cxn>
                  </a:cxnLst>
                  <a:rect l="0" t="0" r="r" b="b"/>
                  <a:pathLst>
                    <a:path w="49" h="58">
                      <a:moveTo>
                        <a:pt x="2" y="2"/>
                      </a:moveTo>
                      <a:cubicBezTo>
                        <a:pt x="21" y="13"/>
                        <a:pt x="37" y="36"/>
                        <a:pt x="44" y="56"/>
                      </a:cubicBezTo>
                      <a:cubicBezTo>
                        <a:pt x="45" y="58"/>
                        <a:pt x="49" y="57"/>
                        <a:pt x="49" y="56"/>
                      </a:cubicBezTo>
                      <a:cubicBezTo>
                        <a:pt x="41" y="35"/>
                        <a:pt x="26" y="12"/>
                        <a:pt x="6" y="1"/>
                      </a:cubicBezTo>
                      <a:cubicBezTo>
                        <a:pt x="5" y="0"/>
                        <a:pt x="0" y="1"/>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26" name="Freeform 164"/>
                <p:cNvSpPr/>
                <p:nvPr/>
              </p:nvSpPr>
              <p:spPr bwMode="auto">
                <a:xfrm>
                  <a:off x="2074" y="1160"/>
                  <a:ext cx="159" cy="80"/>
                </a:xfrm>
                <a:custGeom>
                  <a:avLst/>
                  <a:gdLst>
                    <a:gd name="T0" fmla="*/ 64 w 67"/>
                    <a:gd name="T1" fmla="*/ 3 h 34"/>
                    <a:gd name="T2" fmla="*/ 0 w 67"/>
                    <a:gd name="T3" fmla="*/ 33 h 34"/>
                    <a:gd name="T4" fmla="*/ 5 w 67"/>
                    <a:gd name="T5" fmla="*/ 33 h 34"/>
                    <a:gd name="T6" fmla="*/ 62 w 67"/>
                    <a:gd name="T7" fmla="*/ 5 h 34"/>
                    <a:gd name="T8" fmla="*/ 64 w 67"/>
                    <a:gd name="T9" fmla="*/ 3 h 34"/>
                  </a:gdLst>
                  <a:ahLst/>
                  <a:cxnLst>
                    <a:cxn ang="0">
                      <a:pos x="T0" y="T1"/>
                    </a:cxn>
                    <a:cxn ang="0">
                      <a:pos x="T2" y="T3"/>
                    </a:cxn>
                    <a:cxn ang="0">
                      <a:pos x="T4" y="T5"/>
                    </a:cxn>
                    <a:cxn ang="0">
                      <a:pos x="T6" y="T7"/>
                    </a:cxn>
                    <a:cxn ang="0">
                      <a:pos x="T8" y="T9"/>
                    </a:cxn>
                  </a:cxnLst>
                  <a:rect l="0" t="0" r="r" b="b"/>
                  <a:pathLst>
                    <a:path w="67" h="34">
                      <a:moveTo>
                        <a:pt x="64" y="3"/>
                      </a:moveTo>
                      <a:cubicBezTo>
                        <a:pt x="38" y="0"/>
                        <a:pt x="13" y="9"/>
                        <a:pt x="0" y="33"/>
                      </a:cubicBezTo>
                      <a:cubicBezTo>
                        <a:pt x="0" y="34"/>
                        <a:pt x="4" y="34"/>
                        <a:pt x="5" y="33"/>
                      </a:cubicBezTo>
                      <a:cubicBezTo>
                        <a:pt x="16" y="12"/>
                        <a:pt x="39" y="2"/>
                        <a:pt x="62" y="5"/>
                      </a:cubicBezTo>
                      <a:cubicBezTo>
                        <a:pt x="65" y="5"/>
                        <a:pt x="67" y="3"/>
                        <a:pt x="6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27" name="Freeform 165"/>
                <p:cNvSpPr/>
                <p:nvPr/>
              </p:nvSpPr>
              <p:spPr bwMode="auto">
                <a:xfrm>
                  <a:off x="2133" y="498"/>
                  <a:ext cx="117" cy="673"/>
                </a:xfrm>
                <a:custGeom>
                  <a:avLst/>
                  <a:gdLst>
                    <a:gd name="T0" fmla="*/ 6 w 49"/>
                    <a:gd name="T1" fmla="*/ 283 h 284"/>
                    <a:gd name="T2" fmla="*/ 49 w 49"/>
                    <a:gd name="T3" fmla="*/ 1 h 284"/>
                    <a:gd name="T4" fmla="*/ 44 w 49"/>
                    <a:gd name="T5" fmla="*/ 1 h 284"/>
                    <a:gd name="T6" fmla="*/ 1 w 49"/>
                    <a:gd name="T7" fmla="*/ 283 h 284"/>
                    <a:gd name="T8" fmla="*/ 6 w 49"/>
                    <a:gd name="T9" fmla="*/ 283 h 284"/>
                  </a:gdLst>
                  <a:ahLst/>
                  <a:cxnLst>
                    <a:cxn ang="0">
                      <a:pos x="T0" y="T1"/>
                    </a:cxn>
                    <a:cxn ang="0">
                      <a:pos x="T2" y="T3"/>
                    </a:cxn>
                    <a:cxn ang="0">
                      <a:pos x="T4" y="T5"/>
                    </a:cxn>
                    <a:cxn ang="0">
                      <a:pos x="T6" y="T7"/>
                    </a:cxn>
                    <a:cxn ang="0">
                      <a:pos x="T8" y="T9"/>
                    </a:cxn>
                  </a:cxnLst>
                  <a:rect l="0" t="0" r="r" b="b"/>
                  <a:pathLst>
                    <a:path w="49" h="284">
                      <a:moveTo>
                        <a:pt x="6" y="283"/>
                      </a:moveTo>
                      <a:cubicBezTo>
                        <a:pt x="19" y="189"/>
                        <a:pt x="31" y="94"/>
                        <a:pt x="49" y="1"/>
                      </a:cubicBezTo>
                      <a:cubicBezTo>
                        <a:pt x="49" y="0"/>
                        <a:pt x="44" y="0"/>
                        <a:pt x="44" y="1"/>
                      </a:cubicBezTo>
                      <a:cubicBezTo>
                        <a:pt x="26" y="95"/>
                        <a:pt x="14" y="189"/>
                        <a:pt x="1" y="283"/>
                      </a:cubicBezTo>
                      <a:cubicBezTo>
                        <a:pt x="0" y="284"/>
                        <a:pt x="5" y="284"/>
                        <a:pt x="6"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28" name="Freeform 166"/>
                <p:cNvSpPr/>
                <p:nvPr/>
              </p:nvSpPr>
              <p:spPr bwMode="auto">
                <a:xfrm>
                  <a:off x="2119" y="1162"/>
                  <a:ext cx="41" cy="40"/>
                </a:xfrm>
                <a:custGeom>
                  <a:avLst/>
                  <a:gdLst>
                    <a:gd name="T0" fmla="*/ 1 w 17"/>
                    <a:gd name="T1" fmla="*/ 7 h 17"/>
                    <a:gd name="T2" fmla="*/ 10 w 17"/>
                    <a:gd name="T3" fmla="*/ 1 h 17"/>
                    <a:gd name="T4" fmla="*/ 16 w 17"/>
                    <a:gd name="T5" fmla="*/ 10 h 17"/>
                    <a:gd name="T6" fmla="*/ 7 w 17"/>
                    <a:gd name="T7" fmla="*/ 16 h 17"/>
                    <a:gd name="T8" fmla="*/ 1 w 17"/>
                    <a:gd name="T9" fmla="*/ 7 h 17"/>
                  </a:gdLst>
                  <a:ahLst/>
                  <a:cxnLst>
                    <a:cxn ang="0">
                      <a:pos x="T0" y="T1"/>
                    </a:cxn>
                    <a:cxn ang="0">
                      <a:pos x="T2" y="T3"/>
                    </a:cxn>
                    <a:cxn ang="0">
                      <a:pos x="T4" y="T5"/>
                    </a:cxn>
                    <a:cxn ang="0">
                      <a:pos x="T6" y="T7"/>
                    </a:cxn>
                    <a:cxn ang="0">
                      <a:pos x="T8" y="T9"/>
                    </a:cxn>
                  </a:cxnLst>
                  <a:rect l="0" t="0" r="r" b="b"/>
                  <a:pathLst>
                    <a:path w="17" h="17">
                      <a:moveTo>
                        <a:pt x="1" y="7"/>
                      </a:moveTo>
                      <a:cubicBezTo>
                        <a:pt x="2" y="3"/>
                        <a:pt x="6" y="0"/>
                        <a:pt x="10" y="1"/>
                      </a:cubicBezTo>
                      <a:cubicBezTo>
                        <a:pt x="14" y="2"/>
                        <a:pt x="17" y="6"/>
                        <a:pt x="16" y="10"/>
                      </a:cubicBezTo>
                      <a:cubicBezTo>
                        <a:pt x="15" y="14"/>
                        <a:pt x="11" y="17"/>
                        <a:pt x="7" y="16"/>
                      </a:cubicBezTo>
                      <a:cubicBezTo>
                        <a:pt x="3" y="15"/>
                        <a:pt x="0" y="11"/>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29" name="Freeform 167"/>
                <p:cNvSpPr/>
                <p:nvPr/>
              </p:nvSpPr>
              <p:spPr bwMode="auto">
                <a:xfrm>
                  <a:off x="1806" y="1067"/>
                  <a:ext cx="159" cy="112"/>
                </a:xfrm>
                <a:custGeom>
                  <a:avLst/>
                  <a:gdLst>
                    <a:gd name="T0" fmla="*/ 5 w 67"/>
                    <a:gd name="T1" fmla="*/ 4 h 47"/>
                    <a:gd name="T2" fmla="*/ 62 w 67"/>
                    <a:gd name="T3" fmla="*/ 45 h 47"/>
                    <a:gd name="T4" fmla="*/ 67 w 67"/>
                    <a:gd name="T5" fmla="*/ 45 h 47"/>
                    <a:gd name="T6" fmla="*/ 3 w 67"/>
                    <a:gd name="T7" fmla="*/ 2 h 47"/>
                    <a:gd name="T8" fmla="*/ 5 w 67"/>
                    <a:gd name="T9" fmla="*/ 4 h 47"/>
                  </a:gdLst>
                  <a:ahLst/>
                  <a:cxnLst>
                    <a:cxn ang="0">
                      <a:pos x="T0" y="T1"/>
                    </a:cxn>
                    <a:cxn ang="0">
                      <a:pos x="T2" y="T3"/>
                    </a:cxn>
                    <a:cxn ang="0">
                      <a:pos x="T4" y="T5"/>
                    </a:cxn>
                    <a:cxn ang="0">
                      <a:pos x="T6" y="T7"/>
                    </a:cxn>
                    <a:cxn ang="0">
                      <a:pos x="T8" y="T9"/>
                    </a:cxn>
                  </a:cxnLst>
                  <a:rect l="0" t="0" r="r" b="b"/>
                  <a:pathLst>
                    <a:path w="67" h="47">
                      <a:moveTo>
                        <a:pt x="5" y="4"/>
                      </a:moveTo>
                      <a:cubicBezTo>
                        <a:pt x="33" y="2"/>
                        <a:pt x="55" y="18"/>
                        <a:pt x="62" y="45"/>
                      </a:cubicBezTo>
                      <a:cubicBezTo>
                        <a:pt x="62" y="47"/>
                        <a:pt x="67" y="47"/>
                        <a:pt x="67" y="45"/>
                      </a:cubicBezTo>
                      <a:cubicBezTo>
                        <a:pt x="60" y="15"/>
                        <a:pt x="33" y="0"/>
                        <a:pt x="3" y="2"/>
                      </a:cubicBezTo>
                      <a:cubicBezTo>
                        <a:pt x="0" y="2"/>
                        <a:pt x="4"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30" name="Freeform 168"/>
                <p:cNvSpPr/>
                <p:nvPr/>
              </p:nvSpPr>
              <p:spPr bwMode="auto">
                <a:xfrm>
                  <a:off x="1856" y="1062"/>
                  <a:ext cx="126" cy="124"/>
                </a:xfrm>
                <a:custGeom>
                  <a:avLst/>
                  <a:gdLst>
                    <a:gd name="T0" fmla="*/ 48 w 53"/>
                    <a:gd name="T1" fmla="*/ 0 h 52"/>
                    <a:gd name="T2" fmla="*/ 0 w 53"/>
                    <a:gd name="T3" fmla="*/ 50 h 52"/>
                    <a:gd name="T4" fmla="*/ 5 w 53"/>
                    <a:gd name="T5" fmla="*/ 51 h 52"/>
                    <a:gd name="T6" fmla="*/ 51 w 53"/>
                    <a:gd name="T7" fmla="*/ 2 h 52"/>
                    <a:gd name="T8" fmla="*/ 48 w 53"/>
                    <a:gd name="T9" fmla="*/ 0 h 52"/>
                  </a:gdLst>
                  <a:ahLst/>
                  <a:cxnLst>
                    <a:cxn ang="0">
                      <a:pos x="T0" y="T1"/>
                    </a:cxn>
                    <a:cxn ang="0">
                      <a:pos x="T2" y="T3"/>
                    </a:cxn>
                    <a:cxn ang="0">
                      <a:pos x="T4" y="T5"/>
                    </a:cxn>
                    <a:cxn ang="0">
                      <a:pos x="T6" y="T7"/>
                    </a:cxn>
                    <a:cxn ang="0">
                      <a:pos x="T8" y="T9"/>
                    </a:cxn>
                  </a:cxnLst>
                  <a:rect l="0" t="0" r="r" b="b"/>
                  <a:pathLst>
                    <a:path w="53" h="52">
                      <a:moveTo>
                        <a:pt x="48" y="0"/>
                      </a:moveTo>
                      <a:cubicBezTo>
                        <a:pt x="21" y="5"/>
                        <a:pt x="3" y="23"/>
                        <a:pt x="0" y="50"/>
                      </a:cubicBezTo>
                      <a:cubicBezTo>
                        <a:pt x="0" y="51"/>
                        <a:pt x="5" y="52"/>
                        <a:pt x="5" y="51"/>
                      </a:cubicBezTo>
                      <a:cubicBezTo>
                        <a:pt x="7" y="25"/>
                        <a:pt x="25" y="7"/>
                        <a:pt x="51" y="2"/>
                      </a:cubicBezTo>
                      <a:cubicBezTo>
                        <a:pt x="53" y="2"/>
                        <a:pt x="49" y="0"/>
                        <a:pt x="4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31" name="Freeform 169"/>
                <p:cNvSpPr/>
                <p:nvPr/>
              </p:nvSpPr>
              <p:spPr bwMode="auto">
                <a:xfrm>
                  <a:off x="1860" y="1024"/>
                  <a:ext cx="62" cy="164"/>
                </a:xfrm>
                <a:custGeom>
                  <a:avLst/>
                  <a:gdLst>
                    <a:gd name="T0" fmla="*/ 1 w 26"/>
                    <a:gd name="T1" fmla="*/ 2 h 69"/>
                    <a:gd name="T2" fmla="*/ 21 w 26"/>
                    <a:gd name="T3" fmla="*/ 68 h 69"/>
                    <a:gd name="T4" fmla="*/ 26 w 26"/>
                    <a:gd name="T5" fmla="*/ 68 h 69"/>
                    <a:gd name="T6" fmla="*/ 6 w 26"/>
                    <a:gd name="T7" fmla="*/ 1 h 69"/>
                    <a:gd name="T8" fmla="*/ 1 w 26"/>
                    <a:gd name="T9" fmla="*/ 2 h 69"/>
                  </a:gdLst>
                  <a:ahLst/>
                  <a:cxnLst>
                    <a:cxn ang="0">
                      <a:pos x="T0" y="T1"/>
                    </a:cxn>
                    <a:cxn ang="0">
                      <a:pos x="T2" y="T3"/>
                    </a:cxn>
                    <a:cxn ang="0">
                      <a:pos x="T4" y="T5"/>
                    </a:cxn>
                    <a:cxn ang="0">
                      <a:pos x="T6" y="T7"/>
                    </a:cxn>
                    <a:cxn ang="0">
                      <a:pos x="T8" y="T9"/>
                    </a:cxn>
                  </a:cxnLst>
                  <a:rect l="0" t="0" r="r" b="b"/>
                  <a:pathLst>
                    <a:path w="26" h="69">
                      <a:moveTo>
                        <a:pt x="1" y="2"/>
                      </a:moveTo>
                      <a:cubicBezTo>
                        <a:pt x="15" y="20"/>
                        <a:pt x="21" y="46"/>
                        <a:pt x="21" y="68"/>
                      </a:cubicBezTo>
                      <a:cubicBezTo>
                        <a:pt x="21" y="69"/>
                        <a:pt x="26" y="69"/>
                        <a:pt x="26" y="68"/>
                      </a:cubicBezTo>
                      <a:cubicBezTo>
                        <a:pt x="26" y="45"/>
                        <a:pt x="20" y="19"/>
                        <a:pt x="6" y="1"/>
                      </a:cubicBezTo>
                      <a:cubicBezTo>
                        <a:pt x="5"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32" name="Freeform 170"/>
                <p:cNvSpPr/>
                <p:nvPr/>
              </p:nvSpPr>
              <p:spPr bwMode="auto">
                <a:xfrm>
                  <a:off x="1815" y="1091"/>
                  <a:ext cx="178" cy="45"/>
                </a:xfrm>
                <a:custGeom>
                  <a:avLst/>
                  <a:gdLst>
                    <a:gd name="T0" fmla="*/ 73 w 75"/>
                    <a:gd name="T1" fmla="*/ 11 h 19"/>
                    <a:gd name="T2" fmla="*/ 2 w 75"/>
                    <a:gd name="T3" fmla="*/ 17 h 19"/>
                    <a:gd name="T4" fmla="*/ 6 w 75"/>
                    <a:gd name="T5" fmla="*/ 18 h 19"/>
                    <a:gd name="T6" fmla="*/ 69 w 75"/>
                    <a:gd name="T7" fmla="*/ 13 h 19"/>
                    <a:gd name="T8" fmla="*/ 73 w 75"/>
                    <a:gd name="T9" fmla="*/ 11 h 19"/>
                  </a:gdLst>
                  <a:ahLst/>
                  <a:cxnLst>
                    <a:cxn ang="0">
                      <a:pos x="T0" y="T1"/>
                    </a:cxn>
                    <a:cxn ang="0">
                      <a:pos x="T2" y="T3"/>
                    </a:cxn>
                    <a:cxn ang="0">
                      <a:pos x="T4" y="T5"/>
                    </a:cxn>
                    <a:cxn ang="0">
                      <a:pos x="T6" y="T7"/>
                    </a:cxn>
                    <a:cxn ang="0">
                      <a:pos x="T8" y="T9"/>
                    </a:cxn>
                  </a:cxnLst>
                  <a:rect l="0" t="0" r="r" b="b"/>
                  <a:pathLst>
                    <a:path w="75" h="19">
                      <a:moveTo>
                        <a:pt x="73" y="11"/>
                      </a:moveTo>
                      <a:cubicBezTo>
                        <a:pt x="50" y="0"/>
                        <a:pt x="22" y="0"/>
                        <a:pt x="2" y="17"/>
                      </a:cubicBezTo>
                      <a:cubicBezTo>
                        <a:pt x="0" y="18"/>
                        <a:pt x="5" y="19"/>
                        <a:pt x="6" y="18"/>
                      </a:cubicBezTo>
                      <a:cubicBezTo>
                        <a:pt x="24" y="2"/>
                        <a:pt x="48" y="2"/>
                        <a:pt x="69" y="13"/>
                      </a:cubicBezTo>
                      <a:cubicBezTo>
                        <a:pt x="70" y="13"/>
                        <a:pt x="75" y="12"/>
                        <a:pt x="7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33" name="Freeform 171"/>
                <p:cNvSpPr/>
                <p:nvPr/>
              </p:nvSpPr>
              <p:spPr bwMode="auto">
                <a:xfrm>
                  <a:off x="1898" y="500"/>
                  <a:ext cx="354" cy="593"/>
                </a:xfrm>
                <a:custGeom>
                  <a:avLst/>
                  <a:gdLst>
                    <a:gd name="T0" fmla="*/ 6 w 149"/>
                    <a:gd name="T1" fmla="*/ 249 h 250"/>
                    <a:gd name="T2" fmla="*/ 148 w 149"/>
                    <a:gd name="T3" fmla="*/ 2 h 250"/>
                    <a:gd name="T4" fmla="*/ 143 w 149"/>
                    <a:gd name="T5" fmla="*/ 1 h 250"/>
                    <a:gd name="T6" fmla="*/ 1 w 149"/>
                    <a:gd name="T7" fmla="*/ 249 h 250"/>
                    <a:gd name="T8" fmla="*/ 6 w 149"/>
                    <a:gd name="T9" fmla="*/ 249 h 250"/>
                  </a:gdLst>
                  <a:ahLst/>
                  <a:cxnLst>
                    <a:cxn ang="0">
                      <a:pos x="T0" y="T1"/>
                    </a:cxn>
                    <a:cxn ang="0">
                      <a:pos x="T2" y="T3"/>
                    </a:cxn>
                    <a:cxn ang="0">
                      <a:pos x="T4" y="T5"/>
                    </a:cxn>
                    <a:cxn ang="0">
                      <a:pos x="T6" y="T7"/>
                    </a:cxn>
                    <a:cxn ang="0">
                      <a:pos x="T8" y="T9"/>
                    </a:cxn>
                  </a:cxnLst>
                  <a:rect l="0" t="0" r="r" b="b"/>
                  <a:pathLst>
                    <a:path w="149" h="250">
                      <a:moveTo>
                        <a:pt x="6" y="249"/>
                      </a:moveTo>
                      <a:cubicBezTo>
                        <a:pt x="52" y="166"/>
                        <a:pt x="98" y="82"/>
                        <a:pt x="148" y="2"/>
                      </a:cubicBezTo>
                      <a:cubicBezTo>
                        <a:pt x="149" y="0"/>
                        <a:pt x="144" y="0"/>
                        <a:pt x="143" y="1"/>
                      </a:cubicBezTo>
                      <a:cubicBezTo>
                        <a:pt x="93" y="82"/>
                        <a:pt x="48" y="166"/>
                        <a:pt x="1" y="249"/>
                      </a:cubicBezTo>
                      <a:cubicBezTo>
                        <a:pt x="0" y="250"/>
                        <a:pt x="5" y="250"/>
                        <a:pt x="6" y="2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34" name="Freeform 172"/>
                <p:cNvSpPr/>
                <p:nvPr/>
              </p:nvSpPr>
              <p:spPr bwMode="auto">
                <a:xfrm>
                  <a:off x="1879" y="1081"/>
                  <a:ext cx="43" cy="41"/>
                </a:xfrm>
                <a:custGeom>
                  <a:avLst/>
                  <a:gdLst>
                    <a:gd name="T0" fmla="*/ 2 w 18"/>
                    <a:gd name="T1" fmla="*/ 5 h 17"/>
                    <a:gd name="T2" fmla="*/ 13 w 18"/>
                    <a:gd name="T3" fmla="*/ 2 h 17"/>
                    <a:gd name="T4" fmla="*/ 15 w 18"/>
                    <a:gd name="T5" fmla="*/ 13 h 17"/>
                    <a:gd name="T6" fmla="*/ 5 w 18"/>
                    <a:gd name="T7" fmla="*/ 15 h 17"/>
                    <a:gd name="T8" fmla="*/ 2 w 18"/>
                    <a:gd name="T9" fmla="*/ 5 h 17"/>
                  </a:gdLst>
                  <a:ahLst/>
                  <a:cxnLst>
                    <a:cxn ang="0">
                      <a:pos x="T0" y="T1"/>
                    </a:cxn>
                    <a:cxn ang="0">
                      <a:pos x="T2" y="T3"/>
                    </a:cxn>
                    <a:cxn ang="0">
                      <a:pos x="T4" y="T5"/>
                    </a:cxn>
                    <a:cxn ang="0">
                      <a:pos x="T6" y="T7"/>
                    </a:cxn>
                    <a:cxn ang="0">
                      <a:pos x="T8" y="T9"/>
                    </a:cxn>
                  </a:cxnLst>
                  <a:rect l="0" t="0" r="r" b="b"/>
                  <a:pathLst>
                    <a:path w="18" h="17">
                      <a:moveTo>
                        <a:pt x="2" y="5"/>
                      </a:moveTo>
                      <a:cubicBezTo>
                        <a:pt x="5" y="1"/>
                        <a:pt x="9" y="0"/>
                        <a:pt x="13" y="2"/>
                      </a:cubicBezTo>
                      <a:cubicBezTo>
                        <a:pt x="17" y="4"/>
                        <a:pt x="18" y="9"/>
                        <a:pt x="15" y="13"/>
                      </a:cubicBezTo>
                      <a:cubicBezTo>
                        <a:pt x="13" y="16"/>
                        <a:pt x="8" y="17"/>
                        <a:pt x="5" y="15"/>
                      </a:cubicBezTo>
                      <a:cubicBezTo>
                        <a:pt x="1" y="13"/>
                        <a:pt x="0" y="8"/>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35" name="Freeform 173"/>
                <p:cNvSpPr/>
                <p:nvPr/>
              </p:nvSpPr>
              <p:spPr bwMode="auto">
                <a:xfrm>
                  <a:off x="1621" y="865"/>
                  <a:ext cx="121" cy="155"/>
                </a:xfrm>
                <a:custGeom>
                  <a:avLst/>
                  <a:gdLst>
                    <a:gd name="T0" fmla="*/ 3 w 51"/>
                    <a:gd name="T1" fmla="*/ 2 h 65"/>
                    <a:gd name="T2" fmla="*/ 42 w 51"/>
                    <a:gd name="T3" fmla="*/ 63 h 65"/>
                    <a:gd name="T4" fmla="*/ 47 w 51"/>
                    <a:gd name="T5" fmla="*/ 64 h 65"/>
                    <a:gd name="T6" fmla="*/ 6 w 51"/>
                    <a:gd name="T7" fmla="*/ 0 h 65"/>
                    <a:gd name="T8" fmla="*/ 3 w 51"/>
                    <a:gd name="T9" fmla="*/ 2 h 65"/>
                  </a:gdLst>
                  <a:ahLst/>
                  <a:cxnLst>
                    <a:cxn ang="0">
                      <a:pos x="T0" y="T1"/>
                    </a:cxn>
                    <a:cxn ang="0">
                      <a:pos x="T2" y="T3"/>
                    </a:cxn>
                    <a:cxn ang="0">
                      <a:pos x="T4" y="T5"/>
                    </a:cxn>
                    <a:cxn ang="0">
                      <a:pos x="T6" y="T7"/>
                    </a:cxn>
                    <a:cxn ang="0">
                      <a:pos x="T8" y="T9"/>
                    </a:cxn>
                  </a:cxnLst>
                  <a:rect l="0" t="0" r="r" b="b"/>
                  <a:pathLst>
                    <a:path w="51" h="65">
                      <a:moveTo>
                        <a:pt x="3" y="2"/>
                      </a:moveTo>
                      <a:cubicBezTo>
                        <a:pt x="30" y="11"/>
                        <a:pt x="46" y="34"/>
                        <a:pt x="42" y="63"/>
                      </a:cubicBezTo>
                      <a:cubicBezTo>
                        <a:pt x="41" y="64"/>
                        <a:pt x="46" y="65"/>
                        <a:pt x="47" y="64"/>
                      </a:cubicBezTo>
                      <a:cubicBezTo>
                        <a:pt x="51" y="34"/>
                        <a:pt x="34" y="10"/>
                        <a:pt x="6" y="0"/>
                      </a:cubicBezTo>
                      <a:cubicBezTo>
                        <a:pt x="5" y="0"/>
                        <a:pt x="0" y="0"/>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36" name="Freeform 174"/>
                <p:cNvSpPr/>
                <p:nvPr/>
              </p:nvSpPr>
              <p:spPr bwMode="auto">
                <a:xfrm>
                  <a:off x="1625" y="903"/>
                  <a:ext cx="162" cy="86"/>
                </a:xfrm>
                <a:custGeom>
                  <a:avLst/>
                  <a:gdLst>
                    <a:gd name="T0" fmla="*/ 65 w 68"/>
                    <a:gd name="T1" fmla="*/ 6 h 36"/>
                    <a:gd name="T2" fmla="*/ 0 w 68"/>
                    <a:gd name="T3" fmla="*/ 34 h 36"/>
                    <a:gd name="T4" fmla="*/ 5 w 68"/>
                    <a:gd name="T5" fmla="*/ 35 h 36"/>
                    <a:gd name="T6" fmla="*/ 64 w 68"/>
                    <a:gd name="T7" fmla="*/ 8 h 36"/>
                    <a:gd name="T8" fmla="*/ 65 w 68"/>
                    <a:gd name="T9" fmla="*/ 6 h 36"/>
                  </a:gdLst>
                  <a:ahLst/>
                  <a:cxnLst>
                    <a:cxn ang="0">
                      <a:pos x="T0" y="T1"/>
                    </a:cxn>
                    <a:cxn ang="0">
                      <a:pos x="T2" y="T3"/>
                    </a:cxn>
                    <a:cxn ang="0">
                      <a:pos x="T4" y="T5"/>
                    </a:cxn>
                    <a:cxn ang="0">
                      <a:pos x="T6" y="T7"/>
                    </a:cxn>
                    <a:cxn ang="0">
                      <a:pos x="T8" y="T9"/>
                    </a:cxn>
                  </a:cxnLst>
                  <a:rect l="0" t="0" r="r" b="b"/>
                  <a:pathLst>
                    <a:path w="68" h="36">
                      <a:moveTo>
                        <a:pt x="65" y="6"/>
                      </a:moveTo>
                      <a:cubicBezTo>
                        <a:pt x="38" y="0"/>
                        <a:pt x="14" y="9"/>
                        <a:pt x="0" y="34"/>
                      </a:cubicBezTo>
                      <a:cubicBezTo>
                        <a:pt x="0" y="35"/>
                        <a:pt x="4" y="36"/>
                        <a:pt x="5" y="35"/>
                      </a:cubicBezTo>
                      <a:cubicBezTo>
                        <a:pt x="17" y="13"/>
                        <a:pt x="39" y="3"/>
                        <a:pt x="64" y="8"/>
                      </a:cubicBezTo>
                      <a:cubicBezTo>
                        <a:pt x="67" y="9"/>
                        <a:pt x="68" y="7"/>
                        <a:pt x="6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37" name="Freeform 175"/>
                <p:cNvSpPr/>
                <p:nvPr/>
              </p:nvSpPr>
              <p:spPr bwMode="auto">
                <a:xfrm>
                  <a:off x="1675" y="842"/>
                  <a:ext cx="43" cy="171"/>
                </a:xfrm>
                <a:custGeom>
                  <a:avLst/>
                  <a:gdLst>
                    <a:gd name="T0" fmla="*/ 6 w 18"/>
                    <a:gd name="T1" fmla="*/ 2 h 72"/>
                    <a:gd name="T2" fmla="*/ 0 w 18"/>
                    <a:gd name="T3" fmla="*/ 71 h 72"/>
                    <a:gd name="T4" fmla="*/ 5 w 18"/>
                    <a:gd name="T5" fmla="*/ 71 h 72"/>
                    <a:gd name="T6" fmla="*/ 12 w 18"/>
                    <a:gd name="T7" fmla="*/ 2 h 72"/>
                    <a:gd name="T8" fmla="*/ 6 w 18"/>
                    <a:gd name="T9" fmla="*/ 2 h 72"/>
                  </a:gdLst>
                  <a:ahLst/>
                  <a:cxnLst>
                    <a:cxn ang="0">
                      <a:pos x="T0" y="T1"/>
                    </a:cxn>
                    <a:cxn ang="0">
                      <a:pos x="T2" y="T3"/>
                    </a:cxn>
                    <a:cxn ang="0">
                      <a:pos x="T4" y="T5"/>
                    </a:cxn>
                    <a:cxn ang="0">
                      <a:pos x="T6" y="T7"/>
                    </a:cxn>
                    <a:cxn ang="0">
                      <a:pos x="T8" y="T9"/>
                    </a:cxn>
                  </a:cxnLst>
                  <a:rect l="0" t="0" r="r" b="b"/>
                  <a:pathLst>
                    <a:path w="18" h="72">
                      <a:moveTo>
                        <a:pt x="6" y="2"/>
                      </a:moveTo>
                      <a:cubicBezTo>
                        <a:pt x="13" y="24"/>
                        <a:pt x="9" y="50"/>
                        <a:pt x="0" y="71"/>
                      </a:cubicBezTo>
                      <a:cubicBezTo>
                        <a:pt x="0" y="72"/>
                        <a:pt x="5" y="72"/>
                        <a:pt x="5" y="71"/>
                      </a:cubicBezTo>
                      <a:cubicBezTo>
                        <a:pt x="14" y="50"/>
                        <a:pt x="18" y="23"/>
                        <a:pt x="12" y="2"/>
                      </a:cubicBezTo>
                      <a:cubicBezTo>
                        <a:pt x="11" y="0"/>
                        <a:pt x="6" y="1"/>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38" name="Freeform 176"/>
                <p:cNvSpPr/>
                <p:nvPr/>
              </p:nvSpPr>
              <p:spPr bwMode="auto">
                <a:xfrm>
                  <a:off x="1606" y="903"/>
                  <a:ext cx="171" cy="74"/>
                </a:xfrm>
                <a:custGeom>
                  <a:avLst/>
                  <a:gdLst>
                    <a:gd name="T0" fmla="*/ 71 w 72"/>
                    <a:gd name="T1" fmla="*/ 29 h 31"/>
                    <a:gd name="T2" fmla="*/ 3 w 72"/>
                    <a:gd name="T3" fmla="*/ 8 h 31"/>
                    <a:gd name="T4" fmla="*/ 6 w 72"/>
                    <a:gd name="T5" fmla="*/ 10 h 31"/>
                    <a:gd name="T6" fmla="*/ 66 w 72"/>
                    <a:gd name="T7" fmla="*/ 30 h 31"/>
                    <a:gd name="T8" fmla="*/ 71 w 72"/>
                    <a:gd name="T9" fmla="*/ 29 h 31"/>
                  </a:gdLst>
                  <a:ahLst/>
                  <a:cxnLst>
                    <a:cxn ang="0">
                      <a:pos x="T0" y="T1"/>
                    </a:cxn>
                    <a:cxn ang="0">
                      <a:pos x="T2" y="T3"/>
                    </a:cxn>
                    <a:cxn ang="0">
                      <a:pos x="T4" y="T5"/>
                    </a:cxn>
                    <a:cxn ang="0">
                      <a:pos x="T6" y="T7"/>
                    </a:cxn>
                    <a:cxn ang="0">
                      <a:pos x="T8" y="T9"/>
                    </a:cxn>
                  </a:cxnLst>
                  <a:rect l="0" t="0" r="r" b="b"/>
                  <a:pathLst>
                    <a:path w="72" h="31">
                      <a:moveTo>
                        <a:pt x="71" y="29"/>
                      </a:moveTo>
                      <a:cubicBezTo>
                        <a:pt x="54" y="10"/>
                        <a:pt x="29" y="0"/>
                        <a:pt x="3" y="8"/>
                      </a:cubicBezTo>
                      <a:cubicBezTo>
                        <a:pt x="0" y="10"/>
                        <a:pt x="5" y="11"/>
                        <a:pt x="6" y="10"/>
                      </a:cubicBezTo>
                      <a:cubicBezTo>
                        <a:pt x="29" y="3"/>
                        <a:pt x="51" y="13"/>
                        <a:pt x="66" y="30"/>
                      </a:cubicBezTo>
                      <a:cubicBezTo>
                        <a:pt x="67" y="31"/>
                        <a:pt x="72" y="30"/>
                        <a:pt x="7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39" name="Freeform 177"/>
                <p:cNvSpPr/>
                <p:nvPr/>
              </p:nvSpPr>
              <p:spPr bwMode="auto">
                <a:xfrm>
                  <a:off x="1699" y="500"/>
                  <a:ext cx="553" cy="420"/>
                </a:xfrm>
                <a:custGeom>
                  <a:avLst/>
                  <a:gdLst>
                    <a:gd name="T0" fmla="*/ 6 w 233"/>
                    <a:gd name="T1" fmla="*/ 176 h 177"/>
                    <a:gd name="T2" fmla="*/ 232 w 233"/>
                    <a:gd name="T3" fmla="*/ 2 h 177"/>
                    <a:gd name="T4" fmla="*/ 227 w 233"/>
                    <a:gd name="T5" fmla="*/ 1 h 177"/>
                    <a:gd name="T6" fmla="*/ 2 w 233"/>
                    <a:gd name="T7" fmla="*/ 175 h 177"/>
                    <a:gd name="T8" fmla="*/ 6 w 233"/>
                    <a:gd name="T9" fmla="*/ 176 h 177"/>
                  </a:gdLst>
                  <a:ahLst/>
                  <a:cxnLst>
                    <a:cxn ang="0">
                      <a:pos x="T0" y="T1"/>
                    </a:cxn>
                    <a:cxn ang="0">
                      <a:pos x="T2" y="T3"/>
                    </a:cxn>
                    <a:cxn ang="0">
                      <a:pos x="T4" y="T5"/>
                    </a:cxn>
                    <a:cxn ang="0">
                      <a:pos x="T6" y="T7"/>
                    </a:cxn>
                    <a:cxn ang="0">
                      <a:pos x="T8" y="T9"/>
                    </a:cxn>
                  </a:cxnLst>
                  <a:rect l="0" t="0" r="r" b="b"/>
                  <a:pathLst>
                    <a:path w="233" h="177">
                      <a:moveTo>
                        <a:pt x="6" y="176"/>
                      </a:moveTo>
                      <a:cubicBezTo>
                        <a:pt x="81" y="117"/>
                        <a:pt x="155" y="57"/>
                        <a:pt x="232" y="2"/>
                      </a:cubicBezTo>
                      <a:cubicBezTo>
                        <a:pt x="233" y="1"/>
                        <a:pt x="229" y="0"/>
                        <a:pt x="227" y="1"/>
                      </a:cubicBezTo>
                      <a:cubicBezTo>
                        <a:pt x="150" y="57"/>
                        <a:pt x="76" y="117"/>
                        <a:pt x="2" y="175"/>
                      </a:cubicBezTo>
                      <a:cubicBezTo>
                        <a:pt x="0" y="177"/>
                        <a:pt x="5" y="177"/>
                        <a:pt x="6"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40" name="Freeform 178"/>
                <p:cNvSpPr/>
                <p:nvPr/>
              </p:nvSpPr>
              <p:spPr bwMode="auto">
                <a:xfrm>
                  <a:off x="1678" y="906"/>
                  <a:ext cx="42" cy="40"/>
                </a:xfrm>
                <a:custGeom>
                  <a:avLst/>
                  <a:gdLst>
                    <a:gd name="T0" fmla="*/ 4 w 18"/>
                    <a:gd name="T1" fmla="*/ 2 h 17"/>
                    <a:gd name="T2" fmla="*/ 15 w 18"/>
                    <a:gd name="T3" fmla="*/ 4 h 17"/>
                    <a:gd name="T4" fmla="*/ 13 w 18"/>
                    <a:gd name="T5" fmla="*/ 15 h 17"/>
                    <a:gd name="T6" fmla="*/ 3 w 18"/>
                    <a:gd name="T7" fmla="*/ 13 h 17"/>
                    <a:gd name="T8" fmla="*/ 4 w 18"/>
                    <a:gd name="T9" fmla="*/ 2 h 17"/>
                  </a:gdLst>
                  <a:ahLst/>
                  <a:cxnLst>
                    <a:cxn ang="0">
                      <a:pos x="T0" y="T1"/>
                    </a:cxn>
                    <a:cxn ang="0">
                      <a:pos x="T2" y="T3"/>
                    </a:cxn>
                    <a:cxn ang="0">
                      <a:pos x="T4" y="T5"/>
                    </a:cxn>
                    <a:cxn ang="0">
                      <a:pos x="T6" y="T7"/>
                    </a:cxn>
                    <a:cxn ang="0">
                      <a:pos x="T8" y="T9"/>
                    </a:cxn>
                  </a:cxnLst>
                  <a:rect l="0" t="0" r="r" b="b"/>
                  <a:pathLst>
                    <a:path w="18" h="17">
                      <a:moveTo>
                        <a:pt x="4" y="2"/>
                      </a:moveTo>
                      <a:cubicBezTo>
                        <a:pt x="8" y="0"/>
                        <a:pt x="13" y="1"/>
                        <a:pt x="15" y="4"/>
                      </a:cubicBezTo>
                      <a:cubicBezTo>
                        <a:pt x="18" y="8"/>
                        <a:pt x="17" y="12"/>
                        <a:pt x="13" y="15"/>
                      </a:cubicBezTo>
                      <a:cubicBezTo>
                        <a:pt x="10" y="17"/>
                        <a:pt x="5" y="16"/>
                        <a:pt x="3" y="13"/>
                      </a:cubicBezTo>
                      <a:cubicBezTo>
                        <a:pt x="0" y="10"/>
                        <a:pt x="1" y="5"/>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41" name="Freeform 179"/>
                <p:cNvSpPr/>
                <p:nvPr/>
              </p:nvSpPr>
              <p:spPr bwMode="auto">
                <a:xfrm>
                  <a:off x="1504" y="583"/>
                  <a:ext cx="79" cy="181"/>
                </a:xfrm>
                <a:custGeom>
                  <a:avLst/>
                  <a:gdLst>
                    <a:gd name="T0" fmla="*/ 1 w 33"/>
                    <a:gd name="T1" fmla="*/ 1 h 76"/>
                    <a:gd name="T2" fmla="*/ 13 w 33"/>
                    <a:gd name="T3" fmla="*/ 73 h 76"/>
                    <a:gd name="T4" fmla="*/ 17 w 33"/>
                    <a:gd name="T5" fmla="*/ 75 h 76"/>
                    <a:gd name="T6" fmla="*/ 6 w 33"/>
                    <a:gd name="T7" fmla="*/ 1 h 76"/>
                    <a:gd name="T8" fmla="*/ 1 w 33"/>
                    <a:gd name="T9" fmla="*/ 1 h 76"/>
                  </a:gdLst>
                  <a:ahLst/>
                  <a:cxnLst>
                    <a:cxn ang="0">
                      <a:pos x="T0" y="T1"/>
                    </a:cxn>
                    <a:cxn ang="0">
                      <a:pos x="T2" y="T3"/>
                    </a:cxn>
                    <a:cxn ang="0">
                      <a:pos x="T4" y="T5"/>
                    </a:cxn>
                    <a:cxn ang="0">
                      <a:pos x="T6" y="T7"/>
                    </a:cxn>
                    <a:cxn ang="0">
                      <a:pos x="T8" y="T9"/>
                    </a:cxn>
                  </a:cxnLst>
                  <a:rect l="0" t="0" r="r" b="b"/>
                  <a:pathLst>
                    <a:path w="33" h="76">
                      <a:moveTo>
                        <a:pt x="1" y="1"/>
                      </a:moveTo>
                      <a:cubicBezTo>
                        <a:pt x="22" y="21"/>
                        <a:pt x="28" y="48"/>
                        <a:pt x="13" y="73"/>
                      </a:cubicBezTo>
                      <a:cubicBezTo>
                        <a:pt x="12" y="75"/>
                        <a:pt x="17" y="76"/>
                        <a:pt x="17" y="75"/>
                      </a:cubicBezTo>
                      <a:cubicBezTo>
                        <a:pt x="33" y="49"/>
                        <a:pt x="27" y="21"/>
                        <a:pt x="6" y="1"/>
                      </a:cubicBezTo>
                      <a:cubicBezTo>
                        <a:pt x="5"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42" name="Freeform 180"/>
                <p:cNvSpPr/>
                <p:nvPr/>
              </p:nvSpPr>
              <p:spPr bwMode="auto">
                <a:xfrm>
                  <a:off x="1459" y="650"/>
                  <a:ext cx="178" cy="47"/>
                </a:xfrm>
                <a:custGeom>
                  <a:avLst/>
                  <a:gdLst>
                    <a:gd name="T0" fmla="*/ 73 w 75"/>
                    <a:gd name="T1" fmla="*/ 18 h 20"/>
                    <a:gd name="T2" fmla="*/ 1 w 75"/>
                    <a:gd name="T3" fmla="*/ 18 h 20"/>
                    <a:gd name="T4" fmla="*/ 5 w 75"/>
                    <a:gd name="T5" fmla="*/ 19 h 20"/>
                    <a:gd name="T6" fmla="*/ 69 w 75"/>
                    <a:gd name="T7" fmla="*/ 18 h 20"/>
                    <a:gd name="T8" fmla="*/ 73 w 75"/>
                    <a:gd name="T9" fmla="*/ 18 h 20"/>
                  </a:gdLst>
                  <a:ahLst/>
                  <a:cxnLst>
                    <a:cxn ang="0">
                      <a:pos x="T0" y="T1"/>
                    </a:cxn>
                    <a:cxn ang="0">
                      <a:pos x="T2" y="T3"/>
                    </a:cxn>
                    <a:cxn ang="0">
                      <a:pos x="T4" y="T5"/>
                    </a:cxn>
                    <a:cxn ang="0">
                      <a:pos x="T6" y="T7"/>
                    </a:cxn>
                    <a:cxn ang="0">
                      <a:pos x="T8" y="T9"/>
                    </a:cxn>
                  </a:cxnLst>
                  <a:rect l="0" t="0" r="r" b="b"/>
                  <a:pathLst>
                    <a:path w="75" h="20">
                      <a:moveTo>
                        <a:pt x="73" y="18"/>
                      </a:moveTo>
                      <a:cubicBezTo>
                        <a:pt x="50" y="2"/>
                        <a:pt x="23" y="0"/>
                        <a:pt x="1" y="18"/>
                      </a:cubicBezTo>
                      <a:cubicBezTo>
                        <a:pt x="0" y="18"/>
                        <a:pt x="4" y="20"/>
                        <a:pt x="5" y="19"/>
                      </a:cubicBezTo>
                      <a:cubicBezTo>
                        <a:pt x="25" y="4"/>
                        <a:pt x="48" y="4"/>
                        <a:pt x="69" y="18"/>
                      </a:cubicBezTo>
                      <a:cubicBezTo>
                        <a:pt x="70" y="19"/>
                        <a:pt x="75" y="19"/>
                        <a:pt x="73"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43" name="Freeform 181"/>
                <p:cNvSpPr/>
                <p:nvPr/>
              </p:nvSpPr>
              <p:spPr bwMode="auto">
                <a:xfrm>
                  <a:off x="1493" y="588"/>
                  <a:ext cx="95" cy="149"/>
                </a:xfrm>
                <a:custGeom>
                  <a:avLst/>
                  <a:gdLst>
                    <a:gd name="T0" fmla="*/ 35 w 40"/>
                    <a:gd name="T1" fmla="*/ 2 h 63"/>
                    <a:gd name="T2" fmla="*/ 2 w 40"/>
                    <a:gd name="T3" fmla="*/ 62 h 63"/>
                    <a:gd name="T4" fmla="*/ 6 w 40"/>
                    <a:gd name="T5" fmla="*/ 62 h 63"/>
                    <a:gd name="T6" fmla="*/ 40 w 40"/>
                    <a:gd name="T7" fmla="*/ 1 h 63"/>
                    <a:gd name="T8" fmla="*/ 35 w 40"/>
                    <a:gd name="T9" fmla="*/ 2 h 63"/>
                  </a:gdLst>
                  <a:ahLst/>
                  <a:cxnLst>
                    <a:cxn ang="0">
                      <a:pos x="T0" y="T1"/>
                    </a:cxn>
                    <a:cxn ang="0">
                      <a:pos x="T2" y="T3"/>
                    </a:cxn>
                    <a:cxn ang="0">
                      <a:pos x="T4" y="T5"/>
                    </a:cxn>
                    <a:cxn ang="0">
                      <a:pos x="T6" y="T7"/>
                    </a:cxn>
                    <a:cxn ang="0">
                      <a:pos x="T8" y="T9"/>
                    </a:cxn>
                  </a:cxnLst>
                  <a:rect l="0" t="0" r="r" b="b"/>
                  <a:pathLst>
                    <a:path w="40" h="63">
                      <a:moveTo>
                        <a:pt x="35" y="2"/>
                      </a:moveTo>
                      <a:cubicBezTo>
                        <a:pt x="32" y="24"/>
                        <a:pt x="18" y="47"/>
                        <a:pt x="2" y="62"/>
                      </a:cubicBezTo>
                      <a:cubicBezTo>
                        <a:pt x="0" y="63"/>
                        <a:pt x="5" y="63"/>
                        <a:pt x="6" y="62"/>
                      </a:cubicBezTo>
                      <a:cubicBezTo>
                        <a:pt x="23" y="47"/>
                        <a:pt x="37" y="24"/>
                        <a:pt x="40" y="1"/>
                      </a:cubicBezTo>
                      <a:cubicBezTo>
                        <a:pt x="40" y="0"/>
                        <a:pt x="35" y="0"/>
                        <a:pt x="3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44" name="Freeform 182"/>
                <p:cNvSpPr/>
                <p:nvPr/>
              </p:nvSpPr>
              <p:spPr bwMode="auto">
                <a:xfrm>
                  <a:off x="1466" y="631"/>
                  <a:ext cx="138" cy="111"/>
                </a:xfrm>
                <a:custGeom>
                  <a:avLst/>
                  <a:gdLst>
                    <a:gd name="T0" fmla="*/ 57 w 58"/>
                    <a:gd name="T1" fmla="*/ 45 h 47"/>
                    <a:gd name="T2" fmla="*/ 5 w 58"/>
                    <a:gd name="T3" fmla="*/ 0 h 47"/>
                    <a:gd name="T4" fmla="*/ 4 w 58"/>
                    <a:gd name="T5" fmla="*/ 2 h 47"/>
                    <a:gd name="T6" fmla="*/ 52 w 58"/>
                    <a:gd name="T7" fmla="*/ 45 h 47"/>
                    <a:gd name="T8" fmla="*/ 57 w 58"/>
                    <a:gd name="T9" fmla="*/ 45 h 47"/>
                  </a:gdLst>
                  <a:ahLst/>
                  <a:cxnLst>
                    <a:cxn ang="0">
                      <a:pos x="T0" y="T1"/>
                    </a:cxn>
                    <a:cxn ang="0">
                      <a:pos x="T2" y="T3"/>
                    </a:cxn>
                    <a:cxn ang="0">
                      <a:pos x="T4" y="T5"/>
                    </a:cxn>
                    <a:cxn ang="0">
                      <a:pos x="T6" y="T7"/>
                    </a:cxn>
                    <a:cxn ang="0">
                      <a:pos x="T8" y="T9"/>
                    </a:cxn>
                  </a:cxnLst>
                  <a:rect l="0" t="0" r="r" b="b"/>
                  <a:pathLst>
                    <a:path w="58" h="47">
                      <a:moveTo>
                        <a:pt x="57" y="45"/>
                      </a:moveTo>
                      <a:cubicBezTo>
                        <a:pt x="50" y="21"/>
                        <a:pt x="31" y="2"/>
                        <a:pt x="5" y="0"/>
                      </a:cubicBezTo>
                      <a:cubicBezTo>
                        <a:pt x="3" y="0"/>
                        <a:pt x="0" y="2"/>
                        <a:pt x="4" y="2"/>
                      </a:cubicBezTo>
                      <a:cubicBezTo>
                        <a:pt x="28" y="4"/>
                        <a:pt x="45" y="23"/>
                        <a:pt x="52" y="45"/>
                      </a:cubicBezTo>
                      <a:cubicBezTo>
                        <a:pt x="53" y="47"/>
                        <a:pt x="58" y="46"/>
                        <a:pt x="57"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45" name="Freeform 183"/>
                <p:cNvSpPr/>
                <p:nvPr/>
              </p:nvSpPr>
              <p:spPr bwMode="auto">
                <a:xfrm>
                  <a:off x="1552" y="491"/>
                  <a:ext cx="676" cy="173"/>
                </a:xfrm>
                <a:custGeom>
                  <a:avLst/>
                  <a:gdLst>
                    <a:gd name="T0" fmla="*/ 6 w 285"/>
                    <a:gd name="T1" fmla="*/ 73 h 73"/>
                    <a:gd name="T2" fmla="*/ 282 w 285"/>
                    <a:gd name="T3" fmla="*/ 2 h 73"/>
                    <a:gd name="T4" fmla="*/ 280 w 285"/>
                    <a:gd name="T5" fmla="*/ 0 h 73"/>
                    <a:gd name="T6" fmla="*/ 4 w 285"/>
                    <a:gd name="T7" fmla="*/ 71 h 73"/>
                    <a:gd name="T8" fmla="*/ 6 w 285"/>
                    <a:gd name="T9" fmla="*/ 73 h 73"/>
                  </a:gdLst>
                  <a:ahLst/>
                  <a:cxnLst>
                    <a:cxn ang="0">
                      <a:pos x="T0" y="T1"/>
                    </a:cxn>
                    <a:cxn ang="0">
                      <a:pos x="T2" y="T3"/>
                    </a:cxn>
                    <a:cxn ang="0">
                      <a:pos x="T4" y="T5"/>
                    </a:cxn>
                    <a:cxn ang="0">
                      <a:pos x="T6" y="T7"/>
                    </a:cxn>
                    <a:cxn ang="0">
                      <a:pos x="T8" y="T9"/>
                    </a:cxn>
                  </a:cxnLst>
                  <a:rect l="0" t="0" r="r" b="b"/>
                  <a:pathLst>
                    <a:path w="285" h="73">
                      <a:moveTo>
                        <a:pt x="6" y="73"/>
                      </a:moveTo>
                      <a:cubicBezTo>
                        <a:pt x="98" y="49"/>
                        <a:pt x="189" y="23"/>
                        <a:pt x="282" y="2"/>
                      </a:cubicBezTo>
                      <a:cubicBezTo>
                        <a:pt x="285" y="2"/>
                        <a:pt x="283" y="0"/>
                        <a:pt x="280" y="0"/>
                      </a:cubicBezTo>
                      <a:cubicBezTo>
                        <a:pt x="187" y="21"/>
                        <a:pt x="96" y="47"/>
                        <a:pt x="4" y="71"/>
                      </a:cubicBezTo>
                      <a:cubicBezTo>
                        <a:pt x="0" y="72"/>
                        <a:pt x="5" y="73"/>
                        <a:pt x="6"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46" name="Freeform 184"/>
                <p:cNvSpPr/>
                <p:nvPr/>
              </p:nvSpPr>
              <p:spPr bwMode="auto">
                <a:xfrm>
                  <a:off x="1531" y="647"/>
                  <a:ext cx="40" cy="38"/>
                </a:xfrm>
                <a:custGeom>
                  <a:avLst/>
                  <a:gdLst>
                    <a:gd name="T0" fmla="*/ 7 w 17"/>
                    <a:gd name="T1" fmla="*/ 0 h 16"/>
                    <a:gd name="T2" fmla="*/ 16 w 17"/>
                    <a:gd name="T3" fmla="*/ 6 h 16"/>
                    <a:gd name="T4" fmla="*/ 10 w 17"/>
                    <a:gd name="T5" fmla="*/ 15 h 16"/>
                    <a:gd name="T6" fmla="*/ 1 w 17"/>
                    <a:gd name="T7" fmla="*/ 10 h 16"/>
                    <a:gd name="T8" fmla="*/ 7 w 17"/>
                    <a:gd name="T9" fmla="*/ 0 h 16"/>
                  </a:gdLst>
                  <a:ahLst/>
                  <a:cxnLst>
                    <a:cxn ang="0">
                      <a:pos x="T0" y="T1"/>
                    </a:cxn>
                    <a:cxn ang="0">
                      <a:pos x="T2" y="T3"/>
                    </a:cxn>
                    <a:cxn ang="0">
                      <a:pos x="T4" y="T5"/>
                    </a:cxn>
                    <a:cxn ang="0">
                      <a:pos x="T6" y="T7"/>
                    </a:cxn>
                    <a:cxn ang="0">
                      <a:pos x="T8" y="T9"/>
                    </a:cxn>
                  </a:cxnLst>
                  <a:rect l="0" t="0" r="r" b="b"/>
                  <a:pathLst>
                    <a:path w="17" h="16">
                      <a:moveTo>
                        <a:pt x="7" y="0"/>
                      </a:moveTo>
                      <a:cubicBezTo>
                        <a:pt x="11" y="0"/>
                        <a:pt x="15" y="2"/>
                        <a:pt x="16" y="6"/>
                      </a:cubicBezTo>
                      <a:cubicBezTo>
                        <a:pt x="17" y="10"/>
                        <a:pt x="14" y="14"/>
                        <a:pt x="10" y="15"/>
                      </a:cubicBezTo>
                      <a:cubicBezTo>
                        <a:pt x="6" y="16"/>
                        <a:pt x="2" y="14"/>
                        <a:pt x="1" y="10"/>
                      </a:cubicBezTo>
                      <a:cubicBezTo>
                        <a:pt x="0" y="5"/>
                        <a:pt x="3"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47" name="Freeform 185"/>
                <p:cNvSpPr/>
                <p:nvPr/>
              </p:nvSpPr>
              <p:spPr bwMode="auto">
                <a:xfrm>
                  <a:off x="1485" y="339"/>
                  <a:ext cx="79" cy="178"/>
                </a:xfrm>
                <a:custGeom>
                  <a:avLst/>
                  <a:gdLst>
                    <a:gd name="T0" fmla="*/ 16 w 33"/>
                    <a:gd name="T1" fmla="*/ 1 h 75"/>
                    <a:gd name="T2" fmla="*/ 1 w 33"/>
                    <a:gd name="T3" fmla="*/ 73 h 75"/>
                    <a:gd name="T4" fmla="*/ 6 w 33"/>
                    <a:gd name="T5" fmla="*/ 74 h 75"/>
                    <a:gd name="T6" fmla="*/ 21 w 33"/>
                    <a:gd name="T7" fmla="*/ 1 h 75"/>
                    <a:gd name="T8" fmla="*/ 16 w 33"/>
                    <a:gd name="T9" fmla="*/ 1 h 75"/>
                  </a:gdLst>
                  <a:ahLst/>
                  <a:cxnLst>
                    <a:cxn ang="0">
                      <a:pos x="T0" y="T1"/>
                    </a:cxn>
                    <a:cxn ang="0">
                      <a:pos x="T2" y="T3"/>
                    </a:cxn>
                    <a:cxn ang="0">
                      <a:pos x="T4" y="T5"/>
                    </a:cxn>
                    <a:cxn ang="0">
                      <a:pos x="T6" y="T7"/>
                    </a:cxn>
                    <a:cxn ang="0">
                      <a:pos x="T8" y="T9"/>
                    </a:cxn>
                  </a:cxnLst>
                  <a:rect l="0" t="0" r="r" b="b"/>
                  <a:pathLst>
                    <a:path w="33" h="75">
                      <a:moveTo>
                        <a:pt x="16" y="1"/>
                      </a:moveTo>
                      <a:cubicBezTo>
                        <a:pt x="28" y="27"/>
                        <a:pt x="25" y="55"/>
                        <a:pt x="1" y="73"/>
                      </a:cubicBezTo>
                      <a:cubicBezTo>
                        <a:pt x="0" y="74"/>
                        <a:pt x="5" y="75"/>
                        <a:pt x="6" y="74"/>
                      </a:cubicBezTo>
                      <a:cubicBezTo>
                        <a:pt x="30" y="56"/>
                        <a:pt x="33" y="28"/>
                        <a:pt x="21" y="1"/>
                      </a:cubicBezTo>
                      <a:cubicBezTo>
                        <a:pt x="20" y="0"/>
                        <a:pt x="15" y="0"/>
                        <a:pt x="1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48" name="Freeform 186"/>
                <p:cNvSpPr/>
                <p:nvPr/>
              </p:nvSpPr>
              <p:spPr bwMode="auto">
                <a:xfrm>
                  <a:off x="1440" y="405"/>
                  <a:ext cx="166" cy="81"/>
                </a:xfrm>
                <a:custGeom>
                  <a:avLst/>
                  <a:gdLst>
                    <a:gd name="T0" fmla="*/ 69 w 70"/>
                    <a:gd name="T1" fmla="*/ 32 h 34"/>
                    <a:gd name="T2" fmla="*/ 1 w 70"/>
                    <a:gd name="T3" fmla="*/ 8 h 34"/>
                    <a:gd name="T4" fmla="*/ 5 w 70"/>
                    <a:gd name="T5" fmla="*/ 10 h 34"/>
                    <a:gd name="T6" fmla="*/ 65 w 70"/>
                    <a:gd name="T7" fmla="*/ 32 h 34"/>
                    <a:gd name="T8" fmla="*/ 69 w 70"/>
                    <a:gd name="T9" fmla="*/ 32 h 34"/>
                  </a:gdLst>
                  <a:ahLst/>
                  <a:cxnLst>
                    <a:cxn ang="0">
                      <a:pos x="T0" y="T1"/>
                    </a:cxn>
                    <a:cxn ang="0">
                      <a:pos x="T2" y="T3"/>
                    </a:cxn>
                    <a:cxn ang="0">
                      <a:pos x="T4" y="T5"/>
                    </a:cxn>
                    <a:cxn ang="0">
                      <a:pos x="T6" y="T7"/>
                    </a:cxn>
                    <a:cxn ang="0">
                      <a:pos x="T8" y="T9"/>
                    </a:cxn>
                  </a:cxnLst>
                  <a:rect l="0" t="0" r="r" b="b"/>
                  <a:pathLst>
                    <a:path w="70" h="34">
                      <a:moveTo>
                        <a:pt x="69" y="32"/>
                      </a:moveTo>
                      <a:cubicBezTo>
                        <a:pt x="53" y="9"/>
                        <a:pt x="28" y="0"/>
                        <a:pt x="1" y="8"/>
                      </a:cubicBezTo>
                      <a:cubicBezTo>
                        <a:pt x="0" y="9"/>
                        <a:pt x="4" y="10"/>
                        <a:pt x="5" y="10"/>
                      </a:cubicBezTo>
                      <a:cubicBezTo>
                        <a:pt x="29" y="2"/>
                        <a:pt x="51" y="12"/>
                        <a:pt x="65" y="32"/>
                      </a:cubicBezTo>
                      <a:cubicBezTo>
                        <a:pt x="65" y="33"/>
                        <a:pt x="70" y="34"/>
                        <a:pt x="6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49" name="Freeform 187"/>
                <p:cNvSpPr/>
                <p:nvPr/>
              </p:nvSpPr>
              <p:spPr bwMode="auto">
                <a:xfrm>
                  <a:off x="1457" y="367"/>
                  <a:ext cx="140" cy="114"/>
                </a:xfrm>
                <a:custGeom>
                  <a:avLst/>
                  <a:gdLst>
                    <a:gd name="T0" fmla="*/ 54 w 59"/>
                    <a:gd name="T1" fmla="*/ 2 h 48"/>
                    <a:gd name="T2" fmla="*/ 3 w 59"/>
                    <a:gd name="T3" fmla="*/ 46 h 48"/>
                    <a:gd name="T4" fmla="*/ 5 w 59"/>
                    <a:gd name="T5" fmla="*/ 48 h 48"/>
                    <a:gd name="T6" fmla="*/ 59 w 59"/>
                    <a:gd name="T7" fmla="*/ 2 h 48"/>
                    <a:gd name="T8" fmla="*/ 54 w 59"/>
                    <a:gd name="T9" fmla="*/ 2 h 48"/>
                  </a:gdLst>
                  <a:ahLst/>
                  <a:cxnLst>
                    <a:cxn ang="0">
                      <a:pos x="T0" y="T1"/>
                    </a:cxn>
                    <a:cxn ang="0">
                      <a:pos x="T2" y="T3"/>
                    </a:cxn>
                    <a:cxn ang="0">
                      <a:pos x="T4" y="T5"/>
                    </a:cxn>
                    <a:cxn ang="0">
                      <a:pos x="T6" y="T7"/>
                    </a:cxn>
                    <a:cxn ang="0">
                      <a:pos x="T8" y="T9"/>
                    </a:cxn>
                  </a:cxnLst>
                  <a:rect l="0" t="0" r="r" b="b"/>
                  <a:pathLst>
                    <a:path w="59" h="48">
                      <a:moveTo>
                        <a:pt x="54" y="2"/>
                      </a:moveTo>
                      <a:cubicBezTo>
                        <a:pt x="44" y="21"/>
                        <a:pt x="23" y="38"/>
                        <a:pt x="3" y="46"/>
                      </a:cubicBezTo>
                      <a:cubicBezTo>
                        <a:pt x="0" y="48"/>
                        <a:pt x="4" y="48"/>
                        <a:pt x="5" y="48"/>
                      </a:cubicBezTo>
                      <a:cubicBezTo>
                        <a:pt x="26" y="39"/>
                        <a:pt x="48" y="22"/>
                        <a:pt x="59" y="2"/>
                      </a:cubicBezTo>
                      <a:cubicBezTo>
                        <a:pt x="59" y="1"/>
                        <a:pt x="55" y="0"/>
                        <a:pt x="5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50" name="Freeform 188"/>
                <p:cNvSpPr/>
                <p:nvPr/>
              </p:nvSpPr>
              <p:spPr bwMode="auto">
                <a:xfrm>
                  <a:off x="1469" y="372"/>
                  <a:ext cx="95" cy="145"/>
                </a:xfrm>
                <a:custGeom>
                  <a:avLst/>
                  <a:gdLst>
                    <a:gd name="T0" fmla="*/ 39 w 40"/>
                    <a:gd name="T1" fmla="*/ 60 h 61"/>
                    <a:gd name="T2" fmla="*/ 6 w 40"/>
                    <a:gd name="T3" fmla="*/ 0 h 61"/>
                    <a:gd name="T4" fmla="*/ 2 w 40"/>
                    <a:gd name="T5" fmla="*/ 2 h 61"/>
                    <a:gd name="T6" fmla="*/ 33 w 40"/>
                    <a:gd name="T7" fmla="*/ 60 h 61"/>
                    <a:gd name="T8" fmla="*/ 39 w 40"/>
                    <a:gd name="T9" fmla="*/ 60 h 61"/>
                  </a:gdLst>
                  <a:ahLst/>
                  <a:cxnLst>
                    <a:cxn ang="0">
                      <a:pos x="T0" y="T1"/>
                    </a:cxn>
                    <a:cxn ang="0">
                      <a:pos x="T2" y="T3"/>
                    </a:cxn>
                    <a:cxn ang="0">
                      <a:pos x="T4" y="T5"/>
                    </a:cxn>
                    <a:cxn ang="0">
                      <a:pos x="T6" y="T7"/>
                    </a:cxn>
                    <a:cxn ang="0">
                      <a:pos x="T8" y="T9"/>
                    </a:cxn>
                  </a:cxnLst>
                  <a:rect l="0" t="0" r="r" b="b"/>
                  <a:pathLst>
                    <a:path w="40" h="61">
                      <a:moveTo>
                        <a:pt x="39" y="60"/>
                      </a:moveTo>
                      <a:cubicBezTo>
                        <a:pt x="40" y="35"/>
                        <a:pt x="29" y="11"/>
                        <a:pt x="6" y="0"/>
                      </a:cubicBezTo>
                      <a:cubicBezTo>
                        <a:pt x="5" y="0"/>
                        <a:pt x="0" y="1"/>
                        <a:pt x="2" y="2"/>
                      </a:cubicBezTo>
                      <a:cubicBezTo>
                        <a:pt x="25" y="12"/>
                        <a:pt x="35" y="36"/>
                        <a:pt x="33" y="60"/>
                      </a:cubicBezTo>
                      <a:cubicBezTo>
                        <a:pt x="33" y="61"/>
                        <a:pt x="38" y="61"/>
                        <a:pt x="39"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51" name="Freeform 189"/>
                <p:cNvSpPr/>
                <p:nvPr/>
              </p:nvSpPr>
              <p:spPr bwMode="auto">
                <a:xfrm>
                  <a:off x="1540" y="429"/>
                  <a:ext cx="693" cy="76"/>
                </a:xfrm>
                <a:custGeom>
                  <a:avLst/>
                  <a:gdLst>
                    <a:gd name="T0" fmla="*/ 3 w 292"/>
                    <a:gd name="T1" fmla="*/ 2 h 32"/>
                    <a:gd name="T2" fmla="*/ 287 w 292"/>
                    <a:gd name="T3" fmla="*/ 32 h 32"/>
                    <a:gd name="T4" fmla="*/ 289 w 292"/>
                    <a:gd name="T5" fmla="*/ 30 h 32"/>
                    <a:gd name="T6" fmla="*/ 5 w 292"/>
                    <a:gd name="T7" fmla="*/ 0 h 32"/>
                    <a:gd name="T8" fmla="*/ 3 w 292"/>
                    <a:gd name="T9" fmla="*/ 2 h 32"/>
                  </a:gdLst>
                  <a:ahLst/>
                  <a:cxnLst>
                    <a:cxn ang="0">
                      <a:pos x="T0" y="T1"/>
                    </a:cxn>
                    <a:cxn ang="0">
                      <a:pos x="T2" y="T3"/>
                    </a:cxn>
                    <a:cxn ang="0">
                      <a:pos x="T4" y="T5"/>
                    </a:cxn>
                    <a:cxn ang="0">
                      <a:pos x="T6" y="T7"/>
                    </a:cxn>
                    <a:cxn ang="0">
                      <a:pos x="T8" y="T9"/>
                    </a:cxn>
                  </a:cxnLst>
                  <a:rect l="0" t="0" r="r" b="b"/>
                  <a:pathLst>
                    <a:path w="292" h="32">
                      <a:moveTo>
                        <a:pt x="3" y="2"/>
                      </a:moveTo>
                      <a:cubicBezTo>
                        <a:pt x="98" y="11"/>
                        <a:pt x="193" y="19"/>
                        <a:pt x="287" y="32"/>
                      </a:cubicBezTo>
                      <a:cubicBezTo>
                        <a:pt x="288" y="32"/>
                        <a:pt x="292" y="31"/>
                        <a:pt x="289" y="30"/>
                      </a:cubicBezTo>
                      <a:cubicBezTo>
                        <a:pt x="195" y="17"/>
                        <a:pt x="100" y="9"/>
                        <a:pt x="5" y="0"/>
                      </a:cubicBezTo>
                      <a:cubicBezTo>
                        <a:pt x="4" y="0"/>
                        <a:pt x="0" y="1"/>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52" name="Freeform 190"/>
                <p:cNvSpPr/>
                <p:nvPr/>
              </p:nvSpPr>
              <p:spPr bwMode="auto">
                <a:xfrm>
                  <a:off x="1519" y="412"/>
                  <a:ext cx="38" cy="38"/>
                </a:xfrm>
                <a:custGeom>
                  <a:avLst/>
                  <a:gdLst>
                    <a:gd name="T0" fmla="*/ 9 w 16"/>
                    <a:gd name="T1" fmla="*/ 0 h 16"/>
                    <a:gd name="T2" fmla="*/ 15 w 16"/>
                    <a:gd name="T3" fmla="*/ 9 h 16"/>
                    <a:gd name="T4" fmla="*/ 7 w 16"/>
                    <a:gd name="T5" fmla="*/ 15 h 16"/>
                    <a:gd name="T6" fmla="*/ 0 w 16"/>
                    <a:gd name="T7" fmla="*/ 7 h 16"/>
                    <a:gd name="T8" fmla="*/ 9 w 16"/>
                    <a:gd name="T9" fmla="*/ 0 h 16"/>
                  </a:gdLst>
                  <a:ahLst/>
                  <a:cxnLst>
                    <a:cxn ang="0">
                      <a:pos x="T0" y="T1"/>
                    </a:cxn>
                    <a:cxn ang="0">
                      <a:pos x="T2" y="T3"/>
                    </a:cxn>
                    <a:cxn ang="0">
                      <a:pos x="T4" y="T5"/>
                    </a:cxn>
                    <a:cxn ang="0">
                      <a:pos x="T6" y="T7"/>
                    </a:cxn>
                    <a:cxn ang="0">
                      <a:pos x="T8" y="T9"/>
                    </a:cxn>
                  </a:cxnLst>
                  <a:rect l="0" t="0" r="r" b="b"/>
                  <a:pathLst>
                    <a:path w="16" h="16">
                      <a:moveTo>
                        <a:pt x="9" y="0"/>
                      </a:moveTo>
                      <a:cubicBezTo>
                        <a:pt x="13" y="1"/>
                        <a:pt x="16" y="5"/>
                        <a:pt x="15" y="9"/>
                      </a:cubicBezTo>
                      <a:cubicBezTo>
                        <a:pt x="15" y="13"/>
                        <a:pt x="11" y="16"/>
                        <a:pt x="7" y="15"/>
                      </a:cubicBezTo>
                      <a:cubicBezTo>
                        <a:pt x="2" y="15"/>
                        <a:pt x="0" y="11"/>
                        <a:pt x="0" y="7"/>
                      </a:cubicBezTo>
                      <a:cubicBezTo>
                        <a:pt x="1" y="2"/>
                        <a:pt x="5"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53" name="Freeform 191"/>
                <p:cNvSpPr/>
                <p:nvPr/>
              </p:nvSpPr>
              <p:spPr bwMode="auto">
                <a:xfrm>
                  <a:off x="1526" y="99"/>
                  <a:ext cx="116" cy="155"/>
                </a:xfrm>
                <a:custGeom>
                  <a:avLst/>
                  <a:gdLst>
                    <a:gd name="T0" fmla="*/ 42 w 49"/>
                    <a:gd name="T1" fmla="*/ 1 h 65"/>
                    <a:gd name="T2" fmla="*/ 3 w 49"/>
                    <a:gd name="T3" fmla="*/ 63 h 65"/>
                    <a:gd name="T4" fmla="*/ 6 w 49"/>
                    <a:gd name="T5" fmla="*/ 65 h 65"/>
                    <a:gd name="T6" fmla="*/ 47 w 49"/>
                    <a:gd name="T7" fmla="*/ 2 h 65"/>
                    <a:gd name="T8" fmla="*/ 42 w 49"/>
                    <a:gd name="T9" fmla="*/ 1 h 65"/>
                  </a:gdLst>
                  <a:ahLst/>
                  <a:cxnLst>
                    <a:cxn ang="0">
                      <a:pos x="T0" y="T1"/>
                    </a:cxn>
                    <a:cxn ang="0">
                      <a:pos x="T2" y="T3"/>
                    </a:cxn>
                    <a:cxn ang="0">
                      <a:pos x="T4" y="T5"/>
                    </a:cxn>
                    <a:cxn ang="0">
                      <a:pos x="T6" y="T7"/>
                    </a:cxn>
                    <a:cxn ang="0">
                      <a:pos x="T8" y="T9"/>
                    </a:cxn>
                  </a:cxnLst>
                  <a:rect l="0" t="0" r="r" b="b"/>
                  <a:pathLst>
                    <a:path w="49" h="65">
                      <a:moveTo>
                        <a:pt x="42" y="1"/>
                      </a:moveTo>
                      <a:cubicBezTo>
                        <a:pt x="44" y="29"/>
                        <a:pt x="31" y="54"/>
                        <a:pt x="3" y="63"/>
                      </a:cubicBezTo>
                      <a:cubicBezTo>
                        <a:pt x="0" y="63"/>
                        <a:pt x="5" y="65"/>
                        <a:pt x="6" y="65"/>
                      </a:cubicBezTo>
                      <a:cubicBezTo>
                        <a:pt x="35" y="56"/>
                        <a:pt x="49" y="31"/>
                        <a:pt x="47" y="2"/>
                      </a:cubicBezTo>
                      <a:cubicBezTo>
                        <a:pt x="46" y="0"/>
                        <a:pt x="42" y="0"/>
                        <a:pt x="4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54" name="Freeform 192"/>
                <p:cNvSpPr/>
                <p:nvPr/>
              </p:nvSpPr>
              <p:spPr bwMode="auto">
                <a:xfrm>
                  <a:off x="1516" y="149"/>
                  <a:ext cx="136" cy="114"/>
                </a:xfrm>
                <a:custGeom>
                  <a:avLst/>
                  <a:gdLst>
                    <a:gd name="T0" fmla="*/ 57 w 57"/>
                    <a:gd name="T1" fmla="*/ 46 h 48"/>
                    <a:gd name="T2" fmla="*/ 3 w 57"/>
                    <a:gd name="T3" fmla="*/ 0 h 48"/>
                    <a:gd name="T4" fmla="*/ 4 w 57"/>
                    <a:gd name="T5" fmla="*/ 3 h 48"/>
                    <a:gd name="T6" fmla="*/ 52 w 57"/>
                    <a:gd name="T7" fmla="*/ 46 h 48"/>
                    <a:gd name="T8" fmla="*/ 57 w 57"/>
                    <a:gd name="T9" fmla="*/ 46 h 48"/>
                  </a:gdLst>
                  <a:ahLst/>
                  <a:cxnLst>
                    <a:cxn ang="0">
                      <a:pos x="T0" y="T1"/>
                    </a:cxn>
                    <a:cxn ang="0">
                      <a:pos x="T2" y="T3"/>
                    </a:cxn>
                    <a:cxn ang="0">
                      <a:pos x="T4" y="T5"/>
                    </a:cxn>
                    <a:cxn ang="0">
                      <a:pos x="T6" y="T7"/>
                    </a:cxn>
                    <a:cxn ang="0">
                      <a:pos x="T8" y="T9"/>
                    </a:cxn>
                  </a:cxnLst>
                  <a:rect l="0" t="0" r="r" b="b"/>
                  <a:pathLst>
                    <a:path w="57" h="48">
                      <a:moveTo>
                        <a:pt x="57" y="46"/>
                      </a:moveTo>
                      <a:cubicBezTo>
                        <a:pt x="51" y="19"/>
                        <a:pt x="31" y="2"/>
                        <a:pt x="3" y="0"/>
                      </a:cubicBezTo>
                      <a:cubicBezTo>
                        <a:pt x="0" y="0"/>
                        <a:pt x="2" y="2"/>
                        <a:pt x="4" y="3"/>
                      </a:cubicBezTo>
                      <a:cubicBezTo>
                        <a:pt x="30" y="4"/>
                        <a:pt x="46" y="21"/>
                        <a:pt x="52" y="46"/>
                      </a:cubicBezTo>
                      <a:cubicBezTo>
                        <a:pt x="52" y="47"/>
                        <a:pt x="57" y="48"/>
                        <a:pt x="57"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55" name="Freeform 193"/>
                <p:cNvSpPr/>
                <p:nvPr/>
              </p:nvSpPr>
              <p:spPr bwMode="auto">
                <a:xfrm>
                  <a:off x="1514" y="149"/>
                  <a:ext cx="173" cy="62"/>
                </a:xfrm>
                <a:custGeom>
                  <a:avLst/>
                  <a:gdLst>
                    <a:gd name="T0" fmla="*/ 67 w 73"/>
                    <a:gd name="T1" fmla="*/ 1 h 26"/>
                    <a:gd name="T2" fmla="*/ 4 w 73"/>
                    <a:gd name="T3" fmla="*/ 24 h 26"/>
                    <a:gd name="T4" fmla="*/ 3 w 73"/>
                    <a:gd name="T5" fmla="*/ 26 h 26"/>
                    <a:gd name="T6" fmla="*/ 71 w 73"/>
                    <a:gd name="T7" fmla="*/ 2 h 26"/>
                    <a:gd name="T8" fmla="*/ 67 w 73"/>
                    <a:gd name="T9" fmla="*/ 1 h 26"/>
                  </a:gdLst>
                  <a:ahLst/>
                  <a:cxnLst>
                    <a:cxn ang="0">
                      <a:pos x="T0" y="T1"/>
                    </a:cxn>
                    <a:cxn ang="0">
                      <a:pos x="T2" y="T3"/>
                    </a:cxn>
                    <a:cxn ang="0">
                      <a:pos x="T4" y="T5"/>
                    </a:cxn>
                    <a:cxn ang="0">
                      <a:pos x="T6" y="T7"/>
                    </a:cxn>
                    <a:cxn ang="0">
                      <a:pos x="T8" y="T9"/>
                    </a:cxn>
                  </a:cxnLst>
                  <a:rect l="0" t="0" r="r" b="b"/>
                  <a:pathLst>
                    <a:path w="73" h="26">
                      <a:moveTo>
                        <a:pt x="67" y="1"/>
                      </a:moveTo>
                      <a:cubicBezTo>
                        <a:pt x="50" y="15"/>
                        <a:pt x="26" y="23"/>
                        <a:pt x="4" y="24"/>
                      </a:cubicBezTo>
                      <a:cubicBezTo>
                        <a:pt x="2" y="24"/>
                        <a:pt x="0" y="26"/>
                        <a:pt x="3" y="26"/>
                      </a:cubicBezTo>
                      <a:cubicBezTo>
                        <a:pt x="27" y="25"/>
                        <a:pt x="53" y="17"/>
                        <a:pt x="71" y="2"/>
                      </a:cubicBezTo>
                      <a:cubicBezTo>
                        <a:pt x="73" y="0"/>
                        <a:pt x="68" y="0"/>
                        <a:pt x="6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56" name="Freeform 194"/>
                <p:cNvSpPr/>
                <p:nvPr/>
              </p:nvSpPr>
              <p:spPr bwMode="auto">
                <a:xfrm>
                  <a:off x="1564" y="111"/>
                  <a:ext cx="59" cy="164"/>
                </a:xfrm>
                <a:custGeom>
                  <a:avLst/>
                  <a:gdLst>
                    <a:gd name="T0" fmla="*/ 14 w 25"/>
                    <a:gd name="T1" fmla="*/ 68 h 69"/>
                    <a:gd name="T2" fmla="*/ 6 w 25"/>
                    <a:gd name="T3" fmla="*/ 1 h 69"/>
                    <a:gd name="T4" fmla="*/ 1 w 25"/>
                    <a:gd name="T5" fmla="*/ 2 h 69"/>
                    <a:gd name="T6" fmla="*/ 10 w 25"/>
                    <a:gd name="T7" fmla="*/ 68 h 69"/>
                    <a:gd name="T8" fmla="*/ 14 w 25"/>
                    <a:gd name="T9" fmla="*/ 68 h 69"/>
                  </a:gdLst>
                  <a:ahLst/>
                  <a:cxnLst>
                    <a:cxn ang="0">
                      <a:pos x="T0" y="T1"/>
                    </a:cxn>
                    <a:cxn ang="0">
                      <a:pos x="T2" y="T3"/>
                    </a:cxn>
                    <a:cxn ang="0">
                      <a:pos x="T4" y="T5"/>
                    </a:cxn>
                    <a:cxn ang="0">
                      <a:pos x="T6" y="T7"/>
                    </a:cxn>
                    <a:cxn ang="0">
                      <a:pos x="T8" y="T9"/>
                    </a:cxn>
                  </a:cxnLst>
                  <a:rect l="0" t="0" r="r" b="b"/>
                  <a:pathLst>
                    <a:path w="25" h="69">
                      <a:moveTo>
                        <a:pt x="14" y="68"/>
                      </a:moveTo>
                      <a:cubicBezTo>
                        <a:pt x="25" y="45"/>
                        <a:pt x="23" y="20"/>
                        <a:pt x="6" y="1"/>
                      </a:cubicBezTo>
                      <a:cubicBezTo>
                        <a:pt x="5" y="0"/>
                        <a:pt x="0" y="1"/>
                        <a:pt x="1" y="2"/>
                      </a:cubicBezTo>
                      <a:cubicBezTo>
                        <a:pt x="18" y="20"/>
                        <a:pt x="20" y="45"/>
                        <a:pt x="10" y="68"/>
                      </a:cubicBezTo>
                      <a:cubicBezTo>
                        <a:pt x="9" y="69"/>
                        <a:pt x="14" y="69"/>
                        <a:pt x="14"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57" name="Freeform 195"/>
                <p:cNvSpPr/>
                <p:nvPr/>
              </p:nvSpPr>
              <p:spPr bwMode="auto">
                <a:xfrm>
                  <a:off x="1609" y="189"/>
                  <a:ext cx="619" cy="318"/>
                </a:xfrm>
                <a:custGeom>
                  <a:avLst/>
                  <a:gdLst>
                    <a:gd name="T0" fmla="*/ 2 w 261"/>
                    <a:gd name="T1" fmla="*/ 2 h 134"/>
                    <a:gd name="T2" fmla="*/ 255 w 261"/>
                    <a:gd name="T3" fmla="*/ 133 h 134"/>
                    <a:gd name="T4" fmla="*/ 259 w 261"/>
                    <a:gd name="T5" fmla="*/ 132 h 134"/>
                    <a:gd name="T6" fmla="*/ 6 w 261"/>
                    <a:gd name="T7" fmla="*/ 1 h 134"/>
                    <a:gd name="T8" fmla="*/ 2 w 261"/>
                    <a:gd name="T9" fmla="*/ 2 h 134"/>
                  </a:gdLst>
                  <a:ahLst/>
                  <a:cxnLst>
                    <a:cxn ang="0">
                      <a:pos x="T0" y="T1"/>
                    </a:cxn>
                    <a:cxn ang="0">
                      <a:pos x="T2" y="T3"/>
                    </a:cxn>
                    <a:cxn ang="0">
                      <a:pos x="T4" y="T5"/>
                    </a:cxn>
                    <a:cxn ang="0">
                      <a:pos x="T6" y="T7"/>
                    </a:cxn>
                    <a:cxn ang="0">
                      <a:pos x="T8" y="T9"/>
                    </a:cxn>
                  </a:cxnLst>
                  <a:rect l="0" t="0" r="r" b="b"/>
                  <a:pathLst>
                    <a:path w="261" h="134">
                      <a:moveTo>
                        <a:pt x="2" y="2"/>
                      </a:moveTo>
                      <a:cubicBezTo>
                        <a:pt x="87" y="45"/>
                        <a:pt x="172" y="87"/>
                        <a:pt x="255" y="133"/>
                      </a:cubicBezTo>
                      <a:cubicBezTo>
                        <a:pt x="256" y="134"/>
                        <a:pt x="261" y="133"/>
                        <a:pt x="259" y="132"/>
                      </a:cubicBezTo>
                      <a:cubicBezTo>
                        <a:pt x="177" y="85"/>
                        <a:pt x="91" y="44"/>
                        <a:pt x="6" y="1"/>
                      </a:cubicBezTo>
                      <a:cubicBezTo>
                        <a:pt x="5" y="0"/>
                        <a:pt x="0" y="1"/>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58" name="Freeform 196"/>
                <p:cNvSpPr/>
                <p:nvPr/>
              </p:nvSpPr>
              <p:spPr bwMode="auto">
                <a:xfrm>
                  <a:off x="1585" y="168"/>
                  <a:ext cx="43" cy="40"/>
                </a:xfrm>
                <a:custGeom>
                  <a:avLst/>
                  <a:gdLst>
                    <a:gd name="T0" fmla="*/ 13 w 18"/>
                    <a:gd name="T1" fmla="*/ 2 h 17"/>
                    <a:gd name="T2" fmla="*/ 15 w 18"/>
                    <a:gd name="T3" fmla="*/ 12 h 17"/>
                    <a:gd name="T4" fmla="*/ 5 w 18"/>
                    <a:gd name="T5" fmla="*/ 15 h 17"/>
                    <a:gd name="T6" fmla="*/ 2 w 18"/>
                    <a:gd name="T7" fmla="*/ 5 h 17"/>
                    <a:gd name="T8" fmla="*/ 13 w 18"/>
                    <a:gd name="T9" fmla="*/ 2 h 17"/>
                  </a:gdLst>
                  <a:ahLst/>
                  <a:cxnLst>
                    <a:cxn ang="0">
                      <a:pos x="T0" y="T1"/>
                    </a:cxn>
                    <a:cxn ang="0">
                      <a:pos x="T2" y="T3"/>
                    </a:cxn>
                    <a:cxn ang="0">
                      <a:pos x="T4" y="T5"/>
                    </a:cxn>
                    <a:cxn ang="0">
                      <a:pos x="T6" y="T7"/>
                    </a:cxn>
                    <a:cxn ang="0">
                      <a:pos x="T8" y="T9"/>
                    </a:cxn>
                  </a:cxnLst>
                  <a:rect l="0" t="0" r="r" b="b"/>
                  <a:pathLst>
                    <a:path w="18" h="17">
                      <a:moveTo>
                        <a:pt x="13" y="2"/>
                      </a:moveTo>
                      <a:cubicBezTo>
                        <a:pt x="16" y="4"/>
                        <a:pt x="18" y="9"/>
                        <a:pt x="15" y="12"/>
                      </a:cubicBezTo>
                      <a:cubicBezTo>
                        <a:pt x="13" y="16"/>
                        <a:pt x="9" y="17"/>
                        <a:pt x="5" y="15"/>
                      </a:cubicBezTo>
                      <a:cubicBezTo>
                        <a:pt x="1" y="13"/>
                        <a:pt x="0" y="8"/>
                        <a:pt x="2" y="5"/>
                      </a:cubicBezTo>
                      <a:cubicBezTo>
                        <a:pt x="4" y="1"/>
                        <a:pt x="9" y="0"/>
                        <a:pt x="1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59" name="Freeform 197"/>
                <p:cNvSpPr/>
                <p:nvPr/>
              </p:nvSpPr>
              <p:spPr bwMode="auto">
                <a:xfrm>
                  <a:off x="1675" y="-95"/>
                  <a:ext cx="159" cy="114"/>
                </a:xfrm>
                <a:custGeom>
                  <a:avLst/>
                  <a:gdLst>
                    <a:gd name="T0" fmla="*/ 62 w 67"/>
                    <a:gd name="T1" fmla="*/ 1 h 48"/>
                    <a:gd name="T2" fmla="*/ 3 w 67"/>
                    <a:gd name="T3" fmla="*/ 43 h 48"/>
                    <a:gd name="T4" fmla="*/ 4 w 67"/>
                    <a:gd name="T5" fmla="*/ 45 h 48"/>
                    <a:gd name="T6" fmla="*/ 67 w 67"/>
                    <a:gd name="T7" fmla="*/ 2 h 48"/>
                    <a:gd name="T8" fmla="*/ 62 w 67"/>
                    <a:gd name="T9" fmla="*/ 1 h 48"/>
                  </a:gdLst>
                  <a:ahLst/>
                  <a:cxnLst>
                    <a:cxn ang="0">
                      <a:pos x="T0" y="T1"/>
                    </a:cxn>
                    <a:cxn ang="0">
                      <a:pos x="T2" y="T3"/>
                    </a:cxn>
                    <a:cxn ang="0">
                      <a:pos x="T4" y="T5"/>
                    </a:cxn>
                    <a:cxn ang="0">
                      <a:pos x="T6" y="T7"/>
                    </a:cxn>
                    <a:cxn ang="0">
                      <a:pos x="T8" y="T9"/>
                    </a:cxn>
                  </a:cxnLst>
                  <a:rect l="0" t="0" r="r" b="b"/>
                  <a:pathLst>
                    <a:path w="67" h="48">
                      <a:moveTo>
                        <a:pt x="62" y="1"/>
                      </a:moveTo>
                      <a:cubicBezTo>
                        <a:pt x="53" y="28"/>
                        <a:pt x="32" y="46"/>
                        <a:pt x="3" y="43"/>
                      </a:cubicBezTo>
                      <a:cubicBezTo>
                        <a:pt x="0" y="43"/>
                        <a:pt x="2" y="45"/>
                        <a:pt x="4" y="45"/>
                      </a:cubicBezTo>
                      <a:cubicBezTo>
                        <a:pt x="34" y="48"/>
                        <a:pt x="58" y="31"/>
                        <a:pt x="67" y="2"/>
                      </a:cubicBezTo>
                      <a:cubicBezTo>
                        <a:pt x="67" y="1"/>
                        <a:pt x="62" y="0"/>
                        <a:pt x="6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60" name="Freeform 198"/>
                <p:cNvSpPr/>
                <p:nvPr/>
              </p:nvSpPr>
              <p:spPr bwMode="auto">
                <a:xfrm>
                  <a:off x="1699" y="-88"/>
                  <a:ext cx="100" cy="152"/>
                </a:xfrm>
                <a:custGeom>
                  <a:avLst/>
                  <a:gdLst>
                    <a:gd name="T0" fmla="*/ 37 w 42"/>
                    <a:gd name="T1" fmla="*/ 62 h 64"/>
                    <a:gd name="T2" fmla="*/ 6 w 42"/>
                    <a:gd name="T3" fmla="*/ 1 h 64"/>
                    <a:gd name="T4" fmla="*/ 3 w 42"/>
                    <a:gd name="T5" fmla="*/ 2 h 64"/>
                    <a:gd name="T6" fmla="*/ 32 w 42"/>
                    <a:gd name="T7" fmla="*/ 61 h 64"/>
                    <a:gd name="T8" fmla="*/ 37 w 42"/>
                    <a:gd name="T9" fmla="*/ 62 h 64"/>
                  </a:gdLst>
                  <a:ahLst/>
                  <a:cxnLst>
                    <a:cxn ang="0">
                      <a:pos x="T0" y="T1"/>
                    </a:cxn>
                    <a:cxn ang="0">
                      <a:pos x="T2" y="T3"/>
                    </a:cxn>
                    <a:cxn ang="0">
                      <a:pos x="T4" y="T5"/>
                    </a:cxn>
                    <a:cxn ang="0">
                      <a:pos x="T6" y="T7"/>
                    </a:cxn>
                    <a:cxn ang="0">
                      <a:pos x="T8" y="T9"/>
                    </a:cxn>
                  </a:cxnLst>
                  <a:rect l="0" t="0" r="r" b="b"/>
                  <a:pathLst>
                    <a:path w="42" h="64">
                      <a:moveTo>
                        <a:pt x="37" y="62"/>
                      </a:moveTo>
                      <a:cubicBezTo>
                        <a:pt x="42" y="36"/>
                        <a:pt x="31" y="13"/>
                        <a:pt x="6" y="1"/>
                      </a:cubicBezTo>
                      <a:cubicBezTo>
                        <a:pt x="5" y="0"/>
                        <a:pt x="0" y="0"/>
                        <a:pt x="3" y="2"/>
                      </a:cubicBezTo>
                      <a:cubicBezTo>
                        <a:pt x="27" y="13"/>
                        <a:pt x="37" y="36"/>
                        <a:pt x="32" y="61"/>
                      </a:cubicBezTo>
                      <a:cubicBezTo>
                        <a:pt x="32" y="63"/>
                        <a:pt x="37" y="64"/>
                        <a:pt x="37"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61" name="Freeform 199"/>
                <p:cNvSpPr/>
                <p:nvPr/>
              </p:nvSpPr>
              <p:spPr bwMode="auto">
                <a:xfrm>
                  <a:off x="1678" y="-38"/>
                  <a:ext cx="185" cy="31"/>
                </a:xfrm>
                <a:custGeom>
                  <a:avLst/>
                  <a:gdLst>
                    <a:gd name="T0" fmla="*/ 72 w 78"/>
                    <a:gd name="T1" fmla="*/ 4 h 13"/>
                    <a:gd name="T2" fmla="*/ 6 w 78"/>
                    <a:gd name="T3" fmla="*/ 1 h 13"/>
                    <a:gd name="T4" fmla="*/ 3 w 78"/>
                    <a:gd name="T5" fmla="*/ 2 h 13"/>
                    <a:gd name="T6" fmla="*/ 75 w 78"/>
                    <a:gd name="T7" fmla="*/ 5 h 13"/>
                    <a:gd name="T8" fmla="*/ 72 w 78"/>
                    <a:gd name="T9" fmla="*/ 4 h 13"/>
                  </a:gdLst>
                  <a:ahLst/>
                  <a:cxnLst>
                    <a:cxn ang="0">
                      <a:pos x="T0" y="T1"/>
                    </a:cxn>
                    <a:cxn ang="0">
                      <a:pos x="T2" y="T3"/>
                    </a:cxn>
                    <a:cxn ang="0">
                      <a:pos x="T4" y="T5"/>
                    </a:cxn>
                    <a:cxn ang="0">
                      <a:pos x="T6" y="T7"/>
                    </a:cxn>
                    <a:cxn ang="0">
                      <a:pos x="T8" y="T9"/>
                    </a:cxn>
                  </a:cxnLst>
                  <a:rect l="0" t="0" r="r" b="b"/>
                  <a:pathLst>
                    <a:path w="78" h="13">
                      <a:moveTo>
                        <a:pt x="72" y="4"/>
                      </a:moveTo>
                      <a:cubicBezTo>
                        <a:pt x="52" y="11"/>
                        <a:pt x="26" y="8"/>
                        <a:pt x="6" y="1"/>
                      </a:cubicBezTo>
                      <a:cubicBezTo>
                        <a:pt x="5" y="0"/>
                        <a:pt x="0" y="1"/>
                        <a:pt x="3" y="2"/>
                      </a:cubicBezTo>
                      <a:cubicBezTo>
                        <a:pt x="24" y="11"/>
                        <a:pt x="52" y="13"/>
                        <a:pt x="75" y="5"/>
                      </a:cubicBezTo>
                      <a:cubicBezTo>
                        <a:pt x="78" y="4"/>
                        <a:pt x="73" y="3"/>
                        <a:pt x="7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62" name="Freeform 200"/>
                <p:cNvSpPr/>
                <p:nvPr/>
              </p:nvSpPr>
              <p:spPr bwMode="auto">
                <a:xfrm>
                  <a:off x="1718" y="-107"/>
                  <a:ext cx="78" cy="161"/>
                </a:xfrm>
                <a:custGeom>
                  <a:avLst/>
                  <a:gdLst>
                    <a:gd name="T0" fmla="*/ 6 w 33"/>
                    <a:gd name="T1" fmla="*/ 67 h 68"/>
                    <a:gd name="T2" fmla="*/ 24 w 33"/>
                    <a:gd name="T3" fmla="*/ 2 h 68"/>
                    <a:gd name="T4" fmla="*/ 19 w 33"/>
                    <a:gd name="T5" fmla="*/ 2 h 68"/>
                    <a:gd name="T6" fmla="*/ 2 w 33"/>
                    <a:gd name="T7" fmla="*/ 66 h 68"/>
                    <a:gd name="T8" fmla="*/ 6 w 33"/>
                    <a:gd name="T9" fmla="*/ 67 h 68"/>
                  </a:gdLst>
                  <a:ahLst/>
                  <a:cxnLst>
                    <a:cxn ang="0">
                      <a:pos x="T0" y="T1"/>
                    </a:cxn>
                    <a:cxn ang="0">
                      <a:pos x="T2" y="T3"/>
                    </a:cxn>
                    <a:cxn ang="0">
                      <a:pos x="T4" y="T5"/>
                    </a:cxn>
                    <a:cxn ang="0">
                      <a:pos x="T6" y="T7"/>
                    </a:cxn>
                    <a:cxn ang="0">
                      <a:pos x="T8" y="T9"/>
                    </a:cxn>
                  </a:cxnLst>
                  <a:rect l="0" t="0" r="r" b="b"/>
                  <a:pathLst>
                    <a:path w="33" h="68">
                      <a:moveTo>
                        <a:pt x="6" y="67"/>
                      </a:moveTo>
                      <a:cubicBezTo>
                        <a:pt x="24" y="50"/>
                        <a:pt x="33" y="26"/>
                        <a:pt x="24" y="2"/>
                      </a:cubicBezTo>
                      <a:cubicBezTo>
                        <a:pt x="23" y="0"/>
                        <a:pt x="18" y="1"/>
                        <a:pt x="19" y="2"/>
                      </a:cubicBezTo>
                      <a:cubicBezTo>
                        <a:pt x="28" y="26"/>
                        <a:pt x="19" y="50"/>
                        <a:pt x="2" y="66"/>
                      </a:cubicBezTo>
                      <a:cubicBezTo>
                        <a:pt x="0" y="67"/>
                        <a:pt x="5" y="68"/>
                        <a:pt x="6"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63" name="Freeform 201"/>
                <p:cNvSpPr/>
                <p:nvPr/>
              </p:nvSpPr>
              <p:spPr bwMode="auto">
                <a:xfrm>
                  <a:off x="1773" y="-17"/>
                  <a:ext cx="455" cy="524"/>
                </a:xfrm>
                <a:custGeom>
                  <a:avLst/>
                  <a:gdLst>
                    <a:gd name="T0" fmla="*/ 1 w 192"/>
                    <a:gd name="T1" fmla="*/ 3 h 221"/>
                    <a:gd name="T2" fmla="*/ 186 w 192"/>
                    <a:gd name="T3" fmla="*/ 220 h 221"/>
                    <a:gd name="T4" fmla="*/ 191 w 192"/>
                    <a:gd name="T5" fmla="*/ 219 h 221"/>
                    <a:gd name="T6" fmla="*/ 6 w 192"/>
                    <a:gd name="T7" fmla="*/ 2 h 221"/>
                    <a:gd name="T8" fmla="*/ 1 w 192"/>
                    <a:gd name="T9" fmla="*/ 3 h 221"/>
                  </a:gdLst>
                  <a:ahLst/>
                  <a:cxnLst>
                    <a:cxn ang="0">
                      <a:pos x="T0" y="T1"/>
                    </a:cxn>
                    <a:cxn ang="0">
                      <a:pos x="T2" y="T3"/>
                    </a:cxn>
                    <a:cxn ang="0">
                      <a:pos x="T4" y="T5"/>
                    </a:cxn>
                    <a:cxn ang="0">
                      <a:pos x="T6" y="T7"/>
                    </a:cxn>
                    <a:cxn ang="0">
                      <a:pos x="T8" y="T9"/>
                    </a:cxn>
                  </a:cxnLst>
                  <a:rect l="0" t="0" r="r" b="b"/>
                  <a:pathLst>
                    <a:path w="192" h="221">
                      <a:moveTo>
                        <a:pt x="1" y="3"/>
                      </a:moveTo>
                      <a:cubicBezTo>
                        <a:pt x="63" y="74"/>
                        <a:pt x="127" y="146"/>
                        <a:pt x="186" y="220"/>
                      </a:cubicBezTo>
                      <a:cubicBezTo>
                        <a:pt x="187" y="221"/>
                        <a:pt x="192" y="220"/>
                        <a:pt x="191" y="219"/>
                      </a:cubicBezTo>
                      <a:cubicBezTo>
                        <a:pt x="132" y="145"/>
                        <a:pt x="68" y="73"/>
                        <a:pt x="6" y="2"/>
                      </a:cubicBezTo>
                      <a:cubicBezTo>
                        <a:pt x="5" y="0"/>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64" name="Freeform 202"/>
                <p:cNvSpPr/>
                <p:nvPr/>
              </p:nvSpPr>
              <p:spPr bwMode="auto">
                <a:xfrm>
                  <a:off x="1751" y="-41"/>
                  <a:ext cx="41" cy="41"/>
                </a:xfrm>
                <a:custGeom>
                  <a:avLst/>
                  <a:gdLst>
                    <a:gd name="T0" fmla="*/ 15 w 17"/>
                    <a:gd name="T1" fmla="*/ 3 h 17"/>
                    <a:gd name="T2" fmla="*/ 14 w 17"/>
                    <a:gd name="T3" fmla="*/ 14 h 17"/>
                    <a:gd name="T4" fmla="*/ 3 w 17"/>
                    <a:gd name="T5" fmla="*/ 13 h 17"/>
                    <a:gd name="T6" fmla="*/ 4 w 17"/>
                    <a:gd name="T7" fmla="*/ 2 h 17"/>
                    <a:gd name="T8" fmla="*/ 15 w 17"/>
                    <a:gd name="T9" fmla="*/ 3 h 17"/>
                  </a:gdLst>
                  <a:ahLst/>
                  <a:cxnLst>
                    <a:cxn ang="0">
                      <a:pos x="T0" y="T1"/>
                    </a:cxn>
                    <a:cxn ang="0">
                      <a:pos x="T2" y="T3"/>
                    </a:cxn>
                    <a:cxn ang="0">
                      <a:pos x="T4" y="T5"/>
                    </a:cxn>
                    <a:cxn ang="0">
                      <a:pos x="T6" y="T7"/>
                    </a:cxn>
                    <a:cxn ang="0">
                      <a:pos x="T8" y="T9"/>
                    </a:cxn>
                  </a:cxnLst>
                  <a:rect l="0" t="0" r="r" b="b"/>
                  <a:pathLst>
                    <a:path w="17" h="17">
                      <a:moveTo>
                        <a:pt x="15" y="3"/>
                      </a:moveTo>
                      <a:cubicBezTo>
                        <a:pt x="17" y="7"/>
                        <a:pt x="17" y="12"/>
                        <a:pt x="14" y="14"/>
                      </a:cubicBezTo>
                      <a:cubicBezTo>
                        <a:pt x="10" y="17"/>
                        <a:pt x="5" y="16"/>
                        <a:pt x="3" y="13"/>
                      </a:cubicBezTo>
                      <a:cubicBezTo>
                        <a:pt x="0" y="10"/>
                        <a:pt x="1" y="5"/>
                        <a:pt x="4" y="2"/>
                      </a:cubicBezTo>
                      <a:cubicBezTo>
                        <a:pt x="7" y="0"/>
                        <a:pt x="12" y="0"/>
                        <a:pt x="1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65" name="Freeform 203"/>
                <p:cNvSpPr/>
                <p:nvPr/>
              </p:nvSpPr>
              <p:spPr bwMode="auto">
                <a:xfrm>
                  <a:off x="1884" y="-200"/>
                  <a:ext cx="188" cy="79"/>
                </a:xfrm>
                <a:custGeom>
                  <a:avLst/>
                  <a:gdLst>
                    <a:gd name="T0" fmla="*/ 74 w 79"/>
                    <a:gd name="T1" fmla="*/ 1 h 33"/>
                    <a:gd name="T2" fmla="*/ 6 w 79"/>
                    <a:gd name="T3" fmla="*/ 18 h 33"/>
                    <a:gd name="T4" fmla="*/ 2 w 79"/>
                    <a:gd name="T5" fmla="*/ 19 h 33"/>
                    <a:gd name="T6" fmla="*/ 78 w 79"/>
                    <a:gd name="T7" fmla="*/ 2 h 33"/>
                    <a:gd name="T8" fmla="*/ 74 w 79"/>
                    <a:gd name="T9" fmla="*/ 1 h 33"/>
                  </a:gdLst>
                  <a:ahLst/>
                  <a:cxnLst>
                    <a:cxn ang="0">
                      <a:pos x="T0" y="T1"/>
                    </a:cxn>
                    <a:cxn ang="0">
                      <a:pos x="T2" y="T3"/>
                    </a:cxn>
                    <a:cxn ang="0">
                      <a:pos x="T4" y="T5"/>
                    </a:cxn>
                    <a:cxn ang="0">
                      <a:pos x="T6" y="T7"/>
                    </a:cxn>
                    <a:cxn ang="0">
                      <a:pos x="T8" y="T9"/>
                    </a:cxn>
                  </a:cxnLst>
                  <a:rect l="0" t="0" r="r" b="b"/>
                  <a:pathLst>
                    <a:path w="79" h="33">
                      <a:moveTo>
                        <a:pt x="74" y="1"/>
                      </a:moveTo>
                      <a:cubicBezTo>
                        <a:pt x="56" y="22"/>
                        <a:pt x="31" y="31"/>
                        <a:pt x="6" y="18"/>
                      </a:cubicBezTo>
                      <a:cubicBezTo>
                        <a:pt x="5" y="17"/>
                        <a:pt x="0" y="18"/>
                        <a:pt x="2" y="19"/>
                      </a:cubicBezTo>
                      <a:cubicBezTo>
                        <a:pt x="30" y="33"/>
                        <a:pt x="59" y="26"/>
                        <a:pt x="78" y="2"/>
                      </a:cubicBezTo>
                      <a:cubicBezTo>
                        <a:pt x="79" y="1"/>
                        <a:pt x="75" y="0"/>
                        <a:pt x="7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sp>
              <p:nvSpPr>
                <p:cNvPr id="366" name="Freeform 204"/>
                <p:cNvSpPr/>
                <p:nvPr/>
              </p:nvSpPr>
              <p:spPr bwMode="auto">
                <a:xfrm>
                  <a:off x="1946" y="-237"/>
                  <a:ext cx="59" cy="168"/>
                </a:xfrm>
                <a:custGeom>
                  <a:avLst/>
                  <a:gdLst>
                    <a:gd name="T0" fmla="*/ 11 w 25"/>
                    <a:gd name="T1" fmla="*/ 70 h 71"/>
                    <a:gd name="T2" fmla="*/ 6 w 25"/>
                    <a:gd name="T3" fmla="*/ 2 h 71"/>
                    <a:gd name="T4" fmla="*/ 1 w 25"/>
                    <a:gd name="T5" fmla="*/ 2 h 71"/>
                    <a:gd name="T6" fmla="*/ 6 w 25"/>
                    <a:gd name="T7" fmla="*/ 69 h 71"/>
                    <a:gd name="T8" fmla="*/ 11 w 25"/>
                    <a:gd name="T9" fmla="*/ 70 h 71"/>
                  </a:gdLst>
                  <a:ahLst/>
                  <a:cxnLst>
                    <a:cxn ang="0">
                      <a:pos x="T0" y="T1"/>
                    </a:cxn>
                    <a:cxn ang="0">
                      <a:pos x="T2" y="T3"/>
                    </a:cxn>
                    <a:cxn ang="0">
                      <a:pos x="T4" y="T5"/>
                    </a:cxn>
                    <a:cxn ang="0">
                      <a:pos x="T6" y="T7"/>
                    </a:cxn>
                    <a:cxn ang="0">
                      <a:pos x="T8" y="T9"/>
                    </a:cxn>
                  </a:cxnLst>
                  <a:rect l="0" t="0" r="r" b="b"/>
                  <a:pathLst>
                    <a:path w="25" h="71">
                      <a:moveTo>
                        <a:pt x="11" y="70"/>
                      </a:moveTo>
                      <a:cubicBezTo>
                        <a:pt x="25" y="47"/>
                        <a:pt x="23" y="22"/>
                        <a:pt x="6" y="2"/>
                      </a:cubicBezTo>
                      <a:cubicBezTo>
                        <a:pt x="5" y="1"/>
                        <a:pt x="0" y="0"/>
                        <a:pt x="1" y="2"/>
                      </a:cubicBezTo>
                      <a:cubicBezTo>
                        <a:pt x="19" y="22"/>
                        <a:pt x="20" y="46"/>
                        <a:pt x="6" y="69"/>
                      </a:cubicBezTo>
                      <a:cubicBezTo>
                        <a:pt x="6" y="69"/>
                        <a:pt x="10" y="71"/>
                        <a:pt x="11"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6435" tIns="48218" rIns="96435" bIns="48218" numCol="1" anchor="t" anchorCtr="0" compatLnSpc="1"/>
                <a:lstStyle/>
                <a:p>
                  <a:endParaRPr lang="zh-CN" altLang="en-US"/>
                </a:p>
              </p:txBody>
            </p:sp>
          </p:grpSp>
          <p:sp>
            <p:nvSpPr>
              <p:cNvPr id="48" name="Freeform 206"/>
              <p:cNvSpPr/>
              <p:nvPr/>
            </p:nvSpPr>
            <p:spPr bwMode="auto">
              <a:xfrm>
                <a:off x="3025776" y="-317500"/>
                <a:ext cx="266700" cy="120650"/>
              </a:xfrm>
              <a:custGeom>
                <a:avLst/>
                <a:gdLst>
                  <a:gd name="T0" fmla="*/ 68 w 71"/>
                  <a:gd name="T1" fmla="*/ 30 h 32"/>
                  <a:gd name="T2" fmla="*/ 6 w 71"/>
                  <a:gd name="T3" fmla="*/ 1 h 32"/>
                  <a:gd name="T4" fmla="*/ 1 w 71"/>
                  <a:gd name="T5" fmla="*/ 2 h 32"/>
                  <a:gd name="T6" fmla="*/ 65 w 71"/>
                  <a:gd name="T7" fmla="*/ 32 h 32"/>
                  <a:gd name="T8" fmla="*/ 68 w 71"/>
                  <a:gd name="T9" fmla="*/ 30 h 32"/>
                </a:gdLst>
                <a:ahLst/>
                <a:cxnLst>
                  <a:cxn ang="0">
                    <a:pos x="T0" y="T1"/>
                  </a:cxn>
                  <a:cxn ang="0">
                    <a:pos x="T2" y="T3"/>
                  </a:cxn>
                  <a:cxn ang="0">
                    <a:pos x="T4" y="T5"/>
                  </a:cxn>
                  <a:cxn ang="0">
                    <a:pos x="T6" y="T7"/>
                  </a:cxn>
                  <a:cxn ang="0">
                    <a:pos x="T8" y="T9"/>
                  </a:cxn>
                </a:cxnLst>
                <a:rect l="0" t="0" r="r" b="b"/>
                <a:pathLst>
                  <a:path w="71" h="32">
                    <a:moveTo>
                      <a:pt x="68" y="30"/>
                    </a:moveTo>
                    <a:cubicBezTo>
                      <a:pt x="46" y="28"/>
                      <a:pt x="22" y="16"/>
                      <a:pt x="6" y="1"/>
                    </a:cubicBezTo>
                    <a:cubicBezTo>
                      <a:pt x="5" y="0"/>
                      <a:pt x="0" y="2"/>
                      <a:pt x="1" y="2"/>
                    </a:cubicBezTo>
                    <a:cubicBezTo>
                      <a:pt x="18" y="18"/>
                      <a:pt x="42" y="30"/>
                      <a:pt x="65" y="32"/>
                    </a:cubicBezTo>
                    <a:cubicBezTo>
                      <a:pt x="67" y="32"/>
                      <a:pt x="71" y="30"/>
                      <a:pt x="68" y="30"/>
                    </a:cubicBezTo>
                    <a:close/>
                  </a:path>
                </a:pathLst>
              </a:custGeom>
              <a:grpFill/>
              <a:ln>
                <a:noFill/>
              </a:ln>
            </p:spPr>
            <p:txBody>
              <a:bodyPr vert="horz" wrap="square" lIns="96435" tIns="48218" rIns="96435" bIns="48218" numCol="1" anchor="t" anchorCtr="0" compatLnSpc="1"/>
              <a:lstStyle/>
              <a:p>
                <a:endParaRPr lang="zh-CN" altLang="en-US"/>
              </a:p>
            </p:txBody>
          </p:sp>
          <p:sp>
            <p:nvSpPr>
              <p:cNvPr id="49" name="Freeform 207"/>
              <p:cNvSpPr/>
              <p:nvPr/>
            </p:nvSpPr>
            <p:spPr bwMode="auto">
              <a:xfrm>
                <a:off x="3028951" y="-365125"/>
                <a:ext cx="177800" cy="209550"/>
              </a:xfrm>
              <a:custGeom>
                <a:avLst/>
                <a:gdLst>
                  <a:gd name="T0" fmla="*/ 6 w 47"/>
                  <a:gd name="T1" fmla="*/ 55 h 56"/>
                  <a:gd name="T2" fmla="*/ 47 w 47"/>
                  <a:gd name="T3" fmla="*/ 1 h 56"/>
                  <a:gd name="T4" fmla="*/ 42 w 47"/>
                  <a:gd name="T5" fmla="*/ 1 h 56"/>
                  <a:gd name="T6" fmla="*/ 3 w 47"/>
                  <a:gd name="T7" fmla="*/ 54 h 56"/>
                  <a:gd name="T8" fmla="*/ 6 w 47"/>
                  <a:gd name="T9" fmla="*/ 55 h 56"/>
                </a:gdLst>
                <a:ahLst/>
                <a:cxnLst>
                  <a:cxn ang="0">
                    <a:pos x="T0" y="T1"/>
                  </a:cxn>
                  <a:cxn ang="0">
                    <a:pos x="T2" y="T3"/>
                  </a:cxn>
                  <a:cxn ang="0">
                    <a:pos x="T4" y="T5"/>
                  </a:cxn>
                  <a:cxn ang="0">
                    <a:pos x="T6" y="T7"/>
                  </a:cxn>
                  <a:cxn ang="0">
                    <a:pos x="T8" y="T9"/>
                  </a:cxn>
                </a:cxnLst>
                <a:rect l="0" t="0" r="r" b="b"/>
                <a:pathLst>
                  <a:path w="47" h="56">
                    <a:moveTo>
                      <a:pt x="6" y="55"/>
                    </a:moveTo>
                    <a:cubicBezTo>
                      <a:pt x="29" y="46"/>
                      <a:pt x="47" y="27"/>
                      <a:pt x="47" y="1"/>
                    </a:cubicBezTo>
                    <a:cubicBezTo>
                      <a:pt x="47" y="0"/>
                      <a:pt x="42" y="0"/>
                      <a:pt x="42" y="1"/>
                    </a:cubicBezTo>
                    <a:cubicBezTo>
                      <a:pt x="42" y="26"/>
                      <a:pt x="25" y="45"/>
                      <a:pt x="3" y="54"/>
                    </a:cubicBezTo>
                    <a:cubicBezTo>
                      <a:pt x="0" y="55"/>
                      <a:pt x="5" y="56"/>
                      <a:pt x="6" y="55"/>
                    </a:cubicBezTo>
                    <a:close/>
                  </a:path>
                </a:pathLst>
              </a:custGeom>
              <a:grpFill/>
              <a:ln>
                <a:noFill/>
              </a:ln>
            </p:spPr>
            <p:txBody>
              <a:bodyPr vert="horz" wrap="square" lIns="96435" tIns="48218" rIns="96435" bIns="48218" numCol="1" anchor="t" anchorCtr="0" compatLnSpc="1"/>
              <a:lstStyle/>
              <a:p>
                <a:endParaRPr lang="zh-CN" altLang="en-US"/>
              </a:p>
            </p:txBody>
          </p:sp>
          <p:sp>
            <p:nvSpPr>
              <p:cNvPr id="50" name="Freeform 208"/>
              <p:cNvSpPr/>
              <p:nvPr/>
            </p:nvSpPr>
            <p:spPr bwMode="auto">
              <a:xfrm>
                <a:off x="3152776" y="-227013"/>
                <a:ext cx="403225" cy="1031875"/>
              </a:xfrm>
              <a:custGeom>
                <a:avLst/>
                <a:gdLst>
                  <a:gd name="T0" fmla="*/ 0 w 107"/>
                  <a:gd name="T1" fmla="*/ 2 h 274"/>
                  <a:gd name="T2" fmla="*/ 102 w 107"/>
                  <a:gd name="T3" fmla="*/ 273 h 274"/>
                  <a:gd name="T4" fmla="*/ 107 w 107"/>
                  <a:gd name="T5" fmla="*/ 272 h 274"/>
                  <a:gd name="T6" fmla="*/ 5 w 107"/>
                  <a:gd name="T7" fmla="*/ 1 h 274"/>
                  <a:gd name="T8" fmla="*/ 0 w 107"/>
                  <a:gd name="T9" fmla="*/ 2 h 274"/>
                </a:gdLst>
                <a:ahLst/>
                <a:cxnLst>
                  <a:cxn ang="0">
                    <a:pos x="T0" y="T1"/>
                  </a:cxn>
                  <a:cxn ang="0">
                    <a:pos x="T2" y="T3"/>
                  </a:cxn>
                  <a:cxn ang="0">
                    <a:pos x="T4" y="T5"/>
                  </a:cxn>
                  <a:cxn ang="0">
                    <a:pos x="T6" y="T7"/>
                  </a:cxn>
                  <a:cxn ang="0">
                    <a:pos x="T8" y="T9"/>
                  </a:cxn>
                </a:cxnLst>
                <a:rect l="0" t="0" r="r" b="b"/>
                <a:pathLst>
                  <a:path w="107" h="274">
                    <a:moveTo>
                      <a:pt x="0" y="2"/>
                    </a:moveTo>
                    <a:cubicBezTo>
                      <a:pt x="31" y="93"/>
                      <a:pt x="75" y="180"/>
                      <a:pt x="102" y="273"/>
                    </a:cubicBezTo>
                    <a:cubicBezTo>
                      <a:pt x="103" y="274"/>
                      <a:pt x="107" y="273"/>
                      <a:pt x="107" y="272"/>
                    </a:cubicBezTo>
                    <a:cubicBezTo>
                      <a:pt x="80" y="180"/>
                      <a:pt x="36" y="92"/>
                      <a:pt x="5" y="1"/>
                    </a:cubicBezTo>
                    <a:cubicBezTo>
                      <a:pt x="5" y="0"/>
                      <a:pt x="0" y="1"/>
                      <a:pt x="0" y="2"/>
                    </a:cubicBezTo>
                    <a:close/>
                  </a:path>
                </a:pathLst>
              </a:custGeom>
              <a:grpFill/>
              <a:ln>
                <a:noFill/>
              </a:ln>
            </p:spPr>
            <p:txBody>
              <a:bodyPr vert="horz" wrap="square" lIns="96435" tIns="48218" rIns="96435" bIns="48218" numCol="1" anchor="t" anchorCtr="0" compatLnSpc="1"/>
              <a:lstStyle/>
              <a:p>
                <a:endParaRPr lang="zh-CN" altLang="en-US"/>
              </a:p>
            </p:txBody>
          </p:sp>
          <p:sp>
            <p:nvSpPr>
              <p:cNvPr id="51" name="Freeform 209"/>
              <p:cNvSpPr/>
              <p:nvPr/>
            </p:nvSpPr>
            <p:spPr bwMode="auto">
              <a:xfrm>
                <a:off x="3122613" y="-271463"/>
                <a:ext cx="65088" cy="63500"/>
              </a:xfrm>
              <a:custGeom>
                <a:avLst/>
                <a:gdLst>
                  <a:gd name="T0" fmla="*/ 16 w 17"/>
                  <a:gd name="T1" fmla="*/ 6 h 17"/>
                  <a:gd name="T2" fmla="*/ 10 w 17"/>
                  <a:gd name="T3" fmla="*/ 16 h 17"/>
                  <a:gd name="T4" fmla="*/ 1 w 17"/>
                  <a:gd name="T5" fmla="*/ 11 h 17"/>
                  <a:gd name="T6" fmla="*/ 6 w 17"/>
                  <a:gd name="T7" fmla="*/ 1 h 17"/>
                  <a:gd name="T8" fmla="*/ 16 w 17"/>
                  <a:gd name="T9" fmla="*/ 6 h 17"/>
                </a:gdLst>
                <a:ahLst/>
                <a:cxnLst>
                  <a:cxn ang="0">
                    <a:pos x="T0" y="T1"/>
                  </a:cxn>
                  <a:cxn ang="0">
                    <a:pos x="T2" y="T3"/>
                  </a:cxn>
                  <a:cxn ang="0">
                    <a:pos x="T4" y="T5"/>
                  </a:cxn>
                  <a:cxn ang="0">
                    <a:pos x="T6" y="T7"/>
                  </a:cxn>
                  <a:cxn ang="0">
                    <a:pos x="T8" y="T9"/>
                  </a:cxn>
                </a:cxnLst>
                <a:rect l="0" t="0" r="r" b="b"/>
                <a:pathLst>
                  <a:path w="17" h="17">
                    <a:moveTo>
                      <a:pt x="16" y="6"/>
                    </a:moveTo>
                    <a:cubicBezTo>
                      <a:pt x="17" y="10"/>
                      <a:pt x="15" y="15"/>
                      <a:pt x="10" y="16"/>
                    </a:cubicBezTo>
                    <a:cubicBezTo>
                      <a:pt x="6" y="17"/>
                      <a:pt x="2" y="15"/>
                      <a:pt x="1" y="11"/>
                    </a:cubicBezTo>
                    <a:cubicBezTo>
                      <a:pt x="0" y="7"/>
                      <a:pt x="2" y="2"/>
                      <a:pt x="6" y="1"/>
                    </a:cubicBezTo>
                    <a:cubicBezTo>
                      <a:pt x="10" y="0"/>
                      <a:pt x="14" y="2"/>
                      <a:pt x="16" y="6"/>
                    </a:cubicBezTo>
                    <a:close/>
                  </a:path>
                </a:pathLst>
              </a:custGeom>
              <a:grpFill/>
              <a:ln>
                <a:noFill/>
              </a:ln>
            </p:spPr>
            <p:txBody>
              <a:bodyPr vert="horz" wrap="square" lIns="96435" tIns="48218" rIns="96435" bIns="48218" numCol="1" anchor="t" anchorCtr="0" compatLnSpc="1"/>
              <a:lstStyle/>
              <a:p>
                <a:endParaRPr lang="zh-CN" altLang="en-US"/>
              </a:p>
            </p:txBody>
          </p:sp>
          <p:sp>
            <p:nvSpPr>
              <p:cNvPr id="52" name="Freeform 210"/>
              <p:cNvSpPr/>
              <p:nvPr/>
            </p:nvSpPr>
            <p:spPr bwMode="auto">
              <a:xfrm>
                <a:off x="4208463" y="71437"/>
                <a:ext cx="192088" cy="247650"/>
              </a:xfrm>
              <a:custGeom>
                <a:avLst/>
                <a:gdLst>
                  <a:gd name="T0" fmla="*/ 47 w 51"/>
                  <a:gd name="T1" fmla="*/ 64 h 66"/>
                  <a:gd name="T2" fmla="*/ 10 w 51"/>
                  <a:gd name="T3" fmla="*/ 3 h 66"/>
                  <a:gd name="T4" fmla="*/ 5 w 51"/>
                  <a:gd name="T5" fmla="*/ 2 h 66"/>
                  <a:gd name="T6" fmla="*/ 45 w 51"/>
                  <a:gd name="T7" fmla="*/ 66 h 66"/>
                  <a:gd name="T8" fmla="*/ 47 w 51"/>
                  <a:gd name="T9" fmla="*/ 64 h 66"/>
                </a:gdLst>
                <a:ahLst/>
                <a:cxnLst>
                  <a:cxn ang="0">
                    <a:pos x="T0" y="T1"/>
                  </a:cxn>
                  <a:cxn ang="0">
                    <a:pos x="T2" y="T3"/>
                  </a:cxn>
                  <a:cxn ang="0">
                    <a:pos x="T4" y="T5"/>
                  </a:cxn>
                  <a:cxn ang="0">
                    <a:pos x="T6" y="T7"/>
                  </a:cxn>
                  <a:cxn ang="0">
                    <a:pos x="T8" y="T9"/>
                  </a:cxn>
                </a:cxnLst>
                <a:rect l="0" t="0" r="r" b="b"/>
                <a:pathLst>
                  <a:path w="51" h="66">
                    <a:moveTo>
                      <a:pt x="47" y="64"/>
                    </a:moveTo>
                    <a:cubicBezTo>
                      <a:pt x="21" y="54"/>
                      <a:pt x="5" y="31"/>
                      <a:pt x="10" y="3"/>
                    </a:cubicBezTo>
                    <a:cubicBezTo>
                      <a:pt x="10" y="1"/>
                      <a:pt x="5" y="0"/>
                      <a:pt x="5" y="2"/>
                    </a:cubicBezTo>
                    <a:cubicBezTo>
                      <a:pt x="0" y="32"/>
                      <a:pt x="17" y="55"/>
                      <a:pt x="45" y="66"/>
                    </a:cubicBezTo>
                    <a:cubicBezTo>
                      <a:pt x="46" y="66"/>
                      <a:pt x="51" y="66"/>
                      <a:pt x="47" y="64"/>
                    </a:cubicBezTo>
                    <a:close/>
                  </a:path>
                </a:pathLst>
              </a:custGeom>
              <a:grpFill/>
              <a:ln>
                <a:noFill/>
              </a:ln>
            </p:spPr>
            <p:txBody>
              <a:bodyPr vert="horz" wrap="square" lIns="96435" tIns="48218" rIns="96435" bIns="48218" numCol="1" anchor="t" anchorCtr="0" compatLnSpc="1"/>
              <a:lstStyle/>
              <a:p>
                <a:endParaRPr lang="zh-CN" altLang="en-US"/>
              </a:p>
            </p:txBody>
          </p:sp>
          <p:sp>
            <p:nvSpPr>
              <p:cNvPr id="53" name="Freeform 211"/>
              <p:cNvSpPr/>
              <p:nvPr/>
            </p:nvSpPr>
            <p:spPr bwMode="auto">
              <a:xfrm>
                <a:off x="4137026" y="123825"/>
                <a:ext cx="260350" cy="131763"/>
              </a:xfrm>
              <a:custGeom>
                <a:avLst/>
                <a:gdLst>
                  <a:gd name="T0" fmla="*/ 3 w 69"/>
                  <a:gd name="T1" fmla="*/ 29 h 35"/>
                  <a:gd name="T2" fmla="*/ 68 w 69"/>
                  <a:gd name="T3" fmla="*/ 2 h 35"/>
                  <a:gd name="T4" fmla="*/ 63 w 69"/>
                  <a:gd name="T5" fmla="*/ 1 h 35"/>
                  <a:gd name="T6" fmla="*/ 3 w 69"/>
                  <a:gd name="T7" fmla="*/ 27 h 35"/>
                  <a:gd name="T8" fmla="*/ 3 w 69"/>
                  <a:gd name="T9" fmla="*/ 29 h 35"/>
                </a:gdLst>
                <a:ahLst/>
                <a:cxnLst>
                  <a:cxn ang="0">
                    <a:pos x="T0" y="T1"/>
                  </a:cxn>
                  <a:cxn ang="0">
                    <a:pos x="T2" y="T3"/>
                  </a:cxn>
                  <a:cxn ang="0">
                    <a:pos x="T4" y="T5"/>
                  </a:cxn>
                  <a:cxn ang="0">
                    <a:pos x="T6" y="T7"/>
                  </a:cxn>
                  <a:cxn ang="0">
                    <a:pos x="T8" y="T9"/>
                  </a:cxn>
                </a:cxnLst>
                <a:rect l="0" t="0" r="r" b="b"/>
                <a:pathLst>
                  <a:path w="69" h="35">
                    <a:moveTo>
                      <a:pt x="3" y="29"/>
                    </a:moveTo>
                    <a:cubicBezTo>
                      <a:pt x="30" y="35"/>
                      <a:pt x="54" y="27"/>
                      <a:pt x="68" y="2"/>
                    </a:cubicBezTo>
                    <a:cubicBezTo>
                      <a:pt x="69" y="1"/>
                      <a:pt x="64" y="0"/>
                      <a:pt x="63" y="1"/>
                    </a:cubicBezTo>
                    <a:cubicBezTo>
                      <a:pt x="51" y="23"/>
                      <a:pt x="28" y="33"/>
                      <a:pt x="3" y="27"/>
                    </a:cubicBezTo>
                    <a:cubicBezTo>
                      <a:pt x="1" y="27"/>
                      <a:pt x="0" y="29"/>
                      <a:pt x="3" y="29"/>
                    </a:cubicBezTo>
                    <a:close/>
                  </a:path>
                </a:pathLst>
              </a:custGeom>
              <a:grpFill/>
              <a:ln>
                <a:noFill/>
              </a:ln>
            </p:spPr>
            <p:txBody>
              <a:bodyPr vert="horz" wrap="square" lIns="96435" tIns="48218" rIns="96435" bIns="48218" numCol="1" anchor="t" anchorCtr="0" compatLnSpc="1"/>
              <a:lstStyle/>
              <a:p>
                <a:endParaRPr lang="zh-CN" altLang="en-US"/>
              </a:p>
            </p:txBody>
          </p:sp>
          <p:sp>
            <p:nvSpPr>
              <p:cNvPr id="54" name="Freeform 212"/>
              <p:cNvSpPr/>
              <p:nvPr/>
            </p:nvSpPr>
            <p:spPr bwMode="auto">
              <a:xfrm>
                <a:off x="4246563" y="85725"/>
                <a:ext cx="71438" cy="271463"/>
              </a:xfrm>
              <a:custGeom>
                <a:avLst/>
                <a:gdLst>
                  <a:gd name="T0" fmla="*/ 11 w 19"/>
                  <a:gd name="T1" fmla="*/ 69 h 72"/>
                  <a:gd name="T2" fmla="*/ 18 w 19"/>
                  <a:gd name="T3" fmla="*/ 1 h 72"/>
                  <a:gd name="T4" fmla="*/ 13 w 19"/>
                  <a:gd name="T5" fmla="*/ 1 h 72"/>
                  <a:gd name="T6" fmla="*/ 6 w 19"/>
                  <a:gd name="T7" fmla="*/ 70 h 72"/>
                  <a:gd name="T8" fmla="*/ 11 w 19"/>
                  <a:gd name="T9" fmla="*/ 69 h 72"/>
                </a:gdLst>
                <a:ahLst/>
                <a:cxnLst>
                  <a:cxn ang="0">
                    <a:pos x="T0" y="T1"/>
                  </a:cxn>
                  <a:cxn ang="0">
                    <a:pos x="T2" y="T3"/>
                  </a:cxn>
                  <a:cxn ang="0">
                    <a:pos x="T4" y="T5"/>
                  </a:cxn>
                  <a:cxn ang="0">
                    <a:pos x="T6" y="T7"/>
                  </a:cxn>
                  <a:cxn ang="0">
                    <a:pos x="T8" y="T9"/>
                  </a:cxn>
                </a:cxnLst>
                <a:rect l="0" t="0" r="r" b="b"/>
                <a:pathLst>
                  <a:path w="19" h="72">
                    <a:moveTo>
                      <a:pt x="11" y="69"/>
                    </a:moveTo>
                    <a:cubicBezTo>
                      <a:pt x="5" y="48"/>
                      <a:pt x="9" y="21"/>
                      <a:pt x="18" y="1"/>
                    </a:cubicBezTo>
                    <a:cubicBezTo>
                      <a:pt x="19" y="0"/>
                      <a:pt x="14" y="0"/>
                      <a:pt x="13" y="1"/>
                    </a:cubicBezTo>
                    <a:cubicBezTo>
                      <a:pt x="4" y="21"/>
                      <a:pt x="0" y="48"/>
                      <a:pt x="6" y="70"/>
                    </a:cubicBezTo>
                    <a:cubicBezTo>
                      <a:pt x="6" y="72"/>
                      <a:pt x="11" y="71"/>
                      <a:pt x="11" y="69"/>
                    </a:cubicBezTo>
                    <a:close/>
                  </a:path>
                </a:pathLst>
              </a:custGeom>
              <a:grpFill/>
              <a:ln>
                <a:noFill/>
              </a:ln>
            </p:spPr>
            <p:txBody>
              <a:bodyPr vert="horz" wrap="square" lIns="96435" tIns="48218" rIns="96435" bIns="48218" numCol="1" anchor="t" anchorCtr="0" compatLnSpc="1"/>
              <a:lstStyle/>
              <a:p>
                <a:endParaRPr lang="zh-CN" altLang="en-US"/>
              </a:p>
            </p:txBody>
          </p:sp>
          <p:sp>
            <p:nvSpPr>
              <p:cNvPr id="55" name="Freeform 213"/>
              <p:cNvSpPr/>
              <p:nvPr/>
            </p:nvSpPr>
            <p:spPr bwMode="auto">
              <a:xfrm>
                <a:off x="4156076" y="138112"/>
                <a:ext cx="266700" cy="120650"/>
              </a:xfrm>
              <a:custGeom>
                <a:avLst/>
                <a:gdLst>
                  <a:gd name="T0" fmla="*/ 0 w 71"/>
                  <a:gd name="T1" fmla="*/ 2 h 32"/>
                  <a:gd name="T2" fmla="*/ 68 w 71"/>
                  <a:gd name="T3" fmla="*/ 24 h 32"/>
                  <a:gd name="T4" fmla="*/ 65 w 71"/>
                  <a:gd name="T5" fmla="*/ 22 h 32"/>
                  <a:gd name="T6" fmla="*/ 5 w 71"/>
                  <a:gd name="T7" fmla="*/ 1 h 32"/>
                  <a:gd name="T8" fmla="*/ 0 w 71"/>
                  <a:gd name="T9" fmla="*/ 2 h 32"/>
                </a:gdLst>
                <a:ahLst/>
                <a:cxnLst>
                  <a:cxn ang="0">
                    <a:pos x="T0" y="T1"/>
                  </a:cxn>
                  <a:cxn ang="0">
                    <a:pos x="T2" y="T3"/>
                  </a:cxn>
                  <a:cxn ang="0">
                    <a:pos x="T4" y="T5"/>
                  </a:cxn>
                  <a:cxn ang="0">
                    <a:pos x="T6" y="T7"/>
                  </a:cxn>
                  <a:cxn ang="0">
                    <a:pos x="T8" y="T9"/>
                  </a:cxn>
                </a:cxnLst>
                <a:rect l="0" t="0" r="r" b="b"/>
                <a:pathLst>
                  <a:path w="71" h="32">
                    <a:moveTo>
                      <a:pt x="0" y="2"/>
                    </a:moveTo>
                    <a:cubicBezTo>
                      <a:pt x="17" y="22"/>
                      <a:pt x="42" y="32"/>
                      <a:pt x="68" y="24"/>
                    </a:cubicBezTo>
                    <a:cubicBezTo>
                      <a:pt x="71" y="23"/>
                      <a:pt x="66" y="21"/>
                      <a:pt x="65" y="22"/>
                    </a:cubicBezTo>
                    <a:cubicBezTo>
                      <a:pt x="42" y="29"/>
                      <a:pt x="20" y="19"/>
                      <a:pt x="5" y="1"/>
                    </a:cubicBezTo>
                    <a:cubicBezTo>
                      <a:pt x="4" y="0"/>
                      <a:pt x="0" y="1"/>
                      <a:pt x="0" y="2"/>
                    </a:cubicBezTo>
                    <a:close/>
                  </a:path>
                </a:pathLst>
              </a:custGeom>
              <a:grpFill/>
              <a:ln>
                <a:noFill/>
              </a:ln>
            </p:spPr>
            <p:txBody>
              <a:bodyPr vert="horz" wrap="square" lIns="96435" tIns="48218" rIns="96435" bIns="48218" numCol="1" anchor="t" anchorCtr="0" compatLnSpc="1"/>
              <a:lstStyle/>
              <a:p>
                <a:endParaRPr lang="zh-CN" altLang="en-US"/>
              </a:p>
            </p:txBody>
          </p:sp>
          <p:sp>
            <p:nvSpPr>
              <p:cNvPr id="56" name="Freeform 214"/>
              <p:cNvSpPr/>
              <p:nvPr/>
            </p:nvSpPr>
            <p:spPr bwMode="auto">
              <a:xfrm>
                <a:off x="3476626" y="233362"/>
                <a:ext cx="800100" cy="606425"/>
              </a:xfrm>
              <a:custGeom>
                <a:avLst/>
                <a:gdLst>
                  <a:gd name="T0" fmla="*/ 206 w 212"/>
                  <a:gd name="T1" fmla="*/ 0 h 161"/>
                  <a:gd name="T2" fmla="*/ 2 w 212"/>
                  <a:gd name="T3" fmla="*/ 160 h 161"/>
                  <a:gd name="T4" fmla="*/ 6 w 212"/>
                  <a:gd name="T5" fmla="*/ 160 h 161"/>
                  <a:gd name="T6" fmla="*/ 210 w 212"/>
                  <a:gd name="T7" fmla="*/ 1 h 161"/>
                  <a:gd name="T8" fmla="*/ 206 w 212"/>
                  <a:gd name="T9" fmla="*/ 0 h 161"/>
                </a:gdLst>
                <a:ahLst/>
                <a:cxnLst>
                  <a:cxn ang="0">
                    <a:pos x="T0" y="T1"/>
                  </a:cxn>
                  <a:cxn ang="0">
                    <a:pos x="T2" y="T3"/>
                  </a:cxn>
                  <a:cxn ang="0">
                    <a:pos x="T4" y="T5"/>
                  </a:cxn>
                  <a:cxn ang="0">
                    <a:pos x="T6" y="T7"/>
                  </a:cxn>
                  <a:cxn ang="0">
                    <a:pos x="T8" y="T9"/>
                  </a:cxn>
                </a:cxnLst>
                <a:rect l="0" t="0" r="r" b="b"/>
                <a:pathLst>
                  <a:path w="212" h="161">
                    <a:moveTo>
                      <a:pt x="206" y="0"/>
                    </a:moveTo>
                    <a:cubicBezTo>
                      <a:pt x="137" y="53"/>
                      <a:pt x="72" y="110"/>
                      <a:pt x="2" y="160"/>
                    </a:cubicBezTo>
                    <a:cubicBezTo>
                      <a:pt x="0" y="161"/>
                      <a:pt x="5" y="161"/>
                      <a:pt x="6" y="160"/>
                    </a:cubicBezTo>
                    <a:cubicBezTo>
                      <a:pt x="77" y="111"/>
                      <a:pt x="142" y="54"/>
                      <a:pt x="210" y="1"/>
                    </a:cubicBezTo>
                    <a:cubicBezTo>
                      <a:pt x="212" y="0"/>
                      <a:pt x="207" y="0"/>
                      <a:pt x="206" y="0"/>
                    </a:cubicBezTo>
                    <a:close/>
                  </a:path>
                </a:pathLst>
              </a:custGeom>
              <a:grpFill/>
              <a:ln>
                <a:noFill/>
              </a:ln>
            </p:spPr>
            <p:txBody>
              <a:bodyPr vert="horz" wrap="square" lIns="96435" tIns="48218" rIns="96435" bIns="48218" numCol="1" anchor="t" anchorCtr="0" compatLnSpc="1"/>
              <a:lstStyle/>
              <a:p>
                <a:endParaRPr lang="zh-CN" altLang="en-US"/>
              </a:p>
            </p:txBody>
          </p:sp>
          <p:sp>
            <p:nvSpPr>
              <p:cNvPr id="57" name="Freeform 215"/>
              <p:cNvSpPr/>
              <p:nvPr/>
            </p:nvSpPr>
            <p:spPr bwMode="auto">
              <a:xfrm>
                <a:off x="4241801" y="187325"/>
                <a:ext cx="68263" cy="68263"/>
              </a:xfrm>
              <a:custGeom>
                <a:avLst/>
                <a:gdLst>
                  <a:gd name="T0" fmla="*/ 13 w 18"/>
                  <a:gd name="T1" fmla="*/ 15 h 18"/>
                  <a:gd name="T2" fmla="*/ 3 w 18"/>
                  <a:gd name="T3" fmla="*/ 13 h 18"/>
                  <a:gd name="T4" fmla="*/ 5 w 18"/>
                  <a:gd name="T5" fmla="*/ 3 h 18"/>
                  <a:gd name="T6" fmla="*/ 15 w 18"/>
                  <a:gd name="T7" fmla="*/ 5 h 18"/>
                  <a:gd name="T8" fmla="*/ 13 w 18"/>
                  <a:gd name="T9" fmla="*/ 15 h 18"/>
                </a:gdLst>
                <a:ahLst/>
                <a:cxnLst>
                  <a:cxn ang="0">
                    <a:pos x="T0" y="T1"/>
                  </a:cxn>
                  <a:cxn ang="0">
                    <a:pos x="T2" y="T3"/>
                  </a:cxn>
                  <a:cxn ang="0">
                    <a:pos x="T4" y="T5"/>
                  </a:cxn>
                  <a:cxn ang="0">
                    <a:pos x="T6" y="T7"/>
                  </a:cxn>
                  <a:cxn ang="0">
                    <a:pos x="T8" y="T9"/>
                  </a:cxn>
                </a:cxnLst>
                <a:rect l="0" t="0" r="r" b="b"/>
                <a:pathLst>
                  <a:path w="18" h="18">
                    <a:moveTo>
                      <a:pt x="13" y="15"/>
                    </a:moveTo>
                    <a:cubicBezTo>
                      <a:pt x="10" y="18"/>
                      <a:pt x="5" y="17"/>
                      <a:pt x="3" y="13"/>
                    </a:cubicBezTo>
                    <a:cubicBezTo>
                      <a:pt x="0" y="10"/>
                      <a:pt x="1" y="5"/>
                      <a:pt x="5" y="3"/>
                    </a:cubicBezTo>
                    <a:cubicBezTo>
                      <a:pt x="8" y="0"/>
                      <a:pt x="13" y="1"/>
                      <a:pt x="15" y="5"/>
                    </a:cubicBezTo>
                    <a:cubicBezTo>
                      <a:pt x="18" y="8"/>
                      <a:pt x="17" y="13"/>
                      <a:pt x="13" y="15"/>
                    </a:cubicBezTo>
                    <a:close/>
                  </a:path>
                </a:pathLst>
              </a:custGeom>
              <a:grpFill/>
              <a:ln>
                <a:noFill/>
              </a:ln>
            </p:spPr>
            <p:txBody>
              <a:bodyPr vert="horz" wrap="square" lIns="96435" tIns="48218" rIns="96435" bIns="48218" numCol="1" anchor="t" anchorCtr="0" compatLnSpc="1"/>
              <a:lstStyle/>
              <a:p>
                <a:endParaRPr lang="zh-CN" altLang="en-US"/>
              </a:p>
            </p:txBody>
          </p:sp>
          <p:sp>
            <p:nvSpPr>
              <p:cNvPr id="58" name="Freeform 216"/>
              <p:cNvSpPr/>
              <p:nvPr/>
            </p:nvSpPr>
            <p:spPr bwMode="auto">
              <a:xfrm>
                <a:off x="2697163" y="74612"/>
                <a:ext cx="184150" cy="244475"/>
              </a:xfrm>
              <a:custGeom>
                <a:avLst/>
                <a:gdLst>
                  <a:gd name="T0" fmla="*/ 5 w 49"/>
                  <a:gd name="T1" fmla="*/ 65 h 65"/>
                  <a:gd name="T2" fmla="*/ 44 w 49"/>
                  <a:gd name="T3" fmla="*/ 2 h 65"/>
                  <a:gd name="T4" fmla="*/ 39 w 49"/>
                  <a:gd name="T5" fmla="*/ 1 h 65"/>
                  <a:gd name="T6" fmla="*/ 1 w 49"/>
                  <a:gd name="T7" fmla="*/ 63 h 65"/>
                  <a:gd name="T8" fmla="*/ 5 w 49"/>
                  <a:gd name="T9" fmla="*/ 65 h 65"/>
                </a:gdLst>
                <a:ahLst/>
                <a:cxnLst>
                  <a:cxn ang="0">
                    <a:pos x="T0" y="T1"/>
                  </a:cxn>
                  <a:cxn ang="0">
                    <a:pos x="T2" y="T3"/>
                  </a:cxn>
                  <a:cxn ang="0">
                    <a:pos x="T4" y="T5"/>
                  </a:cxn>
                  <a:cxn ang="0">
                    <a:pos x="T6" y="T7"/>
                  </a:cxn>
                  <a:cxn ang="0">
                    <a:pos x="T8" y="T9"/>
                  </a:cxn>
                </a:cxnLst>
                <a:rect l="0" t="0" r="r" b="b"/>
                <a:pathLst>
                  <a:path w="49" h="65">
                    <a:moveTo>
                      <a:pt x="5" y="65"/>
                    </a:moveTo>
                    <a:cubicBezTo>
                      <a:pt x="33" y="55"/>
                      <a:pt x="49" y="31"/>
                      <a:pt x="44" y="2"/>
                    </a:cubicBezTo>
                    <a:cubicBezTo>
                      <a:pt x="44" y="0"/>
                      <a:pt x="39" y="0"/>
                      <a:pt x="39" y="1"/>
                    </a:cubicBezTo>
                    <a:cubicBezTo>
                      <a:pt x="44" y="30"/>
                      <a:pt x="28" y="53"/>
                      <a:pt x="1" y="63"/>
                    </a:cubicBezTo>
                    <a:cubicBezTo>
                      <a:pt x="0" y="64"/>
                      <a:pt x="4" y="65"/>
                      <a:pt x="5" y="65"/>
                    </a:cubicBezTo>
                    <a:close/>
                  </a:path>
                </a:pathLst>
              </a:custGeom>
              <a:grpFill/>
              <a:ln>
                <a:noFill/>
              </a:ln>
            </p:spPr>
            <p:txBody>
              <a:bodyPr vert="horz" wrap="square" lIns="96435" tIns="48218" rIns="96435" bIns="48218" numCol="1" anchor="t" anchorCtr="0" compatLnSpc="1"/>
              <a:lstStyle/>
              <a:p>
                <a:endParaRPr lang="zh-CN" altLang="en-US"/>
              </a:p>
            </p:txBody>
          </p:sp>
          <p:sp>
            <p:nvSpPr>
              <p:cNvPr id="59" name="Freeform 217"/>
              <p:cNvSpPr/>
              <p:nvPr/>
            </p:nvSpPr>
            <p:spPr bwMode="auto">
              <a:xfrm>
                <a:off x="2697163" y="123825"/>
                <a:ext cx="260350" cy="131763"/>
              </a:xfrm>
              <a:custGeom>
                <a:avLst/>
                <a:gdLst>
                  <a:gd name="T0" fmla="*/ 64 w 69"/>
                  <a:gd name="T1" fmla="*/ 27 h 35"/>
                  <a:gd name="T2" fmla="*/ 5 w 69"/>
                  <a:gd name="T3" fmla="*/ 2 h 35"/>
                  <a:gd name="T4" fmla="*/ 0 w 69"/>
                  <a:gd name="T5" fmla="*/ 1 h 35"/>
                  <a:gd name="T6" fmla="*/ 67 w 69"/>
                  <a:gd name="T7" fmla="*/ 29 h 35"/>
                  <a:gd name="T8" fmla="*/ 64 w 69"/>
                  <a:gd name="T9" fmla="*/ 27 h 35"/>
                </a:gdLst>
                <a:ahLst/>
                <a:cxnLst>
                  <a:cxn ang="0">
                    <a:pos x="T0" y="T1"/>
                  </a:cxn>
                  <a:cxn ang="0">
                    <a:pos x="T2" y="T3"/>
                  </a:cxn>
                  <a:cxn ang="0">
                    <a:pos x="T4" y="T5"/>
                  </a:cxn>
                  <a:cxn ang="0">
                    <a:pos x="T6" y="T7"/>
                  </a:cxn>
                  <a:cxn ang="0">
                    <a:pos x="T8" y="T9"/>
                  </a:cxn>
                </a:cxnLst>
                <a:rect l="0" t="0" r="r" b="b"/>
                <a:pathLst>
                  <a:path w="69" h="35">
                    <a:moveTo>
                      <a:pt x="64" y="27"/>
                    </a:moveTo>
                    <a:cubicBezTo>
                      <a:pt x="39" y="33"/>
                      <a:pt x="18" y="24"/>
                      <a:pt x="5" y="2"/>
                    </a:cubicBezTo>
                    <a:cubicBezTo>
                      <a:pt x="5" y="1"/>
                      <a:pt x="0" y="0"/>
                      <a:pt x="0" y="1"/>
                    </a:cubicBezTo>
                    <a:cubicBezTo>
                      <a:pt x="14" y="26"/>
                      <a:pt x="40" y="35"/>
                      <a:pt x="67" y="29"/>
                    </a:cubicBezTo>
                    <a:cubicBezTo>
                      <a:pt x="69" y="29"/>
                      <a:pt x="65" y="27"/>
                      <a:pt x="64" y="27"/>
                    </a:cubicBezTo>
                    <a:close/>
                  </a:path>
                </a:pathLst>
              </a:custGeom>
              <a:grpFill/>
              <a:ln>
                <a:noFill/>
              </a:ln>
            </p:spPr>
            <p:txBody>
              <a:bodyPr vert="horz" wrap="square" lIns="96435" tIns="48218" rIns="96435" bIns="48218" numCol="1" anchor="t" anchorCtr="0" compatLnSpc="1"/>
              <a:lstStyle/>
              <a:p>
                <a:endParaRPr lang="zh-CN" altLang="en-US"/>
              </a:p>
            </p:txBody>
          </p:sp>
          <p:sp>
            <p:nvSpPr>
              <p:cNvPr id="60" name="Freeform 218"/>
              <p:cNvSpPr/>
              <p:nvPr/>
            </p:nvSpPr>
            <p:spPr bwMode="auto">
              <a:xfrm>
                <a:off x="2776538" y="82550"/>
                <a:ext cx="68263" cy="271463"/>
              </a:xfrm>
              <a:custGeom>
                <a:avLst/>
                <a:gdLst>
                  <a:gd name="T0" fmla="*/ 12 w 18"/>
                  <a:gd name="T1" fmla="*/ 71 h 72"/>
                  <a:gd name="T2" fmla="*/ 5 w 18"/>
                  <a:gd name="T3" fmla="*/ 2 h 72"/>
                  <a:gd name="T4" fmla="*/ 0 w 18"/>
                  <a:gd name="T5" fmla="*/ 2 h 72"/>
                  <a:gd name="T6" fmla="*/ 7 w 18"/>
                  <a:gd name="T7" fmla="*/ 71 h 72"/>
                  <a:gd name="T8" fmla="*/ 12 w 18"/>
                  <a:gd name="T9" fmla="*/ 71 h 72"/>
                </a:gdLst>
                <a:ahLst/>
                <a:cxnLst>
                  <a:cxn ang="0">
                    <a:pos x="T0" y="T1"/>
                  </a:cxn>
                  <a:cxn ang="0">
                    <a:pos x="T2" y="T3"/>
                  </a:cxn>
                  <a:cxn ang="0">
                    <a:pos x="T4" y="T5"/>
                  </a:cxn>
                  <a:cxn ang="0">
                    <a:pos x="T6" y="T7"/>
                  </a:cxn>
                  <a:cxn ang="0">
                    <a:pos x="T8" y="T9"/>
                  </a:cxn>
                </a:cxnLst>
                <a:rect l="0" t="0" r="r" b="b"/>
                <a:pathLst>
                  <a:path w="18" h="72">
                    <a:moveTo>
                      <a:pt x="12" y="71"/>
                    </a:moveTo>
                    <a:cubicBezTo>
                      <a:pt x="18" y="49"/>
                      <a:pt x="14" y="22"/>
                      <a:pt x="5" y="2"/>
                    </a:cubicBezTo>
                    <a:cubicBezTo>
                      <a:pt x="4" y="0"/>
                      <a:pt x="0" y="1"/>
                      <a:pt x="0" y="2"/>
                    </a:cubicBezTo>
                    <a:cubicBezTo>
                      <a:pt x="9" y="23"/>
                      <a:pt x="13" y="49"/>
                      <a:pt x="7" y="71"/>
                    </a:cubicBezTo>
                    <a:cubicBezTo>
                      <a:pt x="7" y="72"/>
                      <a:pt x="12" y="72"/>
                      <a:pt x="12" y="71"/>
                    </a:cubicBezTo>
                    <a:close/>
                  </a:path>
                </a:pathLst>
              </a:custGeom>
              <a:grpFill/>
              <a:ln>
                <a:noFill/>
              </a:ln>
            </p:spPr>
            <p:txBody>
              <a:bodyPr vert="horz" wrap="square" lIns="96435" tIns="48218" rIns="96435" bIns="48218" numCol="1" anchor="t" anchorCtr="0" compatLnSpc="1"/>
              <a:lstStyle/>
              <a:p>
                <a:endParaRPr lang="zh-CN" altLang="en-US"/>
              </a:p>
            </p:txBody>
          </p:sp>
          <p:sp>
            <p:nvSpPr>
              <p:cNvPr id="61" name="Freeform 219"/>
              <p:cNvSpPr/>
              <p:nvPr/>
            </p:nvSpPr>
            <p:spPr bwMode="auto">
              <a:xfrm>
                <a:off x="2670176" y="138112"/>
                <a:ext cx="268288" cy="120650"/>
              </a:xfrm>
              <a:custGeom>
                <a:avLst/>
                <a:gdLst>
                  <a:gd name="T0" fmla="*/ 65 w 71"/>
                  <a:gd name="T1" fmla="*/ 1 h 32"/>
                  <a:gd name="T2" fmla="*/ 6 w 71"/>
                  <a:gd name="T3" fmla="*/ 22 h 32"/>
                  <a:gd name="T4" fmla="*/ 2 w 71"/>
                  <a:gd name="T5" fmla="*/ 24 h 32"/>
                  <a:gd name="T6" fmla="*/ 70 w 71"/>
                  <a:gd name="T7" fmla="*/ 2 h 32"/>
                  <a:gd name="T8" fmla="*/ 65 w 71"/>
                  <a:gd name="T9" fmla="*/ 1 h 32"/>
                </a:gdLst>
                <a:ahLst/>
                <a:cxnLst>
                  <a:cxn ang="0">
                    <a:pos x="T0" y="T1"/>
                  </a:cxn>
                  <a:cxn ang="0">
                    <a:pos x="T2" y="T3"/>
                  </a:cxn>
                  <a:cxn ang="0">
                    <a:pos x="T4" y="T5"/>
                  </a:cxn>
                  <a:cxn ang="0">
                    <a:pos x="T6" y="T7"/>
                  </a:cxn>
                  <a:cxn ang="0">
                    <a:pos x="T8" y="T9"/>
                  </a:cxn>
                </a:cxnLst>
                <a:rect l="0" t="0" r="r" b="b"/>
                <a:pathLst>
                  <a:path w="71" h="32">
                    <a:moveTo>
                      <a:pt x="65" y="1"/>
                    </a:moveTo>
                    <a:cubicBezTo>
                      <a:pt x="51" y="19"/>
                      <a:pt x="29" y="29"/>
                      <a:pt x="6" y="22"/>
                    </a:cubicBezTo>
                    <a:cubicBezTo>
                      <a:pt x="5" y="22"/>
                      <a:pt x="0" y="23"/>
                      <a:pt x="2" y="24"/>
                    </a:cubicBezTo>
                    <a:cubicBezTo>
                      <a:pt x="28" y="32"/>
                      <a:pt x="53" y="22"/>
                      <a:pt x="70" y="2"/>
                    </a:cubicBezTo>
                    <a:cubicBezTo>
                      <a:pt x="71" y="1"/>
                      <a:pt x="66" y="0"/>
                      <a:pt x="65" y="1"/>
                    </a:cubicBezTo>
                    <a:close/>
                  </a:path>
                </a:pathLst>
              </a:custGeom>
              <a:grpFill/>
              <a:ln>
                <a:noFill/>
              </a:ln>
            </p:spPr>
            <p:txBody>
              <a:bodyPr vert="horz" wrap="square" lIns="96435" tIns="48218" rIns="96435" bIns="48218" numCol="1" anchor="t" anchorCtr="0" compatLnSpc="1"/>
              <a:lstStyle/>
              <a:p>
                <a:endParaRPr lang="zh-CN" altLang="en-US"/>
              </a:p>
            </p:txBody>
          </p:sp>
          <p:sp>
            <p:nvSpPr>
              <p:cNvPr id="4" name="Freeform 220"/>
              <p:cNvSpPr/>
              <p:nvPr/>
            </p:nvSpPr>
            <p:spPr bwMode="auto">
              <a:xfrm>
                <a:off x="2817813" y="228600"/>
                <a:ext cx="795338" cy="614363"/>
              </a:xfrm>
              <a:custGeom>
                <a:avLst/>
                <a:gdLst>
                  <a:gd name="T0" fmla="*/ 1 w 211"/>
                  <a:gd name="T1" fmla="*/ 2 h 163"/>
                  <a:gd name="T2" fmla="*/ 205 w 211"/>
                  <a:gd name="T3" fmla="*/ 162 h 163"/>
                  <a:gd name="T4" fmla="*/ 210 w 211"/>
                  <a:gd name="T5" fmla="*/ 160 h 163"/>
                  <a:gd name="T6" fmla="*/ 6 w 211"/>
                  <a:gd name="T7" fmla="*/ 1 h 163"/>
                  <a:gd name="T8" fmla="*/ 1 w 211"/>
                  <a:gd name="T9" fmla="*/ 2 h 163"/>
                </a:gdLst>
                <a:ahLst/>
                <a:cxnLst>
                  <a:cxn ang="0">
                    <a:pos x="T0" y="T1"/>
                  </a:cxn>
                  <a:cxn ang="0">
                    <a:pos x="T2" y="T3"/>
                  </a:cxn>
                  <a:cxn ang="0">
                    <a:pos x="T4" y="T5"/>
                  </a:cxn>
                  <a:cxn ang="0">
                    <a:pos x="T6" y="T7"/>
                  </a:cxn>
                  <a:cxn ang="0">
                    <a:pos x="T8" y="T9"/>
                  </a:cxn>
                </a:cxnLst>
                <a:rect l="0" t="0" r="r" b="b"/>
                <a:pathLst>
                  <a:path w="211" h="163">
                    <a:moveTo>
                      <a:pt x="1" y="2"/>
                    </a:moveTo>
                    <a:cubicBezTo>
                      <a:pt x="70" y="55"/>
                      <a:pt x="135" y="112"/>
                      <a:pt x="205" y="162"/>
                    </a:cubicBezTo>
                    <a:cubicBezTo>
                      <a:pt x="206" y="163"/>
                      <a:pt x="211" y="162"/>
                      <a:pt x="210" y="160"/>
                    </a:cubicBezTo>
                    <a:cubicBezTo>
                      <a:pt x="139" y="111"/>
                      <a:pt x="74" y="53"/>
                      <a:pt x="6" y="1"/>
                    </a:cubicBezTo>
                    <a:cubicBezTo>
                      <a:pt x="5" y="0"/>
                      <a:pt x="0" y="1"/>
                      <a:pt x="1" y="2"/>
                    </a:cubicBezTo>
                    <a:close/>
                  </a:path>
                </a:pathLst>
              </a:custGeom>
              <a:grpFill/>
              <a:ln>
                <a:noFill/>
              </a:ln>
            </p:spPr>
            <p:txBody>
              <a:bodyPr vert="horz" wrap="square" lIns="96435" tIns="48218" rIns="96435" bIns="48218" numCol="1" anchor="t" anchorCtr="0" compatLnSpc="1"/>
              <a:lstStyle/>
              <a:p>
                <a:endParaRPr lang="zh-CN" altLang="en-US"/>
              </a:p>
            </p:txBody>
          </p:sp>
          <p:sp>
            <p:nvSpPr>
              <p:cNvPr id="6" name="Freeform 221"/>
              <p:cNvSpPr/>
              <p:nvPr/>
            </p:nvSpPr>
            <p:spPr bwMode="auto">
              <a:xfrm>
                <a:off x="2784476" y="187325"/>
                <a:ext cx="63500" cy="68263"/>
              </a:xfrm>
              <a:custGeom>
                <a:avLst/>
                <a:gdLst>
                  <a:gd name="T0" fmla="*/ 4 w 17"/>
                  <a:gd name="T1" fmla="*/ 15 h 18"/>
                  <a:gd name="T2" fmla="*/ 15 w 17"/>
                  <a:gd name="T3" fmla="*/ 13 h 18"/>
                  <a:gd name="T4" fmla="*/ 13 w 17"/>
                  <a:gd name="T5" fmla="*/ 3 h 18"/>
                  <a:gd name="T6" fmla="*/ 2 w 17"/>
                  <a:gd name="T7" fmla="*/ 5 h 18"/>
                  <a:gd name="T8" fmla="*/ 4 w 17"/>
                  <a:gd name="T9" fmla="*/ 15 h 18"/>
                </a:gdLst>
                <a:ahLst/>
                <a:cxnLst>
                  <a:cxn ang="0">
                    <a:pos x="T0" y="T1"/>
                  </a:cxn>
                  <a:cxn ang="0">
                    <a:pos x="T2" y="T3"/>
                  </a:cxn>
                  <a:cxn ang="0">
                    <a:pos x="T4" y="T5"/>
                  </a:cxn>
                  <a:cxn ang="0">
                    <a:pos x="T6" y="T7"/>
                  </a:cxn>
                  <a:cxn ang="0">
                    <a:pos x="T8" y="T9"/>
                  </a:cxn>
                </a:cxnLst>
                <a:rect l="0" t="0" r="r" b="b"/>
                <a:pathLst>
                  <a:path w="17" h="18">
                    <a:moveTo>
                      <a:pt x="4" y="15"/>
                    </a:moveTo>
                    <a:cubicBezTo>
                      <a:pt x="7" y="18"/>
                      <a:pt x="12" y="17"/>
                      <a:pt x="15" y="13"/>
                    </a:cubicBezTo>
                    <a:cubicBezTo>
                      <a:pt x="17" y="10"/>
                      <a:pt x="16" y="5"/>
                      <a:pt x="13" y="3"/>
                    </a:cubicBezTo>
                    <a:cubicBezTo>
                      <a:pt x="9" y="0"/>
                      <a:pt x="5" y="1"/>
                      <a:pt x="2" y="5"/>
                    </a:cubicBezTo>
                    <a:cubicBezTo>
                      <a:pt x="0" y="8"/>
                      <a:pt x="1" y="13"/>
                      <a:pt x="4" y="15"/>
                    </a:cubicBezTo>
                    <a:close/>
                  </a:path>
                </a:pathLst>
              </a:custGeom>
              <a:grpFill/>
              <a:ln>
                <a:noFill/>
              </a:ln>
            </p:spPr>
            <p:txBody>
              <a:bodyPr vert="horz" wrap="square" lIns="96435" tIns="48218" rIns="96435" bIns="48218" numCol="1" anchor="t" anchorCtr="0" compatLnSpc="1"/>
              <a:lstStyle/>
              <a:p>
                <a:endParaRPr lang="zh-CN" altLang="en-US"/>
              </a:p>
            </p:txBody>
          </p:sp>
          <p:sp>
            <p:nvSpPr>
              <p:cNvPr id="7" name="Freeform 222"/>
              <p:cNvSpPr/>
              <p:nvPr/>
            </p:nvSpPr>
            <p:spPr bwMode="auto">
              <a:xfrm>
                <a:off x="3213101" y="-169863"/>
                <a:ext cx="298450" cy="134938"/>
              </a:xfrm>
              <a:custGeom>
                <a:avLst/>
                <a:gdLst>
                  <a:gd name="T0" fmla="*/ 73 w 79"/>
                  <a:gd name="T1" fmla="*/ 1 h 36"/>
                  <a:gd name="T2" fmla="*/ 6 w 79"/>
                  <a:gd name="T3" fmla="*/ 22 h 36"/>
                  <a:gd name="T4" fmla="*/ 3 w 79"/>
                  <a:gd name="T5" fmla="*/ 23 h 36"/>
                  <a:gd name="T6" fmla="*/ 78 w 79"/>
                  <a:gd name="T7" fmla="*/ 2 h 36"/>
                  <a:gd name="T8" fmla="*/ 73 w 79"/>
                  <a:gd name="T9" fmla="*/ 1 h 36"/>
                </a:gdLst>
                <a:ahLst/>
                <a:cxnLst>
                  <a:cxn ang="0">
                    <a:pos x="T0" y="T1"/>
                  </a:cxn>
                  <a:cxn ang="0">
                    <a:pos x="T2" y="T3"/>
                  </a:cxn>
                  <a:cxn ang="0">
                    <a:pos x="T4" y="T5"/>
                  </a:cxn>
                  <a:cxn ang="0">
                    <a:pos x="T6" y="T7"/>
                  </a:cxn>
                  <a:cxn ang="0">
                    <a:pos x="T8" y="T9"/>
                  </a:cxn>
                </a:cxnLst>
                <a:rect l="0" t="0" r="r" b="b"/>
                <a:pathLst>
                  <a:path w="79" h="36">
                    <a:moveTo>
                      <a:pt x="73" y="1"/>
                    </a:moveTo>
                    <a:cubicBezTo>
                      <a:pt x="57" y="23"/>
                      <a:pt x="32" y="34"/>
                      <a:pt x="6" y="22"/>
                    </a:cubicBezTo>
                    <a:cubicBezTo>
                      <a:pt x="4" y="21"/>
                      <a:pt x="0" y="22"/>
                      <a:pt x="3" y="23"/>
                    </a:cubicBezTo>
                    <a:cubicBezTo>
                      <a:pt x="31" y="36"/>
                      <a:pt x="60" y="27"/>
                      <a:pt x="78" y="2"/>
                    </a:cubicBezTo>
                    <a:cubicBezTo>
                      <a:pt x="79" y="1"/>
                      <a:pt x="74" y="0"/>
                      <a:pt x="73" y="1"/>
                    </a:cubicBezTo>
                    <a:close/>
                  </a:path>
                </a:pathLst>
              </a:custGeom>
              <a:grpFill/>
              <a:ln>
                <a:noFill/>
              </a:ln>
            </p:spPr>
            <p:txBody>
              <a:bodyPr vert="horz" wrap="square" lIns="96435" tIns="48218" rIns="96435" bIns="48218" numCol="1" anchor="t" anchorCtr="0" compatLnSpc="1"/>
              <a:lstStyle/>
              <a:p>
                <a:endParaRPr lang="zh-CN" altLang="en-US"/>
              </a:p>
            </p:txBody>
          </p:sp>
          <p:sp>
            <p:nvSpPr>
              <p:cNvPr id="9" name="Freeform 223"/>
              <p:cNvSpPr/>
              <p:nvPr/>
            </p:nvSpPr>
            <p:spPr bwMode="auto">
              <a:xfrm>
                <a:off x="3303588" y="-219075"/>
                <a:ext cx="106363" cy="263525"/>
              </a:xfrm>
              <a:custGeom>
                <a:avLst/>
                <a:gdLst>
                  <a:gd name="T0" fmla="*/ 15 w 28"/>
                  <a:gd name="T1" fmla="*/ 69 h 70"/>
                  <a:gd name="T2" fmla="*/ 6 w 28"/>
                  <a:gd name="T3" fmla="*/ 1 h 70"/>
                  <a:gd name="T4" fmla="*/ 2 w 28"/>
                  <a:gd name="T5" fmla="*/ 1 h 70"/>
                  <a:gd name="T6" fmla="*/ 11 w 28"/>
                  <a:gd name="T7" fmla="*/ 68 h 70"/>
                  <a:gd name="T8" fmla="*/ 15 w 28"/>
                  <a:gd name="T9" fmla="*/ 69 h 70"/>
                </a:gdLst>
                <a:ahLst/>
                <a:cxnLst>
                  <a:cxn ang="0">
                    <a:pos x="T0" y="T1"/>
                  </a:cxn>
                  <a:cxn ang="0">
                    <a:pos x="T2" y="T3"/>
                  </a:cxn>
                  <a:cxn ang="0">
                    <a:pos x="T4" y="T5"/>
                  </a:cxn>
                  <a:cxn ang="0">
                    <a:pos x="T6" y="T7"/>
                  </a:cxn>
                  <a:cxn ang="0">
                    <a:pos x="T8" y="T9"/>
                  </a:cxn>
                </a:cxnLst>
                <a:rect l="0" t="0" r="r" b="b"/>
                <a:pathLst>
                  <a:path w="28" h="70">
                    <a:moveTo>
                      <a:pt x="15" y="69"/>
                    </a:moveTo>
                    <a:cubicBezTo>
                      <a:pt x="28" y="45"/>
                      <a:pt x="25" y="20"/>
                      <a:pt x="6" y="1"/>
                    </a:cubicBezTo>
                    <a:cubicBezTo>
                      <a:pt x="5" y="1"/>
                      <a:pt x="0" y="0"/>
                      <a:pt x="2" y="1"/>
                    </a:cubicBezTo>
                    <a:cubicBezTo>
                      <a:pt x="20" y="20"/>
                      <a:pt x="23" y="45"/>
                      <a:pt x="11" y="68"/>
                    </a:cubicBezTo>
                    <a:cubicBezTo>
                      <a:pt x="10" y="69"/>
                      <a:pt x="15" y="70"/>
                      <a:pt x="15" y="69"/>
                    </a:cubicBezTo>
                    <a:close/>
                  </a:path>
                </a:pathLst>
              </a:custGeom>
              <a:grpFill/>
              <a:ln>
                <a:noFill/>
              </a:ln>
            </p:spPr>
            <p:txBody>
              <a:bodyPr vert="horz" wrap="square" lIns="96435" tIns="48218" rIns="96435" bIns="48218" numCol="1" anchor="t" anchorCtr="0" compatLnSpc="1"/>
              <a:lstStyle/>
              <a:p>
                <a:endParaRPr lang="zh-CN" altLang="en-US"/>
              </a:p>
            </p:txBody>
          </p:sp>
          <p:sp>
            <p:nvSpPr>
              <p:cNvPr id="10" name="Freeform 224"/>
              <p:cNvSpPr/>
              <p:nvPr/>
            </p:nvSpPr>
            <p:spPr bwMode="auto">
              <a:xfrm>
                <a:off x="3248026" y="-155575"/>
                <a:ext cx="266700" cy="106363"/>
              </a:xfrm>
              <a:custGeom>
                <a:avLst/>
                <a:gdLst>
                  <a:gd name="T0" fmla="*/ 68 w 71"/>
                  <a:gd name="T1" fmla="*/ 26 h 28"/>
                  <a:gd name="T2" fmla="*/ 5 w 71"/>
                  <a:gd name="T3" fmla="*/ 1 h 28"/>
                  <a:gd name="T4" fmla="*/ 1 w 71"/>
                  <a:gd name="T5" fmla="*/ 2 h 28"/>
                  <a:gd name="T6" fmla="*/ 67 w 71"/>
                  <a:gd name="T7" fmla="*/ 28 h 28"/>
                  <a:gd name="T8" fmla="*/ 68 w 71"/>
                  <a:gd name="T9" fmla="*/ 26 h 28"/>
                </a:gdLst>
                <a:ahLst/>
                <a:cxnLst>
                  <a:cxn ang="0">
                    <a:pos x="T0" y="T1"/>
                  </a:cxn>
                  <a:cxn ang="0">
                    <a:pos x="T2" y="T3"/>
                  </a:cxn>
                  <a:cxn ang="0">
                    <a:pos x="T4" y="T5"/>
                  </a:cxn>
                  <a:cxn ang="0">
                    <a:pos x="T6" y="T7"/>
                  </a:cxn>
                  <a:cxn ang="0">
                    <a:pos x="T8" y="T9"/>
                  </a:cxn>
                </a:cxnLst>
                <a:rect l="0" t="0" r="r" b="b"/>
                <a:pathLst>
                  <a:path w="71" h="28">
                    <a:moveTo>
                      <a:pt x="68" y="26"/>
                    </a:moveTo>
                    <a:cubicBezTo>
                      <a:pt x="46" y="26"/>
                      <a:pt x="22" y="15"/>
                      <a:pt x="5" y="1"/>
                    </a:cubicBezTo>
                    <a:cubicBezTo>
                      <a:pt x="4" y="0"/>
                      <a:pt x="0" y="2"/>
                      <a:pt x="1" y="2"/>
                    </a:cubicBezTo>
                    <a:cubicBezTo>
                      <a:pt x="18" y="17"/>
                      <a:pt x="44" y="28"/>
                      <a:pt x="67" y="28"/>
                    </a:cubicBezTo>
                    <a:cubicBezTo>
                      <a:pt x="69" y="28"/>
                      <a:pt x="71" y="26"/>
                      <a:pt x="68" y="26"/>
                    </a:cubicBezTo>
                    <a:close/>
                  </a:path>
                </a:pathLst>
              </a:custGeom>
              <a:grpFill/>
              <a:ln>
                <a:noFill/>
              </a:ln>
            </p:spPr>
            <p:txBody>
              <a:bodyPr vert="horz" wrap="square" lIns="96435" tIns="48218" rIns="96435" bIns="48218" numCol="1" anchor="t" anchorCtr="0" compatLnSpc="1"/>
              <a:lstStyle/>
              <a:p>
                <a:endParaRPr lang="zh-CN" altLang="en-US"/>
              </a:p>
            </p:txBody>
          </p:sp>
          <p:sp>
            <p:nvSpPr>
              <p:cNvPr id="67" name="Freeform 225"/>
              <p:cNvSpPr/>
              <p:nvPr/>
            </p:nvSpPr>
            <p:spPr bwMode="auto">
              <a:xfrm>
                <a:off x="3259138" y="-214313"/>
                <a:ext cx="169863" cy="217488"/>
              </a:xfrm>
              <a:custGeom>
                <a:avLst/>
                <a:gdLst>
                  <a:gd name="T0" fmla="*/ 6 w 45"/>
                  <a:gd name="T1" fmla="*/ 58 h 58"/>
                  <a:gd name="T2" fmla="*/ 44 w 45"/>
                  <a:gd name="T3" fmla="*/ 1 h 58"/>
                  <a:gd name="T4" fmla="*/ 39 w 45"/>
                  <a:gd name="T5" fmla="*/ 2 h 58"/>
                  <a:gd name="T6" fmla="*/ 2 w 45"/>
                  <a:gd name="T7" fmla="*/ 57 h 58"/>
                  <a:gd name="T8" fmla="*/ 6 w 45"/>
                  <a:gd name="T9" fmla="*/ 58 h 58"/>
                </a:gdLst>
                <a:ahLst/>
                <a:cxnLst>
                  <a:cxn ang="0">
                    <a:pos x="T0" y="T1"/>
                  </a:cxn>
                  <a:cxn ang="0">
                    <a:pos x="T2" y="T3"/>
                  </a:cxn>
                  <a:cxn ang="0">
                    <a:pos x="T4" y="T5"/>
                  </a:cxn>
                  <a:cxn ang="0">
                    <a:pos x="T6" y="T7"/>
                  </a:cxn>
                  <a:cxn ang="0">
                    <a:pos x="T8" y="T9"/>
                  </a:cxn>
                </a:cxnLst>
                <a:rect l="0" t="0" r="r" b="b"/>
                <a:pathLst>
                  <a:path w="45" h="58">
                    <a:moveTo>
                      <a:pt x="6" y="58"/>
                    </a:moveTo>
                    <a:cubicBezTo>
                      <a:pt x="29" y="48"/>
                      <a:pt x="45" y="27"/>
                      <a:pt x="44" y="1"/>
                    </a:cubicBezTo>
                    <a:cubicBezTo>
                      <a:pt x="44" y="0"/>
                      <a:pt x="39" y="0"/>
                      <a:pt x="39" y="2"/>
                    </a:cubicBezTo>
                    <a:cubicBezTo>
                      <a:pt x="40" y="26"/>
                      <a:pt x="24" y="47"/>
                      <a:pt x="2" y="57"/>
                    </a:cubicBezTo>
                    <a:cubicBezTo>
                      <a:pt x="0" y="58"/>
                      <a:pt x="5" y="58"/>
                      <a:pt x="6" y="58"/>
                    </a:cubicBezTo>
                    <a:close/>
                  </a:path>
                </a:pathLst>
              </a:custGeom>
              <a:grpFill/>
              <a:ln>
                <a:noFill/>
              </a:ln>
            </p:spPr>
            <p:txBody>
              <a:bodyPr vert="horz" wrap="square" lIns="96435" tIns="48218" rIns="96435" bIns="48218" numCol="1" anchor="t" anchorCtr="0" compatLnSpc="1"/>
              <a:lstStyle/>
              <a:p>
                <a:endParaRPr lang="zh-CN" altLang="en-US"/>
              </a:p>
            </p:txBody>
          </p:sp>
          <p:sp>
            <p:nvSpPr>
              <p:cNvPr id="68" name="Freeform 226"/>
              <p:cNvSpPr/>
              <p:nvPr/>
            </p:nvSpPr>
            <p:spPr bwMode="auto">
              <a:xfrm>
                <a:off x="3375026" y="-71438"/>
                <a:ext cx="234950" cy="914400"/>
              </a:xfrm>
              <a:custGeom>
                <a:avLst/>
                <a:gdLst>
                  <a:gd name="T0" fmla="*/ 1 w 62"/>
                  <a:gd name="T1" fmla="*/ 2 h 243"/>
                  <a:gd name="T2" fmla="*/ 57 w 62"/>
                  <a:gd name="T3" fmla="*/ 241 h 243"/>
                  <a:gd name="T4" fmla="*/ 62 w 62"/>
                  <a:gd name="T5" fmla="*/ 241 h 243"/>
                  <a:gd name="T6" fmla="*/ 6 w 62"/>
                  <a:gd name="T7" fmla="*/ 1 h 243"/>
                  <a:gd name="T8" fmla="*/ 1 w 62"/>
                  <a:gd name="T9" fmla="*/ 2 h 243"/>
                </a:gdLst>
                <a:ahLst/>
                <a:cxnLst>
                  <a:cxn ang="0">
                    <a:pos x="T0" y="T1"/>
                  </a:cxn>
                  <a:cxn ang="0">
                    <a:pos x="T2" y="T3"/>
                  </a:cxn>
                  <a:cxn ang="0">
                    <a:pos x="T4" y="T5"/>
                  </a:cxn>
                  <a:cxn ang="0">
                    <a:pos x="T6" y="T7"/>
                  </a:cxn>
                  <a:cxn ang="0">
                    <a:pos x="T8" y="T9"/>
                  </a:cxn>
                </a:cxnLst>
                <a:rect l="0" t="0" r="r" b="b"/>
                <a:pathLst>
                  <a:path w="62" h="243">
                    <a:moveTo>
                      <a:pt x="1" y="2"/>
                    </a:moveTo>
                    <a:cubicBezTo>
                      <a:pt x="31" y="78"/>
                      <a:pt x="30" y="164"/>
                      <a:pt x="57" y="241"/>
                    </a:cubicBezTo>
                    <a:cubicBezTo>
                      <a:pt x="57" y="243"/>
                      <a:pt x="62" y="242"/>
                      <a:pt x="62" y="241"/>
                    </a:cubicBezTo>
                    <a:cubicBezTo>
                      <a:pt x="35" y="163"/>
                      <a:pt x="36" y="78"/>
                      <a:pt x="6" y="1"/>
                    </a:cubicBezTo>
                    <a:cubicBezTo>
                      <a:pt x="5" y="0"/>
                      <a:pt x="0" y="0"/>
                      <a:pt x="1" y="2"/>
                    </a:cubicBezTo>
                    <a:close/>
                  </a:path>
                </a:pathLst>
              </a:custGeom>
              <a:grpFill/>
              <a:ln>
                <a:noFill/>
              </a:ln>
            </p:spPr>
            <p:txBody>
              <a:bodyPr vert="horz" wrap="square" lIns="96435" tIns="48218" rIns="96435" bIns="48218" numCol="1" anchor="t" anchorCtr="0" compatLnSpc="1"/>
              <a:lstStyle/>
              <a:p>
                <a:endParaRPr lang="zh-CN" altLang="en-US"/>
              </a:p>
            </p:txBody>
          </p:sp>
          <p:sp>
            <p:nvSpPr>
              <p:cNvPr id="69" name="Freeform 227"/>
              <p:cNvSpPr/>
              <p:nvPr/>
            </p:nvSpPr>
            <p:spPr bwMode="auto">
              <a:xfrm>
                <a:off x="3344863" y="-117475"/>
                <a:ext cx="65088" cy="65088"/>
              </a:xfrm>
              <a:custGeom>
                <a:avLst/>
                <a:gdLst>
                  <a:gd name="T0" fmla="*/ 16 w 17"/>
                  <a:gd name="T1" fmla="*/ 6 h 17"/>
                  <a:gd name="T2" fmla="*/ 11 w 17"/>
                  <a:gd name="T3" fmla="*/ 16 h 17"/>
                  <a:gd name="T4" fmla="*/ 2 w 17"/>
                  <a:gd name="T5" fmla="*/ 11 h 17"/>
                  <a:gd name="T6" fmla="*/ 6 w 17"/>
                  <a:gd name="T7" fmla="*/ 1 h 17"/>
                  <a:gd name="T8" fmla="*/ 16 w 17"/>
                  <a:gd name="T9" fmla="*/ 6 h 17"/>
                </a:gdLst>
                <a:ahLst/>
                <a:cxnLst>
                  <a:cxn ang="0">
                    <a:pos x="T0" y="T1"/>
                  </a:cxn>
                  <a:cxn ang="0">
                    <a:pos x="T2" y="T3"/>
                  </a:cxn>
                  <a:cxn ang="0">
                    <a:pos x="T4" y="T5"/>
                  </a:cxn>
                  <a:cxn ang="0">
                    <a:pos x="T6" y="T7"/>
                  </a:cxn>
                  <a:cxn ang="0">
                    <a:pos x="T8" y="T9"/>
                  </a:cxn>
                </a:cxnLst>
                <a:rect l="0" t="0" r="r" b="b"/>
                <a:pathLst>
                  <a:path w="17" h="17">
                    <a:moveTo>
                      <a:pt x="16" y="6"/>
                    </a:moveTo>
                    <a:cubicBezTo>
                      <a:pt x="17" y="10"/>
                      <a:pt x="15" y="14"/>
                      <a:pt x="11" y="16"/>
                    </a:cubicBezTo>
                    <a:cubicBezTo>
                      <a:pt x="7" y="17"/>
                      <a:pt x="3" y="15"/>
                      <a:pt x="2" y="11"/>
                    </a:cubicBezTo>
                    <a:cubicBezTo>
                      <a:pt x="0" y="7"/>
                      <a:pt x="2" y="3"/>
                      <a:pt x="6" y="1"/>
                    </a:cubicBezTo>
                    <a:cubicBezTo>
                      <a:pt x="10" y="0"/>
                      <a:pt x="15" y="2"/>
                      <a:pt x="16" y="6"/>
                    </a:cubicBezTo>
                    <a:close/>
                  </a:path>
                </a:pathLst>
              </a:custGeom>
              <a:grpFill/>
              <a:ln>
                <a:noFill/>
              </a:ln>
            </p:spPr>
            <p:txBody>
              <a:bodyPr vert="horz" wrap="square" lIns="96435" tIns="48218" rIns="96435" bIns="48218" numCol="1" anchor="t" anchorCtr="0" compatLnSpc="1"/>
              <a:lstStyle/>
              <a:p>
                <a:endParaRPr lang="zh-CN" altLang="en-US"/>
              </a:p>
            </p:txBody>
          </p:sp>
          <p:sp>
            <p:nvSpPr>
              <p:cNvPr id="11" name="Freeform 228"/>
              <p:cNvSpPr/>
              <p:nvPr/>
            </p:nvSpPr>
            <p:spPr bwMode="auto">
              <a:xfrm>
                <a:off x="2640013" y="1062038"/>
                <a:ext cx="180975" cy="252413"/>
              </a:xfrm>
              <a:custGeom>
                <a:avLst/>
                <a:gdLst>
                  <a:gd name="T0" fmla="*/ 44 w 48"/>
                  <a:gd name="T1" fmla="*/ 65 h 67"/>
                  <a:gd name="T2" fmla="*/ 6 w 48"/>
                  <a:gd name="T3" fmla="*/ 0 h 67"/>
                  <a:gd name="T4" fmla="*/ 3 w 48"/>
                  <a:gd name="T5" fmla="*/ 2 h 67"/>
                  <a:gd name="T6" fmla="*/ 39 w 48"/>
                  <a:gd name="T7" fmla="*/ 64 h 67"/>
                  <a:gd name="T8" fmla="*/ 44 w 48"/>
                  <a:gd name="T9" fmla="*/ 65 h 67"/>
                </a:gdLst>
                <a:ahLst/>
                <a:cxnLst>
                  <a:cxn ang="0">
                    <a:pos x="T0" y="T1"/>
                  </a:cxn>
                  <a:cxn ang="0">
                    <a:pos x="T2" y="T3"/>
                  </a:cxn>
                  <a:cxn ang="0">
                    <a:pos x="T4" y="T5"/>
                  </a:cxn>
                  <a:cxn ang="0">
                    <a:pos x="T6" y="T7"/>
                  </a:cxn>
                  <a:cxn ang="0">
                    <a:pos x="T8" y="T9"/>
                  </a:cxn>
                </a:cxnLst>
                <a:rect l="0" t="0" r="r" b="b"/>
                <a:pathLst>
                  <a:path w="48" h="67">
                    <a:moveTo>
                      <a:pt x="44" y="65"/>
                    </a:moveTo>
                    <a:cubicBezTo>
                      <a:pt x="48" y="36"/>
                      <a:pt x="34" y="10"/>
                      <a:pt x="6" y="0"/>
                    </a:cubicBezTo>
                    <a:cubicBezTo>
                      <a:pt x="4" y="0"/>
                      <a:pt x="0" y="1"/>
                      <a:pt x="3" y="2"/>
                    </a:cubicBezTo>
                    <a:cubicBezTo>
                      <a:pt x="31" y="11"/>
                      <a:pt x="43" y="36"/>
                      <a:pt x="39" y="64"/>
                    </a:cubicBezTo>
                    <a:cubicBezTo>
                      <a:pt x="39" y="66"/>
                      <a:pt x="44" y="67"/>
                      <a:pt x="44" y="65"/>
                    </a:cubicBezTo>
                    <a:close/>
                  </a:path>
                </a:pathLst>
              </a:custGeom>
              <a:grpFill/>
              <a:ln>
                <a:noFill/>
              </a:ln>
            </p:spPr>
            <p:txBody>
              <a:bodyPr vert="horz" wrap="square" lIns="96435" tIns="48218" rIns="96435" bIns="48218" numCol="1" anchor="t" anchorCtr="0" compatLnSpc="1"/>
              <a:lstStyle/>
              <a:p>
                <a:endParaRPr lang="zh-CN" altLang="en-US"/>
              </a:p>
            </p:txBody>
          </p:sp>
          <p:sp>
            <p:nvSpPr>
              <p:cNvPr id="71" name="Freeform 229"/>
              <p:cNvSpPr/>
              <p:nvPr/>
            </p:nvSpPr>
            <p:spPr bwMode="auto">
              <a:xfrm>
                <a:off x="2614613" y="1054100"/>
                <a:ext cx="225425" cy="169863"/>
              </a:xfrm>
              <a:custGeom>
                <a:avLst/>
                <a:gdLst>
                  <a:gd name="T0" fmla="*/ 55 w 60"/>
                  <a:gd name="T1" fmla="*/ 1 h 45"/>
                  <a:gd name="T2" fmla="*/ 4 w 60"/>
                  <a:gd name="T3" fmla="*/ 43 h 45"/>
                  <a:gd name="T4" fmla="*/ 6 w 60"/>
                  <a:gd name="T5" fmla="*/ 45 h 45"/>
                  <a:gd name="T6" fmla="*/ 60 w 60"/>
                  <a:gd name="T7" fmla="*/ 2 h 45"/>
                  <a:gd name="T8" fmla="*/ 55 w 60"/>
                  <a:gd name="T9" fmla="*/ 1 h 45"/>
                </a:gdLst>
                <a:ahLst/>
                <a:cxnLst>
                  <a:cxn ang="0">
                    <a:pos x="T0" y="T1"/>
                  </a:cxn>
                  <a:cxn ang="0">
                    <a:pos x="T2" y="T3"/>
                  </a:cxn>
                  <a:cxn ang="0">
                    <a:pos x="T4" y="T5"/>
                  </a:cxn>
                  <a:cxn ang="0">
                    <a:pos x="T6" y="T7"/>
                  </a:cxn>
                  <a:cxn ang="0">
                    <a:pos x="T8" y="T9"/>
                  </a:cxn>
                </a:cxnLst>
                <a:rect l="0" t="0" r="r" b="b"/>
                <a:pathLst>
                  <a:path w="60" h="45">
                    <a:moveTo>
                      <a:pt x="55" y="1"/>
                    </a:moveTo>
                    <a:cubicBezTo>
                      <a:pt x="48" y="26"/>
                      <a:pt x="30" y="42"/>
                      <a:pt x="4" y="43"/>
                    </a:cubicBezTo>
                    <a:cubicBezTo>
                      <a:pt x="0" y="43"/>
                      <a:pt x="4" y="45"/>
                      <a:pt x="6" y="45"/>
                    </a:cubicBezTo>
                    <a:cubicBezTo>
                      <a:pt x="33" y="45"/>
                      <a:pt x="53" y="28"/>
                      <a:pt x="60" y="2"/>
                    </a:cubicBezTo>
                    <a:cubicBezTo>
                      <a:pt x="60" y="1"/>
                      <a:pt x="56" y="0"/>
                      <a:pt x="55" y="1"/>
                    </a:cubicBezTo>
                    <a:close/>
                  </a:path>
                </a:pathLst>
              </a:custGeom>
              <a:grpFill/>
              <a:ln>
                <a:noFill/>
              </a:ln>
            </p:spPr>
            <p:txBody>
              <a:bodyPr vert="horz" wrap="square" lIns="96435" tIns="48218" rIns="96435" bIns="48218" numCol="1" anchor="t" anchorCtr="0" compatLnSpc="1"/>
              <a:lstStyle/>
              <a:p>
                <a:endParaRPr lang="zh-CN" altLang="en-US"/>
              </a:p>
            </p:txBody>
          </p:sp>
          <p:sp>
            <p:nvSpPr>
              <p:cNvPr id="72" name="Freeform 230"/>
              <p:cNvSpPr/>
              <p:nvPr/>
            </p:nvSpPr>
            <p:spPr bwMode="auto">
              <a:xfrm>
                <a:off x="2617788" y="1125538"/>
                <a:ext cx="268288" cy="109538"/>
              </a:xfrm>
              <a:custGeom>
                <a:avLst/>
                <a:gdLst>
                  <a:gd name="T0" fmla="*/ 70 w 71"/>
                  <a:gd name="T1" fmla="*/ 27 h 29"/>
                  <a:gd name="T2" fmla="*/ 5 w 71"/>
                  <a:gd name="T3" fmla="*/ 1 h 29"/>
                  <a:gd name="T4" fmla="*/ 3 w 71"/>
                  <a:gd name="T5" fmla="*/ 3 h 29"/>
                  <a:gd name="T6" fmla="*/ 66 w 71"/>
                  <a:gd name="T7" fmla="*/ 28 h 29"/>
                  <a:gd name="T8" fmla="*/ 70 w 71"/>
                  <a:gd name="T9" fmla="*/ 27 h 29"/>
                </a:gdLst>
                <a:ahLst/>
                <a:cxnLst>
                  <a:cxn ang="0">
                    <a:pos x="T0" y="T1"/>
                  </a:cxn>
                  <a:cxn ang="0">
                    <a:pos x="T2" y="T3"/>
                  </a:cxn>
                  <a:cxn ang="0">
                    <a:pos x="T4" y="T5"/>
                  </a:cxn>
                  <a:cxn ang="0">
                    <a:pos x="T6" y="T7"/>
                  </a:cxn>
                  <a:cxn ang="0">
                    <a:pos x="T8" y="T9"/>
                  </a:cxn>
                </a:cxnLst>
                <a:rect l="0" t="0" r="r" b="b"/>
                <a:pathLst>
                  <a:path w="71" h="29">
                    <a:moveTo>
                      <a:pt x="70" y="27"/>
                    </a:moveTo>
                    <a:cubicBezTo>
                      <a:pt x="54" y="11"/>
                      <a:pt x="28" y="2"/>
                      <a:pt x="5" y="1"/>
                    </a:cubicBezTo>
                    <a:cubicBezTo>
                      <a:pt x="4" y="0"/>
                      <a:pt x="0" y="2"/>
                      <a:pt x="3" y="3"/>
                    </a:cubicBezTo>
                    <a:cubicBezTo>
                      <a:pt x="25" y="4"/>
                      <a:pt x="50" y="13"/>
                      <a:pt x="66" y="28"/>
                    </a:cubicBezTo>
                    <a:cubicBezTo>
                      <a:pt x="67" y="29"/>
                      <a:pt x="71" y="28"/>
                      <a:pt x="70" y="27"/>
                    </a:cubicBezTo>
                    <a:close/>
                  </a:path>
                </a:pathLst>
              </a:custGeom>
              <a:grpFill/>
              <a:ln>
                <a:noFill/>
              </a:ln>
            </p:spPr>
            <p:txBody>
              <a:bodyPr vert="horz" wrap="square" lIns="96435" tIns="48218" rIns="96435" bIns="48218" numCol="1" anchor="t" anchorCtr="0" compatLnSpc="1"/>
              <a:lstStyle/>
              <a:p>
                <a:endParaRPr lang="zh-CN" altLang="en-US"/>
              </a:p>
            </p:txBody>
          </p:sp>
          <p:sp>
            <p:nvSpPr>
              <p:cNvPr id="73" name="Freeform 231"/>
              <p:cNvSpPr/>
              <p:nvPr/>
            </p:nvSpPr>
            <p:spPr bwMode="auto">
              <a:xfrm>
                <a:off x="2689226" y="1027113"/>
                <a:ext cx="101600" cy="260350"/>
              </a:xfrm>
              <a:custGeom>
                <a:avLst/>
                <a:gdLst>
                  <a:gd name="T0" fmla="*/ 13 w 27"/>
                  <a:gd name="T1" fmla="*/ 2 h 69"/>
                  <a:gd name="T2" fmla="*/ 2 w 27"/>
                  <a:gd name="T3" fmla="*/ 67 h 69"/>
                  <a:gd name="T4" fmla="*/ 6 w 27"/>
                  <a:gd name="T5" fmla="*/ 68 h 69"/>
                  <a:gd name="T6" fmla="*/ 18 w 27"/>
                  <a:gd name="T7" fmla="*/ 1 h 69"/>
                  <a:gd name="T8" fmla="*/ 13 w 27"/>
                  <a:gd name="T9" fmla="*/ 2 h 69"/>
                </a:gdLst>
                <a:ahLst/>
                <a:cxnLst>
                  <a:cxn ang="0">
                    <a:pos x="T0" y="T1"/>
                  </a:cxn>
                  <a:cxn ang="0">
                    <a:pos x="T2" y="T3"/>
                  </a:cxn>
                  <a:cxn ang="0">
                    <a:pos x="T4" y="T5"/>
                  </a:cxn>
                  <a:cxn ang="0">
                    <a:pos x="T6" y="T7"/>
                  </a:cxn>
                  <a:cxn ang="0">
                    <a:pos x="T8" y="T9"/>
                  </a:cxn>
                </a:cxnLst>
                <a:rect l="0" t="0" r="r" b="b"/>
                <a:pathLst>
                  <a:path w="27" h="69">
                    <a:moveTo>
                      <a:pt x="13" y="2"/>
                    </a:moveTo>
                    <a:cubicBezTo>
                      <a:pt x="22" y="25"/>
                      <a:pt x="20" y="50"/>
                      <a:pt x="2" y="67"/>
                    </a:cubicBezTo>
                    <a:cubicBezTo>
                      <a:pt x="0" y="69"/>
                      <a:pt x="5" y="69"/>
                      <a:pt x="6" y="68"/>
                    </a:cubicBezTo>
                    <a:cubicBezTo>
                      <a:pt x="25" y="50"/>
                      <a:pt x="27" y="25"/>
                      <a:pt x="18" y="1"/>
                    </a:cubicBezTo>
                    <a:cubicBezTo>
                      <a:pt x="17" y="0"/>
                      <a:pt x="12" y="1"/>
                      <a:pt x="13" y="2"/>
                    </a:cubicBezTo>
                    <a:close/>
                  </a:path>
                </a:pathLst>
              </a:custGeom>
              <a:grpFill/>
              <a:ln>
                <a:noFill/>
              </a:ln>
            </p:spPr>
            <p:txBody>
              <a:bodyPr vert="horz" wrap="square" lIns="96435" tIns="48218" rIns="96435" bIns="48218" numCol="1" anchor="t" anchorCtr="0" compatLnSpc="1"/>
              <a:lstStyle/>
              <a:p>
                <a:endParaRPr lang="zh-CN" altLang="en-US"/>
              </a:p>
            </p:txBody>
          </p:sp>
          <p:sp>
            <p:nvSpPr>
              <p:cNvPr id="74" name="Freeform 232"/>
              <p:cNvSpPr/>
              <p:nvPr/>
            </p:nvSpPr>
            <p:spPr bwMode="auto">
              <a:xfrm>
                <a:off x="2768601" y="793750"/>
                <a:ext cx="811213" cy="373063"/>
              </a:xfrm>
              <a:custGeom>
                <a:avLst/>
                <a:gdLst>
                  <a:gd name="T0" fmla="*/ 6 w 215"/>
                  <a:gd name="T1" fmla="*/ 98 h 99"/>
                  <a:gd name="T2" fmla="*/ 213 w 215"/>
                  <a:gd name="T3" fmla="*/ 2 h 99"/>
                  <a:gd name="T4" fmla="*/ 209 w 215"/>
                  <a:gd name="T5" fmla="*/ 1 h 99"/>
                  <a:gd name="T6" fmla="*/ 2 w 215"/>
                  <a:gd name="T7" fmla="*/ 97 h 99"/>
                  <a:gd name="T8" fmla="*/ 6 w 215"/>
                  <a:gd name="T9" fmla="*/ 98 h 99"/>
                </a:gdLst>
                <a:ahLst/>
                <a:cxnLst>
                  <a:cxn ang="0">
                    <a:pos x="T0" y="T1"/>
                  </a:cxn>
                  <a:cxn ang="0">
                    <a:pos x="T2" y="T3"/>
                  </a:cxn>
                  <a:cxn ang="0">
                    <a:pos x="T4" y="T5"/>
                  </a:cxn>
                  <a:cxn ang="0">
                    <a:pos x="T6" y="T7"/>
                  </a:cxn>
                  <a:cxn ang="0">
                    <a:pos x="T8" y="T9"/>
                  </a:cxn>
                </a:cxnLst>
                <a:rect l="0" t="0" r="r" b="b"/>
                <a:pathLst>
                  <a:path w="215" h="99">
                    <a:moveTo>
                      <a:pt x="6" y="98"/>
                    </a:moveTo>
                    <a:cubicBezTo>
                      <a:pt x="75" y="67"/>
                      <a:pt x="145" y="36"/>
                      <a:pt x="213" y="2"/>
                    </a:cubicBezTo>
                    <a:cubicBezTo>
                      <a:pt x="215" y="1"/>
                      <a:pt x="210" y="0"/>
                      <a:pt x="209" y="1"/>
                    </a:cubicBezTo>
                    <a:cubicBezTo>
                      <a:pt x="141" y="35"/>
                      <a:pt x="71" y="66"/>
                      <a:pt x="2" y="97"/>
                    </a:cubicBezTo>
                    <a:cubicBezTo>
                      <a:pt x="0" y="98"/>
                      <a:pt x="5" y="99"/>
                      <a:pt x="6" y="98"/>
                    </a:cubicBezTo>
                    <a:close/>
                  </a:path>
                </a:pathLst>
              </a:custGeom>
              <a:grpFill/>
              <a:ln>
                <a:noFill/>
              </a:ln>
            </p:spPr>
            <p:txBody>
              <a:bodyPr vert="horz" wrap="square" lIns="96435" tIns="48218" rIns="96435" bIns="48218" numCol="1" anchor="t" anchorCtr="0" compatLnSpc="1"/>
              <a:lstStyle/>
              <a:p>
                <a:endParaRPr lang="zh-CN" altLang="en-US"/>
              </a:p>
            </p:txBody>
          </p:sp>
          <p:sp>
            <p:nvSpPr>
              <p:cNvPr id="75" name="Freeform 233"/>
              <p:cNvSpPr/>
              <p:nvPr/>
            </p:nvSpPr>
            <p:spPr bwMode="auto">
              <a:xfrm>
                <a:off x="2730501" y="1136650"/>
                <a:ext cx="65088" cy="63500"/>
              </a:xfrm>
              <a:custGeom>
                <a:avLst/>
                <a:gdLst>
                  <a:gd name="T0" fmla="*/ 12 w 17"/>
                  <a:gd name="T1" fmla="*/ 15 h 17"/>
                  <a:gd name="T2" fmla="*/ 16 w 17"/>
                  <a:gd name="T3" fmla="*/ 5 h 17"/>
                  <a:gd name="T4" fmla="*/ 5 w 17"/>
                  <a:gd name="T5" fmla="*/ 1 h 17"/>
                  <a:gd name="T6" fmla="*/ 2 w 17"/>
                  <a:gd name="T7" fmla="*/ 12 h 17"/>
                  <a:gd name="T8" fmla="*/ 12 w 17"/>
                  <a:gd name="T9" fmla="*/ 15 h 17"/>
                </a:gdLst>
                <a:ahLst/>
                <a:cxnLst>
                  <a:cxn ang="0">
                    <a:pos x="T0" y="T1"/>
                  </a:cxn>
                  <a:cxn ang="0">
                    <a:pos x="T2" y="T3"/>
                  </a:cxn>
                  <a:cxn ang="0">
                    <a:pos x="T4" y="T5"/>
                  </a:cxn>
                  <a:cxn ang="0">
                    <a:pos x="T6" y="T7"/>
                  </a:cxn>
                  <a:cxn ang="0">
                    <a:pos x="T8" y="T9"/>
                  </a:cxn>
                </a:cxnLst>
                <a:rect l="0" t="0" r="r" b="b"/>
                <a:pathLst>
                  <a:path w="17" h="17">
                    <a:moveTo>
                      <a:pt x="12" y="15"/>
                    </a:moveTo>
                    <a:cubicBezTo>
                      <a:pt x="16" y="13"/>
                      <a:pt x="17" y="9"/>
                      <a:pt x="16" y="5"/>
                    </a:cubicBezTo>
                    <a:cubicBezTo>
                      <a:pt x="14" y="1"/>
                      <a:pt x="9" y="0"/>
                      <a:pt x="5" y="1"/>
                    </a:cubicBezTo>
                    <a:cubicBezTo>
                      <a:pt x="1" y="3"/>
                      <a:pt x="0" y="8"/>
                      <a:pt x="2" y="12"/>
                    </a:cubicBezTo>
                    <a:cubicBezTo>
                      <a:pt x="4" y="16"/>
                      <a:pt x="8" y="17"/>
                      <a:pt x="12" y="15"/>
                    </a:cubicBezTo>
                    <a:close/>
                  </a:path>
                </a:pathLst>
              </a:custGeom>
              <a:grpFill/>
              <a:ln>
                <a:noFill/>
              </a:ln>
            </p:spPr>
            <p:txBody>
              <a:bodyPr vert="horz" wrap="square" lIns="96435" tIns="48218" rIns="96435" bIns="48218" numCol="1" anchor="t" anchorCtr="0" compatLnSpc="1"/>
              <a:lstStyle/>
              <a:p>
                <a:endParaRPr lang="zh-CN" altLang="en-US"/>
              </a:p>
            </p:txBody>
          </p:sp>
          <p:sp>
            <p:nvSpPr>
              <p:cNvPr id="76" name="Freeform 234"/>
              <p:cNvSpPr/>
              <p:nvPr/>
            </p:nvSpPr>
            <p:spPr bwMode="auto">
              <a:xfrm>
                <a:off x="3451226" y="1479550"/>
                <a:ext cx="296863" cy="128588"/>
              </a:xfrm>
              <a:custGeom>
                <a:avLst/>
                <a:gdLst>
                  <a:gd name="T0" fmla="*/ 76 w 79"/>
                  <a:gd name="T1" fmla="*/ 12 h 34"/>
                  <a:gd name="T2" fmla="*/ 1 w 79"/>
                  <a:gd name="T3" fmla="*/ 31 h 34"/>
                  <a:gd name="T4" fmla="*/ 6 w 79"/>
                  <a:gd name="T5" fmla="*/ 33 h 34"/>
                  <a:gd name="T6" fmla="*/ 73 w 79"/>
                  <a:gd name="T7" fmla="*/ 13 h 34"/>
                  <a:gd name="T8" fmla="*/ 76 w 79"/>
                  <a:gd name="T9" fmla="*/ 12 h 34"/>
                </a:gdLst>
                <a:ahLst/>
                <a:cxnLst>
                  <a:cxn ang="0">
                    <a:pos x="T0" y="T1"/>
                  </a:cxn>
                  <a:cxn ang="0">
                    <a:pos x="T2" y="T3"/>
                  </a:cxn>
                  <a:cxn ang="0">
                    <a:pos x="T4" y="T5"/>
                  </a:cxn>
                  <a:cxn ang="0">
                    <a:pos x="T6" y="T7"/>
                  </a:cxn>
                  <a:cxn ang="0">
                    <a:pos x="T8" y="T9"/>
                  </a:cxn>
                </a:cxnLst>
                <a:rect l="0" t="0" r="r" b="b"/>
                <a:pathLst>
                  <a:path w="79" h="34">
                    <a:moveTo>
                      <a:pt x="76" y="12"/>
                    </a:moveTo>
                    <a:cubicBezTo>
                      <a:pt x="48" y="0"/>
                      <a:pt x="18" y="5"/>
                      <a:pt x="1" y="31"/>
                    </a:cubicBezTo>
                    <a:cubicBezTo>
                      <a:pt x="0" y="33"/>
                      <a:pt x="5" y="34"/>
                      <a:pt x="6" y="33"/>
                    </a:cubicBezTo>
                    <a:cubicBezTo>
                      <a:pt x="21" y="9"/>
                      <a:pt x="47" y="2"/>
                      <a:pt x="73" y="13"/>
                    </a:cubicBezTo>
                    <a:cubicBezTo>
                      <a:pt x="74" y="14"/>
                      <a:pt x="79" y="13"/>
                      <a:pt x="76" y="12"/>
                    </a:cubicBezTo>
                    <a:close/>
                  </a:path>
                </a:pathLst>
              </a:custGeom>
              <a:grpFill/>
              <a:ln>
                <a:noFill/>
              </a:ln>
            </p:spPr>
            <p:txBody>
              <a:bodyPr vert="horz" wrap="square" lIns="96435" tIns="48218" rIns="96435" bIns="48218" numCol="1" anchor="t" anchorCtr="0" compatLnSpc="1"/>
              <a:lstStyle/>
              <a:p>
                <a:endParaRPr lang="zh-CN" altLang="en-US"/>
              </a:p>
            </p:txBody>
          </p:sp>
          <p:sp>
            <p:nvSpPr>
              <p:cNvPr id="77" name="Freeform 235"/>
              <p:cNvSpPr/>
              <p:nvPr/>
            </p:nvSpPr>
            <p:spPr bwMode="auto">
              <a:xfrm>
                <a:off x="3484563" y="1427163"/>
                <a:ext cx="155575" cy="244475"/>
              </a:xfrm>
              <a:custGeom>
                <a:avLst/>
                <a:gdLst>
                  <a:gd name="T0" fmla="*/ 3 w 41"/>
                  <a:gd name="T1" fmla="*/ 1 h 65"/>
                  <a:gd name="T2" fmla="*/ 30 w 41"/>
                  <a:gd name="T3" fmla="*/ 62 h 65"/>
                  <a:gd name="T4" fmla="*/ 35 w 41"/>
                  <a:gd name="T5" fmla="*/ 63 h 65"/>
                  <a:gd name="T6" fmla="*/ 7 w 41"/>
                  <a:gd name="T7" fmla="*/ 1 h 65"/>
                  <a:gd name="T8" fmla="*/ 3 w 41"/>
                  <a:gd name="T9" fmla="*/ 1 h 65"/>
                </a:gdLst>
                <a:ahLst/>
                <a:cxnLst>
                  <a:cxn ang="0">
                    <a:pos x="T0" y="T1"/>
                  </a:cxn>
                  <a:cxn ang="0">
                    <a:pos x="T2" y="T3"/>
                  </a:cxn>
                  <a:cxn ang="0">
                    <a:pos x="T4" y="T5"/>
                  </a:cxn>
                  <a:cxn ang="0">
                    <a:pos x="T6" y="T7"/>
                  </a:cxn>
                  <a:cxn ang="0">
                    <a:pos x="T8" y="T9"/>
                  </a:cxn>
                </a:cxnLst>
                <a:rect l="0" t="0" r="r" b="b"/>
                <a:pathLst>
                  <a:path w="41" h="65">
                    <a:moveTo>
                      <a:pt x="3" y="1"/>
                    </a:moveTo>
                    <a:cubicBezTo>
                      <a:pt x="25" y="14"/>
                      <a:pt x="36" y="37"/>
                      <a:pt x="30" y="62"/>
                    </a:cubicBezTo>
                    <a:cubicBezTo>
                      <a:pt x="29" y="64"/>
                      <a:pt x="34" y="65"/>
                      <a:pt x="35" y="63"/>
                    </a:cubicBezTo>
                    <a:cubicBezTo>
                      <a:pt x="41" y="37"/>
                      <a:pt x="29" y="14"/>
                      <a:pt x="7" y="1"/>
                    </a:cubicBezTo>
                    <a:cubicBezTo>
                      <a:pt x="5" y="0"/>
                      <a:pt x="0" y="0"/>
                      <a:pt x="3" y="1"/>
                    </a:cubicBezTo>
                    <a:close/>
                  </a:path>
                </a:pathLst>
              </a:custGeom>
              <a:grpFill/>
              <a:ln>
                <a:noFill/>
              </a:ln>
            </p:spPr>
            <p:txBody>
              <a:bodyPr vert="horz" wrap="square" lIns="96435" tIns="48218" rIns="96435" bIns="48218" numCol="1" anchor="t" anchorCtr="0" compatLnSpc="1"/>
              <a:lstStyle/>
              <a:p>
                <a:endParaRPr lang="zh-CN" altLang="en-US"/>
              </a:p>
            </p:txBody>
          </p:sp>
          <p:sp>
            <p:nvSpPr>
              <p:cNvPr id="78" name="Freeform 236"/>
              <p:cNvSpPr/>
              <p:nvPr/>
            </p:nvSpPr>
            <p:spPr bwMode="auto">
              <a:xfrm>
                <a:off x="3511551" y="1427163"/>
                <a:ext cx="180975" cy="217488"/>
              </a:xfrm>
              <a:custGeom>
                <a:avLst/>
                <a:gdLst>
                  <a:gd name="T0" fmla="*/ 42 w 48"/>
                  <a:gd name="T1" fmla="*/ 1 h 58"/>
                  <a:gd name="T2" fmla="*/ 0 w 48"/>
                  <a:gd name="T3" fmla="*/ 56 h 58"/>
                  <a:gd name="T4" fmla="*/ 5 w 48"/>
                  <a:gd name="T5" fmla="*/ 56 h 58"/>
                  <a:gd name="T6" fmla="*/ 46 w 48"/>
                  <a:gd name="T7" fmla="*/ 2 h 58"/>
                  <a:gd name="T8" fmla="*/ 42 w 48"/>
                  <a:gd name="T9" fmla="*/ 1 h 58"/>
                </a:gdLst>
                <a:ahLst/>
                <a:cxnLst>
                  <a:cxn ang="0">
                    <a:pos x="T0" y="T1"/>
                  </a:cxn>
                  <a:cxn ang="0">
                    <a:pos x="T2" y="T3"/>
                  </a:cxn>
                  <a:cxn ang="0">
                    <a:pos x="T4" y="T5"/>
                  </a:cxn>
                  <a:cxn ang="0">
                    <a:pos x="T6" y="T7"/>
                  </a:cxn>
                  <a:cxn ang="0">
                    <a:pos x="T8" y="T9"/>
                  </a:cxn>
                </a:cxnLst>
                <a:rect l="0" t="0" r="r" b="b"/>
                <a:pathLst>
                  <a:path w="48" h="58">
                    <a:moveTo>
                      <a:pt x="42" y="1"/>
                    </a:moveTo>
                    <a:cubicBezTo>
                      <a:pt x="23" y="12"/>
                      <a:pt x="8" y="35"/>
                      <a:pt x="0" y="56"/>
                    </a:cubicBezTo>
                    <a:cubicBezTo>
                      <a:pt x="0" y="58"/>
                      <a:pt x="5" y="58"/>
                      <a:pt x="5" y="56"/>
                    </a:cubicBezTo>
                    <a:cubicBezTo>
                      <a:pt x="12" y="36"/>
                      <a:pt x="27" y="13"/>
                      <a:pt x="46" y="2"/>
                    </a:cubicBezTo>
                    <a:cubicBezTo>
                      <a:pt x="48" y="0"/>
                      <a:pt x="43" y="0"/>
                      <a:pt x="42" y="1"/>
                    </a:cubicBezTo>
                    <a:close/>
                  </a:path>
                </a:pathLst>
              </a:custGeom>
              <a:grpFill/>
              <a:ln>
                <a:noFill/>
              </a:ln>
            </p:spPr>
            <p:txBody>
              <a:bodyPr vert="horz" wrap="square" lIns="96435" tIns="48218" rIns="96435" bIns="48218" numCol="1" anchor="t" anchorCtr="0" compatLnSpc="1"/>
              <a:lstStyle/>
              <a:p>
                <a:endParaRPr lang="zh-CN" altLang="en-US"/>
              </a:p>
            </p:txBody>
          </p:sp>
          <p:sp>
            <p:nvSpPr>
              <p:cNvPr id="79" name="Freeform 237"/>
              <p:cNvSpPr/>
              <p:nvPr/>
            </p:nvSpPr>
            <p:spPr bwMode="auto">
              <a:xfrm>
                <a:off x="3440113" y="1487488"/>
                <a:ext cx="260350" cy="127000"/>
              </a:xfrm>
              <a:custGeom>
                <a:avLst/>
                <a:gdLst>
                  <a:gd name="T0" fmla="*/ 5 w 69"/>
                  <a:gd name="T1" fmla="*/ 6 h 34"/>
                  <a:gd name="T2" fmla="*/ 63 w 69"/>
                  <a:gd name="T3" fmla="*/ 33 h 34"/>
                  <a:gd name="T4" fmla="*/ 68 w 69"/>
                  <a:gd name="T5" fmla="*/ 32 h 34"/>
                  <a:gd name="T6" fmla="*/ 4 w 69"/>
                  <a:gd name="T7" fmla="*/ 4 h 34"/>
                  <a:gd name="T8" fmla="*/ 5 w 69"/>
                  <a:gd name="T9" fmla="*/ 6 h 34"/>
                </a:gdLst>
                <a:ahLst/>
                <a:cxnLst>
                  <a:cxn ang="0">
                    <a:pos x="T0" y="T1"/>
                  </a:cxn>
                  <a:cxn ang="0">
                    <a:pos x="T2" y="T3"/>
                  </a:cxn>
                  <a:cxn ang="0">
                    <a:pos x="T4" y="T5"/>
                  </a:cxn>
                  <a:cxn ang="0">
                    <a:pos x="T6" y="T7"/>
                  </a:cxn>
                  <a:cxn ang="0">
                    <a:pos x="T8" y="T9"/>
                  </a:cxn>
                </a:cxnLst>
                <a:rect l="0" t="0" r="r" b="b"/>
                <a:pathLst>
                  <a:path w="69" h="34">
                    <a:moveTo>
                      <a:pt x="5" y="6"/>
                    </a:moveTo>
                    <a:cubicBezTo>
                      <a:pt x="29" y="2"/>
                      <a:pt x="51" y="12"/>
                      <a:pt x="63" y="33"/>
                    </a:cubicBezTo>
                    <a:cubicBezTo>
                      <a:pt x="64" y="34"/>
                      <a:pt x="69" y="33"/>
                      <a:pt x="68" y="32"/>
                    </a:cubicBezTo>
                    <a:cubicBezTo>
                      <a:pt x="55" y="9"/>
                      <a:pt x="29" y="0"/>
                      <a:pt x="4" y="4"/>
                    </a:cubicBezTo>
                    <a:cubicBezTo>
                      <a:pt x="0" y="4"/>
                      <a:pt x="3" y="6"/>
                      <a:pt x="5" y="6"/>
                    </a:cubicBezTo>
                    <a:close/>
                  </a:path>
                </a:pathLst>
              </a:custGeom>
              <a:grpFill/>
              <a:ln>
                <a:noFill/>
              </a:ln>
            </p:spPr>
            <p:txBody>
              <a:bodyPr vert="horz" wrap="square" lIns="96435" tIns="48218" rIns="96435" bIns="48218" numCol="1" anchor="t" anchorCtr="0" compatLnSpc="1"/>
              <a:lstStyle/>
              <a:p>
                <a:endParaRPr lang="zh-CN" altLang="en-US"/>
              </a:p>
            </p:txBody>
          </p:sp>
          <p:sp>
            <p:nvSpPr>
              <p:cNvPr id="80" name="Freeform 238"/>
              <p:cNvSpPr/>
              <p:nvPr/>
            </p:nvSpPr>
            <p:spPr bwMode="auto">
              <a:xfrm>
                <a:off x="3519488" y="700087"/>
                <a:ext cx="77788" cy="809625"/>
              </a:xfrm>
              <a:custGeom>
                <a:avLst/>
                <a:gdLst>
                  <a:gd name="T0" fmla="*/ 21 w 21"/>
                  <a:gd name="T1" fmla="*/ 213 h 215"/>
                  <a:gd name="T2" fmla="*/ 5 w 21"/>
                  <a:gd name="T3" fmla="*/ 1 h 215"/>
                  <a:gd name="T4" fmla="*/ 0 w 21"/>
                  <a:gd name="T5" fmla="*/ 2 h 215"/>
                  <a:gd name="T6" fmla="*/ 16 w 21"/>
                  <a:gd name="T7" fmla="*/ 213 h 215"/>
                  <a:gd name="T8" fmla="*/ 21 w 21"/>
                  <a:gd name="T9" fmla="*/ 213 h 215"/>
                </a:gdLst>
                <a:ahLst/>
                <a:cxnLst>
                  <a:cxn ang="0">
                    <a:pos x="T0" y="T1"/>
                  </a:cxn>
                  <a:cxn ang="0">
                    <a:pos x="T2" y="T3"/>
                  </a:cxn>
                  <a:cxn ang="0">
                    <a:pos x="T4" y="T5"/>
                  </a:cxn>
                  <a:cxn ang="0">
                    <a:pos x="T6" y="T7"/>
                  </a:cxn>
                  <a:cxn ang="0">
                    <a:pos x="T8" y="T9"/>
                  </a:cxn>
                </a:cxnLst>
                <a:rect l="0" t="0" r="r" b="b"/>
                <a:pathLst>
                  <a:path w="21" h="215">
                    <a:moveTo>
                      <a:pt x="21" y="213"/>
                    </a:moveTo>
                    <a:cubicBezTo>
                      <a:pt x="9" y="143"/>
                      <a:pt x="12" y="72"/>
                      <a:pt x="5" y="1"/>
                    </a:cubicBezTo>
                    <a:cubicBezTo>
                      <a:pt x="5" y="0"/>
                      <a:pt x="0" y="0"/>
                      <a:pt x="0" y="2"/>
                    </a:cubicBezTo>
                    <a:cubicBezTo>
                      <a:pt x="7" y="72"/>
                      <a:pt x="4" y="144"/>
                      <a:pt x="16" y="213"/>
                    </a:cubicBezTo>
                    <a:cubicBezTo>
                      <a:pt x="16" y="215"/>
                      <a:pt x="21" y="214"/>
                      <a:pt x="21" y="213"/>
                    </a:cubicBezTo>
                    <a:close/>
                  </a:path>
                </a:pathLst>
              </a:custGeom>
              <a:grpFill/>
              <a:ln>
                <a:noFill/>
              </a:ln>
            </p:spPr>
            <p:txBody>
              <a:bodyPr vert="horz" wrap="square" lIns="96435" tIns="48218" rIns="96435" bIns="48218" numCol="1" anchor="t" anchorCtr="0" compatLnSpc="1"/>
              <a:lstStyle/>
              <a:p>
                <a:endParaRPr lang="zh-CN" altLang="en-US"/>
              </a:p>
            </p:txBody>
          </p:sp>
          <p:sp>
            <p:nvSpPr>
              <p:cNvPr id="81" name="Freeform 239"/>
              <p:cNvSpPr/>
              <p:nvPr/>
            </p:nvSpPr>
            <p:spPr bwMode="auto">
              <a:xfrm>
                <a:off x="3556001" y="1490663"/>
                <a:ext cx="65088" cy="63500"/>
              </a:xfrm>
              <a:custGeom>
                <a:avLst/>
                <a:gdLst>
                  <a:gd name="T0" fmla="*/ 16 w 17"/>
                  <a:gd name="T1" fmla="*/ 7 h 17"/>
                  <a:gd name="T2" fmla="*/ 7 w 17"/>
                  <a:gd name="T3" fmla="*/ 1 h 17"/>
                  <a:gd name="T4" fmla="*/ 1 w 17"/>
                  <a:gd name="T5" fmla="*/ 10 h 17"/>
                  <a:gd name="T6" fmla="*/ 10 w 17"/>
                  <a:gd name="T7" fmla="*/ 16 h 17"/>
                  <a:gd name="T8" fmla="*/ 16 w 17"/>
                  <a:gd name="T9" fmla="*/ 7 h 17"/>
                </a:gdLst>
                <a:ahLst/>
                <a:cxnLst>
                  <a:cxn ang="0">
                    <a:pos x="T0" y="T1"/>
                  </a:cxn>
                  <a:cxn ang="0">
                    <a:pos x="T2" y="T3"/>
                  </a:cxn>
                  <a:cxn ang="0">
                    <a:pos x="T4" y="T5"/>
                  </a:cxn>
                  <a:cxn ang="0">
                    <a:pos x="T6" y="T7"/>
                  </a:cxn>
                  <a:cxn ang="0">
                    <a:pos x="T8" y="T9"/>
                  </a:cxn>
                </a:cxnLst>
                <a:rect l="0" t="0" r="r" b="b"/>
                <a:pathLst>
                  <a:path w="17" h="17">
                    <a:moveTo>
                      <a:pt x="16" y="7"/>
                    </a:moveTo>
                    <a:cubicBezTo>
                      <a:pt x="15" y="3"/>
                      <a:pt x="11" y="0"/>
                      <a:pt x="7" y="1"/>
                    </a:cubicBezTo>
                    <a:cubicBezTo>
                      <a:pt x="3" y="2"/>
                      <a:pt x="0" y="6"/>
                      <a:pt x="1" y="10"/>
                    </a:cubicBezTo>
                    <a:cubicBezTo>
                      <a:pt x="2" y="14"/>
                      <a:pt x="6" y="17"/>
                      <a:pt x="10" y="16"/>
                    </a:cubicBezTo>
                    <a:cubicBezTo>
                      <a:pt x="15" y="15"/>
                      <a:pt x="17" y="11"/>
                      <a:pt x="16" y="7"/>
                    </a:cubicBezTo>
                    <a:close/>
                  </a:path>
                </a:pathLst>
              </a:custGeom>
              <a:grpFill/>
              <a:ln>
                <a:noFill/>
              </a:ln>
            </p:spPr>
            <p:txBody>
              <a:bodyPr vert="horz" wrap="square" lIns="96435" tIns="48218" rIns="96435" bIns="48218" numCol="1" anchor="t" anchorCtr="0" compatLnSpc="1"/>
              <a:lstStyle/>
              <a:p>
                <a:endParaRPr lang="zh-CN" altLang="en-US"/>
              </a:p>
            </p:txBody>
          </p:sp>
          <p:sp>
            <p:nvSpPr>
              <p:cNvPr id="82" name="Freeform 240"/>
              <p:cNvSpPr/>
              <p:nvPr/>
            </p:nvSpPr>
            <p:spPr bwMode="auto">
              <a:xfrm>
                <a:off x="3832226" y="1506538"/>
                <a:ext cx="233363" cy="198438"/>
              </a:xfrm>
              <a:custGeom>
                <a:avLst/>
                <a:gdLst>
                  <a:gd name="T0" fmla="*/ 56 w 62"/>
                  <a:gd name="T1" fmla="*/ 1 h 53"/>
                  <a:gd name="T2" fmla="*/ 0 w 62"/>
                  <a:gd name="T3" fmla="*/ 51 h 53"/>
                  <a:gd name="T4" fmla="*/ 5 w 62"/>
                  <a:gd name="T5" fmla="*/ 52 h 53"/>
                  <a:gd name="T6" fmla="*/ 59 w 62"/>
                  <a:gd name="T7" fmla="*/ 3 h 53"/>
                  <a:gd name="T8" fmla="*/ 56 w 62"/>
                  <a:gd name="T9" fmla="*/ 1 h 53"/>
                </a:gdLst>
                <a:ahLst/>
                <a:cxnLst>
                  <a:cxn ang="0">
                    <a:pos x="T0" y="T1"/>
                  </a:cxn>
                  <a:cxn ang="0">
                    <a:pos x="T2" y="T3"/>
                  </a:cxn>
                  <a:cxn ang="0">
                    <a:pos x="T4" y="T5"/>
                  </a:cxn>
                  <a:cxn ang="0">
                    <a:pos x="T6" y="T7"/>
                  </a:cxn>
                  <a:cxn ang="0">
                    <a:pos x="T8" y="T9"/>
                  </a:cxn>
                </a:cxnLst>
                <a:rect l="0" t="0" r="r" b="b"/>
                <a:pathLst>
                  <a:path w="62" h="53">
                    <a:moveTo>
                      <a:pt x="56" y="1"/>
                    </a:moveTo>
                    <a:cubicBezTo>
                      <a:pt x="27" y="3"/>
                      <a:pt x="4" y="21"/>
                      <a:pt x="0" y="51"/>
                    </a:cubicBezTo>
                    <a:cubicBezTo>
                      <a:pt x="0" y="53"/>
                      <a:pt x="5" y="53"/>
                      <a:pt x="5" y="52"/>
                    </a:cubicBezTo>
                    <a:cubicBezTo>
                      <a:pt x="9" y="23"/>
                      <a:pt x="30" y="5"/>
                      <a:pt x="59" y="3"/>
                    </a:cubicBezTo>
                    <a:cubicBezTo>
                      <a:pt x="62" y="2"/>
                      <a:pt x="58" y="0"/>
                      <a:pt x="56" y="1"/>
                    </a:cubicBezTo>
                    <a:close/>
                  </a:path>
                </a:pathLst>
              </a:custGeom>
              <a:grpFill/>
              <a:ln>
                <a:noFill/>
              </a:ln>
            </p:spPr>
            <p:txBody>
              <a:bodyPr vert="horz" wrap="square" lIns="96435" tIns="48218" rIns="96435" bIns="48218" numCol="1" anchor="t" anchorCtr="0" compatLnSpc="1"/>
              <a:lstStyle/>
              <a:p>
                <a:endParaRPr lang="zh-CN" altLang="en-US"/>
              </a:p>
            </p:txBody>
          </p:sp>
          <p:sp>
            <p:nvSpPr>
              <p:cNvPr id="83" name="Freeform 241"/>
              <p:cNvSpPr/>
              <p:nvPr/>
            </p:nvSpPr>
            <p:spPr bwMode="auto">
              <a:xfrm>
                <a:off x="3786188" y="1524000"/>
                <a:ext cx="222250" cy="173038"/>
              </a:xfrm>
              <a:custGeom>
                <a:avLst/>
                <a:gdLst>
                  <a:gd name="T0" fmla="*/ 4 w 59"/>
                  <a:gd name="T1" fmla="*/ 3 h 46"/>
                  <a:gd name="T2" fmla="*/ 54 w 59"/>
                  <a:gd name="T3" fmla="*/ 44 h 46"/>
                  <a:gd name="T4" fmla="*/ 59 w 59"/>
                  <a:gd name="T5" fmla="*/ 44 h 46"/>
                  <a:gd name="T6" fmla="*/ 3 w 59"/>
                  <a:gd name="T7" fmla="*/ 0 h 46"/>
                  <a:gd name="T8" fmla="*/ 4 w 59"/>
                  <a:gd name="T9" fmla="*/ 3 h 46"/>
                </a:gdLst>
                <a:ahLst/>
                <a:cxnLst>
                  <a:cxn ang="0">
                    <a:pos x="T0" y="T1"/>
                  </a:cxn>
                  <a:cxn ang="0">
                    <a:pos x="T2" y="T3"/>
                  </a:cxn>
                  <a:cxn ang="0">
                    <a:pos x="T4" y="T5"/>
                  </a:cxn>
                  <a:cxn ang="0">
                    <a:pos x="T6" y="T7"/>
                  </a:cxn>
                  <a:cxn ang="0">
                    <a:pos x="T8" y="T9"/>
                  </a:cxn>
                </a:cxnLst>
                <a:rect l="0" t="0" r="r" b="b"/>
                <a:pathLst>
                  <a:path w="59" h="46">
                    <a:moveTo>
                      <a:pt x="4" y="3"/>
                    </a:moveTo>
                    <a:cubicBezTo>
                      <a:pt x="29" y="4"/>
                      <a:pt x="48" y="19"/>
                      <a:pt x="54" y="44"/>
                    </a:cubicBezTo>
                    <a:cubicBezTo>
                      <a:pt x="54" y="45"/>
                      <a:pt x="59" y="46"/>
                      <a:pt x="59" y="44"/>
                    </a:cubicBezTo>
                    <a:cubicBezTo>
                      <a:pt x="52" y="17"/>
                      <a:pt x="30" y="2"/>
                      <a:pt x="3" y="0"/>
                    </a:cubicBezTo>
                    <a:cubicBezTo>
                      <a:pt x="0" y="0"/>
                      <a:pt x="2" y="3"/>
                      <a:pt x="4" y="3"/>
                    </a:cubicBezTo>
                    <a:close/>
                  </a:path>
                </a:pathLst>
              </a:custGeom>
              <a:grpFill/>
              <a:ln>
                <a:noFill/>
              </a:ln>
            </p:spPr>
            <p:txBody>
              <a:bodyPr vert="horz" wrap="square" lIns="96435" tIns="48218" rIns="96435" bIns="48218" numCol="1" anchor="t" anchorCtr="0" compatLnSpc="1"/>
              <a:lstStyle/>
              <a:p>
                <a:endParaRPr lang="zh-CN" altLang="en-US"/>
              </a:p>
            </p:txBody>
          </p:sp>
          <p:sp>
            <p:nvSpPr>
              <p:cNvPr id="84" name="Freeform 242"/>
              <p:cNvSpPr/>
              <p:nvPr/>
            </p:nvSpPr>
            <p:spPr bwMode="auto">
              <a:xfrm>
                <a:off x="3892551" y="1446213"/>
                <a:ext cx="74613" cy="266700"/>
              </a:xfrm>
              <a:custGeom>
                <a:avLst/>
                <a:gdLst>
                  <a:gd name="T0" fmla="*/ 15 w 20"/>
                  <a:gd name="T1" fmla="*/ 2 h 71"/>
                  <a:gd name="T2" fmla="*/ 3 w 20"/>
                  <a:gd name="T3" fmla="*/ 70 h 71"/>
                  <a:gd name="T4" fmla="*/ 8 w 20"/>
                  <a:gd name="T5" fmla="*/ 69 h 71"/>
                  <a:gd name="T6" fmla="*/ 20 w 20"/>
                  <a:gd name="T7" fmla="*/ 2 h 71"/>
                  <a:gd name="T8" fmla="*/ 15 w 20"/>
                  <a:gd name="T9" fmla="*/ 2 h 71"/>
                </a:gdLst>
                <a:ahLst/>
                <a:cxnLst>
                  <a:cxn ang="0">
                    <a:pos x="T0" y="T1"/>
                  </a:cxn>
                  <a:cxn ang="0">
                    <a:pos x="T2" y="T3"/>
                  </a:cxn>
                  <a:cxn ang="0">
                    <a:pos x="T4" y="T5"/>
                  </a:cxn>
                  <a:cxn ang="0">
                    <a:pos x="T6" y="T7"/>
                  </a:cxn>
                  <a:cxn ang="0">
                    <a:pos x="T8" y="T9"/>
                  </a:cxn>
                </a:cxnLst>
                <a:rect l="0" t="0" r="r" b="b"/>
                <a:pathLst>
                  <a:path w="20" h="71">
                    <a:moveTo>
                      <a:pt x="15" y="2"/>
                    </a:moveTo>
                    <a:cubicBezTo>
                      <a:pt x="3" y="21"/>
                      <a:pt x="0" y="48"/>
                      <a:pt x="3" y="70"/>
                    </a:cubicBezTo>
                    <a:cubicBezTo>
                      <a:pt x="3" y="71"/>
                      <a:pt x="8" y="71"/>
                      <a:pt x="8" y="69"/>
                    </a:cubicBezTo>
                    <a:cubicBezTo>
                      <a:pt x="5" y="47"/>
                      <a:pt x="8" y="21"/>
                      <a:pt x="20" y="2"/>
                    </a:cubicBezTo>
                    <a:cubicBezTo>
                      <a:pt x="20" y="1"/>
                      <a:pt x="16" y="0"/>
                      <a:pt x="15" y="2"/>
                    </a:cubicBezTo>
                    <a:close/>
                  </a:path>
                </a:pathLst>
              </a:custGeom>
              <a:grpFill/>
              <a:ln>
                <a:noFill/>
              </a:ln>
            </p:spPr>
            <p:txBody>
              <a:bodyPr vert="horz" wrap="square" lIns="96435" tIns="48218" rIns="96435" bIns="48218" numCol="1" anchor="t" anchorCtr="0" compatLnSpc="1"/>
              <a:lstStyle/>
              <a:p>
                <a:endParaRPr lang="zh-CN" altLang="en-US"/>
              </a:p>
            </p:txBody>
          </p:sp>
          <p:sp>
            <p:nvSpPr>
              <p:cNvPr id="85" name="Freeform 243"/>
              <p:cNvSpPr/>
              <p:nvPr/>
            </p:nvSpPr>
            <p:spPr bwMode="auto">
              <a:xfrm>
                <a:off x="3778251" y="1547813"/>
                <a:ext cx="279400" cy="74613"/>
              </a:xfrm>
              <a:custGeom>
                <a:avLst/>
                <a:gdLst>
                  <a:gd name="T0" fmla="*/ 6 w 74"/>
                  <a:gd name="T1" fmla="*/ 19 h 20"/>
                  <a:gd name="T2" fmla="*/ 69 w 74"/>
                  <a:gd name="T3" fmla="*/ 16 h 20"/>
                  <a:gd name="T4" fmla="*/ 73 w 74"/>
                  <a:gd name="T5" fmla="*/ 15 h 20"/>
                  <a:gd name="T6" fmla="*/ 2 w 74"/>
                  <a:gd name="T7" fmla="*/ 18 h 20"/>
                  <a:gd name="T8" fmla="*/ 6 w 74"/>
                  <a:gd name="T9" fmla="*/ 19 h 20"/>
                </a:gdLst>
                <a:ahLst/>
                <a:cxnLst>
                  <a:cxn ang="0">
                    <a:pos x="T0" y="T1"/>
                  </a:cxn>
                  <a:cxn ang="0">
                    <a:pos x="T2" y="T3"/>
                  </a:cxn>
                  <a:cxn ang="0">
                    <a:pos x="T4" y="T5"/>
                  </a:cxn>
                  <a:cxn ang="0">
                    <a:pos x="T6" y="T7"/>
                  </a:cxn>
                  <a:cxn ang="0">
                    <a:pos x="T8" y="T9"/>
                  </a:cxn>
                </a:cxnLst>
                <a:rect l="0" t="0" r="r" b="b"/>
                <a:pathLst>
                  <a:path w="74" h="20">
                    <a:moveTo>
                      <a:pt x="6" y="19"/>
                    </a:moveTo>
                    <a:cubicBezTo>
                      <a:pt x="25" y="6"/>
                      <a:pt x="49" y="3"/>
                      <a:pt x="69" y="16"/>
                    </a:cubicBezTo>
                    <a:cubicBezTo>
                      <a:pt x="70" y="17"/>
                      <a:pt x="74" y="16"/>
                      <a:pt x="73" y="15"/>
                    </a:cubicBezTo>
                    <a:cubicBezTo>
                      <a:pt x="51" y="0"/>
                      <a:pt x="23" y="4"/>
                      <a:pt x="2" y="18"/>
                    </a:cubicBezTo>
                    <a:cubicBezTo>
                      <a:pt x="0" y="19"/>
                      <a:pt x="5" y="20"/>
                      <a:pt x="6" y="19"/>
                    </a:cubicBezTo>
                    <a:close/>
                  </a:path>
                </a:pathLst>
              </a:custGeom>
              <a:grpFill/>
              <a:ln>
                <a:noFill/>
              </a:ln>
            </p:spPr>
            <p:txBody>
              <a:bodyPr vert="horz" wrap="square" lIns="96435" tIns="48218" rIns="96435" bIns="48218" numCol="1" anchor="t" anchorCtr="0" compatLnSpc="1"/>
              <a:lstStyle/>
              <a:p>
                <a:endParaRPr lang="zh-CN" altLang="en-US"/>
              </a:p>
            </p:txBody>
          </p:sp>
          <p:sp>
            <p:nvSpPr>
              <p:cNvPr id="86" name="Freeform 244"/>
              <p:cNvSpPr/>
              <p:nvPr/>
            </p:nvSpPr>
            <p:spPr bwMode="auto">
              <a:xfrm>
                <a:off x="3511551" y="749300"/>
                <a:ext cx="411163" cy="812800"/>
              </a:xfrm>
              <a:custGeom>
                <a:avLst/>
                <a:gdLst>
                  <a:gd name="T0" fmla="*/ 108 w 109"/>
                  <a:gd name="T1" fmla="*/ 214 h 216"/>
                  <a:gd name="T2" fmla="*/ 55 w 109"/>
                  <a:gd name="T3" fmla="*/ 102 h 216"/>
                  <a:gd name="T4" fmla="*/ 5 w 109"/>
                  <a:gd name="T5" fmla="*/ 1 h 216"/>
                  <a:gd name="T6" fmla="*/ 1 w 109"/>
                  <a:gd name="T7" fmla="*/ 2 h 216"/>
                  <a:gd name="T8" fmla="*/ 53 w 109"/>
                  <a:gd name="T9" fmla="*/ 109 h 216"/>
                  <a:gd name="T10" fmla="*/ 103 w 109"/>
                  <a:gd name="T11" fmla="*/ 215 h 216"/>
                  <a:gd name="T12" fmla="*/ 108 w 109"/>
                  <a:gd name="T13" fmla="*/ 214 h 216"/>
                </a:gdLst>
                <a:ahLst/>
                <a:cxnLst>
                  <a:cxn ang="0">
                    <a:pos x="T0" y="T1"/>
                  </a:cxn>
                  <a:cxn ang="0">
                    <a:pos x="T2" y="T3"/>
                  </a:cxn>
                  <a:cxn ang="0">
                    <a:pos x="T4" y="T5"/>
                  </a:cxn>
                  <a:cxn ang="0">
                    <a:pos x="T6" y="T7"/>
                  </a:cxn>
                  <a:cxn ang="0">
                    <a:pos x="T8" y="T9"/>
                  </a:cxn>
                  <a:cxn ang="0">
                    <a:pos x="T10" y="T11"/>
                  </a:cxn>
                  <a:cxn ang="0">
                    <a:pos x="T12" y="T13"/>
                  </a:cxn>
                </a:cxnLst>
                <a:rect l="0" t="0" r="r" b="b"/>
                <a:pathLst>
                  <a:path w="109" h="216">
                    <a:moveTo>
                      <a:pt x="108" y="214"/>
                    </a:moveTo>
                    <a:cubicBezTo>
                      <a:pt x="84" y="181"/>
                      <a:pt x="70" y="140"/>
                      <a:pt x="55" y="102"/>
                    </a:cubicBezTo>
                    <a:cubicBezTo>
                      <a:pt x="41" y="68"/>
                      <a:pt x="29" y="30"/>
                      <a:pt x="5" y="1"/>
                    </a:cubicBezTo>
                    <a:cubicBezTo>
                      <a:pt x="5" y="0"/>
                      <a:pt x="0" y="1"/>
                      <a:pt x="1" y="2"/>
                    </a:cubicBezTo>
                    <a:cubicBezTo>
                      <a:pt x="25" y="33"/>
                      <a:pt x="38" y="73"/>
                      <a:pt x="53" y="109"/>
                    </a:cubicBezTo>
                    <a:cubicBezTo>
                      <a:pt x="67" y="145"/>
                      <a:pt x="80" y="183"/>
                      <a:pt x="103" y="215"/>
                    </a:cubicBezTo>
                    <a:cubicBezTo>
                      <a:pt x="104" y="216"/>
                      <a:pt x="109" y="215"/>
                      <a:pt x="108" y="214"/>
                    </a:cubicBezTo>
                    <a:close/>
                  </a:path>
                </a:pathLst>
              </a:custGeom>
              <a:grpFill/>
              <a:ln>
                <a:noFill/>
              </a:ln>
            </p:spPr>
            <p:txBody>
              <a:bodyPr vert="horz" wrap="square" lIns="96435" tIns="48218" rIns="96435" bIns="48218" numCol="1" anchor="t" anchorCtr="0" compatLnSpc="1"/>
              <a:lstStyle/>
              <a:p>
                <a:endParaRPr lang="zh-CN" altLang="en-US"/>
              </a:p>
            </p:txBody>
          </p:sp>
          <p:sp>
            <p:nvSpPr>
              <p:cNvPr id="87" name="Freeform 245"/>
              <p:cNvSpPr/>
              <p:nvPr/>
            </p:nvSpPr>
            <p:spPr bwMode="auto">
              <a:xfrm>
                <a:off x="3887788" y="1539875"/>
                <a:ext cx="65088" cy="68263"/>
              </a:xfrm>
              <a:custGeom>
                <a:avLst/>
                <a:gdLst>
                  <a:gd name="T0" fmla="*/ 14 w 17"/>
                  <a:gd name="T1" fmla="*/ 4 h 18"/>
                  <a:gd name="T2" fmla="*/ 4 w 17"/>
                  <a:gd name="T3" fmla="*/ 3 h 18"/>
                  <a:gd name="T4" fmla="*/ 3 w 17"/>
                  <a:gd name="T5" fmla="*/ 14 h 18"/>
                  <a:gd name="T6" fmla="*/ 13 w 17"/>
                  <a:gd name="T7" fmla="*/ 15 h 18"/>
                  <a:gd name="T8" fmla="*/ 14 w 17"/>
                  <a:gd name="T9" fmla="*/ 4 h 18"/>
                </a:gdLst>
                <a:ahLst/>
                <a:cxnLst>
                  <a:cxn ang="0">
                    <a:pos x="T0" y="T1"/>
                  </a:cxn>
                  <a:cxn ang="0">
                    <a:pos x="T2" y="T3"/>
                  </a:cxn>
                  <a:cxn ang="0">
                    <a:pos x="T4" y="T5"/>
                  </a:cxn>
                  <a:cxn ang="0">
                    <a:pos x="T6" y="T7"/>
                  </a:cxn>
                  <a:cxn ang="0">
                    <a:pos x="T8" y="T9"/>
                  </a:cxn>
                </a:cxnLst>
                <a:rect l="0" t="0" r="r" b="b"/>
                <a:pathLst>
                  <a:path w="17" h="18">
                    <a:moveTo>
                      <a:pt x="14" y="4"/>
                    </a:moveTo>
                    <a:cubicBezTo>
                      <a:pt x="12" y="1"/>
                      <a:pt x="7" y="0"/>
                      <a:pt x="4" y="3"/>
                    </a:cubicBezTo>
                    <a:cubicBezTo>
                      <a:pt x="0" y="6"/>
                      <a:pt x="0" y="10"/>
                      <a:pt x="3" y="14"/>
                    </a:cubicBezTo>
                    <a:cubicBezTo>
                      <a:pt x="5" y="17"/>
                      <a:pt x="10" y="18"/>
                      <a:pt x="13" y="15"/>
                    </a:cubicBezTo>
                    <a:cubicBezTo>
                      <a:pt x="17" y="12"/>
                      <a:pt x="17" y="7"/>
                      <a:pt x="14" y="4"/>
                    </a:cubicBezTo>
                    <a:close/>
                  </a:path>
                </a:pathLst>
              </a:custGeom>
              <a:grpFill/>
              <a:ln>
                <a:noFill/>
              </a:ln>
            </p:spPr>
            <p:txBody>
              <a:bodyPr vert="horz" wrap="square" lIns="96435" tIns="48218" rIns="96435" bIns="48218" numCol="1" anchor="t" anchorCtr="0" compatLnSpc="1"/>
              <a:lstStyle/>
              <a:p>
                <a:endParaRPr lang="zh-CN" altLang="en-US"/>
              </a:p>
            </p:txBody>
          </p:sp>
          <p:sp>
            <p:nvSpPr>
              <p:cNvPr id="88" name="Freeform 246"/>
              <p:cNvSpPr/>
              <p:nvPr/>
            </p:nvSpPr>
            <p:spPr bwMode="auto">
              <a:xfrm>
                <a:off x="3556001" y="60325"/>
                <a:ext cx="196850" cy="77788"/>
              </a:xfrm>
              <a:custGeom>
                <a:avLst/>
                <a:gdLst>
                  <a:gd name="T0" fmla="*/ 46 w 52"/>
                  <a:gd name="T1" fmla="*/ 11 h 21"/>
                  <a:gd name="T2" fmla="*/ 6 w 52"/>
                  <a:gd name="T3" fmla="*/ 1 h 21"/>
                  <a:gd name="T4" fmla="*/ 1 w 52"/>
                  <a:gd name="T5" fmla="*/ 1 h 21"/>
                  <a:gd name="T6" fmla="*/ 50 w 52"/>
                  <a:gd name="T7" fmla="*/ 13 h 21"/>
                  <a:gd name="T8" fmla="*/ 46 w 52"/>
                  <a:gd name="T9" fmla="*/ 11 h 21"/>
                </a:gdLst>
                <a:ahLst/>
                <a:cxnLst>
                  <a:cxn ang="0">
                    <a:pos x="T0" y="T1"/>
                  </a:cxn>
                  <a:cxn ang="0">
                    <a:pos x="T2" y="T3"/>
                  </a:cxn>
                  <a:cxn ang="0">
                    <a:pos x="T4" y="T5"/>
                  </a:cxn>
                  <a:cxn ang="0">
                    <a:pos x="T6" y="T7"/>
                  </a:cxn>
                  <a:cxn ang="0">
                    <a:pos x="T8" y="T9"/>
                  </a:cxn>
                </a:cxnLst>
                <a:rect l="0" t="0" r="r" b="b"/>
                <a:pathLst>
                  <a:path w="52" h="21">
                    <a:moveTo>
                      <a:pt x="46" y="11"/>
                    </a:moveTo>
                    <a:cubicBezTo>
                      <a:pt x="31" y="18"/>
                      <a:pt x="16" y="15"/>
                      <a:pt x="6" y="1"/>
                    </a:cubicBezTo>
                    <a:cubicBezTo>
                      <a:pt x="5" y="0"/>
                      <a:pt x="0" y="0"/>
                      <a:pt x="1" y="1"/>
                    </a:cubicBezTo>
                    <a:cubicBezTo>
                      <a:pt x="13" y="18"/>
                      <a:pt x="32" y="21"/>
                      <a:pt x="50" y="13"/>
                    </a:cubicBezTo>
                    <a:cubicBezTo>
                      <a:pt x="52" y="12"/>
                      <a:pt x="47" y="11"/>
                      <a:pt x="46" y="11"/>
                    </a:cubicBezTo>
                    <a:close/>
                  </a:path>
                </a:pathLst>
              </a:custGeom>
              <a:grpFill/>
              <a:ln>
                <a:noFill/>
              </a:ln>
            </p:spPr>
            <p:txBody>
              <a:bodyPr vert="horz" wrap="square" lIns="96435" tIns="48218" rIns="96435" bIns="48218" numCol="1" anchor="t" anchorCtr="0" compatLnSpc="1"/>
              <a:lstStyle/>
              <a:p>
                <a:endParaRPr lang="zh-CN" altLang="en-US"/>
              </a:p>
            </p:txBody>
          </p:sp>
          <p:sp>
            <p:nvSpPr>
              <p:cNvPr id="89" name="Freeform 247"/>
              <p:cNvSpPr/>
              <p:nvPr/>
            </p:nvSpPr>
            <p:spPr bwMode="auto">
              <a:xfrm>
                <a:off x="3582988" y="19050"/>
                <a:ext cx="98425" cy="157163"/>
              </a:xfrm>
              <a:custGeom>
                <a:avLst/>
                <a:gdLst>
                  <a:gd name="T0" fmla="*/ 6 w 26"/>
                  <a:gd name="T1" fmla="*/ 41 h 42"/>
                  <a:gd name="T2" fmla="*/ 22 w 26"/>
                  <a:gd name="T3" fmla="*/ 2 h 42"/>
                  <a:gd name="T4" fmla="*/ 17 w 26"/>
                  <a:gd name="T5" fmla="*/ 1 h 42"/>
                  <a:gd name="T6" fmla="*/ 1 w 26"/>
                  <a:gd name="T7" fmla="*/ 39 h 42"/>
                  <a:gd name="T8" fmla="*/ 6 w 26"/>
                  <a:gd name="T9" fmla="*/ 41 h 42"/>
                </a:gdLst>
                <a:ahLst/>
                <a:cxnLst>
                  <a:cxn ang="0">
                    <a:pos x="T0" y="T1"/>
                  </a:cxn>
                  <a:cxn ang="0">
                    <a:pos x="T2" y="T3"/>
                  </a:cxn>
                  <a:cxn ang="0">
                    <a:pos x="T4" y="T5"/>
                  </a:cxn>
                  <a:cxn ang="0">
                    <a:pos x="T6" y="T7"/>
                  </a:cxn>
                  <a:cxn ang="0">
                    <a:pos x="T8" y="T9"/>
                  </a:cxn>
                </a:cxnLst>
                <a:rect l="0" t="0" r="r" b="b"/>
                <a:pathLst>
                  <a:path w="26" h="42">
                    <a:moveTo>
                      <a:pt x="6" y="41"/>
                    </a:moveTo>
                    <a:cubicBezTo>
                      <a:pt x="20" y="32"/>
                      <a:pt x="26" y="18"/>
                      <a:pt x="22" y="2"/>
                    </a:cubicBezTo>
                    <a:cubicBezTo>
                      <a:pt x="22" y="0"/>
                      <a:pt x="17" y="0"/>
                      <a:pt x="17" y="1"/>
                    </a:cubicBezTo>
                    <a:cubicBezTo>
                      <a:pt x="21" y="17"/>
                      <a:pt x="15" y="31"/>
                      <a:pt x="1" y="39"/>
                    </a:cubicBezTo>
                    <a:cubicBezTo>
                      <a:pt x="0" y="40"/>
                      <a:pt x="5" y="42"/>
                      <a:pt x="6" y="41"/>
                    </a:cubicBezTo>
                    <a:close/>
                  </a:path>
                </a:pathLst>
              </a:custGeom>
              <a:grpFill/>
              <a:ln>
                <a:noFill/>
              </a:ln>
            </p:spPr>
            <p:txBody>
              <a:bodyPr vert="horz" wrap="square" lIns="96435" tIns="48218" rIns="96435" bIns="48218" numCol="1" anchor="t" anchorCtr="0" compatLnSpc="1"/>
              <a:lstStyle/>
              <a:p>
                <a:endParaRPr lang="zh-CN" altLang="en-US"/>
              </a:p>
            </p:txBody>
          </p:sp>
          <p:sp>
            <p:nvSpPr>
              <p:cNvPr id="90" name="Freeform 248"/>
              <p:cNvSpPr/>
              <p:nvPr/>
            </p:nvSpPr>
            <p:spPr bwMode="auto">
              <a:xfrm>
                <a:off x="3594101" y="33337"/>
                <a:ext cx="123825" cy="139700"/>
              </a:xfrm>
              <a:custGeom>
                <a:avLst/>
                <a:gdLst>
                  <a:gd name="T0" fmla="*/ 32 w 33"/>
                  <a:gd name="T1" fmla="*/ 34 h 37"/>
                  <a:gd name="T2" fmla="*/ 5 w 33"/>
                  <a:gd name="T3" fmla="*/ 1 h 37"/>
                  <a:gd name="T4" fmla="*/ 0 w 33"/>
                  <a:gd name="T5" fmla="*/ 2 h 37"/>
                  <a:gd name="T6" fmla="*/ 28 w 33"/>
                  <a:gd name="T7" fmla="*/ 36 h 37"/>
                  <a:gd name="T8" fmla="*/ 32 w 33"/>
                  <a:gd name="T9" fmla="*/ 34 h 37"/>
                </a:gdLst>
                <a:ahLst/>
                <a:cxnLst>
                  <a:cxn ang="0">
                    <a:pos x="T0" y="T1"/>
                  </a:cxn>
                  <a:cxn ang="0">
                    <a:pos x="T2" y="T3"/>
                  </a:cxn>
                  <a:cxn ang="0">
                    <a:pos x="T4" y="T5"/>
                  </a:cxn>
                  <a:cxn ang="0">
                    <a:pos x="T6" y="T7"/>
                  </a:cxn>
                  <a:cxn ang="0">
                    <a:pos x="T8" y="T9"/>
                  </a:cxn>
                </a:cxnLst>
                <a:rect l="0" t="0" r="r" b="b"/>
                <a:pathLst>
                  <a:path w="33" h="37">
                    <a:moveTo>
                      <a:pt x="32" y="34"/>
                    </a:moveTo>
                    <a:cubicBezTo>
                      <a:pt x="20" y="28"/>
                      <a:pt x="10" y="14"/>
                      <a:pt x="5" y="1"/>
                    </a:cubicBezTo>
                    <a:cubicBezTo>
                      <a:pt x="5" y="0"/>
                      <a:pt x="0" y="1"/>
                      <a:pt x="0" y="2"/>
                    </a:cubicBezTo>
                    <a:cubicBezTo>
                      <a:pt x="5" y="15"/>
                      <a:pt x="15" y="29"/>
                      <a:pt x="28" y="36"/>
                    </a:cubicBezTo>
                    <a:cubicBezTo>
                      <a:pt x="29" y="37"/>
                      <a:pt x="33" y="35"/>
                      <a:pt x="32" y="34"/>
                    </a:cubicBezTo>
                    <a:close/>
                  </a:path>
                </a:pathLst>
              </a:custGeom>
              <a:grpFill/>
              <a:ln>
                <a:noFill/>
              </a:ln>
            </p:spPr>
            <p:txBody>
              <a:bodyPr vert="horz" wrap="square" lIns="96435" tIns="48218" rIns="96435" bIns="48218" numCol="1" anchor="t" anchorCtr="0" compatLnSpc="1"/>
              <a:lstStyle/>
              <a:p>
                <a:endParaRPr lang="zh-CN" altLang="en-US"/>
              </a:p>
            </p:txBody>
          </p:sp>
          <p:sp>
            <p:nvSpPr>
              <p:cNvPr id="91" name="Freeform 249"/>
              <p:cNvSpPr/>
              <p:nvPr/>
            </p:nvSpPr>
            <p:spPr bwMode="auto">
              <a:xfrm>
                <a:off x="3552826" y="49212"/>
                <a:ext cx="165100" cy="85725"/>
              </a:xfrm>
              <a:custGeom>
                <a:avLst/>
                <a:gdLst>
                  <a:gd name="T0" fmla="*/ 3 w 44"/>
                  <a:gd name="T1" fmla="*/ 21 h 23"/>
                  <a:gd name="T2" fmla="*/ 44 w 44"/>
                  <a:gd name="T3" fmla="*/ 2 h 23"/>
                  <a:gd name="T4" fmla="*/ 39 w 44"/>
                  <a:gd name="T5" fmla="*/ 2 h 23"/>
                  <a:gd name="T6" fmla="*/ 4 w 44"/>
                  <a:gd name="T7" fmla="*/ 19 h 23"/>
                  <a:gd name="T8" fmla="*/ 3 w 44"/>
                  <a:gd name="T9" fmla="*/ 21 h 23"/>
                </a:gdLst>
                <a:ahLst/>
                <a:cxnLst>
                  <a:cxn ang="0">
                    <a:pos x="T0" y="T1"/>
                  </a:cxn>
                  <a:cxn ang="0">
                    <a:pos x="T2" y="T3"/>
                  </a:cxn>
                  <a:cxn ang="0">
                    <a:pos x="T4" y="T5"/>
                  </a:cxn>
                  <a:cxn ang="0">
                    <a:pos x="T6" y="T7"/>
                  </a:cxn>
                  <a:cxn ang="0">
                    <a:pos x="T8" y="T9"/>
                  </a:cxn>
                </a:cxnLst>
                <a:rect l="0" t="0" r="r" b="b"/>
                <a:pathLst>
                  <a:path w="44" h="23">
                    <a:moveTo>
                      <a:pt x="3" y="21"/>
                    </a:moveTo>
                    <a:cubicBezTo>
                      <a:pt x="19" y="23"/>
                      <a:pt x="36" y="17"/>
                      <a:pt x="44" y="2"/>
                    </a:cubicBezTo>
                    <a:cubicBezTo>
                      <a:pt x="44" y="1"/>
                      <a:pt x="39" y="0"/>
                      <a:pt x="39" y="2"/>
                    </a:cubicBezTo>
                    <a:cubicBezTo>
                      <a:pt x="32" y="14"/>
                      <a:pt x="19" y="21"/>
                      <a:pt x="4" y="19"/>
                    </a:cubicBezTo>
                    <a:cubicBezTo>
                      <a:pt x="2" y="19"/>
                      <a:pt x="0" y="21"/>
                      <a:pt x="3" y="21"/>
                    </a:cubicBezTo>
                    <a:close/>
                  </a:path>
                </a:pathLst>
              </a:custGeom>
              <a:grpFill/>
              <a:ln>
                <a:noFill/>
              </a:ln>
            </p:spPr>
            <p:txBody>
              <a:bodyPr vert="horz" wrap="square" lIns="96435" tIns="48218" rIns="96435" bIns="48218" numCol="1" anchor="t" anchorCtr="0" compatLnSpc="1"/>
              <a:lstStyle/>
              <a:p>
                <a:endParaRPr lang="zh-CN" altLang="en-US"/>
              </a:p>
            </p:txBody>
          </p:sp>
          <p:sp>
            <p:nvSpPr>
              <p:cNvPr id="92" name="Freeform 250"/>
              <p:cNvSpPr/>
              <p:nvPr/>
            </p:nvSpPr>
            <p:spPr bwMode="auto">
              <a:xfrm>
                <a:off x="3541713" y="120650"/>
                <a:ext cx="115888" cy="669925"/>
              </a:xfrm>
              <a:custGeom>
                <a:avLst/>
                <a:gdLst>
                  <a:gd name="T0" fmla="*/ 26 w 31"/>
                  <a:gd name="T1" fmla="*/ 1 h 178"/>
                  <a:gd name="T2" fmla="*/ 0 w 31"/>
                  <a:gd name="T3" fmla="*/ 177 h 178"/>
                  <a:gd name="T4" fmla="*/ 5 w 31"/>
                  <a:gd name="T5" fmla="*/ 176 h 178"/>
                  <a:gd name="T6" fmla="*/ 31 w 31"/>
                  <a:gd name="T7" fmla="*/ 1 h 178"/>
                  <a:gd name="T8" fmla="*/ 26 w 31"/>
                  <a:gd name="T9" fmla="*/ 1 h 178"/>
                </a:gdLst>
                <a:ahLst/>
                <a:cxnLst>
                  <a:cxn ang="0">
                    <a:pos x="T0" y="T1"/>
                  </a:cxn>
                  <a:cxn ang="0">
                    <a:pos x="T2" y="T3"/>
                  </a:cxn>
                  <a:cxn ang="0">
                    <a:pos x="T4" y="T5"/>
                  </a:cxn>
                  <a:cxn ang="0">
                    <a:pos x="T6" y="T7"/>
                  </a:cxn>
                  <a:cxn ang="0">
                    <a:pos x="T8" y="T9"/>
                  </a:cxn>
                </a:cxnLst>
                <a:rect l="0" t="0" r="r" b="b"/>
                <a:pathLst>
                  <a:path w="31" h="178">
                    <a:moveTo>
                      <a:pt x="26" y="1"/>
                    </a:moveTo>
                    <a:cubicBezTo>
                      <a:pt x="18" y="60"/>
                      <a:pt x="11" y="118"/>
                      <a:pt x="0" y="177"/>
                    </a:cubicBezTo>
                    <a:cubicBezTo>
                      <a:pt x="0" y="178"/>
                      <a:pt x="5" y="178"/>
                      <a:pt x="5" y="176"/>
                    </a:cubicBezTo>
                    <a:cubicBezTo>
                      <a:pt x="16" y="118"/>
                      <a:pt x="23" y="59"/>
                      <a:pt x="31" y="1"/>
                    </a:cubicBezTo>
                    <a:cubicBezTo>
                      <a:pt x="31" y="0"/>
                      <a:pt x="26" y="0"/>
                      <a:pt x="26" y="1"/>
                    </a:cubicBezTo>
                    <a:close/>
                  </a:path>
                </a:pathLst>
              </a:custGeom>
              <a:grpFill/>
              <a:ln>
                <a:noFill/>
              </a:ln>
            </p:spPr>
            <p:txBody>
              <a:bodyPr vert="horz" wrap="square" lIns="96435" tIns="48218" rIns="96435" bIns="48218" numCol="1" anchor="t" anchorCtr="0" compatLnSpc="1"/>
              <a:lstStyle/>
              <a:p>
                <a:endParaRPr lang="zh-CN" altLang="en-US"/>
              </a:p>
            </p:txBody>
          </p:sp>
          <p:sp>
            <p:nvSpPr>
              <p:cNvPr id="93" name="Freeform 251"/>
              <p:cNvSpPr/>
              <p:nvPr/>
            </p:nvSpPr>
            <p:spPr bwMode="auto">
              <a:xfrm>
                <a:off x="3632201" y="90487"/>
                <a:ext cx="38100" cy="41275"/>
              </a:xfrm>
              <a:custGeom>
                <a:avLst/>
                <a:gdLst>
                  <a:gd name="T0" fmla="*/ 9 w 10"/>
                  <a:gd name="T1" fmla="*/ 6 h 11"/>
                  <a:gd name="T2" fmla="*/ 4 w 10"/>
                  <a:gd name="T3" fmla="*/ 10 h 11"/>
                  <a:gd name="T4" fmla="*/ 0 w 10"/>
                  <a:gd name="T5" fmla="*/ 5 h 11"/>
                  <a:gd name="T6" fmla="*/ 6 w 10"/>
                  <a:gd name="T7" fmla="*/ 1 h 11"/>
                  <a:gd name="T8" fmla="*/ 9 w 10"/>
                  <a:gd name="T9" fmla="*/ 6 h 11"/>
                </a:gdLst>
                <a:ahLst/>
                <a:cxnLst>
                  <a:cxn ang="0">
                    <a:pos x="T0" y="T1"/>
                  </a:cxn>
                  <a:cxn ang="0">
                    <a:pos x="T2" y="T3"/>
                  </a:cxn>
                  <a:cxn ang="0">
                    <a:pos x="T4" y="T5"/>
                  </a:cxn>
                  <a:cxn ang="0">
                    <a:pos x="T6" y="T7"/>
                  </a:cxn>
                  <a:cxn ang="0">
                    <a:pos x="T8" y="T9"/>
                  </a:cxn>
                </a:cxnLst>
                <a:rect l="0" t="0" r="r" b="b"/>
                <a:pathLst>
                  <a:path w="10" h="11">
                    <a:moveTo>
                      <a:pt x="9" y="6"/>
                    </a:moveTo>
                    <a:cubicBezTo>
                      <a:pt x="9" y="9"/>
                      <a:pt x="6" y="11"/>
                      <a:pt x="4" y="10"/>
                    </a:cubicBezTo>
                    <a:cubicBezTo>
                      <a:pt x="1" y="10"/>
                      <a:pt x="0" y="7"/>
                      <a:pt x="0" y="5"/>
                    </a:cubicBezTo>
                    <a:cubicBezTo>
                      <a:pt x="0" y="2"/>
                      <a:pt x="3" y="0"/>
                      <a:pt x="6" y="1"/>
                    </a:cubicBezTo>
                    <a:cubicBezTo>
                      <a:pt x="8" y="1"/>
                      <a:pt x="10" y="4"/>
                      <a:pt x="9" y="6"/>
                    </a:cubicBezTo>
                    <a:close/>
                  </a:path>
                </a:pathLst>
              </a:custGeom>
              <a:grpFill/>
              <a:ln>
                <a:noFill/>
              </a:ln>
            </p:spPr>
            <p:txBody>
              <a:bodyPr vert="horz" wrap="square" lIns="96435" tIns="48218" rIns="96435" bIns="48218" numCol="1" anchor="t" anchorCtr="0" compatLnSpc="1"/>
              <a:lstStyle/>
              <a:p>
                <a:endParaRPr lang="zh-CN" altLang="en-US"/>
              </a:p>
            </p:txBody>
          </p:sp>
          <p:sp>
            <p:nvSpPr>
              <p:cNvPr id="94" name="Freeform 252"/>
              <p:cNvSpPr/>
              <p:nvPr/>
            </p:nvSpPr>
            <p:spPr bwMode="auto">
              <a:xfrm>
                <a:off x="3887788" y="-46038"/>
                <a:ext cx="173038" cy="112713"/>
              </a:xfrm>
              <a:custGeom>
                <a:avLst/>
                <a:gdLst>
                  <a:gd name="T0" fmla="*/ 40 w 46"/>
                  <a:gd name="T1" fmla="*/ 26 h 30"/>
                  <a:gd name="T2" fmla="*/ 6 w 46"/>
                  <a:gd name="T3" fmla="*/ 2 h 30"/>
                  <a:gd name="T4" fmla="*/ 1 w 46"/>
                  <a:gd name="T5" fmla="*/ 1 h 30"/>
                  <a:gd name="T6" fmla="*/ 42 w 46"/>
                  <a:gd name="T7" fmla="*/ 28 h 30"/>
                  <a:gd name="T8" fmla="*/ 40 w 46"/>
                  <a:gd name="T9" fmla="*/ 26 h 30"/>
                </a:gdLst>
                <a:ahLst/>
                <a:cxnLst>
                  <a:cxn ang="0">
                    <a:pos x="T0" y="T1"/>
                  </a:cxn>
                  <a:cxn ang="0">
                    <a:pos x="T2" y="T3"/>
                  </a:cxn>
                  <a:cxn ang="0">
                    <a:pos x="T4" y="T5"/>
                  </a:cxn>
                  <a:cxn ang="0">
                    <a:pos x="T6" y="T7"/>
                  </a:cxn>
                  <a:cxn ang="0">
                    <a:pos x="T8" y="T9"/>
                  </a:cxn>
                </a:cxnLst>
                <a:rect l="0" t="0" r="r" b="b"/>
                <a:pathLst>
                  <a:path w="46" h="30">
                    <a:moveTo>
                      <a:pt x="40" y="26"/>
                    </a:moveTo>
                    <a:cubicBezTo>
                      <a:pt x="23" y="27"/>
                      <a:pt x="10" y="18"/>
                      <a:pt x="6" y="2"/>
                    </a:cubicBezTo>
                    <a:cubicBezTo>
                      <a:pt x="5" y="0"/>
                      <a:pt x="0" y="0"/>
                      <a:pt x="1" y="1"/>
                    </a:cubicBezTo>
                    <a:cubicBezTo>
                      <a:pt x="6" y="21"/>
                      <a:pt x="23" y="30"/>
                      <a:pt x="42" y="28"/>
                    </a:cubicBezTo>
                    <a:cubicBezTo>
                      <a:pt x="46" y="28"/>
                      <a:pt x="42" y="26"/>
                      <a:pt x="40" y="26"/>
                    </a:cubicBezTo>
                    <a:close/>
                  </a:path>
                </a:pathLst>
              </a:custGeom>
              <a:grpFill/>
              <a:ln>
                <a:noFill/>
              </a:ln>
            </p:spPr>
            <p:txBody>
              <a:bodyPr vert="horz" wrap="square" lIns="96435" tIns="48218" rIns="96435" bIns="48218" numCol="1" anchor="t" anchorCtr="0" compatLnSpc="1"/>
              <a:lstStyle/>
              <a:p>
                <a:endParaRPr lang="zh-CN" altLang="en-US"/>
              </a:p>
            </p:txBody>
          </p:sp>
          <p:sp>
            <p:nvSpPr>
              <p:cNvPr id="95" name="Freeform 253"/>
              <p:cNvSpPr/>
              <p:nvPr/>
            </p:nvSpPr>
            <p:spPr bwMode="auto">
              <a:xfrm>
                <a:off x="3873501" y="-57150"/>
                <a:ext cx="134938" cy="131763"/>
              </a:xfrm>
              <a:custGeom>
                <a:avLst/>
                <a:gdLst>
                  <a:gd name="T0" fmla="*/ 6 w 36"/>
                  <a:gd name="T1" fmla="*/ 34 h 35"/>
                  <a:gd name="T2" fmla="*/ 35 w 36"/>
                  <a:gd name="T3" fmla="*/ 3 h 35"/>
                  <a:gd name="T4" fmla="*/ 30 w 36"/>
                  <a:gd name="T5" fmla="*/ 2 h 35"/>
                  <a:gd name="T6" fmla="*/ 3 w 36"/>
                  <a:gd name="T7" fmla="*/ 32 h 35"/>
                  <a:gd name="T8" fmla="*/ 6 w 36"/>
                  <a:gd name="T9" fmla="*/ 34 h 35"/>
                </a:gdLst>
                <a:ahLst/>
                <a:cxnLst>
                  <a:cxn ang="0">
                    <a:pos x="T0" y="T1"/>
                  </a:cxn>
                  <a:cxn ang="0">
                    <a:pos x="T2" y="T3"/>
                  </a:cxn>
                  <a:cxn ang="0">
                    <a:pos x="T4" y="T5"/>
                  </a:cxn>
                  <a:cxn ang="0">
                    <a:pos x="T6" y="T7"/>
                  </a:cxn>
                  <a:cxn ang="0">
                    <a:pos x="T8" y="T9"/>
                  </a:cxn>
                </a:cxnLst>
                <a:rect l="0" t="0" r="r" b="b"/>
                <a:pathLst>
                  <a:path w="36" h="35">
                    <a:moveTo>
                      <a:pt x="6" y="34"/>
                    </a:moveTo>
                    <a:cubicBezTo>
                      <a:pt x="22" y="31"/>
                      <a:pt x="34" y="20"/>
                      <a:pt x="35" y="3"/>
                    </a:cubicBezTo>
                    <a:cubicBezTo>
                      <a:pt x="36" y="1"/>
                      <a:pt x="31" y="0"/>
                      <a:pt x="30" y="2"/>
                    </a:cubicBezTo>
                    <a:cubicBezTo>
                      <a:pt x="29" y="18"/>
                      <a:pt x="18" y="29"/>
                      <a:pt x="3" y="32"/>
                    </a:cubicBezTo>
                    <a:cubicBezTo>
                      <a:pt x="0" y="33"/>
                      <a:pt x="5" y="35"/>
                      <a:pt x="6" y="34"/>
                    </a:cubicBezTo>
                    <a:close/>
                  </a:path>
                </a:pathLst>
              </a:custGeom>
              <a:grpFill/>
              <a:ln>
                <a:noFill/>
              </a:ln>
            </p:spPr>
            <p:txBody>
              <a:bodyPr vert="horz" wrap="square" lIns="96435" tIns="48218" rIns="96435" bIns="48218" numCol="1" anchor="t" anchorCtr="0" compatLnSpc="1"/>
              <a:lstStyle/>
              <a:p>
                <a:endParaRPr lang="zh-CN" altLang="en-US"/>
              </a:p>
            </p:txBody>
          </p:sp>
          <p:sp>
            <p:nvSpPr>
              <p:cNvPr id="96" name="Freeform 254"/>
              <p:cNvSpPr/>
              <p:nvPr/>
            </p:nvSpPr>
            <p:spPr bwMode="auto">
              <a:xfrm>
                <a:off x="3933826" y="-57150"/>
                <a:ext cx="71438" cy="166688"/>
              </a:xfrm>
              <a:custGeom>
                <a:avLst/>
                <a:gdLst>
                  <a:gd name="T0" fmla="*/ 18 w 19"/>
                  <a:gd name="T1" fmla="*/ 42 h 44"/>
                  <a:gd name="T2" fmla="*/ 5 w 19"/>
                  <a:gd name="T3" fmla="*/ 1 h 44"/>
                  <a:gd name="T4" fmla="*/ 0 w 19"/>
                  <a:gd name="T5" fmla="*/ 2 h 44"/>
                  <a:gd name="T6" fmla="*/ 14 w 19"/>
                  <a:gd name="T7" fmla="*/ 43 h 44"/>
                  <a:gd name="T8" fmla="*/ 18 w 19"/>
                  <a:gd name="T9" fmla="*/ 42 h 44"/>
                </a:gdLst>
                <a:ahLst/>
                <a:cxnLst>
                  <a:cxn ang="0">
                    <a:pos x="T0" y="T1"/>
                  </a:cxn>
                  <a:cxn ang="0">
                    <a:pos x="T2" y="T3"/>
                  </a:cxn>
                  <a:cxn ang="0">
                    <a:pos x="T4" y="T5"/>
                  </a:cxn>
                  <a:cxn ang="0">
                    <a:pos x="T6" y="T7"/>
                  </a:cxn>
                  <a:cxn ang="0">
                    <a:pos x="T8" y="T9"/>
                  </a:cxn>
                </a:cxnLst>
                <a:rect l="0" t="0" r="r" b="b"/>
                <a:pathLst>
                  <a:path w="19" h="44">
                    <a:moveTo>
                      <a:pt x="18" y="42"/>
                    </a:moveTo>
                    <a:cubicBezTo>
                      <a:pt x="9" y="31"/>
                      <a:pt x="5" y="15"/>
                      <a:pt x="5" y="1"/>
                    </a:cubicBezTo>
                    <a:cubicBezTo>
                      <a:pt x="5" y="0"/>
                      <a:pt x="0" y="0"/>
                      <a:pt x="0" y="2"/>
                    </a:cubicBezTo>
                    <a:cubicBezTo>
                      <a:pt x="0" y="16"/>
                      <a:pt x="5" y="32"/>
                      <a:pt x="14" y="43"/>
                    </a:cubicBezTo>
                    <a:cubicBezTo>
                      <a:pt x="14" y="44"/>
                      <a:pt x="19" y="43"/>
                      <a:pt x="18" y="42"/>
                    </a:cubicBezTo>
                    <a:close/>
                  </a:path>
                </a:pathLst>
              </a:custGeom>
              <a:grpFill/>
              <a:ln>
                <a:noFill/>
              </a:ln>
            </p:spPr>
            <p:txBody>
              <a:bodyPr vert="horz" wrap="square" lIns="96435" tIns="48218" rIns="96435" bIns="48218" numCol="1" anchor="t" anchorCtr="0" compatLnSpc="1"/>
              <a:lstStyle/>
              <a:p>
                <a:endParaRPr lang="zh-CN" altLang="en-US"/>
              </a:p>
            </p:txBody>
          </p:sp>
          <p:sp>
            <p:nvSpPr>
              <p:cNvPr id="97" name="Freeform 255"/>
              <p:cNvSpPr/>
              <p:nvPr/>
            </p:nvSpPr>
            <p:spPr bwMode="auto">
              <a:xfrm>
                <a:off x="3862388" y="-4763"/>
                <a:ext cx="184150" cy="49213"/>
              </a:xfrm>
              <a:custGeom>
                <a:avLst/>
                <a:gdLst>
                  <a:gd name="T0" fmla="*/ 2 w 49"/>
                  <a:gd name="T1" fmla="*/ 6 h 13"/>
                  <a:gd name="T2" fmla="*/ 48 w 49"/>
                  <a:gd name="T3" fmla="*/ 1 h 13"/>
                  <a:gd name="T4" fmla="*/ 43 w 49"/>
                  <a:gd name="T5" fmla="*/ 1 h 13"/>
                  <a:gd name="T6" fmla="*/ 6 w 49"/>
                  <a:gd name="T7" fmla="*/ 5 h 13"/>
                  <a:gd name="T8" fmla="*/ 2 w 49"/>
                  <a:gd name="T9" fmla="*/ 6 h 13"/>
                </a:gdLst>
                <a:ahLst/>
                <a:cxnLst>
                  <a:cxn ang="0">
                    <a:pos x="T0" y="T1"/>
                  </a:cxn>
                  <a:cxn ang="0">
                    <a:pos x="T2" y="T3"/>
                  </a:cxn>
                  <a:cxn ang="0">
                    <a:pos x="T4" y="T5"/>
                  </a:cxn>
                  <a:cxn ang="0">
                    <a:pos x="T6" y="T7"/>
                  </a:cxn>
                  <a:cxn ang="0">
                    <a:pos x="T8" y="T9"/>
                  </a:cxn>
                </a:cxnLst>
                <a:rect l="0" t="0" r="r" b="b"/>
                <a:pathLst>
                  <a:path w="49" h="13">
                    <a:moveTo>
                      <a:pt x="2" y="6"/>
                    </a:moveTo>
                    <a:cubicBezTo>
                      <a:pt x="17" y="13"/>
                      <a:pt x="35" y="13"/>
                      <a:pt x="48" y="1"/>
                    </a:cubicBezTo>
                    <a:cubicBezTo>
                      <a:pt x="49" y="0"/>
                      <a:pt x="44" y="0"/>
                      <a:pt x="43" y="1"/>
                    </a:cubicBezTo>
                    <a:cubicBezTo>
                      <a:pt x="33" y="10"/>
                      <a:pt x="19" y="11"/>
                      <a:pt x="6" y="5"/>
                    </a:cubicBezTo>
                    <a:cubicBezTo>
                      <a:pt x="5" y="4"/>
                      <a:pt x="0" y="5"/>
                      <a:pt x="2" y="6"/>
                    </a:cubicBezTo>
                    <a:close/>
                  </a:path>
                </a:pathLst>
              </a:custGeom>
              <a:grpFill/>
              <a:ln>
                <a:noFill/>
              </a:ln>
            </p:spPr>
            <p:txBody>
              <a:bodyPr vert="horz" wrap="square" lIns="96435" tIns="48218" rIns="96435" bIns="48218" numCol="1" anchor="t" anchorCtr="0" compatLnSpc="1"/>
              <a:lstStyle/>
              <a:p>
                <a:endParaRPr lang="zh-CN" altLang="en-US"/>
              </a:p>
            </p:txBody>
          </p:sp>
          <p:sp>
            <p:nvSpPr>
              <p:cNvPr id="98" name="Freeform 256"/>
              <p:cNvSpPr/>
              <p:nvPr/>
            </p:nvSpPr>
            <p:spPr bwMode="auto">
              <a:xfrm>
                <a:off x="3552826" y="36512"/>
                <a:ext cx="414338" cy="712788"/>
              </a:xfrm>
              <a:custGeom>
                <a:avLst/>
                <a:gdLst>
                  <a:gd name="T0" fmla="*/ 104 w 110"/>
                  <a:gd name="T1" fmla="*/ 1 h 189"/>
                  <a:gd name="T2" fmla="*/ 0 w 110"/>
                  <a:gd name="T3" fmla="*/ 188 h 189"/>
                  <a:gd name="T4" fmla="*/ 5 w 110"/>
                  <a:gd name="T5" fmla="*/ 188 h 189"/>
                  <a:gd name="T6" fmla="*/ 109 w 110"/>
                  <a:gd name="T7" fmla="*/ 2 h 189"/>
                  <a:gd name="T8" fmla="*/ 104 w 110"/>
                  <a:gd name="T9" fmla="*/ 1 h 189"/>
                </a:gdLst>
                <a:ahLst/>
                <a:cxnLst>
                  <a:cxn ang="0">
                    <a:pos x="T0" y="T1"/>
                  </a:cxn>
                  <a:cxn ang="0">
                    <a:pos x="T2" y="T3"/>
                  </a:cxn>
                  <a:cxn ang="0">
                    <a:pos x="T4" y="T5"/>
                  </a:cxn>
                  <a:cxn ang="0">
                    <a:pos x="T6" y="T7"/>
                  </a:cxn>
                  <a:cxn ang="0">
                    <a:pos x="T8" y="T9"/>
                  </a:cxn>
                </a:cxnLst>
                <a:rect l="0" t="0" r="r" b="b"/>
                <a:pathLst>
                  <a:path w="110" h="189">
                    <a:moveTo>
                      <a:pt x="104" y="1"/>
                    </a:moveTo>
                    <a:cubicBezTo>
                      <a:pt x="71" y="64"/>
                      <a:pt x="37" y="127"/>
                      <a:pt x="0" y="188"/>
                    </a:cubicBezTo>
                    <a:cubicBezTo>
                      <a:pt x="0" y="189"/>
                      <a:pt x="5" y="189"/>
                      <a:pt x="5" y="188"/>
                    </a:cubicBezTo>
                    <a:cubicBezTo>
                      <a:pt x="42" y="127"/>
                      <a:pt x="75" y="64"/>
                      <a:pt x="109" y="2"/>
                    </a:cubicBezTo>
                    <a:cubicBezTo>
                      <a:pt x="110" y="0"/>
                      <a:pt x="105" y="0"/>
                      <a:pt x="104" y="1"/>
                    </a:cubicBezTo>
                    <a:close/>
                  </a:path>
                </a:pathLst>
              </a:custGeom>
              <a:grpFill/>
              <a:ln>
                <a:noFill/>
              </a:ln>
            </p:spPr>
            <p:txBody>
              <a:bodyPr vert="horz" wrap="square" lIns="96435" tIns="48218" rIns="96435" bIns="48218" numCol="1" anchor="t" anchorCtr="0" compatLnSpc="1"/>
              <a:lstStyle/>
              <a:p>
                <a:endParaRPr lang="zh-CN" altLang="en-US"/>
              </a:p>
            </p:txBody>
          </p:sp>
          <p:sp>
            <p:nvSpPr>
              <p:cNvPr id="99" name="Freeform 257"/>
              <p:cNvSpPr/>
              <p:nvPr/>
            </p:nvSpPr>
            <p:spPr bwMode="auto">
              <a:xfrm>
                <a:off x="3940176" y="11112"/>
                <a:ext cx="38100" cy="41275"/>
              </a:xfrm>
              <a:custGeom>
                <a:avLst/>
                <a:gdLst>
                  <a:gd name="T0" fmla="*/ 9 w 10"/>
                  <a:gd name="T1" fmla="*/ 8 h 11"/>
                  <a:gd name="T2" fmla="*/ 3 w 10"/>
                  <a:gd name="T3" fmla="*/ 9 h 11"/>
                  <a:gd name="T4" fmla="*/ 1 w 10"/>
                  <a:gd name="T5" fmla="*/ 3 h 11"/>
                  <a:gd name="T6" fmla="*/ 7 w 10"/>
                  <a:gd name="T7" fmla="*/ 1 h 11"/>
                  <a:gd name="T8" fmla="*/ 9 w 10"/>
                  <a:gd name="T9" fmla="*/ 8 h 11"/>
                </a:gdLst>
                <a:ahLst/>
                <a:cxnLst>
                  <a:cxn ang="0">
                    <a:pos x="T0" y="T1"/>
                  </a:cxn>
                  <a:cxn ang="0">
                    <a:pos x="T2" y="T3"/>
                  </a:cxn>
                  <a:cxn ang="0">
                    <a:pos x="T4" y="T5"/>
                  </a:cxn>
                  <a:cxn ang="0">
                    <a:pos x="T6" y="T7"/>
                  </a:cxn>
                  <a:cxn ang="0">
                    <a:pos x="T8" y="T9"/>
                  </a:cxn>
                </a:cxnLst>
                <a:rect l="0" t="0" r="r" b="b"/>
                <a:pathLst>
                  <a:path w="10" h="11">
                    <a:moveTo>
                      <a:pt x="9" y="8"/>
                    </a:moveTo>
                    <a:cubicBezTo>
                      <a:pt x="8" y="10"/>
                      <a:pt x="5" y="11"/>
                      <a:pt x="3" y="9"/>
                    </a:cubicBezTo>
                    <a:cubicBezTo>
                      <a:pt x="0" y="8"/>
                      <a:pt x="0" y="5"/>
                      <a:pt x="1" y="3"/>
                    </a:cubicBezTo>
                    <a:cubicBezTo>
                      <a:pt x="2" y="1"/>
                      <a:pt x="5" y="0"/>
                      <a:pt x="7" y="1"/>
                    </a:cubicBezTo>
                    <a:cubicBezTo>
                      <a:pt x="10" y="3"/>
                      <a:pt x="10" y="6"/>
                      <a:pt x="9" y="8"/>
                    </a:cubicBezTo>
                    <a:close/>
                  </a:path>
                </a:pathLst>
              </a:custGeom>
              <a:grpFill/>
              <a:ln>
                <a:noFill/>
              </a:ln>
            </p:spPr>
            <p:txBody>
              <a:bodyPr vert="horz" wrap="square" lIns="96435" tIns="48218" rIns="96435" bIns="48218" numCol="1" anchor="t" anchorCtr="0" compatLnSpc="1"/>
              <a:lstStyle/>
              <a:p>
                <a:endParaRPr lang="zh-CN" altLang="en-US"/>
              </a:p>
            </p:txBody>
          </p:sp>
          <p:sp>
            <p:nvSpPr>
              <p:cNvPr id="100" name="Freeform 258"/>
              <p:cNvSpPr/>
              <p:nvPr/>
            </p:nvSpPr>
            <p:spPr bwMode="auto">
              <a:xfrm>
                <a:off x="4016376" y="247650"/>
                <a:ext cx="131763" cy="155575"/>
              </a:xfrm>
              <a:custGeom>
                <a:avLst/>
                <a:gdLst>
                  <a:gd name="T0" fmla="*/ 32 w 35"/>
                  <a:gd name="T1" fmla="*/ 39 h 41"/>
                  <a:gd name="T2" fmla="*/ 7 w 35"/>
                  <a:gd name="T3" fmla="*/ 2 h 41"/>
                  <a:gd name="T4" fmla="*/ 2 w 35"/>
                  <a:gd name="T5" fmla="*/ 1 h 41"/>
                  <a:gd name="T6" fmla="*/ 30 w 35"/>
                  <a:gd name="T7" fmla="*/ 40 h 41"/>
                  <a:gd name="T8" fmla="*/ 32 w 35"/>
                  <a:gd name="T9" fmla="*/ 39 h 41"/>
                </a:gdLst>
                <a:ahLst/>
                <a:cxnLst>
                  <a:cxn ang="0">
                    <a:pos x="T0" y="T1"/>
                  </a:cxn>
                  <a:cxn ang="0">
                    <a:pos x="T2" y="T3"/>
                  </a:cxn>
                  <a:cxn ang="0">
                    <a:pos x="T4" y="T5"/>
                  </a:cxn>
                  <a:cxn ang="0">
                    <a:pos x="T6" y="T7"/>
                  </a:cxn>
                  <a:cxn ang="0">
                    <a:pos x="T8" y="T9"/>
                  </a:cxn>
                </a:cxnLst>
                <a:rect l="0" t="0" r="r" b="b"/>
                <a:pathLst>
                  <a:path w="35" h="41">
                    <a:moveTo>
                      <a:pt x="32" y="39"/>
                    </a:moveTo>
                    <a:cubicBezTo>
                      <a:pt x="15" y="33"/>
                      <a:pt x="5" y="19"/>
                      <a:pt x="7" y="2"/>
                    </a:cubicBezTo>
                    <a:cubicBezTo>
                      <a:pt x="7" y="1"/>
                      <a:pt x="2" y="0"/>
                      <a:pt x="2" y="1"/>
                    </a:cubicBezTo>
                    <a:cubicBezTo>
                      <a:pt x="0" y="21"/>
                      <a:pt x="12" y="35"/>
                      <a:pt x="30" y="40"/>
                    </a:cubicBezTo>
                    <a:cubicBezTo>
                      <a:pt x="32" y="41"/>
                      <a:pt x="35" y="40"/>
                      <a:pt x="32" y="39"/>
                    </a:cubicBezTo>
                    <a:close/>
                  </a:path>
                </a:pathLst>
              </a:custGeom>
              <a:grpFill/>
              <a:ln>
                <a:noFill/>
              </a:ln>
            </p:spPr>
            <p:txBody>
              <a:bodyPr vert="horz" wrap="square" lIns="96435" tIns="48218" rIns="96435" bIns="48218" numCol="1" anchor="t" anchorCtr="0" compatLnSpc="1"/>
              <a:lstStyle/>
              <a:p>
                <a:endParaRPr lang="zh-CN" altLang="en-US"/>
              </a:p>
            </p:txBody>
          </p:sp>
          <p:sp>
            <p:nvSpPr>
              <p:cNvPr id="101" name="Freeform 259"/>
              <p:cNvSpPr/>
              <p:nvPr/>
            </p:nvSpPr>
            <p:spPr bwMode="auto">
              <a:xfrm>
                <a:off x="3970338" y="274637"/>
                <a:ext cx="166688" cy="90488"/>
              </a:xfrm>
              <a:custGeom>
                <a:avLst/>
                <a:gdLst>
                  <a:gd name="T0" fmla="*/ 4 w 44"/>
                  <a:gd name="T1" fmla="*/ 22 h 24"/>
                  <a:gd name="T2" fmla="*/ 44 w 44"/>
                  <a:gd name="T3" fmla="*/ 2 h 24"/>
                  <a:gd name="T4" fmla="*/ 39 w 44"/>
                  <a:gd name="T5" fmla="*/ 1 h 24"/>
                  <a:gd name="T6" fmla="*/ 3 w 44"/>
                  <a:gd name="T7" fmla="*/ 19 h 24"/>
                  <a:gd name="T8" fmla="*/ 4 w 44"/>
                  <a:gd name="T9" fmla="*/ 22 h 24"/>
                </a:gdLst>
                <a:ahLst/>
                <a:cxnLst>
                  <a:cxn ang="0">
                    <a:pos x="T0" y="T1"/>
                  </a:cxn>
                  <a:cxn ang="0">
                    <a:pos x="T2" y="T3"/>
                  </a:cxn>
                  <a:cxn ang="0">
                    <a:pos x="T4" y="T5"/>
                  </a:cxn>
                  <a:cxn ang="0">
                    <a:pos x="T6" y="T7"/>
                  </a:cxn>
                  <a:cxn ang="0">
                    <a:pos x="T8" y="T9"/>
                  </a:cxn>
                </a:cxnLst>
                <a:rect l="0" t="0" r="r" b="b"/>
                <a:pathLst>
                  <a:path w="44" h="24">
                    <a:moveTo>
                      <a:pt x="4" y="22"/>
                    </a:moveTo>
                    <a:cubicBezTo>
                      <a:pt x="21" y="24"/>
                      <a:pt x="36" y="18"/>
                      <a:pt x="44" y="2"/>
                    </a:cubicBezTo>
                    <a:cubicBezTo>
                      <a:pt x="44" y="1"/>
                      <a:pt x="40" y="0"/>
                      <a:pt x="39" y="1"/>
                    </a:cubicBezTo>
                    <a:cubicBezTo>
                      <a:pt x="32" y="15"/>
                      <a:pt x="19" y="22"/>
                      <a:pt x="3" y="19"/>
                    </a:cubicBezTo>
                    <a:cubicBezTo>
                      <a:pt x="0" y="19"/>
                      <a:pt x="2" y="21"/>
                      <a:pt x="4" y="22"/>
                    </a:cubicBezTo>
                    <a:close/>
                  </a:path>
                </a:pathLst>
              </a:custGeom>
              <a:grpFill/>
              <a:ln>
                <a:noFill/>
              </a:ln>
            </p:spPr>
            <p:txBody>
              <a:bodyPr vert="horz" wrap="square" lIns="96435" tIns="48218" rIns="96435" bIns="48218" numCol="1" anchor="t" anchorCtr="0" compatLnSpc="1"/>
              <a:lstStyle/>
              <a:p>
                <a:endParaRPr lang="zh-CN" altLang="en-US"/>
              </a:p>
            </p:txBody>
          </p:sp>
          <p:sp>
            <p:nvSpPr>
              <p:cNvPr id="102" name="Freeform 260"/>
              <p:cNvSpPr/>
              <p:nvPr/>
            </p:nvSpPr>
            <p:spPr bwMode="auto">
              <a:xfrm>
                <a:off x="4043363" y="255587"/>
                <a:ext cx="44450" cy="173038"/>
              </a:xfrm>
              <a:custGeom>
                <a:avLst/>
                <a:gdLst>
                  <a:gd name="T0" fmla="*/ 10 w 12"/>
                  <a:gd name="T1" fmla="*/ 44 h 46"/>
                  <a:gd name="T2" fmla="*/ 12 w 12"/>
                  <a:gd name="T3" fmla="*/ 1 h 46"/>
                  <a:gd name="T4" fmla="*/ 7 w 12"/>
                  <a:gd name="T5" fmla="*/ 1 h 46"/>
                  <a:gd name="T6" fmla="*/ 5 w 12"/>
                  <a:gd name="T7" fmla="*/ 44 h 46"/>
                  <a:gd name="T8" fmla="*/ 10 w 12"/>
                  <a:gd name="T9" fmla="*/ 44 h 46"/>
                </a:gdLst>
                <a:ahLst/>
                <a:cxnLst>
                  <a:cxn ang="0">
                    <a:pos x="T0" y="T1"/>
                  </a:cxn>
                  <a:cxn ang="0">
                    <a:pos x="T2" y="T3"/>
                  </a:cxn>
                  <a:cxn ang="0">
                    <a:pos x="T4" y="T5"/>
                  </a:cxn>
                  <a:cxn ang="0">
                    <a:pos x="T6" y="T7"/>
                  </a:cxn>
                  <a:cxn ang="0">
                    <a:pos x="T8" y="T9"/>
                  </a:cxn>
                </a:cxnLst>
                <a:rect l="0" t="0" r="r" b="b"/>
                <a:pathLst>
                  <a:path w="12" h="46">
                    <a:moveTo>
                      <a:pt x="10" y="44"/>
                    </a:moveTo>
                    <a:cubicBezTo>
                      <a:pt x="5" y="30"/>
                      <a:pt x="7" y="14"/>
                      <a:pt x="12" y="1"/>
                    </a:cubicBezTo>
                    <a:cubicBezTo>
                      <a:pt x="12" y="0"/>
                      <a:pt x="7" y="0"/>
                      <a:pt x="7" y="1"/>
                    </a:cubicBezTo>
                    <a:cubicBezTo>
                      <a:pt x="2" y="14"/>
                      <a:pt x="0" y="31"/>
                      <a:pt x="5" y="44"/>
                    </a:cubicBezTo>
                    <a:cubicBezTo>
                      <a:pt x="5" y="46"/>
                      <a:pt x="10" y="45"/>
                      <a:pt x="10" y="44"/>
                    </a:cubicBezTo>
                    <a:close/>
                  </a:path>
                </a:pathLst>
              </a:custGeom>
              <a:grpFill/>
              <a:ln>
                <a:noFill/>
              </a:ln>
            </p:spPr>
            <p:txBody>
              <a:bodyPr vert="horz" wrap="square" lIns="96435" tIns="48218" rIns="96435" bIns="48218" numCol="1" anchor="t" anchorCtr="0" compatLnSpc="1"/>
              <a:lstStyle/>
              <a:p>
                <a:endParaRPr lang="zh-CN" altLang="en-US"/>
              </a:p>
            </p:txBody>
          </p:sp>
          <p:sp>
            <p:nvSpPr>
              <p:cNvPr id="103" name="Freeform 261"/>
              <p:cNvSpPr/>
              <p:nvPr/>
            </p:nvSpPr>
            <p:spPr bwMode="auto">
              <a:xfrm>
                <a:off x="3983038" y="293687"/>
                <a:ext cx="176213" cy="71438"/>
              </a:xfrm>
              <a:custGeom>
                <a:avLst/>
                <a:gdLst>
                  <a:gd name="T0" fmla="*/ 0 w 47"/>
                  <a:gd name="T1" fmla="*/ 2 h 19"/>
                  <a:gd name="T2" fmla="*/ 45 w 47"/>
                  <a:gd name="T3" fmla="*/ 13 h 19"/>
                  <a:gd name="T4" fmla="*/ 41 w 47"/>
                  <a:gd name="T5" fmla="*/ 12 h 19"/>
                  <a:gd name="T6" fmla="*/ 5 w 47"/>
                  <a:gd name="T7" fmla="*/ 1 h 19"/>
                  <a:gd name="T8" fmla="*/ 0 w 47"/>
                  <a:gd name="T9" fmla="*/ 2 h 19"/>
                </a:gdLst>
                <a:ahLst/>
                <a:cxnLst>
                  <a:cxn ang="0">
                    <a:pos x="T0" y="T1"/>
                  </a:cxn>
                  <a:cxn ang="0">
                    <a:pos x="T2" y="T3"/>
                  </a:cxn>
                  <a:cxn ang="0">
                    <a:pos x="T4" y="T5"/>
                  </a:cxn>
                  <a:cxn ang="0">
                    <a:pos x="T6" y="T7"/>
                  </a:cxn>
                  <a:cxn ang="0">
                    <a:pos x="T8" y="T9"/>
                  </a:cxn>
                </a:cxnLst>
                <a:rect l="0" t="0" r="r" b="b"/>
                <a:pathLst>
                  <a:path w="47" h="19">
                    <a:moveTo>
                      <a:pt x="0" y="2"/>
                    </a:moveTo>
                    <a:cubicBezTo>
                      <a:pt x="12" y="14"/>
                      <a:pt x="29" y="19"/>
                      <a:pt x="45" y="13"/>
                    </a:cubicBezTo>
                    <a:cubicBezTo>
                      <a:pt x="47" y="12"/>
                      <a:pt x="42" y="11"/>
                      <a:pt x="41" y="12"/>
                    </a:cubicBezTo>
                    <a:cubicBezTo>
                      <a:pt x="28" y="17"/>
                      <a:pt x="14" y="11"/>
                      <a:pt x="5" y="1"/>
                    </a:cubicBezTo>
                    <a:cubicBezTo>
                      <a:pt x="4" y="0"/>
                      <a:pt x="0" y="1"/>
                      <a:pt x="0" y="2"/>
                    </a:cubicBezTo>
                    <a:close/>
                  </a:path>
                </a:pathLst>
              </a:custGeom>
              <a:grpFill/>
              <a:ln>
                <a:noFill/>
              </a:ln>
            </p:spPr>
            <p:txBody>
              <a:bodyPr vert="horz" wrap="square" lIns="96435" tIns="48218" rIns="96435" bIns="48218" numCol="1" anchor="t" anchorCtr="0" compatLnSpc="1"/>
              <a:lstStyle/>
              <a:p>
                <a:endParaRPr lang="zh-CN" altLang="en-US"/>
              </a:p>
            </p:txBody>
          </p:sp>
          <p:sp>
            <p:nvSpPr>
              <p:cNvPr id="104" name="Freeform 262"/>
              <p:cNvSpPr/>
              <p:nvPr/>
            </p:nvSpPr>
            <p:spPr bwMode="auto">
              <a:xfrm>
                <a:off x="3530601" y="346075"/>
                <a:ext cx="538163" cy="439738"/>
              </a:xfrm>
              <a:custGeom>
                <a:avLst/>
                <a:gdLst>
                  <a:gd name="T0" fmla="*/ 137 w 143"/>
                  <a:gd name="T1" fmla="*/ 1 h 117"/>
                  <a:gd name="T2" fmla="*/ 1 w 143"/>
                  <a:gd name="T3" fmla="*/ 115 h 117"/>
                  <a:gd name="T4" fmla="*/ 6 w 143"/>
                  <a:gd name="T5" fmla="*/ 116 h 117"/>
                  <a:gd name="T6" fmla="*/ 141 w 143"/>
                  <a:gd name="T7" fmla="*/ 2 h 117"/>
                  <a:gd name="T8" fmla="*/ 137 w 143"/>
                  <a:gd name="T9" fmla="*/ 1 h 117"/>
                </a:gdLst>
                <a:ahLst/>
                <a:cxnLst>
                  <a:cxn ang="0">
                    <a:pos x="T0" y="T1"/>
                  </a:cxn>
                  <a:cxn ang="0">
                    <a:pos x="T2" y="T3"/>
                  </a:cxn>
                  <a:cxn ang="0">
                    <a:pos x="T4" y="T5"/>
                  </a:cxn>
                  <a:cxn ang="0">
                    <a:pos x="T6" y="T7"/>
                  </a:cxn>
                  <a:cxn ang="0">
                    <a:pos x="T8" y="T9"/>
                  </a:cxn>
                </a:cxnLst>
                <a:rect l="0" t="0" r="r" b="b"/>
                <a:pathLst>
                  <a:path w="143" h="117">
                    <a:moveTo>
                      <a:pt x="137" y="1"/>
                    </a:moveTo>
                    <a:cubicBezTo>
                      <a:pt x="92" y="39"/>
                      <a:pt x="48" y="79"/>
                      <a:pt x="1" y="115"/>
                    </a:cubicBezTo>
                    <a:cubicBezTo>
                      <a:pt x="0" y="116"/>
                      <a:pt x="5" y="117"/>
                      <a:pt x="6" y="116"/>
                    </a:cubicBezTo>
                    <a:cubicBezTo>
                      <a:pt x="52" y="79"/>
                      <a:pt x="97" y="40"/>
                      <a:pt x="141" y="2"/>
                    </a:cubicBezTo>
                    <a:cubicBezTo>
                      <a:pt x="143" y="0"/>
                      <a:pt x="138" y="0"/>
                      <a:pt x="137" y="1"/>
                    </a:cubicBezTo>
                    <a:close/>
                  </a:path>
                </a:pathLst>
              </a:custGeom>
              <a:grpFill/>
              <a:ln>
                <a:noFill/>
              </a:ln>
            </p:spPr>
            <p:txBody>
              <a:bodyPr vert="horz" wrap="square" lIns="96435" tIns="48218" rIns="96435" bIns="48218" numCol="1" anchor="t" anchorCtr="0" compatLnSpc="1"/>
              <a:lstStyle/>
              <a:p>
                <a:endParaRPr lang="zh-CN" altLang="en-US"/>
              </a:p>
            </p:txBody>
          </p:sp>
          <p:sp>
            <p:nvSpPr>
              <p:cNvPr id="105" name="Freeform 263"/>
              <p:cNvSpPr/>
              <p:nvPr/>
            </p:nvSpPr>
            <p:spPr bwMode="auto">
              <a:xfrm>
                <a:off x="4043363" y="323850"/>
                <a:ext cx="41275" cy="36513"/>
              </a:xfrm>
              <a:custGeom>
                <a:avLst/>
                <a:gdLst>
                  <a:gd name="T0" fmla="*/ 9 w 11"/>
                  <a:gd name="T1" fmla="*/ 9 h 10"/>
                  <a:gd name="T2" fmla="*/ 2 w 11"/>
                  <a:gd name="T3" fmla="*/ 8 h 10"/>
                  <a:gd name="T4" fmla="*/ 3 w 11"/>
                  <a:gd name="T5" fmla="*/ 1 h 10"/>
                  <a:gd name="T6" fmla="*/ 9 w 11"/>
                  <a:gd name="T7" fmla="*/ 2 h 10"/>
                  <a:gd name="T8" fmla="*/ 9 w 11"/>
                  <a:gd name="T9" fmla="*/ 9 h 10"/>
                </a:gdLst>
                <a:ahLst/>
                <a:cxnLst>
                  <a:cxn ang="0">
                    <a:pos x="T0" y="T1"/>
                  </a:cxn>
                  <a:cxn ang="0">
                    <a:pos x="T2" y="T3"/>
                  </a:cxn>
                  <a:cxn ang="0">
                    <a:pos x="T4" y="T5"/>
                  </a:cxn>
                  <a:cxn ang="0">
                    <a:pos x="T6" y="T7"/>
                  </a:cxn>
                  <a:cxn ang="0">
                    <a:pos x="T8" y="T9"/>
                  </a:cxn>
                </a:cxnLst>
                <a:rect l="0" t="0" r="r" b="b"/>
                <a:pathLst>
                  <a:path w="11" h="10">
                    <a:moveTo>
                      <a:pt x="9" y="9"/>
                    </a:moveTo>
                    <a:cubicBezTo>
                      <a:pt x="7" y="10"/>
                      <a:pt x="4" y="10"/>
                      <a:pt x="2" y="8"/>
                    </a:cubicBezTo>
                    <a:cubicBezTo>
                      <a:pt x="0" y="6"/>
                      <a:pt x="1" y="3"/>
                      <a:pt x="3" y="1"/>
                    </a:cubicBezTo>
                    <a:cubicBezTo>
                      <a:pt x="5" y="0"/>
                      <a:pt x="8" y="0"/>
                      <a:pt x="9" y="2"/>
                    </a:cubicBezTo>
                    <a:cubicBezTo>
                      <a:pt x="11" y="4"/>
                      <a:pt x="11" y="7"/>
                      <a:pt x="9" y="9"/>
                    </a:cubicBezTo>
                    <a:close/>
                  </a:path>
                </a:pathLst>
              </a:custGeom>
              <a:grpFill/>
              <a:ln>
                <a:noFill/>
              </a:ln>
            </p:spPr>
            <p:txBody>
              <a:bodyPr vert="horz" wrap="square" lIns="96435" tIns="48218" rIns="96435" bIns="48218" numCol="1" anchor="t" anchorCtr="0" compatLnSpc="1"/>
              <a:lstStyle/>
              <a:p>
                <a:endParaRPr lang="zh-CN" altLang="en-US"/>
              </a:p>
            </p:txBody>
          </p:sp>
          <p:sp>
            <p:nvSpPr>
              <p:cNvPr id="106" name="Freeform 264"/>
              <p:cNvSpPr/>
              <p:nvPr/>
            </p:nvSpPr>
            <p:spPr bwMode="auto">
              <a:xfrm>
                <a:off x="4156076" y="474662"/>
                <a:ext cx="93663" cy="179388"/>
              </a:xfrm>
              <a:custGeom>
                <a:avLst/>
                <a:gdLst>
                  <a:gd name="T0" fmla="*/ 23 w 25"/>
                  <a:gd name="T1" fmla="*/ 46 h 48"/>
                  <a:gd name="T2" fmla="*/ 13 w 25"/>
                  <a:gd name="T3" fmla="*/ 2 h 48"/>
                  <a:gd name="T4" fmla="*/ 9 w 25"/>
                  <a:gd name="T5" fmla="*/ 1 h 48"/>
                  <a:gd name="T6" fmla="*/ 19 w 25"/>
                  <a:gd name="T7" fmla="*/ 47 h 48"/>
                  <a:gd name="T8" fmla="*/ 23 w 25"/>
                  <a:gd name="T9" fmla="*/ 46 h 48"/>
                </a:gdLst>
                <a:ahLst/>
                <a:cxnLst>
                  <a:cxn ang="0">
                    <a:pos x="T0" y="T1"/>
                  </a:cxn>
                  <a:cxn ang="0">
                    <a:pos x="T2" y="T3"/>
                  </a:cxn>
                  <a:cxn ang="0">
                    <a:pos x="T4" y="T5"/>
                  </a:cxn>
                  <a:cxn ang="0">
                    <a:pos x="T6" y="T7"/>
                  </a:cxn>
                  <a:cxn ang="0">
                    <a:pos x="T8" y="T9"/>
                  </a:cxn>
                </a:cxnLst>
                <a:rect l="0" t="0" r="r" b="b"/>
                <a:pathLst>
                  <a:path w="25" h="48">
                    <a:moveTo>
                      <a:pt x="23" y="46"/>
                    </a:moveTo>
                    <a:cubicBezTo>
                      <a:pt x="10" y="35"/>
                      <a:pt x="5" y="19"/>
                      <a:pt x="13" y="2"/>
                    </a:cubicBezTo>
                    <a:cubicBezTo>
                      <a:pt x="14" y="1"/>
                      <a:pt x="9" y="0"/>
                      <a:pt x="9" y="1"/>
                    </a:cubicBezTo>
                    <a:cubicBezTo>
                      <a:pt x="0" y="18"/>
                      <a:pt x="5" y="35"/>
                      <a:pt x="19" y="47"/>
                    </a:cubicBezTo>
                    <a:cubicBezTo>
                      <a:pt x="20" y="48"/>
                      <a:pt x="25" y="48"/>
                      <a:pt x="23" y="46"/>
                    </a:cubicBezTo>
                    <a:close/>
                  </a:path>
                </a:pathLst>
              </a:custGeom>
              <a:grpFill/>
              <a:ln>
                <a:noFill/>
              </a:ln>
            </p:spPr>
            <p:txBody>
              <a:bodyPr vert="horz" wrap="square" lIns="96435" tIns="48218" rIns="96435" bIns="48218" numCol="1" anchor="t" anchorCtr="0" compatLnSpc="1"/>
              <a:lstStyle/>
              <a:p>
                <a:endParaRPr lang="zh-CN" altLang="en-US"/>
              </a:p>
            </p:txBody>
          </p:sp>
          <p:sp>
            <p:nvSpPr>
              <p:cNvPr id="107" name="Freeform 265"/>
              <p:cNvSpPr/>
              <p:nvPr/>
            </p:nvSpPr>
            <p:spPr bwMode="auto">
              <a:xfrm>
                <a:off x="4098926" y="534987"/>
                <a:ext cx="188913" cy="55563"/>
              </a:xfrm>
              <a:custGeom>
                <a:avLst/>
                <a:gdLst>
                  <a:gd name="T0" fmla="*/ 2 w 50"/>
                  <a:gd name="T1" fmla="*/ 5 h 15"/>
                  <a:gd name="T2" fmla="*/ 49 w 50"/>
                  <a:gd name="T3" fmla="*/ 3 h 15"/>
                  <a:gd name="T4" fmla="*/ 44 w 50"/>
                  <a:gd name="T5" fmla="*/ 1 h 15"/>
                  <a:gd name="T6" fmla="*/ 6 w 50"/>
                  <a:gd name="T7" fmla="*/ 4 h 15"/>
                  <a:gd name="T8" fmla="*/ 2 w 50"/>
                  <a:gd name="T9" fmla="*/ 5 h 15"/>
                </a:gdLst>
                <a:ahLst/>
                <a:cxnLst>
                  <a:cxn ang="0">
                    <a:pos x="T0" y="T1"/>
                  </a:cxn>
                  <a:cxn ang="0">
                    <a:pos x="T2" y="T3"/>
                  </a:cxn>
                  <a:cxn ang="0">
                    <a:pos x="T4" y="T5"/>
                  </a:cxn>
                  <a:cxn ang="0">
                    <a:pos x="T6" y="T7"/>
                  </a:cxn>
                  <a:cxn ang="0">
                    <a:pos x="T8" y="T9"/>
                  </a:cxn>
                </a:cxnLst>
                <a:rect l="0" t="0" r="r" b="b"/>
                <a:pathLst>
                  <a:path w="50" h="15">
                    <a:moveTo>
                      <a:pt x="2" y="5"/>
                    </a:moveTo>
                    <a:cubicBezTo>
                      <a:pt x="18" y="14"/>
                      <a:pt x="35" y="15"/>
                      <a:pt x="49" y="3"/>
                    </a:cubicBezTo>
                    <a:cubicBezTo>
                      <a:pt x="50" y="2"/>
                      <a:pt x="45" y="0"/>
                      <a:pt x="44" y="1"/>
                    </a:cubicBezTo>
                    <a:cubicBezTo>
                      <a:pt x="33" y="11"/>
                      <a:pt x="19" y="12"/>
                      <a:pt x="6" y="4"/>
                    </a:cubicBezTo>
                    <a:cubicBezTo>
                      <a:pt x="5" y="4"/>
                      <a:pt x="0" y="4"/>
                      <a:pt x="2" y="5"/>
                    </a:cubicBezTo>
                    <a:close/>
                  </a:path>
                </a:pathLst>
              </a:custGeom>
              <a:grpFill/>
              <a:ln>
                <a:noFill/>
              </a:ln>
            </p:spPr>
            <p:txBody>
              <a:bodyPr vert="horz" wrap="square" lIns="96435" tIns="48218" rIns="96435" bIns="48218" numCol="1" anchor="t" anchorCtr="0" compatLnSpc="1"/>
              <a:lstStyle/>
              <a:p>
                <a:endParaRPr lang="zh-CN" altLang="en-US"/>
              </a:p>
            </p:txBody>
          </p:sp>
          <p:sp>
            <p:nvSpPr>
              <p:cNvPr id="108" name="Freeform 266"/>
              <p:cNvSpPr/>
              <p:nvPr/>
            </p:nvSpPr>
            <p:spPr bwMode="auto">
              <a:xfrm>
                <a:off x="4156076" y="496887"/>
                <a:ext cx="93663" cy="157163"/>
              </a:xfrm>
              <a:custGeom>
                <a:avLst/>
                <a:gdLst>
                  <a:gd name="T0" fmla="*/ 5 w 25"/>
                  <a:gd name="T1" fmla="*/ 40 h 42"/>
                  <a:gd name="T2" fmla="*/ 24 w 25"/>
                  <a:gd name="T3" fmla="*/ 2 h 42"/>
                  <a:gd name="T4" fmla="*/ 19 w 25"/>
                  <a:gd name="T5" fmla="*/ 1 h 42"/>
                  <a:gd name="T6" fmla="*/ 0 w 25"/>
                  <a:gd name="T7" fmla="*/ 40 h 42"/>
                  <a:gd name="T8" fmla="*/ 5 w 25"/>
                  <a:gd name="T9" fmla="*/ 40 h 42"/>
                </a:gdLst>
                <a:ahLst/>
                <a:cxnLst>
                  <a:cxn ang="0">
                    <a:pos x="T0" y="T1"/>
                  </a:cxn>
                  <a:cxn ang="0">
                    <a:pos x="T2" y="T3"/>
                  </a:cxn>
                  <a:cxn ang="0">
                    <a:pos x="T4" y="T5"/>
                  </a:cxn>
                  <a:cxn ang="0">
                    <a:pos x="T6" y="T7"/>
                  </a:cxn>
                  <a:cxn ang="0">
                    <a:pos x="T8" y="T9"/>
                  </a:cxn>
                </a:cxnLst>
                <a:rect l="0" t="0" r="r" b="b"/>
                <a:pathLst>
                  <a:path w="25" h="42">
                    <a:moveTo>
                      <a:pt x="5" y="40"/>
                    </a:moveTo>
                    <a:cubicBezTo>
                      <a:pt x="6" y="26"/>
                      <a:pt x="14" y="11"/>
                      <a:pt x="24" y="2"/>
                    </a:cubicBezTo>
                    <a:cubicBezTo>
                      <a:pt x="25" y="0"/>
                      <a:pt x="20" y="0"/>
                      <a:pt x="19" y="1"/>
                    </a:cubicBezTo>
                    <a:cubicBezTo>
                      <a:pt x="9" y="11"/>
                      <a:pt x="1" y="26"/>
                      <a:pt x="0" y="40"/>
                    </a:cubicBezTo>
                    <a:cubicBezTo>
                      <a:pt x="0" y="42"/>
                      <a:pt x="5" y="41"/>
                      <a:pt x="5" y="40"/>
                    </a:cubicBezTo>
                    <a:close/>
                  </a:path>
                </a:pathLst>
              </a:custGeom>
              <a:grpFill/>
              <a:ln>
                <a:noFill/>
              </a:ln>
            </p:spPr>
            <p:txBody>
              <a:bodyPr vert="horz" wrap="square" lIns="96435" tIns="48218" rIns="96435" bIns="48218" numCol="1" anchor="t" anchorCtr="0" compatLnSpc="1"/>
              <a:lstStyle/>
              <a:p>
                <a:endParaRPr lang="zh-CN" altLang="en-US"/>
              </a:p>
            </p:txBody>
          </p:sp>
          <p:sp>
            <p:nvSpPr>
              <p:cNvPr id="109" name="Freeform 267"/>
              <p:cNvSpPr/>
              <p:nvPr/>
            </p:nvSpPr>
            <p:spPr bwMode="auto">
              <a:xfrm>
                <a:off x="4132263" y="500062"/>
                <a:ext cx="150813" cy="106363"/>
              </a:xfrm>
              <a:custGeom>
                <a:avLst/>
                <a:gdLst>
                  <a:gd name="T0" fmla="*/ 0 w 40"/>
                  <a:gd name="T1" fmla="*/ 1 h 28"/>
                  <a:gd name="T2" fmla="*/ 35 w 40"/>
                  <a:gd name="T3" fmla="*/ 28 h 28"/>
                  <a:gd name="T4" fmla="*/ 36 w 40"/>
                  <a:gd name="T5" fmla="*/ 26 h 28"/>
                  <a:gd name="T6" fmla="*/ 5 w 40"/>
                  <a:gd name="T7" fmla="*/ 1 h 28"/>
                  <a:gd name="T8" fmla="*/ 0 w 40"/>
                  <a:gd name="T9" fmla="*/ 1 h 28"/>
                </a:gdLst>
                <a:ahLst/>
                <a:cxnLst>
                  <a:cxn ang="0">
                    <a:pos x="T0" y="T1"/>
                  </a:cxn>
                  <a:cxn ang="0">
                    <a:pos x="T2" y="T3"/>
                  </a:cxn>
                  <a:cxn ang="0">
                    <a:pos x="T4" y="T5"/>
                  </a:cxn>
                  <a:cxn ang="0">
                    <a:pos x="T6" y="T7"/>
                  </a:cxn>
                  <a:cxn ang="0">
                    <a:pos x="T8" y="T9"/>
                  </a:cxn>
                </a:cxnLst>
                <a:rect l="0" t="0" r="r" b="b"/>
                <a:pathLst>
                  <a:path w="40" h="28">
                    <a:moveTo>
                      <a:pt x="0" y="1"/>
                    </a:moveTo>
                    <a:cubicBezTo>
                      <a:pt x="6" y="16"/>
                      <a:pt x="18" y="27"/>
                      <a:pt x="35" y="28"/>
                    </a:cubicBezTo>
                    <a:cubicBezTo>
                      <a:pt x="37" y="28"/>
                      <a:pt x="40" y="26"/>
                      <a:pt x="36" y="26"/>
                    </a:cubicBezTo>
                    <a:cubicBezTo>
                      <a:pt x="21" y="25"/>
                      <a:pt x="10" y="14"/>
                      <a:pt x="5" y="1"/>
                    </a:cubicBezTo>
                    <a:cubicBezTo>
                      <a:pt x="5" y="0"/>
                      <a:pt x="0" y="0"/>
                      <a:pt x="0" y="1"/>
                    </a:cubicBezTo>
                    <a:close/>
                  </a:path>
                </a:pathLst>
              </a:custGeom>
              <a:grpFill/>
              <a:ln>
                <a:noFill/>
              </a:ln>
            </p:spPr>
            <p:txBody>
              <a:bodyPr vert="horz" wrap="square" lIns="96435" tIns="48218" rIns="96435" bIns="48218" numCol="1" anchor="t" anchorCtr="0" compatLnSpc="1"/>
              <a:lstStyle/>
              <a:p>
                <a:endParaRPr lang="zh-CN" altLang="en-US"/>
              </a:p>
            </p:txBody>
          </p:sp>
          <p:sp>
            <p:nvSpPr>
              <p:cNvPr id="110" name="Freeform 268"/>
              <p:cNvSpPr/>
              <p:nvPr/>
            </p:nvSpPr>
            <p:spPr bwMode="auto">
              <a:xfrm>
                <a:off x="3525838" y="571500"/>
                <a:ext cx="671513" cy="214313"/>
              </a:xfrm>
              <a:custGeom>
                <a:avLst/>
                <a:gdLst>
                  <a:gd name="T0" fmla="*/ 172 w 178"/>
                  <a:gd name="T1" fmla="*/ 1 h 57"/>
                  <a:gd name="T2" fmla="*/ 3 w 178"/>
                  <a:gd name="T3" fmla="*/ 55 h 57"/>
                  <a:gd name="T4" fmla="*/ 6 w 178"/>
                  <a:gd name="T5" fmla="*/ 56 h 57"/>
                  <a:gd name="T6" fmla="*/ 175 w 178"/>
                  <a:gd name="T7" fmla="*/ 2 h 57"/>
                  <a:gd name="T8" fmla="*/ 172 w 178"/>
                  <a:gd name="T9" fmla="*/ 1 h 57"/>
                </a:gdLst>
                <a:ahLst/>
                <a:cxnLst>
                  <a:cxn ang="0">
                    <a:pos x="T0" y="T1"/>
                  </a:cxn>
                  <a:cxn ang="0">
                    <a:pos x="T2" y="T3"/>
                  </a:cxn>
                  <a:cxn ang="0">
                    <a:pos x="T4" y="T5"/>
                  </a:cxn>
                  <a:cxn ang="0">
                    <a:pos x="T6" y="T7"/>
                  </a:cxn>
                  <a:cxn ang="0">
                    <a:pos x="T8" y="T9"/>
                  </a:cxn>
                </a:cxnLst>
                <a:rect l="0" t="0" r="r" b="b"/>
                <a:pathLst>
                  <a:path w="178" h="57">
                    <a:moveTo>
                      <a:pt x="172" y="1"/>
                    </a:moveTo>
                    <a:cubicBezTo>
                      <a:pt x="116" y="19"/>
                      <a:pt x="60" y="39"/>
                      <a:pt x="3" y="55"/>
                    </a:cubicBezTo>
                    <a:cubicBezTo>
                      <a:pt x="0" y="56"/>
                      <a:pt x="4" y="57"/>
                      <a:pt x="6" y="56"/>
                    </a:cubicBezTo>
                    <a:cubicBezTo>
                      <a:pt x="63" y="40"/>
                      <a:pt x="119" y="21"/>
                      <a:pt x="175" y="2"/>
                    </a:cubicBezTo>
                    <a:cubicBezTo>
                      <a:pt x="178" y="1"/>
                      <a:pt x="173" y="0"/>
                      <a:pt x="172" y="1"/>
                    </a:cubicBezTo>
                    <a:close/>
                  </a:path>
                </a:pathLst>
              </a:custGeom>
              <a:grpFill/>
              <a:ln>
                <a:noFill/>
              </a:ln>
            </p:spPr>
            <p:txBody>
              <a:bodyPr vert="horz" wrap="square" lIns="96435" tIns="48218" rIns="96435" bIns="48218" numCol="1" anchor="t" anchorCtr="0" compatLnSpc="1"/>
              <a:lstStyle/>
              <a:p>
                <a:endParaRPr lang="zh-CN" altLang="en-US"/>
              </a:p>
            </p:txBody>
          </p:sp>
          <p:sp>
            <p:nvSpPr>
              <p:cNvPr id="111" name="Freeform 269"/>
              <p:cNvSpPr/>
              <p:nvPr/>
            </p:nvSpPr>
            <p:spPr bwMode="auto">
              <a:xfrm>
                <a:off x="4170363" y="552450"/>
                <a:ext cx="41275" cy="42863"/>
              </a:xfrm>
              <a:custGeom>
                <a:avLst/>
                <a:gdLst>
                  <a:gd name="T0" fmla="*/ 7 w 11"/>
                  <a:gd name="T1" fmla="*/ 10 h 11"/>
                  <a:gd name="T2" fmla="*/ 1 w 11"/>
                  <a:gd name="T3" fmla="*/ 7 h 11"/>
                  <a:gd name="T4" fmla="*/ 4 w 11"/>
                  <a:gd name="T5" fmla="*/ 1 h 11"/>
                  <a:gd name="T6" fmla="*/ 10 w 11"/>
                  <a:gd name="T7" fmla="*/ 4 h 11"/>
                  <a:gd name="T8" fmla="*/ 7 w 11"/>
                  <a:gd name="T9" fmla="*/ 10 h 11"/>
                </a:gdLst>
                <a:ahLst/>
                <a:cxnLst>
                  <a:cxn ang="0">
                    <a:pos x="T0" y="T1"/>
                  </a:cxn>
                  <a:cxn ang="0">
                    <a:pos x="T2" y="T3"/>
                  </a:cxn>
                  <a:cxn ang="0">
                    <a:pos x="T4" y="T5"/>
                  </a:cxn>
                  <a:cxn ang="0">
                    <a:pos x="T6" y="T7"/>
                  </a:cxn>
                  <a:cxn ang="0">
                    <a:pos x="T8" y="T9"/>
                  </a:cxn>
                </a:cxnLst>
                <a:rect l="0" t="0" r="r" b="b"/>
                <a:pathLst>
                  <a:path w="11" h="11">
                    <a:moveTo>
                      <a:pt x="7" y="10"/>
                    </a:moveTo>
                    <a:cubicBezTo>
                      <a:pt x="4" y="11"/>
                      <a:pt x="2" y="9"/>
                      <a:pt x="1" y="7"/>
                    </a:cubicBezTo>
                    <a:cubicBezTo>
                      <a:pt x="0" y="4"/>
                      <a:pt x="2" y="1"/>
                      <a:pt x="4" y="1"/>
                    </a:cubicBezTo>
                    <a:cubicBezTo>
                      <a:pt x="7" y="0"/>
                      <a:pt x="9" y="1"/>
                      <a:pt x="10" y="4"/>
                    </a:cubicBezTo>
                    <a:cubicBezTo>
                      <a:pt x="11" y="6"/>
                      <a:pt x="9" y="9"/>
                      <a:pt x="7" y="10"/>
                    </a:cubicBezTo>
                    <a:close/>
                  </a:path>
                </a:pathLst>
              </a:custGeom>
              <a:grpFill/>
              <a:ln>
                <a:noFill/>
              </a:ln>
            </p:spPr>
            <p:txBody>
              <a:bodyPr vert="horz" wrap="square" lIns="96435" tIns="48218" rIns="96435" bIns="48218" numCol="1" anchor="t" anchorCtr="0" compatLnSpc="1"/>
              <a:lstStyle/>
              <a:p>
                <a:endParaRPr lang="zh-CN" altLang="en-US"/>
              </a:p>
            </p:txBody>
          </p:sp>
          <p:sp>
            <p:nvSpPr>
              <p:cNvPr id="112" name="Freeform 270"/>
              <p:cNvSpPr/>
              <p:nvPr/>
            </p:nvSpPr>
            <p:spPr bwMode="auto">
              <a:xfrm>
                <a:off x="4362451" y="744537"/>
                <a:ext cx="84138" cy="185738"/>
              </a:xfrm>
              <a:custGeom>
                <a:avLst/>
                <a:gdLst>
                  <a:gd name="T0" fmla="*/ 14 w 22"/>
                  <a:gd name="T1" fmla="*/ 47 h 49"/>
                  <a:gd name="T2" fmla="*/ 21 w 22"/>
                  <a:gd name="T3" fmla="*/ 3 h 49"/>
                  <a:gd name="T4" fmla="*/ 17 w 22"/>
                  <a:gd name="T5" fmla="*/ 1 h 49"/>
                  <a:gd name="T6" fmla="*/ 9 w 22"/>
                  <a:gd name="T7" fmla="*/ 47 h 49"/>
                  <a:gd name="T8" fmla="*/ 14 w 22"/>
                  <a:gd name="T9" fmla="*/ 47 h 49"/>
                </a:gdLst>
                <a:ahLst/>
                <a:cxnLst>
                  <a:cxn ang="0">
                    <a:pos x="T0" y="T1"/>
                  </a:cxn>
                  <a:cxn ang="0">
                    <a:pos x="T2" y="T3"/>
                  </a:cxn>
                  <a:cxn ang="0">
                    <a:pos x="T4" y="T5"/>
                  </a:cxn>
                  <a:cxn ang="0">
                    <a:pos x="T6" y="T7"/>
                  </a:cxn>
                  <a:cxn ang="0">
                    <a:pos x="T8" y="T9"/>
                  </a:cxn>
                </a:cxnLst>
                <a:rect l="0" t="0" r="r" b="b"/>
                <a:pathLst>
                  <a:path w="22" h="49">
                    <a:moveTo>
                      <a:pt x="14" y="47"/>
                    </a:moveTo>
                    <a:cubicBezTo>
                      <a:pt x="5" y="31"/>
                      <a:pt x="7" y="15"/>
                      <a:pt x="21" y="3"/>
                    </a:cubicBezTo>
                    <a:cubicBezTo>
                      <a:pt x="22" y="2"/>
                      <a:pt x="18" y="0"/>
                      <a:pt x="17" y="1"/>
                    </a:cubicBezTo>
                    <a:cubicBezTo>
                      <a:pt x="2" y="14"/>
                      <a:pt x="0" y="31"/>
                      <a:pt x="9" y="47"/>
                    </a:cubicBezTo>
                    <a:cubicBezTo>
                      <a:pt x="10" y="49"/>
                      <a:pt x="14" y="49"/>
                      <a:pt x="14" y="47"/>
                    </a:cubicBezTo>
                    <a:close/>
                  </a:path>
                </a:pathLst>
              </a:custGeom>
              <a:grpFill/>
              <a:ln>
                <a:noFill/>
              </a:ln>
            </p:spPr>
            <p:txBody>
              <a:bodyPr vert="horz" wrap="square" lIns="96435" tIns="48218" rIns="96435" bIns="48218" numCol="1" anchor="t" anchorCtr="0" compatLnSpc="1"/>
              <a:lstStyle/>
              <a:p>
                <a:endParaRPr lang="zh-CN" altLang="en-US"/>
              </a:p>
            </p:txBody>
          </p:sp>
          <p:sp>
            <p:nvSpPr>
              <p:cNvPr id="113" name="Freeform 271"/>
              <p:cNvSpPr/>
              <p:nvPr/>
            </p:nvSpPr>
            <p:spPr bwMode="auto">
              <a:xfrm>
                <a:off x="4318001" y="782637"/>
                <a:ext cx="176213" cy="79375"/>
              </a:xfrm>
              <a:custGeom>
                <a:avLst/>
                <a:gdLst>
                  <a:gd name="T0" fmla="*/ 1 w 47"/>
                  <a:gd name="T1" fmla="*/ 1 h 21"/>
                  <a:gd name="T2" fmla="*/ 46 w 47"/>
                  <a:gd name="T3" fmla="*/ 15 h 21"/>
                  <a:gd name="T4" fmla="*/ 42 w 47"/>
                  <a:gd name="T5" fmla="*/ 13 h 21"/>
                  <a:gd name="T6" fmla="*/ 6 w 47"/>
                  <a:gd name="T7" fmla="*/ 1 h 21"/>
                  <a:gd name="T8" fmla="*/ 1 w 47"/>
                  <a:gd name="T9" fmla="*/ 1 h 21"/>
                </a:gdLst>
                <a:ahLst/>
                <a:cxnLst>
                  <a:cxn ang="0">
                    <a:pos x="T0" y="T1"/>
                  </a:cxn>
                  <a:cxn ang="0">
                    <a:pos x="T2" y="T3"/>
                  </a:cxn>
                  <a:cxn ang="0">
                    <a:pos x="T4" y="T5"/>
                  </a:cxn>
                  <a:cxn ang="0">
                    <a:pos x="T6" y="T7"/>
                  </a:cxn>
                  <a:cxn ang="0">
                    <a:pos x="T8" y="T9"/>
                  </a:cxn>
                </a:cxnLst>
                <a:rect l="0" t="0" r="r" b="b"/>
                <a:pathLst>
                  <a:path w="47" h="21">
                    <a:moveTo>
                      <a:pt x="1" y="1"/>
                    </a:moveTo>
                    <a:cubicBezTo>
                      <a:pt x="12" y="16"/>
                      <a:pt x="29" y="21"/>
                      <a:pt x="46" y="15"/>
                    </a:cubicBezTo>
                    <a:cubicBezTo>
                      <a:pt x="47" y="15"/>
                      <a:pt x="43" y="13"/>
                      <a:pt x="42" y="13"/>
                    </a:cubicBezTo>
                    <a:cubicBezTo>
                      <a:pt x="27" y="18"/>
                      <a:pt x="15" y="13"/>
                      <a:pt x="6" y="1"/>
                    </a:cubicBezTo>
                    <a:cubicBezTo>
                      <a:pt x="5" y="0"/>
                      <a:pt x="0" y="0"/>
                      <a:pt x="1" y="1"/>
                    </a:cubicBezTo>
                    <a:close/>
                  </a:path>
                </a:pathLst>
              </a:custGeom>
              <a:grpFill/>
              <a:ln>
                <a:noFill/>
              </a:ln>
            </p:spPr>
            <p:txBody>
              <a:bodyPr vert="horz" wrap="square" lIns="96435" tIns="48218" rIns="96435" bIns="48218" numCol="1" anchor="t" anchorCtr="0" compatLnSpc="1"/>
              <a:lstStyle/>
              <a:p>
                <a:endParaRPr lang="zh-CN" altLang="en-US"/>
              </a:p>
            </p:txBody>
          </p:sp>
          <p:sp>
            <p:nvSpPr>
              <p:cNvPr id="114" name="Freeform 272"/>
              <p:cNvSpPr/>
              <p:nvPr/>
            </p:nvSpPr>
            <p:spPr bwMode="auto">
              <a:xfrm>
                <a:off x="4332288" y="782637"/>
                <a:ext cx="147638" cy="117475"/>
              </a:xfrm>
              <a:custGeom>
                <a:avLst/>
                <a:gdLst>
                  <a:gd name="T0" fmla="*/ 5 w 39"/>
                  <a:gd name="T1" fmla="*/ 30 h 31"/>
                  <a:gd name="T2" fmla="*/ 36 w 39"/>
                  <a:gd name="T3" fmla="*/ 1 h 31"/>
                  <a:gd name="T4" fmla="*/ 32 w 39"/>
                  <a:gd name="T5" fmla="*/ 0 h 31"/>
                  <a:gd name="T6" fmla="*/ 0 w 39"/>
                  <a:gd name="T7" fmla="*/ 30 h 31"/>
                  <a:gd name="T8" fmla="*/ 5 w 39"/>
                  <a:gd name="T9" fmla="*/ 30 h 31"/>
                </a:gdLst>
                <a:ahLst/>
                <a:cxnLst>
                  <a:cxn ang="0">
                    <a:pos x="T0" y="T1"/>
                  </a:cxn>
                  <a:cxn ang="0">
                    <a:pos x="T2" y="T3"/>
                  </a:cxn>
                  <a:cxn ang="0">
                    <a:pos x="T4" y="T5"/>
                  </a:cxn>
                  <a:cxn ang="0">
                    <a:pos x="T6" y="T7"/>
                  </a:cxn>
                  <a:cxn ang="0">
                    <a:pos x="T8" y="T9"/>
                  </a:cxn>
                </a:cxnLst>
                <a:rect l="0" t="0" r="r" b="b"/>
                <a:pathLst>
                  <a:path w="39" h="31">
                    <a:moveTo>
                      <a:pt x="5" y="30"/>
                    </a:moveTo>
                    <a:cubicBezTo>
                      <a:pt x="11" y="18"/>
                      <a:pt x="24" y="7"/>
                      <a:pt x="36" y="1"/>
                    </a:cubicBezTo>
                    <a:cubicBezTo>
                      <a:pt x="39" y="0"/>
                      <a:pt x="34" y="0"/>
                      <a:pt x="32" y="0"/>
                    </a:cubicBezTo>
                    <a:cubicBezTo>
                      <a:pt x="20" y="6"/>
                      <a:pt x="6" y="17"/>
                      <a:pt x="0" y="30"/>
                    </a:cubicBezTo>
                    <a:cubicBezTo>
                      <a:pt x="0" y="31"/>
                      <a:pt x="5" y="31"/>
                      <a:pt x="5" y="30"/>
                    </a:cubicBezTo>
                    <a:close/>
                  </a:path>
                </a:pathLst>
              </a:custGeom>
              <a:grpFill/>
              <a:ln>
                <a:noFill/>
              </a:ln>
            </p:spPr>
            <p:txBody>
              <a:bodyPr vert="horz" wrap="square" lIns="96435" tIns="48218" rIns="96435" bIns="48218" numCol="1" anchor="t" anchorCtr="0" compatLnSpc="1"/>
              <a:lstStyle/>
              <a:p>
                <a:endParaRPr lang="zh-CN" altLang="en-US"/>
              </a:p>
            </p:txBody>
          </p:sp>
          <p:sp>
            <p:nvSpPr>
              <p:cNvPr id="115" name="Freeform 273"/>
              <p:cNvSpPr/>
              <p:nvPr/>
            </p:nvSpPr>
            <p:spPr bwMode="auto">
              <a:xfrm>
                <a:off x="4362451" y="749300"/>
                <a:ext cx="106363" cy="146050"/>
              </a:xfrm>
              <a:custGeom>
                <a:avLst/>
                <a:gdLst>
                  <a:gd name="T0" fmla="*/ 1 w 28"/>
                  <a:gd name="T1" fmla="*/ 2 h 39"/>
                  <a:gd name="T2" fmla="*/ 22 w 28"/>
                  <a:gd name="T3" fmla="*/ 38 h 39"/>
                  <a:gd name="T4" fmla="*/ 26 w 28"/>
                  <a:gd name="T5" fmla="*/ 37 h 39"/>
                  <a:gd name="T6" fmla="*/ 6 w 28"/>
                  <a:gd name="T7" fmla="*/ 1 h 39"/>
                  <a:gd name="T8" fmla="*/ 1 w 28"/>
                  <a:gd name="T9" fmla="*/ 2 h 39"/>
                </a:gdLst>
                <a:ahLst/>
                <a:cxnLst>
                  <a:cxn ang="0">
                    <a:pos x="T0" y="T1"/>
                  </a:cxn>
                  <a:cxn ang="0">
                    <a:pos x="T2" y="T3"/>
                  </a:cxn>
                  <a:cxn ang="0">
                    <a:pos x="T4" y="T5"/>
                  </a:cxn>
                  <a:cxn ang="0">
                    <a:pos x="T6" y="T7"/>
                  </a:cxn>
                  <a:cxn ang="0">
                    <a:pos x="T8" y="T9"/>
                  </a:cxn>
                </a:cxnLst>
                <a:rect l="0" t="0" r="r" b="b"/>
                <a:pathLst>
                  <a:path w="28" h="39">
                    <a:moveTo>
                      <a:pt x="1" y="2"/>
                    </a:moveTo>
                    <a:cubicBezTo>
                      <a:pt x="0" y="17"/>
                      <a:pt x="8" y="32"/>
                      <a:pt x="22" y="38"/>
                    </a:cubicBezTo>
                    <a:cubicBezTo>
                      <a:pt x="24" y="39"/>
                      <a:pt x="28" y="38"/>
                      <a:pt x="26" y="37"/>
                    </a:cubicBezTo>
                    <a:cubicBezTo>
                      <a:pt x="12" y="31"/>
                      <a:pt x="5" y="16"/>
                      <a:pt x="6" y="1"/>
                    </a:cubicBezTo>
                    <a:cubicBezTo>
                      <a:pt x="6" y="0"/>
                      <a:pt x="1" y="0"/>
                      <a:pt x="1" y="2"/>
                    </a:cubicBezTo>
                    <a:close/>
                  </a:path>
                </a:pathLst>
              </a:custGeom>
              <a:grpFill/>
              <a:ln>
                <a:noFill/>
              </a:ln>
            </p:spPr>
            <p:txBody>
              <a:bodyPr vert="horz" wrap="square" lIns="96435" tIns="48218" rIns="96435" bIns="48218" numCol="1" anchor="t" anchorCtr="0" compatLnSpc="1"/>
              <a:lstStyle/>
              <a:p>
                <a:endParaRPr lang="zh-CN" altLang="en-US"/>
              </a:p>
            </p:txBody>
          </p:sp>
          <p:sp>
            <p:nvSpPr>
              <p:cNvPr id="116" name="Freeform 274"/>
              <p:cNvSpPr/>
              <p:nvPr/>
            </p:nvSpPr>
            <p:spPr bwMode="auto">
              <a:xfrm>
                <a:off x="3609976" y="760412"/>
                <a:ext cx="787400" cy="79375"/>
              </a:xfrm>
              <a:custGeom>
                <a:avLst/>
                <a:gdLst>
                  <a:gd name="T0" fmla="*/ 206 w 209"/>
                  <a:gd name="T1" fmla="*/ 19 h 21"/>
                  <a:gd name="T2" fmla="*/ 5 w 209"/>
                  <a:gd name="T3" fmla="*/ 0 h 21"/>
                  <a:gd name="T4" fmla="*/ 3 w 209"/>
                  <a:gd name="T5" fmla="*/ 2 h 21"/>
                  <a:gd name="T6" fmla="*/ 204 w 209"/>
                  <a:gd name="T7" fmla="*/ 21 h 21"/>
                  <a:gd name="T8" fmla="*/ 206 w 209"/>
                  <a:gd name="T9" fmla="*/ 19 h 21"/>
                </a:gdLst>
                <a:ahLst/>
                <a:cxnLst>
                  <a:cxn ang="0">
                    <a:pos x="T0" y="T1"/>
                  </a:cxn>
                  <a:cxn ang="0">
                    <a:pos x="T2" y="T3"/>
                  </a:cxn>
                  <a:cxn ang="0">
                    <a:pos x="T4" y="T5"/>
                  </a:cxn>
                  <a:cxn ang="0">
                    <a:pos x="T6" y="T7"/>
                  </a:cxn>
                  <a:cxn ang="0">
                    <a:pos x="T8" y="T9"/>
                  </a:cxn>
                </a:cxnLst>
                <a:rect l="0" t="0" r="r" b="b"/>
                <a:pathLst>
                  <a:path w="209" h="21">
                    <a:moveTo>
                      <a:pt x="206" y="19"/>
                    </a:moveTo>
                    <a:cubicBezTo>
                      <a:pt x="139" y="15"/>
                      <a:pt x="72" y="7"/>
                      <a:pt x="5" y="0"/>
                    </a:cubicBezTo>
                    <a:cubicBezTo>
                      <a:pt x="4" y="0"/>
                      <a:pt x="0" y="2"/>
                      <a:pt x="3" y="2"/>
                    </a:cubicBezTo>
                    <a:cubicBezTo>
                      <a:pt x="70" y="9"/>
                      <a:pt x="137" y="17"/>
                      <a:pt x="204" y="21"/>
                    </a:cubicBezTo>
                    <a:cubicBezTo>
                      <a:pt x="207" y="21"/>
                      <a:pt x="209" y="19"/>
                      <a:pt x="206" y="19"/>
                    </a:cubicBezTo>
                    <a:close/>
                  </a:path>
                </a:pathLst>
              </a:custGeom>
              <a:grpFill/>
              <a:ln>
                <a:noFill/>
              </a:ln>
            </p:spPr>
            <p:txBody>
              <a:bodyPr vert="horz" wrap="square" lIns="96435" tIns="48218" rIns="96435" bIns="48218" numCol="1" anchor="t" anchorCtr="0" compatLnSpc="1"/>
              <a:lstStyle/>
              <a:p>
                <a:endParaRPr lang="zh-CN" altLang="en-US"/>
              </a:p>
            </p:txBody>
          </p:sp>
          <p:sp>
            <p:nvSpPr>
              <p:cNvPr id="117" name="Freeform 275"/>
              <p:cNvSpPr/>
              <p:nvPr/>
            </p:nvSpPr>
            <p:spPr bwMode="auto">
              <a:xfrm>
                <a:off x="4373563" y="815975"/>
                <a:ext cx="38100" cy="38100"/>
              </a:xfrm>
              <a:custGeom>
                <a:avLst/>
                <a:gdLst>
                  <a:gd name="T0" fmla="*/ 5 w 10"/>
                  <a:gd name="T1" fmla="*/ 10 h 10"/>
                  <a:gd name="T2" fmla="*/ 1 w 10"/>
                  <a:gd name="T3" fmla="*/ 5 h 10"/>
                  <a:gd name="T4" fmla="*/ 6 w 10"/>
                  <a:gd name="T5" fmla="*/ 0 h 10"/>
                  <a:gd name="T6" fmla="*/ 10 w 10"/>
                  <a:gd name="T7" fmla="*/ 6 h 10"/>
                  <a:gd name="T8" fmla="*/ 5 w 10"/>
                  <a:gd name="T9" fmla="*/ 10 h 10"/>
                </a:gdLst>
                <a:ahLst/>
                <a:cxnLst>
                  <a:cxn ang="0">
                    <a:pos x="T0" y="T1"/>
                  </a:cxn>
                  <a:cxn ang="0">
                    <a:pos x="T2" y="T3"/>
                  </a:cxn>
                  <a:cxn ang="0">
                    <a:pos x="T4" y="T5"/>
                  </a:cxn>
                  <a:cxn ang="0">
                    <a:pos x="T6" y="T7"/>
                  </a:cxn>
                  <a:cxn ang="0">
                    <a:pos x="T8" y="T9"/>
                  </a:cxn>
                </a:cxnLst>
                <a:rect l="0" t="0" r="r" b="b"/>
                <a:pathLst>
                  <a:path w="10" h="10">
                    <a:moveTo>
                      <a:pt x="5" y="10"/>
                    </a:moveTo>
                    <a:cubicBezTo>
                      <a:pt x="2" y="10"/>
                      <a:pt x="0" y="7"/>
                      <a:pt x="1" y="5"/>
                    </a:cubicBezTo>
                    <a:cubicBezTo>
                      <a:pt x="1" y="2"/>
                      <a:pt x="3" y="0"/>
                      <a:pt x="6" y="0"/>
                    </a:cubicBezTo>
                    <a:cubicBezTo>
                      <a:pt x="8" y="1"/>
                      <a:pt x="10" y="3"/>
                      <a:pt x="10" y="6"/>
                    </a:cubicBezTo>
                    <a:cubicBezTo>
                      <a:pt x="10" y="8"/>
                      <a:pt x="7" y="10"/>
                      <a:pt x="5" y="10"/>
                    </a:cubicBezTo>
                    <a:close/>
                  </a:path>
                </a:pathLst>
              </a:custGeom>
              <a:grpFill/>
              <a:ln>
                <a:noFill/>
              </a:ln>
            </p:spPr>
            <p:txBody>
              <a:bodyPr vert="horz" wrap="square" lIns="96435" tIns="48218" rIns="96435" bIns="48218" numCol="1" anchor="t" anchorCtr="0" compatLnSpc="1"/>
              <a:lstStyle/>
              <a:p>
                <a:endParaRPr lang="zh-CN" altLang="en-US"/>
              </a:p>
            </p:txBody>
          </p:sp>
          <p:sp>
            <p:nvSpPr>
              <p:cNvPr id="118" name="Freeform 276"/>
              <p:cNvSpPr/>
              <p:nvPr/>
            </p:nvSpPr>
            <p:spPr bwMode="auto">
              <a:xfrm>
                <a:off x="4260851" y="1050925"/>
                <a:ext cx="117475" cy="157163"/>
              </a:xfrm>
              <a:custGeom>
                <a:avLst/>
                <a:gdLst>
                  <a:gd name="T0" fmla="*/ 7 w 31"/>
                  <a:gd name="T1" fmla="*/ 41 h 42"/>
                  <a:gd name="T2" fmla="*/ 30 w 31"/>
                  <a:gd name="T3" fmla="*/ 2 h 42"/>
                  <a:gd name="T4" fmla="*/ 26 w 31"/>
                  <a:gd name="T5" fmla="*/ 0 h 42"/>
                  <a:gd name="T6" fmla="*/ 2 w 31"/>
                  <a:gd name="T7" fmla="*/ 40 h 42"/>
                  <a:gd name="T8" fmla="*/ 7 w 31"/>
                  <a:gd name="T9" fmla="*/ 41 h 42"/>
                </a:gdLst>
                <a:ahLst/>
                <a:cxnLst>
                  <a:cxn ang="0">
                    <a:pos x="T0" y="T1"/>
                  </a:cxn>
                  <a:cxn ang="0">
                    <a:pos x="T2" y="T3"/>
                  </a:cxn>
                  <a:cxn ang="0">
                    <a:pos x="T4" y="T5"/>
                  </a:cxn>
                  <a:cxn ang="0">
                    <a:pos x="T6" y="T7"/>
                  </a:cxn>
                  <a:cxn ang="0">
                    <a:pos x="T8" y="T9"/>
                  </a:cxn>
                </a:cxnLst>
                <a:rect l="0" t="0" r="r" b="b"/>
                <a:pathLst>
                  <a:path w="31" h="42">
                    <a:moveTo>
                      <a:pt x="7" y="41"/>
                    </a:moveTo>
                    <a:cubicBezTo>
                      <a:pt x="5" y="23"/>
                      <a:pt x="12" y="8"/>
                      <a:pt x="30" y="2"/>
                    </a:cubicBezTo>
                    <a:cubicBezTo>
                      <a:pt x="31" y="1"/>
                      <a:pt x="27" y="0"/>
                      <a:pt x="26" y="0"/>
                    </a:cubicBezTo>
                    <a:cubicBezTo>
                      <a:pt x="8" y="6"/>
                      <a:pt x="0" y="22"/>
                      <a:pt x="2" y="40"/>
                    </a:cubicBezTo>
                    <a:cubicBezTo>
                      <a:pt x="2" y="42"/>
                      <a:pt x="7" y="42"/>
                      <a:pt x="7" y="41"/>
                    </a:cubicBezTo>
                    <a:close/>
                  </a:path>
                </a:pathLst>
              </a:custGeom>
              <a:grpFill/>
              <a:ln>
                <a:noFill/>
              </a:ln>
            </p:spPr>
            <p:txBody>
              <a:bodyPr vert="horz" wrap="square" lIns="96435" tIns="48218" rIns="96435" bIns="48218" numCol="1" anchor="t" anchorCtr="0" compatLnSpc="1"/>
              <a:lstStyle/>
              <a:p>
                <a:endParaRPr lang="zh-CN" altLang="en-US"/>
              </a:p>
            </p:txBody>
          </p:sp>
          <p:sp>
            <p:nvSpPr>
              <p:cNvPr id="119" name="Freeform 277"/>
              <p:cNvSpPr/>
              <p:nvPr/>
            </p:nvSpPr>
            <p:spPr bwMode="auto">
              <a:xfrm>
                <a:off x="4246563" y="1042988"/>
                <a:ext cx="150813" cy="109538"/>
              </a:xfrm>
              <a:custGeom>
                <a:avLst/>
                <a:gdLst>
                  <a:gd name="T0" fmla="*/ 0 w 40"/>
                  <a:gd name="T1" fmla="*/ 2 h 29"/>
                  <a:gd name="T2" fmla="*/ 37 w 40"/>
                  <a:gd name="T3" fmla="*/ 29 h 29"/>
                  <a:gd name="T4" fmla="*/ 35 w 40"/>
                  <a:gd name="T5" fmla="*/ 27 h 29"/>
                  <a:gd name="T6" fmla="*/ 5 w 40"/>
                  <a:gd name="T7" fmla="*/ 2 h 29"/>
                  <a:gd name="T8" fmla="*/ 0 w 40"/>
                  <a:gd name="T9" fmla="*/ 2 h 29"/>
                </a:gdLst>
                <a:ahLst/>
                <a:cxnLst>
                  <a:cxn ang="0">
                    <a:pos x="T0" y="T1"/>
                  </a:cxn>
                  <a:cxn ang="0">
                    <a:pos x="T2" y="T3"/>
                  </a:cxn>
                  <a:cxn ang="0">
                    <a:pos x="T4" y="T5"/>
                  </a:cxn>
                  <a:cxn ang="0">
                    <a:pos x="T6" y="T7"/>
                  </a:cxn>
                  <a:cxn ang="0">
                    <a:pos x="T8" y="T9"/>
                  </a:cxn>
                </a:cxnLst>
                <a:rect l="0" t="0" r="r" b="b"/>
                <a:pathLst>
                  <a:path w="40" h="29">
                    <a:moveTo>
                      <a:pt x="0" y="2"/>
                    </a:moveTo>
                    <a:cubicBezTo>
                      <a:pt x="5" y="19"/>
                      <a:pt x="19" y="29"/>
                      <a:pt x="37" y="29"/>
                    </a:cubicBezTo>
                    <a:cubicBezTo>
                      <a:pt x="40" y="29"/>
                      <a:pt x="36" y="27"/>
                      <a:pt x="35" y="27"/>
                    </a:cubicBezTo>
                    <a:cubicBezTo>
                      <a:pt x="19" y="27"/>
                      <a:pt x="9" y="16"/>
                      <a:pt x="5" y="2"/>
                    </a:cubicBezTo>
                    <a:cubicBezTo>
                      <a:pt x="5" y="1"/>
                      <a:pt x="0" y="0"/>
                      <a:pt x="0" y="2"/>
                    </a:cubicBezTo>
                    <a:close/>
                  </a:path>
                </a:pathLst>
              </a:custGeom>
              <a:grpFill/>
              <a:ln>
                <a:noFill/>
              </a:ln>
            </p:spPr>
            <p:txBody>
              <a:bodyPr vert="horz" wrap="square" lIns="96435" tIns="48218" rIns="96435" bIns="48218" numCol="1" anchor="t" anchorCtr="0" compatLnSpc="1"/>
              <a:lstStyle/>
              <a:p>
                <a:endParaRPr lang="zh-CN" altLang="en-US"/>
              </a:p>
            </p:txBody>
          </p:sp>
          <p:sp>
            <p:nvSpPr>
              <p:cNvPr id="120" name="Freeform 278"/>
              <p:cNvSpPr/>
              <p:nvPr/>
            </p:nvSpPr>
            <p:spPr bwMode="auto">
              <a:xfrm>
                <a:off x="4216401" y="1087438"/>
                <a:ext cx="176213" cy="71438"/>
              </a:xfrm>
              <a:custGeom>
                <a:avLst/>
                <a:gdLst>
                  <a:gd name="T0" fmla="*/ 6 w 47"/>
                  <a:gd name="T1" fmla="*/ 18 h 19"/>
                  <a:gd name="T2" fmla="*/ 44 w 47"/>
                  <a:gd name="T3" fmla="*/ 3 h 19"/>
                  <a:gd name="T4" fmla="*/ 43 w 47"/>
                  <a:gd name="T5" fmla="*/ 1 h 19"/>
                  <a:gd name="T6" fmla="*/ 2 w 47"/>
                  <a:gd name="T7" fmla="*/ 18 h 19"/>
                  <a:gd name="T8" fmla="*/ 6 w 47"/>
                  <a:gd name="T9" fmla="*/ 18 h 19"/>
                </a:gdLst>
                <a:ahLst/>
                <a:cxnLst>
                  <a:cxn ang="0">
                    <a:pos x="T0" y="T1"/>
                  </a:cxn>
                  <a:cxn ang="0">
                    <a:pos x="T2" y="T3"/>
                  </a:cxn>
                  <a:cxn ang="0">
                    <a:pos x="T4" y="T5"/>
                  </a:cxn>
                  <a:cxn ang="0">
                    <a:pos x="T6" y="T7"/>
                  </a:cxn>
                  <a:cxn ang="0">
                    <a:pos x="T8" y="T9"/>
                  </a:cxn>
                </a:cxnLst>
                <a:rect l="0" t="0" r="r" b="b"/>
                <a:pathLst>
                  <a:path w="47" h="19">
                    <a:moveTo>
                      <a:pt x="6" y="18"/>
                    </a:moveTo>
                    <a:cubicBezTo>
                      <a:pt x="16" y="9"/>
                      <a:pt x="31" y="4"/>
                      <a:pt x="44" y="3"/>
                    </a:cubicBezTo>
                    <a:cubicBezTo>
                      <a:pt x="47" y="3"/>
                      <a:pt x="46" y="0"/>
                      <a:pt x="43" y="1"/>
                    </a:cubicBezTo>
                    <a:cubicBezTo>
                      <a:pt x="29" y="2"/>
                      <a:pt x="12" y="8"/>
                      <a:pt x="2" y="18"/>
                    </a:cubicBezTo>
                    <a:cubicBezTo>
                      <a:pt x="0" y="19"/>
                      <a:pt x="5" y="19"/>
                      <a:pt x="6" y="18"/>
                    </a:cubicBezTo>
                    <a:close/>
                  </a:path>
                </a:pathLst>
              </a:custGeom>
              <a:grpFill/>
              <a:ln>
                <a:noFill/>
              </a:ln>
            </p:spPr>
            <p:txBody>
              <a:bodyPr vert="horz" wrap="square" lIns="96435" tIns="48218" rIns="96435" bIns="48218" numCol="1" anchor="t" anchorCtr="0" compatLnSpc="1"/>
              <a:lstStyle/>
              <a:p>
                <a:endParaRPr lang="zh-CN" altLang="en-US"/>
              </a:p>
            </p:txBody>
          </p:sp>
          <p:sp>
            <p:nvSpPr>
              <p:cNvPr id="121" name="Freeform 279"/>
              <p:cNvSpPr/>
              <p:nvPr/>
            </p:nvSpPr>
            <p:spPr bwMode="auto">
              <a:xfrm>
                <a:off x="4276726" y="1027113"/>
                <a:ext cx="71438" cy="166688"/>
              </a:xfrm>
              <a:custGeom>
                <a:avLst/>
                <a:gdLst>
                  <a:gd name="T0" fmla="*/ 6 w 19"/>
                  <a:gd name="T1" fmla="*/ 2 h 44"/>
                  <a:gd name="T2" fmla="*/ 13 w 19"/>
                  <a:gd name="T3" fmla="*/ 43 h 44"/>
                  <a:gd name="T4" fmla="*/ 18 w 19"/>
                  <a:gd name="T5" fmla="*/ 42 h 44"/>
                  <a:gd name="T6" fmla="*/ 11 w 19"/>
                  <a:gd name="T7" fmla="*/ 2 h 44"/>
                  <a:gd name="T8" fmla="*/ 6 w 19"/>
                  <a:gd name="T9" fmla="*/ 2 h 44"/>
                </a:gdLst>
                <a:ahLst/>
                <a:cxnLst>
                  <a:cxn ang="0">
                    <a:pos x="T0" y="T1"/>
                  </a:cxn>
                  <a:cxn ang="0">
                    <a:pos x="T2" y="T3"/>
                  </a:cxn>
                  <a:cxn ang="0">
                    <a:pos x="T4" y="T5"/>
                  </a:cxn>
                  <a:cxn ang="0">
                    <a:pos x="T6" y="T7"/>
                  </a:cxn>
                  <a:cxn ang="0">
                    <a:pos x="T8" y="T9"/>
                  </a:cxn>
                </a:cxnLst>
                <a:rect l="0" t="0" r="r" b="b"/>
                <a:pathLst>
                  <a:path w="19" h="44">
                    <a:moveTo>
                      <a:pt x="6" y="2"/>
                    </a:moveTo>
                    <a:cubicBezTo>
                      <a:pt x="0" y="16"/>
                      <a:pt x="2" y="32"/>
                      <a:pt x="13" y="43"/>
                    </a:cubicBezTo>
                    <a:cubicBezTo>
                      <a:pt x="15" y="44"/>
                      <a:pt x="19" y="43"/>
                      <a:pt x="18" y="42"/>
                    </a:cubicBezTo>
                    <a:cubicBezTo>
                      <a:pt x="7" y="32"/>
                      <a:pt x="5" y="16"/>
                      <a:pt x="11" y="2"/>
                    </a:cubicBezTo>
                    <a:cubicBezTo>
                      <a:pt x="12" y="1"/>
                      <a:pt x="7" y="0"/>
                      <a:pt x="6" y="2"/>
                    </a:cubicBezTo>
                    <a:close/>
                  </a:path>
                </a:pathLst>
              </a:custGeom>
              <a:grpFill/>
              <a:ln>
                <a:noFill/>
              </a:ln>
            </p:spPr>
            <p:txBody>
              <a:bodyPr vert="horz" wrap="square" lIns="96435" tIns="48218" rIns="96435" bIns="48218" numCol="1" anchor="t" anchorCtr="0" compatLnSpc="1"/>
              <a:lstStyle/>
              <a:p>
                <a:endParaRPr lang="zh-CN" altLang="en-US"/>
              </a:p>
            </p:txBody>
          </p:sp>
          <p:sp>
            <p:nvSpPr>
              <p:cNvPr id="122" name="Freeform 280"/>
              <p:cNvSpPr/>
              <p:nvPr/>
            </p:nvSpPr>
            <p:spPr bwMode="auto">
              <a:xfrm>
                <a:off x="3665538" y="831850"/>
                <a:ext cx="636588" cy="285750"/>
              </a:xfrm>
              <a:custGeom>
                <a:avLst/>
                <a:gdLst>
                  <a:gd name="T0" fmla="*/ 167 w 169"/>
                  <a:gd name="T1" fmla="*/ 74 h 76"/>
                  <a:gd name="T2" fmla="*/ 6 w 169"/>
                  <a:gd name="T3" fmla="*/ 0 h 76"/>
                  <a:gd name="T4" fmla="*/ 1 w 169"/>
                  <a:gd name="T5" fmla="*/ 2 h 76"/>
                  <a:gd name="T6" fmla="*/ 163 w 169"/>
                  <a:gd name="T7" fmla="*/ 75 h 76"/>
                  <a:gd name="T8" fmla="*/ 167 w 169"/>
                  <a:gd name="T9" fmla="*/ 74 h 76"/>
                </a:gdLst>
                <a:ahLst/>
                <a:cxnLst>
                  <a:cxn ang="0">
                    <a:pos x="T0" y="T1"/>
                  </a:cxn>
                  <a:cxn ang="0">
                    <a:pos x="T2" y="T3"/>
                  </a:cxn>
                  <a:cxn ang="0">
                    <a:pos x="T4" y="T5"/>
                  </a:cxn>
                  <a:cxn ang="0">
                    <a:pos x="T6" y="T7"/>
                  </a:cxn>
                  <a:cxn ang="0">
                    <a:pos x="T8" y="T9"/>
                  </a:cxn>
                </a:cxnLst>
                <a:rect l="0" t="0" r="r" b="b"/>
                <a:pathLst>
                  <a:path w="169" h="76">
                    <a:moveTo>
                      <a:pt x="167" y="74"/>
                    </a:moveTo>
                    <a:cubicBezTo>
                      <a:pt x="113" y="50"/>
                      <a:pt x="59" y="27"/>
                      <a:pt x="6" y="0"/>
                    </a:cubicBezTo>
                    <a:cubicBezTo>
                      <a:pt x="5" y="0"/>
                      <a:pt x="0" y="1"/>
                      <a:pt x="1" y="2"/>
                    </a:cubicBezTo>
                    <a:cubicBezTo>
                      <a:pt x="54" y="28"/>
                      <a:pt x="109" y="51"/>
                      <a:pt x="163" y="75"/>
                    </a:cubicBezTo>
                    <a:cubicBezTo>
                      <a:pt x="164" y="76"/>
                      <a:pt x="169" y="75"/>
                      <a:pt x="167" y="74"/>
                    </a:cubicBezTo>
                    <a:close/>
                  </a:path>
                </a:pathLst>
              </a:custGeom>
              <a:grpFill/>
              <a:ln>
                <a:noFill/>
              </a:ln>
            </p:spPr>
            <p:txBody>
              <a:bodyPr vert="horz" wrap="square" lIns="96435" tIns="48218" rIns="96435" bIns="48218" numCol="1" anchor="t" anchorCtr="0" compatLnSpc="1"/>
              <a:lstStyle/>
              <a:p>
                <a:endParaRPr lang="zh-CN" altLang="en-US"/>
              </a:p>
            </p:txBody>
          </p:sp>
          <p:sp>
            <p:nvSpPr>
              <p:cNvPr id="123" name="Freeform 281"/>
              <p:cNvSpPr/>
              <p:nvPr/>
            </p:nvSpPr>
            <p:spPr bwMode="auto">
              <a:xfrm>
                <a:off x="4279901" y="1095375"/>
                <a:ext cx="38100" cy="41275"/>
              </a:xfrm>
              <a:custGeom>
                <a:avLst/>
                <a:gdLst>
                  <a:gd name="T0" fmla="*/ 3 w 10"/>
                  <a:gd name="T1" fmla="*/ 10 h 11"/>
                  <a:gd name="T2" fmla="*/ 1 w 10"/>
                  <a:gd name="T3" fmla="*/ 4 h 11"/>
                  <a:gd name="T4" fmla="*/ 7 w 10"/>
                  <a:gd name="T5" fmla="*/ 2 h 11"/>
                  <a:gd name="T6" fmla="*/ 9 w 10"/>
                  <a:gd name="T7" fmla="*/ 8 h 11"/>
                  <a:gd name="T8" fmla="*/ 3 w 10"/>
                  <a:gd name="T9" fmla="*/ 10 h 11"/>
                </a:gdLst>
                <a:ahLst/>
                <a:cxnLst>
                  <a:cxn ang="0">
                    <a:pos x="T0" y="T1"/>
                  </a:cxn>
                  <a:cxn ang="0">
                    <a:pos x="T2" y="T3"/>
                  </a:cxn>
                  <a:cxn ang="0">
                    <a:pos x="T4" y="T5"/>
                  </a:cxn>
                  <a:cxn ang="0">
                    <a:pos x="T6" y="T7"/>
                  </a:cxn>
                  <a:cxn ang="0">
                    <a:pos x="T8" y="T9"/>
                  </a:cxn>
                </a:cxnLst>
                <a:rect l="0" t="0" r="r" b="b"/>
                <a:pathLst>
                  <a:path w="10" h="11">
                    <a:moveTo>
                      <a:pt x="3" y="10"/>
                    </a:moveTo>
                    <a:cubicBezTo>
                      <a:pt x="1" y="9"/>
                      <a:pt x="0" y="6"/>
                      <a:pt x="1" y="4"/>
                    </a:cubicBezTo>
                    <a:cubicBezTo>
                      <a:pt x="2" y="1"/>
                      <a:pt x="5" y="0"/>
                      <a:pt x="7" y="2"/>
                    </a:cubicBezTo>
                    <a:cubicBezTo>
                      <a:pt x="10" y="3"/>
                      <a:pt x="10" y="6"/>
                      <a:pt x="9" y="8"/>
                    </a:cubicBezTo>
                    <a:cubicBezTo>
                      <a:pt x="8" y="10"/>
                      <a:pt x="5" y="11"/>
                      <a:pt x="3" y="10"/>
                    </a:cubicBezTo>
                    <a:close/>
                  </a:path>
                </a:pathLst>
              </a:custGeom>
              <a:grpFill/>
              <a:ln>
                <a:noFill/>
              </a:ln>
            </p:spPr>
            <p:txBody>
              <a:bodyPr vert="horz" wrap="square" lIns="96435" tIns="48218" rIns="96435" bIns="48218" numCol="1" anchor="t" anchorCtr="0" compatLnSpc="1"/>
              <a:lstStyle/>
              <a:p>
                <a:endParaRPr lang="zh-CN" altLang="en-US"/>
              </a:p>
            </p:txBody>
          </p:sp>
          <p:sp>
            <p:nvSpPr>
              <p:cNvPr id="124" name="Freeform 282"/>
              <p:cNvSpPr/>
              <p:nvPr/>
            </p:nvSpPr>
            <p:spPr bwMode="auto">
              <a:xfrm>
                <a:off x="4103688" y="1350963"/>
                <a:ext cx="157163" cy="120650"/>
              </a:xfrm>
              <a:custGeom>
                <a:avLst/>
                <a:gdLst>
                  <a:gd name="T0" fmla="*/ 5 w 42"/>
                  <a:gd name="T1" fmla="*/ 31 h 32"/>
                  <a:gd name="T2" fmla="*/ 39 w 42"/>
                  <a:gd name="T3" fmla="*/ 3 h 32"/>
                  <a:gd name="T4" fmla="*/ 38 w 42"/>
                  <a:gd name="T5" fmla="*/ 0 h 32"/>
                  <a:gd name="T6" fmla="*/ 0 w 42"/>
                  <a:gd name="T7" fmla="*/ 30 h 32"/>
                  <a:gd name="T8" fmla="*/ 5 w 42"/>
                  <a:gd name="T9" fmla="*/ 31 h 32"/>
                </a:gdLst>
                <a:ahLst/>
                <a:cxnLst>
                  <a:cxn ang="0">
                    <a:pos x="T0" y="T1"/>
                  </a:cxn>
                  <a:cxn ang="0">
                    <a:pos x="T2" y="T3"/>
                  </a:cxn>
                  <a:cxn ang="0">
                    <a:pos x="T4" y="T5"/>
                  </a:cxn>
                  <a:cxn ang="0">
                    <a:pos x="T6" y="T7"/>
                  </a:cxn>
                  <a:cxn ang="0">
                    <a:pos x="T8" y="T9"/>
                  </a:cxn>
                </a:cxnLst>
                <a:rect l="0" t="0" r="r" b="b"/>
                <a:pathLst>
                  <a:path w="42" h="32">
                    <a:moveTo>
                      <a:pt x="5" y="31"/>
                    </a:moveTo>
                    <a:cubicBezTo>
                      <a:pt x="9" y="14"/>
                      <a:pt x="21" y="2"/>
                      <a:pt x="39" y="3"/>
                    </a:cubicBezTo>
                    <a:cubicBezTo>
                      <a:pt x="42" y="3"/>
                      <a:pt x="40" y="1"/>
                      <a:pt x="38" y="0"/>
                    </a:cubicBezTo>
                    <a:cubicBezTo>
                      <a:pt x="18" y="0"/>
                      <a:pt x="4" y="11"/>
                      <a:pt x="0" y="30"/>
                    </a:cubicBezTo>
                    <a:cubicBezTo>
                      <a:pt x="0" y="31"/>
                      <a:pt x="4" y="32"/>
                      <a:pt x="5" y="31"/>
                    </a:cubicBezTo>
                    <a:close/>
                  </a:path>
                </a:pathLst>
              </a:custGeom>
              <a:grpFill/>
              <a:ln>
                <a:noFill/>
              </a:ln>
            </p:spPr>
            <p:txBody>
              <a:bodyPr vert="horz" wrap="square" lIns="96435" tIns="48218" rIns="96435" bIns="48218" numCol="1" anchor="t" anchorCtr="0" compatLnSpc="1"/>
              <a:lstStyle/>
              <a:p>
                <a:endParaRPr lang="zh-CN" altLang="en-US"/>
              </a:p>
            </p:txBody>
          </p:sp>
          <p:sp>
            <p:nvSpPr>
              <p:cNvPr id="125" name="Freeform 283"/>
              <p:cNvSpPr/>
              <p:nvPr/>
            </p:nvSpPr>
            <p:spPr bwMode="auto">
              <a:xfrm>
                <a:off x="4129088" y="1309688"/>
                <a:ext cx="112713" cy="147638"/>
              </a:xfrm>
              <a:custGeom>
                <a:avLst/>
                <a:gdLst>
                  <a:gd name="T0" fmla="*/ 2 w 30"/>
                  <a:gd name="T1" fmla="*/ 1 h 39"/>
                  <a:gd name="T2" fmla="*/ 25 w 30"/>
                  <a:gd name="T3" fmla="*/ 39 h 39"/>
                  <a:gd name="T4" fmla="*/ 27 w 30"/>
                  <a:gd name="T5" fmla="*/ 37 h 39"/>
                  <a:gd name="T6" fmla="*/ 7 w 30"/>
                  <a:gd name="T7" fmla="*/ 2 h 39"/>
                  <a:gd name="T8" fmla="*/ 2 w 30"/>
                  <a:gd name="T9" fmla="*/ 1 h 39"/>
                </a:gdLst>
                <a:ahLst/>
                <a:cxnLst>
                  <a:cxn ang="0">
                    <a:pos x="T0" y="T1"/>
                  </a:cxn>
                  <a:cxn ang="0">
                    <a:pos x="T2" y="T3"/>
                  </a:cxn>
                  <a:cxn ang="0">
                    <a:pos x="T4" y="T5"/>
                  </a:cxn>
                  <a:cxn ang="0">
                    <a:pos x="T6" y="T7"/>
                  </a:cxn>
                  <a:cxn ang="0">
                    <a:pos x="T8" y="T9"/>
                  </a:cxn>
                </a:cxnLst>
                <a:rect l="0" t="0" r="r" b="b"/>
                <a:pathLst>
                  <a:path w="30" h="39">
                    <a:moveTo>
                      <a:pt x="2" y="1"/>
                    </a:moveTo>
                    <a:cubicBezTo>
                      <a:pt x="0" y="18"/>
                      <a:pt x="9" y="32"/>
                      <a:pt x="25" y="39"/>
                    </a:cubicBezTo>
                    <a:cubicBezTo>
                      <a:pt x="27" y="39"/>
                      <a:pt x="30" y="38"/>
                      <a:pt x="27" y="37"/>
                    </a:cubicBezTo>
                    <a:cubicBezTo>
                      <a:pt x="12" y="31"/>
                      <a:pt x="6" y="17"/>
                      <a:pt x="7" y="2"/>
                    </a:cubicBezTo>
                    <a:cubicBezTo>
                      <a:pt x="7" y="0"/>
                      <a:pt x="2" y="0"/>
                      <a:pt x="2" y="1"/>
                    </a:cubicBezTo>
                    <a:close/>
                  </a:path>
                </a:pathLst>
              </a:custGeom>
              <a:grpFill/>
              <a:ln>
                <a:noFill/>
              </a:ln>
            </p:spPr>
            <p:txBody>
              <a:bodyPr vert="horz" wrap="square" lIns="96435" tIns="48218" rIns="96435" bIns="48218" numCol="1" anchor="t" anchorCtr="0" compatLnSpc="1"/>
              <a:lstStyle/>
              <a:p>
                <a:endParaRPr lang="zh-CN" altLang="en-US"/>
              </a:p>
            </p:txBody>
          </p:sp>
          <p:sp>
            <p:nvSpPr>
              <p:cNvPr id="126" name="Freeform 284"/>
              <p:cNvSpPr/>
              <p:nvPr/>
            </p:nvSpPr>
            <p:spPr bwMode="auto">
              <a:xfrm>
                <a:off x="4065588" y="1381125"/>
                <a:ext cx="195263" cy="26988"/>
              </a:xfrm>
              <a:custGeom>
                <a:avLst/>
                <a:gdLst>
                  <a:gd name="T0" fmla="*/ 6 w 52"/>
                  <a:gd name="T1" fmla="*/ 7 h 7"/>
                  <a:gd name="T2" fmla="*/ 46 w 52"/>
                  <a:gd name="T3" fmla="*/ 6 h 7"/>
                  <a:gd name="T4" fmla="*/ 49 w 52"/>
                  <a:gd name="T5" fmla="*/ 4 h 7"/>
                  <a:gd name="T6" fmla="*/ 3 w 52"/>
                  <a:gd name="T7" fmla="*/ 5 h 7"/>
                  <a:gd name="T8" fmla="*/ 6 w 52"/>
                  <a:gd name="T9" fmla="*/ 7 h 7"/>
                </a:gdLst>
                <a:ahLst/>
                <a:cxnLst>
                  <a:cxn ang="0">
                    <a:pos x="T0" y="T1"/>
                  </a:cxn>
                  <a:cxn ang="0">
                    <a:pos x="T2" y="T3"/>
                  </a:cxn>
                  <a:cxn ang="0">
                    <a:pos x="T4" y="T5"/>
                  </a:cxn>
                  <a:cxn ang="0">
                    <a:pos x="T6" y="T7"/>
                  </a:cxn>
                  <a:cxn ang="0">
                    <a:pos x="T8" y="T9"/>
                  </a:cxn>
                </a:cxnLst>
                <a:rect l="0" t="0" r="r" b="b"/>
                <a:pathLst>
                  <a:path w="52" h="7">
                    <a:moveTo>
                      <a:pt x="6" y="7"/>
                    </a:moveTo>
                    <a:cubicBezTo>
                      <a:pt x="18" y="2"/>
                      <a:pt x="34" y="2"/>
                      <a:pt x="46" y="6"/>
                    </a:cubicBezTo>
                    <a:cubicBezTo>
                      <a:pt x="47" y="6"/>
                      <a:pt x="52" y="5"/>
                      <a:pt x="49" y="4"/>
                    </a:cubicBezTo>
                    <a:cubicBezTo>
                      <a:pt x="35" y="0"/>
                      <a:pt x="17" y="0"/>
                      <a:pt x="3" y="5"/>
                    </a:cubicBezTo>
                    <a:cubicBezTo>
                      <a:pt x="0" y="7"/>
                      <a:pt x="5" y="7"/>
                      <a:pt x="6" y="7"/>
                    </a:cubicBezTo>
                    <a:close/>
                  </a:path>
                </a:pathLst>
              </a:custGeom>
              <a:grpFill/>
              <a:ln>
                <a:noFill/>
              </a:ln>
            </p:spPr>
            <p:txBody>
              <a:bodyPr vert="horz" wrap="square" lIns="96435" tIns="48218" rIns="96435" bIns="48218" numCol="1" anchor="t" anchorCtr="0" compatLnSpc="1"/>
              <a:lstStyle/>
              <a:p>
                <a:endParaRPr lang="zh-CN" altLang="en-US"/>
              </a:p>
            </p:txBody>
          </p:sp>
          <p:sp>
            <p:nvSpPr>
              <p:cNvPr id="127" name="Freeform 285"/>
              <p:cNvSpPr/>
              <p:nvPr/>
            </p:nvSpPr>
            <p:spPr bwMode="auto">
              <a:xfrm>
                <a:off x="4137026" y="1314450"/>
                <a:ext cx="74613" cy="165100"/>
              </a:xfrm>
              <a:custGeom>
                <a:avLst/>
                <a:gdLst>
                  <a:gd name="T0" fmla="*/ 14 w 20"/>
                  <a:gd name="T1" fmla="*/ 1 h 44"/>
                  <a:gd name="T2" fmla="*/ 6 w 20"/>
                  <a:gd name="T3" fmla="*/ 43 h 44"/>
                  <a:gd name="T4" fmla="*/ 11 w 20"/>
                  <a:gd name="T5" fmla="*/ 42 h 44"/>
                  <a:gd name="T6" fmla="*/ 19 w 20"/>
                  <a:gd name="T7" fmla="*/ 2 h 44"/>
                  <a:gd name="T8" fmla="*/ 14 w 20"/>
                  <a:gd name="T9" fmla="*/ 1 h 44"/>
                </a:gdLst>
                <a:ahLst/>
                <a:cxnLst>
                  <a:cxn ang="0">
                    <a:pos x="T0" y="T1"/>
                  </a:cxn>
                  <a:cxn ang="0">
                    <a:pos x="T2" y="T3"/>
                  </a:cxn>
                  <a:cxn ang="0">
                    <a:pos x="T4" y="T5"/>
                  </a:cxn>
                  <a:cxn ang="0">
                    <a:pos x="T6" y="T7"/>
                  </a:cxn>
                  <a:cxn ang="0">
                    <a:pos x="T8" y="T9"/>
                  </a:cxn>
                </a:cxnLst>
                <a:rect l="0" t="0" r="r" b="b"/>
                <a:pathLst>
                  <a:path w="20" h="44">
                    <a:moveTo>
                      <a:pt x="14" y="1"/>
                    </a:moveTo>
                    <a:cubicBezTo>
                      <a:pt x="4" y="13"/>
                      <a:pt x="0" y="28"/>
                      <a:pt x="6" y="43"/>
                    </a:cubicBezTo>
                    <a:cubicBezTo>
                      <a:pt x="7" y="44"/>
                      <a:pt x="12" y="43"/>
                      <a:pt x="11" y="42"/>
                    </a:cubicBezTo>
                    <a:cubicBezTo>
                      <a:pt x="5" y="28"/>
                      <a:pt x="9" y="13"/>
                      <a:pt x="19" y="2"/>
                    </a:cubicBezTo>
                    <a:cubicBezTo>
                      <a:pt x="20" y="1"/>
                      <a:pt x="16" y="0"/>
                      <a:pt x="14" y="1"/>
                    </a:cubicBezTo>
                    <a:close/>
                  </a:path>
                </a:pathLst>
              </a:custGeom>
              <a:grpFill/>
              <a:ln>
                <a:noFill/>
              </a:ln>
            </p:spPr>
            <p:txBody>
              <a:bodyPr vert="horz" wrap="square" lIns="96435" tIns="48218" rIns="96435" bIns="48218" numCol="1" anchor="t" anchorCtr="0" compatLnSpc="1"/>
              <a:lstStyle/>
              <a:p>
                <a:endParaRPr lang="zh-CN" altLang="en-US"/>
              </a:p>
            </p:txBody>
          </p:sp>
          <p:sp>
            <p:nvSpPr>
              <p:cNvPr id="128" name="Freeform 286"/>
              <p:cNvSpPr/>
              <p:nvPr/>
            </p:nvSpPr>
            <p:spPr bwMode="auto">
              <a:xfrm>
                <a:off x="3586163" y="831850"/>
                <a:ext cx="576263" cy="557213"/>
              </a:xfrm>
              <a:custGeom>
                <a:avLst/>
                <a:gdLst>
                  <a:gd name="T0" fmla="*/ 152 w 153"/>
                  <a:gd name="T1" fmla="*/ 146 h 148"/>
                  <a:gd name="T2" fmla="*/ 6 w 153"/>
                  <a:gd name="T3" fmla="*/ 1 h 148"/>
                  <a:gd name="T4" fmla="*/ 1 w 153"/>
                  <a:gd name="T5" fmla="*/ 2 h 148"/>
                  <a:gd name="T6" fmla="*/ 148 w 153"/>
                  <a:gd name="T7" fmla="*/ 147 h 148"/>
                  <a:gd name="T8" fmla="*/ 152 w 153"/>
                  <a:gd name="T9" fmla="*/ 146 h 148"/>
                </a:gdLst>
                <a:ahLst/>
                <a:cxnLst>
                  <a:cxn ang="0">
                    <a:pos x="T0" y="T1"/>
                  </a:cxn>
                  <a:cxn ang="0">
                    <a:pos x="T2" y="T3"/>
                  </a:cxn>
                  <a:cxn ang="0">
                    <a:pos x="T4" y="T5"/>
                  </a:cxn>
                  <a:cxn ang="0">
                    <a:pos x="T6" y="T7"/>
                  </a:cxn>
                  <a:cxn ang="0">
                    <a:pos x="T8" y="T9"/>
                  </a:cxn>
                </a:cxnLst>
                <a:rect l="0" t="0" r="r" b="b"/>
                <a:pathLst>
                  <a:path w="153" h="148">
                    <a:moveTo>
                      <a:pt x="152" y="146"/>
                    </a:moveTo>
                    <a:cubicBezTo>
                      <a:pt x="104" y="97"/>
                      <a:pt x="52" y="51"/>
                      <a:pt x="6" y="1"/>
                    </a:cubicBezTo>
                    <a:cubicBezTo>
                      <a:pt x="5" y="0"/>
                      <a:pt x="0" y="1"/>
                      <a:pt x="1" y="2"/>
                    </a:cubicBezTo>
                    <a:cubicBezTo>
                      <a:pt x="47" y="52"/>
                      <a:pt x="99" y="98"/>
                      <a:pt x="148" y="147"/>
                    </a:cubicBezTo>
                    <a:cubicBezTo>
                      <a:pt x="149" y="148"/>
                      <a:pt x="153" y="147"/>
                      <a:pt x="152" y="146"/>
                    </a:cubicBezTo>
                    <a:close/>
                  </a:path>
                </a:pathLst>
              </a:custGeom>
              <a:grpFill/>
              <a:ln>
                <a:noFill/>
              </a:ln>
            </p:spPr>
            <p:txBody>
              <a:bodyPr vert="horz" wrap="square" lIns="96435" tIns="48218" rIns="96435" bIns="48218" numCol="1" anchor="t" anchorCtr="0" compatLnSpc="1"/>
              <a:lstStyle/>
              <a:p>
                <a:endParaRPr lang="zh-CN" altLang="en-US"/>
              </a:p>
            </p:txBody>
          </p:sp>
          <p:sp>
            <p:nvSpPr>
              <p:cNvPr id="129" name="Freeform 287"/>
              <p:cNvSpPr/>
              <p:nvPr/>
            </p:nvSpPr>
            <p:spPr bwMode="auto">
              <a:xfrm>
                <a:off x="4140201" y="1373188"/>
                <a:ext cx="41275" cy="38100"/>
              </a:xfrm>
              <a:custGeom>
                <a:avLst/>
                <a:gdLst>
                  <a:gd name="T0" fmla="*/ 2 w 11"/>
                  <a:gd name="T1" fmla="*/ 8 h 10"/>
                  <a:gd name="T2" fmla="*/ 2 w 11"/>
                  <a:gd name="T3" fmla="*/ 2 h 10"/>
                  <a:gd name="T4" fmla="*/ 9 w 11"/>
                  <a:gd name="T5" fmla="*/ 2 h 10"/>
                  <a:gd name="T6" fmla="*/ 9 w 11"/>
                  <a:gd name="T7" fmla="*/ 9 h 10"/>
                  <a:gd name="T8" fmla="*/ 2 w 11"/>
                  <a:gd name="T9" fmla="*/ 8 h 10"/>
                </a:gdLst>
                <a:ahLst/>
                <a:cxnLst>
                  <a:cxn ang="0">
                    <a:pos x="T0" y="T1"/>
                  </a:cxn>
                  <a:cxn ang="0">
                    <a:pos x="T2" y="T3"/>
                  </a:cxn>
                  <a:cxn ang="0">
                    <a:pos x="T4" y="T5"/>
                  </a:cxn>
                  <a:cxn ang="0">
                    <a:pos x="T6" y="T7"/>
                  </a:cxn>
                  <a:cxn ang="0">
                    <a:pos x="T8" y="T9"/>
                  </a:cxn>
                </a:cxnLst>
                <a:rect l="0" t="0" r="r" b="b"/>
                <a:pathLst>
                  <a:path w="11" h="10">
                    <a:moveTo>
                      <a:pt x="2" y="8"/>
                    </a:moveTo>
                    <a:cubicBezTo>
                      <a:pt x="0" y="6"/>
                      <a:pt x="0" y="3"/>
                      <a:pt x="2" y="2"/>
                    </a:cubicBezTo>
                    <a:cubicBezTo>
                      <a:pt x="4" y="0"/>
                      <a:pt x="7" y="0"/>
                      <a:pt x="9" y="2"/>
                    </a:cubicBezTo>
                    <a:cubicBezTo>
                      <a:pt x="11" y="4"/>
                      <a:pt x="11" y="7"/>
                      <a:pt x="9" y="9"/>
                    </a:cubicBezTo>
                    <a:cubicBezTo>
                      <a:pt x="7" y="10"/>
                      <a:pt x="4" y="10"/>
                      <a:pt x="2" y="8"/>
                    </a:cubicBezTo>
                    <a:close/>
                  </a:path>
                </a:pathLst>
              </a:custGeom>
              <a:grpFill/>
              <a:ln>
                <a:noFill/>
              </a:ln>
            </p:spPr>
            <p:txBody>
              <a:bodyPr vert="horz" wrap="square" lIns="96435" tIns="48218" rIns="96435" bIns="48218" numCol="1" anchor="t" anchorCtr="0" compatLnSpc="1"/>
              <a:lstStyle/>
              <a:p>
                <a:endParaRPr lang="zh-CN" altLang="en-US"/>
              </a:p>
            </p:txBody>
          </p:sp>
          <p:sp>
            <p:nvSpPr>
              <p:cNvPr id="130" name="Freeform 288"/>
              <p:cNvSpPr/>
              <p:nvPr/>
            </p:nvSpPr>
            <p:spPr bwMode="auto">
              <a:xfrm>
                <a:off x="2930526" y="1381125"/>
                <a:ext cx="139700" cy="136525"/>
              </a:xfrm>
              <a:custGeom>
                <a:avLst/>
                <a:gdLst>
                  <a:gd name="T0" fmla="*/ 3 w 37"/>
                  <a:gd name="T1" fmla="*/ 3 h 36"/>
                  <a:gd name="T2" fmla="*/ 32 w 37"/>
                  <a:gd name="T3" fmla="*/ 34 h 36"/>
                  <a:gd name="T4" fmla="*/ 37 w 37"/>
                  <a:gd name="T5" fmla="*/ 35 h 36"/>
                  <a:gd name="T6" fmla="*/ 3 w 37"/>
                  <a:gd name="T7" fmla="*/ 1 h 36"/>
                  <a:gd name="T8" fmla="*/ 3 w 37"/>
                  <a:gd name="T9" fmla="*/ 3 h 36"/>
                </a:gdLst>
                <a:ahLst/>
                <a:cxnLst>
                  <a:cxn ang="0">
                    <a:pos x="T0" y="T1"/>
                  </a:cxn>
                  <a:cxn ang="0">
                    <a:pos x="T2" y="T3"/>
                  </a:cxn>
                  <a:cxn ang="0">
                    <a:pos x="T4" y="T5"/>
                  </a:cxn>
                  <a:cxn ang="0">
                    <a:pos x="T6" y="T7"/>
                  </a:cxn>
                  <a:cxn ang="0">
                    <a:pos x="T8" y="T9"/>
                  </a:cxn>
                </a:cxnLst>
                <a:rect l="0" t="0" r="r" b="b"/>
                <a:pathLst>
                  <a:path w="37" h="36">
                    <a:moveTo>
                      <a:pt x="3" y="3"/>
                    </a:moveTo>
                    <a:cubicBezTo>
                      <a:pt x="19" y="5"/>
                      <a:pt x="31" y="17"/>
                      <a:pt x="32" y="34"/>
                    </a:cubicBezTo>
                    <a:cubicBezTo>
                      <a:pt x="32" y="36"/>
                      <a:pt x="37" y="36"/>
                      <a:pt x="37" y="35"/>
                    </a:cubicBezTo>
                    <a:cubicBezTo>
                      <a:pt x="36" y="15"/>
                      <a:pt x="22" y="3"/>
                      <a:pt x="3" y="1"/>
                    </a:cubicBezTo>
                    <a:cubicBezTo>
                      <a:pt x="0" y="0"/>
                      <a:pt x="0" y="2"/>
                      <a:pt x="3" y="3"/>
                    </a:cubicBezTo>
                    <a:close/>
                  </a:path>
                </a:pathLst>
              </a:custGeom>
              <a:grpFill/>
              <a:ln>
                <a:noFill/>
              </a:ln>
            </p:spPr>
            <p:txBody>
              <a:bodyPr vert="horz" wrap="square" lIns="96435" tIns="48218" rIns="96435" bIns="48218" numCol="1" anchor="t" anchorCtr="0" compatLnSpc="1"/>
              <a:lstStyle/>
              <a:p>
                <a:endParaRPr lang="zh-CN" altLang="en-US"/>
              </a:p>
            </p:txBody>
          </p:sp>
          <p:sp>
            <p:nvSpPr>
              <p:cNvPr id="131" name="Freeform 289"/>
              <p:cNvSpPr/>
              <p:nvPr/>
            </p:nvSpPr>
            <p:spPr bwMode="auto">
              <a:xfrm>
                <a:off x="2952751" y="1403350"/>
                <a:ext cx="158750" cy="106363"/>
              </a:xfrm>
              <a:custGeom>
                <a:avLst/>
                <a:gdLst>
                  <a:gd name="T0" fmla="*/ 36 w 42"/>
                  <a:gd name="T1" fmla="*/ 0 h 28"/>
                  <a:gd name="T2" fmla="*/ 1 w 42"/>
                  <a:gd name="T3" fmla="*/ 25 h 28"/>
                  <a:gd name="T4" fmla="*/ 6 w 42"/>
                  <a:gd name="T5" fmla="*/ 26 h 28"/>
                  <a:gd name="T6" fmla="*/ 38 w 42"/>
                  <a:gd name="T7" fmla="*/ 2 h 28"/>
                  <a:gd name="T8" fmla="*/ 36 w 42"/>
                  <a:gd name="T9" fmla="*/ 0 h 28"/>
                </a:gdLst>
                <a:ahLst/>
                <a:cxnLst>
                  <a:cxn ang="0">
                    <a:pos x="T0" y="T1"/>
                  </a:cxn>
                  <a:cxn ang="0">
                    <a:pos x="T2" y="T3"/>
                  </a:cxn>
                  <a:cxn ang="0">
                    <a:pos x="T4" y="T5"/>
                  </a:cxn>
                  <a:cxn ang="0">
                    <a:pos x="T6" y="T7"/>
                  </a:cxn>
                  <a:cxn ang="0">
                    <a:pos x="T8" y="T9"/>
                  </a:cxn>
                </a:cxnLst>
                <a:rect l="0" t="0" r="r" b="b"/>
                <a:pathLst>
                  <a:path w="42" h="28">
                    <a:moveTo>
                      <a:pt x="36" y="0"/>
                    </a:moveTo>
                    <a:cubicBezTo>
                      <a:pt x="19" y="0"/>
                      <a:pt x="6" y="9"/>
                      <a:pt x="1" y="25"/>
                    </a:cubicBezTo>
                    <a:cubicBezTo>
                      <a:pt x="0" y="26"/>
                      <a:pt x="5" y="28"/>
                      <a:pt x="6" y="26"/>
                    </a:cubicBezTo>
                    <a:cubicBezTo>
                      <a:pt x="10" y="11"/>
                      <a:pt x="23" y="2"/>
                      <a:pt x="38" y="2"/>
                    </a:cubicBezTo>
                    <a:cubicBezTo>
                      <a:pt x="42" y="2"/>
                      <a:pt x="38" y="0"/>
                      <a:pt x="36" y="0"/>
                    </a:cubicBezTo>
                    <a:close/>
                  </a:path>
                </a:pathLst>
              </a:custGeom>
              <a:grpFill/>
              <a:ln>
                <a:noFill/>
              </a:ln>
            </p:spPr>
            <p:txBody>
              <a:bodyPr vert="horz" wrap="square" lIns="96435" tIns="48218" rIns="96435" bIns="48218" numCol="1" anchor="t" anchorCtr="0" compatLnSpc="1"/>
              <a:lstStyle/>
              <a:p>
                <a:endParaRPr lang="zh-CN" altLang="en-US"/>
              </a:p>
            </p:txBody>
          </p:sp>
          <p:sp>
            <p:nvSpPr>
              <p:cNvPr id="132" name="Freeform 290"/>
              <p:cNvSpPr/>
              <p:nvPr/>
            </p:nvSpPr>
            <p:spPr bwMode="auto">
              <a:xfrm>
                <a:off x="2987676" y="1347788"/>
                <a:ext cx="49213" cy="173038"/>
              </a:xfrm>
              <a:custGeom>
                <a:avLst/>
                <a:gdLst>
                  <a:gd name="T0" fmla="*/ 1 w 13"/>
                  <a:gd name="T1" fmla="*/ 2 h 46"/>
                  <a:gd name="T2" fmla="*/ 6 w 13"/>
                  <a:gd name="T3" fmla="*/ 45 h 46"/>
                  <a:gd name="T4" fmla="*/ 11 w 13"/>
                  <a:gd name="T5" fmla="*/ 44 h 46"/>
                  <a:gd name="T6" fmla="*/ 6 w 13"/>
                  <a:gd name="T7" fmla="*/ 1 h 46"/>
                  <a:gd name="T8" fmla="*/ 1 w 13"/>
                  <a:gd name="T9" fmla="*/ 2 h 46"/>
                </a:gdLst>
                <a:ahLst/>
                <a:cxnLst>
                  <a:cxn ang="0">
                    <a:pos x="T0" y="T1"/>
                  </a:cxn>
                  <a:cxn ang="0">
                    <a:pos x="T2" y="T3"/>
                  </a:cxn>
                  <a:cxn ang="0">
                    <a:pos x="T4" y="T5"/>
                  </a:cxn>
                  <a:cxn ang="0">
                    <a:pos x="T6" y="T7"/>
                  </a:cxn>
                  <a:cxn ang="0">
                    <a:pos x="T8" y="T9"/>
                  </a:cxn>
                </a:cxnLst>
                <a:rect l="0" t="0" r="r" b="b"/>
                <a:pathLst>
                  <a:path w="13" h="46">
                    <a:moveTo>
                      <a:pt x="1" y="2"/>
                    </a:moveTo>
                    <a:cubicBezTo>
                      <a:pt x="7" y="14"/>
                      <a:pt x="8" y="31"/>
                      <a:pt x="6" y="45"/>
                    </a:cubicBezTo>
                    <a:cubicBezTo>
                      <a:pt x="6" y="46"/>
                      <a:pt x="10" y="46"/>
                      <a:pt x="11" y="44"/>
                    </a:cubicBezTo>
                    <a:cubicBezTo>
                      <a:pt x="13" y="30"/>
                      <a:pt x="12" y="14"/>
                      <a:pt x="6" y="1"/>
                    </a:cubicBezTo>
                    <a:cubicBezTo>
                      <a:pt x="5" y="0"/>
                      <a:pt x="0" y="1"/>
                      <a:pt x="1" y="2"/>
                    </a:cubicBezTo>
                    <a:close/>
                  </a:path>
                </a:pathLst>
              </a:custGeom>
              <a:grpFill/>
              <a:ln>
                <a:noFill/>
              </a:ln>
            </p:spPr>
            <p:txBody>
              <a:bodyPr vert="horz" wrap="square" lIns="96435" tIns="48218" rIns="96435" bIns="48218" numCol="1" anchor="t" anchorCtr="0" compatLnSpc="1"/>
              <a:lstStyle/>
              <a:p>
                <a:endParaRPr lang="zh-CN" altLang="en-US"/>
              </a:p>
            </p:txBody>
          </p:sp>
          <p:sp>
            <p:nvSpPr>
              <p:cNvPr id="133" name="Freeform 291"/>
              <p:cNvSpPr/>
              <p:nvPr/>
            </p:nvSpPr>
            <p:spPr bwMode="auto">
              <a:xfrm>
                <a:off x="2927351" y="1411288"/>
                <a:ext cx="180975" cy="57150"/>
              </a:xfrm>
              <a:custGeom>
                <a:avLst/>
                <a:gdLst>
                  <a:gd name="T0" fmla="*/ 47 w 48"/>
                  <a:gd name="T1" fmla="*/ 13 h 15"/>
                  <a:gd name="T2" fmla="*/ 1 w 48"/>
                  <a:gd name="T3" fmla="*/ 9 h 15"/>
                  <a:gd name="T4" fmla="*/ 5 w 48"/>
                  <a:gd name="T5" fmla="*/ 10 h 15"/>
                  <a:gd name="T6" fmla="*/ 43 w 48"/>
                  <a:gd name="T7" fmla="*/ 14 h 15"/>
                  <a:gd name="T8" fmla="*/ 47 w 48"/>
                  <a:gd name="T9" fmla="*/ 13 h 15"/>
                </a:gdLst>
                <a:ahLst/>
                <a:cxnLst>
                  <a:cxn ang="0">
                    <a:pos x="T0" y="T1"/>
                  </a:cxn>
                  <a:cxn ang="0">
                    <a:pos x="T2" y="T3"/>
                  </a:cxn>
                  <a:cxn ang="0">
                    <a:pos x="T4" y="T5"/>
                  </a:cxn>
                  <a:cxn ang="0">
                    <a:pos x="T6" y="T7"/>
                  </a:cxn>
                  <a:cxn ang="0">
                    <a:pos x="T8" y="T9"/>
                  </a:cxn>
                </a:cxnLst>
                <a:rect l="0" t="0" r="r" b="b"/>
                <a:pathLst>
                  <a:path w="48" h="15">
                    <a:moveTo>
                      <a:pt x="47" y="13"/>
                    </a:moveTo>
                    <a:cubicBezTo>
                      <a:pt x="33" y="3"/>
                      <a:pt x="16" y="0"/>
                      <a:pt x="1" y="9"/>
                    </a:cubicBezTo>
                    <a:cubicBezTo>
                      <a:pt x="0" y="10"/>
                      <a:pt x="4" y="10"/>
                      <a:pt x="5" y="10"/>
                    </a:cubicBezTo>
                    <a:cubicBezTo>
                      <a:pt x="18" y="2"/>
                      <a:pt x="32" y="6"/>
                      <a:pt x="43" y="14"/>
                    </a:cubicBezTo>
                    <a:cubicBezTo>
                      <a:pt x="44" y="15"/>
                      <a:pt x="48" y="14"/>
                      <a:pt x="47" y="13"/>
                    </a:cubicBezTo>
                    <a:close/>
                  </a:path>
                </a:pathLst>
              </a:custGeom>
              <a:grpFill/>
              <a:ln>
                <a:noFill/>
              </a:ln>
            </p:spPr>
            <p:txBody>
              <a:bodyPr vert="horz" wrap="square" lIns="96435" tIns="48218" rIns="96435" bIns="48218" numCol="1" anchor="t" anchorCtr="0" compatLnSpc="1"/>
              <a:lstStyle/>
              <a:p>
                <a:endParaRPr lang="zh-CN" altLang="en-US"/>
              </a:p>
            </p:txBody>
          </p:sp>
          <p:sp>
            <p:nvSpPr>
              <p:cNvPr id="134" name="Freeform 292"/>
              <p:cNvSpPr/>
              <p:nvPr/>
            </p:nvSpPr>
            <p:spPr bwMode="auto">
              <a:xfrm>
                <a:off x="3013076" y="790575"/>
                <a:ext cx="561975" cy="631825"/>
              </a:xfrm>
              <a:custGeom>
                <a:avLst/>
                <a:gdLst>
                  <a:gd name="T0" fmla="*/ 6 w 149"/>
                  <a:gd name="T1" fmla="*/ 167 h 168"/>
                  <a:gd name="T2" fmla="*/ 148 w 149"/>
                  <a:gd name="T3" fmla="*/ 1 h 168"/>
                  <a:gd name="T4" fmla="*/ 143 w 149"/>
                  <a:gd name="T5" fmla="*/ 1 h 168"/>
                  <a:gd name="T6" fmla="*/ 1 w 149"/>
                  <a:gd name="T7" fmla="*/ 167 h 168"/>
                  <a:gd name="T8" fmla="*/ 6 w 149"/>
                  <a:gd name="T9" fmla="*/ 167 h 168"/>
                </a:gdLst>
                <a:ahLst/>
                <a:cxnLst>
                  <a:cxn ang="0">
                    <a:pos x="T0" y="T1"/>
                  </a:cxn>
                  <a:cxn ang="0">
                    <a:pos x="T2" y="T3"/>
                  </a:cxn>
                  <a:cxn ang="0">
                    <a:pos x="T4" y="T5"/>
                  </a:cxn>
                  <a:cxn ang="0">
                    <a:pos x="T6" y="T7"/>
                  </a:cxn>
                  <a:cxn ang="0">
                    <a:pos x="T8" y="T9"/>
                  </a:cxn>
                </a:cxnLst>
                <a:rect l="0" t="0" r="r" b="b"/>
                <a:pathLst>
                  <a:path w="149" h="168">
                    <a:moveTo>
                      <a:pt x="6" y="167"/>
                    </a:moveTo>
                    <a:cubicBezTo>
                      <a:pt x="52" y="111"/>
                      <a:pt x="99" y="55"/>
                      <a:pt x="148" y="1"/>
                    </a:cubicBezTo>
                    <a:cubicBezTo>
                      <a:pt x="149" y="0"/>
                      <a:pt x="144" y="0"/>
                      <a:pt x="143" y="1"/>
                    </a:cubicBezTo>
                    <a:cubicBezTo>
                      <a:pt x="94" y="55"/>
                      <a:pt x="47" y="111"/>
                      <a:pt x="1" y="167"/>
                    </a:cubicBezTo>
                    <a:cubicBezTo>
                      <a:pt x="0" y="168"/>
                      <a:pt x="5" y="168"/>
                      <a:pt x="6" y="167"/>
                    </a:cubicBezTo>
                    <a:close/>
                  </a:path>
                </a:pathLst>
              </a:custGeom>
              <a:grpFill/>
              <a:ln>
                <a:noFill/>
              </a:ln>
            </p:spPr>
            <p:txBody>
              <a:bodyPr vert="horz" wrap="square" lIns="96435" tIns="48218" rIns="96435" bIns="48218" numCol="1" anchor="t" anchorCtr="0" compatLnSpc="1"/>
              <a:lstStyle/>
              <a:p>
                <a:endParaRPr lang="zh-CN" altLang="en-US"/>
              </a:p>
            </p:txBody>
          </p:sp>
          <p:sp>
            <p:nvSpPr>
              <p:cNvPr id="135" name="Freeform 293"/>
              <p:cNvSpPr/>
              <p:nvPr/>
            </p:nvSpPr>
            <p:spPr bwMode="auto">
              <a:xfrm>
                <a:off x="2998788" y="1411288"/>
                <a:ext cx="38100" cy="38100"/>
              </a:xfrm>
              <a:custGeom>
                <a:avLst/>
                <a:gdLst>
                  <a:gd name="T0" fmla="*/ 2 w 10"/>
                  <a:gd name="T1" fmla="*/ 2 h 10"/>
                  <a:gd name="T2" fmla="*/ 8 w 10"/>
                  <a:gd name="T3" fmla="*/ 1 h 10"/>
                  <a:gd name="T4" fmla="*/ 9 w 10"/>
                  <a:gd name="T5" fmla="*/ 8 h 10"/>
                  <a:gd name="T6" fmla="*/ 2 w 10"/>
                  <a:gd name="T7" fmla="*/ 8 h 10"/>
                  <a:gd name="T8" fmla="*/ 2 w 10"/>
                  <a:gd name="T9" fmla="*/ 2 h 10"/>
                </a:gdLst>
                <a:ahLst/>
                <a:cxnLst>
                  <a:cxn ang="0">
                    <a:pos x="T0" y="T1"/>
                  </a:cxn>
                  <a:cxn ang="0">
                    <a:pos x="T2" y="T3"/>
                  </a:cxn>
                  <a:cxn ang="0">
                    <a:pos x="T4" y="T5"/>
                  </a:cxn>
                  <a:cxn ang="0">
                    <a:pos x="T6" y="T7"/>
                  </a:cxn>
                  <a:cxn ang="0">
                    <a:pos x="T8" y="T9"/>
                  </a:cxn>
                </a:cxnLst>
                <a:rect l="0" t="0" r="r" b="b"/>
                <a:pathLst>
                  <a:path w="10" h="10">
                    <a:moveTo>
                      <a:pt x="2" y="2"/>
                    </a:moveTo>
                    <a:cubicBezTo>
                      <a:pt x="3" y="0"/>
                      <a:pt x="6" y="0"/>
                      <a:pt x="8" y="1"/>
                    </a:cubicBezTo>
                    <a:cubicBezTo>
                      <a:pt x="10" y="3"/>
                      <a:pt x="10" y="6"/>
                      <a:pt x="9" y="8"/>
                    </a:cubicBezTo>
                    <a:cubicBezTo>
                      <a:pt x="7" y="10"/>
                      <a:pt x="4" y="10"/>
                      <a:pt x="2" y="8"/>
                    </a:cubicBezTo>
                    <a:cubicBezTo>
                      <a:pt x="0" y="7"/>
                      <a:pt x="0" y="4"/>
                      <a:pt x="2" y="2"/>
                    </a:cubicBezTo>
                    <a:close/>
                  </a:path>
                </a:pathLst>
              </a:custGeom>
              <a:grpFill/>
              <a:ln>
                <a:noFill/>
              </a:ln>
            </p:spPr>
            <p:txBody>
              <a:bodyPr vert="horz" wrap="square" lIns="96435" tIns="48218" rIns="96435" bIns="48218" numCol="1" anchor="t" anchorCtr="0" compatLnSpc="1"/>
              <a:lstStyle/>
              <a:p>
                <a:endParaRPr lang="zh-CN" altLang="en-US"/>
              </a:p>
            </p:txBody>
          </p:sp>
          <p:sp>
            <p:nvSpPr>
              <p:cNvPr id="136" name="Freeform 294"/>
              <p:cNvSpPr/>
              <p:nvPr/>
            </p:nvSpPr>
            <p:spPr bwMode="auto">
              <a:xfrm>
                <a:off x="2878138" y="1035050"/>
                <a:ext cx="112713" cy="173038"/>
              </a:xfrm>
              <a:custGeom>
                <a:avLst/>
                <a:gdLst>
                  <a:gd name="T0" fmla="*/ 2 w 30"/>
                  <a:gd name="T1" fmla="*/ 2 h 46"/>
                  <a:gd name="T2" fmla="*/ 19 w 30"/>
                  <a:gd name="T3" fmla="*/ 44 h 46"/>
                  <a:gd name="T4" fmla="*/ 24 w 30"/>
                  <a:gd name="T5" fmla="*/ 44 h 46"/>
                  <a:gd name="T6" fmla="*/ 6 w 30"/>
                  <a:gd name="T7" fmla="*/ 1 h 46"/>
                  <a:gd name="T8" fmla="*/ 2 w 30"/>
                  <a:gd name="T9" fmla="*/ 2 h 46"/>
                </a:gdLst>
                <a:ahLst/>
                <a:cxnLst>
                  <a:cxn ang="0">
                    <a:pos x="T0" y="T1"/>
                  </a:cxn>
                  <a:cxn ang="0">
                    <a:pos x="T2" y="T3"/>
                  </a:cxn>
                  <a:cxn ang="0">
                    <a:pos x="T4" y="T5"/>
                  </a:cxn>
                  <a:cxn ang="0">
                    <a:pos x="T6" y="T7"/>
                  </a:cxn>
                  <a:cxn ang="0">
                    <a:pos x="T8" y="T9"/>
                  </a:cxn>
                </a:cxnLst>
                <a:rect l="0" t="0" r="r" b="b"/>
                <a:pathLst>
                  <a:path w="30" h="46">
                    <a:moveTo>
                      <a:pt x="2" y="2"/>
                    </a:moveTo>
                    <a:cubicBezTo>
                      <a:pt x="18" y="11"/>
                      <a:pt x="25" y="26"/>
                      <a:pt x="19" y="44"/>
                    </a:cubicBezTo>
                    <a:cubicBezTo>
                      <a:pt x="18" y="45"/>
                      <a:pt x="23" y="46"/>
                      <a:pt x="24" y="44"/>
                    </a:cubicBezTo>
                    <a:cubicBezTo>
                      <a:pt x="30" y="26"/>
                      <a:pt x="22" y="10"/>
                      <a:pt x="6" y="1"/>
                    </a:cubicBezTo>
                    <a:cubicBezTo>
                      <a:pt x="5" y="0"/>
                      <a:pt x="0" y="0"/>
                      <a:pt x="2" y="2"/>
                    </a:cubicBezTo>
                    <a:close/>
                  </a:path>
                </a:pathLst>
              </a:custGeom>
              <a:grpFill/>
              <a:ln>
                <a:noFill/>
              </a:ln>
            </p:spPr>
            <p:txBody>
              <a:bodyPr vert="horz" wrap="square" lIns="96435" tIns="48218" rIns="96435" bIns="48218" numCol="1" anchor="t" anchorCtr="0" compatLnSpc="1"/>
              <a:lstStyle/>
              <a:p>
                <a:endParaRPr lang="zh-CN" altLang="en-US"/>
              </a:p>
            </p:txBody>
          </p:sp>
          <p:sp>
            <p:nvSpPr>
              <p:cNvPr id="137" name="Freeform 295"/>
              <p:cNvSpPr/>
              <p:nvPr/>
            </p:nvSpPr>
            <p:spPr bwMode="auto">
              <a:xfrm>
                <a:off x="2859088" y="1092200"/>
                <a:ext cx="184150" cy="66675"/>
              </a:xfrm>
              <a:custGeom>
                <a:avLst/>
                <a:gdLst>
                  <a:gd name="T0" fmla="*/ 46 w 49"/>
                  <a:gd name="T1" fmla="*/ 6 h 18"/>
                  <a:gd name="T2" fmla="*/ 1 w 49"/>
                  <a:gd name="T3" fmla="*/ 16 h 18"/>
                  <a:gd name="T4" fmla="*/ 6 w 49"/>
                  <a:gd name="T5" fmla="*/ 17 h 18"/>
                  <a:gd name="T6" fmla="*/ 44 w 49"/>
                  <a:gd name="T7" fmla="*/ 8 h 18"/>
                  <a:gd name="T8" fmla="*/ 46 w 49"/>
                  <a:gd name="T9" fmla="*/ 6 h 18"/>
                </a:gdLst>
                <a:ahLst/>
                <a:cxnLst>
                  <a:cxn ang="0">
                    <a:pos x="T0" y="T1"/>
                  </a:cxn>
                  <a:cxn ang="0">
                    <a:pos x="T2" y="T3"/>
                  </a:cxn>
                  <a:cxn ang="0">
                    <a:pos x="T4" y="T5"/>
                  </a:cxn>
                  <a:cxn ang="0">
                    <a:pos x="T6" y="T7"/>
                  </a:cxn>
                  <a:cxn ang="0">
                    <a:pos x="T8" y="T9"/>
                  </a:cxn>
                </a:cxnLst>
                <a:rect l="0" t="0" r="r" b="b"/>
                <a:pathLst>
                  <a:path w="49" h="18">
                    <a:moveTo>
                      <a:pt x="46" y="6"/>
                    </a:moveTo>
                    <a:cubicBezTo>
                      <a:pt x="29" y="0"/>
                      <a:pt x="13" y="2"/>
                      <a:pt x="1" y="16"/>
                    </a:cubicBezTo>
                    <a:cubicBezTo>
                      <a:pt x="0" y="17"/>
                      <a:pt x="5" y="18"/>
                      <a:pt x="6" y="17"/>
                    </a:cubicBezTo>
                    <a:cubicBezTo>
                      <a:pt x="16" y="6"/>
                      <a:pt x="29" y="2"/>
                      <a:pt x="44" y="8"/>
                    </a:cubicBezTo>
                    <a:cubicBezTo>
                      <a:pt x="46" y="8"/>
                      <a:pt x="49" y="7"/>
                      <a:pt x="46" y="6"/>
                    </a:cubicBezTo>
                    <a:close/>
                  </a:path>
                </a:pathLst>
              </a:custGeom>
              <a:grpFill/>
              <a:ln>
                <a:noFill/>
              </a:ln>
            </p:spPr>
            <p:txBody>
              <a:bodyPr vert="horz" wrap="square" lIns="96435" tIns="48218" rIns="96435" bIns="48218" numCol="1" anchor="t" anchorCtr="0" compatLnSpc="1"/>
              <a:lstStyle/>
              <a:p>
                <a:endParaRPr lang="zh-CN" altLang="en-US"/>
              </a:p>
            </p:txBody>
          </p:sp>
          <p:sp>
            <p:nvSpPr>
              <p:cNvPr id="138" name="Freeform 296"/>
              <p:cNvSpPr/>
              <p:nvPr/>
            </p:nvSpPr>
            <p:spPr bwMode="auto">
              <a:xfrm>
                <a:off x="2905126" y="1023938"/>
                <a:ext cx="71438" cy="165100"/>
              </a:xfrm>
              <a:custGeom>
                <a:avLst/>
                <a:gdLst>
                  <a:gd name="T0" fmla="*/ 12 w 19"/>
                  <a:gd name="T1" fmla="*/ 2 h 44"/>
                  <a:gd name="T2" fmla="*/ 1 w 19"/>
                  <a:gd name="T3" fmla="*/ 43 h 44"/>
                  <a:gd name="T4" fmla="*/ 6 w 19"/>
                  <a:gd name="T5" fmla="*/ 43 h 44"/>
                  <a:gd name="T6" fmla="*/ 17 w 19"/>
                  <a:gd name="T7" fmla="*/ 2 h 44"/>
                  <a:gd name="T8" fmla="*/ 12 w 19"/>
                  <a:gd name="T9" fmla="*/ 2 h 44"/>
                </a:gdLst>
                <a:ahLst/>
                <a:cxnLst>
                  <a:cxn ang="0">
                    <a:pos x="T0" y="T1"/>
                  </a:cxn>
                  <a:cxn ang="0">
                    <a:pos x="T2" y="T3"/>
                  </a:cxn>
                  <a:cxn ang="0">
                    <a:pos x="T4" y="T5"/>
                  </a:cxn>
                  <a:cxn ang="0">
                    <a:pos x="T6" y="T7"/>
                  </a:cxn>
                  <a:cxn ang="0">
                    <a:pos x="T8" y="T9"/>
                  </a:cxn>
                </a:cxnLst>
                <a:rect l="0" t="0" r="r" b="b"/>
                <a:pathLst>
                  <a:path w="19" h="44">
                    <a:moveTo>
                      <a:pt x="12" y="2"/>
                    </a:moveTo>
                    <a:cubicBezTo>
                      <a:pt x="14" y="16"/>
                      <a:pt x="8" y="32"/>
                      <a:pt x="1" y="43"/>
                    </a:cubicBezTo>
                    <a:cubicBezTo>
                      <a:pt x="0" y="44"/>
                      <a:pt x="5" y="44"/>
                      <a:pt x="6" y="43"/>
                    </a:cubicBezTo>
                    <a:cubicBezTo>
                      <a:pt x="13" y="32"/>
                      <a:pt x="19" y="16"/>
                      <a:pt x="17" y="2"/>
                    </a:cubicBezTo>
                    <a:cubicBezTo>
                      <a:pt x="17" y="0"/>
                      <a:pt x="12" y="1"/>
                      <a:pt x="12" y="2"/>
                    </a:cubicBezTo>
                    <a:close/>
                  </a:path>
                </a:pathLst>
              </a:custGeom>
              <a:grpFill/>
              <a:ln>
                <a:noFill/>
              </a:ln>
            </p:spPr>
            <p:txBody>
              <a:bodyPr vert="horz" wrap="square" lIns="96435" tIns="48218" rIns="96435" bIns="48218" numCol="1" anchor="t" anchorCtr="0" compatLnSpc="1"/>
              <a:lstStyle/>
              <a:p>
                <a:endParaRPr lang="zh-CN" altLang="en-US"/>
              </a:p>
            </p:txBody>
          </p:sp>
          <p:sp>
            <p:nvSpPr>
              <p:cNvPr id="139" name="Freeform 297"/>
              <p:cNvSpPr/>
              <p:nvPr/>
            </p:nvSpPr>
            <p:spPr bwMode="auto">
              <a:xfrm>
                <a:off x="2855913" y="1079500"/>
                <a:ext cx="165100" cy="95250"/>
              </a:xfrm>
              <a:custGeom>
                <a:avLst/>
                <a:gdLst>
                  <a:gd name="T0" fmla="*/ 43 w 44"/>
                  <a:gd name="T1" fmla="*/ 23 h 25"/>
                  <a:gd name="T2" fmla="*/ 3 w 44"/>
                  <a:gd name="T3" fmla="*/ 3 h 25"/>
                  <a:gd name="T4" fmla="*/ 5 w 44"/>
                  <a:gd name="T5" fmla="*/ 5 h 25"/>
                  <a:gd name="T6" fmla="*/ 38 w 44"/>
                  <a:gd name="T7" fmla="*/ 24 h 25"/>
                  <a:gd name="T8" fmla="*/ 43 w 44"/>
                  <a:gd name="T9" fmla="*/ 23 h 25"/>
                </a:gdLst>
                <a:ahLst/>
                <a:cxnLst>
                  <a:cxn ang="0">
                    <a:pos x="T0" y="T1"/>
                  </a:cxn>
                  <a:cxn ang="0">
                    <a:pos x="T2" y="T3"/>
                  </a:cxn>
                  <a:cxn ang="0">
                    <a:pos x="T4" y="T5"/>
                  </a:cxn>
                  <a:cxn ang="0">
                    <a:pos x="T6" y="T7"/>
                  </a:cxn>
                  <a:cxn ang="0">
                    <a:pos x="T8" y="T9"/>
                  </a:cxn>
                </a:cxnLst>
                <a:rect l="0" t="0" r="r" b="b"/>
                <a:pathLst>
                  <a:path w="44" h="25">
                    <a:moveTo>
                      <a:pt x="43" y="23"/>
                    </a:moveTo>
                    <a:cubicBezTo>
                      <a:pt x="35" y="8"/>
                      <a:pt x="20" y="0"/>
                      <a:pt x="3" y="3"/>
                    </a:cubicBezTo>
                    <a:cubicBezTo>
                      <a:pt x="0" y="3"/>
                      <a:pt x="2" y="5"/>
                      <a:pt x="5" y="5"/>
                    </a:cubicBezTo>
                    <a:cubicBezTo>
                      <a:pt x="19" y="3"/>
                      <a:pt x="31" y="12"/>
                      <a:pt x="38" y="24"/>
                    </a:cubicBezTo>
                    <a:cubicBezTo>
                      <a:pt x="39" y="25"/>
                      <a:pt x="44" y="24"/>
                      <a:pt x="43" y="23"/>
                    </a:cubicBezTo>
                    <a:close/>
                  </a:path>
                </a:pathLst>
              </a:custGeom>
              <a:grpFill/>
              <a:ln>
                <a:noFill/>
              </a:ln>
            </p:spPr>
            <p:txBody>
              <a:bodyPr vert="horz" wrap="square" lIns="96435" tIns="48218" rIns="96435" bIns="48218" numCol="1" anchor="t" anchorCtr="0" compatLnSpc="1"/>
              <a:lstStyle/>
              <a:p>
                <a:endParaRPr lang="zh-CN" altLang="en-US"/>
              </a:p>
            </p:txBody>
          </p:sp>
          <p:sp>
            <p:nvSpPr>
              <p:cNvPr id="140" name="Freeform 298"/>
              <p:cNvSpPr/>
              <p:nvPr/>
            </p:nvSpPr>
            <p:spPr bwMode="auto">
              <a:xfrm>
                <a:off x="2941638" y="790575"/>
                <a:ext cx="625475" cy="315913"/>
              </a:xfrm>
              <a:custGeom>
                <a:avLst/>
                <a:gdLst>
                  <a:gd name="T0" fmla="*/ 6 w 166"/>
                  <a:gd name="T1" fmla="*/ 83 h 84"/>
                  <a:gd name="T2" fmla="*/ 164 w 166"/>
                  <a:gd name="T3" fmla="*/ 2 h 84"/>
                  <a:gd name="T4" fmla="*/ 160 w 166"/>
                  <a:gd name="T5" fmla="*/ 1 h 84"/>
                  <a:gd name="T6" fmla="*/ 3 w 166"/>
                  <a:gd name="T7" fmla="*/ 82 h 84"/>
                  <a:gd name="T8" fmla="*/ 6 w 166"/>
                  <a:gd name="T9" fmla="*/ 83 h 84"/>
                </a:gdLst>
                <a:ahLst/>
                <a:cxnLst>
                  <a:cxn ang="0">
                    <a:pos x="T0" y="T1"/>
                  </a:cxn>
                  <a:cxn ang="0">
                    <a:pos x="T2" y="T3"/>
                  </a:cxn>
                  <a:cxn ang="0">
                    <a:pos x="T4" y="T5"/>
                  </a:cxn>
                  <a:cxn ang="0">
                    <a:pos x="T6" y="T7"/>
                  </a:cxn>
                  <a:cxn ang="0">
                    <a:pos x="T8" y="T9"/>
                  </a:cxn>
                </a:cxnLst>
                <a:rect l="0" t="0" r="r" b="b"/>
                <a:pathLst>
                  <a:path w="166" h="84">
                    <a:moveTo>
                      <a:pt x="6" y="83"/>
                    </a:moveTo>
                    <a:cubicBezTo>
                      <a:pt x="59" y="56"/>
                      <a:pt x="111" y="27"/>
                      <a:pt x="164" y="2"/>
                    </a:cubicBezTo>
                    <a:cubicBezTo>
                      <a:pt x="166" y="1"/>
                      <a:pt x="161" y="0"/>
                      <a:pt x="160" y="1"/>
                    </a:cubicBezTo>
                    <a:cubicBezTo>
                      <a:pt x="107" y="26"/>
                      <a:pt x="55" y="55"/>
                      <a:pt x="3" y="82"/>
                    </a:cubicBezTo>
                    <a:cubicBezTo>
                      <a:pt x="0" y="83"/>
                      <a:pt x="5" y="84"/>
                      <a:pt x="6" y="83"/>
                    </a:cubicBezTo>
                    <a:close/>
                  </a:path>
                </a:pathLst>
              </a:custGeom>
              <a:grpFill/>
              <a:ln>
                <a:noFill/>
              </a:ln>
            </p:spPr>
            <p:txBody>
              <a:bodyPr vert="horz" wrap="square" lIns="96435" tIns="48218" rIns="96435" bIns="48218" numCol="1" anchor="t" anchorCtr="0" compatLnSpc="1"/>
              <a:lstStyle/>
              <a:p>
                <a:endParaRPr lang="zh-CN" altLang="en-US"/>
              </a:p>
            </p:txBody>
          </p:sp>
          <p:sp>
            <p:nvSpPr>
              <p:cNvPr id="141" name="Freeform 299"/>
              <p:cNvSpPr/>
              <p:nvPr/>
            </p:nvSpPr>
            <p:spPr bwMode="auto">
              <a:xfrm>
                <a:off x="2927351" y="1087438"/>
                <a:ext cx="41275" cy="41275"/>
              </a:xfrm>
              <a:custGeom>
                <a:avLst/>
                <a:gdLst>
                  <a:gd name="T0" fmla="*/ 4 w 11"/>
                  <a:gd name="T1" fmla="*/ 1 h 11"/>
                  <a:gd name="T2" fmla="*/ 10 w 11"/>
                  <a:gd name="T3" fmla="*/ 4 h 11"/>
                  <a:gd name="T4" fmla="*/ 8 w 11"/>
                  <a:gd name="T5" fmla="*/ 10 h 11"/>
                  <a:gd name="T6" fmla="*/ 1 w 11"/>
                  <a:gd name="T7" fmla="*/ 8 h 11"/>
                  <a:gd name="T8" fmla="*/ 4 w 11"/>
                  <a:gd name="T9" fmla="*/ 1 h 11"/>
                </a:gdLst>
                <a:ahLst/>
                <a:cxnLst>
                  <a:cxn ang="0">
                    <a:pos x="T0" y="T1"/>
                  </a:cxn>
                  <a:cxn ang="0">
                    <a:pos x="T2" y="T3"/>
                  </a:cxn>
                  <a:cxn ang="0">
                    <a:pos x="T4" y="T5"/>
                  </a:cxn>
                  <a:cxn ang="0">
                    <a:pos x="T6" y="T7"/>
                  </a:cxn>
                  <a:cxn ang="0">
                    <a:pos x="T8" y="T9"/>
                  </a:cxn>
                </a:cxnLst>
                <a:rect l="0" t="0" r="r" b="b"/>
                <a:pathLst>
                  <a:path w="11" h="11">
                    <a:moveTo>
                      <a:pt x="4" y="1"/>
                    </a:moveTo>
                    <a:cubicBezTo>
                      <a:pt x="6" y="0"/>
                      <a:pt x="9" y="1"/>
                      <a:pt x="10" y="4"/>
                    </a:cubicBezTo>
                    <a:cubicBezTo>
                      <a:pt x="11" y="6"/>
                      <a:pt x="10" y="9"/>
                      <a:pt x="8" y="10"/>
                    </a:cubicBezTo>
                    <a:cubicBezTo>
                      <a:pt x="5" y="11"/>
                      <a:pt x="3" y="10"/>
                      <a:pt x="1" y="8"/>
                    </a:cubicBezTo>
                    <a:cubicBezTo>
                      <a:pt x="0" y="5"/>
                      <a:pt x="1" y="2"/>
                      <a:pt x="4" y="1"/>
                    </a:cubicBezTo>
                    <a:close/>
                  </a:path>
                </a:pathLst>
              </a:custGeom>
              <a:grpFill/>
              <a:ln>
                <a:noFill/>
              </a:ln>
            </p:spPr>
            <p:txBody>
              <a:bodyPr vert="horz" wrap="square" lIns="96435" tIns="48218" rIns="96435" bIns="48218" numCol="1" anchor="t" anchorCtr="0" compatLnSpc="1"/>
              <a:lstStyle/>
              <a:p>
                <a:endParaRPr lang="zh-CN" altLang="en-US"/>
              </a:p>
            </p:txBody>
          </p:sp>
          <p:sp>
            <p:nvSpPr>
              <p:cNvPr id="142" name="Freeform 300"/>
              <p:cNvSpPr/>
              <p:nvPr/>
            </p:nvSpPr>
            <p:spPr bwMode="auto">
              <a:xfrm>
                <a:off x="2809876" y="741362"/>
                <a:ext cx="68263" cy="184150"/>
              </a:xfrm>
              <a:custGeom>
                <a:avLst/>
                <a:gdLst>
                  <a:gd name="T0" fmla="*/ 2 w 18"/>
                  <a:gd name="T1" fmla="*/ 1 h 49"/>
                  <a:gd name="T2" fmla="*/ 1 w 18"/>
                  <a:gd name="T3" fmla="*/ 46 h 49"/>
                  <a:gd name="T4" fmla="*/ 6 w 18"/>
                  <a:gd name="T5" fmla="*/ 48 h 49"/>
                  <a:gd name="T6" fmla="*/ 7 w 18"/>
                  <a:gd name="T7" fmla="*/ 1 h 49"/>
                  <a:gd name="T8" fmla="*/ 2 w 18"/>
                  <a:gd name="T9" fmla="*/ 1 h 49"/>
                </a:gdLst>
                <a:ahLst/>
                <a:cxnLst>
                  <a:cxn ang="0">
                    <a:pos x="T0" y="T1"/>
                  </a:cxn>
                  <a:cxn ang="0">
                    <a:pos x="T2" y="T3"/>
                  </a:cxn>
                  <a:cxn ang="0">
                    <a:pos x="T4" y="T5"/>
                  </a:cxn>
                  <a:cxn ang="0">
                    <a:pos x="T6" y="T7"/>
                  </a:cxn>
                  <a:cxn ang="0">
                    <a:pos x="T8" y="T9"/>
                  </a:cxn>
                </a:cxnLst>
                <a:rect l="0" t="0" r="r" b="b"/>
                <a:pathLst>
                  <a:path w="18" h="49">
                    <a:moveTo>
                      <a:pt x="2" y="1"/>
                    </a:moveTo>
                    <a:cubicBezTo>
                      <a:pt x="13" y="16"/>
                      <a:pt x="13" y="32"/>
                      <a:pt x="1" y="46"/>
                    </a:cubicBezTo>
                    <a:cubicBezTo>
                      <a:pt x="0" y="47"/>
                      <a:pt x="5" y="49"/>
                      <a:pt x="6" y="48"/>
                    </a:cubicBezTo>
                    <a:cubicBezTo>
                      <a:pt x="18" y="34"/>
                      <a:pt x="18" y="16"/>
                      <a:pt x="7" y="1"/>
                    </a:cubicBezTo>
                    <a:cubicBezTo>
                      <a:pt x="6" y="0"/>
                      <a:pt x="2" y="0"/>
                      <a:pt x="2" y="1"/>
                    </a:cubicBezTo>
                    <a:close/>
                  </a:path>
                </a:pathLst>
              </a:custGeom>
              <a:grpFill/>
              <a:ln>
                <a:noFill/>
              </a:ln>
            </p:spPr>
            <p:txBody>
              <a:bodyPr vert="horz" wrap="square" lIns="96435" tIns="48218" rIns="96435" bIns="48218" numCol="1" anchor="t" anchorCtr="0" compatLnSpc="1"/>
              <a:lstStyle/>
              <a:p>
                <a:endParaRPr lang="zh-CN" altLang="en-US"/>
              </a:p>
            </p:txBody>
          </p:sp>
          <p:sp>
            <p:nvSpPr>
              <p:cNvPr id="143" name="Freeform 301"/>
              <p:cNvSpPr/>
              <p:nvPr/>
            </p:nvSpPr>
            <p:spPr bwMode="auto">
              <a:xfrm>
                <a:off x="2749551" y="804862"/>
                <a:ext cx="185738" cy="68263"/>
              </a:xfrm>
              <a:custGeom>
                <a:avLst/>
                <a:gdLst>
                  <a:gd name="T0" fmla="*/ 47 w 49"/>
                  <a:gd name="T1" fmla="*/ 17 h 18"/>
                  <a:gd name="T2" fmla="*/ 2 w 49"/>
                  <a:gd name="T3" fmla="*/ 9 h 18"/>
                  <a:gd name="T4" fmla="*/ 6 w 49"/>
                  <a:gd name="T5" fmla="*/ 11 h 18"/>
                  <a:gd name="T6" fmla="*/ 43 w 49"/>
                  <a:gd name="T7" fmla="*/ 17 h 18"/>
                  <a:gd name="T8" fmla="*/ 47 w 49"/>
                  <a:gd name="T9" fmla="*/ 17 h 18"/>
                </a:gdLst>
                <a:ahLst/>
                <a:cxnLst>
                  <a:cxn ang="0">
                    <a:pos x="T0" y="T1"/>
                  </a:cxn>
                  <a:cxn ang="0">
                    <a:pos x="T2" y="T3"/>
                  </a:cxn>
                  <a:cxn ang="0">
                    <a:pos x="T4" y="T5"/>
                  </a:cxn>
                  <a:cxn ang="0">
                    <a:pos x="T6" y="T7"/>
                  </a:cxn>
                  <a:cxn ang="0">
                    <a:pos x="T8" y="T9"/>
                  </a:cxn>
                </a:cxnLst>
                <a:rect l="0" t="0" r="r" b="b"/>
                <a:pathLst>
                  <a:path w="49" h="18">
                    <a:moveTo>
                      <a:pt x="47" y="17"/>
                    </a:moveTo>
                    <a:cubicBezTo>
                      <a:pt x="35" y="4"/>
                      <a:pt x="18" y="0"/>
                      <a:pt x="2" y="9"/>
                    </a:cubicBezTo>
                    <a:cubicBezTo>
                      <a:pt x="0" y="10"/>
                      <a:pt x="5" y="11"/>
                      <a:pt x="6" y="11"/>
                    </a:cubicBezTo>
                    <a:cubicBezTo>
                      <a:pt x="19" y="4"/>
                      <a:pt x="32" y="6"/>
                      <a:pt x="43" y="17"/>
                    </a:cubicBezTo>
                    <a:cubicBezTo>
                      <a:pt x="44" y="18"/>
                      <a:pt x="49" y="18"/>
                      <a:pt x="47" y="17"/>
                    </a:cubicBezTo>
                    <a:close/>
                  </a:path>
                </a:pathLst>
              </a:custGeom>
              <a:grpFill/>
              <a:ln>
                <a:noFill/>
              </a:ln>
            </p:spPr>
            <p:txBody>
              <a:bodyPr vert="horz" wrap="square" lIns="96435" tIns="48218" rIns="96435" bIns="48218" numCol="1" anchor="t" anchorCtr="0" compatLnSpc="1"/>
              <a:lstStyle/>
              <a:p>
                <a:endParaRPr lang="zh-CN" altLang="en-US"/>
              </a:p>
            </p:txBody>
          </p:sp>
          <p:sp>
            <p:nvSpPr>
              <p:cNvPr id="144" name="Freeform 302"/>
              <p:cNvSpPr/>
              <p:nvPr/>
            </p:nvSpPr>
            <p:spPr bwMode="auto">
              <a:xfrm>
                <a:off x="2776538" y="755650"/>
                <a:ext cx="128588" cy="136525"/>
              </a:xfrm>
              <a:custGeom>
                <a:avLst/>
                <a:gdLst>
                  <a:gd name="T0" fmla="*/ 29 w 34"/>
                  <a:gd name="T1" fmla="*/ 2 h 36"/>
                  <a:gd name="T2" fmla="*/ 2 w 34"/>
                  <a:gd name="T3" fmla="*/ 35 h 36"/>
                  <a:gd name="T4" fmla="*/ 6 w 34"/>
                  <a:gd name="T5" fmla="*/ 36 h 36"/>
                  <a:gd name="T6" fmla="*/ 33 w 34"/>
                  <a:gd name="T7" fmla="*/ 2 h 36"/>
                  <a:gd name="T8" fmla="*/ 29 w 34"/>
                  <a:gd name="T9" fmla="*/ 2 h 36"/>
                </a:gdLst>
                <a:ahLst/>
                <a:cxnLst>
                  <a:cxn ang="0">
                    <a:pos x="T0" y="T1"/>
                  </a:cxn>
                  <a:cxn ang="0">
                    <a:pos x="T2" y="T3"/>
                  </a:cxn>
                  <a:cxn ang="0">
                    <a:pos x="T4" y="T5"/>
                  </a:cxn>
                  <a:cxn ang="0">
                    <a:pos x="T6" y="T7"/>
                  </a:cxn>
                  <a:cxn ang="0">
                    <a:pos x="T8" y="T9"/>
                  </a:cxn>
                </a:cxnLst>
                <a:rect l="0" t="0" r="r" b="b"/>
                <a:pathLst>
                  <a:path w="34" h="36">
                    <a:moveTo>
                      <a:pt x="29" y="2"/>
                    </a:moveTo>
                    <a:cubicBezTo>
                      <a:pt x="25" y="15"/>
                      <a:pt x="13" y="27"/>
                      <a:pt x="2" y="35"/>
                    </a:cubicBezTo>
                    <a:cubicBezTo>
                      <a:pt x="0" y="36"/>
                      <a:pt x="5" y="36"/>
                      <a:pt x="6" y="36"/>
                    </a:cubicBezTo>
                    <a:cubicBezTo>
                      <a:pt x="18" y="28"/>
                      <a:pt x="29" y="15"/>
                      <a:pt x="33" y="2"/>
                    </a:cubicBezTo>
                    <a:cubicBezTo>
                      <a:pt x="34" y="0"/>
                      <a:pt x="29" y="1"/>
                      <a:pt x="29" y="2"/>
                    </a:cubicBezTo>
                    <a:close/>
                  </a:path>
                </a:pathLst>
              </a:custGeom>
              <a:grpFill/>
              <a:ln>
                <a:noFill/>
              </a:ln>
            </p:spPr>
            <p:txBody>
              <a:bodyPr vert="horz" wrap="square" lIns="96435" tIns="48218" rIns="96435" bIns="48218" numCol="1" anchor="t" anchorCtr="0" compatLnSpc="1"/>
              <a:lstStyle/>
              <a:p>
                <a:endParaRPr lang="zh-CN" altLang="en-US"/>
              </a:p>
            </p:txBody>
          </p:sp>
          <p:sp>
            <p:nvSpPr>
              <p:cNvPr id="145" name="Freeform 303"/>
              <p:cNvSpPr/>
              <p:nvPr/>
            </p:nvSpPr>
            <p:spPr bwMode="auto">
              <a:xfrm>
                <a:off x="2768601" y="779462"/>
                <a:ext cx="125413" cy="134938"/>
              </a:xfrm>
              <a:custGeom>
                <a:avLst/>
                <a:gdLst>
                  <a:gd name="T0" fmla="*/ 33 w 33"/>
                  <a:gd name="T1" fmla="*/ 34 h 36"/>
                  <a:gd name="T2" fmla="*/ 5 w 33"/>
                  <a:gd name="T3" fmla="*/ 1 h 36"/>
                  <a:gd name="T4" fmla="*/ 3 w 33"/>
                  <a:gd name="T5" fmla="*/ 3 h 36"/>
                  <a:gd name="T6" fmla="*/ 28 w 33"/>
                  <a:gd name="T7" fmla="*/ 34 h 36"/>
                  <a:gd name="T8" fmla="*/ 33 w 33"/>
                  <a:gd name="T9" fmla="*/ 34 h 36"/>
                </a:gdLst>
                <a:ahLst/>
                <a:cxnLst>
                  <a:cxn ang="0">
                    <a:pos x="T0" y="T1"/>
                  </a:cxn>
                  <a:cxn ang="0">
                    <a:pos x="T2" y="T3"/>
                  </a:cxn>
                  <a:cxn ang="0">
                    <a:pos x="T4" y="T5"/>
                  </a:cxn>
                  <a:cxn ang="0">
                    <a:pos x="T6" y="T7"/>
                  </a:cxn>
                  <a:cxn ang="0">
                    <a:pos x="T8" y="T9"/>
                  </a:cxn>
                </a:cxnLst>
                <a:rect l="0" t="0" r="r" b="b"/>
                <a:pathLst>
                  <a:path w="33" h="36">
                    <a:moveTo>
                      <a:pt x="33" y="34"/>
                    </a:moveTo>
                    <a:cubicBezTo>
                      <a:pt x="31" y="18"/>
                      <a:pt x="21" y="5"/>
                      <a:pt x="5" y="1"/>
                    </a:cubicBezTo>
                    <a:cubicBezTo>
                      <a:pt x="4" y="0"/>
                      <a:pt x="0" y="2"/>
                      <a:pt x="3" y="3"/>
                    </a:cubicBezTo>
                    <a:cubicBezTo>
                      <a:pt x="18" y="6"/>
                      <a:pt x="26" y="20"/>
                      <a:pt x="28" y="34"/>
                    </a:cubicBezTo>
                    <a:cubicBezTo>
                      <a:pt x="28" y="36"/>
                      <a:pt x="33" y="35"/>
                      <a:pt x="33" y="34"/>
                    </a:cubicBezTo>
                    <a:close/>
                  </a:path>
                </a:pathLst>
              </a:custGeom>
              <a:grpFill/>
              <a:ln>
                <a:noFill/>
              </a:ln>
            </p:spPr>
            <p:txBody>
              <a:bodyPr vert="horz" wrap="square" lIns="96435" tIns="48218" rIns="96435" bIns="48218" numCol="1" anchor="t" anchorCtr="0" compatLnSpc="1"/>
              <a:lstStyle/>
              <a:p>
                <a:endParaRPr lang="zh-CN" altLang="en-US"/>
              </a:p>
            </p:txBody>
          </p:sp>
          <p:sp>
            <p:nvSpPr>
              <p:cNvPr id="146" name="Freeform 304"/>
              <p:cNvSpPr/>
              <p:nvPr/>
            </p:nvSpPr>
            <p:spPr bwMode="auto">
              <a:xfrm>
                <a:off x="2851151" y="779462"/>
                <a:ext cx="690563" cy="52388"/>
              </a:xfrm>
              <a:custGeom>
                <a:avLst/>
                <a:gdLst>
                  <a:gd name="T0" fmla="*/ 3 w 183"/>
                  <a:gd name="T1" fmla="*/ 14 h 14"/>
                  <a:gd name="T2" fmla="*/ 180 w 183"/>
                  <a:gd name="T3" fmla="*/ 2 h 14"/>
                  <a:gd name="T4" fmla="*/ 180 w 183"/>
                  <a:gd name="T5" fmla="*/ 0 h 14"/>
                  <a:gd name="T6" fmla="*/ 3 w 183"/>
                  <a:gd name="T7" fmla="*/ 12 h 14"/>
                  <a:gd name="T8" fmla="*/ 3 w 183"/>
                  <a:gd name="T9" fmla="*/ 14 h 14"/>
                </a:gdLst>
                <a:ahLst/>
                <a:cxnLst>
                  <a:cxn ang="0">
                    <a:pos x="T0" y="T1"/>
                  </a:cxn>
                  <a:cxn ang="0">
                    <a:pos x="T2" y="T3"/>
                  </a:cxn>
                  <a:cxn ang="0">
                    <a:pos x="T4" y="T5"/>
                  </a:cxn>
                  <a:cxn ang="0">
                    <a:pos x="T6" y="T7"/>
                  </a:cxn>
                  <a:cxn ang="0">
                    <a:pos x="T8" y="T9"/>
                  </a:cxn>
                </a:cxnLst>
                <a:rect l="0" t="0" r="r" b="b"/>
                <a:pathLst>
                  <a:path w="183" h="14">
                    <a:moveTo>
                      <a:pt x="3" y="14"/>
                    </a:moveTo>
                    <a:cubicBezTo>
                      <a:pt x="62" y="9"/>
                      <a:pt x="121" y="4"/>
                      <a:pt x="180" y="2"/>
                    </a:cubicBezTo>
                    <a:cubicBezTo>
                      <a:pt x="183" y="2"/>
                      <a:pt x="183" y="0"/>
                      <a:pt x="180" y="0"/>
                    </a:cubicBezTo>
                    <a:cubicBezTo>
                      <a:pt x="121" y="2"/>
                      <a:pt x="62" y="7"/>
                      <a:pt x="3" y="12"/>
                    </a:cubicBezTo>
                    <a:cubicBezTo>
                      <a:pt x="0" y="12"/>
                      <a:pt x="0" y="14"/>
                      <a:pt x="3" y="14"/>
                    </a:cubicBezTo>
                    <a:close/>
                  </a:path>
                </a:pathLst>
              </a:custGeom>
              <a:grpFill/>
              <a:ln>
                <a:noFill/>
              </a:ln>
            </p:spPr>
            <p:txBody>
              <a:bodyPr vert="horz" wrap="square" lIns="96435" tIns="48218" rIns="96435" bIns="48218" numCol="1" anchor="t" anchorCtr="0" compatLnSpc="1"/>
              <a:lstStyle/>
              <a:p>
                <a:endParaRPr lang="zh-CN" altLang="en-US"/>
              </a:p>
            </p:txBody>
          </p:sp>
          <p:sp>
            <p:nvSpPr>
              <p:cNvPr id="147" name="Freeform 305"/>
              <p:cNvSpPr/>
              <p:nvPr/>
            </p:nvSpPr>
            <p:spPr bwMode="auto">
              <a:xfrm>
                <a:off x="2833688" y="812800"/>
                <a:ext cx="36513" cy="33338"/>
              </a:xfrm>
              <a:custGeom>
                <a:avLst/>
                <a:gdLst>
                  <a:gd name="T0" fmla="*/ 5 w 10"/>
                  <a:gd name="T1" fmla="*/ 0 h 9"/>
                  <a:gd name="T2" fmla="*/ 10 w 10"/>
                  <a:gd name="T3" fmla="*/ 4 h 9"/>
                  <a:gd name="T4" fmla="*/ 5 w 10"/>
                  <a:gd name="T5" fmla="*/ 9 h 9"/>
                  <a:gd name="T6" fmla="*/ 0 w 10"/>
                  <a:gd name="T7" fmla="*/ 5 h 9"/>
                  <a:gd name="T8" fmla="*/ 5 w 10"/>
                  <a:gd name="T9" fmla="*/ 0 h 9"/>
                </a:gdLst>
                <a:ahLst/>
                <a:cxnLst>
                  <a:cxn ang="0">
                    <a:pos x="T0" y="T1"/>
                  </a:cxn>
                  <a:cxn ang="0">
                    <a:pos x="T2" y="T3"/>
                  </a:cxn>
                  <a:cxn ang="0">
                    <a:pos x="T4" y="T5"/>
                  </a:cxn>
                  <a:cxn ang="0">
                    <a:pos x="T6" y="T7"/>
                  </a:cxn>
                  <a:cxn ang="0">
                    <a:pos x="T8" y="T9"/>
                  </a:cxn>
                </a:cxnLst>
                <a:rect l="0" t="0" r="r" b="b"/>
                <a:pathLst>
                  <a:path w="10" h="9">
                    <a:moveTo>
                      <a:pt x="5" y="0"/>
                    </a:moveTo>
                    <a:cubicBezTo>
                      <a:pt x="7" y="0"/>
                      <a:pt x="10" y="2"/>
                      <a:pt x="10" y="4"/>
                    </a:cubicBezTo>
                    <a:cubicBezTo>
                      <a:pt x="10" y="7"/>
                      <a:pt x="8" y="9"/>
                      <a:pt x="5" y="9"/>
                    </a:cubicBezTo>
                    <a:cubicBezTo>
                      <a:pt x="2" y="9"/>
                      <a:pt x="0" y="7"/>
                      <a:pt x="0" y="5"/>
                    </a:cubicBezTo>
                    <a:cubicBezTo>
                      <a:pt x="0" y="2"/>
                      <a:pt x="2" y="0"/>
                      <a:pt x="5" y="0"/>
                    </a:cubicBezTo>
                    <a:close/>
                  </a:path>
                </a:pathLst>
              </a:custGeom>
              <a:grpFill/>
              <a:ln>
                <a:noFill/>
              </a:ln>
            </p:spPr>
            <p:txBody>
              <a:bodyPr vert="horz" wrap="square" lIns="96435" tIns="48218" rIns="96435" bIns="48218" numCol="1" anchor="t" anchorCtr="0" compatLnSpc="1"/>
              <a:lstStyle/>
              <a:p>
                <a:endParaRPr lang="zh-CN" altLang="en-US"/>
              </a:p>
            </p:txBody>
          </p:sp>
          <p:sp>
            <p:nvSpPr>
              <p:cNvPr id="148" name="Freeform 306"/>
              <p:cNvSpPr/>
              <p:nvPr/>
            </p:nvSpPr>
            <p:spPr bwMode="auto">
              <a:xfrm>
                <a:off x="2809876" y="504825"/>
                <a:ext cx="106363" cy="173038"/>
              </a:xfrm>
              <a:custGeom>
                <a:avLst/>
                <a:gdLst>
                  <a:gd name="T0" fmla="*/ 18 w 28"/>
                  <a:gd name="T1" fmla="*/ 2 h 46"/>
                  <a:gd name="T2" fmla="*/ 1 w 28"/>
                  <a:gd name="T3" fmla="*/ 44 h 46"/>
                  <a:gd name="T4" fmla="*/ 5 w 28"/>
                  <a:gd name="T5" fmla="*/ 46 h 46"/>
                  <a:gd name="T6" fmla="*/ 23 w 28"/>
                  <a:gd name="T7" fmla="*/ 2 h 46"/>
                  <a:gd name="T8" fmla="*/ 18 w 28"/>
                  <a:gd name="T9" fmla="*/ 2 h 46"/>
                </a:gdLst>
                <a:ahLst/>
                <a:cxnLst>
                  <a:cxn ang="0">
                    <a:pos x="T0" y="T1"/>
                  </a:cxn>
                  <a:cxn ang="0">
                    <a:pos x="T2" y="T3"/>
                  </a:cxn>
                  <a:cxn ang="0">
                    <a:pos x="T4" y="T5"/>
                  </a:cxn>
                  <a:cxn ang="0">
                    <a:pos x="T6" y="T7"/>
                  </a:cxn>
                  <a:cxn ang="0">
                    <a:pos x="T8" y="T9"/>
                  </a:cxn>
                </a:cxnLst>
                <a:rect l="0" t="0" r="r" b="b"/>
                <a:pathLst>
                  <a:path w="28" h="46">
                    <a:moveTo>
                      <a:pt x="18" y="2"/>
                    </a:moveTo>
                    <a:cubicBezTo>
                      <a:pt x="23" y="19"/>
                      <a:pt x="17" y="35"/>
                      <a:pt x="1" y="44"/>
                    </a:cubicBezTo>
                    <a:cubicBezTo>
                      <a:pt x="0" y="45"/>
                      <a:pt x="4" y="46"/>
                      <a:pt x="5" y="46"/>
                    </a:cubicBezTo>
                    <a:cubicBezTo>
                      <a:pt x="22" y="37"/>
                      <a:pt x="28" y="20"/>
                      <a:pt x="23" y="2"/>
                    </a:cubicBezTo>
                    <a:cubicBezTo>
                      <a:pt x="22" y="1"/>
                      <a:pt x="17" y="0"/>
                      <a:pt x="18" y="2"/>
                    </a:cubicBezTo>
                    <a:close/>
                  </a:path>
                </a:pathLst>
              </a:custGeom>
              <a:grpFill/>
              <a:ln>
                <a:noFill/>
              </a:ln>
            </p:spPr>
            <p:txBody>
              <a:bodyPr vert="horz" wrap="square" lIns="96435" tIns="48218" rIns="96435" bIns="48218" numCol="1" anchor="t" anchorCtr="0" compatLnSpc="1"/>
              <a:lstStyle/>
              <a:p>
                <a:endParaRPr lang="zh-CN" altLang="en-US"/>
              </a:p>
            </p:txBody>
          </p:sp>
          <p:sp>
            <p:nvSpPr>
              <p:cNvPr id="149" name="Freeform 307"/>
              <p:cNvSpPr/>
              <p:nvPr/>
            </p:nvSpPr>
            <p:spPr bwMode="auto">
              <a:xfrm>
                <a:off x="2776538" y="568325"/>
                <a:ext cx="165100" cy="98425"/>
              </a:xfrm>
              <a:custGeom>
                <a:avLst/>
                <a:gdLst>
                  <a:gd name="T0" fmla="*/ 43 w 44"/>
                  <a:gd name="T1" fmla="*/ 25 h 26"/>
                  <a:gd name="T2" fmla="*/ 3 w 44"/>
                  <a:gd name="T3" fmla="*/ 2 h 26"/>
                  <a:gd name="T4" fmla="*/ 6 w 44"/>
                  <a:gd name="T5" fmla="*/ 4 h 26"/>
                  <a:gd name="T6" fmla="*/ 38 w 44"/>
                  <a:gd name="T7" fmla="*/ 24 h 26"/>
                  <a:gd name="T8" fmla="*/ 43 w 44"/>
                  <a:gd name="T9" fmla="*/ 25 h 26"/>
                </a:gdLst>
                <a:ahLst/>
                <a:cxnLst>
                  <a:cxn ang="0">
                    <a:pos x="T0" y="T1"/>
                  </a:cxn>
                  <a:cxn ang="0">
                    <a:pos x="T2" y="T3"/>
                  </a:cxn>
                  <a:cxn ang="0">
                    <a:pos x="T4" y="T5"/>
                  </a:cxn>
                  <a:cxn ang="0">
                    <a:pos x="T6" y="T7"/>
                  </a:cxn>
                  <a:cxn ang="0">
                    <a:pos x="T8" y="T9"/>
                  </a:cxn>
                </a:cxnLst>
                <a:rect l="0" t="0" r="r" b="b"/>
                <a:pathLst>
                  <a:path w="44" h="26">
                    <a:moveTo>
                      <a:pt x="43" y="25"/>
                    </a:moveTo>
                    <a:cubicBezTo>
                      <a:pt x="36" y="8"/>
                      <a:pt x="21" y="0"/>
                      <a:pt x="3" y="2"/>
                    </a:cubicBezTo>
                    <a:cubicBezTo>
                      <a:pt x="0" y="2"/>
                      <a:pt x="5" y="4"/>
                      <a:pt x="6" y="4"/>
                    </a:cubicBezTo>
                    <a:cubicBezTo>
                      <a:pt x="21" y="2"/>
                      <a:pt x="32" y="11"/>
                      <a:pt x="38" y="24"/>
                    </a:cubicBezTo>
                    <a:cubicBezTo>
                      <a:pt x="39" y="25"/>
                      <a:pt x="44" y="26"/>
                      <a:pt x="43" y="25"/>
                    </a:cubicBezTo>
                    <a:close/>
                  </a:path>
                </a:pathLst>
              </a:custGeom>
              <a:grpFill/>
              <a:ln>
                <a:noFill/>
              </a:ln>
            </p:spPr>
            <p:txBody>
              <a:bodyPr vert="horz" wrap="square" lIns="96435" tIns="48218" rIns="96435" bIns="48218" numCol="1" anchor="t" anchorCtr="0" compatLnSpc="1"/>
              <a:lstStyle/>
              <a:p>
                <a:endParaRPr lang="zh-CN" altLang="en-US"/>
              </a:p>
            </p:txBody>
          </p:sp>
          <p:sp>
            <p:nvSpPr>
              <p:cNvPr id="150" name="Freeform 308"/>
              <p:cNvSpPr/>
              <p:nvPr/>
            </p:nvSpPr>
            <p:spPr bwMode="auto">
              <a:xfrm>
                <a:off x="2787651" y="546100"/>
                <a:ext cx="165100" cy="93663"/>
              </a:xfrm>
              <a:custGeom>
                <a:avLst/>
                <a:gdLst>
                  <a:gd name="T0" fmla="*/ 38 w 44"/>
                  <a:gd name="T1" fmla="*/ 2 h 25"/>
                  <a:gd name="T2" fmla="*/ 3 w 44"/>
                  <a:gd name="T3" fmla="*/ 23 h 25"/>
                  <a:gd name="T4" fmla="*/ 5 w 44"/>
                  <a:gd name="T5" fmla="*/ 24 h 25"/>
                  <a:gd name="T6" fmla="*/ 43 w 44"/>
                  <a:gd name="T7" fmla="*/ 2 h 25"/>
                  <a:gd name="T8" fmla="*/ 38 w 44"/>
                  <a:gd name="T9" fmla="*/ 2 h 25"/>
                </a:gdLst>
                <a:ahLst/>
                <a:cxnLst>
                  <a:cxn ang="0">
                    <a:pos x="T0" y="T1"/>
                  </a:cxn>
                  <a:cxn ang="0">
                    <a:pos x="T2" y="T3"/>
                  </a:cxn>
                  <a:cxn ang="0">
                    <a:pos x="T4" y="T5"/>
                  </a:cxn>
                  <a:cxn ang="0">
                    <a:pos x="T6" y="T7"/>
                  </a:cxn>
                  <a:cxn ang="0">
                    <a:pos x="T8" y="T9"/>
                  </a:cxn>
                </a:cxnLst>
                <a:rect l="0" t="0" r="r" b="b"/>
                <a:pathLst>
                  <a:path w="44" h="25">
                    <a:moveTo>
                      <a:pt x="38" y="2"/>
                    </a:moveTo>
                    <a:cubicBezTo>
                      <a:pt x="30" y="12"/>
                      <a:pt x="16" y="20"/>
                      <a:pt x="3" y="23"/>
                    </a:cubicBezTo>
                    <a:cubicBezTo>
                      <a:pt x="0" y="23"/>
                      <a:pt x="3" y="25"/>
                      <a:pt x="5" y="24"/>
                    </a:cubicBezTo>
                    <a:cubicBezTo>
                      <a:pt x="19" y="21"/>
                      <a:pt x="34" y="13"/>
                      <a:pt x="43" y="2"/>
                    </a:cubicBezTo>
                    <a:cubicBezTo>
                      <a:pt x="44" y="1"/>
                      <a:pt x="39" y="0"/>
                      <a:pt x="38" y="2"/>
                    </a:cubicBezTo>
                    <a:close/>
                  </a:path>
                </a:pathLst>
              </a:custGeom>
              <a:grpFill/>
              <a:ln>
                <a:noFill/>
              </a:ln>
            </p:spPr>
            <p:txBody>
              <a:bodyPr vert="horz" wrap="square" lIns="96435" tIns="48218" rIns="96435" bIns="48218" numCol="1" anchor="t" anchorCtr="0" compatLnSpc="1"/>
              <a:lstStyle/>
              <a:p>
                <a:endParaRPr lang="zh-CN" altLang="en-US"/>
              </a:p>
            </p:txBody>
          </p:sp>
          <p:sp>
            <p:nvSpPr>
              <p:cNvPr id="151" name="Freeform 309"/>
              <p:cNvSpPr/>
              <p:nvPr/>
            </p:nvSpPr>
            <p:spPr bwMode="auto">
              <a:xfrm>
                <a:off x="2817813" y="530225"/>
                <a:ext cx="87313" cy="158750"/>
              </a:xfrm>
              <a:custGeom>
                <a:avLst/>
                <a:gdLst>
                  <a:gd name="T0" fmla="*/ 19 w 23"/>
                  <a:gd name="T1" fmla="*/ 40 h 42"/>
                  <a:gd name="T2" fmla="*/ 6 w 23"/>
                  <a:gd name="T3" fmla="*/ 0 h 42"/>
                  <a:gd name="T4" fmla="*/ 2 w 23"/>
                  <a:gd name="T5" fmla="*/ 2 h 42"/>
                  <a:gd name="T6" fmla="*/ 14 w 23"/>
                  <a:gd name="T7" fmla="*/ 41 h 42"/>
                  <a:gd name="T8" fmla="*/ 19 w 23"/>
                  <a:gd name="T9" fmla="*/ 40 h 42"/>
                </a:gdLst>
                <a:ahLst/>
                <a:cxnLst>
                  <a:cxn ang="0">
                    <a:pos x="T0" y="T1"/>
                  </a:cxn>
                  <a:cxn ang="0">
                    <a:pos x="T2" y="T3"/>
                  </a:cxn>
                  <a:cxn ang="0">
                    <a:pos x="T4" y="T5"/>
                  </a:cxn>
                  <a:cxn ang="0">
                    <a:pos x="T6" y="T7"/>
                  </a:cxn>
                  <a:cxn ang="0">
                    <a:pos x="T8" y="T9"/>
                  </a:cxn>
                </a:cxnLst>
                <a:rect l="0" t="0" r="r" b="b"/>
                <a:pathLst>
                  <a:path w="23" h="42">
                    <a:moveTo>
                      <a:pt x="19" y="40"/>
                    </a:moveTo>
                    <a:cubicBezTo>
                      <a:pt x="23" y="25"/>
                      <a:pt x="19" y="10"/>
                      <a:pt x="6" y="0"/>
                    </a:cubicBezTo>
                    <a:cubicBezTo>
                      <a:pt x="5" y="0"/>
                      <a:pt x="0" y="0"/>
                      <a:pt x="2" y="2"/>
                    </a:cubicBezTo>
                    <a:cubicBezTo>
                      <a:pt x="14" y="11"/>
                      <a:pt x="18" y="26"/>
                      <a:pt x="14" y="41"/>
                    </a:cubicBezTo>
                    <a:cubicBezTo>
                      <a:pt x="14" y="42"/>
                      <a:pt x="19" y="42"/>
                      <a:pt x="19" y="40"/>
                    </a:cubicBezTo>
                    <a:close/>
                  </a:path>
                </a:pathLst>
              </a:custGeom>
              <a:grpFill/>
              <a:ln>
                <a:noFill/>
              </a:ln>
            </p:spPr>
            <p:txBody>
              <a:bodyPr vert="horz" wrap="square" lIns="96435" tIns="48218" rIns="96435" bIns="48218" numCol="1" anchor="t" anchorCtr="0" compatLnSpc="1"/>
              <a:lstStyle/>
              <a:p>
                <a:endParaRPr lang="zh-CN" altLang="en-US"/>
              </a:p>
            </p:txBody>
          </p:sp>
          <p:sp>
            <p:nvSpPr>
              <p:cNvPr id="152" name="Freeform 310"/>
              <p:cNvSpPr/>
              <p:nvPr/>
            </p:nvSpPr>
            <p:spPr bwMode="auto">
              <a:xfrm>
                <a:off x="2874963" y="598487"/>
                <a:ext cx="674688" cy="195263"/>
              </a:xfrm>
              <a:custGeom>
                <a:avLst/>
                <a:gdLst>
                  <a:gd name="T0" fmla="*/ 3 w 179"/>
                  <a:gd name="T1" fmla="*/ 2 h 52"/>
                  <a:gd name="T2" fmla="*/ 173 w 179"/>
                  <a:gd name="T3" fmla="*/ 52 h 52"/>
                  <a:gd name="T4" fmla="*/ 176 w 179"/>
                  <a:gd name="T5" fmla="*/ 50 h 52"/>
                  <a:gd name="T6" fmla="*/ 6 w 179"/>
                  <a:gd name="T7" fmla="*/ 0 h 52"/>
                  <a:gd name="T8" fmla="*/ 3 w 179"/>
                  <a:gd name="T9" fmla="*/ 2 h 52"/>
                </a:gdLst>
                <a:ahLst/>
                <a:cxnLst>
                  <a:cxn ang="0">
                    <a:pos x="T0" y="T1"/>
                  </a:cxn>
                  <a:cxn ang="0">
                    <a:pos x="T2" y="T3"/>
                  </a:cxn>
                  <a:cxn ang="0">
                    <a:pos x="T4" y="T5"/>
                  </a:cxn>
                  <a:cxn ang="0">
                    <a:pos x="T6" y="T7"/>
                  </a:cxn>
                  <a:cxn ang="0">
                    <a:pos x="T8" y="T9"/>
                  </a:cxn>
                </a:cxnLst>
                <a:rect l="0" t="0" r="r" b="b"/>
                <a:pathLst>
                  <a:path w="179" h="52">
                    <a:moveTo>
                      <a:pt x="3" y="2"/>
                    </a:moveTo>
                    <a:cubicBezTo>
                      <a:pt x="60" y="18"/>
                      <a:pt x="117" y="33"/>
                      <a:pt x="173" y="52"/>
                    </a:cubicBezTo>
                    <a:cubicBezTo>
                      <a:pt x="174" y="52"/>
                      <a:pt x="179" y="51"/>
                      <a:pt x="176" y="50"/>
                    </a:cubicBezTo>
                    <a:cubicBezTo>
                      <a:pt x="120" y="32"/>
                      <a:pt x="63" y="16"/>
                      <a:pt x="6" y="0"/>
                    </a:cubicBezTo>
                    <a:cubicBezTo>
                      <a:pt x="5" y="0"/>
                      <a:pt x="0" y="1"/>
                      <a:pt x="3" y="2"/>
                    </a:cubicBezTo>
                    <a:close/>
                  </a:path>
                </a:pathLst>
              </a:custGeom>
              <a:grpFill/>
              <a:ln>
                <a:noFill/>
              </a:ln>
            </p:spPr>
            <p:txBody>
              <a:bodyPr vert="horz" wrap="square" lIns="96435" tIns="48218" rIns="96435" bIns="48218" numCol="1" anchor="t" anchorCtr="0" compatLnSpc="1"/>
              <a:lstStyle/>
              <a:p>
                <a:endParaRPr lang="zh-CN" altLang="en-US"/>
              </a:p>
            </p:txBody>
          </p:sp>
          <p:sp>
            <p:nvSpPr>
              <p:cNvPr id="153" name="Freeform 311"/>
              <p:cNvSpPr/>
              <p:nvPr/>
            </p:nvSpPr>
            <p:spPr bwMode="auto">
              <a:xfrm>
                <a:off x="2859088" y="579437"/>
                <a:ext cx="41275" cy="41275"/>
              </a:xfrm>
              <a:custGeom>
                <a:avLst/>
                <a:gdLst>
                  <a:gd name="T0" fmla="*/ 7 w 11"/>
                  <a:gd name="T1" fmla="*/ 1 h 11"/>
                  <a:gd name="T2" fmla="*/ 10 w 11"/>
                  <a:gd name="T3" fmla="*/ 7 h 11"/>
                  <a:gd name="T4" fmla="*/ 4 w 11"/>
                  <a:gd name="T5" fmla="*/ 10 h 11"/>
                  <a:gd name="T6" fmla="*/ 1 w 11"/>
                  <a:gd name="T7" fmla="*/ 4 h 11"/>
                  <a:gd name="T8" fmla="*/ 7 w 11"/>
                  <a:gd name="T9" fmla="*/ 1 h 11"/>
                </a:gdLst>
                <a:ahLst/>
                <a:cxnLst>
                  <a:cxn ang="0">
                    <a:pos x="T0" y="T1"/>
                  </a:cxn>
                  <a:cxn ang="0">
                    <a:pos x="T2" y="T3"/>
                  </a:cxn>
                  <a:cxn ang="0">
                    <a:pos x="T4" y="T5"/>
                  </a:cxn>
                  <a:cxn ang="0">
                    <a:pos x="T6" y="T7"/>
                  </a:cxn>
                  <a:cxn ang="0">
                    <a:pos x="T8" y="T9"/>
                  </a:cxn>
                </a:cxnLst>
                <a:rect l="0" t="0" r="r" b="b"/>
                <a:pathLst>
                  <a:path w="11" h="11">
                    <a:moveTo>
                      <a:pt x="7" y="1"/>
                    </a:moveTo>
                    <a:cubicBezTo>
                      <a:pt x="9" y="2"/>
                      <a:pt x="11" y="4"/>
                      <a:pt x="10" y="7"/>
                    </a:cubicBezTo>
                    <a:cubicBezTo>
                      <a:pt x="9" y="9"/>
                      <a:pt x="6" y="11"/>
                      <a:pt x="4" y="10"/>
                    </a:cubicBezTo>
                    <a:cubicBezTo>
                      <a:pt x="1" y="9"/>
                      <a:pt x="0" y="6"/>
                      <a:pt x="1" y="4"/>
                    </a:cubicBezTo>
                    <a:cubicBezTo>
                      <a:pt x="2" y="1"/>
                      <a:pt x="4" y="0"/>
                      <a:pt x="7" y="1"/>
                    </a:cubicBezTo>
                    <a:close/>
                  </a:path>
                </a:pathLst>
              </a:custGeom>
              <a:grpFill/>
              <a:ln>
                <a:noFill/>
              </a:ln>
            </p:spPr>
            <p:txBody>
              <a:bodyPr vert="horz" wrap="square" lIns="96435" tIns="48218" rIns="96435" bIns="48218" numCol="1" anchor="t" anchorCtr="0" compatLnSpc="1"/>
              <a:lstStyle/>
              <a:p>
                <a:endParaRPr lang="zh-CN" altLang="en-US"/>
              </a:p>
            </p:txBody>
          </p:sp>
          <p:sp>
            <p:nvSpPr>
              <p:cNvPr id="154" name="Freeform 312"/>
              <p:cNvSpPr/>
              <p:nvPr/>
            </p:nvSpPr>
            <p:spPr bwMode="auto">
              <a:xfrm>
                <a:off x="2894013" y="288925"/>
                <a:ext cx="142875" cy="139700"/>
              </a:xfrm>
              <a:custGeom>
                <a:avLst/>
                <a:gdLst>
                  <a:gd name="T0" fmla="*/ 33 w 38"/>
                  <a:gd name="T1" fmla="*/ 2 h 37"/>
                  <a:gd name="T2" fmla="*/ 3 w 38"/>
                  <a:gd name="T3" fmla="*/ 35 h 37"/>
                  <a:gd name="T4" fmla="*/ 6 w 38"/>
                  <a:gd name="T5" fmla="*/ 37 h 37"/>
                  <a:gd name="T6" fmla="*/ 38 w 38"/>
                  <a:gd name="T7" fmla="*/ 2 h 37"/>
                  <a:gd name="T8" fmla="*/ 33 w 38"/>
                  <a:gd name="T9" fmla="*/ 2 h 37"/>
                </a:gdLst>
                <a:ahLst/>
                <a:cxnLst>
                  <a:cxn ang="0">
                    <a:pos x="T0" y="T1"/>
                  </a:cxn>
                  <a:cxn ang="0">
                    <a:pos x="T2" y="T3"/>
                  </a:cxn>
                  <a:cxn ang="0">
                    <a:pos x="T4" y="T5"/>
                  </a:cxn>
                  <a:cxn ang="0">
                    <a:pos x="T6" y="T7"/>
                  </a:cxn>
                  <a:cxn ang="0">
                    <a:pos x="T8" y="T9"/>
                  </a:cxn>
                </a:cxnLst>
                <a:rect l="0" t="0" r="r" b="b"/>
                <a:pathLst>
                  <a:path w="38" h="37">
                    <a:moveTo>
                      <a:pt x="33" y="2"/>
                    </a:moveTo>
                    <a:cubicBezTo>
                      <a:pt x="32" y="19"/>
                      <a:pt x="21" y="33"/>
                      <a:pt x="3" y="35"/>
                    </a:cubicBezTo>
                    <a:cubicBezTo>
                      <a:pt x="0" y="35"/>
                      <a:pt x="4" y="37"/>
                      <a:pt x="6" y="37"/>
                    </a:cubicBezTo>
                    <a:cubicBezTo>
                      <a:pt x="24" y="35"/>
                      <a:pt x="37" y="21"/>
                      <a:pt x="38" y="2"/>
                    </a:cubicBezTo>
                    <a:cubicBezTo>
                      <a:pt x="38" y="1"/>
                      <a:pt x="33" y="0"/>
                      <a:pt x="33" y="2"/>
                    </a:cubicBezTo>
                    <a:close/>
                  </a:path>
                </a:pathLst>
              </a:custGeom>
              <a:grpFill/>
              <a:ln>
                <a:noFill/>
              </a:ln>
            </p:spPr>
            <p:txBody>
              <a:bodyPr vert="horz" wrap="square" lIns="96435" tIns="48218" rIns="96435" bIns="48218" numCol="1" anchor="t" anchorCtr="0" compatLnSpc="1"/>
              <a:lstStyle/>
              <a:p>
                <a:endParaRPr lang="zh-CN" altLang="en-US"/>
              </a:p>
            </p:txBody>
          </p:sp>
          <p:sp>
            <p:nvSpPr>
              <p:cNvPr id="155" name="Freeform 313"/>
              <p:cNvSpPr/>
              <p:nvPr/>
            </p:nvSpPr>
            <p:spPr bwMode="auto">
              <a:xfrm>
                <a:off x="2905126" y="319087"/>
                <a:ext cx="120650" cy="139700"/>
              </a:xfrm>
              <a:custGeom>
                <a:avLst/>
                <a:gdLst>
                  <a:gd name="T0" fmla="*/ 32 w 32"/>
                  <a:gd name="T1" fmla="*/ 35 h 37"/>
                  <a:gd name="T2" fmla="*/ 3 w 32"/>
                  <a:gd name="T3" fmla="*/ 1 h 37"/>
                  <a:gd name="T4" fmla="*/ 3 w 32"/>
                  <a:gd name="T5" fmla="*/ 3 h 37"/>
                  <a:gd name="T6" fmla="*/ 27 w 32"/>
                  <a:gd name="T7" fmla="*/ 34 h 37"/>
                  <a:gd name="T8" fmla="*/ 32 w 32"/>
                  <a:gd name="T9" fmla="*/ 35 h 37"/>
                </a:gdLst>
                <a:ahLst/>
                <a:cxnLst>
                  <a:cxn ang="0">
                    <a:pos x="T0" y="T1"/>
                  </a:cxn>
                  <a:cxn ang="0">
                    <a:pos x="T2" y="T3"/>
                  </a:cxn>
                  <a:cxn ang="0">
                    <a:pos x="T4" y="T5"/>
                  </a:cxn>
                  <a:cxn ang="0">
                    <a:pos x="T6" y="T7"/>
                  </a:cxn>
                  <a:cxn ang="0">
                    <a:pos x="T8" y="T9"/>
                  </a:cxn>
                </a:cxnLst>
                <a:rect l="0" t="0" r="r" b="b"/>
                <a:pathLst>
                  <a:path w="32" h="37">
                    <a:moveTo>
                      <a:pt x="32" y="35"/>
                    </a:moveTo>
                    <a:cubicBezTo>
                      <a:pt x="31" y="18"/>
                      <a:pt x="20" y="5"/>
                      <a:pt x="3" y="1"/>
                    </a:cubicBezTo>
                    <a:cubicBezTo>
                      <a:pt x="0" y="0"/>
                      <a:pt x="0" y="2"/>
                      <a:pt x="3" y="3"/>
                    </a:cubicBezTo>
                    <a:cubicBezTo>
                      <a:pt x="18" y="7"/>
                      <a:pt x="26" y="19"/>
                      <a:pt x="27" y="34"/>
                    </a:cubicBezTo>
                    <a:cubicBezTo>
                      <a:pt x="27" y="36"/>
                      <a:pt x="32" y="37"/>
                      <a:pt x="32" y="35"/>
                    </a:cubicBezTo>
                    <a:close/>
                  </a:path>
                </a:pathLst>
              </a:custGeom>
              <a:grpFill/>
              <a:ln>
                <a:noFill/>
              </a:ln>
            </p:spPr>
            <p:txBody>
              <a:bodyPr vert="horz" wrap="square" lIns="96435" tIns="48218" rIns="96435" bIns="48218" numCol="1" anchor="t" anchorCtr="0" compatLnSpc="1"/>
              <a:lstStyle/>
              <a:p>
                <a:endParaRPr lang="zh-CN" altLang="en-US"/>
              </a:p>
            </p:txBody>
          </p:sp>
          <p:sp>
            <p:nvSpPr>
              <p:cNvPr id="156" name="Freeform 314"/>
              <p:cNvSpPr/>
              <p:nvPr/>
            </p:nvSpPr>
            <p:spPr bwMode="auto">
              <a:xfrm>
                <a:off x="2889251" y="349250"/>
                <a:ext cx="192088" cy="41275"/>
              </a:xfrm>
              <a:custGeom>
                <a:avLst/>
                <a:gdLst>
                  <a:gd name="T0" fmla="*/ 45 w 51"/>
                  <a:gd name="T1" fmla="*/ 1 h 11"/>
                  <a:gd name="T2" fmla="*/ 5 w 51"/>
                  <a:gd name="T3" fmla="*/ 7 h 11"/>
                  <a:gd name="T4" fmla="*/ 3 w 51"/>
                  <a:gd name="T5" fmla="*/ 9 h 11"/>
                  <a:gd name="T6" fmla="*/ 48 w 51"/>
                  <a:gd name="T7" fmla="*/ 2 h 11"/>
                  <a:gd name="T8" fmla="*/ 45 w 51"/>
                  <a:gd name="T9" fmla="*/ 1 h 11"/>
                </a:gdLst>
                <a:ahLst/>
                <a:cxnLst>
                  <a:cxn ang="0">
                    <a:pos x="T0" y="T1"/>
                  </a:cxn>
                  <a:cxn ang="0">
                    <a:pos x="T2" y="T3"/>
                  </a:cxn>
                  <a:cxn ang="0">
                    <a:pos x="T4" y="T5"/>
                  </a:cxn>
                  <a:cxn ang="0">
                    <a:pos x="T6" y="T7"/>
                  </a:cxn>
                  <a:cxn ang="0">
                    <a:pos x="T8" y="T9"/>
                  </a:cxn>
                </a:cxnLst>
                <a:rect l="0" t="0" r="r" b="b"/>
                <a:pathLst>
                  <a:path w="51" h="11">
                    <a:moveTo>
                      <a:pt x="45" y="1"/>
                    </a:moveTo>
                    <a:cubicBezTo>
                      <a:pt x="33" y="7"/>
                      <a:pt x="18" y="9"/>
                      <a:pt x="5" y="7"/>
                    </a:cubicBezTo>
                    <a:cubicBezTo>
                      <a:pt x="4" y="7"/>
                      <a:pt x="0" y="9"/>
                      <a:pt x="3" y="9"/>
                    </a:cubicBezTo>
                    <a:cubicBezTo>
                      <a:pt x="18" y="11"/>
                      <a:pt x="36" y="9"/>
                      <a:pt x="48" y="2"/>
                    </a:cubicBezTo>
                    <a:cubicBezTo>
                      <a:pt x="51" y="0"/>
                      <a:pt x="46" y="0"/>
                      <a:pt x="45" y="1"/>
                    </a:cubicBezTo>
                    <a:close/>
                  </a:path>
                </a:pathLst>
              </a:custGeom>
              <a:grpFill/>
              <a:ln>
                <a:noFill/>
              </a:ln>
            </p:spPr>
            <p:txBody>
              <a:bodyPr vert="horz" wrap="square" lIns="96435" tIns="48218" rIns="96435" bIns="48218" numCol="1" anchor="t" anchorCtr="0" compatLnSpc="1"/>
              <a:lstStyle/>
              <a:p>
                <a:endParaRPr lang="zh-CN" altLang="en-US"/>
              </a:p>
            </p:txBody>
          </p:sp>
          <p:sp>
            <p:nvSpPr>
              <p:cNvPr id="157" name="Freeform 315"/>
              <p:cNvSpPr/>
              <p:nvPr/>
            </p:nvSpPr>
            <p:spPr bwMode="auto">
              <a:xfrm>
                <a:off x="2949576" y="293687"/>
                <a:ext cx="60325" cy="165100"/>
              </a:xfrm>
              <a:custGeom>
                <a:avLst/>
                <a:gdLst>
                  <a:gd name="T0" fmla="*/ 5 w 16"/>
                  <a:gd name="T1" fmla="*/ 43 h 44"/>
                  <a:gd name="T2" fmla="*/ 8 w 16"/>
                  <a:gd name="T3" fmla="*/ 1 h 44"/>
                  <a:gd name="T4" fmla="*/ 3 w 16"/>
                  <a:gd name="T5" fmla="*/ 2 h 44"/>
                  <a:gd name="T6" fmla="*/ 1 w 16"/>
                  <a:gd name="T7" fmla="*/ 43 h 44"/>
                  <a:gd name="T8" fmla="*/ 5 w 16"/>
                  <a:gd name="T9" fmla="*/ 43 h 44"/>
                </a:gdLst>
                <a:ahLst/>
                <a:cxnLst>
                  <a:cxn ang="0">
                    <a:pos x="T0" y="T1"/>
                  </a:cxn>
                  <a:cxn ang="0">
                    <a:pos x="T2" y="T3"/>
                  </a:cxn>
                  <a:cxn ang="0">
                    <a:pos x="T4" y="T5"/>
                  </a:cxn>
                  <a:cxn ang="0">
                    <a:pos x="T6" y="T7"/>
                  </a:cxn>
                  <a:cxn ang="0">
                    <a:pos x="T8" y="T9"/>
                  </a:cxn>
                </a:cxnLst>
                <a:rect l="0" t="0" r="r" b="b"/>
                <a:pathLst>
                  <a:path w="16" h="44">
                    <a:moveTo>
                      <a:pt x="5" y="43"/>
                    </a:moveTo>
                    <a:cubicBezTo>
                      <a:pt x="14" y="30"/>
                      <a:pt x="16" y="14"/>
                      <a:pt x="8" y="1"/>
                    </a:cubicBezTo>
                    <a:cubicBezTo>
                      <a:pt x="7" y="0"/>
                      <a:pt x="2" y="1"/>
                      <a:pt x="3" y="2"/>
                    </a:cubicBezTo>
                    <a:cubicBezTo>
                      <a:pt x="11" y="15"/>
                      <a:pt x="9" y="30"/>
                      <a:pt x="1" y="43"/>
                    </a:cubicBezTo>
                    <a:cubicBezTo>
                      <a:pt x="0" y="44"/>
                      <a:pt x="5" y="44"/>
                      <a:pt x="5" y="43"/>
                    </a:cubicBezTo>
                    <a:close/>
                  </a:path>
                </a:pathLst>
              </a:custGeom>
              <a:grpFill/>
              <a:ln>
                <a:noFill/>
              </a:ln>
            </p:spPr>
            <p:txBody>
              <a:bodyPr vert="horz" wrap="square" lIns="96435" tIns="48218" rIns="96435" bIns="48218" numCol="1" anchor="t" anchorCtr="0" compatLnSpc="1"/>
              <a:lstStyle/>
              <a:p>
                <a:endParaRPr lang="zh-CN" altLang="en-US"/>
              </a:p>
            </p:txBody>
          </p:sp>
          <p:sp>
            <p:nvSpPr>
              <p:cNvPr id="158" name="Freeform 316"/>
              <p:cNvSpPr/>
              <p:nvPr/>
            </p:nvSpPr>
            <p:spPr bwMode="auto">
              <a:xfrm>
                <a:off x="2987676" y="376237"/>
                <a:ext cx="554038" cy="422275"/>
              </a:xfrm>
              <a:custGeom>
                <a:avLst/>
                <a:gdLst>
                  <a:gd name="T0" fmla="*/ 1 w 147"/>
                  <a:gd name="T1" fmla="*/ 3 h 112"/>
                  <a:gd name="T2" fmla="*/ 141 w 147"/>
                  <a:gd name="T3" fmla="*/ 111 h 112"/>
                  <a:gd name="T4" fmla="*/ 146 w 147"/>
                  <a:gd name="T5" fmla="*/ 110 h 112"/>
                  <a:gd name="T6" fmla="*/ 5 w 147"/>
                  <a:gd name="T7" fmla="*/ 1 h 112"/>
                  <a:gd name="T8" fmla="*/ 1 w 147"/>
                  <a:gd name="T9" fmla="*/ 3 h 112"/>
                </a:gdLst>
                <a:ahLst/>
                <a:cxnLst>
                  <a:cxn ang="0">
                    <a:pos x="T0" y="T1"/>
                  </a:cxn>
                  <a:cxn ang="0">
                    <a:pos x="T2" y="T3"/>
                  </a:cxn>
                  <a:cxn ang="0">
                    <a:pos x="T4" y="T5"/>
                  </a:cxn>
                  <a:cxn ang="0">
                    <a:pos x="T6" y="T7"/>
                  </a:cxn>
                  <a:cxn ang="0">
                    <a:pos x="T8" y="T9"/>
                  </a:cxn>
                </a:cxnLst>
                <a:rect l="0" t="0" r="r" b="b"/>
                <a:pathLst>
                  <a:path w="147" h="112">
                    <a:moveTo>
                      <a:pt x="1" y="3"/>
                    </a:moveTo>
                    <a:cubicBezTo>
                      <a:pt x="48" y="38"/>
                      <a:pt x="96" y="73"/>
                      <a:pt x="141" y="111"/>
                    </a:cubicBezTo>
                    <a:cubicBezTo>
                      <a:pt x="142" y="112"/>
                      <a:pt x="147" y="110"/>
                      <a:pt x="146" y="110"/>
                    </a:cubicBezTo>
                    <a:cubicBezTo>
                      <a:pt x="100" y="72"/>
                      <a:pt x="53" y="37"/>
                      <a:pt x="5" y="1"/>
                    </a:cubicBezTo>
                    <a:cubicBezTo>
                      <a:pt x="4" y="0"/>
                      <a:pt x="0" y="1"/>
                      <a:pt x="1" y="3"/>
                    </a:cubicBezTo>
                    <a:close/>
                  </a:path>
                </a:pathLst>
              </a:custGeom>
              <a:grpFill/>
              <a:ln>
                <a:noFill/>
              </a:ln>
            </p:spPr>
            <p:txBody>
              <a:bodyPr vert="horz" wrap="square" lIns="96435" tIns="48218" rIns="96435" bIns="48218" numCol="1" anchor="t" anchorCtr="0" compatLnSpc="1"/>
              <a:lstStyle/>
              <a:p>
                <a:endParaRPr lang="zh-CN" altLang="en-US"/>
              </a:p>
            </p:txBody>
          </p:sp>
          <p:sp>
            <p:nvSpPr>
              <p:cNvPr id="159" name="Freeform 317"/>
              <p:cNvSpPr/>
              <p:nvPr/>
            </p:nvSpPr>
            <p:spPr bwMode="auto">
              <a:xfrm>
                <a:off x="2968626" y="357187"/>
                <a:ext cx="41275" cy="38100"/>
              </a:xfrm>
              <a:custGeom>
                <a:avLst/>
                <a:gdLst>
                  <a:gd name="T0" fmla="*/ 9 w 11"/>
                  <a:gd name="T1" fmla="*/ 1 h 10"/>
                  <a:gd name="T2" fmla="*/ 9 w 11"/>
                  <a:gd name="T3" fmla="*/ 8 h 10"/>
                  <a:gd name="T4" fmla="*/ 2 w 11"/>
                  <a:gd name="T5" fmla="*/ 9 h 10"/>
                  <a:gd name="T6" fmla="*/ 2 w 11"/>
                  <a:gd name="T7" fmla="*/ 2 h 10"/>
                  <a:gd name="T8" fmla="*/ 9 w 11"/>
                  <a:gd name="T9" fmla="*/ 1 h 10"/>
                </a:gdLst>
                <a:ahLst/>
                <a:cxnLst>
                  <a:cxn ang="0">
                    <a:pos x="T0" y="T1"/>
                  </a:cxn>
                  <a:cxn ang="0">
                    <a:pos x="T2" y="T3"/>
                  </a:cxn>
                  <a:cxn ang="0">
                    <a:pos x="T4" y="T5"/>
                  </a:cxn>
                  <a:cxn ang="0">
                    <a:pos x="T6" y="T7"/>
                  </a:cxn>
                  <a:cxn ang="0">
                    <a:pos x="T8" y="T9"/>
                  </a:cxn>
                </a:cxnLst>
                <a:rect l="0" t="0" r="r" b="b"/>
                <a:pathLst>
                  <a:path w="11" h="10">
                    <a:moveTo>
                      <a:pt x="9" y="1"/>
                    </a:moveTo>
                    <a:cubicBezTo>
                      <a:pt x="11" y="3"/>
                      <a:pt x="11" y="6"/>
                      <a:pt x="9" y="8"/>
                    </a:cubicBezTo>
                    <a:cubicBezTo>
                      <a:pt x="7" y="10"/>
                      <a:pt x="4" y="10"/>
                      <a:pt x="2" y="9"/>
                    </a:cubicBezTo>
                    <a:cubicBezTo>
                      <a:pt x="0" y="7"/>
                      <a:pt x="0" y="4"/>
                      <a:pt x="2" y="2"/>
                    </a:cubicBezTo>
                    <a:cubicBezTo>
                      <a:pt x="3" y="0"/>
                      <a:pt x="6" y="0"/>
                      <a:pt x="9" y="1"/>
                    </a:cubicBezTo>
                    <a:close/>
                  </a:path>
                </a:pathLst>
              </a:custGeom>
              <a:grpFill/>
              <a:ln>
                <a:noFill/>
              </a:ln>
            </p:spPr>
            <p:txBody>
              <a:bodyPr vert="horz" wrap="square" lIns="96435" tIns="48218" rIns="96435" bIns="48218" numCol="1" anchor="t" anchorCtr="0" compatLnSpc="1"/>
              <a:lstStyle/>
              <a:p>
                <a:endParaRPr lang="zh-CN" altLang="en-US"/>
              </a:p>
            </p:txBody>
          </p:sp>
          <p:sp>
            <p:nvSpPr>
              <p:cNvPr id="160" name="Freeform 318"/>
              <p:cNvSpPr/>
              <p:nvPr/>
            </p:nvSpPr>
            <p:spPr bwMode="auto">
              <a:xfrm>
                <a:off x="3081338" y="138112"/>
                <a:ext cx="185738" cy="103188"/>
              </a:xfrm>
              <a:custGeom>
                <a:avLst/>
                <a:gdLst>
                  <a:gd name="T0" fmla="*/ 43 w 49"/>
                  <a:gd name="T1" fmla="*/ 1 h 27"/>
                  <a:gd name="T2" fmla="*/ 5 w 49"/>
                  <a:gd name="T3" fmla="*/ 20 h 27"/>
                  <a:gd name="T4" fmla="*/ 3 w 49"/>
                  <a:gd name="T5" fmla="*/ 21 h 27"/>
                  <a:gd name="T6" fmla="*/ 48 w 49"/>
                  <a:gd name="T7" fmla="*/ 2 h 27"/>
                  <a:gd name="T8" fmla="*/ 43 w 49"/>
                  <a:gd name="T9" fmla="*/ 1 h 27"/>
                </a:gdLst>
                <a:ahLst/>
                <a:cxnLst>
                  <a:cxn ang="0">
                    <a:pos x="T0" y="T1"/>
                  </a:cxn>
                  <a:cxn ang="0">
                    <a:pos x="T2" y="T3"/>
                  </a:cxn>
                  <a:cxn ang="0">
                    <a:pos x="T4" y="T5"/>
                  </a:cxn>
                  <a:cxn ang="0">
                    <a:pos x="T6" y="T7"/>
                  </a:cxn>
                  <a:cxn ang="0">
                    <a:pos x="T8" y="T9"/>
                  </a:cxn>
                </a:cxnLst>
                <a:rect l="0" t="0" r="r" b="b"/>
                <a:pathLst>
                  <a:path w="49" h="27">
                    <a:moveTo>
                      <a:pt x="43" y="1"/>
                    </a:moveTo>
                    <a:cubicBezTo>
                      <a:pt x="36" y="15"/>
                      <a:pt x="22" y="24"/>
                      <a:pt x="5" y="20"/>
                    </a:cubicBezTo>
                    <a:cubicBezTo>
                      <a:pt x="3" y="19"/>
                      <a:pt x="0" y="20"/>
                      <a:pt x="3" y="21"/>
                    </a:cubicBezTo>
                    <a:cubicBezTo>
                      <a:pt x="22" y="27"/>
                      <a:pt x="39" y="19"/>
                      <a:pt x="48" y="2"/>
                    </a:cubicBezTo>
                    <a:cubicBezTo>
                      <a:pt x="49" y="1"/>
                      <a:pt x="44" y="0"/>
                      <a:pt x="43" y="1"/>
                    </a:cubicBezTo>
                    <a:close/>
                  </a:path>
                </a:pathLst>
              </a:custGeom>
              <a:grpFill/>
              <a:ln>
                <a:noFill/>
              </a:ln>
            </p:spPr>
            <p:txBody>
              <a:bodyPr vert="horz" wrap="square" lIns="96435" tIns="48218" rIns="96435" bIns="48218" numCol="1" anchor="t" anchorCtr="0" compatLnSpc="1"/>
              <a:lstStyle/>
              <a:p>
                <a:endParaRPr lang="zh-CN" altLang="en-US"/>
              </a:p>
            </p:txBody>
          </p:sp>
          <p:sp>
            <p:nvSpPr>
              <p:cNvPr id="161" name="Freeform 319"/>
              <p:cNvSpPr/>
              <p:nvPr/>
            </p:nvSpPr>
            <p:spPr bwMode="auto">
              <a:xfrm>
                <a:off x="3122613" y="123825"/>
                <a:ext cx="90488" cy="165100"/>
              </a:xfrm>
              <a:custGeom>
                <a:avLst/>
                <a:gdLst>
                  <a:gd name="T0" fmla="*/ 18 w 24"/>
                  <a:gd name="T1" fmla="*/ 42 h 44"/>
                  <a:gd name="T2" fmla="*/ 6 w 24"/>
                  <a:gd name="T3" fmla="*/ 1 h 44"/>
                  <a:gd name="T4" fmla="*/ 2 w 24"/>
                  <a:gd name="T5" fmla="*/ 2 h 44"/>
                  <a:gd name="T6" fmla="*/ 13 w 24"/>
                  <a:gd name="T7" fmla="*/ 41 h 44"/>
                  <a:gd name="T8" fmla="*/ 18 w 24"/>
                  <a:gd name="T9" fmla="*/ 42 h 44"/>
                </a:gdLst>
                <a:ahLst/>
                <a:cxnLst>
                  <a:cxn ang="0">
                    <a:pos x="T0" y="T1"/>
                  </a:cxn>
                  <a:cxn ang="0">
                    <a:pos x="T2" y="T3"/>
                  </a:cxn>
                  <a:cxn ang="0">
                    <a:pos x="T4" y="T5"/>
                  </a:cxn>
                  <a:cxn ang="0">
                    <a:pos x="T6" y="T7"/>
                  </a:cxn>
                  <a:cxn ang="0">
                    <a:pos x="T8" y="T9"/>
                  </a:cxn>
                </a:cxnLst>
                <a:rect l="0" t="0" r="r" b="b"/>
                <a:pathLst>
                  <a:path w="24" h="44">
                    <a:moveTo>
                      <a:pt x="18" y="42"/>
                    </a:moveTo>
                    <a:cubicBezTo>
                      <a:pt x="24" y="26"/>
                      <a:pt x="20" y="11"/>
                      <a:pt x="6" y="1"/>
                    </a:cubicBezTo>
                    <a:cubicBezTo>
                      <a:pt x="5" y="0"/>
                      <a:pt x="0" y="0"/>
                      <a:pt x="2" y="2"/>
                    </a:cubicBezTo>
                    <a:cubicBezTo>
                      <a:pt x="15" y="11"/>
                      <a:pt x="19" y="26"/>
                      <a:pt x="13" y="41"/>
                    </a:cubicBezTo>
                    <a:cubicBezTo>
                      <a:pt x="13" y="43"/>
                      <a:pt x="18" y="44"/>
                      <a:pt x="18" y="42"/>
                    </a:cubicBezTo>
                    <a:close/>
                  </a:path>
                </a:pathLst>
              </a:custGeom>
              <a:grpFill/>
              <a:ln>
                <a:noFill/>
              </a:ln>
            </p:spPr>
            <p:txBody>
              <a:bodyPr vert="horz" wrap="square" lIns="96435" tIns="48218" rIns="96435" bIns="48218" numCol="1" anchor="t" anchorCtr="0" compatLnSpc="1"/>
              <a:lstStyle/>
              <a:p>
                <a:endParaRPr lang="zh-CN" altLang="en-US"/>
              </a:p>
            </p:txBody>
          </p:sp>
          <p:sp>
            <p:nvSpPr>
              <p:cNvPr id="162" name="Freeform 320"/>
              <p:cNvSpPr/>
              <p:nvPr/>
            </p:nvSpPr>
            <p:spPr bwMode="auto">
              <a:xfrm>
                <a:off x="3092451" y="168275"/>
                <a:ext cx="185738" cy="53975"/>
              </a:xfrm>
              <a:custGeom>
                <a:avLst/>
                <a:gdLst>
                  <a:gd name="T0" fmla="*/ 46 w 49"/>
                  <a:gd name="T1" fmla="*/ 10 h 14"/>
                  <a:gd name="T2" fmla="*/ 6 w 49"/>
                  <a:gd name="T3" fmla="*/ 1 h 14"/>
                  <a:gd name="T4" fmla="*/ 2 w 49"/>
                  <a:gd name="T5" fmla="*/ 2 h 14"/>
                  <a:gd name="T6" fmla="*/ 46 w 49"/>
                  <a:gd name="T7" fmla="*/ 12 h 14"/>
                  <a:gd name="T8" fmla="*/ 46 w 49"/>
                  <a:gd name="T9" fmla="*/ 10 h 14"/>
                </a:gdLst>
                <a:ahLst/>
                <a:cxnLst>
                  <a:cxn ang="0">
                    <a:pos x="T0" y="T1"/>
                  </a:cxn>
                  <a:cxn ang="0">
                    <a:pos x="T2" y="T3"/>
                  </a:cxn>
                  <a:cxn ang="0">
                    <a:pos x="T4" y="T5"/>
                  </a:cxn>
                  <a:cxn ang="0">
                    <a:pos x="T6" y="T7"/>
                  </a:cxn>
                  <a:cxn ang="0">
                    <a:pos x="T8" y="T9"/>
                  </a:cxn>
                </a:cxnLst>
                <a:rect l="0" t="0" r="r" b="b"/>
                <a:pathLst>
                  <a:path w="49" h="14">
                    <a:moveTo>
                      <a:pt x="46" y="10"/>
                    </a:moveTo>
                    <a:cubicBezTo>
                      <a:pt x="33" y="12"/>
                      <a:pt x="17" y="7"/>
                      <a:pt x="6" y="1"/>
                    </a:cubicBezTo>
                    <a:cubicBezTo>
                      <a:pt x="5" y="0"/>
                      <a:pt x="0" y="1"/>
                      <a:pt x="2" y="2"/>
                    </a:cubicBezTo>
                    <a:cubicBezTo>
                      <a:pt x="15" y="10"/>
                      <a:pt x="31" y="14"/>
                      <a:pt x="46" y="12"/>
                    </a:cubicBezTo>
                    <a:cubicBezTo>
                      <a:pt x="49" y="12"/>
                      <a:pt x="49" y="10"/>
                      <a:pt x="46" y="10"/>
                    </a:cubicBezTo>
                    <a:close/>
                  </a:path>
                </a:pathLst>
              </a:custGeom>
              <a:grpFill/>
              <a:ln>
                <a:noFill/>
              </a:ln>
            </p:spPr>
            <p:txBody>
              <a:bodyPr vert="horz" wrap="square" lIns="96435" tIns="48218" rIns="96435" bIns="48218" numCol="1" anchor="t" anchorCtr="0" compatLnSpc="1"/>
              <a:lstStyle/>
              <a:p>
                <a:endParaRPr lang="zh-CN" altLang="en-US"/>
              </a:p>
            </p:txBody>
          </p:sp>
          <p:sp>
            <p:nvSpPr>
              <p:cNvPr id="163" name="Freeform 321"/>
              <p:cNvSpPr/>
              <p:nvPr/>
            </p:nvSpPr>
            <p:spPr bwMode="auto">
              <a:xfrm>
                <a:off x="3119438" y="115887"/>
                <a:ext cx="101600" cy="150813"/>
              </a:xfrm>
              <a:custGeom>
                <a:avLst/>
                <a:gdLst>
                  <a:gd name="T0" fmla="*/ 5 w 27"/>
                  <a:gd name="T1" fmla="*/ 40 h 40"/>
                  <a:gd name="T2" fmla="*/ 24 w 27"/>
                  <a:gd name="T3" fmla="*/ 2 h 40"/>
                  <a:gd name="T4" fmla="*/ 19 w 27"/>
                  <a:gd name="T5" fmla="*/ 2 h 40"/>
                  <a:gd name="T6" fmla="*/ 1 w 27"/>
                  <a:gd name="T7" fmla="*/ 39 h 40"/>
                  <a:gd name="T8" fmla="*/ 5 w 27"/>
                  <a:gd name="T9" fmla="*/ 40 h 40"/>
                </a:gdLst>
                <a:ahLst/>
                <a:cxnLst>
                  <a:cxn ang="0">
                    <a:pos x="T0" y="T1"/>
                  </a:cxn>
                  <a:cxn ang="0">
                    <a:pos x="T2" y="T3"/>
                  </a:cxn>
                  <a:cxn ang="0">
                    <a:pos x="T4" y="T5"/>
                  </a:cxn>
                  <a:cxn ang="0">
                    <a:pos x="T6" y="T7"/>
                  </a:cxn>
                  <a:cxn ang="0">
                    <a:pos x="T8" y="T9"/>
                  </a:cxn>
                </a:cxnLst>
                <a:rect l="0" t="0" r="r" b="b"/>
                <a:pathLst>
                  <a:path w="27" h="40">
                    <a:moveTo>
                      <a:pt x="5" y="40"/>
                    </a:moveTo>
                    <a:cubicBezTo>
                      <a:pt x="18" y="31"/>
                      <a:pt x="27" y="17"/>
                      <a:pt x="24" y="2"/>
                    </a:cubicBezTo>
                    <a:cubicBezTo>
                      <a:pt x="23" y="0"/>
                      <a:pt x="18" y="1"/>
                      <a:pt x="19" y="2"/>
                    </a:cubicBezTo>
                    <a:cubicBezTo>
                      <a:pt x="21" y="17"/>
                      <a:pt x="14" y="31"/>
                      <a:pt x="1" y="39"/>
                    </a:cubicBezTo>
                    <a:cubicBezTo>
                      <a:pt x="0" y="40"/>
                      <a:pt x="4" y="40"/>
                      <a:pt x="5" y="40"/>
                    </a:cubicBezTo>
                    <a:close/>
                  </a:path>
                </a:pathLst>
              </a:custGeom>
              <a:grpFill/>
              <a:ln>
                <a:noFill/>
              </a:ln>
            </p:spPr>
            <p:txBody>
              <a:bodyPr vert="horz" wrap="square" lIns="96435" tIns="48218" rIns="96435" bIns="48218" numCol="1" anchor="t" anchorCtr="0" compatLnSpc="1"/>
              <a:lstStyle/>
              <a:p>
                <a:endParaRPr lang="zh-CN" altLang="en-US"/>
              </a:p>
            </p:txBody>
          </p:sp>
          <p:sp>
            <p:nvSpPr>
              <p:cNvPr id="164" name="Freeform 322"/>
              <p:cNvSpPr/>
              <p:nvPr/>
            </p:nvSpPr>
            <p:spPr bwMode="auto">
              <a:xfrm>
                <a:off x="3182938" y="206375"/>
                <a:ext cx="358775" cy="592138"/>
              </a:xfrm>
              <a:custGeom>
                <a:avLst/>
                <a:gdLst>
                  <a:gd name="T0" fmla="*/ 1 w 95"/>
                  <a:gd name="T1" fmla="*/ 2 h 157"/>
                  <a:gd name="T2" fmla="*/ 89 w 95"/>
                  <a:gd name="T3" fmla="*/ 156 h 157"/>
                  <a:gd name="T4" fmla="*/ 94 w 95"/>
                  <a:gd name="T5" fmla="*/ 155 h 157"/>
                  <a:gd name="T6" fmla="*/ 5 w 95"/>
                  <a:gd name="T7" fmla="*/ 1 h 157"/>
                  <a:gd name="T8" fmla="*/ 1 w 95"/>
                  <a:gd name="T9" fmla="*/ 2 h 157"/>
                </a:gdLst>
                <a:ahLst/>
                <a:cxnLst>
                  <a:cxn ang="0">
                    <a:pos x="T0" y="T1"/>
                  </a:cxn>
                  <a:cxn ang="0">
                    <a:pos x="T2" y="T3"/>
                  </a:cxn>
                  <a:cxn ang="0">
                    <a:pos x="T4" y="T5"/>
                  </a:cxn>
                  <a:cxn ang="0">
                    <a:pos x="T6" y="T7"/>
                  </a:cxn>
                  <a:cxn ang="0">
                    <a:pos x="T8" y="T9"/>
                  </a:cxn>
                </a:cxnLst>
                <a:rect l="0" t="0" r="r" b="b"/>
                <a:pathLst>
                  <a:path w="95" h="157">
                    <a:moveTo>
                      <a:pt x="1" y="2"/>
                    </a:moveTo>
                    <a:cubicBezTo>
                      <a:pt x="31" y="53"/>
                      <a:pt x="62" y="104"/>
                      <a:pt x="89" y="156"/>
                    </a:cubicBezTo>
                    <a:cubicBezTo>
                      <a:pt x="90" y="157"/>
                      <a:pt x="95" y="156"/>
                      <a:pt x="94" y="155"/>
                    </a:cubicBezTo>
                    <a:cubicBezTo>
                      <a:pt x="66" y="103"/>
                      <a:pt x="35" y="52"/>
                      <a:pt x="5" y="1"/>
                    </a:cubicBezTo>
                    <a:cubicBezTo>
                      <a:pt x="5" y="0"/>
                      <a:pt x="0" y="1"/>
                      <a:pt x="1" y="2"/>
                    </a:cubicBezTo>
                    <a:close/>
                  </a:path>
                </a:pathLst>
              </a:custGeom>
              <a:grpFill/>
              <a:ln>
                <a:noFill/>
              </a:ln>
            </p:spPr>
            <p:txBody>
              <a:bodyPr vert="horz" wrap="square" lIns="96435" tIns="48218" rIns="96435" bIns="48218" numCol="1" anchor="t" anchorCtr="0" compatLnSpc="1"/>
              <a:lstStyle/>
              <a:p>
                <a:endParaRPr lang="zh-CN" altLang="en-US"/>
              </a:p>
            </p:txBody>
          </p:sp>
          <p:sp>
            <p:nvSpPr>
              <p:cNvPr id="165" name="Freeform 323"/>
              <p:cNvSpPr/>
              <p:nvPr/>
            </p:nvSpPr>
            <p:spPr bwMode="auto">
              <a:xfrm>
                <a:off x="3168651" y="180975"/>
                <a:ext cx="41275" cy="41275"/>
              </a:xfrm>
              <a:custGeom>
                <a:avLst/>
                <a:gdLst>
                  <a:gd name="T0" fmla="*/ 9 w 11"/>
                  <a:gd name="T1" fmla="*/ 4 h 11"/>
                  <a:gd name="T2" fmla="*/ 7 w 11"/>
                  <a:gd name="T3" fmla="*/ 10 h 11"/>
                  <a:gd name="T4" fmla="*/ 1 w 11"/>
                  <a:gd name="T5" fmla="*/ 8 h 11"/>
                  <a:gd name="T6" fmla="*/ 3 w 11"/>
                  <a:gd name="T7" fmla="*/ 2 h 11"/>
                  <a:gd name="T8" fmla="*/ 9 w 11"/>
                  <a:gd name="T9" fmla="*/ 4 h 11"/>
                </a:gdLst>
                <a:ahLst/>
                <a:cxnLst>
                  <a:cxn ang="0">
                    <a:pos x="T0" y="T1"/>
                  </a:cxn>
                  <a:cxn ang="0">
                    <a:pos x="T2" y="T3"/>
                  </a:cxn>
                  <a:cxn ang="0">
                    <a:pos x="T4" y="T5"/>
                  </a:cxn>
                  <a:cxn ang="0">
                    <a:pos x="T6" y="T7"/>
                  </a:cxn>
                  <a:cxn ang="0">
                    <a:pos x="T8" y="T9"/>
                  </a:cxn>
                </a:cxnLst>
                <a:rect l="0" t="0" r="r" b="b"/>
                <a:pathLst>
                  <a:path w="11" h="11">
                    <a:moveTo>
                      <a:pt x="9" y="4"/>
                    </a:moveTo>
                    <a:cubicBezTo>
                      <a:pt x="11" y="6"/>
                      <a:pt x="10" y="9"/>
                      <a:pt x="7" y="10"/>
                    </a:cubicBezTo>
                    <a:cubicBezTo>
                      <a:pt x="5" y="11"/>
                      <a:pt x="2" y="10"/>
                      <a:pt x="1" y="8"/>
                    </a:cubicBezTo>
                    <a:cubicBezTo>
                      <a:pt x="0" y="6"/>
                      <a:pt x="1" y="3"/>
                      <a:pt x="3" y="2"/>
                    </a:cubicBezTo>
                    <a:cubicBezTo>
                      <a:pt x="5" y="0"/>
                      <a:pt x="8" y="1"/>
                      <a:pt x="9" y="4"/>
                    </a:cubicBezTo>
                    <a:close/>
                  </a:path>
                </a:pathLst>
              </a:custGeom>
              <a:grpFill/>
              <a:ln>
                <a:noFill/>
              </a:ln>
            </p:spPr>
            <p:txBody>
              <a:bodyPr vert="horz" wrap="square" lIns="96435" tIns="48218" rIns="96435" bIns="48218" numCol="1" anchor="t" anchorCtr="0" compatLnSpc="1"/>
              <a:lstStyle/>
              <a:p>
                <a:endParaRPr lang="zh-CN" altLang="en-US"/>
              </a:p>
            </p:txBody>
          </p:sp>
          <p:sp>
            <p:nvSpPr>
              <p:cNvPr id="166" name="Oval 324"/>
              <p:cNvSpPr>
                <a:spLocks noChangeArrowheads="1"/>
              </p:cNvSpPr>
              <p:nvPr/>
            </p:nvSpPr>
            <p:spPr bwMode="auto">
              <a:xfrm>
                <a:off x="3424238" y="661987"/>
                <a:ext cx="268288" cy="268288"/>
              </a:xfrm>
              <a:prstGeom prst="ellipse">
                <a:avLst/>
              </a:prstGeom>
              <a:grpFill/>
              <a:ln>
                <a:noFill/>
              </a:ln>
            </p:spPr>
            <p:txBody>
              <a:bodyPr vert="horz" wrap="square" lIns="96435" tIns="48218" rIns="96435" bIns="48218"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par>
                                <p:cTn id="18" presetID="22" presetClass="entr" presetSubtype="4"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down)">
                                      <p:cBhvr>
                                        <p:cTn id="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454150" y="385763"/>
            <a:ext cx="6019800" cy="133985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19.2 </a:t>
            </a:r>
            <a:r>
              <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恢复因受伤或疾病而丧失的功能</a:t>
            </a:r>
          </a:p>
        </p:txBody>
      </p:sp>
      <p:sp>
        <p:nvSpPr>
          <p:cNvPr id="5124" name="Text Box 4"/>
          <p:cNvSpPr txBox="1">
            <a:spLocks noChangeArrowheads="1"/>
          </p:cNvSpPr>
          <p:nvPr/>
        </p:nvSpPr>
        <p:spPr bwMode="auto">
          <a:xfrm>
            <a:off x="1276350" y="2894013"/>
            <a:ext cx="7010400"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交流受损</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移动性受损</a:t>
            </a:r>
          </a:p>
          <a:p>
            <a:pPr marL="457200" marR="0" lvl="0" indent="-45720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Char char="u"/>
              <a:defRPr/>
            </a:pPr>
            <a:r>
              <a:rPr kumimoji="1" lang="zh-CN" altLang="en-US" sz="3200" strike="noStrike" noProof="0" dirty="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sym typeface="+mn-ea"/>
              </a:rPr>
              <a:t>自主神经功能受损</a:t>
            </a:r>
            <a:endParaRPr kumimoji="1" lang="zh-CN" altLang="en-US" sz="3200" strike="noStrike" noProof="0" dirty="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sym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p:nvPr/>
        </p:nvSpPr>
        <p:spPr>
          <a:xfrm>
            <a:off x="1356360" y="1115060"/>
            <a:ext cx="6431280" cy="534035"/>
          </a:xfrm>
          <a:prstGeom prst="rect">
            <a:avLst/>
          </a:prstGeom>
          <a:solidFill>
            <a:schemeClr val="accent2">
              <a:lumMod val="60000"/>
              <a:lumOff val="40000"/>
            </a:schemeClr>
          </a:solidFill>
          <a:ln w="9525">
            <a:noFill/>
          </a:ln>
        </p:spPr>
        <p:txBody>
          <a:bodyPr wrap="square" anchor="t">
            <a:spAutoFit/>
          </a:bodyPr>
          <a:lstStyle/>
          <a:p>
            <a:pPr algn="r">
              <a:lnSpc>
                <a:spcPct val="120000"/>
              </a:lnSpc>
              <a:spcBef>
                <a:spcPct val="20000"/>
              </a:spcBef>
              <a:buSzTx/>
            </a:pPr>
            <a:r>
              <a:rPr lang="zh-CN" sz="2400">
                <a:latin typeface="Times New Roman" panose="02020603050405020304" pitchFamily="18" charset="0"/>
                <a:ea typeface="微软雅黑" panose="020B0503020204020204" charset="-122"/>
                <a:cs typeface="Times New Roman" panose="02020603050405020304" pitchFamily="18" charset="0"/>
              </a:rPr>
              <a:t>BCI</a:t>
            </a:r>
            <a:r>
              <a:rPr lang="zh-CN" sz="2400">
                <a:latin typeface="微软雅黑" panose="020B0503020204020204" charset="-122"/>
                <a:ea typeface="微软雅黑" panose="020B0503020204020204" charset="-122"/>
                <a:cs typeface="微软雅黑" panose="020B0503020204020204" charset="-122"/>
              </a:rPr>
              <a:t>家庭使用的启动和评估包括六个主要任务：</a:t>
            </a:r>
          </a:p>
        </p:txBody>
      </p:sp>
      <p:sp>
        <p:nvSpPr>
          <p:cNvPr id="3" name="文本框 2"/>
          <p:cNvSpPr txBox="1"/>
          <p:nvPr/>
        </p:nvSpPr>
        <p:spPr>
          <a:xfrm>
            <a:off x="4963795" y="2068195"/>
            <a:ext cx="3934460" cy="783590"/>
          </a:xfrm>
          <a:prstGeom prst="rect">
            <a:avLst/>
          </a:prstGeom>
          <a:noFill/>
        </p:spPr>
        <p:txBody>
          <a:bodyPr wrap="square" rtlCol="0">
            <a:spAutoFit/>
          </a:bodyPr>
          <a:lstStyle/>
          <a:p>
            <a:pPr>
              <a:lnSpc>
                <a:spcPct val="125000"/>
              </a:lnSpc>
            </a:pPr>
            <a:r>
              <a:rPr kumimoji="1" lang="en-US" altLang="zh-CN" sz="32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A</a:t>
            </a:r>
            <a:r>
              <a:rPr lang="en-US" altLang="zh-CN" sz="3600" b="1">
                <a:solidFill>
                  <a:srgbClr val="FF0000"/>
                </a:solidFill>
                <a:ea typeface="微软雅黑" panose="020B0503020204020204" charset="-122"/>
                <a:sym typeface="+mn-ea"/>
              </a:rPr>
              <a:t>D</a:t>
            </a:r>
            <a:r>
              <a:rPr lang="en-US" altLang="zh-CN" sz="3600">
                <a:solidFill>
                  <a:srgbClr val="FF0000"/>
                </a:solidFill>
                <a:latin typeface="微软雅黑" panose="020B0503020204020204" charset="-122"/>
                <a:ea typeface="微软雅黑" panose="020B0503020204020204" charset="-122"/>
                <a:cs typeface="微软雅黑" panose="020B0503020204020204" charset="-122"/>
                <a:sym typeface="+mn-ea"/>
              </a:rPr>
              <a:t>  </a:t>
            </a:r>
            <a:r>
              <a:rPr lang="zh-CN" altLang="en-US" sz="2400" b="1">
                <a:ea typeface="微软雅黑" panose="020B0503020204020204" charset="-122"/>
                <a:sym typeface="+mn-ea"/>
              </a:rPr>
              <a:t>培训用户和护理人员</a:t>
            </a:r>
            <a:r>
              <a:rPr lang="zh-CN" altLang="en-US" sz="2000">
                <a:latin typeface="微软雅黑" panose="020B0503020204020204" charset="-122"/>
                <a:ea typeface="微软雅黑" panose="020B0503020204020204" charset="-122"/>
                <a:cs typeface="微软雅黑" panose="020B0503020204020204" charset="-122"/>
              </a:rPr>
              <a:t>；</a:t>
            </a:r>
            <a:endParaRPr kumimoji="1" lang="zh-CN" altLang="en-US" sz="2000" noProof="0">
              <a:ln>
                <a:noFill/>
              </a:ln>
              <a:solidFill>
                <a:schemeClr val="tx1"/>
              </a:solidFill>
              <a:effectLst/>
              <a:uLnTx/>
              <a:uFillTx/>
              <a:latin typeface="微软雅黑" panose="020B0503020204020204" charset="-122"/>
              <a:ea typeface="微软雅黑" panose="020B0503020204020204" charset="-122"/>
              <a:sym typeface="+mn-ea"/>
            </a:endParaRPr>
          </a:p>
        </p:txBody>
      </p:sp>
      <p:sp>
        <p:nvSpPr>
          <p:cNvPr id="6" name="Text Box 9"/>
          <p:cNvSpPr txBox="1"/>
          <p:nvPr/>
        </p:nvSpPr>
        <p:spPr>
          <a:xfrm>
            <a:off x="173355" y="1858645"/>
            <a:ext cx="4650740" cy="1863725"/>
          </a:xfrm>
          <a:prstGeom prst="rect">
            <a:avLst/>
          </a:prstGeom>
          <a:solidFill>
            <a:srgbClr val="CCFF99"/>
          </a:solidFill>
          <a:ln w="9525">
            <a:noFill/>
          </a:ln>
        </p:spPr>
        <p:txBody>
          <a:bodyPr wrap="square" anchor="t">
            <a:spAutoFit/>
          </a:bodyPr>
          <a:lstStyle/>
          <a:p>
            <a:pPr>
              <a:lnSpc>
                <a:spcPct val="120000"/>
              </a:lnSpc>
              <a:spcBef>
                <a:spcPct val="20000"/>
              </a:spcBef>
              <a:buSzTx/>
            </a:pPr>
            <a:r>
              <a:rPr lang="zh-CN" sz="2400">
                <a:latin typeface="Times New Roman" panose="02020603050405020304" pitchFamily="18" charset="0"/>
                <a:ea typeface="微软雅黑" panose="020B0503020204020204" charset="-122"/>
                <a:cs typeface="Times New Roman" panose="02020603050405020304" pitchFamily="18" charset="0"/>
              </a:rPr>
              <a:t>为了确保不会因简单的误解或不适当的定位而产生困难，研究人员应提供指导性实践和详细记录的帮助菜单。护理人员应会：</a:t>
            </a:r>
          </a:p>
        </p:txBody>
      </p:sp>
      <p:sp>
        <p:nvSpPr>
          <p:cNvPr id="7" name="文本框 6"/>
          <p:cNvSpPr txBox="1"/>
          <p:nvPr/>
        </p:nvSpPr>
        <p:spPr>
          <a:xfrm>
            <a:off x="634365" y="4043045"/>
            <a:ext cx="8360410" cy="2553335"/>
          </a:xfrm>
          <a:prstGeom prst="rect">
            <a:avLst/>
          </a:prstGeom>
          <a:noFill/>
          <a:ln w="28575">
            <a:solidFill>
              <a:srgbClr val="0070C0"/>
            </a:solidFill>
          </a:ln>
        </p:spPr>
        <p:txBody>
          <a:bodyPr wrap="square" rtlCol="0">
            <a:spAutoFit/>
          </a:bodyPr>
          <a:lstStyle/>
          <a:p>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Times New Roman" panose="02020603050405020304" pitchFamily="18" charset="0"/>
                <a:ea typeface="微软雅黑" panose="020B0503020204020204" charset="-122"/>
                <a:cs typeface="Times New Roman" panose="02020603050405020304" pitchFamily="18" charset="0"/>
              </a:rPr>
              <a:t>将电极帽放在使用者身上，使其舒适并正确定位</a:t>
            </a:r>
          </a:p>
          <a:p>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Times New Roman" panose="02020603050405020304" pitchFamily="18" charset="0"/>
                <a:ea typeface="微软雅黑" panose="020B0503020204020204" charset="-122"/>
                <a:cs typeface="Times New Roman" panose="02020603050405020304" pitchFamily="18" charset="0"/>
              </a:rPr>
              <a:t>打开BCI系统</a:t>
            </a:r>
          </a:p>
          <a:p>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Times New Roman" panose="02020603050405020304" pitchFamily="18" charset="0"/>
                <a:ea typeface="微软雅黑" panose="020B0503020204020204" charset="-122"/>
                <a:cs typeface="Times New Roman" panose="02020603050405020304" pitchFamily="18" charset="0"/>
              </a:rPr>
              <a:t>检查所有电极是否记录良好的EEG信号并修复任何不符合要求的电极</a:t>
            </a:r>
          </a:p>
          <a:p>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Times New Roman" panose="02020603050405020304" pitchFamily="18" charset="0"/>
                <a:ea typeface="微软雅黑" panose="020B0503020204020204" charset="-122"/>
                <a:cs typeface="Times New Roman" panose="02020603050405020304" pitchFamily="18" charset="0"/>
              </a:rPr>
              <a:t>启动系统使用                 </a:t>
            </a:r>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Times New Roman" panose="02020603050405020304" pitchFamily="18" charset="0"/>
                <a:ea typeface="微软雅黑" panose="020B0503020204020204" charset="-122"/>
                <a:cs typeface="Times New Roman" panose="02020603050405020304" pitchFamily="18" charset="0"/>
                <a:sym typeface="+mn-ea"/>
              </a:rPr>
              <a:t>监控BCI操作</a:t>
            </a:r>
            <a:endParaRPr lang="zh-CN" altLang="en-US" sz="2000">
              <a:latin typeface="Times New Roman" panose="02020603050405020304" pitchFamily="18" charset="0"/>
              <a:ea typeface="微软雅黑" panose="020B0503020204020204" charset="-122"/>
              <a:cs typeface="Times New Roman" panose="02020603050405020304" pitchFamily="18" charset="0"/>
            </a:endParaRPr>
          </a:p>
          <a:p>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Times New Roman" panose="02020603050405020304" pitchFamily="18" charset="0"/>
                <a:ea typeface="微软雅黑" panose="020B0503020204020204" charset="-122"/>
                <a:cs typeface="Times New Roman" panose="02020603050405020304" pitchFamily="18" charset="0"/>
              </a:rPr>
              <a:t>移除脑电帽并保持脑电帽处于良好的工作秩序</a:t>
            </a:r>
          </a:p>
          <a:p>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Times New Roman" panose="02020603050405020304" pitchFamily="18" charset="0"/>
                <a:ea typeface="微软雅黑" panose="020B0503020204020204" charset="-122"/>
                <a:cs typeface="Times New Roman" panose="02020603050405020304" pitchFamily="18" charset="0"/>
              </a:rPr>
              <a:t>识别技术问题并请求所需的技术支持</a:t>
            </a:r>
          </a:p>
          <a:p>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Times New Roman" panose="02020603050405020304" pitchFamily="18" charset="0"/>
                <a:ea typeface="微软雅黑" panose="020B0503020204020204" charset="-122"/>
                <a:cs typeface="Times New Roman" panose="02020603050405020304" pitchFamily="18" charset="0"/>
              </a:rPr>
              <a:t>确保数据按要求传输到研究实验室</a:t>
            </a:r>
          </a:p>
          <a:p>
            <a:r>
              <a:rPr kumimoji="1" lang="en-US" altLang="zh-CN" sz="20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l </a:t>
            </a:r>
            <a:r>
              <a:rPr lang="zh-CN" altLang="en-US" sz="2000">
                <a:latin typeface="Times New Roman" panose="02020603050405020304" pitchFamily="18" charset="0"/>
                <a:ea typeface="微软雅黑" panose="020B0503020204020204" charset="-122"/>
                <a:cs typeface="Times New Roman" panose="02020603050405020304" pitchFamily="18" charset="0"/>
              </a:rPr>
              <a:t>确保定期检查系统参数、测量系统性能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ppt_x</p:attrName>
                                        </p:attrNameLst>
                                      </p:cBhvr>
                                      <p:tavLst>
                                        <p:tav tm="0">
                                          <p:val>
                                            <p:strVal val="0-#ppt_w/2"/>
                                          </p:val>
                                        </p:tav>
                                        <p:tav tm="100000">
                                          <p:val>
                                            <p:strVal val="#ppt_x"/>
                                          </p:val>
                                        </p:tav>
                                      </p:tavLst>
                                    </p:anim>
                                    <p:anim calcmode="lin" valueType="num">
                                      <p:cBhvr>
                                        <p:cTn id="11"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bldLvl="0" animBg="1"/>
      <p:bldP spid="7"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p:nvPr/>
        </p:nvSpPr>
        <p:spPr>
          <a:xfrm>
            <a:off x="1356360" y="1115060"/>
            <a:ext cx="6431280" cy="534035"/>
          </a:xfrm>
          <a:prstGeom prst="rect">
            <a:avLst/>
          </a:prstGeom>
          <a:solidFill>
            <a:schemeClr val="accent2">
              <a:lumMod val="60000"/>
              <a:lumOff val="40000"/>
            </a:schemeClr>
          </a:solidFill>
          <a:ln w="9525">
            <a:noFill/>
          </a:ln>
        </p:spPr>
        <p:txBody>
          <a:bodyPr wrap="square" anchor="t">
            <a:spAutoFit/>
          </a:bodyPr>
          <a:lstStyle/>
          <a:p>
            <a:pPr algn="r">
              <a:lnSpc>
                <a:spcPct val="120000"/>
              </a:lnSpc>
              <a:spcBef>
                <a:spcPct val="20000"/>
              </a:spcBef>
              <a:buSzTx/>
            </a:pPr>
            <a:r>
              <a:rPr lang="zh-CN" sz="2400">
                <a:latin typeface="Times New Roman" panose="02020603050405020304" pitchFamily="18" charset="0"/>
                <a:ea typeface="微软雅黑" panose="020B0503020204020204" charset="-122"/>
                <a:cs typeface="Times New Roman" panose="02020603050405020304" pitchFamily="18" charset="0"/>
              </a:rPr>
              <a:t>BCI</a:t>
            </a:r>
            <a:r>
              <a:rPr lang="zh-CN" sz="2400">
                <a:latin typeface="微软雅黑" panose="020B0503020204020204" charset="-122"/>
                <a:ea typeface="微软雅黑" panose="020B0503020204020204" charset="-122"/>
                <a:cs typeface="微软雅黑" panose="020B0503020204020204" charset="-122"/>
              </a:rPr>
              <a:t>家庭使用的启动和评估包括六个主要任务：</a:t>
            </a:r>
          </a:p>
        </p:txBody>
      </p:sp>
      <p:sp>
        <p:nvSpPr>
          <p:cNvPr id="3" name="文本框 2"/>
          <p:cNvSpPr txBox="1"/>
          <p:nvPr/>
        </p:nvSpPr>
        <p:spPr>
          <a:xfrm>
            <a:off x="3656330" y="1790065"/>
            <a:ext cx="5241925" cy="783590"/>
          </a:xfrm>
          <a:prstGeom prst="rect">
            <a:avLst/>
          </a:prstGeom>
          <a:noFill/>
        </p:spPr>
        <p:txBody>
          <a:bodyPr wrap="square" rtlCol="0">
            <a:spAutoFit/>
          </a:bodyPr>
          <a:lstStyle/>
          <a:p>
            <a:pPr>
              <a:lnSpc>
                <a:spcPct val="125000"/>
              </a:lnSpc>
            </a:pPr>
            <a:r>
              <a:rPr kumimoji="1" lang="en-US" altLang="zh-CN" sz="32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A</a:t>
            </a:r>
            <a:r>
              <a:rPr lang="en-US" altLang="zh-CN" sz="3600" b="1">
                <a:solidFill>
                  <a:srgbClr val="FF0000"/>
                </a:solidFill>
                <a:ea typeface="微软雅黑" panose="020B0503020204020204" charset="-122"/>
                <a:sym typeface="+mn-ea"/>
              </a:rPr>
              <a:t>E</a:t>
            </a:r>
            <a:r>
              <a:rPr lang="en-US" altLang="zh-CN" sz="3600">
                <a:solidFill>
                  <a:srgbClr val="FF0000"/>
                </a:solidFill>
                <a:latin typeface="微软雅黑" panose="020B0503020204020204" charset="-122"/>
                <a:ea typeface="微软雅黑" panose="020B0503020204020204" charset="-122"/>
                <a:cs typeface="微软雅黑" panose="020B0503020204020204" charset="-122"/>
                <a:sym typeface="+mn-ea"/>
              </a:rPr>
              <a:t>  </a:t>
            </a:r>
            <a:r>
              <a:rPr lang="zh-CN" altLang="en-US" sz="2400" b="1">
                <a:ea typeface="微软雅黑" panose="020B0503020204020204" charset="-122"/>
                <a:sym typeface="+mn-ea"/>
              </a:rPr>
              <a:t>根据需要提供持续的技术支持</a:t>
            </a:r>
            <a:r>
              <a:rPr lang="zh-CN" altLang="en-US" sz="2000">
                <a:latin typeface="微软雅黑" panose="020B0503020204020204" charset="-122"/>
                <a:ea typeface="微软雅黑" panose="020B0503020204020204" charset="-122"/>
                <a:cs typeface="微软雅黑" panose="020B0503020204020204" charset="-122"/>
              </a:rPr>
              <a:t>；</a:t>
            </a:r>
            <a:endParaRPr kumimoji="1" lang="zh-CN" altLang="en-US" sz="2000" noProof="0">
              <a:ln>
                <a:noFill/>
              </a:ln>
              <a:solidFill>
                <a:schemeClr val="tx1"/>
              </a:solidFill>
              <a:effectLst/>
              <a:uLnTx/>
              <a:uFillTx/>
              <a:latin typeface="微软雅黑" panose="020B0503020204020204" charset="-122"/>
              <a:ea typeface="微软雅黑" panose="020B0503020204020204" charset="-122"/>
              <a:sym typeface="+mn-ea"/>
            </a:endParaRPr>
          </a:p>
        </p:txBody>
      </p:sp>
      <p:grpSp>
        <p:nvGrpSpPr>
          <p:cNvPr id="4" name="Group 3"/>
          <p:cNvGrpSpPr/>
          <p:nvPr/>
        </p:nvGrpSpPr>
        <p:grpSpPr>
          <a:xfrm>
            <a:off x="4484370" y="3261360"/>
            <a:ext cx="1799590" cy="3029585"/>
            <a:chOff x="4665731" y="1530069"/>
            <a:chExt cx="2860538" cy="5166121"/>
          </a:xfrm>
        </p:grpSpPr>
        <p:sp>
          <p:nvSpPr>
            <p:cNvPr id="6" name="Freeform 5"/>
            <p:cNvSpPr/>
            <p:nvPr/>
          </p:nvSpPr>
          <p:spPr bwMode="auto">
            <a:xfrm>
              <a:off x="4766273" y="3343781"/>
              <a:ext cx="1694440" cy="1760483"/>
            </a:xfrm>
            <a:custGeom>
              <a:avLst/>
              <a:gdLst>
                <a:gd name="T0" fmla="*/ 727 w 727"/>
                <a:gd name="T1" fmla="*/ 559 h 755"/>
                <a:gd name="T2" fmla="*/ 553 w 727"/>
                <a:gd name="T3" fmla="*/ 525 h 755"/>
                <a:gd name="T4" fmla="*/ 326 w 727"/>
                <a:gd name="T5" fmla="*/ 313 h 755"/>
                <a:gd name="T6" fmla="*/ 403 w 727"/>
                <a:gd name="T7" fmla="*/ 310 h 755"/>
                <a:gd name="T8" fmla="*/ 413 w 727"/>
                <a:gd name="T9" fmla="*/ 274 h 755"/>
                <a:gd name="T10" fmla="*/ 245 w 727"/>
                <a:gd name="T11" fmla="*/ 26 h 755"/>
                <a:gd name="T12" fmla="*/ 203 w 727"/>
                <a:gd name="T13" fmla="*/ 26 h 755"/>
                <a:gd name="T14" fmla="*/ 15 w 727"/>
                <a:gd name="T15" fmla="*/ 280 h 755"/>
                <a:gd name="T16" fmla="*/ 24 w 727"/>
                <a:gd name="T17" fmla="*/ 310 h 755"/>
                <a:gd name="T18" fmla="*/ 114 w 727"/>
                <a:gd name="T19" fmla="*/ 315 h 755"/>
                <a:gd name="T20" fmla="*/ 567 w 727"/>
                <a:gd name="T21" fmla="*/ 747 h 755"/>
                <a:gd name="T22" fmla="*/ 727 w 727"/>
                <a:gd name="T23" fmla="*/ 559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7" h="755">
                  <a:moveTo>
                    <a:pt x="727" y="559"/>
                  </a:moveTo>
                  <a:cubicBezTo>
                    <a:pt x="715" y="515"/>
                    <a:pt x="651" y="517"/>
                    <a:pt x="553" y="525"/>
                  </a:cubicBezTo>
                  <a:cubicBezTo>
                    <a:pt x="479" y="533"/>
                    <a:pt x="309" y="547"/>
                    <a:pt x="326" y="313"/>
                  </a:cubicBezTo>
                  <a:cubicBezTo>
                    <a:pt x="403" y="310"/>
                    <a:pt x="403" y="310"/>
                    <a:pt x="403" y="310"/>
                  </a:cubicBezTo>
                  <a:cubicBezTo>
                    <a:pt x="429" y="310"/>
                    <a:pt x="428" y="295"/>
                    <a:pt x="413" y="274"/>
                  </a:cubicBezTo>
                  <a:cubicBezTo>
                    <a:pt x="413" y="274"/>
                    <a:pt x="297" y="101"/>
                    <a:pt x="245" y="26"/>
                  </a:cubicBezTo>
                  <a:cubicBezTo>
                    <a:pt x="231" y="6"/>
                    <a:pt x="220" y="0"/>
                    <a:pt x="203" y="26"/>
                  </a:cubicBezTo>
                  <a:cubicBezTo>
                    <a:pt x="144" y="97"/>
                    <a:pt x="55" y="225"/>
                    <a:pt x="15" y="280"/>
                  </a:cubicBezTo>
                  <a:cubicBezTo>
                    <a:pt x="12" y="284"/>
                    <a:pt x="0" y="307"/>
                    <a:pt x="24" y="310"/>
                  </a:cubicBezTo>
                  <a:cubicBezTo>
                    <a:pt x="52" y="313"/>
                    <a:pt x="114" y="315"/>
                    <a:pt x="114" y="315"/>
                  </a:cubicBezTo>
                  <a:cubicBezTo>
                    <a:pt x="93" y="749"/>
                    <a:pt x="350" y="749"/>
                    <a:pt x="567" y="747"/>
                  </a:cubicBezTo>
                  <a:cubicBezTo>
                    <a:pt x="606" y="755"/>
                    <a:pt x="723" y="704"/>
                    <a:pt x="727" y="559"/>
                  </a:cubicBezTo>
                  <a:close/>
                </a:path>
              </a:pathLst>
            </a:custGeom>
            <a:solidFill>
              <a:srgbClr val="0070C0"/>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7" name="Freeform 6"/>
            <p:cNvSpPr/>
            <p:nvPr/>
          </p:nvSpPr>
          <p:spPr bwMode="auto">
            <a:xfrm>
              <a:off x="5831829" y="2495082"/>
              <a:ext cx="1694440" cy="1762454"/>
            </a:xfrm>
            <a:custGeom>
              <a:avLst/>
              <a:gdLst>
                <a:gd name="T0" fmla="*/ 0 w 727"/>
                <a:gd name="T1" fmla="*/ 559 h 756"/>
                <a:gd name="T2" fmla="*/ 173 w 727"/>
                <a:gd name="T3" fmla="*/ 526 h 756"/>
                <a:gd name="T4" fmla="*/ 401 w 727"/>
                <a:gd name="T5" fmla="*/ 314 h 756"/>
                <a:gd name="T6" fmla="*/ 324 w 727"/>
                <a:gd name="T7" fmla="*/ 311 h 756"/>
                <a:gd name="T8" fmla="*/ 314 w 727"/>
                <a:gd name="T9" fmla="*/ 275 h 756"/>
                <a:gd name="T10" fmla="*/ 482 w 727"/>
                <a:gd name="T11" fmla="*/ 27 h 756"/>
                <a:gd name="T12" fmla="*/ 524 w 727"/>
                <a:gd name="T13" fmla="*/ 27 h 756"/>
                <a:gd name="T14" fmla="*/ 712 w 727"/>
                <a:gd name="T15" fmla="*/ 280 h 756"/>
                <a:gd name="T16" fmla="*/ 703 w 727"/>
                <a:gd name="T17" fmla="*/ 311 h 756"/>
                <a:gd name="T18" fmla="*/ 613 w 727"/>
                <a:gd name="T19" fmla="*/ 316 h 756"/>
                <a:gd name="T20" fmla="*/ 160 w 727"/>
                <a:gd name="T21" fmla="*/ 748 h 756"/>
                <a:gd name="T22" fmla="*/ 0 w 727"/>
                <a:gd name="T23" fmla="*/ 55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7" h="756">
                  <a:moveTo>
                    <a:pt x="0" y="559"/>
                  </a:moveTo>
                  <a:cubicBezTo>
                    <a:pt x="11" y="516"/>
                    <a:pt x="76" y="518"/>
                    <a:pt x="173" y="526"/>
                  </a:cubicBezTo>
                  <a:cubicBezTo>
                    <a:pt x="248" y="534"/>
                    <a:pt x="418" y="548"/>
                    <a:pt x="401" y="314"/>
                  </a:cubicBezTo>
                  <a:cubicBezTo>
                    <a:pt x="324" y="311"/>
                    <a:pt x="324" y="311"/>
                    <a:pt x="324" y="311"/>
                  </a:cubicBezTo>
                  <a:cubicBezTo>
                    <a:pt x="297" y="311"/>
                    <a:pt x="298" y="296"/>
                    <a:pt x="314" y="275"/>
                  </a:cubicBezTo>
                  <a:cubicBezTo>
                    <a:pt x="314" y="275"/>
                    <a:pt x="429" y="102"/>
                    <a:pt x="482" y="27"/>
                  </a:cubicBezTo>
                  <a:cubicBezTo>
                    <a:pt x="496" y="7"/>
                    <a:pt x="507" y="0"/>
                    <a:pt x="524" y="27"/>
                  </a:cubicBezTo>
                  <a:cubicBezTo>
                    <a:pt x="583" y="98"/>
                    <a:pt x="672" y="225"/>
                    <a:pt x="712" y="280"/>
                  </a:cubicBezTo>
                  <a:cubicBezTo>
                    <a:pt x="714" y="285"/>
                    <a:pt x="727" y="308"/>
                    <a:pt x="703" y="311"/>
                  </a:cubicBezTo>
                  <a:cubicBezTo>
                    <a:pt x="675" y="314"/>
                    <a:pt x="613" y="316"/>
                    <a:pt x="613" y="316"/>
                  </a:cubicBezTo>
                  <a:cubicBezTo>
                    <a:pt x="634" y="750"/>
                    <a:pt x="376" y="750"/>
                    <a:pt x="160" y="748"/>
                  </a:cubicBezTo>
                  <a:cubicBezTo>
                    <a:pt x="121" y="756"/>
                    <a:pt x="4" y="705"/>
                    <a:pt x="0" y="559"/>
                  </a:cubicBezTo>
                  <a:close/>
                </a:path>
              </a:pathLst>
            </a:custGeom>
            <a:solidFill>
              <a:srgbClr val="00B050"/>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8" name="Freeform 7"/>
            <p:cNvSpPr/>
            <p:nvPr/>
          </p:nvSpPr>
          <p:spPr bwMode="auto">
            <a:xfrm>
              <a:off x="4665731" y="1530069"/>
              <a:ext cx="1695426" cy="1762454"/>
            </a:xfrm>
            <a:custGeom>
              <a:avLst/>
              <a:gdLst>
                <a:gd name="T0" fmla="*/ 727 w 727"/>
                <a:gd name="T1" fmla="*/ 559 h 756"/>
                <a:gd name="T2" fmla="*/ 554 w 727"/>
                <a:gd name="T3" fmla="*/ 526 h 756"/>
                <a:gd name="T4" fmla="*/ 326 w 727"/>
                <a:gd name="T5" fmla="*/ 314 h 756"/>
                <a:gd name="T6" fmla="*/ 403 w 727"/>
                <a:gd name="T7" fmla="*/ 311 h 756"/>
                <a:gd name="T8" fmla="*/ 413 w 727"/>
                <a:gd name="T9" fmla="*/ 275 h 756"/>
                <a:gd name="T10" fmla="*/ 245 w 727"/>
                <a:gd name="T11" fmla="*/ 27 h 756"/>
                <a:gd name="T12" fmla="*/ 203 w 727"/>
                <a:gd name="T13" fmla="*/ 27 h 756"/>
                <a:gd name="T14" fmla="*/ 15 w 727"/>
                <a:gd name="T15" fmla="*/ 280 h 756"/>
                <a:gd name="T16" fmla="*/ 24 w 727"/>
                <a:gd name="T17" fmla="*/ 311 h 756"/>
                <a:gd name="T18" fmla="*/ 114 w 727"/>
                <a:gd name="T19" fmla="*/ 316 h 756"/>
                <a:gd name="T20" fmla="*/ 567 w 727"/>
                <a:gd name="T21" fmla="*/ 748 h 756"/>
                <a:gd name="T22" fmla="*/ 727 w 727"/>
                <a:gd name="T23" fmla="*/ 559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27" h="756">
                  <a:moveTo>
                    <a:pt x="727" y="559"/>
                  </a:moveTo>
                  <a:cubicBezTo>
                    <a:pt x="716" y="516"/>
                    <a:pt x="651" y="518"/>
                    <a:pt x="554" y="526"/>
                  </a:cubicBezTo>
                  <a:cubicBezTo>
                    <a:pt x="479" y="534"/>
                    <a:pt x="309" y="548"/>
                    <a:pt x="326" y="314"/>
                  </a:cubicBezTo>
                  <a:cubicBezTo>
                    <a:pt x="403" y="311"/>
                    <a:pt x="403" y="311"/>
                    <a:pt x="403" y="311"/>
                  </a:cubicBezTo>
                  <a:cubicBezTo>
                    <a:pt x="430" y="311"/>
                    <a:pt x="429" y="296"/>
                    <a:pt x="413" y="275"/>
                  </a:cubicBezTo>
                  <a:cubicBezTo>
                    <a:pt x="413" y="275"/>
                    <a:pt x="298" y="102"/>
                    <a:pt x="245" y="27"/>
                  </a:cubicBezTo>
                  <a:cubicBezTo>
                    <a:pt x="231" y="7"/>
                    <a:pt x="220" y="0"/>
                    <a:pt x="203" y="27"/>
                  </a:cubicBezTo>
                  <a:cubicBezTo>
                    <a:pt x="144" y="98"/>
                    <a:pt x="55" y="226"/>
                    <a:pt x="15" y="280"/>
                  </a:cubicBezTo>
                  <a:cubicBezTo>
                    <a:pt x="13" y="285"/>
                    <a:pt x="0" y="308"/>
                    <a:pt x="24" y="311"/>
                  </a:cubicBezTo>
                  <a:cubicBezTo>
                    <a:pt x="52" y="314"/>
                    <a:pt x="114" y="316"/>
                    <a:pt x="114" y="316"/>
                  </a:cubicBezTo>
                  <a:cubicBezTo>
                    <a:pt x="93" y="750"/>
                    <a:pt x="351" y="750"/>
                    <a:pt x="567" y="748"/>
                  </a:cubicBezTo>
                  <a:cubicBezTo>
                    <a:pt x="606" y="756"/>
                    <a:pt x="723" y="705"/>
                    <a:pt x="727" y="559"/>
                  </a:cubicBezTo>
                  <a:close/>
                </a:path>
              </a:pathLst>
            </a:custGeom>
            <a:solidFill>
              <a:schemeClr val="accent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9" name="Freeform 8"/>
            <p:cNvSpPr/>
            <p:nvPr/>
          </p:nvSpPr>
          <p:spPr bwMode="auto">
            <a:xfrm>
              <a:off x="5927443" y="1632584"/>
              <a:ext cx="104486" cy="4464293"/>
            </a:xfrm>
            <a:custGeom>
              <a:avLst/>
              <a:gdLst>
                <a:gd name="T0" fmla="*/ 94 w 106"/>
                <a:gd name="T1" fmla="*/ 4529 h 4529"/>
                <a:gd name="T2" fmla="*/ 0 w 106"/>
                <a:gd name="T3" fmla="*/ 4484 h 4529"/>
                <a:gd name="T4" fmla="*/ 12 w 106"/>
                <a:gd name="T5" fmla="*/ 0 h 4529"/>
                <a:gd name="T6" fmla="*/ 106 w 106"/>
                <a:gd name="T7" fmla="*/ 0 h 4529"/>
                <a:gd name="T8" fmla="*/ 94 w 106"/>
                <a:gd name="T9" fmla="*/ 4529 h 4529"/>
              </a:gdLst>
              <a:ahLst/>
              <a:cxnLst>
                <a:cxn ang="0">
                  <a:pos x="T0" y="T1"/>
                </a:cxn>
                <a:cxn ang="0">
                  <a:pos x="T2" y="T3"/>
                </a:cxn>
                <a:cxn ang="0">
                  <a:pos x="T4" y="T5"/>
                </a:cxn>
                <a:cxn ang="0">
                  <a:pos x="T6" y="T7"/>
                </a:cxn>
                <a:cxn ang="0">
                  <a:pos x="T8" y="T9"/>
                </a:cxn>
              </a:cxnLst>
              <a:rect l="0" t="0" r="r" b="b"/>
              <a:pathLst>
                <a:path w="106" h="4529">
                  <a:moveTo>
                    <a:pt x="94" y="4529"/>
                  </a:moveTo>
                  <a:lnTo>
                    <a:pt x="0" y="4484"/>
                  </a:lnTo>
                  <a:lnTo>
                    <a:pt x="12" y="0"/>
                  </a:lnTo>
                  <a:lnTo>
                    <a:pt x="106" y="0"/>
                  </a:lnTo>
                  <a:lnTo>
                    <a:pt x="94" y="4529"/>
                  </a:lnTo>
                  <a:close/>
                </a:path>
              </a:pathLst>
            </a:custGeom>
            <a:solidFill>
              <a:srgbClr val="878787"/>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0" name="Freeform 9"/>
            <p:cNvSpPr/>
            <p:nvPr/>
          </p:nvSpPr>
          <p:spPr bwMode="auto">
            <a:xfrm>
              <a:off x="6181757" y="1632584"/>
              <a:ext cx="102514" cy="4467250"/>
            </a:xfrm>
            <a:custGeom>
              <a:avLst/>
              <a:gdLst>
                <a:gd name="T0" fmla="*/ 87 w 104"/>
                <a:gd name="T1" fmla="*/ 4498 h 4532"/>
                <a:gd name="T2" fmla="*/ 0 w 104"/>
                <a:gd name="T3" fmla="*/ 4532 h 4532"/>
                <a:gd name="T4" fmla="*/ 11 w 104"/>
                <a:gd name="T5" fmla="*/ 0 h 4532"/>
                <a:gd name="T6" fmla="*/ 104 w 104"/>
                <a:gd name="T7" fmla="*/ 3 h 4532"/>
                <a:gd name="T8" fmla="*/ 87 w 104"/>
                <a:gd name="T9" fmla="*/ 4498 h 4532"/>
              </a:gdLst>
              <a:ahLst/>
              <a:cxnLst>
                <a:cxn ang="0">
                  <a:pos x="T0" y="T1"/>
                </a:cxn>
                <a:cxn ang="0">
                  <a:pos x="T2" y="T3"/>
                </a:cxn>
                <a:cxn ang="0">
                  <a:pos x="T4" y="T5"/>
                </a:cxn>
                <a:cxn ang="0">
                  <a:pos x="T6" y="T7"/>
                </a:cxn>
                <a:cxn ang="0">
                  <a:pos x="T8" y="T9"/>
                </a:cxn>
              </a:cxnLst>
              <a:rect l="0" t="0" r="r" b="b"/>
              <a:pathLst>
                <a:path w="104" h="4532">
                  <a:moveTo>
                    <a:pt x="87" y="4498"/>
                  </a:moveTo>
                  <a:lnTo>
                    <a:pt x="0" y="4532"/>
                  </a:lnTo>
                  <a:lnTo>
                    <a:pt x="11" y="0"/>
                  </a:lnTo>
                  <a:lnTo>
                    <a:pt x="104" y="3"/>
                  </a:lnTo>
                  <a:lnTo>
                    <a:pt x="87" y="4498"/>
                  </a:lnTo>
                  <a:close/>
                </a:path>
              </a:pathLst>
            </a:custGeom>
            <a:solidFill>
              <a:srgbClr val="878787"/>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1" name="Freeform 10"/>
            <p:cNvSpPr/>
            <p:nvPr/>
          </p:nvSpPr>
          <p:spPr bwMode="auto">
            <a:xfrm>
              <a:off x="6016157" y="1632584"/>
              <a:ext cx="181371" cy="4467250"/>
            </a:xfrm>
            <a:custGeom>
              <a:avLst/>
              <a:gdLst>
                <a:gd name="T0" fmla="*/ 172 w 184"/>
                <a:gd name="T1" fmla="*/ 4532 h 4532"/>
                <a:gd name="T2" fmla="*/ 0 w 184"/>
                <a:gd name="T3" fmla="*/ 4529 h 4532"/>
                <a:gd name="T4" fmla="*/ 11 w 184"/>
                <a:gd name="T5" fmla="*/ 0 h 4532"/>
                <a:gd name="T6" fmla="*/ 184 w 184"/>
                <a:gd name="T7" fmla="*/ 0 h 4532"/>
                <a:gd name="T8" fmla="*/ 172 w 184"/>
                <a:gd name="T9" fmla="*/ 4532 h 4532"/>
              </a:gdLst>
              <a:ahLst/>
              <a:cxnLst>
                <a:cxn ang="0">
                  <a:pos x="T0" y="T1"/>
                </a:cxn>
                <a:cxn ang="0">
                  <a:pos x="T2" y="T3"/>
                </a:cxn>
                <a:cxn ang="0">
                  <a:pos x="T4" y="T5"/>
                </a:cxn>
                <a:cxn ang="0">
                  <a:pos x="T6" y="T7"/>
                </a:cxn>
                <a:cxn ang="0">
                  <a:pos x="T8" y="T9"/>
                </a:cxn>
              </a:cxnLst>
              <a:rect l="0" t="0" r="r" b="b"/>
              <a:pathLst>
                <a:path w="184" h="4532">
                  <a:moveTo>
                    <a:pt x="172" y="4532"/>
                  </a:moveTo>
                  <a:lnTo>
                    <a:pt x="0" y="4529"/>
                  </a:lnTo>
                  <a:lnTo>
                    <a:pt x="11" y="0"/>
                  </a:lnTo>
                  <a:lnTo>
                    <a:pt x="184" y="0"/>
                  </a:lnTo>
                  <a:lnTo>
                    <a:pt x="172" y="4532"/>
                  </a:ln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2" name="Freeform 11"/>
            <p:cNvSpPr/>
            <p:nvPr/>
          </p:nvSpPr>
          <p:spPr bwMode="auto">
            <a:xfrm>
              <a:off x="5927443" y="5975634"/>
              <a:ext cx="344999" cy="720556"/>
            </a:xfrm>
            <a:custGeom>
              <a:avLst/>
              <a:gdLst>
                <a:gd name="T0" fmla="*/ 38 w 148"/>
                <a:gd name="T1" fmla="*/ 52 h 309"/>
                <a:gd name="T2" fmla="*/ 70 w 148"/>
                <a:gd name="T3" fmla="*/ 17 h 309"/>
                <a:gd name="T4" fmla="*/ 107 w 148"/>
                <a:gd name="T5" fmla="*/ 45 h 309"/>
                <a:gd name="T6" fmla="*/ 134 w 148"/>
                <a:gd name="T7" fmla="*/ 18 h 309"/>
                <a:gd name="T8" fmla="*/ 148 w 148"/>
                <a:gd name="T9" fmla="*/ 34 h 309"/>
                <a:gd name="T10" fmla="*/ 78 w 148"/>
                <a:gd name="T11" fmla="*/ 309 h 309"/>
                <a:gd name="T12" fmla="*/ 0 w 148"/>
                <a:gd name="T13" fmla="*/ 33 h 309"/>
                <a:gd name="T14" fmla="*/ 38 w 148"/>
                <a:gd name="T15" fmla="*/ 52 h 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8" h="309">
                  <a:moveTo>
                    <a:pt x="38" y="52"/>
                  </a:moveTo>
                  <a:cubicBezTo>
                    <a:pt x="38" y="52"/>
                    <a:pt x="57" y="13"/>
                    <a:pt x="70" y="17"/>
                  </a:cubicBezTo>
                  <a:cubicBezTo>
                    <a:pt x="84" y="21"/>
                    <a:pt x="103" y="15"/>
                    <a:pt x="107" y="45"/>
                  </a:cubicBezTo>
                  <a:cubicBezTo>
                    <a:pt x="111" y="42"/>
                    <a:pt x="122" y="19"/>
                    <a:pt x="134" y="18"/>
                  </a:cubicBezTo>
                  <a:cubicBezTo>
                    <a:pt x="145" y="18"/>
                    <a:pt x="148" y="34"/>
                    <a:pt x="148" y="34"/>
                  </a:cubicBezTo>
                  <a:cubicBezTo>
                    <a:pt x="78" y="309"/>
                    <a:pt x="78" y="309"/>
                    <a:pt x="78" y="309"/>
                  </a:cubicBezTo>
                  <a:cubicBezTo>
                    <a:pt x="0" y="33"/>
                    <a:pt x="0" y="33"/>
                    <a:pt x="0" y="33"/>
                  </a:cubicBezTo>
                  <a:cubicBezTo>
                    <a:pt x="0" y="33"/>
                    <a:pt x="24" y="0"/>
                    <a:pt x="38" y="52"/>
                  </a:cubicBezTo>
                  <a:close/>
                </a:path>
              </a:pathLst>
            </a:custGeom>
            <a:solidFill>
              <a:srgbClr val="F3E1D1"/>
            </a:solidFill>
            <a:ln>
              <a:noFill/>
            </a:ln>
            <a:extLst>
              <a:ext uri="{91240B29-F687-4F45-9708-019B960494DF}">
                <a14:hiddenLine xmlns:a14="http://schemas.microsoft.com/office/drawing/2010/main" w="9525">
                  <a:solidFill>
                    <a:srgbClr val="000000"/>
                  </a:solidFill>
                  <a:round/>
                </a14:hiddenLine>
              </a:ext>
            </a:extLst>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3" name="Freeform 12"/>
            <p:cNvSpPr/>
            <p:nvPr/>
          </p:nvSpPr>
          <p:spPr bwMode="auto">
            <a:xfrm>
              <a:off x="6043757" y="6409348"/>
              <a:ext cx="126171" cy="286842"/>
            </a:xfrm>
            <a:custGeom>
              <a:avLst/>
              <a:gdLst>
                <a:gd name="T0" fmla="*/ 0 w 54"/>
                <a:gd name="T1" fmla="*/ 23 h 123"/>
                <a:gd name="T2" fmla="*/ 28 w 54"/>
                <a:gd name="T3" fmla="*/ 123 h 123"/>
                <a:gd name="T4" fmla="*/ 54 w 54"/>
                <a:gd name="T5" fmla="*/ 23 h 123"/>
                <a:gd name="T6" fmla="*/ 0 w 54"/>
                <a:gd name="T7" fmla="*/ 23 h 123"/>
              </a:gdLst>
              <a:ahLst/>
              <a:cxnLst>
                <a:cxn ang="0">
                  <a:pos x="T0" y="T1"/>
                </a:cxn>
                <a:cxn ang="0">
                  <a:pos x="T2" y="T3"/>
                </a:cxn>
                <a:cxn ang="0">
                  <a:pos x="T4" y="T5"/>
                </a:cxn>
                <a:cxn ang="0">
                  <a:pos x="T6" y="T7"/>
                </a:cxn>
              </a:cxnLst>
              <a:rect l="0" t="0" r="r" b="b"/>
              <a:pathLst>
                <a:path w="54" h="123">
                  <a:moveTo>
                    <a:pt x="0" y="23"/>
                  </a:moveTo>
                  <a:cubicBezTo>
                    <a:pt x="28" y="123"/>
                    <a:pt x="28" y="123"/>
                    <a:pt x="28" y="123"/>
                  </a:cubicBezTo>
                  <a:cubicBezTo>
                    <a:pt x="54" y="23"/>
                    <a:pt x="54" y="23"/>
                    <a:pt x="54" y="23"/>
                  </a:cubicBezTo>
                  <a:cubicBezTo>
                    <a:pt x="54" y="23"/>
                    <a:pt x="27" y="0"/>
                    <a:pt x="0" y="23"/>
                  </a:cubicBezTo>
                  <a:close/>
                </a:path>
              </a:pathLst>
            </a:custGeom>
            <a:solidFill>
              <a:schemeClr val="tx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4" name="Rectangle 13"/>
            <p:cNvSpPr>
              <a:spLocks noChangeArrowheads="1"/>
            </p:cNvSpPr>
            <p:nvPr/>
          </p:nvSpPr>
          <p:spPr bwMode="auto">
            <a:xfrm>
              <a:off x="5939271" y="1632584"/>
              <a:ext cx="348942" cy="314442"/>
            </a:xfrm>
            <a:prstGeom prst="rect">
              <a:avLst/>
            </a:prstGeom>
            <a:solidFill>
              <a:schemeClr val="tx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5" name="Freeform 14"/>
            <p:cNvSpPr/>
            <p:nvPr/>
          </p:nvSpPr>
          <p:spPr bwMode="auto">
            <a:xfrm>
              <a:off x="5927443" y="2833182"/>
              <a:ext cx="437656" cy="3266652"/>
            </a:xfrm>
            <a:custGeom>
              <a:avLst/>
              <a:gdLst>
                <a:gd name="T0" fmla="*/ 38 w 188"/>
                <a:gd name="T1" fmla="*/ 1401 h 1401"/>
                <a:gd name="T2" fmla="*/ 40 w 188"/>
                <a:gd name="T3" fmla="*/ 246 h 1401"/>
                <a:gd name="T4" fmla="*/ 188 w 188"/>
                <a:gd name="T5" fmla="*/ 187 h 1401"/>
                <a:gd name="T6" fmla="*/ 186 w 188"/>
                <a:gd name="T7" fmla="*/ 0 h 1401"/>
                <a:gd name="T8" fmla="*/ 3 w 188"/>
                <a:gd name="T9" fmla="*/ 226 h 1401"/>
                <a:gd name="T10" fmla="*/ 0 w 188"/>
                <a:gd name="T11" fmla="*/ 1381 h 1401"/>
                <a:gd name="T12" fmla="*/ 38 w 188"/>
                <a:gd name="T13" fmla="*/ 1401 h 1401"/>
              </a:gdLst>
              <a:ahLst/>
              <a:cxnLst>
                <a:cxn ang="0">
                  <a:pos x="T0" y="T1"/>
                </a:cxn>
                <a:cxn ang="0">
                  <a:pos x="T2" y="T3"/>
                </a:cxn>
                <a:cxn ang="0">
                  <a:pos x="T4" y="T5"/>
                </a:cxn>
                <a:cxn ang="0">
                  <a:pos x="T6" y="T7"/>
                </a:cxn>
                <a:cxn ang="0">
                  <a:pos x="T8" y="T9"/>
                </a:cxn>
                <a:cxn ang="0">
                  <a:pos x="T10" y="T11"/>
                </a:cxn>
                <a:cxn ang="0">
                  <a:pos x="T12" y="T13"/>
                </a:cxn>
              </a:cxnLst>
              <a:rect l="0" t="0" r="r" b="b"/>
              <a:pathLst>
                <a:path w="188" h="1401">
                  <a:moveTo>
                    <a:pt x="38" y="1401"/>
                  </a:moveTo>
                  <a:cubicBezTo>
                    <a:pt x="40" y="246"/>
                    <a:pt x="40" y="246"/>
                    <a:pt x="40" y="246"/>
                  </a:cubicBezTo>
                  <a:cubicBezTo>
                    <a:pt x="131" y="218"/>
                    <a:pt x="182" y="213"/>
                    <a:pt x="188" y="187"/>
                  </a:cubicBezTo>
                  <a:cubicBezTo>
                    <a:pt x="186" y="0"/>
                    <a:pt x="186" y="0"/>
                    <a:pt x="186" y="0"/>
                  </a:cubicBezTo>
                  <a:cubicBezTo>
                    <a:pt x="171" y="93"/>
                    <a:pt x="3" y="184"/>
                    <a:pt x="3" y="226"/>
                  </a:cubicBezTo>
                  <a:cubicBezTo>
                    <a:pt x="0" y="1381"/>
                    <a:pt x="0" y="1381"/>
                    <a:pt x="0" y="1381"/>
                  </a:cubicBezTo>
                  <a:cubicBezTo>
                    <a:pt x="14" y="1364"/>
                    <a:pt x="30" y="1368"/>
                    <a:pt x="38" y="1401"/>
                  </a:cubicBezTo>
                  <a:close/>
                </a:path>
              </a:pathLst>
            </a:custGeom>
            <a:solidFill>
              <a:schemeClr val="accent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6" name="Freeform 15"/>
            <p:cNvSpPr/>
            <p:nvPr/>
          </p:nvSpPr>
          <p:spPr bwMode="auto">
            <a:xfrm>
              <a:off x="5826900" y="3798195"/>
              <a:ext cx="447513" cy="2294739"/>
            </a:xfrm>
            <a:custGeom>
              <a:avLst/>
              <a:gdLst>
                <a:gd name="T0" fmla="*/ 151 w 192"/>
                <a:gd name="T1" fmla="*/ 984 h 984"/>
                <a:gd name="T2" fmla="*/ 154 w 192"/>
                <a:gd name="T3" fmla="*/ 256 h 984"/>
                <a:gd name="T4" fmla="*/ 0 w 192"/>
                <a:gd name="T5" fmla="*/ 195 h 984"/>
                <a:gd name="T6" fmla="*/ 2 w 192"/>
                <a:gd name="T7" fmla="*/ 0 h 984"/>
                <a:gd name="T8" fmla="*/ 192 w 192"/>
                <a:gd name="T9" fmla="*/ 235 h 984"/>
                <a:gd name="T10" fmla="*/ 191 w 192"/>
                <a:gd name="T11" fmla="*/ 968 h 984"/>
                <a:gd name="T12" fmla="*/ 151 w 192"/>
                <a:gd name="T13" fmla="*/ 984 h 984"/>
              </a:gdLst>
              <a:ahLst/>
              <a:cxnLst>
                <a:cxn ang="0">
                  <a:pos x="T0" y="T1"/>
                </a:cxn>
                <a:cxn ang="0">
                  <a:pos x="T2" y="T3"/>
                </a:cxn>
                <a:cxn ang="0">
                  <a:pos x="T4" y="T5"/>
                </a:cxn>
                <a:cxn ang="0">
                  <a:pos x="T6" y="T7"/>
                </a:cxn>
                <a:cxn ang="0">
                  <a:pos x="T8" y="T9"/>
                </a:cxn>
                <a:cxn ang="0">
                  <a:pos x="T10" y="T11"/>
                </a:cxn>
                <a:cxn ang="0">
                  <a:pos x="T12" y="T13"/>
                </a:cxn>
              </a:cxnLst>
              <a:rect l="0" t="0" r="r" b="b"/>
              <a:pathLst>
                <a:path w="192" h="984">
                  <a:moveTo>
                    <a:pt x="151" y="984"/>
                  </a:moveTo>
                  <a:cubicBezTo>
                    <a:pt x="154" y="256"/>
                    <a:pt x="154" y="256"/>
                    <a:pt x="154" y="256"/>
                  </a:cubicBezTo>
                  <a:cubicBezTo>
                    <a:pt x="59" y="227"/>
                    <a:pt x="6" y="221"/>
                    <a:pt x="0" y="195"/>
                  </a:cubicBezTo>
                  <a:cubicBezTo>
                    <a:pt x="2" y="0"/>
                    <a:pt x="2" y="0"/>
                    <a:pt x="2" y="0"/>
                  </a:cubicBezTo>
                  <a:cubicBezTo>
                    <a:pt x="18" y="97"/>
                    <a:pt x="192" y="192"/>
                    <a:pt x="192" y="235"/>
                  </a:cubicBezTo>
                  <a:cubicBezTo>
                    <a:pt x="191" y="968"/>
                    <a:pt x="191" y="968"/>
                    <a:pt x="191" y="968"/>
                  </a:cubicBezTo>
                  <a:cubicBezTo>
                    <a:pt x="186" y="945"/>
                    <a:pt x="164" y="947"/>
                    <a:pt x="151" y="984"/>
                  </a:cubicBezTo>
                  <a:close/>
                </a:path>
              </a:pathLst>
            </a:custGeom>
            <a:solidFill>
              <a:srgbClr val="00B050"/>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17" name="Freeform 16"/>
            <p:cNvSpPr/>
            <p:nvPr/>
          </p:nvSpPr>
          <p:spPr bwMode="auto">
            <a:xfrm>
              <a:off x="6013200" y="4646893"/>
              <a:ext cx="452442" cy="1449983"/>
            </a:xfrm>
            <a:custGeom>
              <a:avLst/>
              <a:gdLst>
                <a:gd name="T0" fmla="*/ 71 w 194"/>
                <a:gd name="T1" fmla="*/ 620 h 622"/>
                <a:gd name="T2" fmla="*/ 74 w 194"/>
                <a:gd name="T3" fmla="*/ 246 h 622"/>
                <a:gd name="T4" fmla="*/ 194 w 194"/>
                <a:gd name="T5" fmla="*/ 194 h 622"/>
                <a:gd name="T6" fmla="*/ 192 w 194"/>
                <a:gd name="T7" fmla="*/ 0 h 622"/>
                <a:gd name="T8" fmla="*/ 0 w 194"/>
                <a:gd name="T9" fmla="*/ 234 h 622"/>
                <a:gd name="T10" fmla="*/ 1 w 194"/>
                <a:gd name="T11" fmla="*/ 622 h 622"/>
                <a:gd name="T12" fmla="*/ 71 w 194"/>
                <a:gd name="T13" fmla="*/ 620 h 622"/>
              </a:gdLst>
              <a:ahLst/>
              <a:cxnLst>
                <a:cxn ang="0">
                  <a:pos x="T0" y="T1"/>
                </a:cxn>
                <a:cxn ang="0">
                  <a:pos x="T2" y="T3"/>
                </a:cxn>
                <a:cxn ang="0">
                  <a:pos x="T4" y="T5"/>
                </a:cxn>
                <a:cxn ang="0">
                  <a:pos x="T6" y="T7"/>
                </a:cxn>
                <a:cxn ang="0">
                  <a:pos x="T8" y="T9"/>
                </a:cxn>
                <a:cxn ang="0">
                  <a:pos x="T10" y="T11"/>
                </a:cxn>
                <a:cxn ang="0">
                  <a:pos x="T12" y="T13"/>
                </a:cxn>
              </a:cxnLst>
              <a:rect l="0" t="0" r="r" b="b"/>
              <a:pathLst>
                <a:path w="194" h="622">
                  <a:moveTo>
                    <a:pt x="71" y="620"/>
                  </a:moveTo>
                  <a:cubicBezTo>
                    <a:pt x="74" y="246"/>
                    <a:pt x="74" y="246"/>
                    <a:pt x="74" y="246"/>
                  </a:cubicBezTo>
                  <a:cubicBezTo>
                    <a:pt x="169" y="217"/>
                    <a:pt x="188" y="221"/>
                    <a:pt x="194" y="194"/>
                  </a:cubicBezTo>
                  <a:cubicBezTo>
                    <a:pt x="192" y="0"/>
                    <a:pt x="192" y="0"/>
                    <a:pt x="192" y="0"/>
                  </a:cubicBezTo>
                  <a:cubicBezTo>
                    <a:pt x="176" y="96"/>
                    <a:pt x="0" y="191"/>
                    <a:pt x="0" y="234"/>
                  </a:cubicBezTo>
                  <a:cubicBezTo>
                    <a:pt x="1" y="622"/>
                    <a:pt x="1" y="622"/>
                    <a:pt x="1" y="622"/>
                  </a:cubicBezTo>
                  <a:cubicBezTo>
                    <a:pt x="21" y="582"/>
                    <a:pt x="59" y="583"/>
                    <a:pt x="71" y="620"/>
                  </a:cubicBezTo>
                  <a:close/>
                </a:path>
              </a:pathLst>
            </a:custGeom>
            <a:solidFill>
              <a:srgbClr val="0070C0"/>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57" name="Freeform 56"/>
            <p:cNvSpPr/>
            <p:nvPr/>
          </p:nvSpPr>
          <p:spPr bwMode="auto">
            <a:xfrm>
              <a:off x="6071357" y="2754325"/>
              <a:ext cx="91671" cy="60128"/>
            </a:xfrm>
            <a:custGeom>
              <a:avLst/>
              <a:gdLst>
                <a:gd name="T0" fmla="*/ 10 w 39"/>
                <a:gd name="T1" fmla="*/ 6 h 26"/>
                <a:gd name="T2" fmla="*/ 3 w 39"/>
                <a:gd name="T3" fmla="*/ 14 h 26"/>
                <a:gd name="T4" fmla="*/ 9 w 39"/>
                <a:gd name="T5" fmla="*/ 21 h 26"/>
                <a:gd name="T6" fmla="*/ 27 w 39"/>
                <a:gd name="T7" fmla="*/ 0 h 26"/>
                <a:gd name="T8" fmla="*/ 39 w 39"/>
                <a:gd name="T9" fmla="*/ 13 h 26"/>
                <a:gd name="T10" fmla="*/ 29 w 39"/>
                <a:gd name="T11" fmla="*/ 26 h 26"/>
                <a:gd name="T12" fmla="*/ 27 w 39"/>
                <a:gd name="T13" fmla="*/ 23 h 26"/>
                <a:gd name="T14" fmla="*/ 35 w 39"/>
                <a:gd name="T15" fmla="*/ 13 h 26"/>
                <a:gd name="T16" fmla="*/ 28 w 39"/>
                <a:gd name="T17" fmla="*/ 4 h 26"/>
                <a:gd name="T18" fmla="*/ 10 w 39"/>
                <a:gd name="T19" fmla="*/ 26 h 26"/>
                <a:gd name="T20" fmla="*/ 0 w 39"/>
                <a:gd name="T21" fmla="*/ 14 h 26"/>
                <a:gd name="T22" fmla="*/ 9 w 39"/>
                <a:gd name="T23" fmla="*/ 2 h 26"/>
                <a:gd name="T24" fmla="*/ 10 w 39"/>
                <a:gd name="T2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26">
                  <a:moveTo>
                    <a:pt x="10" y="6"/>
                  </a:moveTo>
                  <a:cubicBezTo>
                    <a:pt x="6" y="7"/>
                    <a:pt x="3" y="10"/>
                    <a:pt x="3" y="14"/>
                  </a:cubicBezTo>
                  <a:cubicBezTo>
                    <a:pt x="3" y="19"/>
                    <a:pt x="5" y="21"/>
                    <a:pt x="9" y="21"/>
                  </a:cubicBezTo>
                  <a:cubicBezTo>
                    <a:pt x="17" y="22"/>
                    <a:pt x="15" y="0"/>
                    <a:pt x="27" y="0"/>
                  </a:cubicBezTo>
                  <a:cubicBezTo>
                    <a:pt x="33" y="0"/>
                    <a:pt x="39" y="3"/>
                    <a:pt x="39" y="13"/>
                  </a:cubicBezTo>
                  <a:cubicBezTo>
                    <a:pt x="39" y="21"/>
                    <a:pt x="33" y="24"/>
                    <a:pt x="29" y="26"/>
                  </a:cubicBezTo>
                  <a:cubicBezTo>
                    <a:pt x="27" y="23"/>
                    <a:pt x="27" y="23"/>
                    <a:pt x="27" y="23"/>
                  </a:cubicBezTo>
                  <a:cubicBezTo>
                    <a:pt x="31" y="21"/>
                    <a:pt x="35" y="18"/>
                    <a:pt x="35" y="13"/>
                  </a:cubicBezTo>
                  <a:cubicBezTo>
                    <a:pt x="35" y="7"/>
                    <a:pt x="32" y="4"/>
                    <a:pt x="28" y="4"/>
                  </a:cubicBezTo>
                  <a:cubicBezTo>
                    <a:pt x="19" y="4"/>
                    <a:pt x="21" y="26"/>
                    <a:pt x="10" y="26"/>
                  </a:cubicBezTo>
                  <a:cubicBezTo>
                    <a:pt x="4" y="26"/>
                    <a:pt x="0" y="21"/>
                    <a:pt x="0" y="14"/>
                  </a:cubicBezTo>
                  <a:cubicBezTo>
                    <a:pt x="0" y="8"/>
                    <a:pt x="3" y="4"/>
                    <a:pt x="9" y="2"/>
                  </a:cubicBezTo>
                  <a:lnTo>
                    <a:pt x="10" y="6"/>
                  </a:lnTo>
                  <a:close/>
                </a:path>
              </a:pathLst>
            </a:custGeom>
            <a:solidFill>
              <a:schemeClr val="tx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58" name="Freeform 57"/>
            <p:cNvSpPr>
              <a:spLocks noEditPoints="1"/>
            </p:cNvSpPr>
            <p:nvPr/>
          </p:nvSpPr>
          <p:spPr bwMode="auto">
            <a:xfrm>
              <a:off x="6071357" y="2674482"/>
              <a:ext cx="88714" cy="69986"/>
            </a:xfrm>
            <a:custGeom>
              <a:avLst/>
              <a:gdLst>
                <a:gd name="T0" fmla="*/ 90 w 90"/>
                <a:gd name="T1" fmla="*/ 71 h 71"/>
                <a:gd name="T2" fmla="*/ 0 w 90"/>
                <a:gd name="T3" fmla="*/ 43 h 71"/>
                <a:gd name="T4" fmla="*/ 0 w 90"/>
                <a:gd name="T5" fmla="*/ 29 h 71"/>
                <a:gd name="T6" fmla="*/ 90 w 90"/>
                <a:gd name="T7" fmla="*/ 0 h 71"/>
                <a:gd name="T8" fmla="*/ 90 w 90"/>
                <a:gd name="T9" fmla="*/ 12 h 71"/>
                <a:gd name="T10" fmla="*/ 62 w 90"/>
                <a:gd name="T11" fmla="*/ 19 h 71"/>
                <a:gd name="T12" fmla="*/ 62 w 90"/>
                <a:gd name="T13" fmla="*/ 52 h 71"/>
                <a:gd name="T14" fmla="*/ 90 w 90"/>
                <a:gd name="T15" fmla="*/ 59 h 71"/>
                <a:gd name="T16" fmla="*/ 90 w 90"/>
                <a:gd name="T17" fmla="*/ 71 h 71"/>
                <a:gd name="T18" fmla="*/ 55 w 90"/>
                <a:gd name="T19" fmla="*/ 50 h 71"/>
                <a:gd name="T20" fmla="*/ 55 w 90"/>
                <a:gd name="T21" fmla="*/ 22 h 71"/>
                <a:gd name="T22" fmla="*/ 7 w 90"/>
                <a:gd name="T23" fmla="*/ 36 h 71"/>
                <a:gd name="T24" fmla="*/ 7 w 90"/>
                <a:gd name="T25" fmla="*/ 36 h 71"/>
                <a:gd name="T26" fmla="*/ 55 w 90"/>
                <a:gd name="T27" fmla="*/ 5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1">
                  <a:moveTo>
                    <a:pt x="90" y="71"/>
                  </a:moveTo>
                  <a:lnTo>
                    <a:pt x="0" y="43"/>
                  </a:lnTo>
                  <a:lnTo>
                    <a:pt x="0" y="29"/>
                  </a:lnTo>
                  <a:lnTo>
                    <a:pt x="90" y="0"/>
                  </a:lnTo>
                  <a:lnTo>
                    <a:pt x="90" y="12"/>
                  </a:lnTo>
                  <a:lnTo>
                    <a:pt x="62" y="19"/>
                  </a:lnTo>
                  <a:lnTo>
                    <a:pt x="62" y="52"/>
                  </a:lnTo>
                  <a:lnTo>
                    <a:pt x="90" y="59"/>
                  </a:lnTo>
                  <a:lnTo>
                    <a:pt x="90" y="71"/>
                  </a:lnTo>
                  <a:close/>
                  <a:moveTo>
                    <a:pt x="55" y="50"/>
                  </a:moveTo>
                  <a:lnTo>
                    <a:pt x="55" y="22"/>
                  </a:lnTo>
                  <a:lnTo>
                    <a:pt x="7" y="36"/>
                  </a:lnTo>
                  <a:lnTo>
                    <a:pt x="7" y="36"/>
                  </a:lnTo>
                  <a:lnTo>
                    <a:pt x="55" y="50"/>
                  </a:lnTo>
                  <a:close/>
                </a:path>
              </a:pathLst>
            </a:custGeom>
            <a:solidFill>
              <a:schemeClr val="tx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59" name="Freeform 58"/>
            <p:cNvSpPr/>
            <p:nvPr/>
          </p:nvSpPr>
          <p:spPr bwMode="auto">
            <a:xfrm>
              <a:off x="6071357" y="2583796"/>
              <a:ext cx="88714" cy="74914"/>
            </a:xfrm>
            <a:custGeom>
              <a:avLst/>
              <a:gdLst>
                <a:gd name="T0" fmla="*/ 90 w 90"/>
                <a:gd name="T1" fmla="*/ 10 h 76"/>
                <a:gd name="T2" fmla="*/ 10 w 90"/>
                <a:gd name="T3" fmla="*/ 10 h 76"/>
                <a:gd name="T4" fmla="*/ 10 w 90"/>
                <a:gd name="T5" fmla="*/ 10 h 76"/>
                <a:gd name="T6" fmla="*/ 90 w 90"/>
                <a:gd name="T7" fmla="*/ 36 h 76"/>
                <a:gd name="T8" fmla="*/ 90 w 90"/>
                <a:gd name="T9" fmla="*/ 43 h 76"/>
                <a:gd name="T10" fmla="*/ 10 w 90"/>
                <a:gd name="T11" fmla="*/ 69 h 76"/>
                <a:gd name="T12" fmla="*/ 10 w 90"/>
                <a:gd name="T13" fmla="*/ 69 h 76"/>
                <a:gd name="T14" fmla="*/ 90 w 90"/>
                <a:gd name="T15" fmla="*/ 69 h 76"/>
                <a:gd name="T16" fmla="*/ 90 w 90"/>
                <a:gd name="T17" fmla="*/ 76 h 76"/>
                <a:gd name="T18" fmla="*/ 0 w 90"/>
                <a:gd name="T19" fmla="*/ 76 h 76"/>
                <a:gd name="T20" fmla="*/ 0 w 90"/>
                <a:gd name="T21" fmla="*/ 62 h 76"/>
                <a:gd name="T22" fmla="*/ 74 w 90"/>
                <a:gd name="T23" fmla="*/ 38 h 76"/>
                <a:gd name="T24" fmla="*/ 74 w 90"/>
                <a:gd name="T25" fmla="*/ 38 h 76"/>
                <a:gd name="T26" fmla="*/ 0 w 90"/>
                <a:gd name="T27" fmla="*/ 17 h 76"/>
                <a:gd name="T28" fmla="*/ 0 w 90"/>
                <a:gd name="T29" fmla="*/ 0 h 76"/>
                <a:gd name="T30" fmla="*/ 90 w 90"/>
                <a:gd name="T31" fmla="*/ 0 h 76"/>
                <a:gd name="T32" fmla="*/ 90 w 90"/>
                <a:gd name="T33" fmla="*/ 1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76">
                  <a:moveTo>
                    <a:pt x="90" y="10"/>
                  </a:moveTo>
                  <a:lnTo>
                    <a:pt x="10" y="10"/>
                  </a:lnTo>
                  <a:lnTo>
                    <a:pt x="10" y="10"/>
                  </a:lnTo>
                  <a:lnTo>
                    <a:pt x="90" y="36"/>
                  </a:lnTo>
                  <a:lnTo>
                    <a:pt x="90" y="43"/>
                  </a:lnTo>
                  <a:lnTo>
                    <a:pt x="10" y="69"/>
                  </a:lnTo>
                  <a:lnTo>
                    <a:pt x="10" y="69"/>
                  </a:lnTo>
                  <a:lnTo>
                    <a:pt x="90" y="69"/>
                  </a:lnTo>
                  <a:lnTo>
                    <a:pt x="90" y="76"/>
                  </a:lnTo>
                  <a:lnTo>
                    <a:pt x="0" y="76"/>
                  </a:lnTo>
                  <a:lnTo>
                    <a:pt x="0" y="62"/>
                  </a:lnTo>
                  <a:lnTo>
                    <a:pt x="74" y="38"/>
                  </a:lnTo>
                  <a:lnTo>
                    <a:pt x="74" y="38"/>
                  </a:lnTo>
                  <a:lnTo>
                    <a:pt x="0" y="17"/>
                  </a:lnTo>
                  <a:lnTo>
                    <a:pt x="0" y="0"/>
                  </a:lnTo>
                  <a:lnTo>
                    <a:pt x="90" y="0"/>
                  </a:lnTo>
                  <a:lnTo>
                    <a:pt x="90" y="10"/>
                  </a:lnTo>
                  <a:close/>
                </a:path>
              </a:pathLst>
            </a:custGeom>
            <a:solidFill>
              <a:schemeClr val="tx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0" name="Freeform 59"/>
            <p:cNvSpPr>
              <a:spLocks noEditPoints="1"/>
            </p:cNvSpPr>
            <p:nvPr/>
          </p:nvSpPr>
          <p:spPr bwMode="auto">
            <a:xfrm>
              <a:off x="6071357" y="2501982"/>
              <a:ext cx="88714" cy="56186"/>
            </a:xfrm>
            <a:custGeom>
              <a:avLst/>
              <a:gdLst>
                <a:gd name="T0" fmla="*/ 38 w 38"/>
                <a:gd name="T1" fmla="*/ 24 h 24"/>
                <a:gd name="T2" fmla="*/ 0 w 38"/>
                <a:gd name="T3" fmla="*/ 24 h 24"/>
                <a:gd name="T4" fmla="*/ 0 w 38"/>
                <a:gd name="T5" fmla="*/ 11 h 24"/>
                <a:gd name="T6" fmla="*/ 11 w 38"/>
                <a:gd name="T7" fmla="*/ 0 h 24"/>
                <a:gd name="T8" fmla="*/ 21 w 38"/>
                <a:gd name="T9" fmla="*/ 13 h 24"/>
                <a:gd name="T10" fmla="*/ 21 w 38"/>
                <a:gd name="T11" fmla="*/ 20 h 24"/>
                <a:gd name="T12" fmla="*/ 38 w 38"/>
                <a:gd name="T13" fmla="*/ 20 h 24"/>
                <a:gd name="T14" fmla="*/ 38 w 38"/>
                <a:gd name="T15" fmla="*/ 24 h 24"/>
                <a:gd name="T16" fmla="*/ 18 w 38"/>
                <a:gd name="T17" fmla="*/ 20 h 24"/>
                <a:gd name="T18" fmla="*/ 18 w 38"/>
                <a:gd name="T19" fmla="*/ 13 h 24"/>
                <a:gd name="T20" fmla="*/ 11 w 38"/>
                <a:gd name="T21" fmla="*/ 4 h 24"/>
                <a:gd name="T22" fmla="*/ 4 w 38"/>
                <a:gd name="T23" fmla="*/ 12 h 24"/>
                <a:gd name="T24" fmla="*/ 4 w 38"/>
                <a:gd name="T25" fmla="*/ 20 h 24"/>
                <a:gd name="T26" fmla="*/ 18 w 38"/>
                <a:gd name="T27"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24">
                  <a:moveTo>
                    <a:pt x="38" y="24"/>
                  </a:moveTo>
                  <a:cubicBezTo>
                    <a:pt x="0" y="24"/>
                    <a:pt x="0" y="24"/>
                    <a:pt x="0" y="24"/>
                  </a:cubicBezTo>
                  <a:cubicBezTo>
                    <a:pt x="0" y="11"/>
                    <a:pt x="0" y="11"/>
                    <a:pt x="0" y="11"/>
                  </a:cubicBezTo>
                  <a:cubicBezTo>
                    <a:pt x="0" y="3"/>
                    <a:pt x="5" y="0"/>
                    <a:pt x="11" y="0"/>
                  </a:cubicBezTo>
                  <a:cubicBezTo>
                    <a:pt x="17" y="0"/>
                    <a:pt x="21" y="4"/>
                    <a:pt x="21" y="13"/>
                  </a:cubicBezTo>
                  <a:cubicBezTo>
                    <a:pt x="21" y="20"/>
                    <a:pt x="21" y="20"/>
                    <a:pt x="21" y="20"/>
                  </a:cubicBezTo>
                  <a:cubicBezTo>
                    <a:pt x="38" y="20"/>
                    <a:pt x="38" y="20"/>
                    <a:pt x="38" y="20"/>
                  </a:cubicBezTo>
                  <a:lnTo>
                    <a:pt x="38" y="24"/>
                  </a:lnTo>
                  <a:close/>
                  <a:moveTo>
                    <a:pt x="18" y="20"/>
                  </a:moveTo>
                  <a:cubicBezTo>
                    <a:pt x="18" y="13"/>
                    <a:pt x="18" y="13"/>
                    <a:pt x="18" y="13"/>
                  </a:cubicBezTo>
                  <a:cubicBezTo>
                    <a:pt x="18" y="6"/>
                    <a:pt x="15" y="4"/>
                    <a:pt x="11" y="4"/>
                  </a:cubicBezTo>
                  <a:cubicBezTo>
                    <a:pt x="6" y="4"/>
                    <a:pt x="4" y="6"/>
                    <a:pt x="4" y="12"/>
                  </a:cubicBezTo>
                  <a:cubicBezTo>
                    <a:pt x="4" y="20"/>
                    <a:pt x="4" y="20"/>
                    <a:pt x="4" y="20"/>
                  </a:cubicBezTo>
                  <a:lnTo>
                    <a:pt x="18" y="20"/>
                  </a:lnTo>
                  <a:close/>
                </a:path>
              </a:pathLst>
            </a:custGeom>
            <a:solidFill>
              <a:schemeClr val="tx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1" name="Freeform 60"/>
            <p:cNvSpPr/>
            <p:nvPr/>
          </p:nvSpPr>
          <p:spPr bwMode="auto">
            <a:xfrm>
              <a:off x="6071357" y="2431997"/>
              <a:ext cx="88714" cy="51257"/>
            </a:xfrm>
            <a:custGeom>
              <a:avLst/>
              <a:gdLst>
                <a:gd name="T0" fmla="*/ 90 w 90"/>
                <a:gd name="T1" fmla="*/ 52 h 52"/>
                <a:gd name="T2" fmla="*/ 0 w 90"/>
                <a:gd name="T3" fmla="*/ 52 h 52"/>
                <a:gd name="T4" fmla="*/ 0 w 90"/>
                <a:gd name="T5" fmla="*/ 43 h 52"/>
                <a:gd name="T6" fmla="*/ 81 w 90"/>
                <a:gd name="T7" fmla="*/ 43 h 52"/>
                <a:gd name="T8" fmla="*/ 81 w 90"/>
                <a:gd name="T9" fmla="*/ 0 h 52"/>
                <a:gd name="T10" fmla="*/ 90 w 90"/>
                <a:gd name="T11" fmla="*/ 0 h 52"/>
                <a:gd name="T12" fmla="*/ 90 w 90"/>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90" h="52">
                  <a:moveTo>
                    <a:pt x="90" y="52"/>
                  </a:moveTo>
                  <a:lnTo>
                    <a:pt x="0" y="52"/>
                  </a:lnTo>
                  <a:lnTo>
                    <a:pt x="0" y="43"/>
                  </a:lnTo>
                  <a:lnTo>
                    <a:pt x="81" y="43"/>
                  </a:lnTo>
                  <a:lnTo>
                    <a:pt x="81" y="0"/>
                  </a:lnTo>
                  <a:lnTo>
                    <a:pt x="90" y="0"/>
                  </a:lnTo>
                  <a:lnTo>
                    <a:pt x="90" y="52"/>
                  </a:lnTo>
                  <a:close/>
                </a:path>
              </a:pathLst>
            </a:custGeom>
            <a:solidFill>
              <a:schemeClr val="tx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2" name="Freeform 61"/>
            <p:cNvSpPr/>
            <p:nvPr/>
          </p:nvSpPr>
          <p:spPr bwMode="auto">
            <a:xfrm>
              <a:off x="6071357" y="2360040"/>
              <a:ext cx="88714" cy="56186"/>
            </a:xfrm>
            <a:custGeom>
              <a:avLst/>
              <a:gdLst>
                <a:gd name="T0" fmla="*/ 0 w 90"/>
                <a:gd name="T1" fmla="*/ 2 h 57"/>
                <a:gd name="T2" fmla="*/ 10 w 90"/>
                <a:gd name="T3" fmla="*/ 2 h 57"/>
                <a:gd name="T4" fmla="*/ 10 w 90"/>
                <a:gd name="T5" fmla="*/ 47 h 57"/>
                <a:gd name="T6" fmla="*/ 41 w 90"/>
                <a:gd name="T7" fmla="*/ 47 h 57"/>
                <a:gd name="T8" fmla="*/ 41 w 90"/>
                <a:gd name="T9" fmla="*/ 17 h 57"/>
                <a:gd name="T10" fmla="*/ 48 w 90"/>
                <a:gd name="T11" fmla="*/ 17 h 57"/>
                <a:gd name="T12" fmla="*/ 48 w 90"/>
                <a:gd name="T13" fmla="*/ 47 h 57"/>
                <a:gd name="T14" fmla="*/ 81 w 90"/>
                <a:gd name="T15" fmla="*/ 47 h 57"/>
                <a:gd name="T16" fmla="*/ 81 w 90"/>
                <a:gd name="T17" fmla="*/ 0 h 57"/>
                <a:gd name="T18" fmla="*/ 90 w 90"/>
                <a:gd name="T19" fmla="*/ 0 h 57"/>
                <a:gd name="T20" fmla="*/ 90 w 90"/>
                <a:gd name="T21" fmla="*/ 57 h 57"/>
                <a:gd name="T22" fmla="*/ 0 w 90"/>
                <a:gd name="T23" fmla="*/ 57 h 57"/>
                <a:gd name="T24" fmla="*/ 0 w 90"/>
                <a:gd name="T25"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57">
                  <a:moveTo>
                    <a:pt x="0" y="2"/>
                  </a:moveTo>
                  <a:lnTo>
                    <a:pt x="10" y="2"/>
                  </a:lnTo>
                  <a:lnTo>
                    <a:pt x="10" y="47"/>
                  </a:lnTo>
                  <a:lnTo>
                    <a:pt x="41" y="47"/>
                  </a:lnTo>
                  <a:lnTo>
                    <a:pt x="41" y="17"/>
                  </a:lnTo>
                  <a:lnTo>
                    <a:pt x="48" y="17"/>
                  </a:lnTo>
                  <a:lnTo>
                    <a:pt x="48" y="47"/>
                  </a:lnTo>
                  <a:lnTo>
                    <a:pt x="81" y="47"/>
                  </a:lnTo>
                  <a:lnTo>
                    <a:pt x="81" y="0"/>
                  </a:lnTo>
                  <a:lnTo>
                    <a:pt x="90" y="0"/>
                  </a:lnTo>
                  <a:lnTo>
                    <a:pt x="90" y="57"/>
                  </a:lnTo>
                  <a:lnTo>
                    <a:pt x="0" y="57"/>
                  </a:lnTo>
                  <a:lnTo>
                    <a:pt x="0" y="2"/>
                  </a:lnTo>
                  <a:close/>
                </a:path>
              </a:pathLst>
            </a:custGeom>
            <a:solidFill>
              <a:schemeClr val="tx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3" name="Freeform 62"/>
            <p:cNvSpPr/>
            <p:nvPr/>
          </p:nvSpPr>
          <p:spPr bwMode="auto">
            <a:xfrm>
              <a:off x="6071357" y="2252597"/>
              <a:ext cx="88714" cy="61114"/>
            </a:xfrm>
            <a:custGeom>
              <a:avLst/>
              <a:gdLst>
                <a:gd name="T0" fmla="*/ 10 w 90"/>
                <a:gd name="T1" fmla="*/ 26 h 62"/>
                <a:gd name="T2" fmla="*/ 90 w 90"/>
                <a:gd name="T3" fmla="*/ 26 h 62"/>
                <a:gd name="T4" fmla="*/ 90 w 90"/>
                <a:gd name="T5" fmla="*/ 36 h 62"/>
                <a:gd name="T6" fmla="*/ 10 w 90"/>
                <a:gd name="T7" fmla="*/ 36 h 62"/>
                <a:gd name="T8" fmla="*/ 10 w 90"/>
                <a:gd name="T9" fmla="*/ 62 h 62"/>
                <a:gd name="T10" fmla="*/ 0 w 90"/>
                <a:gd name="T11" fmla="*/ 62 h 62"/>
                <a:gd name="T12" fmla="*/ 0 w 90"/>
                <a:gd name="T13" fmla="*/ 0 h 62"/>
                <a:gd name="T14" fmla="*/ 10 w 90"/>
                <a:gd name="T15" fmla="*/ 0 h 62"/>
                <a:gd name="T16" fmla="*/ 10 w 90"/>
                <a:gd name="T17"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2">
                  <a:moveTo>
                    <a:pt x="10" y="26"/>
                  </a:moveTo>
                  <a:lnTo>
                    <a:pt x="90" y="26"/>
                  </a:lnTo>
                  <a:lnTo>
                    <a:pt x="90" y="36"/>
                  </a:lnTo>
                  <a:lnTo>
                    <a:pt x="10" y="36"/>
                  </a:lnTo>
                  <a:lnTo>
                    <a:pt x="10" y="62"/>
                  </a:lnTo>
                  <a:lnTo>
                    <a:pt x="0" y="62"/>
                  </a:lnTo>
                  <a:lnTo>
                    <a:pt x="0" y="0"/>
                  </a:lnTo>
                  <a:lnTo>
                    <a:pt x="10" y="0"/>
                  </a:lnTo>
                  <a:lnTo>
                    <a:pt x="10" y="26"/>
                  </a:lnTo>
                  <a:close/>
                </a:path>
              </a:pathLst>
            </a:custGeom>
            <a:solidFill>
              <a:schemeClr val="tx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4" name="Freeform 63"/>
            <p:cNvSpPr/>
            <p:nvPr/>
          </p:nvSpPr>
          <p:spPr bwMode="auto">
            <a:xfrm>
              <a:off x="6071357" y="2180640"/>
              <a:ext cx="88714" cy="56186"/>
            </a:xfrm>
            <a:custGeom>
              <a:avLst/>
              <a:gdLst>
                <a:gd name="T0" fmla="*/ 0 w 90"/>
                <a:gd name="T1" fmla="*/ 2 h 57"/>
                <a:gd name="T2" fmla="*/ 10 w 90"/>
                <a:gd name="T3" fmla="*/ 2 h 57"/>
                <a:gd name="T4" fmla="*/ 10 w 90"/>
                <a:gd name="T5" fmla="*/ 47 h 57"/>
                <a:gd name="T6" fmla="*/ 41 w 90"/>
                <a:gd name="T7" fmla="*/ 47 h 57"/>
                <a:gd name="T8" fmla="*/ 41 w 90"/>
                <a:gd name="T9" fmla="*/ 17 h 57"/>
                <a:gd name="T10" fmla="*/ 48 w 90"/>
                <a:gd name="T11" fmla="*/ 17 h 57"/>
                <a:gd name="T12" fmla="*/ 48 w 90"/>
                <a:gd name="T13" fmla="*/ 47 h 57"/>
                <a:gd name="T14" fmla="*/ 81 w 90"/>
                <a:gd name="T15" fmla="*/ 47 h 57"/>
                <a:gd name="T16" fmla="*/ 81 w 90"/>
                <a:gd name="T17" fmla="*/ 0 h 57"/>
                <a:gd name="T18" fmla="*/ 90 w 90"/>
                <a:gd name="T19" fmla="*/ 0 h 57"/>
                <a:gd name="T20" fmla="*/ 90 w 90"/>
                <a:gd name="T21" fmla="*/ 57 h 57"/>
                <a:gd name="T22" fmla="*/ 0 w 90"/>
                <a:gd name="T23" fmla="*/ 57 h 57"/>
                <a:gd name="T24" fmla="*/ 0 w 90"/>
                <a:gd name="T25" fmla="*/ 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57">
                  <a:moveTo>
                    <a:pt x="0" y="2"/>
                  </a:moveTo>
                  <a:lnTo>
                    <a:pt x="10" y="2"/>
                  </a:lnTo>
                  <a:lnTo>
                    <a:pt x="10" y="47"/>
                  </a:lnTo>
                  <a:lnTo>
                    <a:pt x="41" y="47"/>
                  </a:lnTo>
                  <a:lnTo>
                    <a:pt x="41" y="17"/>
                  </a:lnTo>
                  <a:lnTo>
                    <a:pt x="48" y="17"/>
                  </a:lnTo>
                  <a:lnTo>
                    <a:pt x="48" y="47"/>
                  </a:lnTo>
                  <a:lnTo>
                    <a:pt x="81" y="47"/>
                  </a:lnTo>
                  <a:lnTo>
                    <a:pt x="81" y="0"/>
                  </a:lnTo>
                  <a:lnTo>
                    <a:pt x="90" y="0"/>
                  </a:lnTo>
                  <a:lnTo>
                    <a:pt x="90" y="57"/>
                  </a:lnTo>
                  <a:lnTo>
                    <a:pt x="0" y="57"/>
                  </a:lnTo>
                  <a:lnTo>
                    <a:pt x="0" y="2"/>
                  </a:lnTo>
                  <a:close/>
                </a:path>
              </a:pathLst>
            </a:custGeom>
            <a:solidFill>
              <a:schemeClr val="tx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5" name="Freeform 64"/>
            <p:cNvSpPr/>
            <p:nvPr/>
          </p:nvSpPr>
          <p:spPr bwMode="auto">
            <a:xfrm>
              <a:off x="6071357" y="2108683"/>
              <a:ext cx="88714" cy="65057"/>
            </a:xfrm>
            <a:custGeom>
              <a:avLst/>
              <a:gdLst>
                <a:gd name="T0" fmla="*/ 90 w 90"/>
                <a:gd name="T1" fmla="*/ 54 h 66"/>
                <a:gd name="T2" fmla="*/ 90 w 90"/>
                <a:gd name="T3" fmla="*/ 66 h 66"/>
                <a:gd name="T4" fmla="*/ 43 w 90"/>
                <a:gd name="T5" fmla="*/ 40 h 66"/>
                <a:gd name="T6" fmla="*/ 0 w 90"/>
                <a:gd name="T7" fmla="*/ 64 h 66"/>
                <a:gd name="T8" fmla="*/ 0 w 90"/>
                <a:gd name="T9" fmla="*/ 52 h 66"/>
                <a:gd name="T10" fmla="*/ 33 w 90"/>
                <a:gd name="T11" fmla="*/ 33 h 66"/>
                <a:gd name="T12" fmla="*/ 0 w 90"/>
                <a:gd name="T13" fmla="*/ 14 h 66"/>
                <a:gd name="T14" fmla="*/ 0 w 90"/>
                <a:gd name="T15" fmla="*/ 4 h 66"/>
                <a:gd name="T16" fmla="*/ 43 w 90"/>
                <a:gd name="T17" fmla="*/ 28 h 66"/>
                <a:gd name="T18" fmla="*/ 90 w 90"/>
                <a:gd name="T19" fmla="*/ 0 h 66"/>
                <a:gd name="T20" fmla="*/ 90 w 90"/>
                <a:gd name="T21" fmla="*/ 11 h 66"/>
                <a:gd name="T22" fmla="*/ 52 w 90"/>
                <a:gd name="T23" fmla="*/ 33 h 66"/>
                <a:gd name="T24" fmla="*/ 90 w 90"/>
                <a:gd name="T25" fmla="*/ 5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66">
                  <a:moveTo>
                    <a:pt x="90" y="54"/>
                  </a:moveTo>
                  <a:lnTo>
                    <a:pt x="90" y="66"/>
                  </a:lnTo>
                  <a:lnTo>
                    <a:pt x="43" y="40"/>
                  </a:lnTo>
                  <a:lnTo>
                    <a:pt x="0" y="64"/>
                  </a:lnTo>
                  <a:lnTo>
                    <a:pt x="0" y="52"/>
                  </a:lnTo>
                  <a:lnTo>
                    <a:pt x="33" y="33"/>
                  </a:lnTo>
                  <a:lnTo>
                    <a:pt x="0" y="14"/>
                  </a:lnTo>
                  <a:lnTo>
                    <a:pt x="0" y="4"/>
                  </a:lnTo>
                  <a:lnTo>
                    <a:pt x="43" y="28"/>
                  </a:lnTo>
                  <a:lnTo>
                    <a:pt x="90" y="0"/>
                  </a:lnTo>
                  <a:lnTo>
                    <a:pt x="90" y="11"/>
                  </a:lnTo>
                  <a:lnTo>
                    <a:pt x="52" y="33"/>
                  </a:lnTo>
                  <a:lnTo>
                    <a:pt x="90" y="54"/>
                  </a:lnTo>
                  <a:close/>
                </a:path>
              </a:pathLst>
            </a:custGeom>
            <a:solidFill>
              <a:schemeClr val="tx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66" name="Freeform 65"/>
            <p:cNvSpPr/>
            <p:nvPr/>
          </p:nvSpPr>
          <p:spPr bwMode="auto">
            <a:xfrm>
              <a:off x="6071357" y="2042640"/>
              <a:ext cx="88714" cy="61114"/>
            </a:xfrm>
            <a:custGeom>
              <a:avLst/>
              <a:gdLst>
                <a:gd name="T0" fmla="*/ 10 w 90"/>
                <a:gd name="T1" fmla="*/ 26 h 62"/>
                <a:gd name="T2" fmla="*/ 90 w 90"/>
                <a:gd name="T3" fmla="*/ 26 h 62"/>
                <a:gd name="T4" fmla="*/ 90 w 90"/>
                <a:gd name="T5" fmla="*/ 36 h 62"/>
                <a:gd name="T6" fmla="*/ 10 w 90"/>
                <a:gd name="T7" fmla="*/ 36 h 62"/>
                <a:gd name="T8" fmla="*/ 10 w 90"/>
                <a:gd name="T9" fmla="*/ 62 h 62"/>
                <a:gd name="T10" fmla="*/ 0 w 90"/>
                <a:gd name="T11" fmla="*/ 62 h 62"/>
                <a:gd name="T12" fmla="*/ 0 w 90"/>
                <a:gd name="T13" fmla="*/ 0 h 62"/>
                <a:gd name="T14" fmla="*/ 10 w 90"/>
                <a:gd name="T15" fmla="*/ 0 h 62"/>
                <a:gd name="T16" fmla="*/ 10 w 90"/>
                <a:gd name="T17"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2">
                  <a:moveTo>
                    <a:pt x="10" y="26"/>
                  </a:moveTo>
                  <a:lnTo>
                    <a:pt x="90" y="26"/>
                  </a:lnTo>
                  <a:lnTo>
                    <a:pt x="90" y="36"/>
                  </a:lnTo>
                  <a:lnTo>
                    <a:pt x="10" y="36"/>
                  </a:lnTo>
                  <a:lnTo>
                    <a:pt x="10" y="62"/>
                  </a:lnTo>
                  <a:lnTo>
                    <a:pt x="0" y="62"/>
                  </a:lnTo>
                  <a:lnTo>
                    <a:pt x="0" y="0"/>
                  </a:lnTo>
                  <a:lnTo>
                    <a:pt x="10" y="0"/>
                  </a:lnTo>
                  <a:lnTo>
                    <a:pt x="10" y="26"/>
                  </a:lnTo>
                  <a:close/>
                </a:path>
              </a:pathLst>
            </a:custGeom>
            <a:solidFill>
              <a:schemeClr val="tx2"/>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79" name="Freeform 78"/>
            <p:cNvSpPr/>
            <p:nvPr/>
          </p:nvSpPr>
          <p:spPr bwMode="auto">
            <a:xfrm>
              <a:off x="5188158" y="3751866"/>
              <a:ext cx="196157" cy="428785"/>
            </a:xfrm>
            <a:custGeom>
              <a:avLst/>
              <a:gdLst>
                <a:gd name="T0" fmla="*/ 4 w 84"/>
                <a:gd name="T1" fmla="*/ 184 h 184"/>
                <a:gd name="T2" fmla="*/ 4 w 84"/>
                <a:gd name="T3" fmla="*/ 168 h 184"/>
                <a:gd name="T4" fmla="*/ 35 w 84"/>
                <a:gd name="T5" fmla="*/ 168 h 184"/>
                <a:gd name="T6" fmla="*/ 35 w 84"/>
                <a:gd name="T7" fmla="*/ 21 h 184"/>
                <a:gd name="T8" fmla="*/ 0 w 84"/>
                <a:gd name="T9" fmla="*/ 25 h 184"/>
                <a:gd name="T10" fmla="*/ 0 w 84"/>
                <a:gd name="T11" fmla="*/ 13 h 184"/>
                <a:gd name="T12" fmla="*/ 35 w 84"/>
                <a:gd name="T13" fmla="*/ 0 h 184"/>
                <a:gd name="T14" fmla="*/ 53 w 84"/>
                <a:gd name="T15" fmla="*/ 0 h 184"/>
                <a:gd name="T16" fmla="*/ 53 w 84"/>
                <a:gd name="T17" fmla="*/ 168 h 184"/>
                <a:gd name="T18" fmla="*/ 84 w 84"/>
                <a:gd name="T19" fmla="*/ 168 h 184"/>
                <a:gd name="T20" fmla="*/ 84 w 84"/>
                <a:gd name="T21" fmla="*/ 184 h 184"/>
                <a:gd name="T22" fmla="*/ 4 w 84"/>
                <a:gd name="T23"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84">
                  <a:moveTo>
                    <a:pt x="4" y="184"/>
                  </a:moveTo>
                  <a:cubicBezTo>
                    <a:pt x="4" y="168"/>
                    <a:pt x="4" y="168"/>
                    <a:pt x="4" y="168"/>
                  </a:cubicBezTo>
                  <a:cubicBezTo>
                    <a:pt x="35" y="168"/>
                    <a:pt x="35" y="168"/>
                    <a:pt x="35" y="168"/>
                  </a:cubicBezTo>
                  <a:cubicBezTo>
                    <a:pt x="35" y="21"/>
                    <a:pt x="35" y="21"/>
                    <a:pt x="35" y="21"/>
                  </a:cubicBezTo>
                  <a:cubicBezTo>
                    <a:pt x="0" y="25"/>
                    <a:pt x="0" y="25"/>
                    <a:pt x="0" y="25"/>
                  </a:cubicBezTo>
                  <a:cubicBezTo>
                    <a:pt x="0" y="13"/>
                    <a:pt x="0" y="13"/>
                    <a:pt x="0" y="13"/>
                  </a:cubicBezTo>
                  <a:cubicBezTo>
                    <a:pt x="13" y="9"/>
                    <a:pt x="27" y="5"/>
                    <a:pt x="35" y="0"/>
                  </a:cubicBezTo>
                  <a:cubicBezTo>
                    <a:pt x="53" y="0"/>
                    <a:pt x="53" y="0"/>
                    <a:pt x="53" y="0"/>
                  </a:cubicBezTo>
                  <a:cubicBezTo>
                    <a:pt x="53" y="168"/>
                    <a:pt x="53" y="168"/>
                    <a:pt x="53" y="168"/>
                  </a:cubicBezTo>
                  <a:cubicBezTo>
                    <a:pt x="84" y="168"/>
                    <a:pt x="84" y="168"/>
                    <a:pt x="84" y="168"/>
                  </a:cubicBezTo>
                  <a:cubicBezTo>
                    <a:pt x="84" y="184"/>
                    <a:pt x="84" y="184"/>
                    <a:pt x="84" y="184"/>
                  </a:cubicBezTo>
                  <a:lnTo>
                    <a:pt x="4" y="184"/>
                  </a:lnTo>
                  <a:close/>
                </a:path>
              </a:pathLst>
            </a:custGeom>
            <a:solidFill>
              <a:schemeClr val="bg1"/>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80" name="Freeform 79"/>
            <p:cNvSpPr/>
            <p:nvPr/>
          </p:nvSpPr>
          <p:spPr bwMode="auto">
            <a:xfrm>
              <a:off x="6878655" y="2903167"/>
              <a:ext cx="273042" cy="426814"/>
            </a:xfrm>
            <a:custGeom>
              <a:avLst/>
              <a:gdLst>
                <a:gd name="T0" fmla="*/ 117 w 117"/>
                <a:gd name="T1" fmla="*/ 183 h 183"/>
                <a:gd name="T2" fmla="*/ 0 w 117"/>
                <a:gd name="T3" fmla="*/ 183 h 183"/>
                <a:gd name="T4" fmla="*/ 0 w 117"/>
                <a:gd name="T5" fmla="*/ 164 h 183"/>
                <a:gd name="T6" fmla="*/ 98 w 117"/>
                <a:gd name="T7" fmla="*/ 48 h 183"/>
                <a:gd name="T8" fmla="*/ 62 w 117"/>
                <a:gd name="T9" fmla="*/ 15 h 183"/>
                <a:gd name="T10" fmla="*/ 19 w 117"/>
                <a:gd name="T11" fmla="*/ 54 h 183"/>
                <a:gd name="T12" fmla="*/ 1 w 117"/>
                <a:gd name="T13" fmla="*/ 50 h 183"/>
                <a:gd name="T14" fmla="*/ 62 w 117"/>
                <a:gd name="T15" fmla="*/ 0 h 183"/>
                <a:gd name="T16" fmla="*/ 117 w 117"/>
                <a:gd name="T17" fmla="*/ 48 h 183"/>
                <a:gd name="T18" fmla="*/ 19 w 117"/>
                <a:gd name="T19" fmla="*/ 167 h 183"/>
                <a:gd name="T20" fmla="*/ 117 w 117"/>
                <a:gd name="T21" fmla="*/ 167 h 183"/>
                <a:gd name="T22" fmla="*/ 117 w 117"/>
                <a:gd name="T2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 h="183">
                  <a:moveTo>
                    <a:pt x="117" y="183"/>
                  </a:moveTo>
                  <a:cubicBezTo>
                    <a:pt x="0" y="183"/>
                    <a:pt x="0" y="183"/>
                    <a:pt x="0" y="183"/>
                  </a:cubicBezTo>
                  <a:cubicBezTo>
                    <a:pt x="0" y="164"/>
                    <a:pt x="0" y="164"/>
                    <a:pt x="0" y="164"/>
                  </a:cubicBezTo>
                  <a:cubicBezTo>
                    <a:pt x="31" y="100"/>
                    <a:pt x="98" y="97"/>
                    <a:pt x="98" y="48"/>
                  </a:cubicBezTo>
                  <a:cubicBezTo>
                    <a:pt x="98" y="27"/>
                    <a:pt x="85" y="15"/>
                    <a:pt x="62" y="15"/>
                  </a:cubicBezTo>
                  <a:cubicBezTo>
                    <a:pt x="36" y="15"/>
                    <a:pt x="22" y="36"/>
                    <a:pt x="19" y="54"/>
                  </a:cubicBezTo>
                  <a:cubicBezTo>
                    <a:pt x="1" y="50"/>
                    <a:pt x="1" y="50"/>
                    <a:pt x="1" y="50"/>
                  </a:cubicBezTo>
                  <a:cubicBezTo>
                    <a:pt x="7" y="25"/>
                    <a:pt x="22" y="0"/>
                    <a:pt x="62" y="0"/>
                  </a:cubicBezTo>
                  <a:cubicBezTo>
                    <a:pt x="92" y="0"/>
                    <a:pt x="117" y="17"/>
                    <a:pt x="117" y="48"/>
                  </a:cubicBezTo>
                  <a:cubicBezTo>
                    <a:pt x="117" y="103"/>
                    <a:pt x="38" y="118"/>
                    <a:pt x="19" y="167"/>
                  </a:cubicBezTo>
                  <a:cubicBezTo>
                    <a:pt x="117" y="167"/>
                    <a:pt x="117" y="167"/>
                    <a:pt x="117" y="167"/>
                  </a:cubicBezTo>
                  <a:lnTo>
                    <a:pt x="117" y="183"/>
                  </a:lnTo>
                  <a:close/>
                </a:path>
              </a:pathLst>
            </a:custGeom>
            <a:solidFill>
              <a:schemeClr val="bg1"/>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sp>
          <p:nvSpPr>
            <p:cNvPr id="81" name="Freeform 80"/>
            <p:cNvSpPr/>
            <p:nvPr/>
          </p:nvSpPr>
          <p:spPr bwMode="auto">
            <a:xfrm>
              <a:off x="5029459" y="1938155"/>
              <a:ext cx="291771" cy="433714"/>
            </a:xfrm>
            <a:custGeom>
              <a:avLst/>
              <a:gdLst>
                <a:gd name="T0" fmla="*/ 14 w 125"/>
                <a:gd name="T1" fmla="*/ 140 h 186"/>
                <a:gd name="T2" fmla="*/ 64 w 125"/>
                <a:gd name="T3" fmla="*/ 170 h 186"/>
                <a:gd name="T4" fmla="*/ 106 w 125"/>
                <a:gd name="T5" fmla="*/ 135 h 186"/>
                <a:gd name="T6" fmla="*/ 55 w 125"/>
                <a:gd name="T7" fmla="*/ 94 h 186"/>
                <a:gd name="T8" fmla="*/ 38 w 125"/>
                <a:gd name="T9" fmla="*/ 94 h 186"/>
                <a:gd name="T10" fmla="*/ 38 w 125"/>
                <a:gd name="T11" fmla="*/ 79 h 186"/>
                <a:gd name="T12" fmla="*/ 48 w 125"/>
                <a:gd name="T13" fmla="*/ 79 h 186"/>
                <a:gd name="T14" fmla="*/ 100 w 125"/>
                <a:gd name="T15" fmla="*/ 45 h 186"/>
                <a:gd name="T16" fmla="*/ 67 w 125"/>
                <a:gd name="T17" fmla="*/ 15 h 186"/>
                <a:gd name="T18" fmla="*/ 23 w 125"/>
                <a:gd name="T19" fmla="*/ 40 h 186"/>
                <a:gd name="T20" fmla="*/ 9 w 125"/>
                <a:gd name="T21" fmla="*/ 30 h 186"/>
                <a:gd name="T22" fmla="*/ 67 w 125"/>
                <a:gd name="T23" fmla="*/ 0 h 186"/>
                <a:gd name="T24" fmla="*/ 119 w 125"/>
                <a:gd name="T25" fmla="*/ 45 h 186"/>
                <a:gd name="T26" fmla="*/ 91 w 125"/>
                <a:gd name="T27" fmla="*/ 85 h 186"/>
                <a:gd name="T28" fmla="*/ 125 w 125"/>
                <a:gd name="T29" fmla="*/ 133 h 186"/>
                <a:gd name="T30" fmla="*/ 64 w 125"/>
                <a:gd name="T31" fmla="*/ 186 h 186"/>
                <a:gd name="T32" fmla="*/ 0 w 125"/>
                <a:gd name="T33" fmla="*/ 150 h 186"/>
                <a:gd name="T34" fmla="*/ 14 w 125"/>
                <a:gd name="T35" fmla="*/ 14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5" h="186">
                  <a:moveTo>
                    <a:pt x="14" y="140"/>
                  </a:moveTo>
                  <a:cubicBezTo>
                    <a:pt x="28" y="159"/>
                    <a:pt x="45" y="170"/>
                    <a:pt x="64" y="170"/>
                  </a:cubicBezTo>
                  <a:cubicBezTo>
                    <a:pt x="90" y="170"/>
                    <a:pt x="106" y="157"/>
                    <a:pt x="106" y="135"/>
                  </a:cubicBezTo>
                  <a:cubicBezTo>
                    <a:pt x="106" y="110"/>
                    <a:pt x="91" y="94"/>
                    <a:pt x="55" y="94"/>
                  </a:cubicBezTo>
                  <a:cubicBezTo>
                    <a:pt x="38" y="94"/>
                    <a:pt x="38" y="94"/>
                    <a:pt x="38" y="94"/>
                  </a:cubicBezTo>
                  <a:cubicBezTo>
                    <a:pt x="38" y="79"/>
                    <a:pt x="38" y="79"/>
                    <a:pt x="38" y="79"/>
                  </a:cubicBezTo>
                  <a:cubicBezTo>
                    <a:pt x="48" y="79"/>
                    <a:pt x="48" y="79"/>
                    <a:pt x="48" y="79"/>
                  </a:cubicBezTo>
                  <a:cubicBezTo>
                    <a:pt x="84" y="79"/>
                    <a:pt x="100" y="67"/>
                    <a:pt x="100" y="45"/>
                  </a:cubicBezTo>
                  <a:cubicBezTo>
                    <a:pt x="100" y="27"/>
                    <a:pt x="84" y="15"/>
                    <a:pt x="67" y="15"/>
                  </a:cubicBezTo>
                  <a:cubicBezTo>
                    <a:pt x="45" y="15"/>
                    <a:pt x="35" y="25"/>
                    <a:pt x="23" y="40"/>
                  </a:cubicBezTo>
                  <a:cubicBezTo>
                    <a:pt x="9" y="30"/>
                    <a:pt x="9" y="30"/>
                    <a:pt x="9" y="30"/>
                  </a:cubicBezTo>
                  <a:cubicBezTo>
                    <a:pt x="21" y="13"/>
                    <a:pt x="38" y="0"/>
                    <a:pt x="67" y="0"/>
                  </a:cubicBezTo>
                  <a:cubicBezTo>
                    <a:pt x="99" y="0"/>
                    <a:pt x="119" y="16"/>
                    <a:pt x="119" y="45"/>
                  </a:cubicBezTo>
                  <a:cubicBezTo>
                    <a:pt x="119" y="67"/>
                    <a:pt x="105" y="79"/>
                    <a:pt x="91" y="85"/>
                  </a:cubicBezTo>
                  <a:cubicBezTo>
                    <a:pt x="119" y="96"/>
                    <a:pt x="125" y="116"/>
                    <a:pt x="125" y="133"/>
                  </a:cubicBezTo>
                  <a:cubicBezTo>
                    <a:pt x="125" y="164"/>
                    <a:pt x="102" y="186"/>
                    <a:pt x="64" y="186"/>
                  </a:cubicBezTo>
                  <a:cubicBezTo>
                    <a:pt x="29" y="186"/>
                    <a:pt x="8" y="164"/>
                    <a:pt x="0" y="150"/>
                  </a:cubicBezTo>
                  <a:lnTo>
                    <a:pt x="14" y="140"/>
                  </a:lnTo>
                  <a:close/>
                </a:path>
              </a:pathLst>
            </a:custGeom>
            <a:solidFill>
              <a:schemeClr val="bg1"/>
            </a:solidFill>
            <a:ln>
              <a:noFill/>
            </a:ln>
          </p:spPr>
          <p:txBody>
            <a:bodyPr vert="horz" wrap="square" lIns="96430" tIns="48216" rIns="96430" bIns="48216" numCol="1" anchor="t" anchorCtr="0" compatLnSpc="1"/>
            <a:lstStyle/>
            <a:p>
              <a:pPr algn="just">
                <a:lnSpc>
                  <a:spcPct val="120000"/>
                </a:lnSpc>
              </a:pPr>
              <a:endParaRPr lang="en-GB" sz="950">
                <a:latin typeface="Arial" panose="020B0604020202020204" pitchFamily="34" charset="0"/>
                <a:ea typeface="微软雅黑" panose="020B0503020204020204" charset="-122"/>
                <a:cs typeface="+mn-ea"/>
                <a:sym typeface="Arial" panose="020B0604020202020204" pitchFamily="34" charset="0"/>
              </a:endParaRPr>
            </a:p>
          </p:txBody>
        </p:sp>
      </p:grpSp>
      <p:sp>
        <p:nvSpPr>
          <p:cNvPr id="18" name="文本框 7"/>
          <p:cNvSpPr txBox="1">
            <a:spLocks noChangeArrowheads="1"/>
          </p:cNvSpPr>
          <p:nvPr/>
        </p:nvSpPr>
        <p:spPr bwMode="auto">
          <a:xfrm>
            <a:off x="631825" y="4888230"/>
            <a:ext cx="3591560" cy="1474470"/>
          </a:xfrm>
          <a:prstGeom prst="rect">
            <a:avLst/>
          </a:prstGeom>
          <a:noFill/>
          <a:ln w="28575">
            <a:solidFill>
              <a:srgbClr val="0070C0"/>
            </a:solidFill>
            <a:miter lim="800000"/>
          </a:ln>
          <a:extLst>
            <a:ext uri="{909E8E84-426E-40DD-AFC4-6F175D3DCCD1}">
              <a14:hiddenFill xmlns:a14="http://schemas.microsoft.com/office/drawing/2010/main">
                <a:solidFill>
                  <a:srgbClr val="FFFFFF"/>
                </a:solidFill>
              </a14:hiddenFill>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家用</a:t>
            </a:r>
            <a:r>
              <a:rPr lang="en-US" altLang="zh-CN" sz="2000" dirty="0">
                <a:latin typeface="Times New Roman" panose="02020603050405020304" pitchFamily="18" charset="0"/>
                <a:cs typeface="Times New Roman" panose="02020603050405020304" pitchFamily="18" charset="0"/>
              </a:rPr>
              <a:t>BCI</a:t>
            </a:r>
            <a:r>
              <a:rPr lang="zh-CN" altLang="en-US" sz="2000" dirty="0">
                <a:solidFill>
                  <a:srgbClr val="FF0000"/>
                </a:solidFill>
                <a:latin typeface="Times New Roman" panose="02020603050405020304" pitchFamily="18" charset="0"/>
                <a:cs typeface="Times New Roman" panose="02020603050405020304" pitchFamily="18" charset="0"/>
              </a:rPr>
              <a:t>早期</a:t>
            </a:r>
            <a:r>
              <a:rPr lang="zh-CN" altLang="en-US" sz="2000" dirty="0">
                <a:latin typeface="Times New Roman" panose="02020603050405020304" pitchFamily="18" charset="0"/>
                <a:cs typeface="Times New Roman" panose="02020603050405020304" pitchFamily="18" charset="0"/>
              </a:rPr>
              <a:t>使用中，研究人员应远程</a:t>
            </a:r>
            <a:r>
              <a:rPr lang="zh-CN" altLang="en-US" sz="2000" dirty="0">
                <a:solidFill>
                  <a:srgbClr val="FF0000"/>
                </a:solidFill>
                <a:latin typeface="Times New Roman" panose="02020603050405020304" pitchFamily="18" charset="0"/>
                <a:cs typeface="Times New Roman" panose="02020603050405020304" pitchFamily="18" charset="0"/>
              </a:rPr>
              <a:t>密切监视</a:t>
            </a:r>
            <a:r>
              <a:rPr lang="zh-CN" altLang="en-US" sz="2000" dirty="0">
                <a:latin typeface="Times New Roman" panose="02020603050405020304" pitchFamily="18" charset="0"/>
                <a:cs typeface="Times New Roman" panose="02020603050405020304" pitchFamily="18" charset="0"/>
              </a:rPr>
              <a:t>操作随时可用以</a:t>
            </a:r>
            <a:r>
              <a:rPr lang="zh-CN" altLang="en-US" sz="2000" dirty="0">
                <a:solidFill>
                  <a:srgbClr val="FF0000"/>
                </a:solidFill>
                <a:latin typeface="Times New Roman" panose="02020603050405020304" pitchFamily="18" charset="0"/>
                <a:cs typeface="Times New Roman" panose="02020603050405020304" pitchFamily="18" charset="0"/>
              </a:rPr>
              <a:t>解决</a:t>
            </a:r>
            <a:r>
              <a:rPr lang="zh-CN" altLang="en-US" sz="2000" dirty="0">
                <a:latin typeface="Times New Roman" panose="02020603050405020304" pitchFamily="18" charset="0"/>
                <a:cs typeface="Times New Roman" panose="02020603050405020304" pitchFamily="18" charset="0"/>
              </a:rPr>
              <a:t>出现的</a:t>
            </a:r>
            <a:r>
              <a:rPr lang="zh-CN" altLang="en-US" sz="2000" dirty="0">
                <a:solidFill>
                  <a:srgbClr val="FF0000"/>
                </a:solidFill>
                <a:latin typeface="Times New Roman" panose="02020603050405020304" pitchFamily="18" charset="0"/>
                <a:cs typeface="Times New Roman" panose="02020603050405020304" pitchFamily="18" charset="0"/>
              </a:rPr>
              <a:t>任何</a:t>
            </a:r>
            <a:r>
              <a:rPr lang="zh-CN" altLang="en-US" sz="2000" dirty="0">
                <a:latin typeface="Times New Roman" panose="02020603050405020304" pitchFamily="18" charset="0"/>
                <a:cs typeface="Times New Roman" panose="02020603050405020304" pitchFamily="18" charset="0"/>
              </a:rPr>
              <a:t>困难。</a:t>
            </a:r>
          </a:p>
        </p:txBody>
      </p:sp>
      <p:sp>
        <p:nvSpPr>
          <p:cNvPr id="19" name="文本框 7"/>
          <p:cNvSpPr txBox="1">
            <a:spLocks noChangeArrowheads="1"/>
          </p:cNvSpPr>
          <p:nvPr/>
        </p:nvSpPr>
        <p:spPr bwMode="auto">
          <a:xfrm>
            <a:off x="370205" y="3117215"/>
            <a:ext cx="3853180" cy="1474470"/>
          </a:xfrm>
          <a:prstGeom prst="rect">
            <a:avLst/>
          </a:prstGeom>
          <a:noFill/>
          <a:ln w="28575">
            <a:solidFill>
              <a:srgbClr val="FFC000"/>
            </a:solidFill>
            <a:miter lim="800000"/>
          </a:ln>
          <a:extLst>
            <a:ext uri="{909E8E84-426E-40DD-AFC4-6F175D3DCCD1}">
              <a14:hiddenFill xmlns:a14="http://schemas.microsoft.com/office/drawing/2010/main">
                <a:solidFill>
                  <a:srgbClr val="FFFFFF"/>
                </a:solidFill>
              </a14:hiddenFill>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en-US"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通过仔细选择系统组件和</a:t>
            </a:r>
            <a:r>
              <a:rPr sz="2000" dirty="0">
                <a:solidFill>
                  <a:srgbClr val="FF0000"/>
                </a:solidFill>
                <a:latin typeface="Times New Roman" panose="02020603050405020304" pitchFamily="18" charset="0"/>
                <a:cs typeface="Times New Roman" panose="02020603050405020304" pitchFamily="18" charset="0"/>
              </a:rPr>
              <a:t>预防措施</a:t>
            </a:r>
            <a:r>
              <a:rPr lang="zh-CN" sz="2000" dirty="0">
                <a:latin typeface="Times New Roman" panose="02020603050405020304" pitchFamily="18" charset="0"/>
                <a:cs typeface="Times New Roman" panose="02020603050405020304" pitchFamily="18" charset="0"/>
              </a:rPr>
              <a:t>来减少问题。随着时间的推移，继续</a:t>
            </a:r>
            <a:r>
              <a:rPr lang="zh-CN" sz="2000" dirty="0">
                <a:solidFill>
                  <a:srgbClr val="FF0000"/>
                </a:solidFill>
                <a:latin typeface="Times New Roman" panose="02020603050405020304" pitchFamily="18" charset="0"/>
                <a:cs typeface="Times New Roman" panose="02020603050405020304" pitchFamily="18" charset="0"/>
              </a:rPr>
              <a:t>周期性</a:t>
            </a:r>
            <a:r>
              <a:rPr lang="zh-CN" sz="2000" dirty="0">
                <a:latin typeface="Times New Roman" panose="02020603050405020304" pitchFamily="18" charset="0"/>
                <a:cs typeface="Times New Roman" panose="02020603050405020304" pitchFamily="18" charset="0"/>
              </a:rPr>
              <a:t>有规律地</a:t>
            </a:r>
            <a:r>
              <a:rPr lang="zh-CN" sz="2000" dirty="0">
                <a:solidFill>
                  <a:srgbClr val="FF0000"/>
                </a:solidFill>
                <a:latin typeface="Times New Roman" panose="02020603050405020304" pitchFamily="18" charset="0"/>
                <a:cs typeface="Times New Roman" panose="02020603050405020304" pitchFamily="18" charset="0"/>
              </a:rPr>
              <a:t>家访</a:t>
            </a:r>
          </a:p>
        </p:txBody>
      </p:sp>
      <p:sp>
        <p:nvSpPr>
          <p:cNvPr id="20" name="文本框 7"/>
          <p:cNvSpPr txBox="1">
            <a:spLocks noChangeArrowheads="1"/>
          </p:cNvSpPr>
          <p:nvPr/>
        </p:nvSpPr>
        <p:spPr bwMode="auto">
          <a:xfrm>
            <a:off x="6436360" y="2859405"/>
            <a:ext cx="2214245" cy="3661410"/>
          </a:xfrm>
          <a:prstGeom prst="rect">
            <a:avLst/>
          </a:prstGeom>
          <a:noFill/>
          <a:ln w="28575">
            <a:solidFill>
              <a:srgbClr val="00B050"/>
            </a:solidFill>
            <a:miter lim="800000"/>
          </a:ln>
          <a:extLst>
            <a:ext uri="{909E8E84-426E-40DD-AFC4-6F175D3DCCD1}">
              <a14:hiddenFill xmlns:a14="http://schemas.microsoft.com/office/drawing/2010/main">
                <a:solidFill>
                  <a:srgbClr val="FFFFFF"/>
                </a:solidFill>
              </a14:hiddenFill>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en-US"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通过电子邮件或电话与护理人员讨论</a:t>
            </a:r>
            <a:r>
              <a:rPr lang="zh-CN" sz="2000" dirty="0">
                <a:latin typeface="Times New Roman" panose="02020603050405020304" pitchFamily="18" charset="0"/>
                <a:cs typeface="Times New Roman" panose="02020603050405020304" pitchFamily="18" charset="0"/>
              </a:rPr>
              <a:t>或</a:t>
            </a:r>
            <a:r>
              <a:rPr sz="2000" dirty="0">
                <a:latin typeface="Times New Roman" panose="02020603050405020304" pitchFamily="18" charset="0"/>
                <a:cs typeface="Times New Roman" panose="02020603050405020304" pitchFamily="18" charset="0"/>
              </a:rPr>
              <a:t>通过互联网进行实时视听互动</a:t>
            </a:r>
            <a:r>
              <a:rPr lang="zh-CN" sz="2000" dirty="0">
                <a:latin typeface="Times New Roman" panose="02020603050405020304" pitchFamily="18" charset="0"/>
                <a:cs typeface="Times New Roman" panose="02020603050405020304" pitchFamily="18" charset="0"/>
              </a:rPr>
              <a:t>；许多问题可以</a:t>
            </a:r>
            <a:r>
              <a:rPr lang="zh-CN" sz="2000" dirty="0">
                <a:solidFill>
                  <a:srgbClr val="FF0000"/>
                </a:solidFill>
                <a:latin typeface="Times New Roman" panose="02020603050405020304" pitchFamily="18" charset="0"/>
                <a:cs typeface="Times New Roman" panose="02020603050405020304" pitchFamily="18" charset="0"/>
              </a:rPr>
              <a:t>远程解决</a:t>
            </a:r>
            <a:r>
              <a:rPr lang="zh-CN" sz="2000" dirty="0">
                <a:latin typeface="Times New Roman" panose="02020603050405020304" pitchFamily="18" charset="0"/>
                <a:cs typeface="Times New Roman" panose="02020603050405020304" pitchFamily="18" charset="0"/>
              </a:rPr>
              <a:t>。</a:t>
            </a:r>
          </a:p>
          <a:p>
            <a:pPr eaLnBrk="1" hangingPunct="1">
              <a:lnSpc>
                <a:spcPct val="120000"/>
              </a:lnSpc>
            </a:pPr>
            <a:r>
              <a:rPr lang="zh-CN" sz="2000" dirty="0">
                <a:latin typeface="Times New Roman" panose="02020603050405020304" pitchFamily="18" charset="0"/>
                <a:cs typeface="Times New Roman" panose="02020603050405020304" pitchFamily="18" charset="0"/>
              </a:rPr>
              <a:t>   采用正式系统来</a:t>
            </a:r>
            <a:r>
              <a:rPr lang="zh-CN" sz="2000" dirty="0">
                <a:solidFill>
                  <a:srgbClr val="FF0000"/>
                </a:solidFill>
                <a:latin typeface="Times New Roman" panose="02020603050405020304" pitchFamily="18" charset="0"/>
                <a:cs typeface="Times New Roman" panose="02020603050405020304" pitchFamily="18" charset="0"/>
              </a:rPr>
              <a:t>记录</a:t>
            </a:r>
            <a:r>
              <a:rPr lang="zh-CN" sz="2000" dirty="0">
                <a:latin typeface="Times New Roman" panose="02020603050405020304" pitchFamily="18" charset="0"/>
                <a:cs typeface="Times New Roman" panose="02020603050405020304" pitchFamily="18" charset="0"/>
              </a:rPr>
              <a:t>问题以及解决方案所涉及的时间和精力。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750"/>
                                        <p:tgtEl>
                                          <p:spTgt spid="18"/>
                                        </p:tgtEl>
                                      </p:cBhvr>
                                    </p:animEffect>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750"/>
                                        <p:tgtEl>
                                          <p:spTgt spid="20"/>
                                        </p:tgtEl>
                                      </p:cBhvr>
                                    </p:animEffect>
                                  </p:childTnLst>
                                </p:cTn>
                              </p:par>
                            </p:childTnLst>
                          </p:cTn>
                        </p:par>
                        <p:par>
                          <p:cTn id="22" fill="hold">
                            <p:stCondLst>
                              <p:cond delay="3500"/>
                            </p:stCondLst>
                            <p:childTnLst>
                              <p:par>
                                <p:cTn id="23" presetID="22" presetClass="entr" presetSubtype="8"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bldLvl="0" animBg="1"/>
      <p:bldP spid="19" grpId="0" bldLvl="0" animBg="1"/>
      <p:bldP spid="20"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p:cNvSpPr txBox="1"/>
          <p:nvPr/>
        </p:nvSpPr>
        <p:spPr>
          <a:xfrm>
            <a:off x="1356360" y="1115060"/>
            <a:ext cx="6431280" cy="534035"/>
          </a:xfrm>
          <a:prstGeom prst="rect">
            <a:avLst/>
          </a:prstGeom>
          <a:solidFill>
            <a:schemeClr val="accent2">
              <a:lumMod val="60000"/>
              <a:lumOff val="40000"/>
            </a:schemeClr>
          </a:solidFill>
          <a:ln w="9525">
            <a:noFill/>
          </a:ln>
        </p:spPr>
        <p:txBody>
          <a:bodyPr wrap="square" anchor="t">
            <a:spAutoFit/>
          </a:bodyPr>
          <a:lstStyle/>
          <a:p>
            <a:pPr algn="r">
              <a:lnSpc>
                <a:spcPct val="120000"/>
              </a:lnSpc>
              <a:spcBef>
                <a:spcPct val="20000"/>
              </a:spcBef>
              <a:buSzTx/>
            </a:pPr>
            <a:r>
              <a:rPr lang="zh-CN" sz="2400">
                <a:latin typeface="Times New Roman" panose="02020603050405020304" pitchFamily="18" charset="0"/>
                <a:ea typeface="微软雅黑" panose="020B0503020204020204" charset="-122"/>
                <a:cs typeface="Times New Roman" panose="02020603050405020304" pitchFamily="18" charset="0"/>
              </a:rPr>
              <a:t>BCI</a:t>
            </a:r>
            <a:r>
              <a:rPr lang="zh-CN" sz="2400">
                <a:latin typeface="微软雅黑" panose="020B0503020204020204" charset="-122"/>
                <a:ea typeface="微软雅黑" panose="020B0503020204020204" charset="-122"/>
                <a:cs typeface="微软雅黑" panose="020B0503020204020204" charset="-122"/>
              </a:rPr>
              <a:t>家庭使用的启动和评估包括六个主要任务：</a:t>
            </a:r>
          </a:p>
        </p:txBody>
      </p:sp>
      <p:sp>
        <p:nvSpPr>
          <p:cNvPr id="3" name="文本框 2"/>
          <p:cNvSpPr txBox="1"/>
          <p:nvPr/>
        </p:nvSpPr>
        <p:spPr>
          <a:xfrm>
            <a:off x="1931035" y="1790065"/>
            <a:ext cx="6967220" cy="783590"/>
          </a:xfrm>
          <a:prstGeom prst="rect">
            <a:avLst/>
          </a:prstGeom>
          <a:noFill/>
        </p:spPr>
        <p:txBody>
          <a:bodyPr wrap="square" rtlCol="0">
            <a:spAutoFit/>
          </a:bodyPr>
          <a:lstStyle/>
          <a:p>
            <a:pPr>
              <a:lnSpc>
                <a:spcPct val="125000"/>
              </a:lnSpc>
            </a:pPr>
            <a:r>
              <a:rPr kumimoji="1" lang="en-US" altLang="zh-CN" sz="3200" b="1" noProof="0">
                <a:ln>
                  <a:noFill/>
                </a:ln>
                <a:solidFill>
                  <a:srgbClr val="FF0000"/>
                </a:solidFill>
                <a:effectLst>
                  <a:outerShdw blurRad="38100" dist="38100" dir="2700000" algn="tl">
                    <a:srgbClr val="FFFFFF"/>
                  </a:outerShdw>
                </a:effectLst>
                <a:uLnTx/>
                <a:uFillTx/>
                <a:latin typeface="Wingdings" panose="05000000000000000000" pitchFamily="2" charset="2"/>
                <a:sym typeface="+mn-ea"/>
              </a:rPr>
              <a:t>A</a:t>
            </a:r>
            <a:r>
              <a:rPr lang="en-US" altLang="zh-CN" sz="3600" b="1">
                <a:solidFill>
                  <a:srgbClr val="FF0000"/>
                </a:solidFill>
                <a:ea typeface="微软雅黑" panose="020B0503020204020204" charset="-122"/>
                <a:sym typeface="+mn-ea"/>
              </a:rPr>
              <a:t>F</a:t>
            </a:r>
            <a:r>
              <a:rPr lang="en-US" altLang="zh-CN" sz="3600">
                <a:solidFill>
                  <a:srgbClr val="FF0000"/>
                </a:solidFill>
                <a:latin typeface="微软雅黑" panose="020B0503020204020204" charset="-122"/>
                <a:ea typeface="微软雅黑" panose="020B0503020204020204" charset="-122"/>
                <a:cs typeface="微软雅黑" panose="020B0503020204020204" charset="-122"/>
                <a:sym typeface="+mn-ea"/>
              </a:rPr>
              <a:t>  </a:t>
            </a:r>
            <a:r>
              <a:rPr sz="2400">
                <a:latin typeface="Times New Roman" panose="02020603050405020304" pitchFamily="18" charset="0"/>
                <a:ea typeface="微软雅黑" panose="020B0503020204020204" charset="-122"/>
                <a:cs typeface="Times New Roman" panose="02020603050405020304" pitchFamily="18" charset="0"/>
                <a:sym typeface="+mn-ea"/>
              </a:rPr>
              <a:t>测量</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BCI</a:t>
            </a:r>
            <a:r>
              <a:rPr sz="2400">
                <a:latin typeface="Times New Roman" panose="02020603050405020304" pitchFamily="18" charset="0"/>
                <a:ea typeface="微软雅黑" panose="020B0503020204020204" charset="-122"/>
                <a:cs typeface="Times New Roman" panose="02020603050405020304" pitchFamily="18" charset="0"/>
                <a:sym typeface="+mn-ea"/>
              </a:rPr>
              <a:t>使用的程度、 性质以及</a:t>
            </a:r>
            <a:r>
              <a:rPr lang="zh-CN" sz="2400">
                <a:latin typeface="Times New Roman" panose="02020603050405020304" pitchFamily="18" charset="0"/>
                <a:ea typeface="微软雅黑" panose="020B0503020204020204" charset="-122"/>
                <a:cs typeface="Times New Roman" panose="02020603050405020304" pitchFamily="18" charset="0"/>
                <a:sym typeface="+mn-ea"/>
              </a:rPr>
              <a:t>性能</a:t>
            </a:r>
            <a:r>
              <a:rPr lang="zh-CN" altLang="en-US" sz="2000">
                <a:latin typeface="微软雅黑" panose="020B0503020204020204" charset="-122"/>
                <a:ea typeface="微软雅黑" panose="020B0503020204020204" charset="-122"/>
                <a:cs typeface="微软雅黑" panose="020B0503020204020204" charset="-122"/>
              </a:rPr>
              <a:t>；</a:t>
            </a:r>
            <a:endParaRPr kumimoji="1" lang="zh-CN" altLang="en-US" sz="2000" noProof="0">
              <a:ln>
                <a:noFill/>
              </a:ln>
              <a:solidFill>
                <a:schemeClr val="tx1"/>
              </a:solidFill>
              <a:effectLst/>
              <a:uLnTx/>
              <a:uFillTx/>
              <a:latin typeface="微软雅黑" panose="020B0503020204020204" charset="-122"/>
              <a:ea typeface="微软雅黑" panose="020B0503020204020204" charset="-122"/>
              <a:sym typeface="+mn-ea"/>
            </a:endParaRPr>
          </a:p>
        </p:txBody>
      </p:sp>
      <p:sp>
        <p:nvSpPr>
          <p:cNvPr id="11" name="矩形 10"/>
          <p:cNvSpPr/>
          <p:nvPr/>
        </p:nvSpPr>
        <p:spPr>
          <a:xfrm>
            <a:off x="180340" y="3049270"/>
            <a:ext cx="3407410" cy="53721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BCI</a:t>
            </a:r>
            <a:r>
              <a:rPr sz="2400">
                <a:latin typeface="Times New Roman" panose="02020603050405020304" pitchFamily="18" charset="0"/>
                <a:ea typeface="微软雅黑" panose="020B0503020204020204" charset="-122"/>
                <a:cs typeface="Times New Roman" panose="02020603050405020304" pitchFamily="18" charset="0"/>
                <a:sym typeface="+mn-ea"/>
              </a:rPr>
              <a:t>使用的</a:t>
            </a:r>
            <a:r>
              <a:rPr lang="zh-CN" sz="2400">
                <a:latin typeface="Times New Roman" panose="02020603050405020304" pitchFamily="18" charset="0"/>
                <a:ea typeface="微软雅黑" panose="020B0503020204020204" charset="-122"/>
                <a:cs typeface="Times New Roman" panose="02020603050405020304" pitchFamily="18" charset="0"/>
                <a:sym typeface="+mn-ea"/>
              </a:rPr>
              <a:t>程度及性质</a:t>
            </a:r>
            <a:endParaRPr lang="zh-CN" sz="2400" b="1" dirty="0">
              <a:solidFill>
                <a:schemeClr val="bg1"/>
              </a:solidFill>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9" name="矩形 8"/>
          <p:cNvSpPr/>
          <p:nvPr/>
        </p:nvSpPr>
        <p:spPr>
          <a:xfrm>
            <a:off x="180340" y="4556125"/>
            <a:ext cx="3407410" cy="53911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BCI</a:t>
            </a:r>
            <a:r>
              <a:rPr sz="2400">
                <a:latin typeface="Times New Roman" panose="02020603050405020304" pitchFamily="18" charset="0"/>
                <a:ea typeface="微软雅黑" panose="020B0503020204020204" charset="-122"/>
                <a:cs typeface="Times New Roman" panose="02020603050405020304" pitchFamily="18" charset="0"/>
                <a:sym typeface="+mn-ea"/>
              </a:rPr>
              <a:t>使用的</a:t>
            </a:r>
            <a:r>
              <a:rPr lang="zh-CN" sz="2400">
                <a:latin typeface="Times New Roman" panose="02020603050405020304" pitchFamily="18" charset="0"/>
                <a:ea typeface="微软雅黑" panose="020B0503020204020204" charset="-122"/>
                <a:cs typeface="Times New Roman" panose="02020603050405020304" pitchFamily="18" charset="0"/>
                <a:sym typeface="+mn-ea"/>
              </a:rPr>
              <a:t>性能</a:t>
            </a:r>
            <a:endParaRPr lang="zh-CN" sz="2400" b="1" dirty="0">
              <a:solidFill>
                <a:schemeClr val="bg1"/>
              </a:solidFill>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20" name="文本框 7"/>
          <p:cNvSpPr txBox="1">
            <a:spLocks noChangeArrowheads="1"/>
          </p:cNvSpPr>
          <p:nvPr/>
        </p:nvSpPr>
        <p:spPr bwMode="auto">
          <a:xfrm>
            <a:off x="3599815" y="2815590"/>
            <a:ext cx="5162550" cy="1324610"/>
          </a:xfrm>
          <a:prstGeom prst="rect">
            <a:avLst/>
          </a:prstGeom>
          <a:noFill/>
          <a:ln w="28575">
            <a:solidFill>
              <a:srgbClr val="00B050"/>
            </a:solidFill>
            <a:miter lim="800000"/>
          </a:ln>
          <a:extLst>
            <a:ext uri="{909E8E84-426E-40DD-AFC4-6F175D3DCCD1}">
              <a14:hiddenFill xmlns:a14="http://schemas.microsoft.com/office/drawing/2010/main">
                <a:solidFill>
                  <a:srgbClr val="FFFFFF"/>
                </a:solidFill>
              </a14:hiddenFill>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en-US" altLang="zh-CN" sz="2000">
                <a:latin typeface="Times New Roman" panose="02020603050405020304" pitchFamily="18" charset="0"/>
                <a:cs typeface="Times New Roman" panose="02020603050405020304" pitchFamily="18" charset="0"/>
                <a:sym typeface="+mn-ea"/>
              </a:rPr>
              <a:t>  </a:t>
            </a:r>
            <a:r>
              <a:rPr lang="zh-CN" altLang="en-US" sz="2000">
                <a:latin typeface="Times New Roman" panose="02020603050405020304" pitchFamily="18" charset="0"/>
                <a:cs typeface="Times New Roman" panose="02020603050405020304" pitchFamily="18" charset="0"/>
                <a:sym typeface="+mn-ea"/>
              </a:rPr>
              <a:t>BCI</a:t>
            </a:r>
            <a:r>
              <a:rPr lang="zh-CN" sz="2000" dirty="0">
                <a:latin typeface="Times New Roman" panose="02020603050405020304" pitchFamily="18" charset="0"/>
                <a:cs typeface="Times New Roman" panose="02020603050405020304" pitchFamily="18" charset="0"/>
              </a:rPr>
              <a:t>系统操作的完整数据的自动转换应允许充分</a:t>
            </a:r>
            <a:r>
              <a:rPr lang="zh-CN" sz="2000" dirty="0">
                <a:solidFill>
                  <a:srgbClr val="FF0000"/>
                </a:solidFill>
                <a:latin typeface="Times New Roman" panose="02020603050405020304" pitchFamily="18" charset="0"/>
                <a:cs typeface="Times New Roman" panose="02020603050405020304" pitchFamily="18" charset="0"/>
              </a:rPr>
              <a:t>量化</a:t>
            </a:r>
            <a:r>
              <a:rPr lang="zh-CN" sz="2000" dirty="0">
                <a:latin typeface="Times New Roman" panose="02020603050405020304" pitchFamily="18" charset="0"/>
                <a:cs typeface="Times New Roman" panose="02020603050405020304" pitchFamily="18" charset="0"/>
              </a:rPr>
              <a:t>日常</a:t>
            </a:r>
            <a:r>
              <a:rPr lang="zh-CN" altLang="en-US" sz="2000">
                <a:latin typeface="Times New Roman" panose="02020603050405020304" pitchFamily="18" charset="0"/>
                <a:cs typeface="Times New Roman" panose="02020603050405020304" pitchFamily="18" charset="0"/>
                <a:sym typeface="+mn-ea"/>
              </a:rPr>
              <a:t>BCI</a:t>
            </a:r>
            <a:r>
              <a:rPr lang="zh-CN" sz="2000" dirty="0">
                <a:latin typeface="Times New Roman" panose="02020603050405020304" pitchFamily="18" charset="0"/>
                <a:cs typeface="Times New Roman" panose="02020603050405020304" pitchFamily="18" charset="0"/>
              </a:rPr>
              <a:t>使用的</a:t>
            </a:r>
            <a:r>
              <a:rPr lang="zh-CN" sz="2000" dirty="0">
                <a:solidFill>
                  <a:srgbClr val="FF0000"/>
                </a:solidFill>
                <a:latin typeface="Times New Roman" panose="02020603050405020304" pitchFamily="18" charset="0"/>
                <a:cs typeface="Times New Roman" panose="02020603050405020304" pitchFamily="18" charset="0"/>
              </a:rPr>
              <a:t>程度</a:t>
            </a:r>
            <a:r>
              <a:rPr lang="zh-CN" sz="2000" dirty="0">
                <a:latin typeface="Times New Roman" panose="02020603050405020304" pitchFamily="18" charset="0"/>
                <a:cs typeface="Times New Roman" panose="02020603050405020304" pitchFamily="18" charset="0"/>
              </a:rPr>
              <a:t>：使用的天数</a:t>
            </a:r>
          </a:p>
          <a:p>
            <a:pPr eaLnBrk="1" hangingPunct="1">
              <a:lnSpc>
                <a:spcPct val="120000"/>
              </a:lnSpc>
            </a:pPr>
            <a:r>
              <a:rPr lang="zh-CN" sz="2000" dirty="0">
                <a:solidFill>
                  <a:srgbClr val="FF0000"/>
                </a:solidFill>
                <a:latin typeface="Times New Roman" panose="02020603050405020304" pitchFamily="18" charset="0"/>
                <a:cs typeface="Times New Roman" panose="02020603050405020304" pitchFamily="18" charset="0"/>
              </a:rPr>
              <a:t>性质</a:t>
            </a:r>
            <a:r>
              <a:rPr lang="zh-CN" sz="2000" dirty="0">
                <a:latin typeface="Times New Roman" panose="02020603050405020304" pitchFamily="18" charset="0"/>
                <a:cs typeface="Times New Roman" panose="02020603050405020304" pitchFamily="18" charset="0"/>
              </a:rPr>
              <a:t>：特定的应用。</a:t>
            </a:r>
          </a:p>
        </p:txBody>
      </p:sp>
      <p:sp>
        <p:nvSpPr>
          <p:cNvPr id="18" name="文本框 7"/>
          <p:cNvSpPr txBox="1">
            <a:spLocks noChangeArrowheads="1"/>
          </p:cNvSpPr>
          <p:nvPr/>
        </p:nvSpPr>
        <p:spPr bwMode="auto">
          <a:xfrm>
            <a:off x="3618865" y="4373245"/>
            <a:ext cx="5143500" cy="1252220"/>
          </a:xfrm>
          <a:prstGeom prst="rect">
            <a:avLst/>
          </a:prstGeom>
          <a:noFill/>
          <a:ln w="28575">
            <a:solidFill>
              <a:srgbClr val="0070C0"/>
            </a:solidFill>
            <a:miter lim="800000"/>
          </a:ln>
          <a:extLst>
            <a:ext uri="{909E8E84-426E-40DD-AFC4-6F175D3DCCD1}">
              <a14:hiddenFill xmlns:a14="http://schemas.microsoft.com/office/drawing/2010/main">
                <a:solidFill>
                  <a:srgbClr val="FFFFFF"/>
                </a:solidFill>
              </a14:hiddenFill>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en-US" sz="2000" dirty="0">
                <a:latin typeface="Times New Roman" panose="02020603050405020304" pitchFamily="18" charset="0"/>
                <a:cs typeface="Times New Roman" panose="02020603050405020304" pitchFamily="18" charset="0"/>
              </a:rPr>
              <a:t>性能的测量：进行</a:t>
            </a:r>
            <a:r>
              <a:rPr lang="zh-CN" altLang="en-US" sz="2000" dirty="0">
                <a:latin typeface="Times New Roman" panose="02020603050405020304" pitchFamily="18" charset="0"/>
                <a:cs typeface="Times New Roman" panose="02020603050405020304" pitchFamily="18" charset="0"/>
                <a:sym typeface="+mn-ea"/>
              </a:rPr>
              <a:t>简短复制拼写试验，或者</a:t>
            </a:r>
            <a:r>
              <a:rPr lang="zh-CN" altLang="en-US" sz="2000" dirty="0">
                <a:latin typeface="Times New Roman" panose="02020603050405020304" pitchFamily="18" charset="0"/>
                <a:cs typeface="Times New Roman" panose="02020603050405020304" pitchFamily="18" charset="0"/>
              </a:rPr>
              <a:t>适当的分析程序可能会检测到错误，计算准确率。</a:t>
            </a:r>
          </a:p>
        </p:txBody>
      </p:sp>
      <p:sp>
        <p:nvSpPr>
          <p:cNvPr id="89" name="文本框 88"/>
          <p:cNvSpPr txBox="1"/>
          <p:nvPr/>
        </p:nvSpPr>
        <p:spPr>
          <a:xfrm>
            <a:off x="407035" y="5759450"/>
            <a:ext cx="8330565" cy="829945"/>
          </a:xfrm>
          <a:prstGeom prst="rect">
            <a:avLst/>
          </a:prstGeom>
          <a:noFill/>
        </p:spPr>
        <p:txBody>
          <a:bodyPr wrap="square" rtlCol="0">
            <a:spAutoFit/>
          </a:bodyPr>
          <a:lstStyle/>
          <a:p>
            <a:r>
              <a:rPr lang="zh-CN" sz="2400">
                <a:solidFill>
                  <a:srgbClr val="FF0000"/>
                </a:solidFill>
                <a:latin typeface="微软雅黑" panose="020B0503020204020204" charset="-122"/>
                <a:ea typeface="微软雅黑" panose="020B0503020204020204" charset="-122"/>
                <a:cs typeface="微软雅黑" panose="020B0503020204020204" charset="-122"/>
              </a:rPr>
              <a:t>另外要</a:t>
            </a:r>
            <a:r>
              <a:rPr sz="2400">
                <a:solidFill>
                  <a:srgbClr val="FF0000"/>
                </a:solidFill>
                <a:latin typeface="微软雅黑" panose="020B0503020204020204" charset="-122"/>
                <a:ea typeface="微软雅黑" panose="020B0503020204020204" charset="-122"/>
                <a:cs typeface="微软雅黑" panose="020B0503020204020204" charset="-122"/>
              </a:rPr>
              <a:t>监测可能会大大影响</a:t>
            </a:r>
            <a:r>
              <a:rPr lang="zh-CN" altLang="en-US" sz="2400">
                <a:solidFill>
                  <a:srgbClr val="FF0000"/>
                </a:solidFill>
                <a:latin typeface="Times New Roman" panose="02020603050405020304" pitchFamily="18" charset="0"/>
                <a:cs typeface="Times New Roman" panose="02020603050405020304" pitchFamily="18" charset="0"/>
                <a:sym typeface="+mn-ea"/>
              </a:rPr>
              <a:t>BCI</a:t>
            </a:r>
            <a:r>
              <a:rPr sz="2400">
                <a:solidFill>
                  <a:srgbClr val="FF0000"/>
                </a:solidFill>
                <a:latin typeface="微软雅黑" panose="020B0503020204020204" charset="-122"/>
                <a:ea typeface="微软雅黑" panose="020B0503020204020204" charset="-122"/>
                <a:cs typeface="微软雅黑" panose="020B0503020204020204" charset="-122"/>
              </a:rPr>
              <a:t>使用的用户状态和环境改变的其它方面</a:t>
            </a:r>
            <a:r>
              <a:rPr lang="zh-CN" sz="2400">
                <a:solidFill>
                  <a:srgbClr val="FF0000"/>
                </a:solidFill>
                <a:latin typeface="微软雅黑" panose="020B0503020204020204" charset="-122"/>
                <a:ea typeface="微软雅黑" panose="020B0503020204020204" charset="-122"/>
                <a:cs typeface="微软雅黑" panose="020B0503020204020204" charset="-122"/>
              </a:rPr>
              <a:t>；定期地基于调查问卷对用户、 护理人员访谈。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1250"/>
                                        <p:tgtEl>
                                          <p:spTgt spid="11"/>
                                        </p:tgtEl>
                                      </p:cBhvr>
                                    </p:animEffect>
                                  </p:childTnLst>
                                </p:cTn>
                              </p:par>
                              <p:par>
                                <p:cTn id="11" presetID="22" presetClass="entr" presetSubtype="2" fill="hold" grpId="0" nodeType="withEffect">
                                  <p:stCondLst>
                                    <p:cond delay="75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1250"/>
                                        <p:tgtEl>
                                          <p:spTgt spid="9"/>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750"/>
                                        <p:tgtEl>
                                          <p:spTgt spid="20"/>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75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9"/>
                                        </p:tgtEl>
                                        <p:attrNameLst>
                                          <p:attrName>style.visibility</p:attrName>
                                        </p:attrNameLst>
                                      </p:cBhvr>
                                      <p:to>
                                        <p:strVal val="visible"/>
                                      </p:to>
                                    </p:set>
                                    <p:anim calcmode="lin" valueType="num">
                                      <p:cBhvr additive="base">
                                        <p:cTn id="26" dur="500" fill="hold"/>
                                        <p:tgtEl>
                                          <p:spTgt spid="89"/>
                                        </p:tgtEl>
                                        <p:attrNameLst>
                                          <p:attrName>ppt_x</p:attrName>
                                        </p:attrNameLst>
                                      </p:cBhvr>
                                      <p:tavLst>
                                        <p:tav tm="0">
                                          <p:val>
                                            <p:strVal val="#ppt_x"/>
                                          </p:val>
                                        </p:tav>
                                        <p:tav tm="100000">
                                          <p:val>
                                            <p:strVal val="#ppt_x"/>
                                          </p:val>
                                        </p:tav>
                                      </p:tavLst>
                                    </p:anim>
                                    <p:anim calcmode="lin" valueType="num">
                                      <p:cBhvr additive="base">
                                        <p:cTn id="27"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bldLvl="0" animBg="1"/>
      <p:bldP spid="9" grpId="0" bldLvl="0" animBg="1"/>
      <p:bldP spid="20" grpId="0" bldLvl="0" animBg="1"/>
      <p:bldP spid="18" grpId="0" bldLvl="0" animBg="1"/>
      <p:bldP spid="8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664970" y="400050"/>
            <a:ext cx="6685280" cy="133985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l">
              <a:lnSpc>
                <a:spcPct val="125000"/>
              </a:lnSpc>
              <a:buClrTx/>
              <a:buSzTx/>
              <a:buFontTx/>
            </a:pPr>
            <a:r>
              <a:rPr kumimoji="0" lang="en-US" altLang="zh-CN"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20.5  </a:t>
            </a:r>
            <a:r>
              <a:rPr kumimoji="0" lang="en-US" altLang="zh-CN"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BCI</a:t>
            </a:r>
            <a:r>
              <a:rPr lang="zh-CN" altLang="en-US" sz="3600" b="1" kern="0" noProof="0" dirty="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改善用户的生活了吗？</a:t>
            </a:r>
            <a:endParaRPr kumimoji="0" lang="zh-CN" alt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6" name="Text Box 9"/>
          <p:cNvSpPr txBox="1"/>
          <p:nvPr/>
        </p:nvSpPr>
        <p:spPr>
          <a:xfrm>
            <a:off x="6985" y="1872615"/>
            <a:ext cx="9130030" cy="1050925"/>
          </a:xfrm>
          <a:prstGeom prst="rect">
            <a:avLst/>
          </a:prstGeom>
          <a:solidFill>
            <a:srgbClr val="CCFF99"/>
          </a:solidFill>
          <a:ln w="9525">
            <a:noFill/>
          </a:ln>
        </p:spPr>
        <p:txBody>
          <a:bodyPr wrap="square" anchor="t">
            <a:spAutoFit/>
          </a:bodyPr>
          <a:lstStyle/>
          <a:p>
            <a:pPr>
              <a:lnSpc>
                <a:spcPct val="120000"/>
              </a:lnSpc>
              <a:spcBef>
                <a:spcPct val="20000"/>
              </a:spcBef>
              <a:buSzTx/>
            </a:pPr>
            <a:r>
              <a:rPr lang="zh-CN" sz="2400">
                <a:latin typeface="Times New Roman" panose="02020603050405020304" pitchFamily="18" charset="0"/>
                <a:ea typeface="微软雅黑" panose="020B0503020204020204" charset="-122"/>
                <a:cs typeface="Times New Roman" panose="02020603050405020304" pitchFamily="18" charset="0"/>
              </a:rPr>
              <a:t>脑</a:t>
            </a:r>
            <a:r>
              <a:rPr lang="en-US" altLang="zh-CN" sz="2400">
                <a:latin typeface="Times New Roman" panose="02020603050405020304" pitchFamily="18" charset="0"/>
                <a:ea typeface="微软雅黑" panose="020B0503020204020204" charset="-122"/>
                <a:cs typeface="Times New Roman" panose="02020603050405020304" pitchFamily="18" charset="0"/>
              </a:rPr>
              <a:t>-</a:t>
            </a:r>
            <a:r>
              <a:rPr lang="zh-CN" sz="2400">
                <a:latin typeface="Times New Roman" panose="02020603050405020304" pitchFamily="18" charset="0"/>
                <a:ea typeface="微软雅黑" panose="020B0503020204020204" charset="-122"/>
                <a:cs typeface="Times New Roman" panose="02020603050405020304" pitchFamily="18" charset="0"/>
              </a:rPr>
              <a:t>机接口有效性的最简单、 最明显的测度是它的使用程度。</a:t>
            </a:r>
          </a:p>
          <a:p>
            <a:pPr>
              <a:lnSpc>
                <a:spcPct val="120000"/>
              </a:lnSpc>
              <a:spcBef>
                <a:spcPct val="20000"/>
              </a:spcBef>
              <a:buSzTx/>
            </a:pPr>
            <a:r>
              <a:rPr lang="zh-CN" sz="2400">
                <a:latin typeface="Times New Roman" panose="02020603050405020304" pitchFamily="18" charset="0"/>
                <a:ea typeface="微软雅黑" panose="020B0503020204020204" charset="-122"/>
                <a:cs typeface="Times New Roman" panose="02020603050405020304" pitchFamily="18" charset="0"/>
              </a:rPr>
              <a:t>评估</a:t>
            </a:r>
            <a:r>
              <a:rPr lang="en-US" altLang="zh-CN" sz="2400" b="1" kern="0" noProof="0" smtClean="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BCI</a:t>
            </a:r>
            <a:r>
              <a:rPr lang="zh-CN" sz="2400">
                <a:latin typeface="Times New Roman" panose="02020603050405020304" pitchFamily="18" charset="0"/>
                <a:ea typeface="微软雅黑" panose="020B0503020204020204" charset="-122"/>
                <a:cs typeface="Times New Roman" panose="02020603050405020304" pitchFamily="18" charset="0"/>
              </a:rPr>
              <a:t>使用的影响：</a:t>
            </a:r>
          </a:p>
        </p:txBody>
      </p:sp>
      <p:sp>
        <p:nvSpPr>
          <p:cNvPr id="87" name="文本框 7"/>
          <p:cNvSpPr txBox="1">
            <a:spLocks noChangeArrowheads="1"/>
          </p:cNvSpPr>
          <p:nvPr/>
        </p:nvSpPr>
        <p:spPr bwMode="auto">
          <a:xfrm>
            <a:off x="923290" y="3215005"/>
            <a:ext cx="2506345" cy="92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en-US" sz="2400" dirty="0">
                <a:solidFill>
                  <a:schemeClr val="bg2"/>
                </a:solidFill>
                <a:latin typeface="微软雅黑" panose="020B0503020204020204" charset="-122"/>
              </a:rPr>
              <a:t>对使用者的影响</a:t>
            </a:r>
          </a:p>
        </p:txBody>
      </p:sp>
      <p:sp>
        <p:nvSpPr>
          <p:cNvPr id="86" name="左大括号 85"/>
          <p:cNvSpPr/>
          <p:nvPr/>
        </p:nvSpPr>
        <p:spPr>
          <a:xfrm>
            <a:off x="309245" y="3215005"/>
            <a:ext cx="443865" cy="3448050"/>
          </a:xfrm>
          <a:prstGeom prst="leftBrace">
            <a:avLst>
              <a:gd name="adj1" fmla="val 19041"/>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lIns="140818" tIns="70410" rIns="140818" bIns="70410" rtlCol="0" anchor="ctr"/>
          <a:lstStyle/>
          <a:p>
            <a:pPr algn="ctr"/>
            <a:endParaRPr lang="zh-CN" altLang="en-US" sz="2470">
              <a:solidFill>
                <a:schemeClr val="bg2"/>
              </a:solidFill>
            </a:endParaRPr>
          </a:p>
        </p:txBody>
      </p:sp>
      <p:sp>
        <p:nvSpPr>
          <p:cNvPr id="2" name="文本框 7"/>
          <p:cNvSpPr txBox="1">
            <a:spLocks noChangeArrowheads="1"/>
          </p:cNvSpPr>
          <p:nvPr/>
        </p:nvSpPr>
        <p:spPr bwMode="auto">
          <a:xfrm>
            <a:off x="784860" y="4592955"/>
            <a:ext cx="278384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en-US" sz="2400" dirty="0">
                <a:solidFill>
                  <a:schemeClr val="bg2"/>
                </a:solidFill>
                <a:latin typeface="微软雅黑" panose="020B0503020204020204" charset="-122"/>
              </a:rPr>
              <a:t>对他人（家庭成员、护理人员）的影响</a:t>
            </a:r>
          </a:p>
        </p:txBody>
      </p:sp>
      <p:sp>
        <p:nvSpPr>
          <p:cNvPr id="4" name="文本框 3"/>
          <p:cNvSpPr txBox="1"/>
          <p:nvPr/>
        </p:nvSpPr>
        <p:spPr>
          <a:xfrm>
            <a:off x="4043680" y="3312160"/>
            <a:ext cx="4819650" cy="1938020"/>
          </a:xfrm>
          <a:prstGeom prst="rect">
            <a:avLst/>
          </a:prstGeom>
          <a:noFill/>
          <a:ln w="28575">
            <a:solidFill>
              <a:srgbClr val="0070C0"/>
            </a:solidFill>
          </a:ln>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专为患有晚期疾病的人设计的McGill生活质量的</a:t>
            </a:r>
            <a:r>
              <a:rPr lang="zh-CN" altLang="en-US" sz="2000">
                <a:solidFill>
                  <a:srgbClr val="FF0000"/>
                </a:solidFill>
                <a:latin typeface="微软雅黑" panose="020B0503020204020204" charset="-122"/>
                <a:ea typeface="微软雅黑" panose="020B0503020204020204" charset="-122"/>
                <a:cs typeface="微软雅黑" panose="020B0503020204020204" charset="-122"/>
              </a:rPr>
              <a:t>问卷调查</a:t>
            </a:r>
            <a:r>
              <a:rPr lang="zh-CN" altLang="en-US" sz="2000">
                <a:latin typeface="微软雅黑" panose="020B0503020204020204" charset="-122"/>
                <a:ea typeface="微软雅黑" panose="020B0503020204020204" charset="-122"/>
                <a:cs typeface="微软雅黑" panose="020B0503020204020204" charset="-122"/>
              </a:rPr>
              <a:t>。</a:t>
            </a:r>
          </a:p>
          <a:p>
            <a:r>
              <a:rPr lang="zh-CN" altLang="en-US" sz="2000">
                <a:latin typeface="微软雅黑" panose="020B0503020204020204" charset="-122"/>
                <a:ea typeface="微软雅黑" panose="020B0503020204020204" charset="-122"/>
                <a:cs typeface="微软雅黑" panose="020B0503020204020204" charset="-122"/>
              </a:rPr>
              <a:t>第一部分是一个综合性的问题，询问患者以获得对他 生活质量的</a:t>
            </a:r>
            <a:r>
              <a:rPr lang="zh-CN" altLang="en-US" sz="2000" b="1">
                <a:solidFill>
                  <a:srgbClr val="FF0000"/>
                </a:solidFill>
                <a:latin typeface="微软雅黑" panose="020B0503020204020204" charset="-122"/>
                <a:ea typeface="微软雅黑" panose="020B0503020204020204" charset="-122"/>
                <a:cs typeface="微软雅黑" panose="020B0503020204020204" charset="-122"/>
              </a:rPr>
              <a:t>全面评估</a:t>
            </a:r>
            <a:r>
              <a:rPr lang="zh-CN" altLang="en-US" sz="2000">
                <a:latin typeface="微软雅黑" panose="020B0503020204020204" charset="-122"/>
                <a:ea typeface="微软雅黑" panose="020B0503020204020204" charset="-122"/>
                <a:cs typeface="微软雅黑" panose="020B0503020204020204" charset="-122"/>
              </a:rPr>
              <a:t>；</a:t>
            </a:r>
          </a:p>
          <a:p>
            <a:r>
              <a:rPr lang="zh-CN" altLang="en-US" sz="2000">
                <a:latin typeface="微软雅黑" panose="020B0503020204020204" charset="-122"/>
                <a:ea typeface="微软雅黑" panose="020B0503020204020204" charset="-122"/>
                <a:cs typeface="微软雅黑" panose="020B0503020204020204" charset="-122"/>
              </a:rPr>
              <a:t>第二部分包括身体、 心理、 存在感和支持域。</a:t>
            </a:r>
          </a:p>
        </p:txBody>
      </p:sp>
      <p:sp>
        <p:nvSpPr>
          <p:cNvPr id="3" name="文本框 7"/>
          <p:cNvSpPr txBox="1">
            <a:spLocks noChangeArrowheads="1"/>
          </p:cNvSpPr>
          <p:nvPr/>
        </p:nvSpPr>
        <p:spPr bwMode="auto">
          <a:xfrm>
            <a:off x="923290" y="6126480"/>
            <a:ext cx="240919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en-US" sz="2400" dirty="0">
                <a:solidFill>
                  <a:schemeClr val="bg2"/>
                </a:solidFill>
                <a:latin typeface="微软雅黑" panose="020B0503020204020204" charset="-122"/>
              </a:rPr>
              <a:t>其他评估</a:t>
            </a:r>
          </a:p>
        </p:txBody>
      </p:sp>
      <p:sp>
        <p:nvSpPr>
          <p:cNvPr id="48" name="文本框 47"/>
          <p:cNvSpPr txBox="1"/>
          <p:nvPr/>
        </p:nvSpPr>
        <p:spPr>
          <a:xfrm>
            <a:off x="4043680" y="5812155"/>
            <a:ext cx="4472305" cy="706755"/>
          </a:xfrm>
          <a:prstGeom prst="rect">
            <a:avLst/>
          </a:prstGeom>
          <a:noFill/>
          <a:ln w="28575">
            <a:solidFill>
              <a:srgbClr val="0070C0"/>
            </a:solidFill>
          </a:ln>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允许</a:t>
            </a:r>
            <a:r>
              <a:rPr lang="zh-CN" altLang="en-US" sz="2000" b="1">
                <a:solidFill>
                  <a:srgbClr val="FF0000"/>
                </a:solidFill>
                <a:latin typeface="微软雅黑" panose="020B0503020204020204" charset="-122"/>
                <a:ea typeface="微软雅黑" panose="020B0503020204020204" charset="-122"/>
                <a:cs typeface="微软雅黑" panose="020B0503020204020204" charset="-122"/>
              </a:rPr>
              <a:t>减少</a:t>
            </a:r>
            <a:r>
              <a:rPr lang="zh-CN" altLang="en-US" sz="2000">
                <a:latin typeface="微软雅黑" panose="020B0503020204020204" charset="-122"/>
                <a:ea typeface="微软雅黑" panose="020B0503020204020204" charset="-122"/>
                <a:cs typeface="微软雅黑" panose="020B0503020204020204" charset="-122"/>
              </a:rPr>
              <a:t>护理人员</a:t>
            </a:r>
            <a:r>
              <a:rPr lang="zh-CN" altLang="en-US" sz="2000" b="1">
                <a:solidFill>
                  <a:srgbClr val="FF0000"/>
                </a:solidFill>
                <a:latin typeface="微软雅黑" panose="020B0503020204020204" charset="-122"/>
                <a:ea typeface="微软雅黑" panose="020B0503020204020204" charset="-122"/>
                <a:cs typeface="微软雅黑" panose="020B0503020204020204" charset="-122"/>
              </a:rPr>
              <a:t>努力</a:t>
            </a:r>
            <a:r>
              <a:rPr lang="zh-CN" altLang="en-US" sz="2000">
                <a:latin typeface="微软雅黑" panose="020B0503020204020204" charset="-122"/>
                <a:ea typeface="微软雅黑" panose="020B0503020204020204" charset="-122"/>
                <a:cs typeface="微软雅黑" panose="020B0503020204020204" charset="-122"/>
              </a:rPr>
              <a:t>的能力；</a:t>
            </a:r>
          </a:p>
          <a:p>
            <a:r>
              <a:rPr lang="zh-CN" altLang="en-US" sz="2000" b="1">
                <a:solidFill>
                  <a:srgbClr val="FF0000"/>
                </a:solidFill>
                <a:latin typeface="微软雅黑" panose="020B0503020204020204" charset="-122"/>
                <a:ea typeface="微软雅黑" panose="020B0503020204020204" charset="-122"/>
                <a:cs typeface="微软雅黑" panose="020B0503020204020204" charset="-122"/>
              </a:rPr>
              <a:t>增加</a:t>
            </a:r>
            <a:r>
              <a:rPr lang="zh-CN" altLang="en-US" sz="2000">
                <a:latin typeface="微软雅黑" panose="020B0503020204020204" charset="-122"/>
                <a:ea typeface="微软雅黑" panose="020B0503020204020204" charset="-122"/>
                <a:cs typeface="微软雅黑" panose="020B0503020204020204" charset="-122"/>
              </a:rPr>
              <a:t>用户的</a:t>
            </a:r>
            <a:r>
              <a:rPr lang="zh-CN" altLang="en-US" sz="2000" b="1">
                <a:solidFill>
                  <a:srgbClr val="FF0000"/>
                </a:solidFill>
                <a:latin typeface="微软雅黑" panose="020B0503020204020204" charset="-122"/>
                <a:ea typeface="微软雅黑" panose="020B0503020204020204" charset="-122"/>
                <a:cs typeface="微软雅黑" panose="020B0503020204020204" charset="-122"/>
              </a:rPr>
              <a:t>活动</a:t>
            </a:r>
            <a:r>
              <a:rPr lang="zh-CN" altLang="en-US" sz="2000">
                <a:latin typeface="微软雅黑" panose="020B0503020204020204" charset="-122"/>
                <a:ea typeface="微软雅黑" panose="020B0503020204020204" charset="-122"/>
                <a:cs typeface="微软雅黑" panose="020B0503020204020204" charset="-122"/>
              </a:rPr>
              <a:t>能力。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0-#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barn(outHorizontal)">
                                      <p:cBhvr>
                                        <p:cTn id="12" dur="1000"/>
                                        <p:tgtEl>
                                          <p:spTgt spid="86"/>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87"/>
                                        </p:tgtEl>
                                        <p:attrNameLst>
                                          <p:attrName>style.visibility</p:attrName>
                                        </p:attrNameLst>
                                      </p:cBhvr>
                                      <p:to>
                                        <p:strVal val="visible"/>
                                      </p:to>
                                    </p:set>
                                    <p:animEffect transition="in" filter="wipe(left)">
                                      <p:cBhvr>
                                        <p:cTn id="16" dur="750"/>
                                        <p:tgtEl>
                                          <p:spTgt spid="87"/>
                                        </p:tgtEl>
                                      </p:cBhvr>
                                    </p:animEffect>
                                  </p:childTnLst>
                                </p:cTn>
                              </p:par>
                            </p:childTnLst>
                          </p:cTn>
                        </p:par>
                        <p:par>
                          <p:cTn id="17" fill="hold">
                            <p:stCondLst>
                              <p:cond delay="25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750"/>
                                        <p:tgtEl>
                                          <p:spTgt spid="2"/>
                                        </p:tgtEl>
                                      </p:cBhvr>
                                    </p:animEffect>
                                  </p:childTnLst>
                                </p:cTn>
                              </p:par>
                            </p:childTnLst>
                          </p:cTn>
                        </p:par>
                        <p:par>
                          <p:cTn id="21" fill="hold">
                            <p:stCondLst>
                              <p:cond delay="3500"/>
                            </p:stCondLst>
                            <p:childTnLst>
                              <p:par>
                                <p:cTn id="22" presetID="22" presetClass="entr" presetSubtype="8"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75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 calcmode="lin" valueType="num">
                                      <p:cBhvr additive="base">
                                        <p:cTn id="33" dur="500" fill="hold"/>
                                        <p:tgtEl>
                                          <p:spTgt spid="48"/>
                                        </p:tgtEl>
                                        <p:attrNameLst>
                                          <p:attrName>ppt_x</p:attrName>
                                        </p:attrNameLst>
                                      </p:cBhvr>
                                      <p:tavLst>
                                        <p:tav tm="0">
                                          <p:val>
                                            <p:strVal val="#ppt_x"/>
                                          </p:val>
                                        </p:tav>
                                        <p:tav tm="100000">
                                          <p:val>
                                            <p:strVal val="#ppt_x"/>
                                          </p:val>
                                        </p:tav>
                                      </p:tavLst>
                                    </p:anim>
                                    <p:anim calcmode="lin" valueType="num">
                                      <p:cBhvr additive="base">
                                        <p:cTn id="3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7" grpId="0"/>
      <p:bldP spid="86" grpId="0" bldLvl="0" animBg="1"/>
      <p:bldP spid="2" grpId="0"/>
      <p:bldP spid="4" grpId="0" bldLvl="0" animBg="1"/>
      <p:bldP spid="3" grpId="0"/>
      <p:bldP spid="4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664970" y="400050"/>
            <a:ext cx="7116445" cy="133985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gn="l">
              <a:lnSpc>
                <a:spcPct val="125000"/>
              </a:lnSpc>
              <a:buClrTx/>
              <a:buSzTx/>
              <a:buFontTx/>
            </a:pPr>
            <a:r>
              <a:rPr kumimoji="0" lang="en-US" altLang="zh-CN"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20.6  </a:t>
            </a:r>
            <a:r>
              <a:rPr kumimoji="0" lang="en-US" altLang="zh-CN"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BCI</a:t>
            </a:r>
            <a:r>
              <a:rPr lang="zh-CN" altLang="en-US" sz="3600" b="1" kern="0" noProof="0" dirty="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sym typeface="+mn-ea"/>
              </a:rPr>
              <a:t>转化研究面临的困难挑战</a:t>
            </a:r>
          </a:p>
        </p:txBody>
      </p:sp>
      <p:sp>
        <p:nvSpPr>
          <p:cNvPr id="4" name="Isosceles Triangle 3"/>
          <p:cNvSpPr/>
          <p:nvPr/>
        </p:nvSpPr>
        <p:spPr>
          <a:xfrm>
            <a:off x="370205" y="2195195"/>
            <a:ext cx="967740" cy="91249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en-GB" sz="3200">
                <a:latin typeface="Arial" panose="020B0604020202020204" pitchFamily="34" charset="0"/>
                <a:ea typeface="微软雅黑" panose="020B0503020204020204" charset="-122"/>
                <a:cs typeface="+mn-ea"/>
                <a:sym typeface="Arial" panose="020B0604020202020204" pitchFamily="34" charset="0"/>
              </a:rPr>
              <a:t>1</a:t>
            </a:r>
          </a:p>
        </p:txBody>
      </p:sp>
      <p:sp>
        <p:nvSpPr>
          <p:cNvPr id="2" name="Text Box 9"/>
          <p:cNvSpPr txBox="1"/>
          <p:nvPr/>
        </p:nvSpPr>
        <p:spPr>
          <a:xfrm>
            <a:off x="1975485" y="2061845"/>
            <a:ext cx="7223760" cy="534035"/>
          </a:xfrm>
          <a:prstGeom prst="rect">
            <a:avLst/>
          </a:prstGeom>
          <a:solidFill>
            <a:srgbClr val="CCFF99"/>
          </a:solidFill>
          <a:ln w="9525">
            <a:noFill/>
          </a:ln>
        </p:spPr>
        <p:txBody>
          <a:bodyPr wrap="square" anchor="t">
            <a:spAutoFit/>
          </a:bodyPr>
          <a:lstStyle/>
          <a:p>
            <a:pPr>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用户通常是极度残疾的，并可能有渐进性疾病</a:t>
            </a:r>
          </a:p>
        </p:txBody>
      </p:sp>
      <p:sp>
        <p:nvSpPr>
          <p:cNvPr id="3" name="燕尾形箭头 2"/>
          <p:cNvSpPr/>
          <p:nvPr/>
        </p:nvSpPr>
        <p:spPr>
          <a:xfrm rot="6420000">
            <a:off x="8143240" y="2451735"/>
            <a:ext cx="762000" cy="304800"/>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2162175" y="3013075"/>
            <a:ext cx="6619240" cy="1322070"/>
          </a:xfrm>
          <a:prstGeom prst="rect">
            <a:avLst/>
          </a:prstGeom>
          <a:noFill/>
          <a:ln w="28575">
            <a:solidFill>
              <a:srgbClr val="0070C0"/>
            </a:solidFill>
          </a:ln>
        </p:spPr>
        <p:txBody>
          <a:bodyPr wrap="square" rtlCol="0">
            <a:spAutoFit/>
          </a:bodyPr>
          <a:lstStyle/>
          <a:p>
            <a:r>
              <a:rPr lang="zh-CN" altLang="en-US" sz="2000">
                <a:latin typeface="Times New Roman" panose="02020603050405020304" pitchFamily="18" charset="0"/>
                <a:ea typeface="微软雅黑" panose="020B0503020204020204" charset="-122"/>
                <a:cs typeface="Times New Roman" panose="02020603050405020304" pitchFamily="18" charset="0"/>
              </a:rPr>
              <a:t>许多与</a:t>
            </a:r>
            <a:r>
              <a:rPr lang="en-US" altLang="zh-CN" sz="2000">
                <a:latin typeface="Times New Roman" panose="02020603050405020304" pitchFamily="18" charset="0"/>
                <a:ea typeface="微软雅黑" panose="020B0503020204020204" charset="-122"/>
                <a:cs typeface="Times New Roman" panose="02020603050405020304" pitchFamily="18" charset="0"/>
              </a:rPr>
              <a:t>BCI</a:t>
            </a:r>
            <a:r>
              <a:rPr lang="zh-CN" altLang="en-US" sz="2000">
                <a:latin typeface="Times New Roman" panose="02020603050405020304" pitchFamily="18" charset="0"/>
                <a:ea typeface="微软雅黑" panose="020B0503020204020204" charset="-122"/>
                <a:cs typeface="Times New Roman" panose="02020603050405020304" pitchFamily="18" charset="0"/>
              </a:rPr>
              <a:t>系统本身无关的因素可能会</a:t>
            </a:r>
          </a:p>
          <a:p>
            <a:r>
              <a:rPr lang="zh-CN" altLang="en-US" sz="2000">
                <a:latin typeface="Times New Roman" panose="02020603050405020304" pitchFamily="18" charset="0"/>
                <a:ea typeface="微软雅黑" panose="020B0503020204020204" charset="-122"/>
                <a:cs typeface="Times New Roman" panose="02020603050405020304" pitchFamily="18" charset="0"/>
              </a:rPr>
              <a:t>大大影响其日常使用并且失真量化使用的数据</a:t>
            </a:r>
          </a:p>
          <a:p>
            <a:r>
              <a:rPr lang="zh-CN" altLang="en-US" sz="2000">
                <a:latin typeface="Times New Roman" panose="02020603050405020304" pitchFamily="18" charset="0"/>
                <a:ea typeface="微软雅黑" panose="020B0503020204020204" charset="-122"/>
                <a:cs typeface="Times New Roman" panose="02020603050405020304" pitchFamily="18" charset="0"/>
              </a:rPr>
              <a:t>而且对于患有渐进性疾病的人，整体功能水平在研究过程中可能会有显著的变化</a:t>
            </a:r>
          </a:p>
        </p:txBody>
      </p:sp>
      <p:sp>
        <p:nvSpPr>
          <p:cNvPr id="6" name="Isosceles Triangle 5"/>
          <p:cNvSpPr/>
          <p:nvPr/>
        </p:nvSpPr>
        <p:spPr>
          <a:xfrm>
            <a:off x="451485" y="4371340"/>
            <a:ext cx="1031240" cy="92773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en-GB" sz="3200">
                <a:latin typeface="Arial" panose="020B0604020202020204" pitchFamily="34" charset="0"/>
                <a:ea typeface="微软雅黑" panose="020B0503020204020204" charset="-122"/>
                <a:cs typeface="+mn-ea"/>
                <a:sym typeface="Arial" panose="020B0604020202020204" pitchFamily="34" charset="0"/>
              </a:rPr>
              <a:t>2</a:t>
            </a:r>
          </a:p>
        </p:txBody>
      </p:sp>
      <p:sp>
        <p:nvSpPr>
          <p:cNvPr id="7" name="Text Box 9"/>
          <p:cNvSpPr txBox="1"/>
          <p:nvPr/>
        </p:nvSpPr>
        <p:spPr>
          <a:xfrm>
            <a:off x="2162175" y="4605655"/>
            <a:ext cx="6918960" cy="534035"/>
          </a:xfrm>
          <a:prstGeom prst="rect">
            <a:avLst/>
          </a:prstGeom>
          <a:solidFill>
            <a:schemeClr val="accent2">
              <a:lumMod val="60000"/>
              <a:lumOff val="40000"/>
            </a:schemeClr>
          </a:solidFill>
          <a:ln w="9525">
            <a:noFill/>
          </a:ln>
        </p:spPr>
        <p:txBody>
          <a:bodyPr wrap="square" anchor="t">
            <a:spAutoFit/>
          </a:bodyPr>
          <a:lstStyle/>
          <a:p>
            <a:pPr algn="l">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进行大规模全面的对照研究是非常困难的</a:t>
            </a:r>
          </a:p>
        </p:txBody>
      </p:sp>
      <p:sp>
        <p:nvSpPr>
          <p:cNvPr id="9" name="燕尾形箭头 8"/>
          <p:cNvSpPr/>
          <p:nvPr/>
        </p:nvSpPr>
        <p:spPr>
          <a:xfrm rot="6840000">
            <a:off x="7709535" y="5086350"/>
            <a:ext cx="762000" cy="304800"/>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292350" y="5446395"/>
            <a:ext cx="5835015" cy="1322070"/>
          </a:xfrm>
          <a:prstGeom prst="rect">
            <a:avLst/>
          </a:prstGeom>
          <a:noFill/>
          <a:ln w="28575">
            <a:solidFill>
              <a:srgbClr val="0070C0"/>
            </a:solidFill>
          </a:ln>
        </p:spPr>
        <p:txBody>
          <a:bodyPr wrap="square" rtlCol="0">
            <a:spAutoFit/>
          </a:bodyPr>
          <a:lstStyle/>
          <a:p>
            <a:r>
              <a:rPr sz="2000">
                <a:latin typeface="Times New Roman" panose="02020603050405020304" pitchFamily="18" charset="0"/>
                <a:ea typeface="微软雅黑" panose="020B0503020204020204" charset="-122"/>
                <a:cs typeface="Times New Roman" panose="02020603050405020304" pitchFamily="18" charset="0"/>
              </a:rPr>
              <a:t>合适的被试者的数量是有限的并且每一个人的参与对于研究人员来说需要长时间的努力</a:t>
            </a:r>
            <a:r>
              <a:rPr lang="zh-CN" sz="2000">
                <a:latin typeface="Times New Roman" panose="02020603050405020304" pitchFamily="18" charset="0"/>
                <a:ea typeface="微软雅黑" panose="020B0503020204020204" charset="-122"/>
                <a:cs typeface="Times New Roman" panose="02020603050405020304" pitchFamily="18" charset="0"/>
              </a:rPr>
              <a:t>。</a:t>
            </a:r>
          </a:p>
          <a:p>
            <a:r>
              <a:rPr lang="zh-CN" sz="2000">
                <a:latin typeface="Times New Roman" panose="02020603050405020304" pitchFamily="18" charset="0"/>
                <a:ea typeface="微软雅黑" panose="020B0503020204020204" charset="-122"/>
                <a:cs typeface="Times New Roman" panose="02020603050405020304" pitchFamily="18" charset="0"/>
              </a:rPr>
              <a:t>需要昂贵且要求严格的第二级组织和监督确保被试选择的统一性。</a:t>
            </a:r>
            <a:endParaRPr lang="en-US" altLang="zh-CN" sz="2000">
              <a:latin typeface="Times New Roman" panose="02020603050405020304" pitchFamily="18" charset="0"/>
              <a:ea typeface="微软雅黑" panose="020B050302020402020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ppt_x</p:attrName>
                                        </p:attrNameLst>
                                      </p:cBhvr>
                                      <p:tavLst>
                                        <p:tav tm="0">
                                          <p:val>
                                            <p:strVal val="0-#ppt_w/2"/>
                                          </p:val>
                                        </p:tav>
                                        <p:tav tm="100000">
                                          <p:val>
                                            <p:strVal val="#ppt_x"/>
                                          </p:val>
                                        </p:tav>
                                      </p:tavLst>
                                    </p:anim>
                                    <p:anim calcmode="lin" valueType="num">
                                      <p:cBhvr>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sosceles Triangle 6"/>
          <p:cNvSpPr/>
          <p:nvPr/>
        </p:nvSpPr>
        <p:spPr>
          <a:xfrm>
            <a:off x="171450" y="828675"/>
            <a:ext cx="1031875" cy="983615"/>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en-GB" sz="3200">
                <a:latin typeface="Arial" panose="020B0604020202020204" pitchFamily="34" charset="0"/>
                <a:ea typeface="微软雅黑" panose="020B0503020204020204" charset="-122"/>
                <a:cs typeface="+mn-ea"/>
                <a:sym typeface="Arial" panose="020B0604020202020204" pitchFamily="34" charset="0"/>
              </a:rPr>
              <a:t>3</a:t>
            </a:r>
          </a:p>
        </p:txBody>
      </p:sp>
      <p:sp>
        <p:nvSpPr>
          <p:cNvPr id="9" name="矩形 8"/>
          <p:cNvSpPr/>
          <p:nvPr/>
        </p:nvSpPr>
        <p:spPr>
          <a:xfrm>
            <a:off x="2433955" y="1050925"/>
            <a:ext cx="6703060" cy="53911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ts val="0"/>
              </a:spcBef>
              <a:spcAft>
                <a:spcPts val="0"/>
              </a:spcAft>
            </a:pPr>
            <a:r>
              <a:rPr sz="2400">
                <a:latin typeface="Times New Roman" panose="02020603050405020304" pitchFamily="18" charset="0"/>
                <a:ea typeface="微软雅黑" panose="020B0503020204020204" charset="-122"/>
                <a:cs typeface="Times New Roman" panose="02020603050405020304" pitchFamily="18" charset="0"/>
                <a:sym typeface="+mn-ea"/>
              </a:rPr>
              <a:t>研究持续时间和对用户的长期承诺</a:t>
            </a:r>
            <a:endParaRPr lang="zh-CN" sz="2400">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3" name="燕尾形箭头 2"/>
          <p:cNvSpPr/>
          <p:nvPr/>
        </p:nvSpPr>
        <p:spPr>
          <a:xfrm rot="6720000">
            <a:off x="7709535" y="1431925"/>
            <a:ext cx="762000" cy="304800"/>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2134235" y="1994535"/>
            <a:ext cx="6619240" cy="706755"/>
          </a:xfrm>
          <a:prstGeom prst="rect">
            <a:avLst/>
          </a:prstGeom>
          <a:noFill/>
          <a:ln w="28575">
            <a:solidFill>
              <a:srgbClr val="0070C0"/>
            </a:solidFill>
          </a:ln>
        </p:spPr>
        <p:txBody>
          <a:bodyPr wrap="square" rtlCol="0">
            <a:spAutoFit/>
          </a:bodyPr>
          <a:lstStyle/>
          <a:p>
            <a:r>
              <a:rPr sz="2000">
                <a:latin typeface="Times New Roman" panose="02020603050405020304" pitchFamily="18" charset="0"/>
                <a:ea typeface="微软雅黑" panose="020B0503020204020204" charset="-122"/>
                <a:cs typeface="Times New Roman" panose="02020603050405020304" pitchFamily="18" charset="0"/>
              </a:rPr>
              <a:t>一般来说</a:t>
            </a:r>
            <a:r>
              <a:rPr lang="zh-CN" sz="2000">
                <a:latin typeface="Times New Roman" panose="02020603050405020304" pitchFamily="18" charset="0"/>
                <a:ea typeface="微软雅黑" panose="020B0503020204020204" charset="-122"/>
                <a:cs typeface="Times New Roman" panose="02020603050405020304" pitchFamily="18" charset="0"/>
              </a:rPr>
              <a:t>，</a:t>
            </a:r>
            <a:r>
              <a:rPr sz="2000">
                <a:latin typeface="Times New Roman" panose="02020603050405020304" pitchFamily="18" charset="0"/>
                <a:ea typeface="微软雅黑" panose="020B0503020204020204" charset="-122"/>
                <a:cs typeface="Times New Roman" panose="02020603050405020304" pitchFamily="18" charset="0"/>
              </a:rPr>
              <a:t>正式的研究通常指定一个时间段</a:t>
            </a:r>
            <a:r>
              <a:rPr lang="zh-CN" sz="2000">
                <a:latin typeface="Times New Roman" panose="02020603050405020304" pitchFamily="18" charset="0"/>
                <a:ea typeface="微软雅黑" panose="020B0503020204020204" charset="-122"/>
                <a:cs typeface="Times New Roman" panose="02020603050405020304" pitchFamily="18" charset="0"/>
              </a:rPr>
              <a:t>，如果</a:t>
            </a:r>
            <a:r>
              <a:rPr lang="en-US" altLang="zh-CN" sz="2000">
                <a:latin typeface="Times New Roman" panose="02020603050405020304" pitchFamily="18" charset="0"/>
                <a:ea typeface="微软雅黑" panose="020B0503020204020204" charset="-122"/>
                <a:cs typeface="Times New Roman" panose="02020603050405020304" pitchFamily="18" charset="0"/>
              </a:rPr>
              <a:t>BCI</a:t>
            </a:r>
            <a:r>
              <a:rPr lang="zh-CN" sz="2000">
                <a:latin typeface="Times New Roman" panose="02020603050405020304" pitchFamily="18" charset="0"/>
                <a:ea typeface="微软雅黑" panose="020B0503020204020204" charset="-122"/>
                <a:cs typeface="Times New Roman" panose="02020603050405020304" pitchFamily="18" charset="0"/>
              </a:rPr>
              <a:t>提高了用户的生活，被试希望继续使用它。</a:t>
            </a:r>
          </a:p>
        </p:txBody>
      </p:sp>
      <p:sp>
        <p:nvSpPr>
          <p:cNvPr id="4" name="Isosceles Triangle 3"/>
          <p:cNvSpPr/>
          <p:nvPr/>
        </p:nvSpPr>
        <p:spPr>
          <a:xfrm>
            <a:off x="171450" y="2776855"/>
            <a:ext cx="1031875" cy="925195"/>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en-GB" sz="3200">
                <a:latin typeface="Arial" panose="020B0604020202020204" pitchFamily="34" charset="0"/>
                <a:ea typeface="微软雅黑" panose="020B0503020204020204" charset="-122"/>
                <a:cs typeface="+mn-ea"/>
                <a:sym typeface="Arial" panose="020B0604020202020204" pitchFamily="34" charset="0"/>
              </a:rPr>
              <a:t>4</a:t>
            </a:r>
          </a:p>
        </p:txBody>
      </p:sp>
      <p:sp>
        <p:nvSpPr>
          <p:cNvPr id="2" name="Text Box 9"/>
          <p:cNvSpPr txBox="1"/>
          <p:nvPr/>
        </p:nvSpPr>
        <p:spPr>
          <a:xfrm>
            <a:off x="2246630" y="2966085"/>
            <a:ext cx="6890385" cy="534035"/>
          </a:xfrm>
          <a:prstGeom prst="rect">
            <a:avLst/>
          </a:prstGeom>
          <a:solidFill>
            <a:srgbClr val="CCFF99"/>
          </a:solidFill>
          <a:ln w="9525">
            <a:noFill/>
          </a:ln>
        </p:spPr>
        <p:txBody>
          <a:bodyPr wrap="square" anchor="t">
            <a:spAutoFit/>
          </a:bodyPr>
          <a:lstStyle/>
          <a:p>
            <a:pPr>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用户通常是极度残疾的，并可能有渐进性疾病</a:t>
            </a:r>
          </a:p>
        </p:txBody>
      </p:sp>
      <p:sp>
        <p:nvSpPr>
          <p:cNvPr id="6" name="Isosceles Triangle 5"/>
          <p:cNvSpPr/>
          <p:nvPr/>
        </p:nvSpPr>
        <p:spPr>
          <a:xfrm>
            <a:off x="171450" y="4623435"/>
            <a:ext cx="1031240" cy="927735"/>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en-GB" sz="3200">
                <a:latin typeface="Arial" panose="020B0604020202020204" pitchFamily="34" charset="0"/>
                <a:ea typeface="微软雅黑" panose="020B0503020204020204" charset="-122"/>
                <a:cs typeface="+mn-ea"/>
                <a:sym typeface="Arial" panose="020B0604020202020204" pitchFamily="34" charset="0"/>
              </a:rPr>
              <a:t>5</a:t>
            </a:r>
          </a:p>
        </p:txBody>
      </p:sp>
      <p:sp>
        <p:nvSpPr>
          <p:cNvPr id="8" name="Text Box 9"/>
          <p:cNvSpPr txBox="1"/>
          <p:nvPr/>
        </p:nvSpPr>
        <p:spPr>
          <a:xfrm>
            <a:off x="2134235" y="4820285"/>
            <a:ext cx="6918960" cy="534035"/>
          </a:xfrm>
          <a:prstGeom prst="rect">
            <a:avLst/>
          </a:prstGeom>
          <a:solidFill>
            <a:schemeClr val="accent2">
              <a:lumMod val="60000"/>
              <a:lumOff val="40000"/>
            </a:schemeClr>
          </a:solidFill>
          <a:ln w="9525">
            <a:noFill/>
          </a:ln>
        </p:spPr>
        <p:txBody>
          <a:bodyPr wrap="square" anchor="t">
            <a:spAutoFit/>
          </a:bodyPr>
          <a:lstStyle/>
          <a:p>
            <a:pPr algn="l">
              <a:lnSpc>
                <a:spcPct val="120000"/>
              </a:lnSpc>
              <a:spcBef>
                <a:spcPct val="20000"/>
              </a:spcBef>
              <a:buSzTx/>
            </a:pPr>
            <a:r>
              <a:rPr lang="zh-CN" sz="2400">
                <a:latin typeface="微软雅黑" panose="020B0503020204020204" charset="-122"/>
                <a:ea typeface="微软雅黑" panose="020B0503020204020204" charset="-122"/>
                <a:cs typeface="微软雅黑" panose="020B0503020204020204" charset="-122"/>
              </a:rPr>
              <a:t>对初始和持续技术专业知识的需求</a:t>
            </a:r>
          </a:p>
        </p:txBody>
      </p:sp>
      <p:sp>
        <p:nvSpPr>
          <p:cNvPr id="10" name="燕尾形箭头 9"/>
          <p:cNvSpPr/>
          <p:nvPr/>
        </p:nvSpPr>
        <p:spPr>
          <a:xfrm rot="6840000">
            <a:off x="7709535" y="5300980"/>
            <a:ext cx="762000" cy="304800"/>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858010" y="5862955"/>
            <a:ext cx="6619240" cy="706755"/>
          </a:xfrm>
          <a:prstGeom prst="rect">
            <a:avLst/>
          </a:prstGeom>
          <a:noFill/>
          <a:ln w="28575">
            <a:solidFill>
              <a:srgbClr val="0070C0"/>
            </a:solidFill>
          </a:ln>
        </p:spPr>
        <p:txBody>
          <a:bodyPr wrap="square" rtlCol="0">
            <a:spAutoFit/>
          </a:bodyPr>
          <a:lstStyle/>
          <a:p>
            <a:r>
              <a:rPr lang="zh-CN" sz="2000">
                <a:latin typeface="Times New Roman" panose="02020603050405020304" pitchFamily="18" charset="0"/>
                <a:ea typeface="微软雅黑" panose="020B0503020204020204" charset="-122"/>
                <a:cs typeface="Times New Roman" panose="02020603050405020304" pitchFamily="18" charset="0"/>
              </a:rPr>
              <a:t>这一因素</a:t>
            </a:r>
            <a:r>
              <a:rPr sz="2000">
                <a:latin typeface="Times New Roman" panose="02020603050405020304" pitchFamily="18" charset="0"/>
                <a:ea typeface="微软雅黑" panose="020B0503020204020204" charset="-122"/>
                <a:cs typeface="Times New Roman" panose="02020603050405020304" pitchFamily="18" charset="0"/>
              </a:rPr>
              <a:t>阻碍了BCI临床研究的进行</a:t>
            </a:r>
            <a:r>
              <a:rPr lang="zh-CN" sz="2000">
                <a:latin typeface="Times New Roman" panose="02020603050405020304" pitchFamily="18" charset="0"/>
                <a:ea typeface="微软雅黑" panose="020B0503020204020204" charset="-122"/>
                <a:cs typeface="Times New Roman" panose="02020603050405020304" pitchFamily="18" charset="0"/>
              </a:rPr>
              <a:t>，或者将其限制在个人或</a:t>
            </a:r>
            <a:r>
              <a:rPr lang="zh-CN" sz="2000">
                <a:latin typeface="Times New Roman" panose="02020603050405020304" pitchFamily="18" charset="0"/>
                <a:ea typeface="微软雅黑" panose="020B0503020204020204" charset="-122"/>
                <a:cs typeface="Times New Roman" panose="02020603050405020304" pitchFamily="18" charset="0"/>
                <a:sym typeface="+mn-ea"/>
              </a:rPr>
              <a:t>具有实质性资源的</a:t>
            </a:r>
            <a:r>
              <a:rPr lang="zh-CN" sz="2000">
                <a:latin typeface="Times New Roman" panose="02020603050405020304" pitchFamily="18" charset="0"/>
                <a:ea typeface="微软雅黑" panose="020B0503020204020204" charset="-122"/>
                <a:cs typeface="Times New Roman" panose="02020603050405020304" pitchFamily="18" charset="0"/>
              </a:rPr>
              <a:t>机构。</a:t>
            </a:r>
          </a:p>
        </p:txBody>
      </p:sp>
      <p:sp>
        <p:nvSpPr>
          <p:cNvPr id="13" name="文本框 12"/>
          <p:cNvSpPr txBox="1"/>
          <p:nvPr/>
        </p:nvSpPr>
        <p:spPr>
          <a:xfrm>
            <a:off x="1858010" y="3806825"/>
            <a:ext cx="6619240" cy="706755"/>
          </a:xfrm>
          <a:prstGeom prst="rect">
            <a:avLst/>
          </a:prstGeom>
          <a:noFill/>
          <a:ln w="28575">
            <a:solidFill>
              <a:srgbClr val="0070C0"/>
            </a:solidFill>
          </a:ln>
        </p:spPr>
        <p:txBody>
          <a:bodyPr wrap="square" rtlCol="0">
            <a:spAutoFit/>
          </a:bodyPr>
          <a:lstStyle/>
          <a:p>
            <a:r>
              <a:rPr sz="2000">
                <a:latin typeface="Times New Roman" panose="02020603050405020304" pitchFamily="18" charset="0"/>
                <a:ea typeface="微软雅黑" panose="020B0503020204020204" charset="-122"/>
                <a:cs typeface="Times New Roman" panose="02020603050405020304" pitchFamily="18" charset="0"/>
              </a:rPr>
              <a:t>一般来说</a:t>
            </a:r>
            <a:r>
              <a:rPr lang="zh-CN" sz="2000">
                <a:latin typeface="Times New Roman" panose="02020603050405020304" pitchFamily="18" charset="0"/>
                <a:ea typeface="微软雅黑" panose="020B0503020204020204" charset="-122"/>
                <a:cs typeface="Times New Roman" panose="02020603050405020304" pitchFamily="18" charset="0"/>
              </a:rPr>
              <a:t>，</a:t>
            </a:r>
            <a:r>
              <a:rPr sz="2000">
                <a:latin typeface="Times New Roman" panose="02020603050405020304" pitchFamily="18" charset="0"/>
                <a:ea typeface="微软雅黑" panose="020B0503020204020204" charset="-122"/>
                <a:cs typeface="Times New Roman" panose="02020603050405020304" pitchFamily="18" charset="0"/>
              </a:rPr>
              <a:t>正式的研究通常指定一个时间段</a:t>
            </a:r>
            <a:r>
              <a:rPr lang="zh-CN" sz="2000">
                <a:latin typeface="Times New Roman" panose="02020603050405020304" pitchFamily="18" charset="0"/>
                <a:ea typeface="微软雅黑" panose="020B0503020204020204" charset="-122"/>
                <a:cs typeface="Times New Roman" panose="02020603050405020304" pitchFamily="18" charset="0"/>
              </a:rPr>
              <a:t>，如果</a:t>
            </a:r>
            <a:r>
              <a:rPr lang="en-US" altLang="zh-CN" sz="2000">
                <a:latin typeface="Times New Roman" panose="02020603050405020304" pitchFamily="18" charset="0"/>
                <a:ea typeface="微软雅黑" panose="020B0503020204020204" charset="-122"/>
                <a:cs typeface="Times New Roman" panose="02020603050405020304" pitchFamily="18" charset="0"/>
              </a:rPr>
              <a:t>BCI</a:t>
            </a:r>
            <a:r>
              <a:rPr lang="zh-CN" sz="2000">
                <a:latin typeface="Times New Roman" panose="02020603050405020304" pitchFamily="18" charset="0"/>
                <a:ea typeface="微软雅黑" panose="020B0503020204020204" charset="-122"/>
                <a:cs typeface="Times New Roman" panose="02020603050405020304" pitchFamily="18" charset="0"/>
              </a:rPr>
              <a:t>提高了用户的生活，被试希望继续使用它。</a:t>
            </a:r>
          </a:p>
        </p:txBody>
      </p:sp>
      <p:sp>
        <p:nvSpPr>
          <p:cNvPr id="15" name="燕尾形箭头 14"/>
          <p:cNvSpPr/>
          <p:nvPr/>
        </p:nvSpPr>
        <p:spPr>
          <a:xfrm rot="6720000">
            <a:off x="8277860" y="3451225"/>
            <a:ext cx="762000" cy="304800"/>
          </a:xfrm>
          <a:prstGeom prst="notch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animEffect transition="in" filter="blinds(horizontal)">
                                      <p:cBhvr>
                                        <p:cTn id="9" dur="500"/>
                                        <p:tgtEl>
                                          <p:spTgt spid="4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p:stCondLst>
                              <p:cond delay="0"/>
                            </p:stCondLst>
                            <p:childTnLst>
                              <p:par>
                                <p:cTn id="15" presetID="2" presetClass="entr" presetSubtype="8"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0-#ppt_w/2"/>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3"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par>
                          <p:cTn id="29" fill="hold">
                            <p:stCondLst>
                              <p:cond delay="0"/>
                            </p:stCondLst>
                            <p:childTnLst>
                              <p:par>
                                <p:cTn id="30" presetID="2" presetClass="entr" presetSubtype="8"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ppt_x</p:attrName>
                                        </p:attrNameLst>
                                      </p:cBhvr>
                                      <p:tavLst>
                                        <p:tav tm="0">
                                          <p:val>
                                            <p:strVal val="0-#ppt_w/2"/>
                                          </p:val>
                                        </p:tav>
                                        <p:tav tm="100000">
                                          <p:val>
                                            <p:strVal val="#ppt_x"/>
                                          </p:val>
                                        </p:tav>
                                      </p:tavLst>
                                    </p:anim>
                                    <p:anim calcmode="lin" valueType="num">
                                      <p:cBhvr>
                                        <p:cTn id="33" dur="500" fill="hold"/>
                                        <p:tgtEl>
                                          <p:spTgt spid="8"/>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3" presetClass="entr" presetSubtype="1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linds(horizontal)">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8" grpId="0" animBg="1"/>
      <p:bldP spid="4" grpId="0" animBg="1"/>
      <p:bldP spid="2" grpId="0" bldLvl="0" animBg="1"/>
      <p:bldP spid="6" grpId="0" animBg="1"/>
      <p:bldP spid="8" grpId="0" bldLvl="0" animBg="1"/>
      <p:bldP spid="10" grpId="0" animBg="1"/>
      <p:bldP spid="12" grpId="0" animBg="1"/>
      <p:bldP spid="13" grpId="0" animBg="1"/>
      <p:bldP spid="1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233805" y="455930"/>
            <a:ext cx="7547610" cy="133985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nSpc>
                <a:spcPct val="125000"/>
              </a:lnSpc>
            </a:pPr>
            <a:r>
              <a:rPr kumimoji="0" lang="en-US" altLang="zh-CN"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20.7  </a:t>
            </a:r>
            <a:r>
              <a:rPr kumimoji="0" lang="zh-CN" altLang="en-US" sz="3600" b="1" i="0" u="none" strike="noStrike" kern="0" cap="none" spc="0" normalizeH="0" baseline="0" noProof="0" dirty="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未来的改进将推动BCI临床转化</a:t>
            </a:r>
            <a:endParaRPr kumimoji="0" sz="3600" i="0" u="none" strike="noStrike" kern="0" cap="none" spc="0" normalizeH="0" baseline="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58190" y="2498090"/>
            <a:ext cx="3218180" cy="39878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更加简化的硬件和软件</a:t>
            </a:r>
          </a:p>
        </p:txBody>
      </p:sp>
      <p:sp>
        <p:nvSpPr>
          <p:cNvPr id="2" name="文本框 1"/>
          <p:cNvSpPr txBox="1"/>
          <p:nvPr/>
        </p:nvSpPr>
        <p:spPr>
          <a:xfrm>
            <a:off x="758190" y="3474085"/>
            <a:ext cx="3774440" cy="39878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对严重残疾患者有用的应用</a:t>
            </a:r>
          </a:p>
        </p:txBody>
      </p:sp>
      <p:sp>
        <p:nvSpPr>
          <p:cNvPr id="3" name="文本框 2"/>
          <p:cNvSpPr txBox="1"/>
          <p:nvPr/>
        </p:nvSpPr>
        <p:spPr>
          <a:xfrm>
            <a:off x="758190" y="4476750"/>
            <a:ext cx="3774440" cy="706755"/>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通过开发干式或有源电极系统可以提高方便性和舒适性</a:t>
            </a:r>
          </a:p>
        </p:txBody>
      </p:sp>
      <p:sp>
        <p:nvSpPr>
          <p:cNvPr id="5" name="文本框 4"/>
          <p:cNvSpPr txBox="1"/>
          <p:nvPr/>
        </p:nvSpPr>
        <p:spPr>
          <a:xfrm>
            <a:off x="758190" y="5674995"/>
            <a:ext cx="3774440" cy="398780"/>
          </a:xfrm>
          <a:prstGeom prst="rect">
            <a:avLst/>
          </a:prstGeom>
          <a:noFill/>
          <a:ln w="28575">
            <a:solidFill>
              <a:srgbClr val="FF0000"/>
            </a:solidFill>
          </a:ln>
        </p:spPr>
        <p:txBody>
          <a:bodyPr wrap="square" rtlCol="0">
            <a:spAutoFit/>
          </a:bodyPr>
          <a:lstStyle/>
          <a:p>
            <a:r>
              <a:rPr lang="zh-CN" altLang="en-US" sz="2000">
                <a:latin typeface="微软雅黑" panose="020B0503020204020204" charset="-122"/>
                <a:ea typeface="微软雅黑" panose="020B0503020204020204" charset="-122"/>
              </a:rPr>
              <a:t>无导电胶的电极和更舒适的帽子</a:t>
            </a:r>
          </a:p>
        </p:txBody>
      </p:sp>
      <p:sp>
        <p:nvSpPr>
          <p:cNvPr id="86" name="左大括号 85"/>
          <p:cNvSpPr/>
          <p:nvPr/>
        </p:nvSpPr>
        <p:spPr>
          <a:xfrm rot="10800000">
            <a:off x="5177790" y="2498090"/>
            <a:ext cx="443865" cy="3448050"/>
          </a:xfrm>
          <a:prstGeom prst="leftBrace">
            <a:avLst>
              <a:gd name="adj1" fmla="val 19041"/>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lIns="140818" tIns="70410" rIns="140818" bIns="70410" rtlCol="0" anchor="ctr"/>
          <a:lstStyle/>
          <a:p>
            <a:pPr algn="ctr"/>
            <a:endParaRPr lang="zh-CN" altLang="en-US" sz="2470" dirty="0">
              <a:solidFill>
                <a:schemeClr val="bg2"/>
              </a:solidFill>
            </a:endParaRPr>
          </a:p>
        </p:txBody>
      </p:sp>
      <p:sp>
        <p:nvSpPr>
          <p:cNvPr id="153608" name="Text Box 8"/>
          <p:cNvSpPr txBox="1">
            <a:spLocks noChangeArrowheads="1"/>
          </p:cNvSpPr>
          <p:nvPr/>
        </p:nvSpPr>
        <p:spPr bwMode="auto">
          <a:xfrm>
            <a:off x="6242685" y="2668270"/>
            <a:ext cx="1997710" cy="310769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spcBef>
                <a:spcPct val="50000"/>
              </a:spcBef>
              <a:buClrTx/>
              <a:buSzTx/>
              <a:buFontTx/>
              <a:defRPr/>
            </a:pP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增加系统</a:t>
            </a:r>
          </a:p>
          <a:p>
            <a:pPr marR="0" defTabSz="914400">
              <a:spcBef>
                <a:spcPts val="0"/>
              </a:spcBef>
              <a:buClrTx/>
              <a:buSzTx/>
              <a:buFontTx/>
              <a:defRPr/>
            </a:pP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方便性、 美观性、 便携性、</a:t>
            </a:r>
          </a:p>
          <a:p>
            <a:pPr marR="0" defTabSz="914400">
              <a:spcBef>
                <a:spcPts val="0"/>
              </a:spcBef>
              <a:buClrTx/>
              <a:buSzTx/>
              <a:buFontTx/>
              <a:defRPr/>
            </a:pP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耐用性。</a:t>
            </a:r>
          </a:p>
          <a:p>
            <a:pPr marR="0" defTabSz="914400">
              <a:spcBef>
                <a:spcPts val="0"/>
              </a:spcBef>
              <a:buClrTx/>
              <a:buSzTx/>
              <a:buFontTx/>
              <a:defRPr/>
            </a:pP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促进</a:t>
            </a:r>
            <a:r>
              <a:rPr kumimoji="1" lang="en-US" altLang="zh-CN"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BCI</a:t>
            </a:r>
            <a:r>
              <a:rPr kumimoji="1" lang="zh-CN" altLang="en-US" sz="2800"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的家庭使用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arn(outHorizontal)">
                                      <p:cBhvr>
                                        <p:cTn id="7" dur="500"/>
                                        <p:tgtEl>
                                          <p:spTgt spid="86"/>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153608"/>
                                        </p:tgtEl>
                                        <p:attrNameLst>
                                          <p:attrName>style.visibility</p:attrName>
                                        </p:attrNameLst>
                                      </p:cBhvr>
                                      <p:to>
                                        <p:strVal val="visible"/>
                                      </p:to>
                                    </p:set>
                                    <p:anim calcmode="lin" valueType="num">
                                      <p:cBhvr additive="base">
                                        <p:cTn id="11" dur="500" fill="hold"/>
                                        <p:tgtEl>
                                          <p:spTgt spid="153608"/>
                                        </p:tgtEl>
                                        <p:attrNameLst>
                                          <p:attrName>ppt_x</p:attrName>
                                        </p:attrNameLst>
                                      </p:cBhvr>
                                      <p:tavLst>
                                        <p:tav tm="0">
                                          <p:val>
                                            <p:strVal val="#ppt_x"/>
                                          </p:val>
                                        </p:tav>
                                        <p:tav tm="100000">
                                          <p:val>
                                            <p:strVal val="#ppt_x"/>
                                          </p:val>
                                        </p:tav>
                                      </p:tavLst>
                                    </p:anim>
                                    <p:anim calcmode="lin" valueType="num">
                                      <p:cBhvr additive="base">
                                        <p:cTn id="12" dur="500" fill="hold"/>
                                        <p:tgtEl>
                                          <p:spTgt spid="153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ldLvl="0" animBg="1"/>
      <p:bldP spid="15360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2708910" y="469900"/>
            <a:ext cx="2247265" cy="133985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a:lnSpc>
                <a:spcPct val="125000"/>
              </a:lnSpc>
            </a:pPr>
            <a:r>
              <a:rPr kumimoji="0" lang="en-US" altLang="zh-CN"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20.8  </a:t>
            </a:r>
            <a:r>
              <a:rPr kumimoji="0" lang="zh-CN" altLang="en-US" sz="36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Times New Roman" panose="02020603050405020304" pitchFamily="18" charset="0"/>
              </a:rPr>
              <a:t>总结</a:t>
            </a:r>
          </a:p>
        </p:txBody>
      </p:sp>
      <p:sp>
        <p:nvSpPr>
          <p:cNvPr id="19" name="Freeform 18"/>
          <p:cNvSpPr>
            <a:spLocks noEditPoints="1"/>
          </p:cNvSpPr>
          <p:nvPr/>
        </p:nvSpPr>
        <p:spPr bwMode="auto">
          <a:xfrm>
            <a:off x="7446010" y="2756535"/>
            <a:ext cx="434975" cy="912495"/>
          </a:xfrm>
          <a:custGeom>
            <a:avLst/>
            <a:gdLst>
              <a:gd name="T0" fmla="*/ 94 w 107"/>
              <a:gd name="T1" fmla="*/ 30 h 108"/>
              <a:gd name="T2" fmla="*/ 77 w 107"/>
              <a:gd name="T3" fmla="*/ 95 h 108"/>
              <a:gd name="T4" fmla="*/ 13 w 107"/>
              <a:gd name="T5" fmla="*/ 77 h 108"/>
              <a:gd name="T6" fmla="*/ 30 w 107"/>
              <a:gd name="T7" fmla="*/ 13 h 108"/>
              <a:gd name="T8" fmla="*/ 94 w 107"/>
              <a:gd name="T9" fmla="*/ 30 h 108"/>
              <a:gd name="T10" fmla="*/ 68 w 107"/>
              <a:gd name="T11" fmla="*/ 46 h 108"/>
              <a:gd name="T12" fmla="*/ 68 w 107"/>
              <a:gd name="T13" fmla="*/ 46 h 108"/>
              <a:gd name="T14" fmla="*/ 58 w 107"/>
              <a:gd name="T15" fmla="*/ 38 h 108"/>
              <a:gd name="T16" fmla="*/ 45 w 107"/>
              <a:gd name="T17" fmla="*/ 40 h 108"/>
              <a:gd name="T18" fmla="*/ 45 w 107"/>
              <a:gd name="T19" fmla="*/ 40 h 108"/>
              <a:gd name="T20" fmla="*/ 38 w 107"/>
              <a:gd name="T21" fmla="*/ 50 h 108"/>
              <a:gd name="T22" fmla="*/ 39 w 107"/>
              <a:gd name="T23" fmla="*/ 62 h 108"/>
              <a:gd name="T24" fmla="*/ 39 w 107"/>
              <a:gd name="T25" fmla="*/ 62 h 108"/>
              <a:gd name="T26" fmla="*/ 49 w 107"/>
              <a:gd name="T27" fmla="*/ 69 h 108"/>
              <a:gd name="T28" fmla="*/ 62 w 107"/>
              <a:gd name="T29" fmla="*/ 68 h 108"/>
              <a:gd name="T30" fmla="*/ 62 w 107"/>
              <a:gd name="T31" fmla="*/ 68 h 108"/>
              <a:gd name="T32" fmla="*/ 69 w 107"/>
              <a:gd name="T33" fmla="*/ 58 h 108"/>
              <a:gd name="T34" fmla="*/ 68 w 107"/>
              <a:gd name="T35" fmla="*/ 46 h 108"/>
              <a:gd name="T36" fmla="*/ 63 w 107"/>
              <a:gd name="T37" fmla="*/ 56 h 108"/>
              <a:gd name="T38" fmla="*/ 62 w 107"/>
              <a:gd name="T39" fmla="*/ 49 h 108"/>
              <a:gd name="T40" fmla="*/ 62 w 107"/>
              <a:gd name="T41" fmla="*/ 49 h 108"/>
              <a:gd name="T42" fmla="*/ 56 w 107"/>
              <a:gd name="T43" fmla="*/ 44 h 108"/>
              <a:gd name="T44" fmla="*/ 48 w 107"/>
              <a:gd name="T45" fmla="*/ 45 h 108"/>
              <a:gd name="T46" fmla="*/ 48 w 107"/>
              <a:gd name="T47" fmla="*/ 45 h 108"/>
              <a:gd name="T48" fmla="*/ 44 w 107"/>
              <a:gd name="T49" fmla="*/ 51 h 108"/>
              <a:gd name="T50" fmla="*/ 45 w 107"/>
              <a:gd name="T51" fmla="*/ 59 h 108"/>
              <a:gd name="T52" fmla="*/ 45 w 107"/>
              <a:gd name="T53" fmla="*/ 59 h 108"/>
              <a:gd name="T54" fmla="*/ 51 w 107"/>
              <a:gd name="T55" fmla="*/ 64 h 108"/>
              <a:gd name="T56" fmla="*/ 59 w 107"/>
              <a:gd name="T57" fmla="*/ 63 h 108"/>
              <a:gd name="T58" fmla="*/ 59 w 107"/>
              <a:gd name="T59" fmla="*/ 63 h 108"/>
              <a:gd name="T60" fmla="*/ 63 w 107"/>
              <a:gd name="T61" fmla="*/ 56 h 108"/>
              <a:gd name="T62" fmla="*/ 29 w 107"/>
              <a:gd name="T63" fmla="*/ 24 h 108"/>
              <a:gd name="T64" fmla="*/ 17 w 107"/>
              <a:gd name="T65" fmla="*/ 65 h 108"/>
              <a:gd name="T66" fmla="*/ 25 w 107"/>
              <a:gd name="T67" fmla="*/ 63 h 108"/>
              <a:gd name="T68" fmla="*/ 29 w 107"/>
              <a:gd name="T69" fmla="*/ 24 h 108"/>
              <a:gd name="T70" fmla="*/ 69 w 107"/>
              <a:gd name="T71" fmla="*/ 37 h 108"/>
              <a:gd name="T72" fmla="*/ 73 w 107"/>
              <a:gd name="T73" fmla="*/ 42 h 108"/>
              <a:gd name="T74" fmla="*/ 74 w 107"/>
              <a:gd name="T75" fmla="*/ 45 h 108"/>
              <a:gd name="T76" fmla="*/ 91 w 107"/>
              <a:gd name="T77" fmla="*/ 38 h 108"/>
              <a:gd name="T78" fmla="*/ 89 w 107"/>
              <a:gd name="T79" fmla="*/ 33 h 108"/>
              <a:gd name="T80" fmla="*/ 82 w 107"/>
              <a:gd name="T81" fmla="*/ 25 h 108"/>
              <a:gd name="T82" fmla="*/ 69 w 107"/>
              <a:gd name="T83" fmla="*/ 37 h 108"/>
              <a:gd name="T84" fmla="*/ 92 w 107"/>
              <a:gd name="T85" fmla="*/ 43 h 108"/>
              <a:gd name="T86" fmla="*/ 75 w 107"/>
              <a:gd name="T87" fmla="*/ 47 h 108"/>
              <a:gd name="T88" fmla="*/ 76 w 107"/>
              <a:gd name="T89" fmla="*/ 53 h 108"/>
              <a:gd name="T90" fmla="*/ 93 w 107"/>
              <a:gd name="T91" fmla="*/ 54 h 108"/>
              <a:gd name="T92" fmla="*/ 92 w 107"/>
              <a:gd name="T93" fmla="*/ 43 h 108"/>
              <a:gd name="T94" fmla="*/ 70 w 107"/>
              <a:gd name="T95" fmla="*/ 44 h 108"/>
              <a:gd name="T96" fmla="*/ 44 w 107"/>
              <a:gd name="T97" fmla="*/ 37 h 108"/>
              <a:gd name="T98" fmla="*/ 37 w 107"/>
              <a:gd name="T99" fmla="*/ 63 h 108"/>
              <a:gd name="T100" fmla="*/ 63 w 107"/>
              <a:gd name="T101" fmla="*/ 70 h 108"/>
              <a:gd name="T102" fmla="*/ 70 w 107"/>
              <a:gd name="T103" fmla="*/ 4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 h="108">
                <a:moveTo>
                  <a:pt x="94" y="30"/>
                </a:moveTo>
                <a:cubicBezTo>
                  <a:pt x="107" y="53"/>
                  <a:pt x="100" y="82"/>
                  <a:pt x="77" y="95"/>
                </a:cubicBezTo>
                <a:cubicBezTo>
                  <a:pt x="54" y="108"/>
                  <a:pt x="26" y="100"/>
                  <a:pt x="13" y="77"/>
                </a:cubicBezTo>
                <a:cubicBezTo>
                  <a:pt x="0" y="55"/>
                  <a:pt x="7" y="26"/>
                  <a:pt x="30" y="13"/>
                </a:cubicBezTo>
                <a:cubicBezTo>
                  <a:pt x="52" y="0"/>
                  <a:pt x="81" y="8"/>
                  <a:pt x="94" y="30"/>
                </a:cubicBezTo>
                <a:close/>
                <a:moveTo>
                  <a:pt x="68" y="46"/>
                </a:moveTo>
                <a:cubicBezTo>
                  <a:pt x="68" y="46"/>
                  <a:pt x="68" y="46"/>
                  <a:pt x="68" y="46"/>
                </a:cubicBezTo>
                <a:cubicBezTo>
                  <a:pt x="65" y="42"/>
                  <a:pt x="62" y="39"/>
                  <a:pt x="58" y="38"/>
                </a:cubicBezTo>
                <a:cubicBezTo>
                  <a:pt x="54" y="37"/>
                  <a:pt x="49" y="37"/>
                  <a:pt x="45" y="40"/>
                </a:cubicBezTo>
                <a:cubicBezTo>
                  <a:pt x="45" y="40"/>
                  <a:pt x="45" y="40"/>
                  <a:pt x="45" y="40"/>
                </a:cubicBezTo>
                <a:cubicBezTo>
                  <a:pt x="41" y="42"/>
                  <a:pt x="39" y="46"/>
                  <a:pt x="38" y="50"/>
                </a:cubicBezTo>
                <a:cubicBezTo>
                  <a:pt x="37" y="54"/>
                  <a:pt x="37" y="58"/>
                  <a:pt x="39" y="62"/>
                </a:cubicBezTo>
                <a:cubicBezTo>
                  <a:pt x="39" y="62"/>
                  <a:pt x="39" y="62"/>
                  <a:pt x="39" y="62"/>
                </a:cubicBezTo>
                <a:cubicBezTo>
                  <a:pt x="42" y="66"/>
                  <a:pt x="45" y="68"/>
                  <a:pt x="49" y="69"/>
                </a:cubicBezTo>
                <a:cubicBezTo>
                  <a:pt x="53" y="71"/>
                  <a:pt x="58" y="70"/>
                  <a:pt x="62" y="68"/>
                </a:cubicBezTo>
                <a:cubicBezTo>
                  <a:pt x="62" y="68"/>
                  <a:pt x="62" y="68"/>
                  <a:pt x="62" y="68"/>
                </a:cubicBezTo>
                <a:cubicBezTo>
                  <a:pt x="65" y="66"/>
                  <a:pt x="68" y="62"/>
                  <a:pt x="69" y="58"/>
                </a:cubicBezTo>
                <a:cubicBezTo>
                  <a:pt x="70" y="54"/>
                  <a:pt x="70" y="50"/>
                  <a:pt x="68" y="46"/>
                </a:cubicBezTo>
                <a:close/>
                <a:moveTo>
                  <a:pt x="63" y="56"/>
                </a:moveTo>
                <a:cubicBezTo>
                  <a:pt x="64" y="54"/>
                  <a:pt x="64" y="51"/>
                  <a:pt x="62" y="49"/>
                </a:cubicBezTo>
                <a:cubicBezTo>
                  <a:pt x="62" y="49"/>
                  <a:pt x="62" y="49"/>
                  <a:pt x="62" y="49"/>
                </a:cubicBezTo>
                <a:cubicBezTo>
                  <a:pt x="61" y="46"/>
                  <a:pt x="59" y="45"/>
                  <a:pt x="56" y="44"/>
                </a:cubicBezTo>
                <a:cubicBezTo>
                  <a:pt x="54" y="43"/>
                  <a:pt x="51" y="44"/>
                  <a:pt x="48" y="45"/>
                </a:cubicBezTo>
                <a:cubicBezTo>
                  <a:pt x="48" y="45"/>
                  <a:pt x="48" y="45"/>
                  <a:pt x="48" y="45"/>
                </a:cubicBezTo>
                <a:cubicBezTo>
                  <a:pt x="46" y="46"/>
                  <a:pt x="44" y="49"/>
                  <a:pt x="44" y="51"/>
                </a:cubicBezTo>
                <a:cubicBezTo>
                  <a:pt x="43" y="54"/>
                  <a:pt x="43" y="56"/>
                  <a:pt x="45" y="59"/>
                </a:cubicBezTo>
                <a:cubicBezTo>
                  <a:pt x="45" y="59"/>
                  <a:pt x="45" y="59"/>
                  <a:pt x="45" y="59"/>
                </a:cubicBezTo>
                <a:cubicBezTo>
                  <a:pt x="46" y="61"/>
                  <a:pt x="48" y="63"/>
                  <a:pt x="51" y="64"/>
                </a:cubicBezTo>
                <a:cubicBezTo>
                  <a:pt x="53" y="64"/>
                  <a:pt x="56" y="64"/>
                  <a:pt x="59" y="63"/>
                </a:cubicBezTo>
                <a:cubicBezTo>
                  <a:pt x="59" y="63"/>
                  <a:pt x="59" y="63"/>
                  <a:pt x="59" y="63"/>
                </a:cubicBezTo>
                <a:cubicBezTo>
                  <a:pt x="61" y="61"/>
                  <a:pt x="63" y="59"/>
                  <a:pt x="63" y="56"/>
                </a:cubicBezTo>
                <a:close/>
                <a:moveTo>
                  <a:pt x="29" y="24"/>
                </a:moveTo>
                <a:cubicBezTo>
                  <a:pt x="16" y="36"/>
                  <a:pt x="14" y="50"/>
                  <a:pt x="17" y="65"/>
                </a:cubicBezTo>
                <a:cubicBezTo>
                  <a:pt x="20" y="64"/>
                  <a:pt x="23" y="64"/>
                  <a:pt x="25" y="63"/>
                </a:cubicBezTo>
                <a:cubicBezTo>
                  <a:pt x="21" y="49"/>
                  <a:pt x="22" y="36"/>
                  <a:pt x="29" y="24"/>
                </a:cubicBezTo>
                <a:close/>
                <a:moveTo>
                  <a:pt x="69" y="37"/>
                </a:moveTo>
                <a:cubicBezTo>
                  <a:pt x="70" y="38"/>
                  <a:pt x="72" y="40"/>
                  <a:pt x="73" y="42"/>
                </a:cubicBezTo>
                <a:cubicBezTo>
                  <a:pt x="74" y="43"/>
                  <a:pt x="74" y="44"/>
                  <a:pt x="74" y="45"/>
                </a:cubicBezTo>
                <a:cubicBezTo>
                  <a:pt x="91" y="38"/>
                  <a:pt x="91" y="38"/>
                  <a:pt x="91" y="38"/>
                </a:cubicBezTo>
                <a:cubicBezTo>
                  <a:pt x="90" y="36"/>
                  <a:pt x="89" y="35"/>
                  <a:pt x="89" y="33"/>
                </a:cubicBezTo>
                <a:cubicBezTo>
                  <a:pt x="87" y="30"/>
                  <a:pt x="85" y="28"/>
                  <a:pt x="82" y="25"/>
                </a:cubicBezTo>
                <a:cubicBezTo>
                  <a:pt x="69" y="37"/>
                  <a:pt x="69" y="37"/>
                  <a:pt x="69" y="37"/>
                </a:cubicBezTo>
                <a:close/>
                <a:moveTo>
                  <a:pt x="92" y="43"/>
                </a:moveTo>
                <a:cubicBezTo>
                  <a:pt x="75" y="47"/>
                  <a:pt x="75" y="47"/>
                  <a:pt x="75" y="47"/>
                </a:cubicBezTo>
                <a:cubicBezTo>
                  <a:pt x="76" y="49"/>
                  <a:pt x="76" y="51"/>
                  <a:pt x="76" y="53"/>
                </a:cubicBezTo>
                <a:cubicBezTo>
                  <a:pt x="93" y="54"/>
                  <a:pt x="93" y="54"/>
                  <a:pt x="93" y="54"/>
                </a:cubicBezTo>
                <a:cubicBezTo>
                  <a:pt x="94" y="50"/>
                  <a:pt x="93" y="46"/>
                  <a:pt x="92" y="43"/>
                </a:cubicBezTo>
                <a:close/>
                <a:moveTo>
                  <a:pt x="70" y="44"/>
                </a:moveTo>
                <a:cubicBezTo>
                  <a:pt x="65" y="35"/>
                  <a:pt x="53" y="32"/>
                  <a:pt x="44" y="37"/>
                </a:cubicBezTo>
                <a:cubicBezTo>
                  <a:pt x="35" y="42"/>
                  <a:pt x="32" y="54"/>
                  <a:pt x="37" y="63"/>
                </a:cubicBezTo>
                <a:cubicBezTo>
                  <a:pt x="42" y="72"/>
                  <a:pt x="54" y="76"/>
                  <a:pt x="63" y="70"/>
                </a:cubicBezTo>
                <a:cubicBezTo>
                  <a:pt x="72" y="65"/>
                  <a:pt x="75" y="53"/>
                  <a:pt x="70" y="44"/>
                </a:cubicBezTo>
                <a:close/>
              </a:path>
            </a:pathLst>
          </a:custGeom>
          <a:solidFill>
            <a:schemeClr val="bg1"/>
          </a:solid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7" name="Freeform 6"/>
          <p:cNvSpPr/>
          <p:nvPr/>
        </p:nvSpPr>
        <p:spPr>
          <a:xfrm rot="5400000">
            <a:off x="202876" y="2620960"/>
            <a:ext cx="4403959" cy="3689367"/>
          </a:xfrm>
          <a:custGeom>
            <a:avLst/>
            <a:gdLst>
              <a:gd name="connsiteX0" fmla="*/ 5289608 w 5289608"/>
              <a:gd name="connsiteY0" fmla="*/ 562708 h 4431309"/>
              <a:gd name="connsiteX1" fmla="*/ 5165108 w 5289608"/>
              <a:gd name="connsiteY1" fmla="*/ 562708 h 4431309"/>
              <a:gd name="connsiteX2" fmla="*/ 5165108 w 5289608"/>
              <a:gd name="connsiteY2" fmla="*/ 3868601 h 4431309"/>
              <a:gd name="connsiteX3" fmla="*/ 4602401 w 5289608"/>
              <a:gd name="connsiteY3" fmla="*/ 4431309 h 4431309"/>
              <a:gd name="connsiteX4" fmla="*/ 0 w 5289608"/>
              <a:gd name="connsiteY4" fmla="*/ 4431309 h 4431309"/>
              <a:gd name="connsiteX5" fmla="*/ 0 w 5289608"/>
              <a:gd name="connsiteY5" fmla="*/ 3868601 h 4431309"/>
              <a:gd name="connsiteX6" fmla="*/ 4602401 w 5289608"/>
              <a:gd name="connsiteY6" fmla="*/ 3868601 h 4431309"/>
              <a:gd name="connsiteX7" fmla="*/ 4602401 w 5289608"/>
              <a:gd name="connsiteY7" fmla="*/ 562708 h 4431309"/>
              <a:gd name="connsiteX8" fmla="*/ 4477901 w 5289608"/>
              <a:gd name="connsiteY8" fmla="*/ 562708 h 4431309"/>
              <a:gd name="connsiteX9" fmla="*/ 4883755 w 5289608"/>
              <a:gd name="connsiteY9" fmla="*/ 0 h 4431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9608" h="4431309">
                <a:moveTo>
                  <a:pt x="5289608" y="562708"/>
                </a:moveTo>
                <a:lnTo>
                  <a:pt x="5165108" y="562708"/>
                </a:lnTo>
                <a:lnTo>
                  <a:pt x="5165108" y="3868601"/>
                </a:lnTo>
                <a:lnTo>
                  <a:pt x="4602401" y="4431309"/>
                </a:lnTo>
                <a:lnTo>
                  <a:pt x="0" y="4431309"/>
                </a:lnTo>
                <a:lnTo>
                  <a:pt x="0" y="3868601"/>
                </a:lnTo>
                <a:lnTo>
                  <a:pt x="4602401" y="3868601"/>
                </a:lnTo>
                <a:lnTo>
                  <a:pt x="4602401" y="562708"/>
                </a:lnTo>
                <a:lnTo>
                  <a:pt x="4477901" y="562708"/>
                </a:lnTo>
                <a:lnTo>
                  <a:pt x="4883755"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charset="-122"/>
              <a:cs typeface="+mn-ea"/>
              <a:sym typeface="Arial" panose="020B0604020202020204" pitchFamily="34" charset="0"/>
            </a:endParaRPr>
          </a:p>
        </p:txBody>
      </p:sp>
      <p:sp>
        <p:nvSpPr>
          <p:cNvPr id="2" name="Freeform 6"/>
          <p:cNvSpPr/>
          <p:nvPr/>
        </p:nvSpPr>
        <p:spPr>
          <a:xfrm rot="16200000">
            <a:off x="4684071" y="2185985"/>
            <a:ext cx="4403959" cy="3689367"/>
          </a:xfrm>
          <a:custGeom>
            <a:avLst/>
            <a:gdLst>
              <a:gd name="connsiteX0" fmla="*/ 5289608 w 5289608"/>
              <a:gd name="connsiteY0" fmla="*/ 562708 h 4431309"/>
              <a:gd name="connsiteX1" fmla="*/ 5165108 w 5289608"/>
              <a:gd name="connsiteY1" fmla="*/ 562708 h 4431309"/>
              <a:gd name="connsiteX2" fmla="*/ 5165108 w 5289608"/>
              <a:gd name="connsiteY2" fmla="*/ 3868601 h 4431309"/>
              <a:gd name="connsiteX3" fmla="*/ 4602401 w 5289608"/>
              <a:gd name="connsiteY3" fmla="*/ 4431309 h 4431309"/>
              <a:gd name="connsiteX4" fmla="*/ 0 w 5289608"/>
              <a:gd name="connsiteY4" fmla="*/ 4431309 h 4431309"/>
              <a:gd name="connsiteX5" fmla="*/ 0 w 5289608"/>
              <a:gd name="connsiteY5" fmla="*/ 3868601 h 4431309"/>
              <a:gd name="connsiteX6" fmla="*/ 4602401 w 5289608"/>
              <a:gd name="connsiteY6" fmla="*/ 3868601 h 4431309"/>
              <a:gd name="connsiteX7" fmla="*/ 4602401 w 5289608"/>
              <a:gd name="connsiteY7" fmla="*/ 562708 h 4431309"/>
              <a:gd name="connsiteX8" fmla="*/ 4477901 w 5289608"/>
              <a:gd name="connsiteY8" fmla="*/ 562708 h 4431309"/>
              <a:gd name="connsiteX9" fmla="*/ 4883755 w 5289608"/>
              <a:gd name="connsiteY9" fmla="*/ 0 h 4431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9608" h="4431309">
                <a:moveTo>
                  <a:pt x="5289608" y="562708"/>
                </a:moveTo>
                <a:lnTo>
                  <a:pt x="5165108" y="562708"/>
                </a:lnTo>
                <a:lnTo>
                  <a:pt x="5165108" y="3868601"/>
                </a:lnTo>
                <a:lnTo>
                  <a:pt x="4602401" y="4431309"/>
                </a:lnTo>
                <a:lnTo>
                  <a:pt x="0" y="4431309"/>
                </a:lnTo>
                <a:lnTo>
                  <a:pt x="0" y="3868601"/>
                </a:lnTo>
                <a:lnTo>
                  <a:pt x="4602401" y="3868601"/>
                </a:lnTo>
                <a:lnTo>
                  <a:pt x="4602401" y="562708"/>
                </a:lnTo>
                <a:lnTo>
                  <a:pt x="4477901" y="562708"/>
                </a:lnTo>
                <a:lnTo>
                  <a:pt x="4883755"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charset="-122"/>
              <a:cs typeface="+mn-ea"/>
              <a:sym typeface="Arial" panose="020B0604020202020204" pitchFamily="34" charset="0"/>
            </a:endParaRPr>
          </a:p>
        </p:txBody>
      </p:sp>
      <p:sp>
        <p:nvSpPr>
          <p:cNvPr id="18" name="文本框 7"/>
          <p:cNvSpPr txBox="1">
            <a:spLocks noChangeArrowheads="1"/>
          </p:cNvSpPr>
          <p:nvPr/>
        </p:nvSpPr>
        <p:spPr bwMode="auto">
          <a:xfrm>
            <a:off x="1229995" y="2096770"/>
            <a:ext cx="3365500" cy="3867150"/>
          </a:xfrm>
          <a:prstGeom prst="rect">
            <a:avLst/>
          </a:prstGeom>
          <a:noFill/>
          <a:ln w="28575">
            <a:solidFill>
              <a:srgbClr val="0070C0"/>
            </a:solidFill>
            <a:miter lim="800000"/>
          </a:ln>
          <a:extLst>
            <a:ext uri="{909E8E84-426E-40DD-AFC4-6F175D3DCCD1}">
              <a14:hiddenFill xmlns:a14="http://schemas.microsoft.com/office/drawing/2010/main">
                <a:solidFill>
                  <a:srgbClr val="FFFFFF"/>
                </a:solidFill>
              </a14:hiddenFill>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en-US"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BCI正迅速成为有效的</a:t>
            </a:r>
            <a:r>
              <a:rPr sz="2000" b="1" dirty="0">
                <a:solidFill>
                  <a:srgbClr val="FF0000"/>
                </a:solidFill>
                <a:latin typeface="Times New Roman" panose="02020603050405020304" pitchFamily="18" charset="0"/>
                <a:cs typeface="Times New Roman" panose="02020603050405020304" pitchFamily="18" charset="0"/>
              </a:rPr>
              <a:t>通信和控制</a:t>
            </a:r>
            <a:r>
              <a:rPr sz="2000" dirty="0">
                <a:latin typeface="Times New Roman" panose="02020603050405020304" pitchFamily="18" charset="0"/>
                <a:cs typeface="Times New Roman" panose="02020603050405020304" pitchFamily="18" charset="0"/>
              </a:rPr>
              <a:t>设备。</a:t>
            </a:r>
            <a:r>
              <a:rPr lang="zh-CN" sz="2000" dirty="0">
                <a:latin typeface="Times New Roman" panose="02020603050405020304" pitchFamily="18" charset="0"/>
                <a:cs typeface="Times New Roman" panose="02020603050405020304" pitchFamily="18" charset="0"/>
              </a:rPr>
              <a:t>但是</a:t>
            </a:r>
            <a:r>
              <a:rPr sz="2000" dirty="0">
                <a:latin typeface="Times New Roman" panose="02020603050405020304" pitchFamily="18" charset="0"/>
                <a:cs typeface="Times New Roman" panose="02020603050405020304" pitchFamily="18" charset="0"/>
              </a:rPr>
              <a:t>仍然几乎完全局限于实验室的保护环境</a:t>
            </a:r>
            <a:r>
              <a:rPr lang="zh-CN" sz="2000" dirty="0">
                <a:latin typeface="Times New Roman" panose="02020603050405020304" pitchFamily="18" charset="0"/>
                <a:cs typeface="Times New Roman" panose="02020603050405020304" pitchFamily="18" charset="0"/>
              </a:rPr>
              <a:t>。</a:t>
            </a:r>
          </a:p>
          <a:p>
            <a:pPr eaLnBrk="1" hangingPunct="1">
              <a:lnSpc>
                <a:spcPct val="120000"/>
              </a:lnSpc>
            </a:pPr>
            <a:r>
              <a:rPr lang="zh-CN" sz="2000" dirty="0">
                <a:latin typeface="Times New Roman" panose="02020603050405020304" pitchFamily="18" charset="0"/>
                <a:cs typeface="Times New Roman" panose="02020603050405020304" pitchFamily="18" charset="0"/>
              </a:rPr>
              <a:t>    为了满足在</a:t>
            </a:r>
            <a:r>
              <a:rPr lang="zh-CN" sz="2000" dirty="0">
                <a:solidFill>
                  <a:srgbClr val="FF0000"/>
                </a:solidFill>
                <a:latin typeface="Times New Roman" panose="02020603050405020304" pitchFamily="18" charset="0"/>
                <a:cs typeface="Times New Roman" panose="02020603050405020304" pitchFamily="18" charset="0"/>
              </a:rPr>
              <a:t>现实</a:t>
            </a:r>
            <a:r>
              <a:rPr lang="zh-CN" sz="2000" dirty="0">
                <a:latin typeface="Times New Roman" panose="02020603050405020304" pitchFamily="18" charset="0"/>
                <a:cs typeface="Times New Roman" panose="02020603050405020304" pitchFamily="18" charset="0"/>
              </a:rPr>
              <a:t>生活</a:t>
            </a:r>
            <a:r>
              <a:rPr lang="zh-CN" sz="2000" b="1" dirty="0">
                <a:solidFill>
                  <a:srgbClr val="FF0000"/>
                </a:solidFill>
                <a:latin typeface="Times New Roman" panose="02020603050405020304" pitchFamily="18" charset="0"/>
                <a:cs typeface="Times New Roman" panose="02020603050405020304" pitchFamily="18" charset="0"/>
              </a:rPr>
              <a:t>应用</a:t>
            </a:r>
            <a:r>
              <a:rPr lang="zh-CN" sz="2000" dirty="0">
                <a:latin typeface="Times New Roman" panose="02020603050405020304" pitchFamily="18" charset="0"/>
                <a:cs typeface="Times New Roman" panose="02020603050405020304" pitchFamily="18" charset="0"/>
              </a:rPr>
              <a:t>的要求， </a:t>
            </a:r>
            <a:r>
              <a:rPr lang="en-US" altLang="zh-CN" sz="2000" dirty="0">
                <a:latin typeface="Times New Roman" panose="02020603050405020304" pitchFamily="18" charset="0"/>
                <a:cs typeface="Times New Roman" panose="02020603050405020304" pitchFamily="18" charset="0"/>
              </a:rPr>
              <a:t>BCI </a:t>
            </a:r>
            <a:r>
              <a:rPr lang="zh-CN" sz="2000" dirty="0">
                <a:latin typeface="Times New Roman" panose="02020603050405020304" pitchFamily="18" charset="0"/>
                <a:cs typeface="Times New Roman" panose="02020603050405020304" pitchFamily="18" charset="0"/>
              </a:rPr>
              <a:t>必须是</a:t>
            </a:r>
            <a:r>
              <a:rPr lang="zh-CN" sz="2000" b="1" dirty="0">
                <a:solidFill>
                  <a:srgbClr val="FF0000"/>
                </a:solidFill>
                <a:latin typeface="Times New Roman" panose="02020603050405020304" pitchFamily="18" charset="0"/>
                <a:cs typeface="Times New Roman" panose="02020603050405020304" pitchFamily="18" charset="0"/>
              </a:rPr>
              <a:t>简单</a:t>
            </a:r>
            <a:r>
              <a:rPr lang="zh-CN" sz="2000" dirty="0">
                <a:latin typeface="Times New Roman" panose="02020603050405020304" pitchFamily="18" charset="0"/>
                <a:cs typeface="Times New Roman" panose="02020603050405020304" pitchFamily="18" charset="0"/>
              </a:rPr>
              <a:t>而易于操作、需要</a:t>
            </a:r>
            <a:r>
              <a:rPr lang="zh-CN" sz="2000" b="1" dirty="0">
                <a:solidFill>
                  <a:srgbClr val="FF0000"/>
                </a:solidFill>
                <a:latin typeface="Times New Roman" panose="02020603050405020304" pitchFamily="18" charset="0"/>
                <a:cs typeface="Times New Roman" panose="02020603050405020304" pitchFamily="18" charset="0"/>
              </a:rPr>
              <a:t>极少</a:t>
            </a:r>
            <a:r>
              <a:rPr lang="zh-CN" sz="2000" dirty="0">
                <a:latin typeface="Times New Roman" panose="02020603050405020304" pitchFamily="18" charset="0"/>
                <a:cs typeface="Times New Roman" panose="02020603050405020304" pitchFamily="18" charset="0"/>
              </a:rPr>
              <a:t>的专家监督、可供</a:t>
            </a:r>
            <a:r>
              <a:rPr lang="zh-CN" sz="2000" b="1" dirty="0">
                <a:solidFill>
                  <a:srgbClr val="FF0000"/>
                </a:solidFill>
                <a:latin typeface="Times New Roman" panose="02020603050405020304" pitchFamily="18" charset="0"/>
                <a:cs typeface="Times New Roman" panose="02020603050405020304" pitchFamily="18" charset="0"/>
              </a:rPr>
              <a:t>极度残疾</a:t>
            </a:r>
            <a:r>
              <a:rPr lang="zh-CN" sz="2000" dirty="0">
                <a:latin typeface="Times New Roman" panose="02020603050405020304" pitchFamily="18" charset="0"/>
                <a:cs typeface="Times New Roman" panose="02020603050405020304" pitchFamily="18" charset="0"/>
              </a:rPr>
              <a:t>人使用、能在复杂的家庭环境中提供可靠的</a:t>
            </a:r>
            <a:r>
              <a:rPr lang="zh-CN" sz="2000" b="1" dirty="0">
                <a:solidFill>
                  <a:srgbClr val="FF0000"/>
                </a:solidFill>
                <a:latin typeface="Times New Roman" panose="02020603050405020304" pitchFamily="18" charset="0"/>
                <a:cs typeface="Times New Roman" panose="02020603050405020304" pitchFamily="18" charset="0"/>
              </a:rPr>
              <a:t>长期</a:t>
            </a:r>
            <a:r>
              <a:rPr lang="zh-CN" sz="2000" dirty="0">
                <a:latin typeface="Times New Roman" panose="02020603050405020304" pitchFamily="18" charset="0"/>
                <a:cs typeface="Times New Roman" panose="02020603050405020304" pitchFamily="18" charset="0"/>
              </a:rPr>
              <a:t>性能。</a:t>
            </a:r>
          </a:p>
        </p:txBody>
      </p:sp>
      <p:sp>
        <p:nvSpPr>
          <p:cNvPr id="3" name="文本框 7"/>
          <p:cNvSpPr txBox="1">
            <a:spLocks noChangeArrowheads="1"/>
          </p:cNvSpPr>
          <p:nvPr/>
        </p:nvSpPr>
        <p:spPr bwMode="auto">
          <a:xfrm>
            <a:off x="5041265" y="2509520"/>
            <a:ext cx="3115945" cy="4157980"/>
          </a:xfrm>
          <a:prstGeom prst="rect">
            <a:avLst/>
          </a:prstGeom>
          <a:noFill/>
          <a:ln w="28575">
            <a:solidFill>
              <a:srgbClr val="FFC000"/>
            </a:solidFill>
            <a:miter lim="800000"/>
          </a:ln>
          <a:extLst>
            <a:ext uri="{909E8E84-426E-40DD-AFC4-6F175D3DCCD1}">
              <a14:hiddenFill xmlns:a14="http://schemas.microsoft.com/office/drawing/2010/main">
                <a:solidFill>
                  <a:srgbClr val="FFFFFF"/>
                </a:solidFill>
              </a14:hiddenFill>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sz="2000" dirty="0">
                <a:latin typeface="Times New Roman" panose="02020603050405020304" pitchFamily="18" charset="0"/>
                <a:cs typeface="Times New Roman" panose="02020603050405020304" pitchFamily="18" charset="0"/>
              </a:rPr>
              <a:t>因此</a:t>
            </a:r>
            <a:r>
              <a:rPr sz="2000" dirty="0">
                <a:latin typeface="Times New Roman" panose="02020603050405020304" pitchFamily="18" charset="0"/>
                <a:cs typeface="Times New Roman" panose="02020603050405020304" pitchFamily="18" charset="0"/>
              </a:rPr>
              <a:t>建立其临床实用性的转化研究必须</a:t>
            </a:r>
            <a:r>
              <a:rPr sz="2000" b="1" dirty="0">
                <a:solidFill>
                  <a:srgbClr val="FF0000"/>
                </a:solidFill>
                <a:latin typeface="Times New Roman" panose="02020603050405020304" pitchFamily="18" charset="0"/>
                <a:cs typeface="Times New Roman" panose="02020603050405020304" pitchFamily="18" charset="0"/>
              </a:rPr>
              <a:t>解决</a:t>
            </a:r>
            <a:r>
              <a:rPr sz="2000" dirty="0">
                <a:latin typeface="Times New Roman" panose="02020603050405020304" pitchFamily="18" charset="0"/>
                <a:cs typeface="Times New Roman" panose="02020603050405020304" pitchFamily="18" charset="0"/>
              </a:rPr>
              <a:t>４ 个问题</a:t>
            </a:r>
            <a:r>
              <a:rPr lang="zh-CN" sz="2000" dirty="0">
                <a:latin typeface="Times New Roman" panose="02020603050405020304" pitchFamily="18" charset="0"/>
                <a:cs typeface="Times New Roman" panose="02020603050405020304" pitchFamily="18" charset="0"/>
              </a:rPr>
              <a:t>：</a:t>
            </a: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zh-CN" sz="2000" dirty="0">
                <a:latin typeface="Times New Roman" panose="02020603050405020304" pitchFamily="18" charset="0"/>
                <a:cs typeface="Times New Roman" panose="02020603050405020304" pitchFamily="18" charset="0"/>
              </a:rPr>
              <a:t>BCI能否以适合长期家庭使用的形式实施？</a:t>
            </a: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a:t>
            </a:r>
            <a:r>
              <a:rPr lang="zh-CN" sz="2000" dirty="0">
                <a:latin typeface="Times New Roman" panose="02020603050405020304" pitchFamily="18" charset="0"/>
                <a:cs typeface="Times New Roman" panose="02020603050405020304" pitchFamily="18" charset="0"/>
              </a:rPr>
              <a:t>谁需要并可以使用BCI？</a:t>
            </a: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a:t>
            </a:r>
            <a:r>
              <a:rPr lang="zh-CN" sz="2000" dirty="0">
                <a:latin typeface="Times New Roman" panose="02020603050405020304" pitchFamily="18" charset="0"/>
                <a:cs typeface="Times New Roman" panose="02020603050405020304" pitchFamily="18" charset="0"/>
              </a:rPr>
              <a:t>用户的家庭环境是否可以支持B</a:t>
            </a:r>
            <a:r>
              <a:rPr lang="en-US" altLang="zh-CN" sz="2000" dirty="0">
                <a:latin typeface="Times New Roman" panose="02020603050405020304" pitchFamily="18" charset="0"/>
                <a:cs typeface="Times New Roman" panose="02020603050405020304" pitchFamily="18" charset="0"/>
              </a:rPr>
              <a:t>CI</a:t>
            </a:r>
            <a:r>
              <a:rPr lang="zh-CN" sz="2000" dirty="0">
                <a:latin typeface="Times New Roman" panose="02020603050405020304" pitchFamily="18" charset="0"/>
                <a:cs typeface="Times New Roman" panose="02020603050405020304" pitchFamily="18" charset="0"/>
              </a:rPr>
              <a:t>使用？</a:t>
            </a:r>
          </a:p>
          <a:p>
            <a:pPr eaLnBrk="1" hangingPunct="1">
              <a:lnSpc>
                <a:spcPct val="120000"/>
              </a:lnSpc>
            </a:pP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a:t>
            </a:r>
            <a:r>
              <a:rPr lang="zh-CN" sz="2000" dirty="0">
                <a:latin typeface="Times New Roman" panose="02020603050405020304" pitchFamily="18" charset="0"/>
                <a:cs typeface="Times New Roman" panose="02020603050405020304" pitchFamily="18" charset="0"/>
              </a:rPr>
              <a:t>BCI是否改善了他/她的生活？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750"/>
                                        <p:tgtEl>
                                          <p:spTgt spid="1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371600" y="762000"/>
            <a:ext cx="6019800" cy="83820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19.2.1 </a:t>
            </a:r>
            <a:r>
              <a:rPr lang="zh-CN" altLang="en-US" sz="4000" b="1" strike="noStrike" kern="0" noProof="0" dirty="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sym typeface="+mn-ea"/>
              </a:rPr>
              <a:t>交流受损</a:t>
            </a:r>
            <a:endPar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endParaRPr>
          </a:p>
        </p:txBody>
      </p:sp>
      <p:sp>
        <p:nvSpPr>
          <p:cNvPr id="149513" name="Text Box 9"/>
          <p:cNvSpPr txBox="1"/>
          <p:nvPr/>
        </p:nvSpPr>
        <p:spPr>
          <a:xfrm>
            <a:off x="3175" y="1925320"/>
            <a:ext cx="9137650" cy="1420495"/>
          </a:xfrm>
          <a:prstGeom prst="rect">
            <a:avLst/>
          </a:prstGeom>
          <a:solidFill>
            <a:srgbClr val="CCFF99"/>
          </a:solidFill>
          <a:ln w="9525">
            <a:noFill/>
          </a:ln>
        </p:spPr>
        <p:txBody>
          <a:bodyPr wrap="square" anchor="t">
            <a:spAutoFit/>
          </a:bodyPr>
          <a:lstStyle/>
          <a:p>
            <a:pPr>
              <a:lnSpc>
                <a:spcPct val="120000"/>
              </a:lnSpc>
              <a:spcBef>
                <a:spcPct val="20000"/>
              </a:spcBef>
              <a:buSzTx/>
            </a:pPr>
            <a:r>
              <a:rPr sz="2400">
                <a:latin typeface="微软雅黑" panose="020B0503020204020204" charset="-122"/>
                <a:ea typeface="微软雅黑" panose="020B0503020204020204" charset="-122"/>
                <a:cs typeface="微软雅黑" panose="020B0503020204020204" charset="-122"/>
              </a:rPr>
              <a:t>交流的能力</a:t>
            </a:r>
            <a:r>
              <a:rPr lang="zh-CN" sz="2400">
                <a:latin typeface="微软雅黑" panose="020B0503020204020204" charset="-122"/>
                <a:ea typeface="微软雅黑" panose="020B0503020204020204" charset="-122"/>
                <a:cs typeface="微软雅黑" panose="020B0503020204020204" charset="-122"/>
              </a:rPr>
              <a:t>，</a:t>
            </a:r>
            <a:r>
              <a:rPr sz="2400">
                <a:latin typeface="微软雅黑" panose="020B0503020204020204" charset="-122"/>
                <a:ea typeface="微软雅黑" panose="020B0503020204020204" charset="-122"/>
                <a:cs typeface="微软雅黑" panose="020B0503020204020204" charset="-122"/>
              </a:rPr>
              <a:t>无论是通过语音、 电子邮件、 文本信息、 还是一个简单的点头或微笑</a:t>
            </a:r>
            <a:r>
              <a:rPr lang="zh-CN" sz="2400">
                <a:latin typeface="微软雅黑" panose="020B0503020204020204" charset="-122"/>
                <a:ea typeface="微软雅黑" panose="020B0503020204020204" charset="-122"/>
                <a:cs typeface="微软雅黑" panose="020B0503020204020204" charset="-122"/>
              </a:rPr>
              <a:t>，</a:t>
            </a:r>
            <a:r>
              <a:rPr sz="2400">
                <a:latin typeface="微软雅黑" panose="020B0503020204020204" charset="-122"/>
                <a:ea typeface="微软雅黑" panose="020B0503020204020204" charset="-122"/>
                <a:cs typeface="微软雅黑" panose="020B0503020204020204" charset="-122"/>
              </a:rPr>
              <a:t>都是人互动的核心</a:t>
            </a:r>
            <a:r>
              <a:rPr lang="zh-CN" sz="2400">
                <a:latin typeface="微软雅黑" panose="020B0503020204020204" charset="-122"/>
                <a:ea typeface="微软雅黑" panose="020B0503020204020204" charset="-122"/>
                <a:cs typeface="微软雅黑" panose="020B0503020204020204" charset="-122"/>
              </a:rPr>
              <a:t>。对于有严重沟通障碍但仍有完整认知的人，BCI技术有望产生深远的影响。</a:t>
            </a:r>
          </a:p>
        </p:txBody>
      </p:sp>
      <p:grpSp>
        <p:nvGrpSpPr>
          <p:cNvPr id="137" name="Group 31"/>
          <p:cNvGrpSpPr>
            <a:grpSpLocks noChangeAspect="1"/>
          </p:cNvGrpSpPr>
          <p:nvPr/>
        </p:nvGrpSpPr>
        <p:grpSpPr bwMode="auto">
          <a:xfrm>
            <a:off x="369479" y="3572793"/>
            <a:ext cx="1188658" cy="1571736"/>
            <a:chOff x="2494" y="642"/>
            <a:chExt cx="765" cy="1007"/>
          </a:xfrm>
          <a:solidFill>
            <a:schemeClr val="tx2">
              <a:lumMod val="60000"/>
              <a:lumOff val="40000"/>
            </a:schemeClr>
          </a:solidFill>
        </p:grpSpPr>
        <p:sp>
          <p:nvSpPr>
            <p:cNvPr id="138" name="Freeform 25"/>
            <p:cNvSpPr/>
            <p:nvPr/>
          </p:nvSpPr>
          <p:spPr bwMode="auto">
            <a:xfrm>
              <a:off x="2494" y="715"/>
              <a:ext cx="765" cy="934"/>
            </a:xfrm>
            <a:custGeom>
              <a:avLst/>
              <a:gdLst/>
              <a:ahLst/>
              <a:cxnLst>
                <a:cxn ang="0">
                  <a:pos x="680" y="26"/>
                </a:cxn>
                <a:cxn ang="0">
                  <a:pos x="589" y="40"/>
                </a:cxn>
                <a:cxn ang="0">
                  <a:pos x="440" y="115"/>
                </a:cxn>
                <a:cxn ang="0">
                  <a:pos x="348" y="128"/>
                </a:cxn>
                <a:cxn ang="0">
                  <a:pos x="258" y="116"/>
                </a:cxn>
                <a:cxn ang="0">
                  <a:pos x="107" y="40"/>
                </a:cxn>
                <a:cxn ang="0">
                  <a:pos x="16" y="26"/>
                </a:cxn>
                <a:cxn ang="0">
                  <a:pos x="61" y="98"/>
                </a:cxn>
                <a:cxn ang="0">
                  <a:pos x="123" y="139"/>
                </a:cxn>
                <a:cxn ang="0">
                  <a:pos x="225" y="221"/>
                </a:cxn>
                <a:cxn ang="0">
                  <a:pos x="243" y="306"/>
                </a:cxn>
                <a:cxn ang="0">
                  <a:pos x="137" y="785"/>
                </a:cxn>
                <a:cxn ang="0">
                  <a:pos x="168" y="842"/>
                </a:cxn>
                <a:cxn ang="0">
                  <a:pos x="225" y="816"/>
                </a:cxn>
                <a:cxn ang="0">
                  <a:pos x="319" y="556"/>
                </a:cxn>
                <a:cxn ang="0">
                  <a:pos x="343" y="518"/>
                </a:cxn>
                <a:cxn ang="0">
                  <a:pos x="354" y="518"/>
                </a:cxn>
                <a:cxn ang="0">
                  <a:pos x="375" y="556"/>
                </a:cxn>
                <a:cxn ang="0">
                  <a:pos x="469" y="816"/>
                </a:cxn>
                <a:cxn ang="0">
                  <a:pos x="527" y="842"/>
                </a:cxn>
                <a:cxn ang="0">
                  <a:pos x="557" y="785"/>
                </a:cxn>
                <a:cxn ang="0">
                  <a:pos x="451" y="306"/>
                </a:cxn>
                <a:cxn ang="0">
                  <a:pos x="469" y="221"/>
                </a:cxn>
                <a:cxn ang="0">
                  <a:pos x="573" y="139"/>
                </a:cxn>
                <a:cxn ang="0">
                  <a:pos x="635" y="98"/>
                </a:cxn>
                <a:cxn ang="0">
                  <a:pos x="680" y="26"/>
                </a:cxn>
              </a:cxnLst>
              <a:rect l="0" t="0" r="r" b="b"/>
              <a:pathLst>
                <a:path w="696" h="852">
                  <a:moveTo>
                    <a:pt x="680" y="26"/>
                  </a:moveTo>
                  <a:cubicBezTo>
                    <a:pt x="663" y="0"/>
                    <a:pt x="624" y="22"/>
                    <a:pt x="589" y="40"/>
                  </a:cubicBezTo>
                  <a:cubicBezTo>
                    <a:pt x="557" y="56"/>
                    <a:pt x="471" y="107"/>
                    <a:pt x="440" y="115"/>
                  </a:cubicBezTo>
                  <a:cubicBezTo>
                    <a:pt x="439" y="115"/>
                    <a:pt x="397" y="128"/>
                    <a:pt x="348" y="128"/>
                  </a:cubicBezTo>
                  <a:cubicBezTo>
                    <a:pt x="300" y="128"/>
                    <a:pt x="258" y="116"/>
                    <a:pt x="258" y="116"/>
                  </a:cubicBezTo>
                  <a:cubicBezTo>
                    <a:pt x="230" y="111"/>
                    <a:pt x="140" y="57"/>
                    <a:pt x="107" y="40"/>
                  </a:cubicBezTo>
                  <a:cubicBezTo>
                    <a:pt x="72" y="22"/>
                    <a:pt x="33" y="0"/>
                    <a:pt x="16" y="26"/>
                  </a:cubicBezTo>
                  <a:cubicBezTo>
                    <a:pt x="0" y="51"/>
                    <a:pt x="21" y="73"/>
                    <a:pt x="61" y="98"/>
                  </a:cubicBezTo>
                  <a:cubicBezTo>
                    <a:pt x="103" y="125"/>
                    <a:pt x="98" y="123"/>
                    <a:pt x="123" y="139"/>
                  </a:cubicBezTo>
                  <a:cubicBezTo>
                    <a:pt x="150" y="156"/>
                    <a:pt x="212" y="200"/>
                    <a:pt x="225" y="221"/>
                  </a:cubicBezTo>
                  <a:cubicBezTo>
                    <a:pt x="238" y="241"/>
                    <a:pt x="240" y="272"/>
                    <a:pt x="243" y="306"/>
                  </a:cubicBezTo>
                  <a:cubicBezTo>
                    <a:pt x="255" y="436"/>
                    <a:pt x="145" y="760"/>
                    <a:pt x="137" y="785"/>
                  </a:cubicBezTo>
                  <a:cubicBezTo>
                    <a:pt x="131" y="807"/>
                    <a:pt x="136" y="833"/>
                    <a:pt x="168" y="842"/>
                  </a:cubicBezTo>
                  <a:cubicBezTo>
                    <a:pt x="200" y="852"/>
                    <a:pt x="219" y="837"/>
                    <a:pt x="225" y="816"/>
                  </a:cubicBezTo>
                  <a:cubicBezTo>
                    <a:pt x="237" y="777"/>
                    <a:pt x="300" y="606"/>
                    <a:pt x="319" y="556"/>
                  </a:cubicBezTo>
                  <a:cubicBezTo>
                    <a:pt x="327" y="536"/>
                    <a:pt x="335" y="521"/>
                    <a:pt x="343" y="518"/>
                  </a:cubicBezTo>
                  <a:cubicBezTo>
                    <a:pt x="346" y="517"/>
                    <a:pt x="351" y="517"/>
                    <a:pt x="354" y="518"/>
                  </a:cubicBezTo>
                  <a:cubicBezTo>
                    <a:pt x="361" y="521"/>
                    <a:pt x="367" y="536"/>
                    <a:pt x="375" y="556"/>
                  </a:cubicBezTo>
                  <a:cubicBezTo>
                    <a:pt x="394" y="606"/>
                    <a:pt x="458" y="777"/>
                    <a:pt x="469" y="816"/>
                  </a:cubicBezTo>
                  <a:cubicBezTo>
                    <a:pt x="476" y="837"/>
                    <a:pt x="494" y="852"/>
                    <a:pt x="527" y="842"/>
                  </a:cubicBezTo>
                  <a:cubicBezTo>
                    <a:pt x="559" y="833"/>
                    <a:pt x="563" y="807"/>
                    <a:pt x="557" y="785"/>
                  </a:cubicBezTo>
                  <a:cubicBezTo>
                    <a:pt x="550" y="760"/>
                    <a:pt x="440" y="436"/>
                    <a:pt x="451" y="306"/>
                  </a:cubicBezTo>
                  <a:cubicBezTo>
                    <a:pt x="454" y="272"/>
                    <a:pt x="456" y="241"/>
                    <a:pt x="469" y="221"/>
                  </a:cubicBezTo>
                  <a:cubicBezTo>
                    <a:pt x="482" y="200"/>
                    <a:pt x="545" y="156"/>
                    <a:pt x="573" y="139"/>
                  </a:cubicBezTo>
                  <a:cubicBezTo>
                    <a:pt x="598" y="123"/>
                    <a:pt x="592" y="125"/>
                    <a:pt x="635" y="98"/>
                  </a:cubicBezTo>
                  <a:cubicBezTo>
                    <a:pt x="674" y="73"/>
                    <a:pt x="696" y="51"/>
                    <a:pt x="680" y="26"/>
                  </a:cubicBezTo>
                  <a:close/>
                </a:path>
              </a:pathLst>
            </a:custGeom>
            <a:grpFill/>
            <a:ln w="9525">
              <a:noFill/>
              <a:round/>
            </a:ln>
          </p:spPr>
          <p:txBody>
            <a:bodyPr/>
            <a:lstStyle/>
            <a:p>
              <a:endParaRPr lang="zh-CN" altLang="zh-CN" sz="2470"/>
            </a:p>
          </p:txBody>
        </p:sp>
        <p:sp>
          <p:nvSpPr>
            <p:cNvPr id="139" name="Oval 26"/>
            <p:cNvSpPr>
              <a:spLocks noChangeArrowheads="1"/>
            </p:cNvSpPr>
            <p:nvPr/>
          </p:nvSpPr>
          <p:spPr bwMode="auto">
            <a:xfrm>
              <a:off x="2784" y="642"/>
              <a:ext cx="188" cy="187"/>
            </a:xfrm>
            <a:prstGeom prst="ellipse">
              <a:avLst/>
            </a:prstGeom>
            <a:grpFill/>
            <a:ln w="9525">
              <a:noFill/>
              <a:round/>
            </a:ln>
          </p:spPr>
          <p:txBody>
            <a:bodyPr/>
            <a:lstStyle/>
            <a:p>
              <a:endParaRPr lang="zh-CN" altLang="zh-CN" sz="2470"/>
            </a:p>
          </p:txBody>
        </p:sp>
      </p:grpSp>
      <p:sp>
        <p:nvSpPr>
          <p:cNvPr id="3" name="文本框 2"/>
          <p:cNvSpPr txBox="1"/>
          <p:nvPr/>
        </p:nvSpPr>
        <p:spPr>
          <a:xfrm>
            <a:off x="2013585" y="3670300"/>
            <a:ext cx="6680200" cy="1137285"/>
          </a:xfrm>
          <a:prstGeom prst="rect">
            <a:avLst/>
          </a:prstGeom>
          <a:noFill/>
          <a:ln w="28575">
            <a:solidFill>
              <a:srgbClr val="0070C0"/>
            </a:solidFill>
          </a:ln>
        </p:spPr>
        <p:txBody>
          <a:bodyPr wrap="square" rtlCol="0">
            <a:spAutoFit/>
          </a:bodyPr>
          <a:lstStyle/>
          <a:p>
            <a:r>
              <a:rPr lang="zh-CN" altLang="en-US" sz="2400" b="1" dirty="0">
                <a:solidFill>
                  <a:srgbClr val="FF0000"/>
                </a:solidFill>
                <a:latin typeface="Times New Roman" panose="02020603050405020304" pitchFamily="18" charset="0"/>
                <a:ea typeface="黑体" panose="02010609060101010101" pitchFamily="2" charset="-122"/>
                <a:sym typeface="+mn-ea"/>
              </a:rPr>
              <a:t>其中闭锁综合征</a:t>
            </a:r>
            <a:r>
              <a:rPr lang="en-US" altLang="zh-CN" sz="2400" b="1" dirty="0">
                <a:solidFill>
                  <a:srgbClr val="FF0000"/>
                </a:solidFill>
                <a:latin typeface="Times New Roman" panose="02020603050405020304" pitchFamily="18" charset="0"/>
                <a:ea typeface="黑体" panose="02010609060101010101" pitchFamily="2" charset="-122"/>
                <a:sym typeface="+mn-ea"/>
              </a:rPr>
              <a:t>LIS</a:t>
            </a:r>
            <a:r>
              <a:rPr lang="zh-CN" altLang="en-US" sz="2000" b="1" dirty="0">
                <a:latin typeface="Times New Roman" panose="02020603050405020304" pitchFamily="18" charset="0"/>
                <a:ea typeface="黑体" panose="02010609060101010101" pitchFamily="2" charset="-122"/>
                <a:sym typeface="+mn-ea"/>
              </a:rPr>
              <a:t>：</a:t>
            </a:r>
          </a:p>
          <a:p>
            <a:r>
              <a:rPr lang="zh-CN" altLang="zh-CN" sz="2200" b="1" dirty="0">
                <a:latin typeface="Times New Roman" panose="02020603050405020304" pitchFamily="18" charset="0"/>
                <a:ea typeface="黑体" panose="02010609060101010101" pitchFamily="2" charset="-122"/>
                <a:sym typeface="+mn-ea"/>
              </a:rPr>
              <a:t>一种状态，</a:t>
            </a:r>
            <a:r>
              <a:rPr lang="zh-CN" altLang="en-US" sz="2200" b="1" dirty="0">
                <a:latin typeface="Times New Roman" panose="02020603050405020304" pitchFamily="18" charset="0"/>
                <a:ea typeface="黑体" panose="02010609060101010101" pitchFamily="2" charset="-122"/>
                <a:sym typeface="+mn-ea"/>
              </a:rPr>
              <a:t>其中选择性核上运动神经分裂导致所有四肢和最后一个颅神经麻痹而不干扰意识。</a:t>
            </a:r>
            <a:endParaRPr lang="zh-CN" sz="2200" dirty="0">
              <a:effectLst/>
              <a:latin typeface="Times New Roman" panose="02020603050405020304" pitchFamily="18" charset="0"/>
              <a:ea typeface="微软雅黑" panose="020B0503020204020204" charset="-122"/>
              <a:cs typeface="Times New Roman" panose="02020603050405020304" pitchFamily="18" charset="0"/>
              <a:sym typeface="+mn-ea"/>
            </a:endParaRPr>
          </a:p>
        </p:txBody>
      </p:sp>
      <p:grpSp>
        <p:nvGrpSpPr>
          <p:cNvPr id="153610" name="Group 10"/>
          <p:cNvGrpSpPr/>
          <p:nvPr/>
        </p:nvGrpSpPr>
        <p:grpSpPr>
          <a:xfrm>
            <a:off x="1209432" y="5144770"/>
            <a:ext cx="986687" cy="1568184"/>
            <a:chOff x="196" y="1313"/>
            <a:chExt cx="314" cy="1021"/>
          </a:xfrm>
        </p:grpSpPr>
        <p:sp>
          <p:nvSpPr>
            <p:cNvPr id="153611" name="Rectangle 11"/>
            <p:cNvSpPr>
              <a:spLocks noChangeArrowheads="1"/>
            </p:cNvSpPr>
            <p:nvPr/>
          </p:nvSpPr>
          <p:spPr bwMode="auto">
            <a:xfrm>
              <a:off x="196" y="1313"/>
              <a:ext cx="188" cy="1021"/>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临床病因</a:t>
              </a:r>
            </a:p>
          </p:txBody>
        </p:sp>
        <p:sp>
          <p:nvSpPr>
            <p:cNvPr id="13323" name="AutoShape 12"/>
            <p:cNvSpPr/>
            <p:nvPr/>
          </p:nvSpPr>
          <p:spPr>
            <a:xfrm rot="10800000" flipH="1">
              <a:off x="453" y="1318"/>
              <a:ext cx="57" cy="999"/>
            </a:xfrm>
            <a:prstGeom prst="leftBrace">
              <a:avLst>
                <a:gd name="adj1" fmla="val 133185"/>
                <a:gd name="adj2" fmla="val 48252"/>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grpSp>
      <p:sp>
        <p:nvSpPr>
          <p:cNvPr id="2" name="文本框 1"/>
          <p:cNvSpPr txBox="1"/>
          <p:nvPr/>
        </p:nvSpPr>
        <p:spPr>
          <a:xfrm>
            <a:off x="2429510" y="5056505"/>
            <a:ext cx="6042025" cy="1630045"/>
          </a:xfrm>
          <a:prstGeom prst="rect">
            <a:avLst/>
          </a:prstGeom>
          <a:noFill/>
        </p:spPr>
        <p:txBody>
          <a:bodyPr wrap="square" rtlCol="0">
            <a:spAutoFit/>
          </a:bodyPr>
          <a:lstStyle/>
          <a:p>
            <a:pPr>
              <a:lnSpc>
                <a:spcPct val="125000"/>
              </a:lnSpc>
            </a:pPr>
            <a:r>
              <a:rPr lang="zh-CN" altLang="en-US" sz="2000">
                <a:latin typeface="微软雅黑" panose="020B0503020204020204" charset="-122"/>
                <a:ea typeface="微软雅黑" panose="020B0503020204020204" charset="-122"/>
                <a:sym typeface="+mn-ea"/>
              </a:rPr>
              <a:t>脑干的缺血性或出血性梗塞等急性事件、</a:t>
            </a:r>
          </a:p>
          <a:p>
            <a:pPr>
              <a:lnSpc>
                <a:spcPct val="125000"/>
              </a:lnSpc>
            </a:pPr>
            <a:r>
              <a:rPr lang="zh-CN" altLang="en-US" sz="2000">
                <a:latin typeface="微软雅黑" panose="020B0503020204020204" charset="-122"/>
                <a:ea typeface="微软雅黑" panose="020B0503020204020204" charset="-122"/>
                <a:sym typeface="+mn-ea"/>
              </a:rPr>
              <a:t>导致脑干结构扭转或受压的创伤性脑损伤、</a:t>
            </a:r>
          </a:p>
          <a:p>
            <a:pPr>
              <a:lnSpc>
                <a:spcPct val="125000"/>
              </a:lnSpc>
            </a:pPr>
            <a:r>
              <a:rPr lang="zh-CN" altLang="en-US" sz="2000">
                <a:latin typeface="微软雅黑" panose="020B0503020204020204" charset="-122"/>
                <a:ea typeface="微软雅黑" panose="020B0503020204020204" charset="-122"/>
                <a:sym typeface="+mn-ea"/>
              </a:rPr>
              <a:t>基底动脉血管痉挛、脑桥中央髓鞘溶解症、</a:t>
            </a:r>
          </a:p>
          <a:p>
            <a:pPr>
              <a:lnSpc>
                <a:spcPct val="125000"/>
              </a:lnSpc>
            </a:pPr>
            <a:r>
              <a:rPr lang="zh-CN" altLang="en-US" sz="2000">
                <a:latin typeface="微软雅黑" panose="020B0503020204020204" charset="-122"/>
                <a:ea typeface="微软雅黑" panose="020B0503020204020204" charset="-122"/>
                <a:sym typeface="+mn-ea"/>
              </a:rPr>
              <a:t>亚急性疾病、慢性疾病如脑干肿瘤或运动神经元疾病。</a:t>
            </a:r>
            <a:endParaRPr lang="zh-CN" altLang="en-US" sz="200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p:cTn id="7" dur="500" fill="hold"/>
                                        <p:tgtEl>
                                          <p:spTgt spid="149513"/>
                                        </p:tgtEl>
                                        <p:attrNameLst>
                                          <p:attrName>ppt_x</p:attrName>
                                        </p:attrNameLst>
                                      </p:cBhvr>
                                      <p:tavLst>
                                        <p:tav tm="0">
                                          <p:val>
                                            <p:strVal val="0-#ppt_w/2"/>
                                          </p:val>
                                        </p:tav>
                                        <p:tav tm="100000">
                                          <p:val>
                                            <p:strVal val="#ppt_x"/>
                                          </p:val>
                                        </p:tav>
                                      </p:tavLst>
                                    </p:anim>
                                    <p:anim calcmode="lin" valueType="num">
                                      <p:cBhvr>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7"/>
                                        </p:tgtEl>
                                        <p:attrNameLst>
                                          <p:attrName>style.visibility</p:attrName>
                                        </p:attrNameLst>
                                      </p:cBhvr>
                                      <p:to>
                                        <p:strVal val="visible"/>
                                      </p:to>
                                    </p:set>
                                    <p:animEffect transition="in" filter="fade">
                                      <p:cBhvr>
                                        <p:cTn id="13" dur="1000"/>
                                        <p:tgtEl>
                                          <p:spTgt spid="137"/>
                                        </p:tgtEl>
                                      </p:cBhvr>
                                    </p:animEffect>
                                    <p:anim calcmode="lin" valueType="num">
                                      <p:cBhvr>
                                        <p:cTn id="14" dur="1000" fill="hold"/>
                                        <p:tgtEl>
                                          <p:spTgt spid="137"/>
                                        </p:tgtEl>
                                        <p:attrNameLst>
                                          <p:attrName>ppt_x</p:attrName>
                                        </p:attrNameLst>
                                      </p:cBhvr>
                                      <p:tavLst>
                                        <p:tav tm="0">
                                          <p:val>
                                            <p:strVal val="#ppt_x"/>
                                          </p:val>
                                        </p:tav>
                                        <p:tav tm="100000">
                                          <p:val>
                                            <p:strVal val="#ppt_x"/>
                                          </p:val>
                                        </p:tav>
                                      </p:tavLst>
                                    </p:anim>
                                    <p:anim calcmode="lin" valueType="num">
                                      <p:cBhvr>
                                        <p:cTn id="15" dur="1000" fill="hold"/>
                                        <p:tgtEl>
                                          <p:spTgt spid="137"/>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3" presetClass="entr" presetSubtype="10"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53610"/>
                                        </p:tgtEl>
                                        <p:attrNameLst>
                                          <p:attrName>style.visibility</p:attrName>
                                        </p:attrNameLst>
                                      </p:cBhvr>
                                      <p:to>
                                        <p:strVal val="visible"/>
                                      </p:to>
                                    </p:set>
                                    <p:anim calcmode="lin" valueType="num">
                                      <p:cBhvr additive="base">
                                        <p:cTn id="24" dur="500" fill="hold"/>
                                        <p:tgtEl>
                                          <p:spTgt spid="153610"/>
                                        </p:tgtEl>
                                        <p:attrNameLst>
                                          <p:attrName>ppt_x</p:attrName>
                                        </p:attrNameLst>
                                      </p:cBhvr>
                                      <p:tavLst>
                                        <p:tav tm="0">
                                          <p:val>
                                            <p:strVal val="0-#ppt_w/2"/>
                                          </p:val>
                                        </p:tav>
                                        <p:tav tm="100000">
                                          <p:val>
                                            <p:strVal val="#ppt_x"/>
                                          </p:val>
                                        </p:tav>
                                      </p:tavLst>
                                    </p:anim>
                                    <p:anim calcmode="lin" valueType="num">
                                      <p:cBhvr additive="base">
                                        <p:cTn id="25" dur="500" fill="hold"/>
                                        <p:tgtEl>
                                          <p:spTgt spid="153610"/>
                                        </p:tgtEl>
                                        <p:attrNameLst>
                                          <p:attrName>ppt_y</p:attrName>
                                        </p:attrNameLst>
                                      </p:cBhvr>
                                      <p:tavLst>
                                        <p:tav tm="0">
                                          <p:val>
                                            <p:strVal val="#ppt_y"/>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3" grpId="0" bldLvl="0" animBg="1"/>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nvSpPr>
        <p:spPr>
          <a:xfrm>
            <a:off x="1417320" y="214630"/>
            <a:ext cx="3953510" cy="1461770"/>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600" b="1">
                <a:latin typeface="黑体" panose="02010609060101010101" pitchFamily="2" charset="-122"/>
                <a:ea typeface="黑体" panose="02010609060101010101" pitchFamily="2" charset="-122"/>
              </a:rPr>
              <a:t>闭锁综合征</a:t>
            </a:r>
          </a:p>
        </p:txBody>
      </p:sp>
      <p:sp>
        <p:nvSpPr>
          <p:cNvPr id="86" name="左大括号 85"/>
          <p:cNvSpPr/>
          <p:nvPr/>
        </p:nvSpPr>
        <p:spPr>
          <a:xfrm>
            <a:off x="851806" y="2097405"/>
            <a:ext cx="443550" cy="4657923"/>
          </a:xfrm>
          <a:prstGeom prst="leftBrace">
            <a:avLst>
              <a:gd name="adj1" fmla="val 19041"/>
              <a:gd name="adj2" fmla="val 50000"/>
            </a:avLst>
          </a:prstGeom>
          <a:ln w="28575">
            <a:solidFill>
              <a:srgbClr val="002060"/>
            </a:solidFill>
          </a:ln>
        </p:spPr>
        <p:style>
          <a:lnRef idx="1">
            <a:schemeClr val="accent1"/>
          </a:lnRef>
          <a:fillRef idx="0">
            <a:schemeClr val="accent1"/>
          </a:fillRef>
          <a:effectRef idx="0">
            <a:schemeClr val="accent1"/>
          </a:effectRef>
          <a:fontRef idx="minor">
            <a:schemeClr val="tx1"/>
          </a:fontRef>
        </p:style>
        <p:txBody>
          <a:bodyPr lIns="140818" tIns="70410" rIns="140818" bIns="70410" rtlCol="0" anchor="ctr"/>
          <a:lstStyle/>
          <a:p>
            <a:pPr algn="ctr"/>
            <a:endParaRPr lang="zh-CN" altLang="en-US" sz="2470">
              <a:solidFill>
                <a:schemeClr val="bg2"/>
              </a:solidFill>
            </a:endParaRPr>
          </a:p>
        </p:txBody>
      </p:sp>
      <p:sp>
        <p:nvSpPr>
          <p:cNvPr id="87" name="文本框 7"/>
          <p:cNvSpPr txBox="1">
            <a:spLocks noChangeArrowheads="1"/>
          </p:cNvSpPr>
          <p:nvPr/>
        </p:nvSpPr>
        <p:spPr bwMode="auto">
          <a:xfrm>
            <a:off x="1417320" y="1893570"/>
            <a:ext cx="345249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zh-CN" sz="2400" b="1" dirty="0">
                <a:solidFill>
                  <a:srgbClr val="FF0000"/>
                </a:solidFill>
                <a:latin typeface="Times New Roman" panose="02020603050405020304" pitchFamily="18" charset="0"/>
                <a:cs typeface="Times New Roman" panose="02020603050405020304" pitchFamily="18" charset="0"/>
              </a:rPr>
              <a:t>完全</a:t>
            </a:r>
            <a:r>
              <a:rPr lang="zh-CN" altLang="zh-CN" sz="2400" b="1" dirty="0">
                <a:solidFill>
                  <a:schemeClr val="tx1"/>
                </a:solidFill>
                <a:latin typeface="Times New Roman" panose="02020603050405020304" pitchFamily="18" charset="0"/>
                <a:cs typeface="Times New Roman" panose="02020603050405020304" pitchFamily="18" charset="0"/>
              </a:rPr>
              <a:t>的</a:t>
            </a:r>
            <a:r>
              <a:rPr lang="en-US" altLang="zh-CN" sz="2400" b="1" dirty="0">
                <a:solidFill>
                  <a:schemeClr val="tx1"/>
                </a:solidFill>
                <a:latin typeface="Times New Roman" panose="02020603050405020304" pitchFamily="18" charset="0"/>
                <a:cs typeface="Times New Roman" panose="02020603050405020304" pitchFamily="18" charset="0"/>
              </a:rPr>
              <a:t>LIS</a:t>
            </a:r>
          </a:p>
          <a:p>
            <a:pPr eaLnBrk="1" hangingPunct="1">
              <a:lnSpc>
                <a:spcPct val="120000"/>
              </a:lnSpc>
            </a:pPr>
            <a:r>
              <a:rPr lang="zh-CN" altLang="zh-CN" sz="2000" dirty="0">
                <a:solidFill>
                  <a:schemeClr val="tx1"/>
                </a:solidFill>
                <a:latin typeface="Times New Roman" panose="02020603050405020304" pitchFamily="18" charset="0"/>
                <a:cs typeface="Times New Roman" panose="02020603050405020304" pitchFamily="18" charset="0"/>
              </a:rPr>
              <a:t>没有所有自主运动，</a:t>
            </a:r>
          </a:p>
          <a:p>
            <a:pPr eaLnBrk="1" hangingPunct="1">
              <a:lnSpc>
                <a:spcPct val="120000"/>
              </a:lnSpc>
            </a:pPr>
            <a:r>
              <a:rPr lang="zh-CN" altLang="zh-CN" sz="2000" dirty="0">
                <a:solidFill>
                  <a:schemeClr val="tx1"/>
                </a:solidFill>
                <a:latin typeface="Times New Roman" panose="02020603050405020304" pitchFamily="18" charset="0"/>
                <a:cs typeface="Times New Roman" panose="02020603050405020304" pitchFamily="18" charset="0"/>
              </a:rPr>
              <a:t>包括眼球运动</a:t>
            </a:r>
            <a:r>
              <a:rPr lang="zh-CN" altLang="zh-CN" sz="2000" b="1" dirty="0">
                <a:solidFill>
                  <a:schemeClr val="tx1"/>
                </a:solidFill>
                <a:latin typeface="Times New Roman" panose="02020603050405020304" pitchFamily="18" charset="0"/>
                <a:cs typeface="Times New Roman" panose="02020603050405020304" pitchFamily="18" charset="0"/>
              </a:rPr>
              <a:t> </a:t>
            </a:r>
            <a:endParaRPr lang="zh-CN" altLang="en-US" sz="2000" dirty="0">
              <a:solidFill>
                <a:schemeClr val="bg2"/>
              </a:solidFill>
              <a:latin typeface="Times New Roman" panose="02020603050405020304" pitchFamily="18" charset="0"/>
              <a:cs typeface="Times New Roman" panose="02020603050405020304" pitchFamily="18" charset="0"/>
            </a:endParaRPr>
          </a:p>
        </p:txBody>
      </p:sp>
      <p:sp>
        <p:nvSpPr>
          <p:cNvPr id="2" name="文本框 7"/>
          <p:cNvSpPr txBox="1">
            <a:spLocks noChangeArrowheads="1"/>
          </p:cNvSpPr>
          <p:nvPr/>
        </p:nvSpPr>
        <p:spPr bwMode="auto">
          <a:xfrm>
            <a:off x="1417320" y="3727450"/>
            <a:ext cx="345249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zh-CN" sz="2400" b="1" dirty="0">
                <a:solidFill>
                  <a:srgbClr val="FF0000"/>
                </a:solidFill>
                <a:latin typeface="Times New Roman" panose="02020603050405020304" pitchFamily="18" charset="0"/>
                <a:cs typeface="Times New Roman" panose="02020603050405020304" pitchFamily="18" charset="0"/>
              </a:rPr>
              <a:t>经典</a:t>
            </a:r>
            <a:r>
              <a:rPr lang="zh-CN" altLang="zh-CN" sz="2400" b="1" dirty="0">
                <a:solidFill>
                  <a:schemeClr val="tx1"/>
                </a:solidFill>
                <a:latin typeface="Times New Roman" panose="02020603050405020304" pitchFamily="18" charset="0"/>
                <a:cs typeface="Times New Roman" panose="02020603050405020304" pitchFamily="18" charset="0"/>
              </a:rPr>
              <a:t>的</a:t>
            </a:r>
            <a:r>
              <a:rPr lang="en-US" altLang="zh-CN" sz="2400" b="1" dirty="0">
                <a:solidFill>
                  <a:schemeClr val="tx1"/>
                </a:solidFill>
                <a:latin typeface="Times New Roman" panose="02020603050405020304" pitchFamily="18" charset="0"/>
                <a:cs typeface="Times New Roman" panose="02020603050405020304" pitchFamily="18" charset="0"/>
              </a:rPr>
              <a:t>LIS</a:t>
            </a:r>
            <a:r>
              <a:rPr lang="zh-CN" altLang="zh-CN" sz="2400" b="1" dirty="0">
                <a:solidFill>
                  <a:schemeClr val="tx1"/>
                </a:solidFill>
                <a:latin typeface="Times New Roman" panose="02020603050405020304" pitchFamily="18" charset="0"/>
                <a:cs typeface="Times New Roman" panose="02020603050405020304" pitchFamily="18" charset="0"/>
              </a:rPr>
              <a:t> </a:t>
            </a:r>
          </a:p>
          <a:p>
            <a:pPr eaLnBrk="1" hangingPunct="1">
              <a:lnSpc>
                <a:spcPct val="120000"/>
              </a:lnSpc>
            </a:pPr>
            <a:r>
              <a:rPr lang="zh-CN" altLang="en-US" sz="2000" dirty="0">
                <a:solidFill>
                  <a:schemeClr val="bg2"/>
                </a:solidFill>
                <a:latin typeface="Times New Roman" panose="02020603050405020304" pitchFamily="18" charset="0"/>
                <a:cs typeface="Times New Roman" panose="02020603050405020304" pitchFamily="18" charset="0"/>
              </a:rPr>
              <a:t>具有完整的垂直眼球运动</a:t>
            </a:r>
          </a:p>
          <a:p>
            <a:pPr eaLnBrk="1" hangingPunct="1">
              <a:lnSpc>
                <a:spcPct val="120000"/>
              </a:lnSpc>
            </a:pPr>
            <a:r>
              <a:rPr lang="zh-CN" altLang="en-US" sz="2000" dirty="0">
                <a:solidFill>
                  <a:schemeClr val="bg2"/>
                </a:solidFill>
                <a:latin typeface="Times New Roman" panose="02020603050405020304" pitchFamily="18" charset="0"/>
                <a:cs typeface="Times New Roman" panose="02020603050405020304" pitchFamily="18" charset="0"/>
              </a:rPr>
              <a:t>或眨眼</a:t>
            </a:r>
          </a:p>
        </p:txBody>
      </p:sp>
      <p:sp>
        <p:nvSpPr>
          <p:cNvPr id="3" name="文本框 7"/>
          <p:cNvSpPr txBox="1">
            <a:spLocks noChangeArrowheads="1"/>
          </p:cNvSpPr>
          <p:nvPr/>
        </p:nvSpPr>
        <p:spPr bwMode="auto">
          <a:xfrm>
            <a:off x="1417320" y="5481955"/>
            <a:ext cx="3452495"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0818" tIns="70410" rIns="140818" bIns="70410"/>
          <a:lstStyle>
            <a:lvl1pPr>
              <a:defRPr sz="3200">
                <a:solidFill>
                  <a:schemeClr val="tx1"/>
                </a:solidFill>
                <a:latin typeface="Arial Narrow" panose="020B0606020202030204" pitchFamily="34" charset="0"/>
                <a:ea typeface="微软雅黑" panose="020B0503020204020204" charset="-122"/>
              </a:defRPr>
            </a:lvl1pPr>
            <a:lvl2pPr>
              <a:defRPr sz="2800">
                <a:solidFill>
                  <a:schemeClr val="tx1"/>
                </a:solidFill>
                <a:latin typeface="Arial Narrow" panose="020B0606020202030204" pitchFamily="34" charset="0"/>
                <a:ea typeface="微软雅黑" panose="020B0503020204020204" charset="-122"/>
              </a:defRPr>
            </a:lvl2pPr>
            <a:lvl3pPr>
              <a:defRPr sz="2400">
                <a:solidFill>
                  <a:schemeClr val="tx1"/>
                </a:solidFill>
                <a:latin typeface="Arial Narrow" panose="020B0606020202030204" pitchFamily="34" charset="0"/>
                <a:ea typeface="微软雅黑" panose="020B0503020204020204" charset="-122"/>
              </a:defRPr>
            </a:lvl3pPr>
            <a:lvl4pPr>
              <a:defRPr sz="2000">
                <a:solidFill>
                  <a:schemeClr val="tx1"/>
                </a:solidFill>
                <a:latin typeface="Arial Narrow" panose="020B0606020202030204" pitchFamily="34" charset="0"/>
                <a:ea typeface="微软雅黑" panose="020B0503020204020204" charset="-122"/>
              </a:defRPr>
            </a:lvl4pPr>
            <a:lvl5pPr>
              <a:defRPr sz="2000">
                <a:solidFill>
                  <a:schemeClr val="tx1"/>
                </a:solidFill>
                <a:latin typeface="Arial Narrow" panose="020B0606020202030204" pitchFamily="34" charset="0"/>
                <a:ea typeface="微软雅黑" panose="020B050302020402020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charset="-122"/>
              </a:defRPr>
            </a:lvl9pPr>
          </a:lstStyle>
          <a:p>
            <a:pPr eaLnBrk="1" hangingPunct="1">
              <a:lnSpc>
                <a:spcPct val="120000"/>
              </a:lnSpc>
            </a:pPr>
            <a:r>
              <a:rPr lang="zh-CN" altLang="zh-CN" sz="2400" b="1" dirty="0">
                <a:solidFill>
                  <a:srgbClr val="FF0000"/>
                </a:solidFill>
                <a:latin typeface="Times New Roman" panose="02020603050405020304" pitchFamily="18" charset="0"/>
                <a:cs typeface="Times New Roman" panose="02020603050405020304" pitchFamily="18" charset="0"/>
              </a:rPr>
              <a:t>不完全</a:t>
            </a:r>
            <a:r>
              <a:rPr lang="zh-CN" altLang="zh-CN" sz="2400" b="1" dirty="0">
                <a:solidFill>
                  <a:schemeClr val="tx1"/>
                </a:solidFill>
                <a:latin typeface="Times New Roman" panose="02020603050405020304" pitchFamily="18" charset="0"/>
                <a:cs typeface="Times New Roman" panose="02020603050405020304" pitchFamily="18" charset="0"/>
              </a:rPr>
              <a:t>的</a:t>
            </a:r>
            <a:r>
              <a:rPr lang="en-US" altLang="zh-CN" sz="2400" b="1" dirty="0">
                <a:solidFill>
                  <a:schemeClr val="tx1"/>
                </a:solidFill>
                <a:latin typeface="Times New Roman" panose="02020603050405020304" pitchFamily="18" charset="0"/>
                <a:cs typeface="Times New Roman" panose="02020603050405020304" pitchFamily="18" charset="0"/>
              </a:rPr>
              <a:t>LIS</a:t>
            </a:r>
          </a:p>
          <a:p>
            <a:pPr eaLnBrk="1" hangingPunct="1">
              <a:lnSpc>
                <a:spcPct val="120000"/>
              </a:lnSpc>
            </a:pPr>
            <a:r>
              <a:rPr lang="zh-CN" altLang="en-US" sz="2000" dirty="0">
                <a:solidFill>
                  <a:schemeClr val="bg2"/>
                </a:solidFill>
                <a:latin typeface="Times New Roman" panose="02020603050405020304" pitchFamily="18" charset="0"/>
                <a:cs typeface="Times New Roman" panose="02020603050405020304" pitchFamily="18" charset="0"/>
              </a:rPr>
              <a:t>保留残余的自愿运动如</a:t>
            </a:r>
          </a:p>
          <a:p>
            <a:pPr eaLnBrk="1" hangingPunct="1">
              <a:lnSpc>
                <a:spcPct val="120000"/>
              </a:lnSpc>
            </a:pPr>
            <a:r>
              <a:rPr lang="zh-CN" altLang="en-US" sz="2000" dirty="0">
                <a:solidFill>
                  <a:schemeClr val="bg2"/>
                </a:solidFill>
                <a:latin typeface="Times New Roman" panose="02020603050405020304" pitchFamily="18" charset="0"/>
                <a:cs typeface="Times New Roman" panose="02020603050405020304" pitchFamily="18" charset="0"/>
              </a:rPr>
              <a:t>手指颤动</a:t>
            </a:r>
            <a:r>
              <a:rPr lang="zh-CN" altLang="zh-CN" sz="2400" b="1" dirty="0">
                <a:solidFill>
                  <a:schemeClr val="tx1"/>
                </a:solidFill>
                <a:latin typeface="Times New Roman" panose="02020603050405020304" pitchFamily="18" charset="0"/>
                <a:cs typeface="Times New Roman" panose="02020603050405020304" pitchFamily="18" charset="0"/>
              </a:rPr>
              <a:t> </a:t>
            </a:r>
            <a:endParaRPr lang="zh-CN" altLang="en-US" sz="2000" dirty="0">
              <a:solidFill>
                <a:schemeClr val="bg2"/>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4869815" y="2097405"/>
            <a:ext cx="3790315" cy="1322070"/>
          </a:xfrm>
          <a:prstGeom prst="rect">
            <a:avLst/>
          </a:prstGeom>
          <a:noFill/>
          <a:ln w="28575">
            <a:solidFill>
              <a:srgbClr val="0070C0"/>
            </a:solidFill>
          </a:ln>
        </p:spPr>
        <p:txBody>
          <a:bodyPr wrap="square" rtlCol="0">
            <a:spAutoFit/>
          </a:bodyPr>
          <a:lstStyle/>
          <a:p>
            <a:r>
              <a:rPr lang="zh-CN" altLang="en-US" sz="2000">
                <a:latin typeface="微软雅黑" panose="020B0503020204020204" charset="-122"/>
                <a:ea typeface="微软雅黑" panose="020B0503020204020204" charset="-122"/>
                <a:cs typeface="微软雅黑" panose="020B0503020204020204" charset="-122"/>
              </a:rPr>
              <a:t>对于</a:t>
            </a:r>
            <a:r>
              <a:rPr lang="zh-CN" altLang="en-US" sz="2000">
                <a:solidFill>
                  <a:srgbClr val="FF0000"/>
                </a:solidFill>
                <a:latin typeface="微软雅黑" panose="020B0503020204020204" charset="-122"/>
                <a:ea typeface="微软雅黑" panose="020B0503020204020204" charset="-122"/>
                <a:cs typeface="微软雅黑" panose="020B0503020204020204" charset="-122"/>
              </a:rPr>
              <a:t>完全</a:t>
            </a:r>
            <a:r>
              <a:rPr lang="en-US" altLang="zh-CN" sz="2000">
                <a:latin typeface="微软雅黑" panose="020B0503020204020204" charset="-122"/>
                <a:ea typeface="微软雅黑" panose="020B0503020204020204" charset="-122"/>
                <a:cs typeface="微软雅黑" panose="020B0503020204020204" charset="-122"/>
              </a:rPr>
              <a:t>LIS</a:t>
            </a:r>
          </a:p>
          <a:p>
            <a:r>
              <a:rPr lang="zh-CN" altLang="en-US" sz="2000">
                <a:latin typeface="微软雅黑" panose="020B0503020204020204" charset="-122"/>
                <a:ea typeface="微软雅黑" panose="020B0503020204020204" charset="-122"/>
                <a:cs typeface="微软雅黑" panose="020B0503020204020204" charset="-122"/>
              </a:rPr>
              <a:t>   尚未成功证明BCI的使用</a:t>
            </a:r>
          </a:p>
          <a:p>
            <a:r>
              <a:rPr lang="zh-CN" altLang="en-US" sz="2000">
                <a:latin typeface="微软雅黑" panose="020B0503020204020204" charset="-122"/>
                <a:ea typeface="微软雅黑" panose="020B0503020204020204" charset="-122"/>
                <a:cs typeface="微软雅黑" panose="020B0503020204020204" charset="-122"/>
              </a:rPr>
              <a:t>   反映了迄今为止尝试的BCI系统的局限性</a:t>
            </a:r>
          </a:p>
        </p:txBody>
      </p:sp>
      <p:sp>
        <p:nvSpPr>
          <p:cNvPr id="6" name="文本框 5"/>
          <p:cNvSpPr txBox="1"/>
          <p:nvPr/>
        </p:nvSpPr>
        <p:spPr>
          <a:xfrm>
            <a:off x="4869815" y="4001770"/>
            <a:ext cx="3790315" cy="2553335"/>
          </a:xfrm>
          <a:prstGeom prst="rect">
            <a:avLst/>
          </a:prstGeom>
          <a:noFill/>
          <a:ln w="28575">
            <a:solidFill>
              <a:srgbClr val="0070C0"/>
            </a:solidFill>
          </a:ln>
        </p:spPr>
        <p:txBody>
          <a:bodyPr wrap="square" rtlCol="0">
            <a:spAutoFit/>
          </a:bodyPr>
          <a:lstStyle/>
          <a:p>
            <a:r>
              <a:rPr lang="zh-CN" altLang="en-US" sz="2000">
                <a:latin typeface="Times New Roman" panose="02020603050405020304" pitchFamily="18" charset="0"/>
                <a:ea typeface="微软雅黑" panose="020B0503020204020204" charset="-122"/>
                <a:cs typeface="Times New Roman" panose="02020603050405020304" pitchFamily="18" charset="0"/>
              </a:rPr>
              <a:t>对于</a:t>
            </a:r>
            <a:r>
              <a:rPr lang="zh-CN" altLang="en-US" sz="2000">
                <a:solidFill>
                  <a:srgbClr val="FF0000"/>
                </a:solidFill>
                <a:latin typeface="Times New Roman" panose="02020603050405020304" pitchFamily="18" charset="0"/>
                <a:ea typeface="微软雅黑" panose="020B0503020204020204" charset="-122"/>
                <a:cs typeface="Times New Roman" panose="02020603050405020304" pitchFamily="18" charset="0"/>
              </a:rPr>
              <a:t>经典、不完全</a:t>
            </a:r>
            <a:r>
              <a:rPr lang="en-US" altLang="zh-CN" sz="2000">
                <a:latin typeface="Times New Roman" panose="02020603050405020304" pitchFamily="18" charset="0"/>
                <a:ea typeface="微软雅黑" panose="020B0503020204020204" charset="-122"/>
                <a:cs typeface="Times New Roman" panose="02020603050405020304" pitchFamily="18" charset="0"/>
              </a:rPr>
              <a:t>LIS</a:t>
            </a:r>
            <a:endParaRPr lang="zh-CN" altLang="en-US" sz="2000">
              <a:latin typeface="Times New Roman" panose="02020603050405020304" pitchFamily="18" charset="0"/>
              <a:ea typeface="微软雅黑" panose="020B0503020204020204" charset="-122"/>
              <a:cs typeface="Times New Roman" panose="02020603050405020304" pitchFamily="18" charset="0"/>
            </a:endParaRPr>
          </a:p>
          <a:p>
            <a:r>
              <a:rPr lang="zh-CN" altLang="en-US" sz="2000">
                <a:latin typeface="Times New Roman" panose="02020603050405020304" pitchFamily="18" charset="0"/>
                <a:ea typeface="微软雅黑" panose="020B0503020204020204" charset="-122"/>
                <a:cs typeface="Times New Roman" panose="02020603050405020304" pitchFamily="18" charset="0"/>
              </a:rPr>
              <a:t>   早期的</a:t>
            </a:r>
            <a:r>
              <a:rPr lang="en-US" altLang="zh-CN" sz="2000">
                <a:latin typeface="Times New Roman" panose="02020603050405020304" pitchFamily="18" charset="0"/>
                <a:ea typeface="微软雅黑" panose="020B0503020204020204" charset="-122"/>
                <a:cs typeface="Times New Roman" panose="02020603050405020304" pitchFamily="18" charset="0"/>
              </a:rPr>
              <a:t>BCI</a:t>
            </a:r>
            <a:r>
              <a:rPr lang="zh-CN" altLang="en-US" sz="2000">
                <a:latin typeface="Times New Roman" panose="02020603050405020304" pitchFamily="18" charset="0"/>
                <a:ea typeface="微软雅黑" panose="020B0503020204020204" charset="-122"/>
                <a:cs typeface="Times New Roman" panose="02020603050405020304" pitchFamily="18" charset="0"/>
              </a:rPr>
              <a:t>利用诱发电位在矩阵的选项之间进行选择或提供单向的或一维的光标控制，已经能够选择屏幕上的字母或单词。</a:t>
            </a:r>
          </a:p>
          <a:p>
            <a:r>
              <a:rPr lang="zh-CN" altLang="en-US" sz="2000">
                <a:latin typeface="Times New Roman" panose="02020603050405020304" pitchFamily="18" charset="0"/>
                <a:ea typeface="微软雅黑" panose="020B0503020204020204" charset="-122"/>
                <a:cs typeface="Times New Roman" panose="02020603050405020304" pitchFamily="18" charset="0"/>
              </a:rPr>
              <a:t>   已经证明了提供二维点击界面的BCI，其可以对标准软件进行强大而直观的控制。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arn(outHorizontal)">
                                      <p:cBhvr>
                                        <p:cTn id="7" dur="500"/>
                                        <p:tgtEl>
                                          <p:spTgt spid="8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wipe(left)">
                                      <p:cBhvr>
                                        <p:cTn id="11" dur="500"/>
                                        <p:tgtEl>
                                          <p:spTgt spid="8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ldLvl="0" animBg="1"/>
      <p:bldP spid="87" grpId="0"/>
      <p:bldP spid="2" grpId="0"/>
      <p:bldP spid="3" grpId="0"/>
      <p:bldP spid="5" grpId="0" bldLvl="0" animBg="1"/>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nvSpPr>
        <p:spPr>
          <a:xfrm>
            <a:off x="1371600" y="762000"/>
            <a:ext cx="6019800" cy="838200"/>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19.2.2 </a:t>
            </a:r>
            <a:r>
              <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rPr>
              <a:t>移动性</a:t>
            </a:r>
            <a:r>
              <a:rPr lang="zh-CN" altLang="en-US" sz="4000" b="1" strike="noStrike" kern="0" noProof="0" dirty="0" smtClean="0">
                <a:ln>
                  <a:noFill/>
                </a:ln>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sym typeface="+mn-ea"/>
              </a:rPr>
              <a:t>受损</a:t>
            </a:r>
            <a:endPar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j-cs"/>
            </a:endParaRPr>
          </a:p>
        </p:txBody>
      </p:sp>
      <p:sp>
        <p:nvSpPr>
          <p:cNvPr id="149513" name="Text Box 9"/>
          <p:cNvSpPr txBox="1"/>
          <p:nvPr/>
        </p:nvSpPr>
        <p:spPr>
          <a:xfrm>
            <a:off x="3175" y="1897380"/>
            <a:ext cx="9137650" cy="1420495"/>
          </a:xfrm>
          <a:prstGeom prst="rect">
            <a:avLst/>
          </a:prstGeom>
          <a:solidFill>
            <a:srgbClr val="CCFF99"/>
          </a:solidFill>
          <a:ln w="9525">
            <a:noFill/>
          </a:ln>
        </p:spPr>
        <p:txBody>
          <a:bodyPr wrap="square" anchor="t">
            <a:spAutoFit/>
          </a:bodyPr>
          <a:lstStyle/>
          <a:p>
            <a:pPr>
              <a:lnSpc>
                <a:spcPct val="120000"/>
              </a:lnSpc>
              <a:spcBef>
                <a:spcPct val="20000"/>
              </a:spcBef>
              <a:buSzTx/>
            </a:pPr>
            <a:r>
              <a:rPr sz="2400">
                <a:latin typeface="微软雅黑" panose="020B0503020204020204" charset="-122"/>
                <a:ea typeface="微软雅黑" panose="020B0503020204020204" charset="-122"/>
                <a:cs typeface="微软雅黑" panose="020B0503020204020204" charset="-122"/>
              </a:rPr>
              <a:t>从一个地方移动到另一个地方</a:t>
            </a:r>
            <a:r>
              <a:rPr lang="zh-CN" sz="2400">
                <a:latin typeface="微软雅黑" panose="020B0503020204020204" charset="-122"/>
                <a:ea typeface="微软雅黑" panose="020B0503020204020204" charset="-122"/>
                <a:cs typeface="微软雅黑" panose="020B0503020204020204" charset="-122"/>
              </a:rPr>
              <a:t>，</a:t>
            </a:r>
            <a:r>
              <a:rPr sz="2400">
                <a:latin typeface="微软雅黑" panose="020B0503020204020204" charset="-122"/>
                <a:ea typeface="微软雅黑" panose="020B0503020204020204" charset="-122"/>
                <a:cs typeface="微软雅黑" panose="020B0503020204020204" charset="-122"/>
              </a:rPr>
              <a:t>改变身体的位置或配置</a:t>
            </a:r>
            <a:r>
              <a:rPr lang="zh-CN" sz="2400">
                <a:latin typeface="微软雅黑" panose="020B0503020204020204" charset="-122"/>
                <a:ea typeface="微软雅黑" panose="020B0503020204020204" charset="-122"/>
                <a:cs typeface="微软雅黑" panose="020B0503020204020204" charset="-122"/>
              </a:rPr>
              <a:t>，在当前的环境中操作对象，占据了大多数身体健全者的大部分时间。 许多疾病和损伤影响了移动性，因此移动性的恢复是BCI研究的主要目标。</a:t>
            </a:r>
          </a:p>
        </p:txBody>
      </p:sp>
      <p:pic>
        <p:nvPicPr>
          <p:cNvPr id="71" name="图片 70" descr="Vista-desktop-12.png"/>
          <p:cNvPicPr>
            <a:picLocks noChangeAspect="1"/>
          </p:cNvPicPr>
          <p:nvPr/>
        </p:nvPicPr>
        <p:blipFill rotWithShape="1">
          <a:blip r:embed="rId2" cstate="screen"/>
          <a:srcRect/>
          <a:stretch>
            <a:fillRect/>
          </a:stretch>
        </p:blipFill>
        <p:spPr>
          <a:xfrm>
            <a:off x="7364730" y="4589780"/>
            <a:ext cx="1776095" cy="2280285"/>
          </a:xfrm>
          <a:prstGeom prst="rect">
            <a:avLst/>
          </a:prstGeom>
        </p:spPr>
      </p:pic>
      <p:grpSp>
        <p:nvGrpSpPr>
          <p:cNvPr id="4" name="组合 3"/>
          <p:cNvGrpSpPr/>
          <p:nvPr/>
        </p:nvGrpSpPr>
        <p:grpSpPr>
          <a:xfrm>
            <a:off x="438150" y="3807460"/>
            <a:ext cx="2377440" cy="2737485"/>
            <a:chOff x="1223203" y="3134184"/>
            <a:chExt cx="2334979" cy="2867436"/>
          </a:xfrm>
          <a:effectLst>
            <a:outerShdw blurRad="266700" dist="152400" dir="8100000" algn="tr" rotWithShape="0">
              <a:prstClr val="black">
                <a:alpha val="24000"/>
              </a:prstClr>
            </a:outerShdw>
          </a:effectLst>
        </p:grpSpPr>
        <p:grpSp>
          <p:nvGrpSpPr>
            <p:cNvPr id="3" name="组合 2"/>
            <p:cNvGrpSpPr/>
            <p:nvPr/>
          </p:nvGrpSpPr>
          <p:grpSpPr>
            <a:xfrm>
              <a:off x="1223203" y="3134184"/>
              <a:ext cx="2334979" cy="2867436"/>
              <a:chOff x="1223203" y="3134184"/>
              <a:chExt cx="2334979" cy="2867436"/>
            </a:xfrm>
          </p:grpSpPr>
          <p:sp>
            <p:nvSpPr>
              <p:cNvPr id="49" name="矩形 48"/>
              <p:cNvSpPr/>
              <p:nvPr/>
            </p:nvSpPr>
            <p:spPr>
              <a:xfrm>
                <a:off x="1223203" y="3134184"/>
                <a:ext cx="2334979" cy="2867436"/>
              </a:xfrm>
              <a:prstGeom prst="rect">
                <a:avLst/>
              </a:pr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4124" tIns="47062" rIns="94124" bIns="47062" numCol="1" anchor="t" anchorCtr="0" compatLnSpc="1"/>
              <a:lstStyle/>
              <a:p>
                <a:endParaRPr lang="zh-CN" altLang="en-US" sz="2470"/>
              </a:p>
            </p:txBody>
          </p:sp>
          <p:sp>
            <p:nvSpPr>
              <p:cNvPr id="72" name="矩形 71"/>
              <p:cNvSpPr/>
              <p:nvPr/>
            </p:nvSpPr>
            <p:spPr>
              <a:xfrm>
                <a:off x="1341698" y="3216662"/>
                <a:ext cx="2000698" cy="26532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70">
                  <a:latin typeface="+mj-ea"/>
                  <a:ea typeface="+mj-ea"/>
                </a:endParaRPr>
              </a:p>
            </p:txBody>
          </p:sp>
        </p:grpSp>
        <p:sp>
          <p:nvSpPr>
            <p:cNvPr id="66" name="TextBox 18"/>
            <p:cNvSpPr txBox="1">
              <a:spLocks noChangeArrowheads="1"/>
            </p:cNvSpPr>
            <p:nvPr/>
          </p:nvSpPr>
          <p:spPr bwMode="auto">
            <a:xfrm flipH="1">
              <a:off x="1439625" y="3334932"/>
              <a:ext cx="1902259" cy="2416468"/>
            </a:xfrm>
            <a:prstGeom prst="rect">
              <a:avLst/>
            </a:prstGeom>
            <a:noFill/>
            <a:ln>
              <a:noFill/>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defRPr/>
              </a:pPr>
              <a:r>
                <a:rPr lang="zh-CN" altLang="en-US" sz="2400" b="1" kern="0" dirty="0">
                  <a:solidFill>
                    <a:sysClr val="window" lastClr="FFFFFF">
                      <a:lumMod val="95000"/>
                    </a:sysClr>
                  </a:solidFill>
                  <a:latin typeface="+mj-ea"/>
                </a:rPr>
                <a:t>重要的是：</a:t>
              </a:r>
            </a:p>
            <a:p>
              <a:pPr lvl="0">
                <a:defRPr/>
              </a:pPr>
              <a:r>
                <a:rPr lang="zh-CN" altLang="en-US" sz="2400" b="1" kern="0" dirty="0">
                  <a:solidFill>
                    <a:srgbClr val="FF0000"/>
                  </a:solidFill>
                  <a:latin typeface="+mj-ea"/>
                </a:rPr>
                <a:t>少量</a:t>
              </a:r>
              <a:r>
                <a:rPr lang="zh-CN" altLang="en-US" sz="2400" b="1" kern="0" dirty="0">
                  <a:solidFill>
                    <a:sysClr val="window" lastClr="FFFFFF">
                      <a:lumMod val="95000"/>
                    </a:sysClr>
                  </a:solidFill>
                  <a:latin typeface="+mj-ea"/>
                </a:rPr>
                <a:t>移动性  的</a:t>
              </a:r>
              <a:r>
                <a:rPr lang="zh-CN" altLang="en-US" sz="2400" b="1" kern="0" dirty="0">
                  <a:solidFill>
                    <a:srgbClr val="FF0000"/>
                  </a:solidFill>
                  <a:latin typeface="+mj-ea"/>
                </a:rPr>
                <a:t>恢复</a:t>
              </a:r>
              <a:r>
                <a:rPr lang="zh-CN" altLang="en-US" sz="2400" b="1" kern="0" dirty="0">
                  <a:solidFill>
                    <a:sysClr val="window" lastClr="FFFFFF">
                      <a:lumMod val="95000"/>
                    </a:sysClr>
                  </a:solidFill>
                  <a:latin typeface="+mj-ea"/>
                </a:rPr>
                <a:t>可以</a:t>
              </a:r>
              <a:r>
                <a:rPr lang="zh-CN" altLang="en-US" sz="2400" b="1" kern="0" dirty="0">
                  <a:solidFill>
                    <a:srgbClr val="FF0000"/>
                  </a:solidFill>
                  <a:latin typeface="+mj-ea"/>
                </a:rPr>
                <a:t>显著</a:t>
              </a:r>
              <a:r>
                <a:rPr lang="zh-CN" altLang="en-US" sz="2400" b="1" kern="0" dirty="0">
                  <a:solidFill>
                    <a:sysClr val="window" lastClr="FFFFFF">
                      <a:lumMod val="95000"/>
                    </a:sysClr>
                  </a:solidFill>
                  <a:latin typeface="+mj-ea"/>
                </a:rPr>
                <a:t>地</a:t>
              </a:r>
              <a:r>
                <a:rPr lang="zh-CN" altLang="en-US" sz="2400" b="1" kern="0" dirty="0">
                  <a:solidFill>
                    <a:srgbClr val="FF0000"/>
                  </a:solidFill>
                  <a:latin typeface="+mj-ea"/>
                </a:rPr>
                <a:t>改善</a:t>
              </a:r>
              <a:r>
                <a:rPr lang="zh-CN" altLang="en-US" sz="2400" b="1" kern="0" dirty="0">
                  <a:solidFill>
                    <a:sysClr val="window" lastClr="FFFFFF">
                      <a:lumMod val="95000"/>
                    </a:sysClr>
                  </a:solidFill>
                  <a:latin typeface="+mj-ea"/>
                </a:rPr>
                <a:t>一个人的日常运作。</a:t>
              </a:r>
            </a:p>
          </p:txBody>
        </p:sp>
      </p:grpSp>
      <p:sp>
        <p:nvSpPr>
          <p:cNvPr id="47" name="文本框 46"/>
          <p:cNvSpPr txBox="1"/>
          <p:nvPr/>
        </p:nvSpPr>
        <p:spPr>
          <a:xfrm>
            <a:off x="3199765" y="3742690"/>
            <a:ext cx="3780790" cy="2676525"/>
          </a:xfrm>
          <a:prstGeom prst="rect">
            <a:avLst/>
          </a:prstGeom>
          <a:noFill/>
          <a:ln w="28575">
            <a:solidFill>
              <a:srgbClr val="0070C0"/>
            </a:solidFill>
          </a:ln>
        </p:spPr>
        <p:txBody>
          <a:bodyPr wrap="square" rtlCol="0">
            <a:spAutoFit/>
          </a:bodyPr>
          <a:lstStyle/>
          <a:p>
            <a:r>
              <a:rPr lang="zh-CN" altLang="en-US" sz="2400">
                <a:latin typeface="Times New Roman" panose="02020603050405020304" pitchFamily="18" charset="0"/>
                <a:ea typeface="微软雅黑" panose="020B0503020204020204" charset="-122"/>
                <a:cs typeface="Times New Roman" panose="02020603050405020304" pitchFamily="18" charset="0"/>
              </a:rPr>
              <a:t>因此对于特别是对患有严重残疾的人，</a:t>
            </a:r>
            <a:r>
              <a:rPr lang="zh-CN" altLang="en-US" sz="2400">
                <a:solidFill>
                  <a:srgbClr val="FF0000"/>
                </a:solidFill>
                <a:latin typeface="Times New Roman" panose="02020603050405020304" pitchFamily="18" charset="0"/>
                <a:ea typeface="微软雅黑" panose="020B0503020204020204" charset="-122"/>
                <a:cs typeface="Times New Roman" panose="02020603050405020304" pitchFamily="18" charset="0"/>
              </a:rPr>
              <a:t>没有必要</a:t>
            </a:r>
            <a:r>
              <a:rPr lang="zh-CN" altLang="en-US" sz="2400">
                <a:latin typeface="Times New Roman" panose="02020603050405020304" pitchFamily="18" charset="0"/>
                <a:ea typeface="微软雅黑" panose="020B0503020204020204" charset="-122"/>
                <a:cs typeface="Times New Roman" panose="02020603050405020304" pitchFamily="18" charset="0"/>
              </a:rPr>
              <a:t>恢复全部的移动性</a:t>
            </a:r>
          </a:p>
          <a:p>
            <a:r>
              <a:rPr lang="zh-CN" altLang="en-US" sz="2400">
                <a:latin typeface="Times New Roman" panose="02020603050405020304" pitchFamily="18" charset="0"/>
                <a:ea typeface="微软雅黑" panose="020B0503020204020204" charset="-122"/>
                <a:cs typeface="Times New Roman" panose="02020603050405020304" pitchFamily="18" charset="0"/>
              </a:rPr>
              <a:t>接下来通过考虑一系列的移动性障碍， 研究</a:t>
            </a:r>
            <a:r>
              <a:rPr lang="en-US" altLang="zh-CN" sz="2400">
                <a:latin typeface="Times New Roman" panose="02020603050405020304" pitchFamily="18" charset="0"/>
                <a:ea typeface="微软雅黑" panose="020B0503020204020204" charset="-122"/>
                <a:cs typeface="Times New Roman" panose="02020603050405020304" pitchFamily="18" charset="0"/>
              </a:rPr>
              <a:t>BCI</a:t>
            </a:r>
            <a:r>
              <a:rPr lang="zh-CN" altLang="en-US" sz="2400">
                <a:latin typeface="Times New Roman" panose="02020603050405020304" pitchFamily="18" charset="0"/>
                <a:ea typeface="微软雅黑" panose="020B0503020204020204" charset="-122"/>
                <a:cs typeface="Times New Roman" panose="02020603050405020304" pitchFamily="18" charset="0"/>
              </a:rPr>
              <a:t>最终会如何服务身体有残疾的</a:t>
            </a:r>
            <a:r>
              <a:rPr lang="zh-CN" altLang="en-US" sz="2400">
                <a:solidFill>
                  <a:srgbClr val="FF0000"/>
                </a:solidFill>
                <a:latin typeface="Times New Roman" panose="02020603050405020304" pitchFamily="18" charset="0"/>
                <a:ea typeface="微软雅黑" panose="020B0503020204020204" charset="-122"/>
                <a:cs typeface="Times New Roman" panose="02020603050405020304" pitchFamily="18" charset="0"/>
              </a:rPr>
              <a:t>不同人群</a:t>
            </a:r>
            <a:r>
              <a:rPr lang="zh-CN" altLang="en-US" sz="2400">
                <a:latin typeface="Times New Roman" panose="02020603050405020304" pitchFamily="18" charset="0"/>
                <a:ea typeface="微软雅黑" panose="020B0503020204020204"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p:cTn id="7" dur="500" fill="hold"/>
                                        <p:tgtEl>
                                          <p:spTgt spid="149513"/>
                                        </p:tgtEl>
                                        <p:attrNameLst>
                                          <p:attrName>ppt_x</p:attrName>
                                        </p:attrNameLst>
                                      </p:cBhvr>
                                      <p:tavLst>
                                        <p:tav tm="0">
                                          <p:val>
                                            <p:strVal val="0-#ppt_w/2"/>
                                          </p:val>
                                        </p:tav>
                                        <p:tav tm="100000">
                                          <p:val>
                                            <p:strVal val="#ppt_x"/>
                                          </p:val>
                                        </p:tav>
                                      </p:tavLst>
                                    </p:anim>
                                    <p:anim calcmode="lin" valueType="num">
                                      <p:cBhvr>
                                        <p:cTn id="8" dur="500" fill="hold"/>
                                        <p:tgtEl>
                                          <p:spTgt spid="1495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fade">
                                      <p:cBhvr>
                                        <p:cTn id="12" dur="1000"/>
                                        <p:tgtEl>
                                          <p:spTgt spid="71"/>
                                        </p:tgtEl>
                                      </p:cBhvr>
                                    </p:animEffect>
                                    <p:anim calcmode="lin" valueType="num">
                                      <p:cBhvr>
                                        <p:cTn id="13" dur="1000" fill="hold"/>
                                        <p:tgtEl>
                                          <p:spTgt spid="71"/>
                                        </p:tgtEl>
                                        <p:attrNameLst>
                                          <p:attrName>ppt_x</p:attrName>
                                        </p:attrNameLst>
                                      </p:cBhvr>
                                      <p:tavLst>
                                        <p:tav tm="0">
                                          <p:val>
                                            <p:strVal val="#ppt_x"/>
                                          </p:val>
                                        </p:tav>
                                        <p:tav tm="100000">
                                          <p:val>
                                            <p:strVal val="#ppt_x"/>
                                          </p:val>
                                        </p:tav>
                                      </p:tavLst>
                                    </p:anim>
                                    <p:anim calcmode="lin" valueType="num">
                                      <p:cBhvr>
                                        <p:cTn id="14" dur="1000" fill="hold"/>
                                        <p:tgtEl>
                                          <p:spTgt spid="71"/>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par>
                          <p:cTn id="21" fill="hold">
                            <p:stCondLst>
                              <p:cond delay="2000"/>
                            </p:stCondLst>
                            <p:childTnLst>
                              <p:par>
                                <p:cTn id="22" presetID="2" presetClass="entr" presetSubtype="4" fill="hold" grpId="0" nodeType="after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ppt_x"/>
                                          </p:val>
                                        </p:tav>
                                        <p:tav tm="100000">
                                          <p:val>
                                            <p:strVal val="#ppt_x"/>
                                          </p:val>
                                        </p:tav>
                                      </p:tavLst>
                                    </p:anim>
                                    <p:anim calcmode="lin" valueType="num">
                                      <p:cBhvr additive="base">
                                        <p:cTn id="25"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47"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nvSpPr>
        <p:spPr>
          <a:xfrm>
            <a:off x="1540204" y="201930"/>
            <a:ext cx="3953510" cy="1461770"/>
          </a:xfrm>
          <a:prstGeom prst="rect">
            <a:avLst/>
          </a:prstGeom>
          <a:noFill/>
          <a:ln w="9525">
            <a:noFill/>
          </a:ln>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a:lstStyle>
          <a:p>
            <a:r>
              <a:rPr lang="zh-CN" altLang="en-US" sz="3600" b="1" dirty="0">
                <a:latin typeface="黑体" panose="02010609060101010101" pitchFamily="2" charset="-122"/>
                <a:ea typeface="黑体" panose="02010609060101010101" pitchFamily="2" charset="-122"/>
              </a:rPr>
              <a:t>四肢瘫痪</a:t>
            </a:r>
          </a:p>
        </p:txBody>
      </p:sp>
      <p:sp>
        <p:nvSpPr>
          <p:cNvPr id="149513" name="Text Box 9"/>
          <p:cNvSpPr txBox="1"/>
          <p:nvPr/>
        </p:nvSpPr>
        <p:spPr>
          <a:xfrm>
            <a:off x="3175" y="1897380"/>
            <a:ext cx="9137650" cy="977265"/>
          </a:xfrm>
          <a:prstGeom prst="rect">
            <a:avLst/>
          </a:prstGeom>
          <a:solidFill>
            <a:srgbClr val="CCFF99"/>
          </a:solidFill>
          <a:ln w="9525">
            <a:noFill/>
          </a:ln>
        </p:spPr>
        <p:txBody>
          <a:bodyPr wrap="square" anchor="t">
            <a:spAutoFit/>
          </a:bodyPr>
          <a:lstStyle/>
          <a:p>
            <a:pPr>
              <a:lnSpc>
                <a:spcPct val="120000"/>
              </a:lnSpc>
              <a:spcBef>
                <a:spcPct val="20000"/>
              </a:spcBef>
              <a:buSzTx/>
            </a:pPr>
            <a:r>
              <a:rPr sz="2400">
                <a:latin typeface="微软雅黑" panose="020B0503020204020204" charset="-122"/>
                <a:ea typeface="微软雅黑" panose="020B0503020204020204" charset="-122"/>
                <a:cs typeface="微软雅黑" panose="020B0503020204020204" charset="-122"/>
              </a:rPr>
              <a:t> 手臂，躯干，腿和盆腔器官（例如膀胱，肠）的功能部分损伤或完全丧失被称为四肢瘫痪</a:t>
            </a:r>
            <a:r>
              <a:rPr lang="zh-CN" sz="2400">
                <a:latin typeface="微软雅黑" panose="020B0503020204020204" charset="-122"/>
                <a:ea typeface="微软雅黑" panose="020B0503020204020204" charset="-122"/>
                <a:cs typeface="微软雅黑" panose="020B0503020204020204" charset="-122"/>
              </a:rPr>
              <a:t>。</a:t>
            </a:r>
          </a:p>
        </p:txBody>
      </p:sp>
      <p:grpSp>
        <p:nvGrpSpPr>
          <p:cNvPr id="153610" name="Group 10"/>
          <p:cNvGrpSpPr/>
          <p:nvPr/>
        </p:nvGrpSpPr>
        <p:grpSpPr>
          <a:xfrm>
            <a:off x="553477" y="3225165"/>
            <a:ext cx="986687" cy="1568184"/>
            <a:chOff x="196" y="1313"/>
            <a:chExt cx="314" cy="1021"/>
          </a:xfrm>
        </p:grpSpPr>
        <p:sp>
          <p:nvSpPr>
            <p:cNvPr id="153611" name="Rectangle 11"/>
            <p:cNvSpPr>
              <a:spLocks noChangeArrowheads="1"/>
            </p:cNvSpPr>
            <p:nvPr/>
          </p:nvSpPr>
          <p:spPr bwMode="auto">
            <a:xfrm>
              <a:off x="196" y="1313"/>
              <a:ext cx="188" cy="1021"/>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临床病因</a:t>
              </a:r>
            </a:p>
          </p:txBody>
        </p:sp>
        <p:sp>
          <p:nvSpPr>
            <p:cNvPr id="13323" name="AutoShape 12"/>
            <p:cNvSpPr/>
            <p:nvPr/>
          </p:nvSpPr>
          <p:spPr>
            <a:xfrm rot="10800000" flipH="1">
              <a:off x="453" y="1318"/>
              <a:ext cx="57" cy="999"/>
            </a:xfrm>
            <a:prstGeom prst="leftBrace">
              <a:avLst>
                <a:gd name="adj1" fmla="val 133185"/>
                <a:gd name="adj2" fmla="val 48252"/>
              </a:avLst>
            </a:prstGeom>
            <a:noFill/>
            <a:ln w="38100" cap="flat" cmpd="sng">
              <a:solidFill>
                <a:srgbClr val="0000CC"/>
              </a:solidFill>
              <a:prstDash val="solid"/>
              <a:round/>
              <a:headEnd type="none" w="med" len="med"/>
              <a:tailEnd type="none" w="med" len="med"/>
            </a:ln>
          </p:spPr>
          <p:txBody>
            <a:bodyPr wrap="none" anchor="ctr"/>
            <a:lstStyle/>
            <a:p>
              <a:pPr>
                <a:buSzTx/>
              </a:pPr>
              <a:endParaRPr lang="zh-CN" altLang="en-US" dirty="0">
                <a:latin typeface="Tahoma" panose="020B0604030504040204" pitchFamily="34" charset="0"/>
                <a:ea typeface="宋体" panose="02010600030101010101" pitchFamily="2" charset="-122"/>
              </a:endParaRPr>
            </a:p>
          </p:txBody>
        </p:sp>
      </p:grpSp>
      <p:sp>
        <p:nvSpPr>
          <p:cNvPr id="6" name="文本框 5"/>
          <p:cNvSpPr txBox="1"/>
          <p:nvPr/>
        </p:nvSpPr>
        <p:spPr>
          <a:xfrm>
            <a:off x="2398395" y="3107690"/>
            <a:ext cx="5170805" cy="1783715"/>
          </a:xfrm>
          <a:prstGeom prst="rect">
            <a:avLst/>
          </a:prstGeom>
          <a:noFill/>
          <a:ln w="28575">
            <a:solidFill>
              <a:srgbClr val="0070C0"/>
            </a:solidFill>
          </a:ln>
        </p:spPr>
        <p:txBody>
          <a:bodyPr wrap="square" rtlCol="0">
            <a:spAutoFit/>
          </a:bodyPr>
          <a:lstStyle/>
          <a:p>
            <a:r>
              <a:rPr lang="zh-CN" altLang="en-US" sz="2200">
                <a:latin typeface="Times New Roman" panose="02020603050405020304" pitchFamily="18" charset="0"/>
                <a:ea typeface="微软雅黑" panose="020B0503020204020204" charset="-122"/>
                <a:cs typeface="Times New Roman" panose="02020603050405020304" pitchFamily="18" charset="0"/>
              </a:rPr>
              <a:t>颈脊髓损伤，脑干中风，肌萎缩侧索硬化症</a:t>
            </a:r>
            <a:r>
              <a:rPr lang="en-US" altLang="zh-CN" sz="2200">
                <a:latin typeface="Times New Roman" panose="02020603050405020304" pitchFamily="18" charset="0"/>
                <a:ea typeface="微软雅黑" panose="020B0503020204020204" charset="-122"/>
                <a:cs typeface="Times New Roman" panose="02020603050405020304" pitchFamily="18" charset="0"/>
              </a:rPr>
              <a:t>ALS</a:t>
            </a:r>
            <a:r>
              <a:rPr lang="zh-CN" altLang="en-US" sz="2200">
                <a:latin typeface="Times New Roman" panose="02020603050405020304" pitchFamily="18" charset="0"/>
                <a:ea typeface="微软雅黑" panose="020B0503020204020204" charset="-122"/>
                <a:cs typeface="Times New Roman" panose="02020603050405020304" pitchFamily="18" charset="0"/>
              </a:rPr>
              <a:t>和其他运动神经元疾病，</a:t>
            </a:r>
            <a:r>
              <a:rPr lang="en-US" altLang="zh-CN" sz="2200">
                <a:latin typeface="Times New Roman" panose="02020603050405020304" pitchFamily="18" charset="0"/>
                <a:ea typeface="微软雅黑" panose="020B0503020204020204" charset="-122"/>
                <a:cs typeface="Times New Roman" panose="02020603050405020304" pitchFamily="18" charset="0"/>
              </a:rPr>
              <a:t>Guillain-barre</a:t>
            </a:r>
            <a:r>
              <a:rPr lang="zh-CN" altLang="en-US" sz="2200">
                <a:latin typeface="Times New Roman" panose="02020603050405020304" pitchFamily="18" charset="0"/>
                <a:ea typeface="微软雅黑" panose="020B0503020204020204" charset="-122"/>
                <a:cs typeface="Times New Roman" panose="02020603050405020304" pitchFamily="18" charset="0"/>
              </a:rPr>
              <a:t>综合征，重症肌无力，肌营养不良，postpolio综合征，神经纤维瘤病，多发性硬化，痉挛性四肢瘫痪。</a:t>
            </a:r>
            <a:endParaRPr lang="en-US" altLang="zh-CN" sz="2200">
              <a:latin typeface="Times New Roman" panose="02020603050405020304" pitchFamily="18" charset="0"/>
              <a:ea typeface="微软雅黑" panose="020B0503020204020204" charset="-122"/>
              <a:cs typeface="Times New Roman" panose="02020603050405020304" pitchFamily="18" charset="0"/>
            </a:endParaRPr>
          </a:p>
        </p:txBody>
      </p:sp>
      <p:grpSp>
        <p:nvGrpSpPr>
          <p:cNvPr id="7" name="组合 6"/>
          <p:cNvGrpSpPr/>
          <p:nvPr/>
        </p:nvGrpSpPr>
        <p:grpSpPr>
          <a:xfrm>
            <a:off x="1360805" y="4891405"/>
            <a:ext cx="7009765" cy="1911985"/>
            <a:chOff x="2143" y="7549"/>
            <a:chExt cx="11039" cy="3011"/>
          </a:xfrm>
        </p:grpSpPr>
        <p:sp>
          <p:nvSpPr>
            <p:cNvPr id="5" name="横卷形 4"/>
            <p:cNvSpPr/>
            <p:nvPr/>
          </p:nvSpPr>
          <p:spPr>
            <a:xfrm>
              <a:off x="2143" y="7549"/>
              <a:ext cx="11039" cy="3011"/>
            </a:xfrm>
            <a:prstGeom prst="horizontalScroll">
              <a:avLst/>
            </a:prstGeom>
            <a:solidFill>
              <a:srgbClr val="FB9E13"/>
            </a:solidFill>
            <a:ln>
              <a:solidFill>
                <a:srgbClr val="FB9E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934" y="7917"/>
              <a:ext cx="9829" cy="2276"/>
            </a:xfrm>
            <a:prstGeom prst="rect">
              <a:avLst/>
            </a:prstGeom>
            <a:noFill/>
          </p:spPr>
          <p:txBody>
            <a:bodyPr wrap="square" rtlCol="0">
              <a:spAutoFit/>
            </a:bodyPr>
            <a:lstStyle/>
            <a:p>
              <a:r>
                <a:rPr lang="zh-CN" altLang="en-US" sz="2200">
                  <a:latin typeface="微软雅黑" panose="020B0503020204020204" charset="-122"/>
                  <a:ea typeface="微软雅黑" panose="020B0503020204020204" charset="-122"/>
                  <a:cs typeface="微软雅黑" panose="020B0503020204020204" charset="-122"/>
                </a:rPr>
                <a:t>对于许多这些疾病和伤害所产生的残疾，目前可用的康复治疗和辅助技术只是适度有效；此外，继续获得这些服务往往受到保险范围或缺乏保险的严重限制。</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9513"/>
                                        </p:tgtEl>
                                        <p:attrNameLst>
                                          <p:attrName>style.visibility</p:attrName>
                                        </p:attrNameLst>
                                      </p:cBhvr>
                                      <p:to>
                                        <p:strVal val="visible"/>
                                      </p:to>
                                    </p:set>
                                    <p:anim calcmode="lin" valueType="num">
                                      <p:cBhvr>
                                        <p:cTn id="7" dur="500" fill="hold"/>
                                        <p:tgtEl>
                                          <p:spTgt spid="149513"/>
                                        </p:tgtEl>
                                        <p:attrNameLst>
                                          <p:attrName>ppt_x</p:attrName>
                                        </p:attrNameLst>
                                      </p:cBhvr>
                                      <p:tavLst>
                                        <p:tav tm="0">
                                          <p:val>
                                            <p:strVal val="0-#ppt_w/2"/>
                                          </p:val>
                                        </p:tav>
                                        <p:tav tm="100000">
                                          <p:val>
                                            <p:strVal val="#ppt_x"/>
                                          </p:val>
                                        </p:tav>
                                      </p:tavLst>
                                    </p:anim>
                                    <p:anim calcmode="lin" valueType="num">
                                      <p:cBhvr>
                                        <p:cTn id="8"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3610"/>
                                        </p:tgtEl>
                                        <p:attrNameLst>
                                          <p:attrName>style.visibility</p:attrName>
                                        </p:attrNameLst>
                                      </p:cBhvr>
                                      <p:to>
                                        <p:strVal val="visible"/>
                                      </p:to>
                                    </p:set>
                                    <p:anim calcmode="lin" valueType="num">
                                      <p:cBhvr additive="base">
                                        <p:cTn id="13" dur="500" fill="hold"/>
                                        <p:tgtEl>
                                          <p:spTgt spid="153610"/>
                                        </p:tgtEl>
                                        <p:attrNameLst>
                                          <p:attrName>ppt_x</p:attrName>
                                        </p:attrNameLst>
                                      </p:cBhvr>
                                      <p:tavLst>
                                        <p:tav tm="0">
                                          <p:val>
                                            <p:strVal val="0-#ppt_w/2"/>
                                          </p:val>
                                        </p:tav>
                                        <p:tav tm="100000">
                                          <p:val>
                                            <p:strVal val="#ppt_x"/>
                                          </p:val>
                                        </p:tav>
                                      </p:tavLst>
                                    </p:anim>
                                    <p:anim calcmode="lin" valueType="num">
                                      <p:cBhvr additive="base">
                                        <p:cTn id="14" dur="500" fill="hold"/>
                                        <p:tgtEl>
                                          <p:spTgt spid="153610"/>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3" presetClass="entr" presetSubtype="1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bldLvl="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3" name="Group 2"/>
          <p:cNvGrpSpPr/>
          <p:nvPr/>
        </p:nvGrpSpPr>
        <p:grpSpPr>
          <a:xfrm>
            <a:off x="0" y="0"/>
            <a:ext cx="9144000" cy="738188"/>
            <a:chOff x="0" y="0"/>
            <a:chExt cx="5760" cy="465"/>
          </a:xfrm>
        </p:grpSpPr>
        <p:sp>
          <p:nvSpPr>
            <p:cNvPr id="153603" name="Rectangle 3"/>
            <p:cNvSpPr>
              <a:spLocks noChangeArrowheads="1"/>
            </p:cNvSpPr>
            <p:nvPr/>
          </p:nvSpPr>
          <p:spPr bwMode="auto">
            <a:xfrm>
              <a:off x="0" y="0"/>
              <a:ext cx="5760" cy="406"/>
            </a:xfrm>
            <a:prstGeom prst="rect">
              <a:avLst/>
            </a:prstGeom>
            <a:gradFill rotWithShape="0">
              <a:gsLst>
                <a:gs pos="0">
                  <a:srgbClr val="9900CC"/>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defRPr/>
              </a:pPr>
              <a:r>
                <a:rPr kumimoji="1" lang="en-US" altLang="zh-CN"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Times New Roman" panose="02020603050405020304" pitchFamily="18" charset="0"/>
                </a:rPr>
                <a:t>BCI</a:t>
              </a:r>
              <a:r>
                <a:rPr kumimoji="1" lang="zh-CN" altLang="en-US" sz="36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黑体" panose="02010609060101010101" pitchFamily="2" charset="-122"/>
                  <a:cs typeface="Times New Roman" panose="02020603050405020304" pitchFamily="18" charset="0"/>
                </a:rPr>
                <a:t>康复</a:t>
              </a:r>
            </a:p>
          </p:txBody>
        </p:sp>
        <p:sp>
          <p:nvSpPr>
            <p:cNvPr id="13315" name="Line 4"/>
            <p:cNvSpPr/>
            <p:nvPr/>
          </p:nvSpPr>
          <p:spPr>
            <a:xfrm>
              <a:off x="0" y="465"/>
              <a:ext cx="5760" cy="0"/>
            </a:xfrm>
            <a:prstGeom prst="line">
              <a:avLst/>
            </a:prstGeom>
            <a:ln w="76200" cap="flat" cmpd="sng">
              <a:solidFill>
                <a:srgbClr val="9900CC"/>
              </a:solidFill>
              <a:prstDash val="solid"/>
              <a:round/>
              <a:headEnd type="none" w="med" len="med"/>
              <a:tailEnd type="none" w="med" len="med"/>
            </a:ln>
          </p:spPr>
        </p:sp>
      </p:grpSp>
      <p:sp>
        <p:nvSpPr>
          <p:cNvPr id="6" name="文本框 5"/>
          <p:cNvSpPr txBox="1"/>
          <p:nvPr/>
        </p:nvSpPr>
        <p:spPr>
          <a:xfrm>
            <a:off x="1305560" y="1146175"/>
            <a:ext cx="7074535" cy="521970"/>
          </a:xfrm>
          <a:prstGeom prst="rect">
            <a:avLst/>
          </a:prstGeom>
          <a:noFill/>
        </p:spPr>
        <p:txBody>
          <a:bodyPr wrap="square" rtlCol="0">
            <a:spAutoFit/>
          </a:bodyPr>
          <a:lstStyle/>
          <a:p>
            <a:r>
              <a:rPr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医疗设备</a:t>
            </a:r>
            <a:r>
              <a:rPr lang="zh-CN"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的</a:t>
            </a:r>
            <a:r>
              <a:rPr sz="2800" b="1">
                <a:solidFill>
                  <a:srgbClr val="0070C0"/>
                </a:solidFill>
                <a:latin typeface="Times New Roman" panose="02020603050405020304" pitchFamily="18" charset="0"/>
                <a:ea typeface="黑体" panose="02010609060101010101" pitchFamily="2" charset="-122"/>
                <a:cs typeface="Times New Roman" panose="02020603050405020304" pitchFamily="18" charset="0"/>
              </a:rPr>
              <a:t>安全性和有效性</a:t>
            </a:r>
          </a:p>
        </p:txBody>
      </p:sp>
      <p:sp>
        <p:nvSpPr>
          <p:cNvPr id="149513" name="Text Box 9"/>
          <p:cNvSpPr txBox="1"/>
          <p:nvPr/>
        </p:nvSpPr>
        <p:spPr>
          <a:xfrm>
            <a:off x="3175" y="2077720"/>
            <a:ext cx="9137650" cy="977265"/>
          </a:xfrm>
          <a:prstGeom prst="rect">
            <a:avLst/>
          </a:prstGeom>
          <a:solidFill>
            <a:srgbClr val="CCFF99"/>
          </a:solidFill>
          <a:ln w="9525">
            <a:noFill/>
          </a:ln>
        </p:spPr>
        <p:txBody>
          <a:bodyPr wrap="square" anchor="t">
            <a:spAutoFit/>
          </a:bodyPr>
          <a:lstStyle/>
          <a:p>
            <a:pPr>
              <a:lnSpc>
                <a:spcPct val="120000"/>
              </a:lnSpc>
              <a:spcBef>
                <a:spcPct val="20000"/>
              </a:spcBef>
              <a:buSzTx/>
            </a:pPr>
            <a:r>
              <a:rPr sz="2400">
                <a:latin typeface="微软雅黑" panose="020B0503020204020204" charset="-122"/>
                <a:ea typeface="微软雅黑" panose="020B0503020204020204" charset="-122"/>
                <a:cs typeface="微软雅黑" panose="020B0503020204020204" charset="-122"/>
              </a:rPr>
              <a:t>希望</a:t>
            </a:r>
            <a:r>
              <a:rPr lang="en-US" sz="2400">
                <a:latin typeface="微软雅黑" panose="020B0503020204020204" charset="-122"/>
                <a:ea typeface="微软雅黑" panose="020B0503020204020204" charset="-122"/>
                <a:cs typeface="微软雅黑" panose="020B0503020204020204" charset="-122"/>
              </a:rPr>
              <a:t>BCIs</a:t>
            </a:r>
            <a:r>
              <a:rPr sz="2400">
                <a:latin typeface="微软雅黑" panose="020B0503020204020204" charset="-122"/>
                <a:ea typeface="微软雅黑" panose="020B0503020204020204" charset="-122"/>
                <a:cs typeface="微软雅黑" panose="020B0503020204020204" charset="-122"/>
              </a:rPr>
              <a:t>将有助于恢复四肢瘫痪患者的移动性</a:t>
            </a:r>
            <a:r>
              <a:rPr lang="zh-CN" sz="2400">
                <a:latin typeface="微软雅黑" panose="020B0503020204020204" charset="-122"/>
                <a:ea typeface="微软雅黑" panose="020B0503020204020204" charset="-122"/>
                <a:cs typeface="微软雅黑" panose="020B0503020204020204" charset="-122"/>
              </a:rPr>
              <a:t>，但当设备安全性和有效性不足时，对它的使用是不现实的。</a:t>
            </a:r>
          </a:p>
        </p:txBody>
      </p:sp>
      <p:sp>
        <p:nvSpPr>
          <p:cNvPr id="8" name="文本框 7"/>
          <p:cNvSpPr txBox="1"/>
          <p:nvPr/>
        </p:nvSpPr>
        <p:spPr>
          <a:xfrm>
            <a:off x="297815" y="3648710"/>
            <a:ext cx="7448550" cy="2676525"/>
          </a:xfrm>
          <a:prstGeom prst="rect">
            <a:avLst/>
          </a:prstGeom>
          <a:noFill/>
          <a:ln w="28575">
            <a:solidFill>
              <a:srgbClr val="0070C0"/>
            </a:solidFill>
          </a:ln>
        </p:spPr>
        <p:txBody>
          <a:bodyPr wrap="square" rtlCol="0">
            <a:spAutoFit/>
          </a:bodyPr>
          <a:lstStyle/>
          <a:p>
            <a:pPr marR="0" defTabSz="914400">
              <a:lnSpc>
                <a:spcPct val="100000"/>
              </a:lnSpc>
              <a:spcBef>
                <a:spcPts val="0"/>
              </a:spcBef>
              <a:buClrTx/>
              <a:buSzTx/>
              <a:buFontTx/>
              <a:defRPr/>
            </a:pPr>
            <a:r>
              <a:rPr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1987</a:t>
            </a:r>
            <a:r>
              <a:rPr sz="2400">
                <a:latin typeface="Times New Roman" panose="02020603050405020304" pitchFamily="18" charset="0"/>
                <a:ea typeface="微软雅黑" panose="020B0503020204020204" charset="-122"/>
                <a:cs typeface="Times New Roman" panose="02020603050405020304" pitchFamily="18" charset="0"/>
                <a:sym typeface="+mn-ea"/>
              </a:rPr>
              <a:t>年，一个研究小组告诉了1000名患</a:t>
            </a:r>
          </a:p>
          <a:p>
            <a:pPr marR="0" defTabSz="914400">
              <a:lnSpc>
                <a:spcPct val="100000"/>
              </a:lnSpc>
              <a:spcBef>
                <a:spcPts val="0"/>
              </a:spcBef>
              <a:buClrTx/>
              <a:buSzTx/>
              <a:buFontTx/>
              <a:defRPr/>
            </a:pPr>
            <a:r>
              <a:rPr sz="2400">
                <a:latin typeface="Times New Roman" panose="02020603050405020304" pitchFamily="18" charset="0"/>
                <a:ea typeface="微软雅黑" panose="020B0503020204020204" charset="-122"/>
                <a:cs typeface="Times New Roman" panose="02020603050405020304" pitchFamily="18" charset="0"/>
                <a:sym typeface="+mn-ea"/>
              </a:rPr>
              <a:t>有帕金森病的患者，如果他们接受了7小时的脑部</a:t>
            </a:r>
          </a:p>
          <a:p>
            <a:pPr marR="0" defTabSz="914400">
              <a:lnSpc>
                <a:spcPct val="100000"/>
              </a:lnSpc>
              <a:spcBef>
                <a:spcPts val="0"/>
              </a:spcBef>
              <a:buClrTx/>
              <a:buSzTx/>
              <a:buFontTx/>
              <a:defRPr/>
            </a:pPr>
            <a:r>
              <a:rPr sz="2400">
                <a:latin typeface="Times New Roman" panose="02020603050405020304" pitchFamily="18" charset="0"/>
                <a:ea typeface="微软雅黑" panose="020B0503020204020204" charset="-122"/>
                <a:cs typeface="Times New Roman" panose="02020603050405020304" pitchFamily="18" charset="0"/>
                <a:sym typeface="+mn-ea"/>
              </a:rPr>
              <a:t>手术</a:t>
            </a:r>
            <a:r>
              <a:rPr lang="zh-CN" sz="2400">
                <a:latin typeface="Times New Roman" panose="02020603050405020304" pitchFamily="18" charset="0"/>
                <a:ea typeface="微软雅黑" panose="020B0503020204020204" charset="-122"/>
                <a:cs typeface="Times New Roman" panose="02020603050405020304" pitchFamily="18" charset="0"/>
                <a:sym typeface="+mn-ea"/>
              </a:rPr>
              <a:t>，</a:t>
            </a:r>
            <a:r>
              <a:rPr sz="2400">
                <a:latin typeface="Times New Roman" panose="02020603050405020304" pitchFamily="18" charset="0"/>
                <a:ea typeface="微软雅黑" panose="020B0503020204020204" charset="-122"/>
                <a:cs typeface="Times New Roman" panose="02020603050405020304" pitchFamily="18" charset="0"/>
                <a:sym typeface="+mn-ea"/>
              </a:rPr>
              <a:t>他们可能能够更快更稳定地走路</a:t>
            </a:r>
            <a:r>
              <a:rPr lang="zh-CN" sz="2400">
                <a:latin typeface="Times New Roman" panose="02020603050405020304" pitchFamily="18" charset="0"/>
                <a:ea typeface="微软雅黑" panose="020B0503020204020204" charset="-122"/>
                <a:cs typeface="Times New Roman" panose="02020603050405020304" pitchFamily="18" charset="0"/>
                <a:sym typeface="+mn-ea"/>
              </a:rPr>
              <a:t>。手术中</a:t>
            </a:r>
            <a:r>
              <a:rPr sz="2400">
                <a:latin typeface="Times New Roman" panose="02020603050405020304" pitchFamily="18" charset="0"/>
                <a:ea typeface="微软雅黑" panose="020B0503020204020204" charset="-122"/>
                <a:cs typeface="Times New Roman" panose="02020603050405020304" pitchFamily="18" charset="0"/>
                <a:sym typeface="+mn-ea"/>
              </a:rPr>
              <a:t>一个</a:t>
            </a:r>
            <a:r>
              <a:rPr lang="en-US" sz="2400">
                <a:latin typeface="Times New Roman" panose="02020603050405020304" pitchFamily="18" charset="0"/>
                <a:ea typeface="微软雅黑" panose="020B0503020204020204" charset="-122"/>
                <a:cs typeface="Times New Roman" panose="02020603050405020304" pitchFamily="18" charset="0"/>
                <a:sym typeface="+mn-ea"/>
              </a:rPr>
              <a:t>50~60mm</a:t>
            </a:r>
            <a:r>
              <a:rPr sz="2400">
                <a:latin typeface="Times New Roman" panose="02020603050405020304" pitchFamily="18" charset="0"/>
                <a:ea typeface="微软雅黑" panose="020B0503020204020204" charset="-122"/>
                <a:cs typeface="Times New Roman" panose="02020603050405020304" pitchFamily="18" charset="0"/>
                <a:sym typeface="+mn-ea"/>
              </a:rPr>
              <a:t>长的电极将被插入大脑的中心附近</a:t>
            </a:r>
            <a:r>
              <a:rPr lang="zh-CN" sz="2400">
                <a:latin typeface="Times New Roman" panose="02020603050405020304" pitchFamily="18" charset="0"/>
                <a:ea typeface="微软雅黑" panose="020B0503020204020204" charset="-122"/>
                <a:cs typeface="Times New Roman" panose="02020603050405020304" pitchFamily="18" charset="0"/>
                <a:sym typeface="+mn-ea"/>
              </a:rPr>
              <a:t>，当时许多人可能</a:t>
            </a:r>
            <a:r>
              <a:rPr lang="zh-CN"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不相信</a:t>
            </a:r>
            <a:r>
              <a:rPr lang="zh-CN" sz="2400">
                <a:latin typeface="Times New Roman" panose="02020603050405020304" pitchFamily="18" charset="0"/>
                <a:ea typeface="微软雅黑" panose="020B0503020204020204" charset="-122"/>
                <a:cs typeface="Times New Roman" panose="02020603050405020304" pitchFamily="18" charset="0"/>
                <a:sym typeface="+mn-ea"/>
              </a:rPr>
              <a:t>这样的装置存在。</a:t>
            </a:r>
          </a:p>
          <a:p>
            <a:pPr marR="0" defTabSz="914400">
              <a:lnSpc>
                <a:spcPct val="100000"/>
              </a:lnSpc>
              <a:spcBef>
                <a:spcPts val="0"/>
              </a:spcBef>
              <a:buClrTx/>
              <a:buSzTx/>
              <a:buFontTx/>
              <a:defRPr/>
            </a:pPr>
            <a:r>
              <a:rPr lang="en-US" altLang="zh-CN" sz="24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25</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年后，DBS已成为一种护理标准，许多患者接受了这些植入物。</a:t>
            </a:r>
          </a:p>
        </p:txBody>
      </p:sp>
      <p:grpSp>
        <p:nvGrpSpPr>
          <p:cNvPr id="28" name="组合 27"/>
          <p:cNvGrpSpPr/>
          <p:nvPr/>
        </p:nvGrpSpPr>
        <p:grpSpPr>
          <a:xfrm>
            <a:off x="7306310" y="2691765"/>
            <a:ext cx="1723390" cy="1473635"/>
            <a:chOff x="9582150" y="2190750"/>
            <a:chExt cx="2057400" cy="1377950"/>
          </a:xfrm>
          <a:solidFill>
            <a:srgbClr val="FFC000"/>
          </a:solidFill>
        </p:grpSpPr>
        <p:sp>
          <p:nvSpPr>
            <p:cNvPr id="29" name="矩形标注 28"/>
            <p:cNvSpPr/>
            <p:nvPr/>
          </p:nvSpPr>
          <p:spPr>
            <a:xfrm>
              <a:off x="9582150" y="2190750"/>
              <a:ext cx="2057400" cy="1377950"/>
            </a:xfrm>
            <a:prstGeom prst="wedgeRectCallout">
              <a:avLst>
                <a:gd name="adj1" fmla="val -28240"/>
                <a:gd name="adj2" fmla="val 790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文本框 41"/>
            <p:cNvSpPr txBox="1">
              <a:spLocks noChangeArrowheads="1"/>
            </p:cNvSpPr>
            <p:nvPr/>
          </p:nvSpPr>
          <p:spPr bwMode="auto">
            <a:xfrm>
              <a:off x="9677111" y="2261732"/>
              <a:ext cx="1867332" cy="1236226"/>
            </a:xfrm>
            <a:prstGeom prst="rect">
              <a:avLst/>
            </a:prstGeom>
            <a:grpFill/>
            <a:ln w="9525">
              <a:noFill/>
              <a:miter lim="800000"/>
            </a:ln>
          </p:spPr>
          <p:txBody>
            <a:bodyPr wrap="square">
              <a:spAutoFit/>
            </a:bodyPr>
            <a:lstStyle/>
            <a:p>
              <a:pPr algn="ctr"/>
              <a:r>
                <a:rPr lang="zh-CN" altLang="en-US" sz="2000" b="1" dirty="0">
                  <a:solidFill>
                    <a:schemeClr val="tx1"/>
                  </a:solidFill>
                  <a:latin typeface="微软雅黑" panose="020B0503020204020204" charset="-122"/>
                  <a:ea typeface="微软雅黑" panose="020B0503020204020204" charset="-122"/>
                </a:rPr>
                <a:t>用于治疗帕金森病的脑深部电刺激</a:t>
              </a:r>
            </a:p>
            <a:p>
              <a:pPr algn="ctr"/>
              <a:r>
                <a:rPr lang="en-US" altLang="zh-CN" sz="2000" b="1" dirty="0">
                  <a:solidFill>
                    <a:schemeClr val="tx1"/>
                  </a:solidFill>
                  <a:latin typeface="微软雅黑" panose="020B0503020204020204" charset="-122"/>
                  <a:ea typeface="微软雅黑" panose="020B0503020204020204" charset="-122"/>
                </a:rPr>
                <a:t>DBS</a:t>
              </a:r>
              <a:r>
                <a:rPr lang="zh-CN" altLang="en-US" sz="2000" b="1" dirty="0">
                  <a:solidFill>
                    <a:schemeClr val="tx1"/>
                  </a:solidFill>
                  <a:latin typeface="微软雅黑" panose="020B0503020204020204" charset="-122"/>
                  <a:ea typeface="微软雅黑" panose="020B0503020204020204"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9513"/>
                                        </p:tgtEl>
                                        <p:attrNameLst>
                                          <p:attrName>style.visibility</p:attrName>
                                        </p:attrNameLst>
                                      </p:cBhvr>
                                      <p:to>
                                        <p:strVal val="visible"/>
                                      </p:to>
                                    </p:set>
                                    <p:anim calcmode="lin" valueType="num">
                                      <p:cBhvr>
                                        <p:cTn id="12" dur="500" fill="hold"/>
                                        <p:tgtEl>
                                          <p:spTgt spid="149513"/>
                                        </p:tgtEl>
                                        <p:attrNameLst>
                                          <p:attrName>ppt_x</p:attrName>
                                        </p:attrNameLst>
                                      </p:cBhvr>
                                      <p:tavLst>
                                        <p:tav tm="0">
                                          <p:val>
                                            <p:strVal val="0-#ppt_w/2"/>
                                          </p:val>
                                        </p:tav>
                                        <p:tav tm="100000">
                                          <p:val>
                                            <p:strVal val="#ppt_x"/>
                                          </p:val>
                                        </p:tav>
                                      </p:tavLst>
                                    </p:anim>
                                    <p:anim calcmode="lin" valueType="num">
                                      <p:cBhvr>
                                        <p:cTn id="13" dur="500" fill="hold"/>
                                        <p:tgtEl>
                                          <p:spTgt spid="1495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down)">
                                      <p:cBhvr>
                                        <p:cTn id="18" dur="500"/>
                                        <p:tgtEl>
                                          <p:spTgt spid="28"/>
                                        </p:tgtEl>
                                      </p:cBhvr>
                                    </p:animEffect>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9513" grpId="0" bldLvl="0" animBg="1"/>
      <p:bldP spid="8"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numdgm"/>
</p:tagLst>
</file>

<file path=ppt/theme/theme1.xml><?xml version="1.0" encoding="utf-8"?>
<a:theme xmlns:a="http://schemas.openxmlformats.org/drawingml/2006/main" name="Blends">
  <a:themeElements>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3333C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FF"/>
        </a:hlink>
        <a:folHlink>
          <a:srgbClr val="FFFFFF"/>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FFFFFF"/>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150</TotalTime>
  <Words>3939</Words>
  <Application>Microsoft Office PowerPoint</Application>
  <PresentationFormat>全屏显示(4:3)</PresentationFormat>
  <Paragraphs>373</Paragraphs>
  <Slides>47</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DFGothic-EB</vt:lpstr>
      <vt:lpstr>Gill Sans</vt:lpstr>
      <vt:lpstr>黑体</vt:lpstr>
      <vt:lpstr>华文行楷</vt:lpstr>
      <vt:lpstr>宋体</vt:lpstr>
      <vt:lpstr>微软雅黑</vt:lpstr>
      <vt:lpstr>Arial</vt:lpstr>
      <vt:lpstr>Tahoma</vt:lpstr>
      <vt:lpstr>Times New Roman</vt:lpstr>
      <vt:lpstr>Wingdings</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wimxt.com</cp:lastModifiedBy>
  <cp:revision>117</cp:revision>
  <dcterms:created xsi:type="dcterms:W3CDTF">2019-07-05T01:33:00Z</dcterms:created>
  <dcterms:modified xsi:type="dcterms:W3CDTF">2020-03-14T09:47:51Z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2052-11.1.0.8863</vt:lpwstr>
  </property>
</Properties>
</file>