
<file path=[Content_Types].xml><?xml version="1.0" encoding="utf-8"?>
<Types xmlns="http://schemas.openxmlformats.org/package/2006/content-types">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347" r:id="rId3"/>
    <p:sldId id="349" r:id="rId4"/>
    <p:sldId id="362" r:id="rId5"/>
    <p:sldId id="473" r:id="rId7"/>
    <p:sldId id="439" r:id="rId8"/>
    <p:sldId id="440" r:id="rId9"/>
    <p:sldId id="474" r:id="rId10"/>
    <p:sldId id="363" r:id="rId11"/>
    <p:sldId id="364" r:id="rId12"/>
    <p:sldId id="441" r:id="rId13"/>
    <p:sldId id="442" r:id="rId14"/>
    <p:sldId id="443" r:id="rId15"/>
    <p:sldId id="444" r:id="rId16"/>
    <p:sldId id="445" r:id="rId17"/>
    <p:sldId id="446" r:id="rId18"/>
    <p:sldId id="447" r:id="rId19"/>
    <p:sldId id="448" r:id="rId20"/>
    <p:sldId id="449" r:id="rId21"/>
    <p:sldId id="437" r:id="rId22"/>
    <p:sldId id="450" r:id="rId23"/>
    <p:sldId id="451" r:id="rId24"/>
    <p:sldId id="452" r:id="rId25"/>
    <p:sldId id="453" r:id="rId26"/>
    <p:sldId id="454" r:id="rId27"/>
    <p:sldId id="455" r:id="rId28"/>
    <p:sldId id="456" r:id="rId29"/>
    <p:sldId id="457" r:id="rId30"/>
    <p:sldId id="458" r:id="rId31"/>
    <p:sldId id="459" r:id="rId32"/>
    <p:sldId id="460" r:id="rId33"/>
    <p:sldId id="461" r:id="rId34"/>
    <p:sldId id="462" r:id="rId35"/>
    <p:sldId id="463" r:id="rId36"/>
    <p:sldId id="466" r:id="rId37"/>
    <p:sldId id="464" r:id="rId38"/>
    <p:sldId id="465" r:id="rId39"/>
    <p:sldId id="467" r:id="rId40"/>
    <p:sldId id="468" r:id="rId41"/>
    <p:sldId id="469" r:id="rId42"/>
    <p:sldId id="470" r:id="rId43"/>
    <p:sldId id="471" r:id="rId44"/>
    <p:sldId id="472" r:id="rId45"/>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6176" autoAdjust="0"/>
  </p:normalViewPr>
  <p:slideViewPr>
    <p:cSldViewPr>
      <p:cViewPr varScale="1">
        <p:scale>
          <a:sx n="89" d="100"/>
          <a:sy n="89" d="100"/>
        </p:scale>
        <p:origin x="-146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0">
    <dgm:fillClrLst meth="repeat">
      <a:schemeClr val="accent1">
        <a:shade val="80000"/>
      </a:schemeClr>
    </dgm:fillClrLst>
    <dgm:linClrLst meth="repeat">
      <a:schemeClr val="lt1"/>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AC45263-4CCA-49C2-B9AC-F700D9B740EF}"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zh-CN" altLang="en-US"/>
        </a:p>
      </dgm:t>
    </dgm:pt>
    <dgm:pt modelId="{6E4F7BDA-59FD-4AE2-867F-08399C9AAA22}">
      <dgm:prSet phldrT="[文本]" custT="1"/>
      <dgm:spPr/>
      <dgm:t>
        <a:bodyPr/>
        <a:lstStyle/>
        <a:p>
          <a:r>
            <a:rPr lang="zh-CN" altLang="en-US" sz="3200" dirty="0" smtClean="0"/>
            <a:t>大脑活动</a:t>
          </a:r>
          <a:endParaRPr lang="zh-CN" altLang="en-US" sz="3200" dirty="0"/>
        </a:p>
      </dgm:t>
    </dgm:pt>
    <dgm:pt modelId="{2679C695-2E72-4A79-97F4-9814D9DAA78B}" cxnId="{575D99A4-A3BE-4A67-9B31-A8960EA5EA6F}" type="parTrans">
      <dgm:prSet/>
      <dgm:spPr/>
      <dgm:t>
        <a:bodyPr/>
        <a:lstStyle/>
        <a:p>
          <a:endParaRPr lang="zh-CN" altLang="en-US"/>
        </a:p>
      </dgm:t>
    </dgm:pt>
    <dgm:pt modelId="{D2CC284A-68CB-4DFD-8240-B469B6B8FE68}" cxnId="{575D99A4-A3BE-4A67-9B31-A8960EA5EA6F}" type="sibTrans">
      <dgm:prSet/>
      <dgm:spPr/>
      <dgm:t>
        <a:bodyPr/>
        <a:lstStyle/>
        <a:p>
          <a:endParaRPr lang="zh-CN" altLang="en-US"/>
        </a:p>
      </dgm:t>
    </dgm:pt>
    <dgm:pt modelId="{C9D24AF8-AD48-4FD4-A57F-A51EE1E4DC73}">
      <dgm:prSet phldrT="[文本]" custT="1"/>
      <dgm:spPr/>
      <dgm:t>
        <a:bodyPr/>
        <a:lstStyle/>
        <a:p>
          <a:r>
            <a:rPr lang="zh-CN" altLang="en-US" sz="2400" dirty="0" smtClean="0"/>
            <a:t>电</a:t>
          </a:r>
          <a:endParaRPr lang="zh-CN" altLang="en-US" sz="2400" dirty="0"/>
        </a:p>
      </dgm:t>
    </dgm:pt>
    <dgm:pt modelId="{665313E7-AE05-4D6F-8958-18ACD77F0F0B}" cxnId="{56615DC5-82B5-4700-87B7-48F8B4B972D0}" type="parTrans">
      <dgm:prSet/>
      <dgm:spPr/>
      <dgm:t>
        <a:bodyPr/>
        <a:lstStyle/>
        <a:p>
          <a:endParaRPr lang="zh-CN" altLang="en-US"/>
        </a:p>
      </dgm:t>
    </dgm:pt>
    <dgm:pt modelId="{3FDE2F1F-D272-40F3-A568-C3D5E3AFB4C4}" cxnId="{56615DC5-82B5-4700-87B7-48F8B4B972D0}" type="sibTrans">
      <dgm:prSet/>
      <dgm:spPr/>
      <dgm:t>
        <a:bodyPr/>
        <a:lstStyle/>
        <a:p>
          <a:endParaRPr lang="zh-CN" altLang="en-US"/>
        </a:p>
      </dgm:t>
    </dgm:pt>
    <dgm:pt modelId="{41407A14-D408-4FE8-8A74-E4329A4240DC}">
      <dgm:prSet phldrT="[文本]" custT="1"/>
      <dgm:spPr/>
      <dgm:t>
        <a:bodyPr/>
        <a:lstStyle/>
        <a:p>
          <a:r>
            <a:rPr lang="zh-CN" altLang="en-US" sz="1800" dirty="0" smtClean="0"/>
            <a:t>脑电图</a:t>
          </a:r>
          <a:endParaRPr lang="zh-CN" altLang="en-US" sz="1800" dirty="0"/>
        </a:p>
      </dgm:t>
    </dgm:pt>
    <dgm:pt modelId="{8A37CEB1-5D27-4B76-8236-DB5EA8D1440A}" cxnId="{5CB1ABCB-C673-449A-8CD0-3E628D88BA19}" type="parTrans">
      <dgm:prSet/>
      <dgm:spPr/>
      <dgm:t>
        <a:bodyPr/>
        <a:lstStyle/>
        <a:p>
          <a:endParaRPr lang="zh-CN" altLang="en-US"/>
        </a:p>
      </dgm:t>
    </dgm:pt>
    <dgm:pt modelId="{0ABEC1E9-1235-4ACD-A0A2-16952555D7A5}" cxnId="{5CB1ABCB-C673-449A-8CD0-3E628D88BA19}" type="sibTrans">
      <dgm:prSet/>
      <dgm:spPr/>
      <dgm:t>
        <a:bodyPr/>
        <a:lstStyle/>
        <a:p>
          <a:endParaRPr lang="zh-CN" altLang="en-US"/>
        </a:p>
      </dgm:t>
    </dgm:pt>
    <dgm:pt modelId="{EF514E69-6B6E-4945-B5FA-EF36F9AE8930}">
      <dgm:prSet phldrT="[文本]" custT="1"/>
      <dgm:spPr/>
      <dgm:t>
        <a:bodyPr/>
        <a:lstStyle/>
        <a:p>
          <a:r>
            <a:rPr lang="zh-CN" altLang="en-US" sz="1600" dirty="0" smtClean="0"/>
            <a:t>微电极</a:t>
          </a:r>
          <a:endParaRPr lang="zh-CN" altLang="en-US" sz="1600" dirty="0"/>
        </a:p>
      </dgm:t>
    </dgm:pt>
    <dgm:pt modelId="{C86DA7D1-DDDB-4ED5-9D2F-4F5105E92E20}" cxnId="{BA425170-8982-4AB2-8A76-7E4DB905AE1F}" type="parTrans">
      <dgm:prSet/>
      <dgm:spPr/>
      <dgm:t>
        <a:bodyPr/>
        <a:lstStyle/>
        <a:p>
          <a:endParaRPr lang="zh-CN" altLang="en-US"/>
        </a:p>
      </dgm:t>
    </dgm:pt>
    <dgm:pt modelId="{AD9E0A85-EE5E-4596-AE7C-7E5E205F3D71}" cxnId="{BA425170-8982-4AB2-8A76-7E4DB905AE1F}" type="sibTrans">
      <dgm:prSet/>
      <dgm:spPr/>
      <dgm:t>
        <a:bodyPr/>
        <a:lstStyle/>
        <a:p>
          <a:endParaRPr lang="zh-CN" altLang="en-US"/>
        </a:p>
      </dgm:t>
    </dgm:pt>
    <dgm:pt modelId="{31A0BA01-0315-4159-A330-1D7876098B3B}">
      <dgm:prSet phldrT="[文本]" custT="1"/>
      <dgm:spPr/>
      <dgm:t>
        <a:bodyPr/>
        <a:lstStyle/>
        <a:p>
          <a:r>
            <a:rPr lang="zh-CN" altLang="en-US" sz="2400" dirty="0" smtClean="0"/>
            <a:t>化学</a:t>
          </a:r>
          <a:endParaRPr lang="zh-CN" altLang="en-US" sz="2400" dirty="0"/>
        </a:p>
      </dgm:t>
    </dgm:pt>
    <dgm:pt modelId="{AC1BD20A-DF26-44D0-8827-2E1C408584B7}" cxnId="{BFB22A1C-3980-40BB-876B-B46BFFE62A80}" type="parTrans">
      <dgm:prSet/>
      <dgm:spPr/>
      <dgm:t>
        <a:bodyPr/>
        <a:lstStyle/>
        <a:p>
          <a:endParaRPr lang="zh-CN" altLang="en-US"/>
        </a:p>
      </dgm:t>
    </dgm:pt>
    <dgm:pt modelId="{79C73737-AC39-4339-ACCE-3E9F12CB4B9A}" cxnId="{BFB22A1C-3980-40BB-876B-B46BFFE62A80}" type="sibTrans">
      <dgm:prSet/>
      <dgm:spPr/>
      <dgm:t>
        <a:bodyPr/>
        <a:lstStyle/>
        <a:p>
          <a:endParaRPr lang="zh-CN" altLang="en-US"/>
        </a:p>
      </dgm:t>
    </dgm:pt>
    <dgm:pt modelId="{F280E717-DBFC-4728-A71B-89E56A500C23}">
      <dgm:prSet phldrT="[文本]" custT="1"/>
      <dgm:spPr/>
      <dgm:t>
        <a:bodyPr/>
        <a:lstStyle/>
        <a:p>
          <a:r>
            <a:rPr lang="zh-CN" altLang="en-US" sz="1800" dirty="0" smtClean="0"/>
            <a:t>正电子发射断层扫描（</a:t>
          </a:r>
          <a:r>
            <a:rPr lang="en-US" altLang="zh-CN" sz="1800" dirty="0" smtClean="0"/>
            <a:t>PET</a:t>
          </a:r>
          <a:r>
            <a:rPr lang="zh-CN" altLang="en-US" sz="1800" dirty="0" smtClean="0"/>
            <a:t>）</a:t>
          </a:r>
          <a:endParaRPr lang="zh-CN" altLang="en-US" sz="1800" dirty="0"/>
        </a:p>
      </dgm:t>
    </dgm:pt>
    <dgm:pt modelId="{6CF82B30-4DAB-48A2-90BF-D536C192689E}" cxnId="{8AD54240-39D4-4852-B74D-7D8C5B5965EB}" type="parTrans">
      <dgm:prSet/>
      <dgm:spPr/>
      <dgm:t>
        <a:bodyPr/>
        <a:lstStyle/>
        <a:p>
          <a:endParaRPr lang="zh-CN" altLang="en-US"/>
        </a:p>
      </dgm:t>
    </dgm:pt>
    <dgm:pt modelId="{E99F7257-4AD5-48C4-927F-2A7AB76903D9}" cxnId="{8AD54240-39D4-4852-B74D-7D8C5B5965EB}" type="sibTrans">
      <dgm:prSet/>
      <dgm:spPr/>
      <dgm:t>
        <a:bodyPr/>
        <a:lstStyle/>
        <a:p>
          <a:endParaRPr lang="zh-CN" altLang="en-US"/>
        </a:p>
      </dgm:t>
    </dgm:pt>
    <dgm:pt modelId="{E48B956C-C8B9-41F0-ACBC-97FFAD8040BC}">
      <dgm:prSet phldrT="[文本]" custT="1"/>
      <dgm:spPr/>
      <dgm:t>
        <a:bodyPr/>
        <a:lstStyle/>
        <a:p>
          <a:r>
            <a:rPr lang="zh-CN" altLang="en-US" sz="2400" dirty="0" smtClean="0"/>
            <a:t>代谢</a:t>
          </a:r>
          <a:endParaRPr lang="zh-CN" altLang="en-US" sz="2400" dirty="0"/>
        </a:p>
      </dgm:t>
    </dgm:pt>
    <dgm:pt modelId="{EF7DB8B6-F6B3-46B3-9089-A7587CE9BEFF}" cxnId="{2312FEC4-3AB6-4ED5-B3EC-C1F1C599D2FE}" type="parTrans">
      <dgm:prSet/>
      <dgm:spPr/>
      <dgm:t>
        <a:bodyPr/>
        <a:lstStyle/>
        <a:p>
          <a:endParaRPr lang="zh-CN" altLang="en-US"/>
        </a:p>
      </dgm:t>
    </dgm:pt>
    <dgm:pt modelId="{AF7889C3-AD14-4BE0-9CA0-40E6D8731379}" cxnId="{2312FEC4-3AB6-4ED5-B3EC-C1F1C599D2FE}" type="sibTrans">
      <dgm:prSet/>
      <dgm:spPr/>
      <dgm:t>
        <a:bodyPr/>
        <a:lstStyle/>
        <a:p>
          <a:endParaRPr lang="zh-CN" altLang="en-US"/>
        </a:p>
      </dgm:t>
    </dgm:pt>
    <dgm:pt modelId="{AAE5EA37-EEAA-4CC3-9967-1DD072576304}">
      <dgm:prSet custT="1"/>
      <dgm:spPr/>
      <dgm:t>
        <a:bodyPr/>
        <a:lstStyle/>
        <a:p>
          <a:r>
            <a:rPr lang="zh-CN" altLang="en-US" sz="1600" dirty="0" smtClean="0"/>
            <a:t>脑皮层电图</a:t>
          </a:r>
          <a:endParaRPr lang="zh-CN" altLang="en-US" sz="1600" dirty="0"/>
        </a:p>
      </dgm:t>
    </dgm:pt>
    <dgm:pt modelId="{255B0D64-C9A1-47FF-9850-1270897A19ED}" cxnId="{F86C04E5-861B-40CE-96D1-FA8DED1499E4}" type="parTrans">
      <dgm:prSet/>
      <dgm:spPr/>
      <dgm:t>
        <a:bodyPr/>
        <a:lstStyle/>
        <a:p>
          <a:endParaRPr lang="zh-CN" altLang="en-US"/>
        </a:p>
      </dgm:t>
    </dgm:pt>
    <dgm:pt modelId="{9C917E3C-F9A0-4656-95F9-9D032DB1269A}" cxnId="{F86C04E5-861B-40CE-96D1-FA8DED1499E4}" type="sibTrans">
      <dgm:prSet/>
      <dgm:spPr/>
      <dgm:t>
        <a:bodyPr/>
        <a:lstStyle/>
        <a:p>
          <a:endParaRPr lang="zh-CN" altLang="en-US"/>
        </a:p>
      </dgm:t>
    </dgm:pt>
    <dgm:pt modelId="{EA617F7D-CB83-4340-826A-4D4F199DF5DA}">
      <dgm:prSet custT="1"/>
      <dgm:spPr/>
      <dgm:t>
        <a:bodyPr/>
        <a:lstStyle/>
        <a:p>
          <a:r>
            <a:rPr lang="zh-CN" altLang="en-US" sz="1800" dirty="0" smtClean="0"/>
            <a:t>脑磁图</a:t>
          </a:r>
          <a:endParaRPr lang="zh-CN" altLang="en-US" sz="1800" dirty="0"/>
        </a:p>
      </dgm:t>
    </dgm:pt>
    <dgm:pt modelId="{691BFECF-4BB5-4867-AE8A-D6BBA4CC4C4A}" cxnId="{B7E38B03-BA13-46EA-A1B4-D99F68DCB1F8}" type="parTrans">
      <dgm:prSet/>
      <dgm:spPr/>
      <dgm:t>
        <a:bodyPr/>
        <a:lstStyle/>
        <a:p>
          <a:endParaRPr lang="zh-CN" altLang="en-US"/>
        </a:p>
      </dgm:t>
    </dgm:pt>
    <dgm:pt modelId="{D9EC52E5-1D1F-4CB8-BC4F-432D957C7F71}" cxnId="{B7E38B03-BA13-46EA-A1B4-D99F68DCB1F8}" type="sibTrans">
      <dgm:prSet/>
      <dgm:spPr/>
      <dgm:t>
        <a:bodyPr/>
        <a:lstStyle/>
        <a:p>
          <a:endParaRPr lang="zh-CN" altLang="en-US"/>
        </a:p>
      </dgm:t>
    </dgm:pt>
    <dgm:pt modelId="{590A57E3-69F1-425E-9620-1689E88B7F54}">
      <dgm:prSet custT="1"/>
      <dgm:spPr/>
      <dgm:t>
        <a:bodyPr/>
        <a:lstStyle/>
        <a:p>
          <a:r>
            <a:rPr lang="zh-CN" altLang="en-US" sz="1600" dirty="0" smtClean="0"/>
            <a:t>血流动态性响应</a:t>
          </a:r>
          <a:endParaRPr lang="zh-CN" altLang="en-US" sz="1600" dirty="0"/>
        </a:p>
      </dgm:t>
    </dgm:pt>
    <dgm:pt modelId="{8829A182-A204-4F79-A5EB-4CEA0098BD50}" cxnId="{C8D7927A-1962-4791-BB1E-52E85879D447}" type="parTrans">
      <dgm:prSet/>
      <dgm:spPr/>
      <dgm:t>
        <a:bodyPr/>
        <a:lstStyle/>
        <a:p>
          <a:endParaRPr lang="zh-CN" altLang="en-US"/>
        </a:p>
      </dgm:t>
    </dgm:pt>
    <dgm:pt modelId="{99B34A9D-B239-4504-88B5-E4A907B3E76C}" cxnId="{C8D7927A-1962-4791-BB1E-52E85879D447}" type="sibTrans">
      <dgm:prSet/>
      <dgm:spPr/>
      <dgm:t>
        <a:bodyPr/>
        <a:lstStyle/>
        <a:p>
          <a:endParaRPr lang="zh-CN" altLang="en-US"/>
        </a:p>
      </dgm:t>
    </dgm:pt>
    <dgm:pt modelId="{747A98FA-37F7-4296-B2A4-E2CB9106D65E}" type="pres">
      <dgm:prSet presAssocID="{AAC45263-4CCA-49C2-B9AC-F700D9B740EF}" presName="mainComposite" presStyleCnt="0">
        <dgm:presLayoutVars>
          <dgm:chPref val="1"/>
          <dgm:dir/>
          <dgm:animOne val="branch"/>
          <dgm:animLvl val="lvl"/>
          <dgm:resizeHandles val="exact"/>
        </dgm:presLayoutVars>
      </dgm:prSet>
      <dgm:spPr/>
      <dgm:t>
        <a:bodyPr/>
        <a:lstStyle/>
        <a:p>
          <a:endParaRPr lang="zh-CN" altLang="en-US"/>
        </a:p>
      </dgm:t>
    </dgm:pt>
    <dgm:pt modelId="{BD4B5583-AF99-443A-A0E6-2336EAD33966}" type="pres">
      <dgm:prSet presAssocID="{AAC45263-4CCA-49C2-B9AC-F700D9B740EF}" presName="hierFlow" presStyleCnt="0"/>
      <dgm:spPr/>
    </dgm:pt>
    <dgm:pt modelId="{2FF0E7C8-F832-43D4-B773-691CC63E0E95}" type="pres">
      <dgm:prSet presAssocID="{AAC45263-4CCA-49C2-B9AC-F700D9B740EF}" presName="hierChild1" presStyleCnt="0">
        <dgm:presLayoutVars>
          <dgm:chPref val="1"/>
          <dgm:animOne val="branch"/>
          <dgm:animLvl val="lvl"/>
        </dgm:presLayoutVars>
      </dgm:prSet>
      <dgm:spPr/>
    </dgm:pt>
    <dgm:pt modelId="{F6DE7E27-1496-4665-9296-16807B2FFCC0}" type="pres">
      <dgm:prSet presAssocID="{6E4F7BDA-59FD-4AE2-867F-08399C9AAA22}" presName="Name14" presStyleCnt="0"/>
      <dgm:spPr/>
    </dgm:pt>
    <dgm:pt modelId="{99C371CE-2FE0-49CE-AE01-27653CF7795E}" type="pres">
      <dgm:prSet presAssocID="{6E4F7BDA-59FD-4AE2-867F-08399C9AAA22}" presName="level1Shape" presStyleLbl="node0" presStyleIdx="0" presStyleCnt="1" custScaleX="380851" custScaleY="265302" custLinFactY="-13483" custLinFactNeighborX="90763" custLinFactNeighborY="-100000">
        <dgm:presLayoutVars>
          <dgm:chPref val="3"/>
        </dgm:presLayoutVars>
      </dgm:prSet>
      <dgm:spPr/>
      <dgm:t>
        <a:bodyPr/>
        <a:lstStyle/>
        <a:p>
          <a:endParaRPr lang="zh-CN" altLang="en-US"/>
        </a:p>
      </dgm:t>
    </dgm:pt>
    <dgm:pt modelId="{6F4FAB62-558F-432D-9C79-292D9205EC5F}" type="pres">
      <dgm:prSet presAssocID="{6E4F7BDA-59FD-4AE2-867F-08399C9AAA22}" presName="hierChild2" presStyleCnt="0"/>
      <dgm:spPr/>
    </dgm:pt>
    <dgm:pt modelId="{4E6AE2C3-E6B0-4131-8D9D-C35A2D54F64B}" type="pres">
      <dgm:prSet presAssocID="{665313E7-AE05-4D6F-8958-18ACD77F0F0B}" presName="Name19" presStyleLbl="parChTrans1D2" presStyleIdx="0" presStyleCnt="3"/>
      <dgm:spPr/>
      <dgm:t>
        <a:bodyPr/>
        <a:lstStyle/>
        <a:p>
          <a:endParaRPr lang="zh-CN" altLang="en-US"/>
        </a:p>
      </dgm:t>
    </dgm:pt>
    <dgm:pt modelId="{97190DDF-36D9-488B-B789-13296EBE8ABD}" type="pres">
      <dgm:prSet presAssocID="{C9D24AF8-AD48-4FD4-A57F-A51EE1E4DC73}" presName="Name21" presStyleCnt="0"/>
      <dgm:spPr/>
    </dgm:pt>
    <dgm:pt modelId="{ABF60357-76E7-475E-914A-D92B525A5A35}" type="pres">
      <dgm:prSet presAssocID="{C9D24AF8-AD48-4FD4-A57F-A51EE1E4DC73}" presName="level2Shape" presStyleLbl="node2" presStyleIdx="0" presStyleCnt="3" custScaleX="83377" custScaleY="83377"/>
      <dgm:spPr/>
      <dgm:t>
        <a:bodyPr/>
        <a:lstStyle/>
        <a:p>
          <a:endParaRPr lang="zh-CN" altLang="en-US"/>
        </a:p>
      </dgm:t>
    </dgm:pt>
    <dgm:pt modelId="{D5109E12-353F-400B-BA36-D4BE93C5878C}" type="pres">
      <dgm:prSet presAssocID="{C9D24AF8-AD48-4FD4-A57F-A51EE1E4DC73}" presName="hierChild3" presStyleCnt="0"/>
      <dgm:spPr/>
    </dgm:pt>
    <dgm:pt modelId="{C2BD429D-33CC-4E9C-B2B6-60B6DE998EC6}" type="pres">
      <dgm:prSet presAssocID="{8A37CEB1-5D27-4B76-8236-DB5EA8D1440A}" presName="Name19" presStyleLbl="parChTrans1D3" presStyleIdx="0" presStyleCnt="6"/>
      <dgm:spPr/>
      <dgm:t>
        <a:bodyPr/>
        <a:lstStyle/>
        <a:p>
          <a:endParaRPr lang="zh-CN" altLang="en-US"/>
        </a:p>
      </dgm:t>
    </dgm:pt>
    <dgm:pt modelId="{03323AF2-8C17-4E14-AABA-0E26EF780F40}" type="pres">
      <dgm:prSet presAssocID="{41407A14-D408-4FE8-8A74-E4329A4240DC}" presName="Name21" presStyleCnt="0"/>
      <dgm:spPr/>
    </dgm:pt>
    <dgm:pt modelId="{B3C70E1D-DAFC-4E4B-BD78-473E48801EE2}" type="pres">
      <dgm:prSet presAssocID="{41407A14-D408-4FE8-8A74-E4329A4240DC}" presName="level2Shape" presStyleLbl="node3" presStyleIdx="0" presStyleCnt="6" custScaleX="119576" custScaleY="76230" custLinFactNeighborX="8303" custLinFactNeighborY="75600"/>
      <dgm:spPr/>
      <dgm:t>
        <a:bodyPr/>
        <a:lstStyle/>
        <a:p>
          <a:endParaRPr lang="zh-CN" altLang="en-US"/>
        </a:p>
      </dgm:t>
    </dgm:pt>
    <dgm:pt modelId="{29313B54-E879-421B-B407-29471F698A7C}" type="pres">
      <dgm:prSet presAssocID="{41407A14-D408-4FE8-8A74-E4329A4240DC}" presName="hierChild3" presStyleCnt="0"/>
      <dgm:spPr/>
    </dgm:pt>
    <dgm:pt modelId="{E30BFB1E-F7BA-42CF-B562-FDC029F794E9}" type="pres">
      <dgm:prSet presAssocID="{691BFECF-4BB5-4867-AE8A-D6BBA4CC4C4A}" presName="Name19" presStyleLbl="parChTrans1D3" presStyleIdx="1" presStyleCnt="6"/>
      <dgm:spPr/>
      <dgm:t>
        <a:bodyPr/>
        <a:lstStyle/>
        <a:p>
          <a:endParaRPr lang="zh-CN" altLang="en-US"/>
        </a:p>
      </dgm:t>
    </dgm:pt>
    <dgm:pt modelId="{9B592D60-F1AF-40DE-A8E1-DB43735B1015}" type="pres">
      <dgm:prSet presAssocID="{EA617F7D-CB83-4340-826A-4D4F199DF5DA}" presName="Name21" presStyleCnt="0"/>
      <dgm:spPr/>
    </dgm:pt>
    <dgm:pt modelId="{363C52D2-EE8F-45D2-96AC-2FED6702BBF6}" type="pres">
      <dgm:prSet presAssocID="{EA617F7D-CB83-4340-826A-4D4F199DF5DA}" presName="level2Shape" presStyleLbl="node3" presStyleIdx="1" presStyleCnt="6" custScaleX="138362" custScaleY="73747" custLinFactNeighborX="-7110" custLinFactNeighborY="75600"/>
      <dgm:spPr/>
      <dgm:t>
        <a:bodyPr/>
        <a:lstStyle/>
        <a:p>
          <a:endParaRPr lang="zh-CN" altLang="en-US"/>
        </a:p>
      </dgm:t>
    </dgm:pt>
    <dgm:pt modelId="{E29DA05E-A44B-41D7-977D-494692A2C3A1}" type="pres">
      <dgm:prSet presAssocID="{EA617F7D-CB83-4340-826A-4D4F199DF5DA}" presName="hierChild3" presStyleCnt="0"/>
      <dgm:spPr/>
    </dgm:pt>
    <dgm:pt modelId="{86DAD294-B8E5-4A27-A649-4B2B6DFE937C}" type="pres">
      <dgm:prSet presAssocID="{255B0D64-C9A1-47FF-9850-1270897A19ED}" presName="Name19" presStyleLbl="parChTrans1D3" presStyleIdx="2" presStyleCnt="6"/>
      <dgm:spPr/>
      <dgm:t>
        <a:bodyPr/>
        <a:lstStyle/>
        <a:p>
          <a:endParaRPr lang="zh-CN" altLang="en-US"/>
        </a:p>
      </dgm:t>
    </dgm:pt>
    <dgm:pt modelId="{E696FE94-25BE-4980-8E40-10BA0DC799ED}" type="pres">
      <dgm:prSet presAssocID="{AAE5EA37-EEAA-4CC3-9967-1DD072576304}" presName="Name21" presStyleCnt="0"/>
      <dgm:spPr/>
    </dgm:pt>
    <dgm:pt modelId="{8F41BA5E-C95E-4057-8FB6-5BAB83DF0662}" type="pres">
      <dgm:prSet presAssocID="{AAE5EA37-EEAA-4CC3-9967-1DD072576304}" presName="level2Shape" presStyleLbl="node3" presStyleIdx="2" presStyleCnt="6" custScaleX="114122" custScaleY="109474" custLinFactNeighborX="-295" custLinFactNeighborY="75600"/>
      <dgm:spPr/>
      <dgm:t>
        <a:bodyPr/>
        <a:lstStyle/>
        <a:p>
          <a:endParaRPr lang="zh-CN" altLang="en-US"/>
        </a:p>
      </dgm:t>
    </dgm:pt>
    <dgm:pt modelId="{7105A5CC-84D3-435D-B25B-556C3377DDF8}" type="pres">
      <dgm:prSet presAssocID="{AAE5EA37-EEAA-4CC3-9967-1DD072576304}" presName="hierChild3" presStyleCnt="0"/>
      <dgm:spPr/>
    </dgm:pt>
    <dgm:pt modelId="{FF966347-15F6-421F-918B-541B81E20A5D}" type="pres">
      <dgm:prSet presAssocID="{C86DA7D1-DDDB-4ED5-9D2F-4F5105E92E20}" presName="Name19" presStyleLbl="parChTrans1D3" presStyleIdx="3" presStyleCnt="6"/>
      <dgm:spPr/>
      <dgm:t>
        <a:bodyPr/>
        <a:lstStyle/>
        <a:p>
          <a:endParaRPr lang="zh-CN" altLang="en-US"/>
        </a:p>
      </dgm:t>
    </dgm:pt>
    <dgm:pt modelId="{22413377-5DFF-4E5E-BD30-96C2F157E26E}" type="pres">
      <dgm:prSet presAssocID="{EF514E69-6B6E-4945-B5FA-EF36F9AE8930}" presName="Name21" presStyleCnt="0"/>
      <dgm:spPr/>
    </dgm:pt>
    <dgm:pt modelId="{5ED95BA3-3D82-4477-B342-CBC6FB4C80F3}" type="pres">
      <dgm:prSet presAssocID="{EF514E69-6B6E-4945-B5FA-EF36F9AE8930}" presName="level2Shape" presStyleLbl="node3" presStyleIdx="3" presStyleCnt="6" custScaleX="115704" custScaleY="79068" custLinFactNeighborX="-9207" custLinFactNeighborY="75600"/>
      <dgm:spPr/>
      <dgm:t>
        <a:bodyPr/>
        <a:lstStyle/>
        <a:p>
          <a:endParaRPr lang="zh-CN" altLang="en-US"/>
        </a:p>
      </dgm:t>
    </dgm:pt>
    <dgm:pt modelId="{0687FC2C-1BF5-46E6-9FCC-B1AACC1E71C5}" type="pres">
      <dgm:prSet presAssocID="{EF514E69-6B6E-4945-B5FA-EF36F9AE8930}" presName="hierChild3" presStyleCnt="0"/>
      <dgm:spPr/>
    </dgm:pt>
    <dgm:pt modelId="{929D3FE2-F578-4010-9DAE-EC47F4BB7C1C}" type="pres">
      <dgm:prSet presAssocID="{AC1BD20A-DF26-44D0-8827-2E1C408584B7}" presName="Name19" presStyleLbl="parChTrans1D2" presStyleIdx="1" presStyleCnt="3"/>
      <dgm:spPr/>
      <dgm:t>
        <a:bodyPr/>
        <a:lstStyle/>
        <a:p>
          <a:endParaRPr lang="zh-CN" altLang="en-US"/>
        </a:p>
      </dgm:t>
    </dgm:pt>
    <dgm:pt modelId="{082F4834-F12C-4E06-8353-B02E628691E4}" type="pres">
      <dgm:prSet presAssocID="{31A0BA01-0315-4159-A330-1D7876098B3B}" presName="Name21" presStyleCnt="0"/>
      <dgm:spPr/>
    </dgm:pt>
    <dgm:pt modelId="{D02833DC-9A26-43A3-9C33-16B46425C491}" type="pres">
      <dgm:prSet presAssocID="{31A0BA01-0315-4159-A330-1D7876098B3B}" presName="level2Shape" presStyleLbl="node2" presStyleIdx="1" presStyleCnt="3" custScaleX="119089" custScaleY="109389" custLinFactNeighborX="-3131" custLinFactNeighborY="-7397"/>
      <dgm:spPr/>
      <dgm:t>
        <a:bodyPr/>
        <a:lstStyle/>
        <a:p>
          <a:endParaRPr lang="zh-CN" altLang="en-US"/>
        </a:p>
      </dgm:t>
    </dgm:pt>
    <dgm:pt modelId="{3A85E7B6-F75D-4034-9DCB-A20DECD10935}" type="pres">
      <dgm:prSet presAssocID="{31A0BA01-0315-4159-A330-1D7876098B3B}" presName="hierChild3" presStyleCnt="0"/>
      <dgm:spPr/>
    </dgm:pt>
    <dgm:pt modelId="{20636238-63AB-4C1E-B272-575A07DA1D82}" type="pres">
      <dgm:prSet presAssocID="{6CF82B30-4DAB-48A2-90BF-D536C192689E}" presName="Name19" presStyleLbl="parChTrans1D3" presStyleIdx="4" presStyleCnt="6"/>
      <dgm:spPr/>
      <dgm:t>
        <a:bodyPr/>
        <a:lstStyle/>
        <a:p>
          <a:endParaRPr lang="zh-CN" altLang="en-US"/>
        </a:p>
      </dgm:t>
    </dgm:pt>
    <dgm:pt modelId="{87848501-F943-4D66-9651-638056FF61C4}" type="pres">
      <dgm:prSet presAssocID="{F280E717-DBFC-4728-A71B-89E56A500C23}" presName="Name21" presStyleCnt="0"/>
      <dgm:spPr/>
    </dgm:pt>
    <dgm:pt modelId="{32590C50-2712-41E0-8708-88B61916A9E0}" type="pres">
      <dgm:prSet presAssocID="{F280E717-DBFC-4728-A71B-89E56A500C23}" presName="level2Shape" presStyleLbl="node3" presStyleIdx="4" presStyleCnt="6" custScaleX="213465" custScaleY="169106" custLinFactNeighborX="-3386" custLinFactNeighborY="16447"/>
      <dgm:spPr/>
      <dgm:t>
        <a:bodyPr/>
        <a:lstStyle/>
        <a:p>
          <a:endParaRPr lang="zh-CN" altLang="en-US"/>
        </a:p>
      </dgm:t>
    </dgm:pt>
    <dgm:pt modelId="{5F261CC1-A7DC-450C-AD5D-A36FFAA249E5}" type="pres">
      <dgm:prSet presAssocID="{F280E717-DBFC-4728-A71B-89E56A500C23}" presName="hierChild3" presStyleCnt="0"/>
      <dgm:spPr/>
    </dgm:pt>
    <dgm:pt modelId="{9736D708-1299-4F3E-8BDF-B49299FC7B50}" type="pres">
      <dgm:prSet presAssocID="{EF7DB8B6-F6B3-46B3-9089-A7587CE9BEFF}" presName="Name19" presStyleLbl="parChTrans1D2" presStyleIdx="2" presStyleCnt="3"/>
      <dgm:spPr/>
      <dgm:t>
        <a:bodyPr/>
        <a:lstStyle/>
        <a:p>
          <a:endParaRPr lang="zh-CN" altLang="en-US"/>
        </a:p>
      </dgm:t>
    </dgm:pt>
    <dgm:pt modelId="{5F443184-0E90-4127-90BB-CE98FA6590FF}" type="pres">
      <dgm:prSet presAssocID="{E48B956C-C8B9-41F0-ACBC-97FFAD8040BC}" presName="Name21" presStyleCnt="0"/>
      <dgm:spPr/>
    </dgm:pt>
    <dgm:pt modelId="{FF08ECFC-0B4A-4264-9887-FDDC1D774DB8}" type="pres">
      <dgm:prSet presAssocID="{E48B956C-C8B9-41F0-ACBC-97FFAD8040BC}" presName="level2Shape" presStyleLbl="node2" presStyleIdx="2" presStyleCnt="3" custScaleX="135305" custScaleY="104976" custLinFactNeighborX="-4436" custLinFactNeighborY="-1020"/>
      <dgm:spPr/>
      <dgm:t>
        <a:bodyPr/>
        <a:lstStyle/>
        <a:p>
          <a:endParaRPr lang="zh-CN" altLang="en-US"/>
        </a:p>
      </dgm:t>
    </dgm:pt>
    <dgm:pt modelId="{D4F1F676-C61F-4D2C-910F-84ED01A5F47C}" type="pres">
      <dgm:prSet presAssocID="{E48B956C-C8B9-41F0-ACBC-97FFAD8040BC}" presName="hierChild3" presStyleCnt="0"/>
      <dgm:spPr/>
    </dgm:pt>
    <dgm:pt modelId="{25E3C629-F373-404F-8A40-9C62504A3230}" type="pres">
      <dgm:prSet presAssocID="{8829A182-A204-4F79-A5EB-4CEA0098BD50}" presName="Name19" presStyleLbl="parChTrans1D3" presStyleIdx="5" presStyleCnt="6"/>
      <dgm:spPr/>
      <dgm:t>
        <a:bodyPr/>
        <a:lstStyle/>
        <a:p>
          <a:endParaRPr lang="zh-CN" altLang="en-US"/>
        </a:p>
      </dgm:t>
    </dgm:pt>
    <dgm:pt modelId="{06947888-32C3-45DD-AB9C-3D6A39EDB326}" type="pres">
      <dgm:prSet presAssocID="{590A57E3-69F1-425E-9620-1689E88B7F54}" presName="Name21" presStyleCnt="0"/>
      <dgm:spPr/>
    </dgm:pt>
    <dgm:pt modelId="{0F0E0264-12CE-4CEE-BDAD-DC722043620E}" type="pres">
      <dgm:prSet presAssocID="{590A57E3-69F1-425E-9620-1689E88B7F54}" presName="level2Shape" presStyleLbl="node3" presStyleIdx="5" presStyleCnt="6" custScaleX="146410" custScaleY="152078" custLinFactNeighborX="-3718" custLinFactNeighborY="31259"/>
      <dgm:spPr/>
      <dgm:t>
        <a:bodyPr/>
        <a:lstStyle/>
        <a:p>
          <a:endParaRPr lang="zh-CN" altLang="en-US"/>
        </a:p>
      </dgm:t>
    </dgm:pt>
    <dgm:pt modelId="{61EC7F98-9B01-4F9D-B63E-1A476348E706}" type="pres">
      <dgm:prSet presAssocID="{590A57E3-69F1-425E-9620-1689E88B7F54}" presName="hierChild3" presStyleCnt="0"/>
      <dgm:spPr/>
    </dgm:pt>
    <dgm:pt modelId="{FC2F9998-6182-4045-A941-52F0CE34EEC9}" type="pres">
      <dgm:prSet presAssocID="{AAC45263-4CCA-49C2-B9AC-F700D9B740EF}" presName="bgShapesFlow" presStyleCnt="0"/>
      <dgm:spPr/>
    </dgm:pt>
  </dgm:ptLst>
  <dgm:cxnLst>
    <dgm:cxn modelId="{32A1CD50-0819-4794-A4BD-768E532D595A}" type="presOf" srcId="{31A0BA01-0315-4159-A330-1D7876098B3B}" destId="{D02833DC-9A26-43A3-9C33-16B46425C491}" srcOrd="0" destOrd="0" presId="urn:microsoft.com/office/officeart/2005/8/layout/hierarchy6"/>
    <dgm:cxn modelId="{F544EF9B-9763-421A-B3F3-6FED3817E826}" type="presOf" srcId="{AAC45263-4CCA-49C2-B9AC-F700D9B740EF}" destId="{747A98FA-37F7-4296-B2A4-E2CB9106D65E}" srcOrd="0" destOrd="0" presId="urn:microsoft.com/office/officeart/2005/8/layout/hierarchy6"/>
    <dgm:cxn modelId="{819348FB-0BE0-4E20-98BA-52A6979ACE55}" type="presOf" srcId="{8829A182-A204-4F79-A5EB-4CEA0098BD50}" destId="{25E3C629-F373-404F-8A40-9C62504A3230}" srcOrd="0" destOrd="0" presId="urn:microsoft.com/office/officeart/2005/8/layout/hierarchy6"/>
    <dgm:cxn modelId="{B7E38B03-BA13-46EA-A1B4-D99F68DCB1F8}" srcId="{C9D24AF8-AD48-4FD4-A57F-A51EE1E4DC73}" destId="{EA617F7D-CB83-4340-826A-4D4F199DF5DA}" srcOrd="1" destOrd="0" parTransId="{691BFECF-4BB5-4867-AE8A-D6BBA4CC4C4A}" sibTransId="{D9EC52E5-1D1F-4CB8-BC4F-432D957C7F71}"/>
    <dgm:cxn modelId="{C8D7927A-1962-4791-BB1E-52E85879D447}" srcId="{E48B956C-C8B9-41F0-ACBC-97FFAD8040BC}" destId="{590A57E3-69F1-425E-9620-1689E88B7F54}" srcOrd="0" destOrd="0" parTransId="{8829A182-A204-4F79-A5EB-4CEA0098BD50}" sibTransId="{99B34A9D-B239-4504-88B5-E4A907B3E76C}"/>
    <dgm:cxn modelId="{F86C04E5-861B-40CE-96D1-FA8DED1499E4}" srcId="{C9D24AF8-AD48-4FD4-A57F-A51EE1E4DC73}" destId="{AAE5EA37-EEAA-4CC3-9967-1DD072576304}" srcOrd="2" destOrd="0" parTransId="{255B0D64-C9A1-47FF-9850-1270897A19ED}" sibTransId="{9C917E3C-F9A0-4656-95F9-9D032DB1269A}"/>
    <dgm:cxn modelId="{D8828F74-107F-4112-B9A3-5B9953B9212E}" type="presOf" srcId="{6E4F7BDA-59FD-4AE2-867F-08399C9AAA22}" destId="{99C371CE-2FE0-49CE-AE01-27653CF7795E}" srcOrd="0" destOrd="0" presId="urn:microsoft.com/office/officeart/2005/8/layout/hierarchy6"/>
    <dgm:cxn modelId="{092B2CFB-34C2-4E73-8958-AAE554F455FE}" type="presOf" srcId="{C9D24AF8-AD48-4FD4-A57F-A51EE1E4DC73}" destId="{ABF60357-76E7-475E-914A-D92B525A5A35}" srcOrd="0" destOrd="0" presId="urn:microsoft.com/office/officeart/2005/8/layout/hierarchy6"/>
    <dgm:cxn modelId="{70F878B1-C575-4ED1-AF1F-15AC18DAB580}" type="presOf" srcId="{E48B956C-C8B9-41F0-ACBC-97FFAD8040BC}" destId="{FF08ECFC-0B4A-4264-9887-FDDC1D774DB8}" srcOrd="0" destOrd="0" presId="urn:microsoft.com/office/officeart/2005/8/layout/hierarchy6"/>
    <dgm:cxn modelId="{5DAB61D1-DB00-4683-B20A-955AAF6F2D88}" type="presOf" srcId="{C86DA7D1-DDDB-4ED5-9D2F-4F5105E92E20}" destId="{FF966347-15F6-421F-918B-541B81E20A5D}" srcOrd="0" destOrd="0" presId="urn:microsoft.com/office/officeart/2005/8/layout/hierarchy6"/>
    <dgm:cxn modelId="{BA425170-8982-4AB2-8A76-7E4DB905AE1F}" srcId="{C9D24AF8-AD48-4FD4-A57F-A51EE1E4DC73}" destId="{EF514E69-6B6E-4945-B5FA-EF36F9AE8930}" srcOrd="3" destOrd="0" parTransId="{C86DA7D1-DDDB-4ED5-9D2F-4F5105E92E20}" sibTransId="{AD9E0A85-EE5E-4596-AE7C-7E5E205F3D71}"/>
    <dgm:cxn modelId="{DDF1C7F5-F77C-42CE-9054-591ACE3D3AD5}" type="presOf" srcId="{8A37CEB1-5D27-4B76-8236-DB5EA8D1440A}" destId="{C2BD429D-33CC-4E9C-B2B6-60B6DE998EC6}" srcOrd="0" destOrd="0" presId="urn:microsoft.com/office/officeart/2005/8/layout/hierarchy6"/>
    <dgm:cxn modelId="{70D710A9-58C7-4EC5-8392-946D955D2E45}" type="presOf" srcId="{6CF82B30-4DAB-48A2-90BF-D536C192689E}" destId="{20636238-63AB-4C1E-B272-575A07DA1D82}" srcOrd="0" destOrd="0" presId="urn:microsoft.com/office/officeart/2005/8/layout/hierarchy6"/>
    <dgm:cxn modelId="{9D67D79C-F5EF-4313-81FB-871F0469755F}" type="presOf" srcId="{41407A14-D408-4FE8-8A74-E4329A4240DC}" destId="{B3C70E1D-DAFC-4E4B-BD78-473E48801EE2}" srcOrd="0" destOrd="0" presId="urn:microsoft.com/office/officeart/2005/8/layout/hierarchy6"/>
    <dgm:cxn modelId="{D0270FE3-6C93-4A95-B7EC-EE814C9B4837}" type="presOf" srcId="{665313E7-AE05-4D6F-8958-18ACD77F0F0B}" destId="{4E6AE2C3-E6B0-4131-8D9D-C35A2D54F64B}" srcOrd="0" destOrd="0" presId="urn:microsoft.com/office/officeart/2005/8/layout/hierarchy6"/>
    <dgm:cxn modelId="{F9FDF787-AE86-4273-BAB8-12CA65326B2E}" type="presOf" srcId="{AAE5EA37-EEAA-4CC3-9967-1DD072576304}" destId="{8F41BA5E-C95E-4057-8FB6-5BAB83DF0662}" srcOrd="0" destOrd="0" presId="urn:microsoft.com/office/officeart/2005/8/layout/hierarchy6"/>
    <dgm:cxn modelId="{575D99A4-A3BE-4A67-9B31-A8960EA5EA6F}" srcId="{AAC45263-4CCA-49C2-B9AC-F700D9B740EF}" destId="{6E4F7BDA-59FD-4AE2-867F-08399C9AAA22}" srcOrd="0" destOrd="0" parTransId="{2679C695-2E72-4A79-97F4-9814D9DAA78B}" sibTransId="{D2CC284A-68CB-4DFD-8240-B469B6B8FE68}"/>
    <dgm:cxn modelId="{158332B8-384D-4CB0-9058-0F840F837CA8}" type="presOf" srcId="{F280E717-DBFC-4728-A71B-89E56A500C23}" destId="{32590C50-2712-41E0-8708-88B61916A9E0}" srcOrd="0" destOrd="0" presId="urn:microsoft.com/office/officeart/2005/8/layout/hierarchy6"/>
    <dgm:cxn modelId="{7F20D15B-D5C8-49F6-BBEA-10AE21431661}" type="presOf" srcId="{590A57E3-69F1-425E-9620-1689E88B7F54}" destId="{0F0E0264-12CE-4CEE-BDAD-DC722043620E}" srcOrd="0" destOrd="0" presId="urn:microsoft.com/office/officeart/2005/8/layout/hierarchy6"/>
    <dgm:cxn modelId="{2312FEC4-3AB6-4ED5-B3EC-C1F1C599D2FE}" srcId="{6E4F7BDA-59FD-4AE2-867F-08399C9AAA22}" destId="{E48B956C-C8B9-41F0-ACBC-97FFAD8040BC}" srcOrd="2" destOrd="0" parTransId="{EF7DB8B6-F6B3-46B3-9089-A7587CE9BEFF}" sibTransId="{AF7889C3-AD14-4BE0-9CA0-40E6D8731379}"/>
    <dgm:cxn modelId="{CE713587-0B66-4E74-B35D-2B09647ABC4D}" type="presOf" srcId="{EA617F7D-CB83-4340-826A-4D4F199DF5DA}" destId="{363C52D2-EE8F-45D2-96AC-2FED6702BBF6}" srcOrd="0" destOrd="0" presId="urn:microsoft.com/office/officeart/2005/8/layout/hierarchy6"/>
    <dgm:cxn modelId="{8AD54240-39D4-4852-B74D-7D8C5B5965EB}" srcId="{31A0BA01-0315-4159-A330-1D7876098B3B}" destId="{F280E717-DBFC-4728-A71B-89E56A500C23}" srcOrd="0" destOrd="0" parTransId="{6CF82B30-4DAB-48A2-90BF-D536C192689E}" sibTransId="{E99F7257-4AD5-48C4-927F-2A7AB76903D9}"/>
    <dgm:cxn modelId="{BFB22A1C-3980-40BB-876B-B46BFFE62A80}" srcId="{6E4F7BDA-59FD-4AE2-867F-08399C9AAA22}" destId="{31A0BA01-0315-4159-A330-1D7876098B3B}" srcOrd="1" destOrd="0" parTransId="{AC1BD20A-DF26-44D0-8827-2E1C408584B7}" sibTransId="{79C73737-AC39-4339-ACCE-3E9F12CB4B9A}"/>
    <dgm:cxn modelId="{D2E0E83D-30F4-4B1B-BEC6-47C6CAE6BEE3}" type="presOf" srcId="{EF7DB8B6-F6B3-46B3-9089-A7587CE9BEFF}" destId="{9736D708-1299-4F3E-8BDF-B49299FC7B50}" srcOrd="0" destOrd="0" presId="urn:microsoft.com/office/officeart/2005/8/layout/hierarchy6"/>
    <dgm:cxn modelId="{56615DC5-82B5-4700-87B7-48F8B4B972D0}" srcId="{6E4F7BDA-59FD-4AE2-867F-08399C9AAA22}" destId="{C9D24AF8-AD48-4FD4-A57F-A51EE1E4DC73}" srcOrd="0" destOrd="0" parTransId="{665313E7-AE05-4D6F-8958-18ACD77F0F0B}" sibTransId="{3FDE2F1F-D272-40F3-A568-C3D5E3AFB4C4}"/>
    <dgm:cxn modelId="{5CB1ABCB-C673-449A-8CD0-3E628D88BA19}" srcId="{C9D24AF8-AD48-4FD4-A57F-A51EE1E4DC73}" destId="{41407A14-D408-4FE8-8A74-E4329A4240DC}" srcOrd="0" destOrd="0" parTransId="{8A37CEB1-5D27-4B76-8236-DB5EA8D1440A}" sibTransId="{0ABEC1E9-1235-4ACD-A0A2-16952555D7A5}"/>
    <dgm:cxn modelId="{77E224D6-3CCA-4CFC-915F-A406C04784F7}" type="presOf" srcId="{EF514E69-6B6E-4945-B5FA-EF36F9AE8930}" destId="{5ED95BA3-3D82-4477-B342-CBC6FB4C80F3}" srcOrd="0" destOrd="0" presId="urn:microsoft.com/office/officeart/2005/8/layout/hierarchy6"/>
    <dgm:cxn modelId="{00280032-1E49-4E68-B1DA-EF045AAAB6D3}" type="presOf" srcId="{691BFECF-4BB5-4867-AE8A-D6BBA4CC4C4A}" destId="{E30BFB1E-F7BA-42CF-B562-FDC029F794E9}" srcOrd="0" destOrd="0" presId="urn:microsoft.com/office/officeart/2005/8/layout/hierarchy6"/>
    <dgm:cxn modelId="{06B4931D-8586-43DA-986A-A022E69072BB}" type="presOf" srcId="{AC1BD20A-DF26-44D0-8827-2E1C408584B7}" destId="{929D3FE2-F578-4010-9DAE-EC47F4BB7C1C}" srcOrd="0" destOrd="0" presId="urn:microsoft.com/office/officeart/2005/8/layout/hierarchy6"/>
    <dgm:cxn modelId="{36C43A4E-CD05-4173-A706-5DED5DFCD425}" type="presOf" srcId="{255B0D64-C9A1-47FF-9850-1270897A19ED}" destId="{86DAD294-B8E5-4A27-A649-4B2B6DFE937C}" srcOrd="0" destOrd="0" presId="urn:microsoft.com/office/officeart/2005/8/layout/hierarchy6"/>
    <dgm:cxn modelId="{53BD61F3-9861-4974-9128-2860B2D5FF64}" type="presParOf" srcId="{747A98FA-37F7-4296-B2A4-E2CB9106D65E}" destId="{BD4B5583-AF99-443A-A0E6-2336EAD33966}" srcOrd="0" destOrd="0" presId="urn:microsoft.com/office/officeart/2005/8/layout/hierarchy6"/>
    <dgm:cxn modelId="{6E2747D5-20EA-4344-9B90-99F335497A1C}" type="presParOf" srcId="{BD4B5583-AF99-443A-A0E6-2336EAD33966}" destId="{2FF0E7C8-F832-43D4-B773-691CC63E0E95}" srcOrd="0" destOrd="0" presId="urn:microsoft.com/office/officeart/2005/8/layout/hierarchy6"/>
    <dgm:cxn modelId="{679714F9-3EE3-4D1C-A905-068024E05DF3}" type="presParOf" srcId="{2FF0E7C8-F832-43D4-B773-691CC63E0E95}" destId="{F6DE7E27-1496-4665-9296-16807B2FFCC0}" srcOrd="0" destOrd="0" presId="urn:microsoft.com/office/officeart/2005/8/layout/hierarchy6"/>
    <dgm:cxn modelId="{7C072418-8E8F-495B-B3FC-123D025287D2}" type="presParOf" srcId="{F6DE7E27-1496-4665-9296-16807B2FFCC0}" destId="{99C371CE-2FE0-49CE-AE01-27653CF7795E}" srcOrd="0" destOrd="0" presId="urn:microsoft.com/office/officeart/2005/8/layout/hierarchy6"/>
    <dgm:cxn modelId="{30DBD60A-BAF0-43A6-832C-BFE7ED4CD301}" type="presParOf" srcId="{F6DE7E27-1496-4665-9296-16807B2FFCC0}" destId="{6F4FAB62-558F-432D-9C79-292D9205EC5F}" srcOrd="1" destOrd="0" presId="urn:microsoft.com/office/officeart/2005/8/layout/hierarchy6"/>
    <dgm:cxn modelId="{C554D407-3CAE-480A-94AE-02AC4E8887B2}" type="presParOf" srcId="{6F4FAB62-558F-432D-9C79-292D9205EC5F}" destId="{4E6AE2C3-E6B0-4131-8D9D-C35A2D54F64B}" srcOrd="0" destOrd="0" presId="urn:microsoft.com/office/officeart/2005/8/layout/hierarchy6"/>
    <dgm:cxn modelId="{B695EECA-761A-4F85-B2EF-30B62F4F6BB9}" type="presParOf" srcId="{6F4FAB62-558F-432D-9C79-292D9205EC5F}" destId="{97190DDF-36D9-488B-B789-13296EBE8ABD}" srcOrd="1" destOrd="0" presId="urn:microsoft.com/office/officeart/2005/8/layout/hierarchy6"/>
    <dgm:cxn modelId="{CCE114F8-2489-430F-98EE-EE31870B417E}" type="presParOf" srcId="{97190DDF-36D9-488B-B789-13296EBE8ABD}" destId="{ABF60357-76E7-475E-914A-D92B525A5A35}" srcOrd="0" destOrd="0" presId="urn:microsoft.com/office/officeart/2005/8/layout/hierarchy6"/>
    <dgm:cxn modelId="{76498E7F-0661-4C5B-A298-71C025B5F730}" type="presParOf" srcId="{97190DDF-36D9-488B-B789-13296EBE8ABD}" destId="{D5109E12-353F-400B-BA36-D4BE93C5878C}" srcOrd="1" destOrd="0" presId="urn:microsoft.com/office/officeart/2005/8/layout/hierarchy6"/>
    <dgm:cxn modelId="{0CBEDF1F-6A28-47D3-93B0-2274D4B7C273}" type="presParOf" srcId="{D5109E12-353F-400B-BA36-D4BE93C5878C}" destId="{C2BD429D-33CC-4E9C-B2B6-60B6DE998EC6}" srcOrd="0" destOrd="0" presId="urn:microsoft.com/office/officeart/2005/8/layout/hierarchy6"/>
    <dgm:cxn modelId="{7396DEC1-A485-49E9-B6CC-D894996269BB}" type="presParOf" srcId="{D5109E12-353F-400B-BA36-D4BE93C5878C}" destId="{03323AF2-8C17-4E14-AABA-0E26EF780F40}" srcOrd="1" destOrd="0" presId="urn:microsoft.com/office/officeart/2005/8/layout/hierarchy6"/>
    <dgm:cxn modelId="{B83C13F1-001E-4E38-85A2-BE8981EFFE9C}" type="presParOf" srcId="{03323AF2-8C17-4E14-AABA-0E26EF780F40}" destId="{B3C70E1D-DAFC-4E4B-BD78-473E48801EE2}" srcOrd="0" destOrd="0" presId="urn:microsoft.com/office/officeart/2005/8/layout/hierarchy6"/>
    <dgm:cxn modelId="{84C908BC-FF65-44B9-9229-E0AC7307F1FB}" type="presParOf" srcId="{03323AF2-8C17-4E14-AABA-0E26EF780F40}" destId="{29313B54-E879-421B-B407-29471F698A7C}" srcOrd="1" destOrd="0" presId="urn:microsoft.com/office/officeart/2005/8/layout/hierarchy6"/>
    <dgm:cxn modelId="{372E78E3-69CA-491B-BFB1-7AB38F8D780A}" type="presParOf" srcId="{D5109E12-353F-400B-BA36-D4BE93C5878C}" destId="{E30BFB1E-F7BA-42CF-B562-FDC029F794E9}" srcOrd="2" destOrd="0" presId="urn:microsoft.com/office/officeart/2005/8/layout/hierarchy6"/>
    <dgm:cxn modelId="{8BF1A9AC-30FF-4A2E-9408-D428DB83AB39}" type="presParOf" srcId="{D5109E12-353F-400B-BA36-D4BE93C5878C}" destId="{9B592D60-F1AF-40DE-A8E1-DB43735B1015}" srcOrd="3" destOrd="0" presId="urn:microsoft.com/office/officeart/2005/8/layout/hierarchy6"/>
    <dgm:cxn modelId="{CA19B0D8-BB27-4246-9F17-C6E5B451A876}" type="presParOf" srcId="{9B592D60-F1AF-40DE-A8E1-DB43735B1015}" destId="{363C52D2-EE8F-45D2-96AC-2FED6702BBF6}" srcOrd="0" destOrd="0" presId="urn:microsoft.com/office/officeart/2005/8/layout/hierarchy6"/>
    <dgm:cxn modelId="{5A067AFF-8311-4797-A05C-B8774C47D72D}" type="presParOf" srcId="{9B592D60-F1AF-40DE-A8E1-DB43735B1015}" destId="{E29DA05E-A44B-41D7-977D-494692A2C3A1}" srcOrd="1" destOrd="0" presId="urn:microsoft.com/office/officeart/2005/8/layout/hierarchy6"/>
    <dgm:cxn modelId="{8FE2ED89-0727-444F-B23D-8FF36CFFF5DD}" type="presParOf" srcId="{D5109E12-353F-400B-BA36-D4BE93C5878C}" destId="{86DAD294-B8E5-4A27-A649-4B2B6DFE937C}" srcOrd="4" destOrd="0" presId="urn:microsoft.com/office/officeart/2005/8/layout/hierarchy6"/>
    <dgm:cxn modelId="{860D5C18-04CB-48BE-BB1F-F7046887B7CA}" type="presParOf" srcId="{D5109E12-353F-400B-BA36-D4BE93C5878C}" destId="{E696FE94-25BE-4980-8E40-10BA0DC799ED}" srcOrd="5" destOrd="0" presId="urn:microsoft.com/office/officeart/2005/8/layout/hierarchy6"/>
    <dgm:cxn modelId="{8B921CCD-47DA-4756-9BCE-DE0C35F2F001}" type="presParOf" srcId="{E696FE94-25BE-4980-8E40-10BA0DC799ED}" destId="{8F41BA5E-C95E-4057-8FB6-5BAB83DF0662}" srcOrd="0" destOrd="0" presId="urn:microsoft.com/office/officeart/2005/8/layout/hierarchy6"/>
    <dgm:cxn modelId="{768FCB0F-1ECE-4508-80ED-C90D39EC59CC}" type="presParOf" srcId="{E696FE94-25BE-4980-8E40-10BA0DC799ED}" destId="{7105A5CC-84D3-435D-B25B-556C3377DDF8}" srcOrd="1" destOrd="0" presId="urn:microsoft.com/office/officeart/2005/8/layout/hierarchy6"/>
    <dgm:cxn modelId="{F1F00402-734C-44F9-BF8F-33E7927A7CEE}" type="presParOf" srcId="{D5109E12-353F-400B-BA36-D4BE93C5878C}" destId="{FF966347-15F6-421F-918B-541B81E20A5D}" srcOrd="6" destOrd="0" presId="urn:microsoft.com/office/officeart/2005/8/layout/hierarchy6"/>
    <dgm:cxn modelId="{586B3E78-8F55-42BB-A518-8AEC06C3BE27}" type="presParOf" srcId="{D5109E12-353F-400B-BA36-D4BE93C5878C}" destId="{22413377-5DFF-4E5E-BD30-96C2F157E26E}" srcOrd="7" destOrd="0" presId="urn:microsoft.com/office/officeart/2005/8/layout/hierarchy6"/>
    <dgm:cxn modelId="{16B78701-25DC-436F-A86E-BA7231CB363C}" type="presParOf" srcId="{22413377-5DFF-4E5E-BD30-96C2F157E26E}" destId="{5ED95BA3-3D82-4477-B342-CBC6FB4C80F3}" srcOrd="0" destOrd="0" presId="urn:microsoft.com/office/officeart/2005/8/layout/hierarchy6"/>
    <dgm:cxn modelId="{9AA2E13F-5560-40AF-9664-28E37A52450B}" type="presParOf" srcId="{22413377-5DFF-4E5E-BD30-96C2F157E26E}" destId="{0687FC2C-1BF5-46E6-9FCC-B1AACC1E71C5}" srcOrd="1" destOrd="0" presId="urn:microsoft.com/office/officeart/2005/8/layout/hierarchy6"/>
    <dgm:cxn modelId="{43ADA7BD-2197-441A-B41D-4C2C4FC3C94D}" type="presParOf" srcId="{6F4FAB62-558F-432D-9C79-292D9205EC5F}" destId="{929D3FE2-F578-4010-9DAE-EC47F4BB7C1C}" srcOrd="2" destOrd="0" presId="urn:microsoft.com/office/officeart/2005/8/layout/hierarchy6"/>
    <dgm:cxn modelId="{51FFA008-DF2C-4855-8114-F6178AD3D00D}" type="presParOf" srcId="{6F4FAB62-558F-432D-9C79-292D9205EC5F}" destId="{082F4834-F12C-4E06-8353-B02E628691E4}" srcOrd="3" destOrd="0" presId="urn:microsoft.com/office/officeart/2005/8/layout/hierarchy6"/>
    <dgm:cxn modelId="{5CD10B7C-5ED1-4A79-873D-B3270EA9ECE6}" type="presParOf" srcId="{082F4834-F12C-4E06-8353-B02E628691E4}" destId="{D02833DC-9A26-43A3-9C33-16B46425C491}" srcOrd="0" destOrd="0" presId="urn:microsoft.com/office/officeart/2005/8/layout/hierarchy6"/>
    <dgm:cxn modelId="{CA057065-864B-444B-B945-EDFFED620F04}" type="presParOf" srcId="{082F4834-F12C-4E06-8353-B02E628691E4}" destId="{3A85E7B6-F75D-4034-9DCB-A20DECD10935}" srcOrd="1" destOrd="0" presId="urn:microsoft.com/office/officeart/2005/8/layout/hierarchy6"/>
    <dgm:cxn modelId="{ABD7593C-44E6-4514-8DB0-FFB43E9033AB}" type="presParOf" srcId="{3A85E7B6-F75D-4034-9DCB-A20DECD10935}" destId="{20636238-63AB-4C1E-B272-575A07DA1D82}" srcOrd="0" destOrd="0" presId="urn:microsoft.com/office/officeart/2005/8/layout/hierarchy6"/>
    <dgm:cxn modelId="{A318DF4F-B4F8-4D92-99B7-4C78B9D617C5}" type="presParOf" srcId="{3A85E7B6-F75D-4034-9DCB-A20DECD10935}" destId="{87848501-F943-4D66-9651-638056FF61C4}" srcOrd="1" destOrd="0" presId="urn:microsoft.com/office/officeart/2005/8/layout/hierarchy6"/>
    <dgm:cxn modelId="{6F76B9DA-EE52-4B2D-8149-D03E5F992A27}" type="presParOf" srcId="{87848501-F943-4D66-9651-638056FF61C4}" destId="{32590C50-2712-41E0-8708-88B61916A9E0}" srcOrd="0" destOrd="0" presId="urn:microsoft.com/office/officeart/2005/8/layout/hierarchy6"/>
    <dgm:cxn modelId="{66E01AED-928E-4A3B-B065-23DB16CF2DA2}" type="presParOf" srcId="{87848501-F943-4D66-9651-638056FF61C4}" destId="{5F261CC1-A7DC-450C-AD5D-A36FFAA249E5}" srcOrd="1" destOrd="0" presId="urn:microsoft.com/office/officeart/2005/8/layout/hierarchy6"/>
    <dgm:cxn modelId="{2FD7DC48-E68C-495B-A89D-D1C526DE9CEB}" type="presParOf" srcId="{6F4FAB62-558F-432D-9C79-292D9205EC5F}" destId="{9736D708-1299-4F3E-8BDF-B49299FC7B50}" srcOrd="4" destOrd="0" presId="urn:microsoft.com/office/officeart/2005/8/layout/hierarchy6"/>
    <dgm:cxn modelId="{D2EA8955-6606-4F43-8584-776F2EED5720}" type="presParOf" srcId="{6F4FAB62-558F-432D-9C79-292D9205EC5F}" destId="{5F443184-0E90-4127-90BB-CE98FA6590FF}" srcOrd="5" destOrd="0" presId="urn:microsoft.com/office/officeart/2005/8/layout/hierarchy6"/>
    <dgm:cxn modelId="{921C813C-6E65-48DB-9729-44B4DBAA43EC}" type="presParOf" srcId="{5F443184-0E90-4127-90BB-CE98FA6590FF}" destId="{FF08ECFC-0B4A-4264-9887-FDDC1D774DB8}" srcOrd="0" destOrd="0" presId="urn:microsoft.com/office/officeart/2005/8/layout/hierarchy6"/>
    <dgm:cxn modelId="{E1E21F2A-BC57-420A-8932-ED26C7031C89}" type="presParOf" srcId="{5F443184-0E90-4127-90BB-CE98FA6590FF}" destId="{D4F1F676-C61F-4D2C-910F-84ED01A5F47C}" srcOrd="1" destOrd="0" presId="urn:microsoft.com/office/officeart/2005/8/layout/hierarchy6"/>
    <dgm:cxn modelId="{88C1C77A-0CDA-41A7-B4B6-97F6E7283594}" type="presParOf" srcId="{D4F1F676-C61F-4D2C-910F-84ED01A5F47C}" destId="{25E3C629-F373-404F-8A40-9C62504A3230}" srcOrd="0" destOrd="0" presId="urn:microsoft.com/office/officeart/2005/8/layout/hierarchy6"/>
    <dgm:cxn modelId="{9AC52930-83C8-47C0-861B-4E2F25AAD161}" type="presParOf" srcId="{D4F1F676-C61F-4D2C-910F-84ED01A5F47C}" destId="{06947888-32C3-45DD-AB9C-3D6A39EDB326}" srcOrd="1" destOrd="0" presId="urn:microsoft.com/office/officeart/2005/8/layout/hierarchy6"/>
    <dgm:cxn modelId="{587FE2C7-D11A-4F9D-8137-352B8B418855}" type="presParOf" srcId="{06947888-32C3-45DD-AB9C-3D6A39EDB326}" destId="{0F0E0264-12CE-4CEE-BDAD-DC722043620E}" srcOrd="0" destOrd="0" presId="urn:microsoft.com/office/officeart/2005/8/layout/hierarchy6"/>
    <dgm:cxn modelId="{73A14036-D366-4013-9D15-E703050CA61A}" type="presParOf" srcId="{06947888-32C3-45DD-AB9C-3D6A39EDB326}" destId="{61EC7F98-9B01-4F9D-B63E-1A476348E706}" srcOrd="1" destOrd="0" presId="urn:microsoft.com/office/officeart/2005/8/layout/hierarchy6"/>
    <dgm:cxn modelId="{04A528C1-CFA0-4F79-8202-C8323D3A2FEC}" type="presParOf" srcId="{747A98FA-37F7-4296-B2A4-E2CB9106D65E}" destId="{FC2F9998-6182-4045-A941-52F0CE34EEC9}" srcOrd="1" destOrd="0" presId="urn:microsoft.com/office/officeart/2005/8/layout/hierarchy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0BECDF-8644-4E06-9C44-DAF0F689BBDD}"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zh-CN" altLang="en-US"/>
        </a:p>
      </dgm:t>
    </dgm:pt>
    <dgm:pt modelId="{F5CE931A-E559-4000-8DF4-C96EFA64CC1F}">
      <dgm:prSet phldrT="[文本]"/>
      <dgm:spPr/>
      <dgm:t>
        <a:bodyPr/>
        <a:lstStyle/>
        <a:p>
          <a:r>
            <a:rPr lang="zh-CN" altLang="en-US" dirty="0" smtClean="0"/>
            <a:t>动脉血管</a:t>
          </a:r>
          <a:endParaRPr lang="zh-CN" altLang="en-US" dirty="0"/>
        </a:p>
      </dgm:t>
    </dgm:pt>
    <dgm:pt modelId="{80F76D8C-D122-475F-86CC-F8CD161E67CA}" cxnId="{8BB975E1-98E5-47FA-A4AB-1D94D3F7E38B}" type="parTrans">
      <dgm:prSet/>
      <dgm:spPr/>
      <dgm:t>
        <a:bodyPr/>
        <a:lstStyle/>
        <a:p>
          <a:endParaRPr lang="zh-CN" altLang="en-US"/>
        </a:p>
      </dgm:t>
    </dgm:pt>
    <dgm:pt modelId="{CFE40DCC-D227-414D-A5FF-D8ABC484BE5E}" cxnId="{8BB975E1-98E5-47FA-A4AB-1D94D3F7E38B}" type="sibTrans">
      <dgm:prSet/>
      <dgm:spPr/>
      <dgm:t>
        <a:bodyPr/>
        <a:lstStyle/>
        <a:p>
          <a:endParaRPr lang="zh-CN" altLang="en-US"/>
        </a:p>
      </dgm:t>
    </dgm:pt>
    <dgm:pt modelId="{9BA256B8-E268-45A1-AB1E-DE97FF56446C}">
      <dgm:prSet phldrT="[文本]"/>
      <dgm:spPr/>
      <dgm:t>
        <a:bodyPr/>
        <a:lstStyle/>
        <a:p>
          <a:r>
            <a:rPr lang="zh-CN" altLang="en-US" dirty="0" smtClean="0"/>
            <a:t>器官和肌肉</a:t>
          </a:r>
          <a:endParaRPr lang="zh-CN" altLang="en-US" dirty="0"/>
        </a:p>
      </dgm:t>
    </dgm:pt>
    <dgm:pt modelId="{E84B4754-9910-4839-BB95-5F1F2971946E}" cxnId="{41782CB3-41F5-4EC5-9137-0E78E51ECD09}" type="parTrans">
      <dgm:prSet/>
      <dgm:spPr/>
      <dgm:t>
        <a:bodyPr/>
        <a:lstStyle/>
        <a:p>
          <a:endParaRPr lang="zh-CN" altLang="en-US"/>
        </a:p>
      </dgm:t>
    </dgm:pt>
    <dgm:pt modelId="{B2AC5E90-1B77-454A-B645-652158912AE5}" cxnId="{41782CB3-41F5-4EC5-9137-0E78E51ECD09}" type="sibTrans">
      <dgm:prSet/>
      <dgm:spPr/>
      <dgm:t>
        <a:bodyPr/>
        <a:lstStyle/>
        <a:p>
          <a:endParaRPr lang="zh-CN" altLang="en-US"/>
        </a:p>
      </dgm:t>
    </dgm:pt>
    <dgm:pt modelId="{40A247D0-8205-43E0-8DEF-DB99E4D3F213}">
      <dgm:prSet phldrT="[文本]"/>
      <dgm:spPr/>
      <dgm:t>
        <a:bodyPr/>
        <a:lstStyle/>
        <a:p>
          <a:r>
            <a:rPr lang="zh-CN" altLang="en-US" dirty="0" smtClean="0"/>
            <a:t>心脏</a:t>
          </a:r>
          <a:endParaRPr lang="zh-CN" altLang="en-US" dirty="0"/>
        </a:p>
      </dgm:t>
    </dgm:pt>
    <dgm:pt modelId="{07856E96-3BCF-49CB-8134-BA264737097A}" cxnId="{FF839D37-1D06-4781-A0D5-4816F6C7D91F}" type="parTrans">
      <dgm:prSet/>
      <dgm:spPr/>
      <dgm:t>
        <a:bodyPr/>
        <a:lstStyle/>
        <a:p>
          <a:endParaRPr lang="zh-CN" altLang="en-US"/>
        </a:p>
      </dgm:t>
    </dgm:pt>
    <dgm:pt modelId="{78F83D1B-1252-4B41-9DE1-F3646CD69E43}" cxnId="{FF839D37-1D06-4781-A0D5-4816F6C7D91F}" type="sibTrans">
      <dgm:prSet/>
      <dgm:spPr/>
      <dgm:t>
        <a:bodyPr/>
        <a:lstStyle/>
        <a:p>
          <a:endParaRPr lang="zh-CN" altLang="en-US"/>
        </a:p>
      </dgm:t>
    </dgm:pt>
    <dgm:pt modelId="{F3096E9B-E600-4AEA-8CC4-EAA2CF1E2C60}">
      <dgm:prSet phldrT="[文本]"/>
      <dgm:spPr/>
      <dgm:t>
        <a:bodyPr/>
        <a:lstStyle/>
        <a:p>
          <a:r>
            <a:rPr lang="zh-CN" altLang="en-US" dirty="0" smtClean="0"/>
            <a:t>肺部</a:t>
          </a:r>
          <a:endParaRPr lang="zh-CN" altLang="en-US" dirty="0"/>
        </a:p>
      </dgm:t>
    </dgm:pt>
    <dgm:pt modelId="{D13385C4-FCDD-4664-B6CC-504A97A13080}" cxnId="{75E3DEA6-B50A-4839-874E-9C8EA5DB43BE}" type="parTrans">
      <dgm:prSet/>
      <dgm:spPr/>
      <dgm:t>
        <a:bodyPr/>
        <a:lstStyle/>
        <a:p>
          <a:endParaRPr lang="zh-CN" altLang="en-US"/>
        </a:p>
      </dgm:t>
    </dgm:pt>
    <dgm:pt modelId="{A1792B0C-0279-4105-B0EC-027B23E66580}" cxnId="{75E3DEA6-B50A-4839-874E-9C8EA5DB43BE}" type="sibTrans">
      <dgm:prSet/>
      <dgm:spPr/>
      <dgm:t>
        <a:bodyPr/>
        <a:lstStyle/>
        <a:p>
          <a:endParaRPr lang="zh-CN" altLang="en-US"/>
        </a:p>
      </dgm:t>
    </dgm:pt>
    <dgm:pt modelId="{C3F52FB9-DFE8-462D-896C-637393D64639}">
      <dgm:prSet phldrT="[文本]"/>
      <dgm:spPr/>
      <dgm:t>
        <a:bodyPr/>
        <a:lstStyle/>
        <a:p>
          <a:r>
            <a:rPr lang="zh-CN" altLang="en-US" dirty="0" smtClean="0"/>
            <a:t>心脏</a:t>
          </a:r>
          <a:endParaRPr lang="zh-CN" altLang="en-US" dirty="0"/>
        </a:p>
      </dgm:t>
    </dgm:pt>
    <dgm:pt modelId="{BEDFEABA-34AF-4000-AE22-450211247465}" cxnId="{C5EB6457-8FAC-427B-9494-56B5B5228BF3}" type="parTrans">
      <dgm:prSet/>
      <dgm:spPr/>
      <dgm:t>
        <a:bodyPr/>
        <a:lstStyle/>
        <a:p>
          <a:endParaRPr lang="zh-CN" altLang="en-US"/>
        </a:p>
      </dgm:t>
    </dgm:pt>
    <dgm:pt modelId="{4FC3B1BE-208E-4F5F-B215-DE60B1D1C179}" cxnId="{C5EB6457-8FAC-427B-9494-56B5B5228BF3}" type="sibTrans">
      <dgm:prSet/>
      <dgm:spPr/>
      <dgm:t>
        <a:bodyPr/>
        <a:lstStyle/>
        <a:p>
          <a:endParaRPr lang="zh-CN" altLang="en-US"/>
        </a:p>
      </dgm:t>
    </dgm:pt>
    <dgm:pt modelId="{28CE7185-1159-4E38-8CE9-0DF51F3E2F11}" type="pres">
      <dgm:prSet presAssocID="{9D0BECDF-8644-4E06-9C44-DAF0F689BBDD}" presName="cycle" presStyleCnt="0">
        <dgm:presLayoutVars>
          <dgm:dir/>
          <dgm:resizeHandles val="exact"/>
        </dgm:presLayoutVars>
      </dgm:prSet>
      <dgm:spPr/>
      <dgm:t>
        <a:bodyPr/>
        <a:lstStyle/>
        <a:p>
          <a:endParaRPr lang="zh-CN" altLang="en-US"/>
        </a:p>
      </dgm:t>
    </dgm:pt>
    <dgm:pt modelId="{05F87501-FDCC-4314-85D3-2A816FD72BF3}" type="pres">
      <dgm:prSet presAssocID="{F5CE931A-E559-4000-8DF4-C96EFA64CC1F}" presName="dummy" presStyleCnt="0"/>
      <dgm:spPr/>
    </dgm:pt>
    <dgm:pt modelId="{F177C600-63F8-40C1-A77F-EBDF82C5FAF2}" type="pres">
      <dgm:prSet presAssocID="{F5CE931A-E559-4000-8DF4-C96EFA64CC1F}" presName="node" presStyleLbl="revTx" presStyleIdx="0" presStyleCnt="5">
        <dgm:presLayoutVars>
          <dgm:bulletEnabled val="1"/>
        </dgm:presLayoutVars>
      </dgm:prSet>
      <dgm:spPr/>
      <dgm:t>
        <a:bodyPr/>
        <a:lstStyle/>
        <a:p>
          <a:endParaRPr lang="zh-CN" altLang="en-US"/>
        </a:p>
      </dgm:t>
    </dgm:pt>
    <dgm:pt modelId="{00E07B32-2FA6-4958-AB31-69652964D4F7}" type="pres">
      <dgm:prSet presAssocID="{CFE40DCC-D227-414D-A5FF-D8ABC484BE5E}" presName="sibTrans" presStyleLbl="node1" presStyleIdx="0" presStyleCnt="5"/>
      <dgm:spPr/>
      <dgm:t>
        <a:bodyPr/>
        <a:lstStyle/>
        <a:p>
          <a:endParaRPr lang="zh-CN" altLang="en-US"/>
        </a:p>
      </dgm:t>
    </dgm:pt>
    <dgm:pt modelId="{2D190ED8-3345-4FDB-AD92-F38DD19CE8CD}" type="pres">
      <dgm:prSet presAssocID="{9BA256B8-E268-45A1-AB1E-DE97FF56446C}" presName="dummy" presStyleCnt="0"/>
      <dgm:spPr/>
    </dgm:pt>
    <dgm:pt modelId="{10F5A6E5-E1EA-4CDE-85D4-1A4DAE3A6AD7}" type="pres">
      <dgm:prSet presAssocID="{9BA256B8-E268-45A1-AB1E-DE97FF56446C}" presName="node" presStyleLbl="revTx" presStyleIdx="1" presStyleCnt="5">
        <dgm:presLayoutVars>
          <dgm:bulletEnabled val="1"/>
        </dgm:presLayoutVars>
      </dgm:prSet>
      <dgm:spPr/>
      <dgm:t>
        <a:bodyPr/>
        <a:lstStyle/>
        <a:p>
          <a:endParaRPr lang="zh-CN" altLang="en-US"/>
        </a:p>
      </dgm:t>
    </dgm:pt>
    <dgm:pt modelId="{7D5EBA5B-EC97-4726-97A8-20D3376EB3B3}" type="pres">
      <dgm:prSet presAssocID="{B2AC5E90-1B77-454A-B645-652158912AE5}" presName="sibTrans" presStyleLbl="node1" presStyleIdx="1" presStyleCnt="5"/>
      <dgm:spPr/>
      <dgm:t>
        <a:bodyPr/>
        <a:lstStyle/>
        <a:p>
          <a:endParaRPr lang="zh-CN" altLang="en-US"/>
        </a:p>
      </dgm:t>
    </dgm:pt>
    <dgm:pt modelId="{9124EA6D-BD56-45ED-85CA-79F3D5628EBC}" type="pres">
      <dgm:prSet presAssocID="{40A247D0-8205-43E0-8DEF-DB99E4D3F213}" presName="dummy" presStyleCnt="0"/>
      <dgm:spPr/>
    </dgm:pt>
    <dgm:pt modelId="{8C85C14E-3CAC-4E7E-A804-5A3405624931}" type="pres">
      <dgm:prSet presAssocID="{40A247D0-8205-43E0-8DEF-DB99E4D3F213}" presName="node" presStyleLbl="revTx" presStyleIdx="2" presStyleCnt="5">
        <dgm:presLayoutVars>
          <dgm:bulletEnabled val="1"/>
        </dgm:presLayoutVars>
      </dgm:prSet>
      <dgm:spPr/>
      <dgm:t>
        <a:bodyPr/>
        <a:lstStyle/>
        <a:p>
          <a:endParaRPr lang="zh-CN" altLang="en-US"/>
        </a:p>
      </dgm:t>
    </dgm:pt>
    <dgm:pt modelId="{9989EF31-53A8-4463-BD49-205698B538B0}" type="pres">
      <dgm:prSet presAssocID="{78F83D1B-1252-4B41-9DE1-F3646CD69E43}" presName="sibTrans" presStyleLbl="node1" presStyleIdx="2" presStyleCnt="5"/>
      <dgm:spPr/>
      <dgm:t>
        <a:bodyPr/>
        <a:lstStyle/>
        <a:p>
          <a:endParaRPr lang="zh-CN" altLang="en-US"/>
        </a:p>
      </dgm:t>
    </dgm:pt>
    <dgm:pt modelId="{22D205B5-B973-444D-B0C0-06434C854528}" type="pres">
      <dgm:prSet presAssocID="{F3096E9B-E600-4AEA-8CC4-EAA2CF1E2C60}" presName="dummy" presStyleCnt="0"/>
      <dgm:spPr/>
    </dgm:pt>
    <dgm:pt modelId="{1D43344C-E532-4930-96E8-0D7049C1BF0C}" type="pres">
      <dgm:prSet presAssocID="{F3096E9B-E600-4AEA-8CC4-EAA2CF1E2C60}" presName="node" presStyleLbl="revTx" presStyleIdx="3" presStyleCnt="5">
        <dgm:presLayoutVars>
          <dgm:bulletEnabled val="1"/>
        </dgm:presLayoutVars>
      </dgm:prSet>
      <dgm:spPr/>
      <dgm:t>
        <a:bodyPr/>
        <a:lstStyle/>
        <a:p>
          <a:endParaRPr lang="zh-CN" altLang="en-US"/>
        </a:p>
      </dgm:t>
    </dgm:pt>
    <dgm:pt modelId="{61B03E91-C8B6-4C1F-ADF0-0D7AFBA4C2D0}" type="pres">
      <dgm:prSet presAssocID="{A1792B0C-0279-4105-B0EC-027B23E66580}" presName="sibTrans" presStyleLbl="node1" presStyleIdx="3" presStyleCnt="5"/>
      <dgm:spPr/>
      <dgm:t>
        <a:bodyPr/>
        <a:lstStyle/>
        <a:p>
          <a:endParaRPr lang="zh-CN" altLang="en-US"/>
        </a:p>
      </dgm:t>
    </dgm:pt>
    <dgm:pt modelId="{D1D81AFF-9FAE-4457-AF84-9127FA373878}" type="pres">
      <dgm:prSet presAssocID="{C3F52FB9-DFE8-462D-896C-637393D64639}" presName="dummy" presStyleCnt="0"/>
      <dgm:spPr/>
    </dgm:pt>
    <dgm:pt modelId="{C7B9179F-B652-488E-8C6A-326753CD15EA}" type="pres">
      <dgm:prSet presAssocID="{C3F52FB9-DFE8-462D-896C-637393D64639}" presName="node" presStyleLbl="revTx" presStyleIdx="4" presStyleCnt="5">
        <dgm:presLayoutVars>
          <dgm:bulletEnabled val="1"/>
        </dgm:presLayoutVars>
      </dgm:prSet>
      <dgm:spPr/>
      <dgm:t>
        <a:bodyPr/>
        <a:lstStyle/>
        <a:p>
          <a:endParaRPr lang="zh-CN" altLang="en-US"/>
        </a:p>
      </dgm:t>
    </dgm:pt>
    <dgm:pt modelId="{C5E3C873-C472-4CCF-8977-1E6374ECC7EF}" type="pres">
      <dgm:prSet presAssocID="{4FC3B1BE-208E-4F5F-B215-DE60B1D1C179}" presName="sibTrans" presStyleLbl="node1" presStyleIdx="4" presStyleCnt="5"/>
      <dgm:spPr/>
      <dgm:t>
        <a:bodyPr/>
        <a:lstStyle/>
        <a:p>
          <a:endParaRPr lang="zh-CN" altLang="en-US"/>
        </a:p>
      </dgm:t>
    </dgm:pt>
  </dgm:ptLst>
  <dgm:cxnLst>
    <dgm:cxn modelId="{66EDF08A-7B70-40B8-81BC-ADB65FAE4A22}" type="presOf" srcId="{A1792B0C-0279-4105-B0EC-027B23E66580}" destId="{61B03E91-C8B6-4C1F-ADF0-0D7AFBA4C2D0}" srcOrd="0" destOrd="0" presId="urn:microsoft.com/office/officeart/2005/8/layout/cycle1"/>
    <dgm:cxn modelId="{8BB975E1-98E5-47FA-A4AB-1D94D3F7E38B}" srcId="{9D0BECDF-8644-4E06-9C44-DAF0F689BBDD}" destId="{F5CE931A-E559-4000-8DF4-C96EFA64CC1F}" srcOrd="0" destOrd="0" parTransId="{80F76D8C-D122-475F-86CC-F8CD161E67CA}" sibTransId="{CFE40DCC-D227-414D-A5FF-D8ABC484BE5E}"/>
    <dgm:cxn modelId="{C34793C9-022C-4E72-87D3-F351A03E2FC1}" type="presOf" srcId="{4FC3B1BE-208E-4F5F-B215-DE60B1D1C179}" destId="{C5E3C873-C472-4CCF-8977-1E6374ECC7EF}" srcOrd="0" destOrd="0" presId="urn:microsoft.com/office/officeart/2005/8/layout/cycle1"/>
    <dgm:cxn modelId="{41782CB3-41F5-4EC5-9137-0E78E51ECD09}" srcId="{9D0BECDF-8644-4E06-9C44-DAF0F689BBDD}" destId="{9BA256B8-E268-45A1-AB1E-DE97FF56446C}" srcOrd="1" destOrd="0" parTransId="{E84B4754-9910-4839-BB95-5F1F2971946E}" sibTransId="{B2AC5E90-1B77-454A-B645-652158912AE5}"/>
    <dgm:cxn modelId="{7C086388-55C0-4C8B-9089-83A3C186B809}" type="presOf" srcId="{40A247D0-8205-43E0-8DEF-DB99E4D3F213}" destId="{8C85C14E-3CAC-4E7E-A804-5A3405624931}" srcOrd="0" destOrd="0" presId="urn:microsoft.com/office/officeart/2005/8/layout/cycle1"/>
    <dgm:cxn modelId="{4FDF059A-E17F-47A4-B914-49D8276FBEE5}" type="presOf" srcId="{F5CE931A-E559-4000-8DF4-C96EFA64CC1F}" destId="{F177C600-63F8-40C1-A77F-EBDF82C5FAF2}" srcOrd="0" destOrd="0" presId="urn:microsoft.com/office/officeart/2005/8/layout/cycle1"/>
    <dgm:cxn modelId="{70E17E0F-7BC2-4E0D-9A34-A4EC6B65E7BE}" type="presOf" srcId="{9BA256B8-E268-45A1-AB1E-DE97FF56446C}" destId="{10F5A6E5-E1EA-4CDE-85D4-1A4DAE3A6AD7}" srcOrd="0" destOrd="0" presId="urn:microsoft.com/office/officeart/2005/8/layout/cycle1"/>
    <dgm:cxn modelId="{C5EB6457-8FAC-427B-9494-56B5B5228BF3}" srcId="{9D0BECDF-8644-4E06-9C44-DAF0F689BBDD}" destId="{C3F52FB9-DFE8-462D-896C-637393D64639}" srcOrd="4" destOrd="0" parTransId="{BEDFEABA-34AF-4000-AE22-450211247465}" sibTransId="{4FC3B1BE-208E-4F5F-B215-DE60B1D1C179}"/>
    <dgm:cxn modelId="{F94382F8-D5C3-49AA-9813-DD1AE1D48D08}" type="presOf" srcId="{9D0BECDF-8644-4E06-9C44-DAF0F689BBDD}" destId="{28CE7185-1159-4E38-8CE9-0DF51F3E2F11}" srcOrd="0" destOrd="0" presId="urn:microsoft.com/office/officeart/2005/8/layout/cycle1"/>
    <dgm:cxn modelId="{FF839D37-1D06-4781-A0D5-4816F6C7D91F}" srcId="{9D0BECDF-8644-4E06-9C44-DAF0F689BBDD}" destId="{40A247D0-8205-43E0-8DEF-DB99E4D3F213}" srcOrd="2" destOrd="0" parTransId="{07856E96-3BCF-49CB-8134-BA264737097A}" sibTransId="{78F83D1B-1252-4B41-9DE1-F3646CD69E43}"/>
    <dgm:cxn modelId="{9C3A89CC-9808-4DD3-9216-70BB6D2207F0}" type="presOf" srcId="{C3F52FB9-DFE8-462D-896C-637393D64639}" destId="{C7B9179F-B652-488E-8C6A-326753CD15EA}" srcOrd="0" destOrd="0" presId="urn:microsoft.com/office/officeart/2005/8/layout/cycle1"/>
    <dgm:cxn modelId="{1B56C021-8FCA-4BA7-AB2F-16836418449F}" type="presOf" srcId="{78F83D1B-1252-4B41-9DE1-F3646CD69E43}" destId="{9989EF31-53A8-4463-BD49-205698B538B0}" srcOrd="0" destOrd="0" presId="urn:microsoft.com/office/officeart/2005/8/layout/cycle1"/>
    <dgm:cxn modelId="{75E3DEA6-B50A-4839-874E-9C8EA5DB43BE}" srcId="{9D0BECDF-8644-4E06-9C44-DAF0F689BBDD}" destId="{F3096E9B-E600-4AEA-8CC4-EAA2CF1E2C60}" srcOrd="3" destOrd="0" parTransId="{D13385C4-FCDD-4664-B6CC-504A97A13080}" sibTransId="{A1792B0C-0279-4105-B0EC-027B23E66580}"/>
    <dgm:cxn modelId="{43190F21-F41B-4FF6-A1F6-70575AB5ECC5}" type="presOf" srcId="{CFE40DCC-D227-414D-A5FF-D8ABC484BE5E}" destId="{00E07B32-2FA6-4958-AB31-69652964D4F7}" srcOrd="0" destOrd="0" presId="urn:microsoft.com/office/officeart/2005/8/layout/cycle1"/>
    <dgm:cxn modelId="{2EDB0DF6-A446-4276-99F4-3230D51C8FBE}" type="presOf" srcId="{F3096E9B-E600-4AEA-8CC4-EAA2CF1E2C60}" destId="{1D43344C-E532-4930-96E8-0D7049C1BF0C}" srcOrd="0" destOrd="0" presId="urn:microsoft.com/office/officeart/2005/8/layout/cycle1"/>
    <dgm:cxn modelId="{BB293FD1-8672-40D7-8EA3-1197141B9210}" type="presOf" srcId="{B2AC5E90-1B77-454A-B645-652158912AE5}" destId="{7D5EBA5B-EC97-4726-97A8-20D3376EB3B3}" srcOrd="0" destOrd="0" presId="urn:microsoft.com/office/officeart/2005/8/layout/cycle1"/>
    <dgm:cxn modelId="{CE470A42-433E-49A5-95FA-25DF462F6D64}" type="presParOf" srcId="{28CE7185-1159-4E38-8CE9-0DF51F3E2F11}" destId="{05F87501-FDCC-4314-85D3-2A816FD72BF3}" srcOrd="0" destOrd="0" presId="urn:microsoft.com/office/officeart/2005/8/layout/cycle1"/>
    <dgm:cxn modelId="{F51C0961-C2BF-4895-B357-D0DD0BA899DF}" type="presParOf" srcId="{28CE7185-1159-4E38-8CE9-0DF51F3E2F11}" destId="{F177C600-63F8-40C1-A77F-EBDF82C5FAF2}" srcOrd="1" destOrd="0" presId="urn:microsoft.com/office/officeart/2005/8/layout/cycle1"/>
    <dgm:cxn modelId="{C572C8BE-EA4B-4CBE-A14D-3513E44B7D03}" type="presParOf" srcId="{28CE7185-1159-4E38-8CE9-0DF51F3E2F11}" destId="{00E07B32-2FA6-4958-AB31-69652964D4F7}" srcOrd="2" destOrd="0" presId="urn:microsoft.com/office/officeart/2005/8/layout/cycle1"/>
    <dgm:cxn modelId="{BD09D5C2-6563-4C74-865A-9CEB2E331335}" type="presParOf" srcId="{28CE7185-1159-4E38-8CE9-0DF51F3E2F11}" destId="{2D190ED8-3345-4FDB-AD92-F38DD19CE8CD}" srcOrd="3" destOrd="0" presId="urn:microsoft.com/office/officeart/2005/8/layout/cycle1"/>
    <dgm:cxn modelId="{CD22E3D6-E698-4D2C-AC7E-CCA69F5FEA54}" type="presParOf" srcId="{28CE7185-1159-4E38-8CE9-0DF51F3E2F11}" destId="{10F5A6E5-E1EA-4CDE-85D4-1A4DAE3A6AD7}" srcOrd="4" destOrd="0" presId="urn:microsoft.com/office/officeart/2005/8/layout/cycle1"/>
    <dgm:cxn modelId="{D1957DD6-787B-4664-AB00-DD0D8907DFF6}" type="presParOf" srcId="{28CE7185-1159-4E38-8CE9-0DF51F3E2F11}" destId="{7D5EBA5B-EC97-4726-97A8-20D3376EB3B3}" srcOrd="5" destOrd="0" presId="urn:microsoft.com/office/officeart/2005/8/layout/cycle1"/>
    <dgm:cxn modelId="{921EFB63-99FC-47A7-BB63-9D4394B34603}" type="presParOf" srcId="{28CE7185-1159-4E38-8CE9-0DF51F3E2F11}" destId="{9124EA6D-BD56-45ED-85CA-79F3D5628EBC}" srcOrd="6" destOrd="0" presId="urn:microsoft.com/office/officeart/2005/8/layout/cycle1"/>
    <dgm:cxn modelId="{16AA9851-B754-4C24-9C1E-87AD50DF743E}" type="presParOf" srcId="{28CE7185-1159-4E38-8CE9-0DF51F3E2F11}" destId="{8C85C14E-3CAC-4E7E-A804-5A3405624931}" srcOrd="7" destOrd="0" presId="urn:microsoft.com/office/officeart/2005/8/layout/cycle1"/>
    <dgm:cxn modelId="{19D00434-25EC-4C6B-87F9-4589347CD7F1}" type="presParOf" srcId="{28CE7185-1159-4E38-8CE9-0DF51F3E2F11}" destId="{9989EF31-53A8-4463-BD49-205698B538B0}" srcOrd="8" destOrd="0" presId="urn:microsoft.com/office/officeart/2005/8/layout/cycle1"/>
    <dgm:cxn modelId="{4AF3EE6B-62B8-499B-AF16-380BE9172E3F}" type="presParOf" srcId="{28CE7185-1159-4E38-8CE9-0DF51F3E2F11}" destId="{22D205B5-B973-444D-B0C0-06434C854528}" srcOrd="9" destOrd="0" presId="urn:microsoft.com/office/officeart/2005/8/layout/cycle1"/>
    <dgm:cxn modelId="{627B3FB5-4211-4179-B8C2-94A670C086DA}" type="presParOf" srcId="{28CE7185-1159-4E38-8CE9-0DF51F3E2F11}" destId="{1D43344C-E532-4930-96E8-0D7049C1BF0C}" srcOrd="10" destOrd="0" presId="urn:microsoft.com/office/officeart/2005/8/layout/cycle1"/>
    <dgm:cxn modelId="{E65B0708-4FB2-42B8-8F43-69F88BF7B65F}" type="presParOf" srcId="{28CE7185-1159-4E38-8CE9-0DF51F3E2F11}" destId="{61B03E91-C8B6-4C1F-ADF0-0D7AFBA4C2D0}" srcOrd="11" destOrd="0" presId="urn:microsoft.com/office/officeart/2005/8/layout/cycle1"/>
    <dgm:cxn modelId="{A078A9B6-A5DD-4123-A5F3-6BB178079C08}" type="presParOf" srcId="{28CE7185-1159-4E38-8CE9-0DF51F3E2F11}" destId="{D1D81AFF-9FAE-4457-AF84-9127FA373878}" srcOrd="12" destOrd="0" presId="urn:microsoft.com/office/officeart/2005/8/layout/cycle1"/>
    <dgm:cxn modelId="{5389845C-426B-4FB2-B735-635A0C665EFA}" type="presParOf" srcId="{28CE7185-1159-4E38-8CE9-0DF51F3E2F11}" destId="{C7B9179F-B652-488E-8C6A-326753CD15EA}" srcOrd="13" destOrd="0" presId="urn:microsoft.com/office/officeart/2005/8/layout/cycle1"/>
    <dgm:cxn modelId="{F42F766D-2DF5-4D67-9A24-BBCF15D7E44C}" type="presParOf" srcId="{28CE7185-1159-4E38-8CE9-0DF51F3E2F11}" destId="{C5E3C873-C472-4CCF-8977-1E6374ECC7EF}" srcOrd="14" destOrd="0" presId="urn:microsoft.com/office/officeart/2005/8/layout/cycle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24FBC9-BFCB-4943-8CE7-44F34A5AD2EF}" type="doc">
      <dgm:prSet loTypeId="urn:microsoft.com/office/officeart/2005/8/layout/vProcess5" loCatId="process" qsTypeId="urn:microsoft.com/office/officeart/2005/8/quickstyle/simple3" qsCatId="simple" csTypeId="urn:microsoft.com/office/officeart/2005/8/colors/accent1_3" csCatId="accent1" phldr="1"/>
      <dgm:spPr/>
      <dgm:t>
        <a:bodyPr/>
        <a:lstStyle/>
        <a:p>
          <a:endParaRPr lang="zh-CN" altLang="en-US"/>
        </a:p>
      </dgm:t>
    </dgm:pt>
    <dgm:pt modelId="{18FA1AA8-E714-4229-98E0-A8B815857E7E}">
      <dgm:prSet phldrT="[文本]"/>
      <dgm:spPr/>
      <dgm:t>
        <a:bodyPr/>
        <a:lstStyle/>
        <a:p>
          <a:r>
            <a:rPr lang="zh-CN" altLang="en-US" b="1" dirty="0" smtClean="0"/>
            <a:t>执行一个控制任务和休息间隔交替出现的固化任务，记录控制任务期间的大脑活动</a:t>
          </a:r>
          <a:endParaRPr lang="zh-CN" altLang="en-US" b="1" dirty="0"/>
        </a:p>
      </dgm:t>
    </dgm:pt>
    <dgm:pt modelId="{73B2861C-302B-46DE-B016-EA24160111F2}" cxnId="{B86E60C5-132B-41DC-986E-F663D097D093}" type="parTrans">
      <dgm:prSet/>
      <dgm:spPr/>
      <dgm:t>
        <a:bodyPr/>
        <a:lstStyle/>
        <a:p>
          <a:endParaRPr lang="zh-CN" altLang="en-US"/>
        </a:p>
      </dgm:t>
    </dgm:pt>
    <dgm:pt modelId="{F089CE02-124C-42C9-94AD-619AA42F6C06}" cxnId="{B86E60C5-132B-41DC-986E-F663D097D093}" type="sibTrans">
      <dgm:prSet/>
      <dgm:spPr/>
      <dgm:t>
        <a:bodyPr/>
        <a:lstStyle/>
        <a:p>
          <a:endParaRPr lang="zh-CN" altLang="en-US"/>
        </a:p>
      </dgm:t>
    </dgm:pt>
    <dgm:pt modelId="{DDC731CF-7018-45DC-9036-8FDEA6E1CBB2}">
      <dgm:prSet phldrT="[文本]"/>
      <dgm:spPr/>
      <dgm:t>
        <a:bodyPr/>
        <a:lstStyle/>
        <a:p>
          <a:r>
            <a:rPr lang="zh-CN" altLang="en-US" b="1" dirty="0" smtClean="0"/>
            <a:t>数据处理后创建一个映射来识别参与任务的大脑位置，再选择一个感兴趣区域</a:t>
          </a:r>
          <a:endParaRPr lang="zh-CN" altLang="en-US" b="1" dirty="0"/>
        </a:p>
      </dgm:t>
    </dgm:pt>
    <dgm:pt modelId="{64E1CF07-7B56-49EA-8EA3-AC8BDA9D2FE7}" cxnId="{E99633B3-2AE6-4226-8F9E-32D85892D325}" type="parTrans">
      <dgm:prSet/>
      <dgm:spPr/>
      <dgm:t>
        <a:bodyPr/>
        <a:lstStyle/>
        <a:p>
          <a:endParaRPr lang="zh-CN" altLang="en-US"/>
        </a:p>
      </dgm:t>
    </dgm:pt>
    <dgm:pt modelId="{6D494324-8E8F-4FEF-AB1F-A711EDEA8E98}" cxnId="{E99633B3-2AE6-4226-8F9E-32D85892D325}" type="sibTrans">
      <dgm:prSet/>
      <dgm:spPr/>
      <dgm:t>
        <a:bodyPr/>
        <a:lstStyle/>
        <a:p>
          <a:endParaRPr lang="zh-CN" altLang="en-US"/>
        </a:p>
      </dgm:t>
    </dgm:pt>
    <dgm:pt modelId="{7A6A4A4D-7A4F-434E-A0DE-6D167C1C74DB}">
      <dgm:prSet phldrT="[文本]"/>
      <dgm:spPr/>
      <dgm:t>
        <a:bodyPr/>
        <a:lstStyle/>
        <a:p>
          <a:r>
            <a:rPr lang="zh-CN" altLang="en-US" b="1" dirty="0" smtClean="0"/>
            <a:t>执行相同或类似的任务，接收即时的反馈信号，被试可基于心理意象改善该区域活动水平，从而可改善被试大脑活动的控制</a:t>
          </a:r>
          <a:endParaRPr lang="zh-CN" altLang="en-US" b="1" dirty="0"/>
        </a:p>
      </dgm:t>
    </dgm:pt>
    <dgm:pt modelId="{659E1DF8-60F7-4DED-888F-D8728C555921}" cxnId="{FC7D1DFF-32BF-44D6-BA94-B89D1D74A342}" type="parTrans">
      <dgm:prSet/>
      <dgm:spPr/>
      <dgm:t>
        <a:bodyPr/>
        <a:lstStyle/>
        <a:p>
          <a:endParaRPr lang="zh-CN" altLang="en-US"/>
        </a:p>
      </dgm:t>
    </dgm:pt>
    <dgm:pt modelId="{1E55C258-9D4A-4BE5-A450-46B93D6DE979}" cxnId="{FC7D1DFF-32BF-44D6-BA94-B89D1D74A342}" type="sibTrans">
      <dgm:prSet/>
      <dgm:spPr/>
      <dgm:t>
        <a:bodyPr/>
        <a:lstStyle/>
        <a:p>
          <a:endParaRPr lang="zh-CN" altLang="en-US"/>
        </a:p>
      </dgm:t>
    </dgm:pt>
    <dgm:pt modelId="{B81F1C59-E488-48F8-8C0F-2BFA921A6734}" type="pres">
      <dgm:prSet presAssocID="{1724FBC9-BFCB-4943-8CE7-44F34A5AD2EF}" presName="outerComposite" presStyleCnt="0">
        <dgm:presLayoutVars>
          <dgm:chMax val="5"/>
          <dgm:dir/>
          <dgm:resizeHandles val="exact"/>
        </dgm:presLayoutVars>
      </dgm:prSet>
      <dgm:spPr/>
      <dgm:t>
        <a:bodyPr/>
        <a:lstStyle/>
        <a:p>
          <a:endParaRPr lang="zh-CN" altLang="en-US"/>
        </a:p>
      </dgm:t>
    </dgm:pt>
    <dgm:pt modelId="{0D6FA3BA-2A9D-45D4-AD16-44B601BBABE7}" type="pres">
      <dgm:prSet presAssocID="{1724FBC9-BFCB-4943-8CE7-44F34A5AD2EF}" presName="dummyMaxCanvas" presStyleCnt="0">
        <dgm:presLayoutVars/>
      </dgm:prSet>
      <dgm:spPr/>
      <dgm:t>
        <a:bodyPr/>
        <a:lstStyle/>
        <a:p>
          <a:endParaRPr lang="zh-CN" altLang="en-US"/>
        </a:p>
      </dgm:t>
    </dgm:pt>
    <dgm:pt modelId="{4072B63C-2C53-43FE-AED2-120B5C802762}" type="pres">
      <dgm:prSet presAssocID="{1724FBC9-BFCB-4943-8CE7-44F34A5AD2EF}" presName="ThreeNodes_1" presStyleLbl="node1" presStyleIdx="0" presStyleCnt="3">
        <dgm:presLayoutVars>
          <dgm:bulletEnabled val="1"/>
        </dgm:presLayoutVars>
      </dgm:prSet>
      <dgm:spPr/>
      <dgm:t>
        <a:bodyPr/>
        <a:lstStyle/>
        <a:p>
          <a:endParaRPr lang="zh-CN" altLang="en-US"/>
        </a:p>
      </dgm:t>
    </dgm:pt>
    <dgm:pt modelId="{F3607C4B-0FE4-4334-B2D7-A5C1FEDB9C32}" type="pres">
      <dgm:prSet presAssocID="{1724FBC9-BFCB-4943-8CE7-44F34A5AD2EF}" presName="ThreeNodes_2" presStyleLbl="node1" presStyleIdx="1" presStyleCnt="3">
        <dgm:presLayoutVars>
          <dgm:bulletEnabled val="1"/>
        </dgm:presLayoutVars>
      </dgm:prSet>
      <dgm:spPr/>
      <dgm:t>
        <a:bodyPr/>
        <a:lstStyle/>
        <a:p>
          <a:endParaRPr lang="zh-CN" altLang="en-US"/>
        </a:p>
      </dgm:t>
    </dgm:pt>
    <dgm:pt modelId="{29E835C7-4414-49E3-A278-81A7EC714327}" type="pres">
      <dgm:prSet presAssocID="{1724FBC9-BFCB-4943-8CE7-44F34A5AD2EF}" presName="ThreeNodes_3" presStyleLbl="node1" presStyleIdx="2" presStyleCnt="3" custScaleX="102241">
        <dgm:presLayoutVars>
          <dgm:bulletEnabled val="1"/>
        </dgm:presLayoutVars>
      </dgm:prSet>
      <dgm:spPr/>
      <dgm:t>
        <a:bodyPr/>
        <a:lstStyle/>
        <a:p>
          <a:endParaRPr lang="zh-CN" altLang="en-US"/>
        </a:p>
      </dgm:t>
    </dgm:pt>
    <dgm:pt modelId="{2A6A554B-6C61-488F-93F4-608223931DD9}" type="pres">
      <dgm:prSet presAssocID="{1724FBC9-BFCB-4943-8CE7-44F34A5AD2EF}" presName="ThreeConn_1-2" presStyleLbl="fgAccFollowNode1" presStyleIdx="0" presStyleCnt="2">
        <dgm:presLayoutVars>
          <dgm:bulletEnabled val="1"/>
        </dgm:presLayoutVars>
      </dgm:prSet>
      <dgm:spPr/>
      <dgm:t>
        <a:bodyPr/>
        <a:lstStyle/>
        <a:p>
          <a:endParaRPr lang="zh-CN" altLang="en-US"/>
        </a:p>
      </dgm:t>
    </dgm:pt>
    <dgm:pt modelId="{6CC30F89-A2FF-4D42-8DB1-2B1FBC95D15C}" type="pres">
      <dgm:prSet presAssocID="{1724FBC9-BFCB-4943-8CE7-44F34A5AD2EF}" presName="ThreeConn_2-3" presStyleLbl="fgAccFollowNode1" presStyleIdx="1" presStyleCnt="2">
        <dgm:presLayoutVars>
          <dgm:bulletEnabled val="1"/>
        </dgm:presLayoutVars>
      </dgm:prSet>
      <dgm:spPr/>
      <dgm:t>
        <a:bodyPr/>
        <a:lstStyle/>
        <a:p>
          <a:endParaRPr lang="zh-CN" altLang="en-US"/>
        </a:p>
      </dgm:t>
    </dgm:pt>
    <dgm:pt modelId="{564F8B05-4DF2-4062-AA63-780598CBC15C}" type="pres">
      <dgm:prSet presAssocID="{1724FBC9-BFCB-4943-8CE7-44F34A5AD2EF}" presName="ThreeNodes_1_text" presStyleLbl="node1" presStyleIdx="2" presStyleCnt="3">
        <dgm:presLayoutVars>
          <dgm:bulletEnabled val="1"/>
        </dgm:presLayoutVars>
      </dgm:prSet>
      <dgm:spPr/>
      <dgm:t>
        <a:bodyPr/>
        <a:lstStyle/>
        <a:p>
          <a:endParaRPr lang="zh-CN" altLang="en-US"/>
        </a:p>
      </dgm:t>
    </dgm:pt>
    <dgm:pt modelId="{A005BE62-93AC-4398-84B8-EA87CC9EB0EA}" type="pres">
      <dgm:prSet presAssocID="{1724FBC9-BFCB-4943-8CE7-44F34A5AD2EF}" presName="ThreeNodes_2_text" presStyleLbl="node1" presStyleIdx="2" presStyleCnt="3">
        <dgm:presLayoutVars>
          <dgm:bulletEnabled val="1"/>
        </dgm:presLayoutVars>
      </dgm:prSet>
      <dgm:spPr/>
      <dgm:t>
        <a:bodyPr/>
        <a:lstStyle/>
        <a:p>
          <a:endParaRPr lang="zh-CN" altLang="en-US"/>
        </a:p>
      </dgm:t>
    </dgm:pt>
    <dgm:pt modelId="{5056A793-B957-47E6-AB4F-2FC43BDF9CC4}" type="pres">
      <dgm:prSet presAssocID="{1724FBC9-BFCB-4943-8CE7-44F34A5AD2EF}" presName="ThreeNodes_3_text" presStyleLbl="node1" presStyleIdx="2" presStyleCnt="3">
        <dgm:presLayoutVars>
          <dgm:bulletEnabled val="1"/>
        </dgm:presLayoutVars>
      </dgm:prSet>
      <dgm:spPr/>
      <dgm:t>
        <a:bodyPr/>
        <a:lstStyle/>
        <a:p>
          <a:endParaRPr lang="zh-CN" altLang="en-US"/>
        </a:p>
      </dgm:t>
    </dgm:pt>
  </dgm:ptLst>
  <dgm:cxnLst>
    <dgm:cxn modelId="{43382FEB-6C71-4E34-A9C0-E8B56AACAC45}" type="presOf" srcId="{18FA1AA8-E714-4229-98E0-A8B815857E7E}" destId="{4072B63C-2C53-43FE-AED2-120B5C802762}" srcOrd="0" destOrd="0" presId="urn:microsoft.com/office/officeart/2005/8/layout/vProcess5"/>
    <dgm:cxn modelId="{FBB7106C-0348-4F4A-8764-CE541E8366B5}" type="presOf" srcId="{DDC731CF-7018-45DC-9036-8FDEA6E1CBB2}" destId="{A005BE62-93AC-4398-84B8-EA87CC9EB0EA}" srcOrd="1" destOrd="0" presId="urn:microsoft.com/office/officeart/2005/8/layout/vProcess5"/>
    <dgm:cxn modelId="{B86E60C5-132B-41DC-986E-F663D097D093}" srcId="{1724FBC9-BFCB-4943-8CE7-44F34A5AD2EF}" destId="{18FA1AA8-E714-4229-98E0-A8B815857E7E}" srcOrd="0" destOrd="0" parTransId="{73B2861C-302B-46DE-B016-EA24160111F2}" sibTransId="{F089CE02-124C-42C9-94AD-619AA42F6C06}"/>
    <dgm:cxn modelId="{9B6A0190-28CF-4935-AA4D-D112EB3D9123}" type="presOf" srcId="{1724FBC9-BFCB-4943-8CE7-44F34A5AD2EF}" destId="{B81F1C59-E488-48F8-8C0F-2BFA921A6734}" srcOrd="0" destOrd="0" presId="urn:microsoft.com/office/officeart/2005/8/layout/vProcess5"/>
    <dgm:cxn modelId="{FC7D1DFF-32BF-44D6-BA94-B89D1D74A342}" srcId="{1724FBC9-BFCB-4943-8CE7-44F34A5AD2EF}" destId="{7A6A4A4D-7A4F-434E-A0DE-6D167C1C74DB}" srcOrd="2" destOrd="0" parTransId="{659E1DF8-60F7-4DED-888F-D8728C555921}" sibTransId="{1E55C258-9D4A-4BE5-A450-46B93D6DE979}"/>
    <dgm:cxn modelId="{4216CF09-DEFE-429C-8682-C179A19BC216}" type="presOf" srcId="{7A6A4A4D-7A4F-434E-A0DE-6D167C1C74DB}" destId="{29E835C7-4414-49E3-A278-81A7EC714327}" srcOrd="0" destOrd="0" presId="urn:microsoft.com/office/officeart/2005/8/layout/vProcess5"/>
    <dgm:cxn modelId="{E99633B3-2AE6-4226-8F9E-32D85892D325}" srcId="{1724FBC9-BFCB-4943-8CE7-44F34A5AD2EF}" destId="{DDC731CF-7018-45DC-9036-8FDEA6E1CBB2}" srcOrd="1" destOrd="0" parTransId="{64E1CF07-7B56-49EA-8EA3-AC8BDA9D2FE7}" sibTransId="{6D494324-8E8F-4FEF-AB1F-A711EDEA8E98}"/>
    <dgm:cxn modelId="{7A3224E8-4E4F-4CD6-8A9B-EF9CC1085B2A}" type="presOf" srcId="{DDC731CF-7018-45DC-9036-8FDEA6E1CBB2}" destId="{F3607C4B-0FE4-4334-B2D7-A5C1FEDB9C32}" srcOrd="0" destOrd="0" presId="urn:microsoft.com/office/officeart/2005/8/layout/vProcess5"/>
    <dgm:cxn modelId="{6DF7B8C8-73DC-446B-8592-DC0DEC7B690B}" type="presOf" srcId="{18FA1AA8-E714-4229-98E0-A8B815857E7E}" destId="{564F8B05-4DF2-4062-AA63-780598CBC15C}" srcOrd="1" destOrd="0" presId="urn:microsoft.com/office/officeart/2005/8/layout/vProcess5"/>
    <dgm:cxn modelId="{BE01F08E-9A30-4314-84DF-504D13680F1B}" type="presOf" srcId="{7A6A4A4D-7A4F-434E-A0DE-6D167C1C74DB}" destId="{5056A793-B957-47E6-AB4F-2FC43BDF9CC4}" srcOrd="1" destOrd="0" presId="urn:microsoft.com/office/officeart/2005/8/layout/vProcess5"/>
    <dgm:cxn modelId="{62F8211A-E6E9-4D93-814C-1B7F5C3A4101}" type="presOf" srcId="{6D494324-8E8F-4FEF-AB1F-A711EDEA8E98}" destId="{6CC30F89-A2FF-4D42-8DB1-2B1FBC95D15C}" srcOrd="0" destOrd="0" presId="urn:microsoft.com/office/officeart/2005/8/layout/vProcess5"/>
    <dgm:cxn modelId="{4AF8900F-4AC6-4218-B456-652FFC6C39FF}" type="presOf" srcId="{F089CE02-124C-42C9-94AD-619AA42F6C06}" destId="{2A6A554B-6C61-488F-93F4-608223931DD9}" srcOrd="0" destOrd="0" presId="urn:microsoft.com/office/officeart/2005/8/layout/vProcess5"/>
    <dgm:cxn modelId="{9582E00E-C06B-483F-8067-109AF8A6DCE3}" type="presParOf" srcId="{B81F1C59-E488-48F8-8C0F-2BFA921A6734}" destId="{0D6FA3BA-2A9D-45D4-AD16-44B601BBABE7}" srcOrd="0" destOrd="0" presId="urn:microsoft.com/office/officeart/2005/8/layout/vProcess5"/>
    <dgm:cxn modelId="{6CE25897-E931-42F1-8FA1-658605E3E701}" type="presParOf" srcId="{B81F1C59-E488-48F8-8C0F-2BFA921A6734}" destId="{4072B63C-2C53-43FE-AED2-120B5C802762}" srcOrd="1" destOrd="0" presId="urn:microsoft.com/office/officeart/2005/8/layout/vProcess5"/>
    <dgm:cxn modelId="{E87E79CF-DB2A-4D27-9B32-4BCE76C4728F}" type="presParOf" srcId="{B81F1C59-E488-48F8-8C0F-2BFA921A6734}" destId="{F3607C4B-0FE4-4334-B2D7-A5C1FEDB9C32}" srcOrd="2" destOrd="0" presId="urn:microsoft.com/office/officeart/2005/8/layout/vProcess5"/>
    <dgm:cxn modelId="{970E4190-0397-45A4-BF61-0C6FC84BA7CC}" type="presParOf" srcId="{B81F1C59-E488-48F8-8C0F-2BFA921A6734}" destId="{29E835C7-4414-49E3-A278-81A7EC714327}" srcOrd="3" destOrd="0" presId="urn:microsoft.com/office/officeart/2005/8/layout/vProcess5"/>
    <dgm:cxn modelId="{ACF649C0-B863-4A32-B5E3-7830A33AFB0A}" type="presParOf" srcId="{B81F1C59-E488-48F8-8C0F-2BFA921A6734}" destId="{2A6A554B-6C61-488F-93F4-608223931DD9}" srcOrd="4" destOrd="0" presId="urn:microsoft.com/office/officeart/2005/8/layout/vProcess5"/>
    <dgm:cxn modelId="{52F17A43-FBC7-4470-BDEC-F7987540A7EB}" type="presParOf" srcId="{B81F1C59-E488-48F8-8C0F-2BFA921A6734}" destId="{6CC30F89-A2FF-4D42-8DB1-2B1FBC95D15C}" srcOrd="5" destOrd="0" presId="urn:microsoft.com/office/officeart/2005/8/layout/vProcess5"/>
    <dgm:cxn modelId="{15694D98-708A-44FA-A315-BCEF87095064}" type="presParOf" srcId="{B81F1C59-E488-48F8-8C0F-2BFA921A6734}" destId="{564F8B05-4DF2-4062-AA63-780598CBC15C}" srcOrd="6" destOrd="0" presId="urn:microsoft.com/office/officeart/2005/8/layout/vProcess5"/>
    <dgm:cxn modelId="{8223CB22-FB3E-44B7-8F1A-B8BEE9D8DD61}" type="presParOf" srcId="{B81F1C59-E488-48F8-8C0F-2BFA921A6734}" destId="{A005BE62-93AC-4398-84B8-EA87CC9EB0EA}" srcOrd="7" destOrd="0" presId="urn:microsoft.com/office/officeart/2005/8/layout/vProcess5"/>
    <dgm:cxn modelId="{DDF1D9D0-A2EF-402E-9848-66C714CB1B98}" type="presParOf" srcId="{B81F1C59-E488-48F8-8C0F-2BFA921A6734}" destId="{5056A793-B957-47E6-AB4F-2FC43BDF9CC4}" srcOrd="8" destOrd="0" presId="urn:microsoft.com/office/officeart/2005/8/layout/vProcess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C371CE-2FE0-49CE-AE01-27653CF7795E}">
      <dsp:nvSpPr>
        <dsp:cNvPr id="0" name=""/>
        <dsp:cNvSpPr/>
      </dsp:nvSpPr>
      <dsp:spPr>
        <a:xfrm>
          <a:off x="4090725" y="0"/>
          <a:ext cx="2995715" cy="13912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t>大脑活动</a:t>
          </a:r>
          <a:endParaRPr lang="zh-CN" altLang="en-US" sz="3200" kern="1200" dirty="0"/>
        </a:p>
      </dsp:txBody>
      <dsp:txXfrm>
        <a:off x="4131472" y="40747"/>
        <a:ext cx="2914221" cy="1309722"/>
      </dsp:txXfrm>
    </dsp:sp>
    <dsp:sp modelId="{4E6AE2C3-E6B0-4131-8D9D-C35A2D54F64B}">
      <dsp:nvSpPr>
        <dsp:cNvPr id="0" name=""/>
        <dsp:cNvSpPr/>
      </dsp:nvSpPr>
      <dsp:spPr>
        <a:xfrm>
          <a:off x="2272964" y="1391216"/>
          <a:ext cx="3315619" cy="669692"/>
        </a:xfrm>
        <a:custGeom>
          <a:avLst/>
          <a:gdLst/>
          <a:ahLst/>
          <a:cxnLst/>
          <a:rect l="0" t="0" r="0" b="0"/>
          <a:pathLst>
            <a:path>
              <a:moveTo>
                <a:pt x="3315619" y="0"/>
              </a:moveTo>
              <a:lnTo>
                <a:pt x="3315619" y="334846"/>
              </a:lnTo>
              <a:lnTo>
                <a:pt x="0" y="334846"/>
              </a:lnTo>
              <a:lnTo>
                <a:pt x="0" y="66969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F60357-76E7-475E-914A-D92B525A5A35}">
      <dsp:nvSpPr>
        <dsp:cNvPr id="0" name=""/>
        <dsp:cNvSpPr/>
      </dsp:nvSpPr>
      <dsp:spPr>
        <a:xfrm>
          <a:off x="1945048" y="2060908"/>
          <a:ext cx="655830" cy="43722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电</a:t>
          </a:r>
          <a:endParaRPr lang="zh-CN" altLang="en-US" sz="2400" kern="1200" dirty="0"/>
        </a:p>
      </dsp:txBody>
      <dsp:txXfrm>
        <a:off x="1957854" y="2073714"/>
        <a:ext cx="630218" cy="411608"/>
      </dsp:txXfrm>
    </dsp:sp>
    <dsp:sp modelId="{C2BD429D-33CC-4E9C-B2B6-60B6DE998EC6}">
      <dsp:nvSpPr>
        <dsp:cNvPr id="0" name=""/>
        <dsp:cNvSpPr/>
      </dsp:nvSpPr>
      <dsp:spPr>
        <a:xfrm>
          <a:off x="536256" y="2498129"/>
          <a:ext cx="1736707" cy="606194"/>
        </a:xfrm>
        <a:custGeom>
          <a:avLst/>
          <a:gdLst/>
          <a:ahLst/>
          <a:cxnLst/>
          <a:rect l="0" t="0" r="0" b="0"/>
          <a:pathLst>
            <a:path>
              <a:moveTo>
                <a:pt x="1736707" y="0"/>
              </a:moveTo>
              <a:lnTo>
                <a:pt x="1736707" y="303097"/>
              </a:lnTo>
              <a:lnTo>
                <a:pt x="0" y="303097"/>
              </a:lnTo>
              <a:lnTo>
                <a:pt x="0" y="60619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C70E1D-DAFC-4E4B-BD78-473E48801EE2}">
      <dsp:nvSpPr>
        <dsp:cNvPr id="0" name=""/>
        <dsp:cNvSpPr/>
      </dsp:nvSpPr>
      <dsp:spPr>
        <a:xfrm>
          <a:off x="65973" y="3104323"/>
          <a:ext cx="940566" cy="399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脑电图</a:t>
          </a:r>
          <a:endParaRPr lang="zh-CN" altLang="en-US" sz="1800" kern="1200" dirty="0"/>
        </a:p>
      </dsp:txBody>
      <dsp:txXfrm>
        <a:off x="77681" y="3116031"/>
        <a:ext cx="917150" cy="376326"/>
      </dsp:txXfrm>
    </dsp:sp>
    <dsp:sp modelId="{E30BFB1E-F7BA-42CF-B562-FDC029F794E9}">
      <dsp:nvSpPr>
        <dsp:cNvPr id="0" name=""/>
        <dsp:cNvSpPr/>
      </dsp:nvSpPr>
      <dsp:spPr>
        <a:xfrm>
          <a:off x="1665445" y="2498129"/>
          <a:ext cx="607518" cy="606194"/>
        </a:xfrm>
        <a:custGeom>
          <a:avLst/>
          <a:gdLst/>
          <a:ahLst/>
          <a:cxnLst/>
          <a:rect l="0" t="0" r="0" b="0"/>
          <a:pathLst>
            <a:path>
              <a:moveTo>
                <a:pt x="607518" y="0"/>
              </a:moveTo>
              <a:lnTo>
                <a:pt x="607518" y="303097"/>
              </a:lnTo>
              <a:lnTo>
                <a:pt x="0" y="303097"/>
              </a:lnTo>
              <a:lnTo>
                <a:pt x="0" y="60619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3C52D2-EE8F-45D2-96AC-2FED6702BBF6}">
      <dsp:nvSpPr>
        <dsp:cNvPr id="0" name=""/>
        <dsp:cNvSpPr/>
      </dsp:nvSpPr>
      <dsp:spPr>
        <a:xfrm>
          <a:off x="1121278" y="3104323"/>
          <a:ext cx="1088334" cy="3867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脑磁图</a:t>
          </a:r>
          <a:endParaRPr lang="zh-CN" altLang="en-US" sz="1800" kern="1200" dirty="0"/>
        </a:p>
      </dsp:txBody>
      <dsp:txXfrm>
        <a:off x="1132605" y="3115650"/>
        <a:ext cx="1065680" cy="364067"/>
      </dsp:txXfrm>
    </dsp:sp>
    <dsp:sp modelId="{86DAD294-B8E5-4A27-A649-4B2B6DFE937C}">
      <dsp:nvSpPr>
        <dsp:cNvPr id="0" name=""/>
        <dsp:cNvSpPr/>
      </dsp:nvSpPr>
      <dsp:spPr>
        <a:xfrm>
          <a:off x="2272964" y="2498129"/>
          <a:ext cx="675062" cy="606194"/>
        </a:xfrm>
        <a:custGeom>
          <a:avLst/>
          <a:gdLst/>
          <a:ahLst/>
          <a:cxnLst/>
          <a:rect l="0" t="0" r="0" b="0"/>
          <a:pathLst>
            <a:path>
              <a:moveTo>
                <a:pt x="0" y="0"/>
              </a:moveTo>
              <a:lnTo>
                <a:pt x="0" y="303097"/>
              </a:lnTo>
              <a:lnTo>
                <a:pt x="675062" y="303097"/>
              </a:lnTo>
              <a:lnTo>
                <a:pt x="675062" y="60619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41BA5E-C95E-4057-8FB6-5BAB83DF0662}">
      <dsp:nvSpPr>
        <dsp:cNvPr id="0" name=""/>
        <dsp:cNvSpPr/>
      </dsp:nvSpPr>
      <dsp:spPr>
        <a:xfrm>
          <a:off x="2499193" y="3104323"/>
          <a:ext cx="897666" cy="5740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脑皮层电图</a:t>
          </a:r>
          <a:endParaRPr lang="zh-CN" altLang="en-US" sz="1600" kern="1200" dirty="0"/>
        </a:p>
      </dsp:txBody>
      <dsp:txXfrm>
        <a:off x="2516007" y="3121137"/>
        <a:ext cx="864038" cy="540442"/>
      </dsp:txXfrm>
    </dsp:sp>
    <dsp:sp modelId="{FF966347-15F6-421F-918B-541B81E20A5D}">
      <dsp:nvSpPr>
        <dsp:cNvPr id="0" name=""/>
        <dsp:cNvSpPr/>
      </dsp:nvSpPr>
      <dsp:spPr>
        <a:xfrm>
          <a:off x="2272964" y="2498129"/>
          <a:ext cx="1744825" cy="606194"/>
        </a:xfrm>
        <a:custGeom>
          <a:avLst/>
          <a:gdLst/>
          <a:ahLst/>
          <a:cxnLst/>
          <a:rect l="0" t="0" r="0" b="0"/>
          <a:pathLst>
            <a:path>
              <a:moveTo>
                <a:pt x="0" y="0"/>
              </a:moveTo>
              <a:lnTo>
                <a:pt x="0" y="303097"/>
              </a:lnTo>
              <a:lnTo>
                <a:pt x="1744825" y="303097"/>
              </a:lnTo>
              <a:lnTo>
                <a:pt x="1744825" y="60619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D95BA3-3D82-4477-B342-CBC6FB4C80F3}">
      <dsp:nvSpPr>
        <dsp:cNvPr id="0" name=""/>
        <dsp:cNvSpPr/>
      </dsp:nvSpPr>
      <dsp:spPr>
        <a:xfrm>
          <a:off x="3562734" y="3104323"/>
          <a:ext cx="910109" cy="4146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微电极</a:t>
          </a:r>
          <a:endParaRPr lang="zh-CN" altLang="en-US" sz="1600" kern="1200" dirty="0"/>
        </a:p>
      </dsp:txBody>
      <dsp:txXfrm>
        <a:off x="3574878" y="3116467"/>
        <a:ext cx="885821" cy="390336"/>
      </dsp:txXfrm>
    </dsp:sp>
    <dsp:sp modelId="{929D3FE2-F578-4010-9DAE-EC47F4BB7C1C}">
      <dsp:nvSpPr>
        <dsp:cNvPr id="0" name=""/>
        <dsp:cNvSpPr/>
      </dsp:nvSpPr>
      <dsp:spPr>
        <a:xfrm>
          <a:off x="5542863" y="1391216"/>
          <a:ext cx="91440" cy="630903"/>
        </a:xfrm>
        <a:custGeom>
          <a:avLst/>
          <a:gdLst/>
          <a:ahLst/>
          <a:cxnLst/>
          <a:rect l="0" t="0" r="0" b="0"/>
          <a:pathLst>
            <a:path>
              <a:moveTo>
                <a:pt x="45720" y="0"/>
              </a:moveTo>
              <a:lnTo>
                <a:pt x="45720" y="315451"/>
              </a:lnTo>
              <a:lnTo>
                <a:pt x="53290" y="315451"/>
              </a:lnTo>
              <a:lnTo>
                <a:pt x="53290" y="63090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2833DC-9A26-43A3-9C33-16B46425C491}">
      <dsp:nvSpPr>
        <dsp:cNvPr id="0" name=""/>
        <dsp:cNvSpPr/>
      </dsp:nvSpPr>
      <dsp:spPr>
        <a:xfrm>
          <a:off x="5127786" y="2022119"/>
          <a:ext cx="936735" cy="5736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化学</a:t>
          </a:r>
          <a:endParaRPr lang="zh-CN" altLang="en-US" sz="2400" kern="1200" dirty="0"/>
        </a:p>
      </dsp:txBody>
      <dsp:txXfrm>
        <a:off x="5144587" y="2038920"/>
        <a:ext cx="903133" cy="540022"/>
      </dsp:txXfrm>
    </dsp:sp>
    <dsp:sp modelId="{20636238-63AB-4C1E-B272-575A07DA1D82}">
      <dsp:nvSpPr>
        <dsp:cNvPr id="0" name=""/>
        <dsp:cNvSpPr/>
      </dsp:nvSpPr>
      <dsp:spPr>
        <a:xfrm>
          <a:off x="5548428" y="2595744"/>
          <a:ext cx="91440" cy="334791"/>
        </a:xfrm>
        <a:custGeom>
          <a:avLst/>
          <a:gdLst/>
          <a:ahLst/>
          <a:cxnLst/>
          <a:rect l="0" t="0" r="0" b="0"/>
          <a:pathLst>
            <a:path>
              <a:moveTo>
                <a:pt x="47725" y="0"/>
              </a:moveTo>
              <a:lnTo>
                <a:pt x="47725" y="167395"/>
              </a:lnTo>
              <a:lnTo>
                <a:pt x="45720" y="167395"/>
              </a:lnTo>
              <a:lnTo>
                <a:pt x="45720" y="33479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590C50-2712-41E0-8708-88B61916A9E0}">
      <dsp:nvSpPr>
        <dsp:cNvPr id="0" name=""/>
        <dsp:cNvSpPr/>
      </dsp:nvSpPr>
      <dsp:spPr>
        <a:xfrm>
          <a:off x="4754606" y="2930535"/>
          <a:ext cx="1679082" cy="88677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正电子发射断层扫描（</a:t>
          </a:r>
          <a:r>
            <a:rPr lang="en-US" altLang="zh-CN" sz="1800" kern="1200" dirty="0" smtClean="0"/>
            <a:t>PET</a:t>
          </a:r>
          <a:r>
            <a:rPr lang="zh-CN" altLang="en-US" sz="1800" kern="1200" dirty="0" smtClean="0"/>
            <a:t>）</a:t>
          </a:r>
          <a:endParaRPr lang="zh-CN" altLang="en-US" sz="1800" kern="1200" dirty="0"/>
        </a:p>
      </dsp:txBody>
      <dsp:txXfrm>
        <a:off x="4780579" y="2956508"/>
        <a:ext cx="1627136" cy="834828"/>
      </dsp:txXfrm>
    </dsp:sp>
    <dsp:sp modelId="{9736D708-1299-4F3E-8BDF-B49299FC7B50}">
      <dsp:nvSpPr>
        <dsp:cNvPr id="0" name=""/>
        <dsp:cNvSpPr/>
      </dsp:nvSpPr>
      <dsp:spPr>
        <a:xfrm>
          <a:off x="5588583" y="1391216"/>
          <a:ext cx="1648641" cy="664343"/>
        </a:xfrm>
        <a:custGeom>
          <a:avLst/>
          <a:gdLst/>
          <a:ahLst/>
          <a:cxnLst/>
          <a:rect l="0" t="0" r="0" b="0"/>
          <a:pathLst>
            <a:path>
              <a:moveTo>
                <a:pt x="0" y="0"/>
              </a:moveTo>
              <a:lnTo>
                <a:pt x="0" y="332171"/>
              </a:lnTo>
              <a:lnTo>
                <a:pt x="1648641" y="332171"/>
              </a:lnTo>
              <a:lnTo>
                <a:pt x="1648641" y="66434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08ECFC-0B4A-4264-9887-FDDC1D774DB8}">
      <dsp:nvSpPr>
        <dsp:cNvPr id="0" name=""/>
        <dsp:cNvSpPr/>
      </dsp:nvSpPr>
      <dsp:spPr>
        <a:xfrm>
          <a:off x="6705080" y="2055559"/>
          <a:ext cx="1064288" cy="5504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代谢</a:t>
          </a:r>
          <a:endParaRPr lang="zh-CN" altLang="en-US" sz="2400" kern="1200" dirty="0"/>
        </a:p>
      </dsp:txBody>
      <dsp:txXfrm>
        <a:off x="6721203" y="2071682"/>
        <a:ext cx="1032042" cy="518237"/>
      </dsp:txXfrm>
    </dsp:sp>
    <dsp:sp modelId="{25E3C629-F373-404F-8A40-9C62504A3230}">
      <dsp:nvSpPr>
        <dsp:cNvPr id="0" name=""/>
        <dsp:cNvSpPr/>
      </dsp:nvSpPr>
      <dsp:spPr>
        <a:xfrm>
          <a:off x="7191504" y="2606043"/>
          <a:ext cx="91440" cy="379023"/>
        </a:xfrm>
        <a:custGeom>
          <a:avLst/>
          <a:gdLst/>
          <a:ahLst/>
          <a:cxnLst/>
          <a:rect l="0" t="0" r="0" b="0"/>
          <a:pathLst>
            <a:path>
              <a:moveTo>
                <a:pt x="45720" y="0"/>
              </a:moveTo>
              <a:lnTo>
                <a:pt x="45720" y="189511"/>
              </a:lnTo>
              <a:lnTo>
                <a:pt x="51367" y="189511"/>
              </a:lnTo>
              <a:lnTo>
                <a:pt x="51367" y="37902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0E0264-12CE-4CEE-BDAD-DC722043620E}">
      <dsp:nvSpPr>
        <dsp:cNvPr id="0" name=""/>
        <dsp:cNvSpPr/>
      </dsp:nvSpPr>
      <dsp:spPr>
        <a:xfrm>
          <a:off x="6667053" y="2985066"/>
          <a:ext cx="1151638" cy="7974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血流动态性响应</a:t>
          </a:r>
          <a:endParaRPr lang="zh-CN" altLang="en-US" sz="1600" kern="1200" dirty="0"/>
        </a:p>
      </dsp:txBody>
      <dsp:txXfrm>
        <a:off x="6690410" y="3008423"/>
        <a:ext cx="1104924" cy="7507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77C600-63F8-40C1-A77F-EBDF82C5FAF2}">
      <dsp:nvSpPr>
        <dsp:cNvPr id="0" name=""/>
        <dsp:cNvSpPr/>
      </dsp:nvSpPr>
      <dsp:spPr>
        <a:xfrm>
          <a:off x="3528499" y="29355"/>
          <a:ext cx="1006078" cy="1006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smtClean="0"/>
            <a:t>动脉血管</a:t>
          </a:r>
          <a:endParaRPr lang="zh-CN" altLang="en-US" sz="2400" kern="1200" dirty="0"/>
        </a:p>
      </dsp:txBody>
      <dsp:txXfrm>
        <a:off x="3528499" y="29355"/>
        <a:ext cx="1006078" cy="1006078"/>
      </dsp:txXfrm>
    </dsp:sp>
    <dsp:sp modelId="{00E07B32-2FA6-4958-AB31-69652964D4F7}">
      <dsp:nvSpPr>
        <dsp:cNvPr id="0" name=""/>
        <dsp:cNvSpPr/>
      </dsp:nvSpPr>
      <dsp:spPr>
        <a:xfrm>
          <a:off x="1162170" y="289"/>
          <a:ext cx="3771658" cy="3771658"/>
        </a:xfrm>
        <a:prstGeom prst="circularArrow">
          <a:avLst>
            <a:gd name="adj1" fmla="val 5202"/>
            <a:gd name="adj2" fmla="val 336015"/>
            <a:gd name="adj3" fmla="val 21292825"/>
            <a:gd name="adj4" fmla="val 19766604"/>
            <a:gd name="adj5" fmla="val 6068"/>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F5A6E5-E1EA-4CDE-85D4-1A4DAE3A6AD7}">
      <dsp:nvSpPr>
        <dsp:cNvPr id="0" name=""/>
        <dsp:cNvSpPr/>
      </dsp:nvSpPr>
      <dsp:spPr>
        <a:xfrm>
          <a:off x="4136359" y="1900156"/>
          <a:ext cx="1006078" cy="1006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smtClean="0"/>
            <a:t>器官和肌肉</a:t>
          </a:r>
          <a:endParaRPr lang="zh-CN" altLang="en-US" sz="2400" kern="1200" dirty="0"/>
        </a:p>
      </dsp:txBody>
      <dsp:txXfrm>
        <a:off x="4136359" y="1900156"/>
        <a:ext cx="1006078" cy="1006078"/>
      </dsp:txXfrm>
    </dsp:sp>
    <dsp:sp modelId="{7D5EBA5B-EC97-4726-97A8-20D3376EB3B3}">
      <dsp:nvSpPr>
        <dsp:cNvPr id="0" name=""/>
        <dsp:cNvSpPr/>
      </dsp:nvSpPr>
      <dsp:spPr>
        <a:xfrm>
          <a:off x="1162170" y="289"/>
          <a:ext cx="3771658" cy="3771658"/>
        </a:xfrm>
        <a:prstGeom prst="circularArrow">
          <a:avLst>
            <a:gd name="adj1" fmla="val 5202"/>
            <a:gd name="adj2" fmla="val 336015"/>
            <a:gd name="adj3" fmla="val 4014266"/>
            <a:gd name="adj4" fmla="val 2253829"/>
            <a:gd name="adj5" fmla="val 6068"/>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85C14E-3CAC-4E7E-A804-5A3405624931}">
      <dsp:nvSpPr>
        <dsp:cNvPr id="0" name=""/>
        <dsp:cNvSpPr/>
      </dsp:nvSpPr>
      <dsp:spPr>
        <a:xfrm>
          <a:off x="2544960" y="3056374"/>
          <a:ext cx="1006078" cy="1006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smtClean="0"/>
            <a:t>心脏</a:t>
          </a:r>
          <a:endParaRPr lang="zh-CN" altLang="en-US" sz="2400" kern="1200" dirty="0"/>
        </a:p>
      </dsp:txBody>
      <dsp:txXfrm>
        <a:off x="2544960" y="3056374"/>
        <a:ext cx="1006078" cy="1006078"/>
      </dsp:txXfrm>
    </dsp:sp>
    <dsp:sp modelId="{9989EF31-53A8-4463-BD49-205698B538B0}">
      <dsp:nvSpPr>
        <dsp:cNvPr id="0" name=""/>
        <dsp:cNvSpPr/>
      </dsp:nvSpPr>
      <dsp:spPr>
        <a:xfrm>
          <a:off x="1162170" y="289"/>
          <a:ext cx="3771658" cy="3771658"/>
        </a:xfrm>
        <a:prstGeom prst="circularArrow">
          <a:avLst>
            <a:gd name="adj1" fmla="val 5202"/>
            <a:gd name="adj2" fmla="val 336015"/>
            <a:gd name="adj3" fmla="val 8210155"/>
            <a:gd name="adj4" fmla="val 6449719"/>
            <a:gd name="adj5" fmla="val 6068"/>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43344C-E532-4930-96E8-0D7049C1BF0C}">
      <dsp:nvSpPr>
        <dsp:cNvPr id="0" name=""/>
        <dsp:cNvSpPr/>
      </dsp:nvSpPr>
      <dsp:spPr>
        <a:xfrm>
          <a:off x="953562" y="1900156"/>
          <a:ext cx="1006078" cy="1006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smtClean="0"/>
            <a:t>肺部</a:t>
          </a:r>
          <a:endParaRPr lang="zh-CN" altLang="en-US" sz="2400" kern="1200" dirty="0"/>
        </a:p>
      </dsp:txBody>
      <dsp:txXfrm>
        <a:off x="953562" y="1900156"/>
        <a:ext cx="1006078" cy="1006078"/>
      </dsp:txXfrm>
    </dsp:sp>
    <dsp:sp modelId="{61B03E91-C8B6-4C1F-ADF0-0D7AFBA4C2D0}">
      <dsp:nvSpPr>
        <dsp:cNvPr id="0" name=""/>
        <dsp:cNvSpPr/>
      </dsp:nvSpPr>
      <dsp:spPr>
        <a:xfrm>
          <a:off x="1162170" y="289"/>
          <a:ext cx="3771658" cy="3771658"/>
        </a:xfrm>
        <a:prstGeom prst="circularArrow">
          <a:avLst>
            <a:gd name="adj1" fmla="val 5202"/>
            <a:gd name="adj2" fmla="val 336015"/>
            <a:gd name="adj3" fmla="val 12297380"/>
            <a:gd name="adj4" fmla="val 10771160"/>
            <a:gd name="adj5" fmla="val 6068"/>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B9179F-B652-488E-8C6A-326753CD15EA}">
      <dsp:nvSpPr>
        <dsp:cNvPr id="0" name=""/>
        <dsp:cNvSpPr/>
      </dsp:nvSpPr>
      <dsp:spPr>
        <a:xfrm>
          <a:off x="1561422" y="29355"/>
          <a:ext cx="1006078" cy="1006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smtClean="0"/>
            <a:t>心脏</a:t>
          </a:r>
          <a:endParaRPr lang="zh-CN" altLang="en-US" sz="2400" kern="1200" dirty="0"/>
        </a:p>
      </dsp:txBody>
      <dsp:txXfrm>
        <a:off x="1561422" y="29355"/>
        <a:ext cx="1006078" cy="1006078"/>
      </dsp:txXfrm>
    </dsp:sp>
    <dsp:sp modelId="{C5E3C873-C472-4CCF-8977-1E6374ECC7EF}">
      <dsp:nvSpPr>
        <dsp:cNvPr id="0" name=""/>
        <dsp:cNvSpPr/>
      </dsp:nvSpPr>
      <dsp:spPr>
        <a:xfrm>
          <a:off x="1162170" y="289"/>
          <a:ext cx="3771658" cy="3771658"/>
        </a:xfrm>
        <a:prstGeom prst="circularArrow">
          <a:avLst>
            <a:gd name="adj1" fmla="val 5202"/>
            <a:gd name="adj2" fmla="val 336015"/>
            <a:gd name="adj3" fmla="val 16865256"/>
            <a:gd name="adj4" fmla="val 15198729"/>
            <a:gd name="adj5" fmla="val 6068"/>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72B63C-2C53-43FE-AED2-120B5C802762}">
      <dsp:nvSpPr>
        <dsp:cNvPr id="0" name=""/>
        <dsp:cNvSpPr/>
      </dsp:nvSpPr>
      <dsp:spPr>
        <a:xfrm>
          <a:off x="-38101" y="0"/>
          <a:ext cx="6800850" cy="1211580"/>
        </a:xfrm>
        <a:prstGeom prst="roundRect">
          <a:avLst>
            <a:gd name="adj" fmla="val 10000"/>
          </a:avLst>
        </a:prstGeom>
        <a:gradFill rotWithShape="0">
          <a:gsLst>
            <a:gs pos="0">
              <a:schemeClr val="accent1">
                <a:shade val="80000"/>
                <a:hueOff val="0"/>
                <a:satOff val="0"/>
                <a:lumOff val="0"/>
                <a:alphaOff val="0"/>
                <a:tint val="50000"/>
                <a:satMod val="300000"/>
              </a:schemeClr>
            </a:gs>
            <a:gs pos="35000">
              <a:schemeClr val="accent1">
                <a:shade val="80000"/>
                <a:hueOff val="0"/>
                <a:satOff val="0"/>
                <a:lumOff val="0"/>
                <a:alphaOff val="0"/>
                <a:tint val="37000"/>
                <a:satMod val="300000"/>
              </a:schemeClr>
            </a:gs>
            <a:gs pos="100000">
              <a:schemeClr val="accent1">
                <a:shade val="8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zh-CN" altLang="en-US" sz="2100" b="1" kern="1200" dirty="0" smtClean="0"/>
            <a:t>执行一个控制任务和休息间隔交替出现的固化任务，记录控制任务期间的大脑活动</a:t>
          </a:r>
          <a:endParaRPr lang="zh-CN" altLang="en-US" sz="2100" b="1" kern="1200" dirty="0"/>
        </a:p>
      </dsp:txBody>
      <dsp:txXfrm>
        <a:off x="-2615" y="35486"/>
        <a:ext cx="5493460" cy="1140608"/>
      </dsp:txXfrm>
    </dsp:sp>
    <dsp:sp modelId="{F3607C4B-0FE4-4334-B2D7-A5C1FEDB9C32}">
      <dsp:nvSpPr>
        <dsp:cNvPr id="0" name=""/>
        <dsp:cNvSpPr/>
      </dsp:nvSpPr>
      <dsp:spPr>
        <a:xfrm>
          <a:off x="561973" y="1413510"/>
          <a:ext cx="6800850" cy="1211580"/>
        </a:xfrm>
        <a:prstGeom prst="roundRect">
          <a:avLst>
            <a:gd name="adj" fmla="val 10000"/>
          </a:avLst>
        </a:prstGeom>
        <a:gradFill rotWithShape="0">
          <a:gsLst>
            <a:gs pos="0">
              <a:schemeClr val="accent1">
                <a:shade val="80000"/>
                <a:hueOff val="-284675"/>
                <a:satOff val="-14825"/>
                <a:lumOff val="17538"/>
                <a:alphaOff val="0"/>
                <a:tint val="50000"/>
                <a:satMod val="300000"/>
              </a:schemeClr>
            </a:gs>
            <a:gs pos="35000">
              <a:schemeClr val="accent1">
                <a:shade val="80000"/>
                <a:hueOff val="-284675"/>
                <a:satOff val="-14825"/>
                <a:lumOff val="17538"/>
                <a:alphaOff val="0"/>
                <a:tint val="37000"/>
                <a:satMod val="300000"/>
              </a:schemeClr>
            </a:gs>
            <a:gs pos="100000">
              <a:schemeClr val="accent1">
                <a:shade val="80000"/>
                <a:hueOff val="-284675"/>
                <a:satOff val="-14825"/>
                <a:lumOff val="1753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zh-CN" altLang="en-US" sz="2100" b="1" kern="1200" dirty="0" smtClean="0"/>
            <a:t>数据处理后创建一个映射来识别参与任务的大脑位置，再选择一个感兴趣区域</a:t>
          </a:r>
          <a:endParaRPr lang="zh-CN" altLang="en-US" sz="2100" b="1" kern="1200" dirty="0"/>
        </a:p>
      </dsp:txBody>
      <dsp:txXfrm>
        <a:off x="597459" y="1448996"/>
        <a:ext cx="5342276" cy="1140608"/>
      </dsp:txXfrm>
    </dsp:sp>
    <dsp:sp modelId="{29E835C7-4414-49E3-A278-81A7EC714327}">
      <dsp:nvSpPr>
        <dsp:cNvPr id="0" name=""/>
        <dsp:cNvSpPr/>
      </dsp:nvSpPr>
      <dsp:spPr>
        <a:xfrm>
          <a:off x="1085844" y="2827020"/>
          <a:ext cx="6953257" cy="1211580"/>
        </a:xfrm>
        <a:prstGeom prst="roundRect">
          <a:avLst>
            <a:gd name="adj" fmla="val 10000"/>
          </a:avLst>
        </a:prstGeom>
        <a:gradFill rotWithShape="0">
          <a:gsLst>
            <a:gs pos="0">
              <a:schemeClr val="accent1">
                <a:shade val="80000"/>
                <a:hueOff val="-569349"/>
                <a:satOff val="-29649"/>
                <a:lumOff val="35077"/>
                <a:alphaOff val="0"/>
                <a:tint val="50000"/>
                <a:satMod val="300000"/>
              </a:schemeClr>
            </a:gs>
            <a:gs pos="35000">
              <a:schemeClr val="accent1">
                <a:shade val="80000"/>
                <a:hueOff val="-569349"/>
                <a:satOff val="-29649"/>
                <a:lumOff val="35077"/>
                <a:alphaOff val="0"/>
                <a:tint val="37000"/>
                <a:satMod val="300000"/>
              </a:schemeClr>
            </a:gs>
            <a:gs pos="100000">
              <a:schemeClr val="accent1">
                <a:shade val="80000"/>
                <a:hueOff val="-569349"/>
                <a:satOff val="-29649"/>
                <a:lumOff val="3507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zh-CN" altLang="en-US" sz="2100" b="1" kern="1200" dirty="0" smtClean="0"/>
            <a:t>执行相同或类似的任务，接收即时的反馈信号，被试可基于心理意象改善该区域活动水平，从而可改善被试大脑活动的控制</a:t>
          </a:r>
          <a:endParaRPr lang="zh-CN" altLang="en-US" sz="2100" b="1" kern="1200" dirty="0"/>
        </a:p>
      </dsp:txBody>
      <dsp:txXfrm>
        <a:off x="1121330" y="2862506"/>
        <a:ext cx="5463586" cy="1140608"/>
      </dsp:txXfrm>
    </dsp:sp>
    <dsp:sp modelId="{2A6A554B-6C61-488F-93F4-608223931DD9}">
      <dsp:nvSpPr>
        <dsp:cNvPr id="0" name=""/>
        <dsp:cNvSpPr/>
      </dsp:nvSpPr>
      <dsp:spPr>
        <a:xfrm>
          <a:off x="5975221" y="918781"/>
          <a:ext cx="787527" cy="787527"/>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zh-CN" altLang="en-US" sz="3600" kern="1200"/>
        </a:p>
      </dsp:txBody>
      <dsp:txXfrm>
        <a:off x="6152415" y="918781"/>
        <a:ext cx="433139" cy="592614"/>
      </dsp:txXfrm>
    </dsp:sp>
    <dsp:sp modelId="{6CC30F89-A2FF-4D42-8DB1-2B1FBC95D15C}">
      <dsp:nvSpPr>
        <dsp:cNvPr id="0" name=""/>
        <dsp:cNvSpPr/>
      </dsp:nvSpPr>
      <dsp:spPr>
        <a:xfrm>
          <a:off x="6575296" y="2324214"/>
          <a:ext cx="787527" cy="787527"/>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zh-CN" altLang="en-US" sz="3600" kern="1200"/>
        </a:p>
      </dsp:txBody>
      <dsp:txXfrm>
        <a:off x="6752490" y="2324214"/>
        <a:ext cx="433139" cy="59261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a:defRPr/>
            </a:pPr>
            <a:endParaRPr lang="en-US" altLang="zh-CN"/>
          </a:p>
        </p:txBody>
      </p:sp>
      <p:sp>
        <p:nvSpPr>
          <p:cNvPr id="2355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2355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a:defRPr/>
            </a:pPr>
            <a:endParaRPr lang="en-US" altLang="zh-CN"/>
          </a:p>
        </p:txBody>
      </p:sp>
      <p:sp>
        <p:nvSpPr>
          <p:cNvPr id="2355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Arial" panose="020B0604020202020204" pitchFamily="34" charset="0"/>
              </a:defRPr>
            </a:lvl1pPr>
          </a:lstStyle>
          <a:p>
            <a:pPr>
              <a:defRPr/>
            </a:pPr>
            <a:fld id="{24A4362D-0C04-433E-8C8D-2B26760B77EF}"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对于电流源和电压源的等效，图中展示了两种电路，分别是理想独立电压源交流和理想独立电流源，理想是指它们产生的电压和电流幅度为固定值ꎬ 而且不会受电路中其他元件的影响。由戴维南定理可以得到串联电阻 Ｒ 的理想电压源 Ｖｓ 和并联电阻 Ｒ 的理想电流源 Ｉｓ 是等效的，在这两个电路中，Ｖｓ ＝ ＲＩｓ ꎬ 而且如果不看 Ｘ 框两端 ａ、ｂ 接的是电流源还是电压源，Ｘ 框中所有的电流和电压都是相等的。</a:t>
            </a:r>
            <a:r>
              <a:rPr lang="zh-CN" altLang="en-US" b="1" dirty="0">
                <a:latin typeface="Times New Roman" panose="02020603050405020304" pitchFamily="18" charset="0"/>
                <a:ea typeface="+mn-ea"/>
                <a:cs typeface="Times New Roman" panose="02020603050405020304" pitchFamily="18" charset="0"/>
                <a:sym typeface="+mn-ea"/>
              </a:rPr>
              <a:t>脑中的电流源和电压源也可以使用等效原则</a:t>
            </a:r>
            <a:r>
              <a:rPr lang="zh-CN" altLang="en-US" b="1" dirty="0" smtClean="0">
                <a:latin typeface="Times New Roman" panose="02020603050405020304" pitchFamily="18" charset="0"/>
                <a:ea typeface="+mn-ea"/>
                <a:cs typeface="Times New Roman" panose="02020603050405020304" pitchFamily="18" charset="0"/>
                <a:sym typeface="+mn-ea"/>
              </a:rPr>
              <a:t>。</a:t>
            </a:r>
            <a:endParaRPr lang="zh-CN" altLang="en-US" b="1" dirty="0" smtClean="0">
              <a:latin typeface="Times New Roman" panose="02020603050405020304" pitchFamily="18" charset="0"/>
              <a:ea typeface="+mn-ea"/>
              <a:cs typeface="Times New Roman" panose="02020603050405020304" pitchFamily="18" charset="0"/>
              <a:sym typeface="+mn-ea"/>
            </a:endParaRPr>
          </a:p>
          <a:p>
            <a:pPr>
              <a:lnSpc>
                <a:spcPct val="125000"/>
              </a:lnSpc>
            </a:pPr>
            <a:r>
              <a:rPr lang="zh-CN" altLang="en-US"/>
              <a:t>在电路中，电阻、 电容和电感一般在混合电路分析中等效为阻抗，它的实部与虚部分别称为电路元件的电阻和电抗。在脑组织容积传导中，宏观尺度下</a:t>
            </a:r>
            <a:r>
              <a:rPr lang="zh-CN" altLang="en-US" b="1" dirty="0" smtClean="0">
                <a:latin typeface="Times New Roman" panose="02020603050405020304" pitchFamily="18" charset="0"/>
                <a:ea typeface="+mn-ea"/>
                <a:cs typeface="Times New Roman" panose="02020603050405020304" pitchFamily="18" charset="0"/>
                <a:sym typeface="+mn-ea"/>
              </a:rPr>
              <a:t>脑组织电路可等效为</a:t>
            </a:r>
            <a:r>
              <a:rPr lang="zh-CN" altLang="en-US" b="1" dirty="0" smtClean="0">
                <a:solidFill>
                  <a:srgbClr val="0070C0"/>
                </a:solidFill>
                <a:latin typeface="Times New Roman" panose="02020603050405020304" pitchFamily="18" charset="0"/>
                <a:ea typeface="+mn-ea"/>
                <a:cs typeface="Times New Roman" panose="02020603050405020304" pitchFamily="18" charset="0"/>
                <a:sym typeface="+mn-ea"/>
              </a:rPr>
              <a:t>电容和</a:t>
            </a:r>
            <a:endParaRPr lang="en-US" altLang="zh-CN" b="1" dirty="0">
              <a:solidFill>
                <a:srgbClr val="0070C0"/>
              </a:solidFill>
              <a:latin typeface="Times New Roman" panose="02020603050405020304" pitchFamily="18" charset="0"/>
              <a:ea typeface="+mn-ea"/>
              <a:cs typeface="Times New Roman" panose="02020603050405020304" pitchFamily="18" charset="0"/>
            </a:endParaRPr>
          </a:p>
          <a:p>
            <a:pPr>
              <a:lnSpc>
                <a:spcPct val="125000"/>
              </a:lnSpc>
            </a:pPr>
            <a:r>
              <a:rPr lang="zh-CN" altLang="en-US" b="1" dirty="0" smtClean="0">
                <a:solidFill>
                  <a:srgbClr val="0070C0"/>
                </a:solidFill>
                <a:latin typeface="Times New Roman" panose="02020603050405020304" pitchFamily="18" charset="0"/>
                <a:ea typeface="+mn-ea"/>
                <a:cs typeface="Times New Roman" panose="02020603050405020304" pitchFamily="18" charset="0"/>
                <a:sym typeface="+mn-ea"/>
              </a:rPr>
              <a:t>电阻并联</a:t>
            </a:r>
            <a:r>
              <a:rPr lang="zh-CN" altLang="en-US" b="1" dirty="0" smtClean="0">
                <a:latin typeface="Times New Roman" panose="02020603050405020304" pitchFamily="18" charset="0"/>
                <a:ea typeface="+mn-ea"/>
                <a:cs typeface="Times New Roman" panose="02020603050405020304" pitchFamily="18" charset="0"/>
                <a:sym typeface="+mn-ea"/>
              </a:rPr>
              <a:t>的情况。而且脑电流只会在兆赫或更高的频段上产生真正的电磁场 ，而那个频段远高于实际的脑电场。</a:t>
            </a:r>
            <a:endParaRPr lang="zh-CN" altLang="en-US" b="1" dirty="0" smtClean="0">
              <a:latin typeface="Times New Roman" panose="02020603050405020304" pitchFamily="18" charset="0"/>
              <a:ea typeface="+mn-ea"/>
              <a:cs typeface="Times New Roman" panose="02020603050405020304" pitchFamily="18" charset="0"/>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在线性电路中，(ａ) 和(ｂ)图中，当电流源 Ｉ１ 和 Ｉ２ 单独作用时，它们分别产生的电压为 Ｖ１和Ｖ２；当</a:t>
            </a:r>
            <a:r>
              <a:rPr lang="zh-CN" altLang="en-US">
                <a:sym typeface="+mn-ea"/>
              </a:rPr>
              <a:t>  (ｃ) 图</a:t>
            </a:r>
            <a:r>
              <a:rPr lang="zh-CN" altLang="en-US"/>
              <a:t>两个电源都接通一起作用时，在同一位置产生的电压为 Ｖ１ ＋ Ｖ２。在宏观尺度下，半径 １ ~３ｍｍ 的区域内，约有 １０００ 万突触产生电流。如果 Ｉ１ 和 Ｉ２ 代表两个皮层电流源，比如两个皮层柱内的网电流源，则如上图的结论</a:t>
            </a:r>
            <a:r>
              <a:rPr lang="zh-CN" altLang="en-US"/>
              <a:t>硬脑膜和头皮的电势就是各柱电势之和。</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平均诱发电位 (</a:t>
            </a:r>
            <a:r>
              <a:rPr lang="en-US" altLang="zh-CN"/>
              <a:t>EP</a:t>
            </a:r>
            <a:r>
              <a:rPr lang="zh-CN" altLang="en-US"/>
              <a:t>) 是由感官刺激如闪烁、 听觉音调、 手指压力或轻微的电击产生的，</a:t>
            </a:r>
            <a:r>
              <a:rPr lang="en-US" altLang="zh-CN"/>
              <a:t>EP</a:t>
            </a:r>
            <a:r>
              <a:rPr lang="zh-CN" altLang="en-US"/>
              <a:t>通常以时间平均的单刺激波形记录到；事件相关电位 (</a:t>
            </a:r>
            <a:r>
              <a:rPr lang="en-US" altLang="zh-CN"/>
              <a:t>ERP</a:t>
            </a:r>
            <a:r>
              <a:rPr lang="zh-CN" altLang="en-US"/>
              <a:t>)  以 </a:t>
            </a:r>
            <a:r>
              <a:rPr lang="en-US" altLang="zh-CN"/>
              <a:t>EP</a:t>
            </a:r>
            <a:r>
              <a:rPr lang="zh-CN" altLang="en-US"/>
              <a:t>同样的方式记录， 但它们通常发生在刺激后的更长时间内，并与内部的大脑状态更相关，具体将在第</a:t>
            </a:r>
            <a:r>
              <a:rPr lang="en-US" altLang="zh-CN"/>
              <a:t>12</a:t>
            </a:r>
            <a:r>
              <a:rPr lang="zh-CN" altLang="en-US"/>
              <a:t>章中介绍</a:t>
            </a:r>
            <a:r>
              <a:rPr lang="zh-CN" altLang="en-US"/>
              <a:t>。</a:t>
            </a:r>
            <a:endParaRPr lang="zh-CN" altLang="en-US"/>
          </a:p>
          <a:p>
            <a:r>
              <a:rPr lang="zh-CN" altLang="en-US"/>
              <a:t>稳态视觉诱发电位 (</a:t>
            </a:r>
            <a:r>
              <a:rPr lang="en-US" altLang="zh-CN"/>
              <a:t>SSVEP</a:t>
            </a:r>
            <a:r>
              <a:rPr lang="zh-CN" altLang="en-US"/>
              <a:t>) 由一个连续的正弦曲线调制刺激产生，这个刺激通常是以固定频率闪烁的光或者是计算机显示器上的图像的叠加，相比瞬态</a:t>
            </a:r>
            <a:r>
              <a:rPr lang="en-US" altLang="zh-CN"/>
              <a:t>ERP</a:t>
            </a:r>
            <a:r>
              <a:rPr lang="zh-CN" altLang="en-US"/>
              <a:t>其有两个主要优 势: 一是在窄带内的研究大大增加了信噪比， 二是认知通常会影响选择的频带，具体将在</a:t>
            </a:r>
            <a:r>
              <a:rPr lang="zh-CN" altLang="en-US">
                <a:sym typeface="+mn-ea"/>
              </a:rPr>
              <a:t>第</a:t>
            </a:r>
            <a:r>
              <a:rPr lang="en-US" altLang="zh-CN">
                <a:sym typeface="+mn-ea"/>
              </a:rPr>
              <a:t>14</a:t>
            </a:r>
            <a:r>
              <a:rPr lang="zh-CN" altLang="en-US">
                <a:sym typeface="+mn-ea"/>
              </a:rPr>
              <a:t>章中介绍。</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大脑活动可以通过电、 化学和代谢三种类型的过程来</a:t>
            </a:r>
            <a:r>
              <a:rPr lang="zh-CN" altLang="en-US">
                <a:sym typeface="+mn-ea"/>
              </a:rPr>
              <a:t>测量，然而这些方法有各种各样的缺点。脑电图和脑磁图传感器位置远离神经元，获得的信号不能精确地识别大脑的活跃区域。 此外，由于相对于传感器的神经元的取向强烈地影响测量，对电方式测量而言某些大脑区域是不可测量的。而基于化学过程的测量涉及特制的标记注射，时间分辨率</a:t>
            </a:r>
            <a:r>
              <a:rPr lang="zh-CN" altLang="en-US">
                <a:sym typeface="+mn-ea"/>
              </a:rPr>
              <a:t>较差。接下来本章将介绍基于检测大脑活动时的代谢过程来测量大脑活动。</a:t>
            </a:r>
            <a:endParaRPr lang="zh-CN" altLang="en-US">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从图中可以得到，采用正电子断层扫描仪</a:t>
            </a:r>
            <a:r>
              <a:rPr lang="en-US" altLang="zh-CN"/>
              <a:t>PET</a:t>
            </a:r>
            <a:r>
              <a:rPr lang="zh-CN" altLang="en-US"/>
              <a:t>测量，其时间和空间分辨率都很差，而在电学测量中， 除非将电极放置在大脑内或大脑表面，其空间分辨率也较差，很难精确定位电活动。本章关注的代谢过程用于追踪血流量变化，它是最近开发的相关成像技术。其空间分辨率 在</a:t>
            </a:r>
            <a:r>
              <a:rPr lang="en-US" altLang="zh-CN"/>
              <a:t>1</a:t>
            </a:r>
            <a:r>
              <a:rPr lang="zh-CN" altLang="en-US"/>
              <a:t>ｍｍ到</a:t>
            </a:r>
            <a:r>
              <a:rPr lang="en-US" altLang="zh-CN"/>
              <a:t>5</a:t>
            </a:r>
            <a:r>
              <a:rPr lang="zh-CN" altLang="en-US"/>
              <a:t>ｍｍ之间， 并且所有的大脑区域都可以成像，但由于血流变化缓慢，其时间分辨率不高。</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含氧血液通过动脉从心脏泵出到达各个器官和肌肉，在那里它释放出氧气，支持新陈代谢过程，同时吸收代谢过程产生的二氧化碳。血液通过静脉回到心脏，然后循环通过肺部，在那里释放二氧化碳和吸收氧分子。新的富氧血液回到心脏，循环再次开始，每一个完整的周期大约需要 １</a:t>
            </a:r>
            <a:r>
              <a:rPr lang="en-US" altLang="zh-CN"/>
              <a:t>min</a:t>
            </a:r>
            <a:r>
              <a:rPr lang="zh-CN" altLang="en-US"/>
              <a:t>。当一个大脑区域的代谢活动增加时，其耗氧量将增加，会出现三个重要变化: (１) 紧邻的血液的数量即血容量</a:t>
            </a:r>
            <a:r>
              <a:rPr lang="zh-CN" altLang="en-US"/>
              <a:t>增加，(２) 血液流速增加， (３) 含氧血红蛋白输送氧气到细胞，成为脱氧血红蛋白。</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例如，在阅读 一本书时，需要</a:t>
            </a:r>
            <a:r>
              <a:rPr lang="zh-CN" altLang="en-US">
                <a:sym typeface="+mn-ea"/>
              </a:rPr>
              <a:t>完成阅读、 理解和解释该文本，并需要来回移动眼睛和翻页，因此</a:t>
            </a:r>
            <a:r>
              <a:rPr lang="zh-CN" altLang="en-US"/>
              <a:t>不仅语言网络是活跃的，而且视觉系统、 记忆系统甚至运动系统都必须参与。可以设计下述实验来揭示执行阅读任务时参与的大脑区域，</a:t>
            </a:r>
            <a:r>
              <a:rPr lang="zh-CN" altLang="en-US" b="1" dirty="0" smtClean="0">
                <a:latin typeface="Times New Roman" panose="02020603050405020304" pitchFamily="18" charset="0"/>
                <a:ea typeface="+mn-ea"/>
                <a:cs typeface="Times New Roman" panose="02020603050405020304" pitchFamily="18" charset="0"/>
                <a:sym typeface="+mn-ea"/>
              </a:rPr>
              <a:t>在扫描时，被试先看到一个</a:t>
            </a:r>
            <a:r>
              <a:rPr lang="en-US" altLang="zh-CN" b="1" dirty="0" smtClean="0">
                <a:latin typeface="Times New Roman" panose="02020603050405020304" pitchFamily="18" charset="0"/>
                <a:ea typeface="+mn-ea"/>
                <a:cs typeface="Times New Roman" panose="02020603050405020304" pitchFamily="18" charset="0"/>
                <a:sym typeface="+mn-ea"/>
              </a:rPr>
              <a:t>30s</a:t>
            </a:r>
            <a:r>
              <a:rPr lang="zh-CN" altLang="en-US" b="1" dirty="0" smtClean="0">
                <a:latin typeface="Times New Roman" panose="02020603050405020304" pitchFamily="18" charset="0"/>
                <a:ea typeface="+mn-ea"/>
                <a:cs typeface="Times New Roman" panose="02020603050405020304" pitchFamily="18" charset="0"/>
                <a:sym typeface="+mn-ea"/>
              </a:rPr>
              <a:t>的空白屏幕，然后看</a:t>
            </a:r>
            <a:r>
              <a:rPr lang="en-US" altLang="zh-CN" b="1" dirty="0" smtClean="0">
                <a:latin typeface="Times New Roman" panose="02020603050405020304" pitchFamily="18" charset="0"/>
                <a:ea typeface="+mn-ea"/>
                <a:cs typeface="Times New Roman" panose="02020603050405020304" pitchFamily="18" charset="0"/>
                <a:sym typeface="+mn-ea"/>
              </a:rPr>
              <a:t>30s</a:t>
            </a:r>
            <a:r>
              <a:rPr lang="zh-CN" altLang="en-US" b="1" dirty="0" smtClean="0">
                <a:latin typeface="Times New Roman" panose="02020603050405020304" pitchFamily="18" charset="0"/>
                <a:ea typeface="+mn-ea"/>
                <a:cs typeface="Times New Roman" panose="02020603050405020304" pitchFamily="18" charset="0"/>
                <a:sym typeface="+mn-ea"/>
              </a:rPr>
              <a:t>的文本阅读，然后一个空白屏幕，这样循环多次。在随后的分析中，分析两个不同任务通信号强度之间的相关性，将与阅读任务相关性较强的体元叠加在一个结构扫描仪上，即产生了与阅读相关的大脑活动映射。</a:t>
            </a:r>
            <a:endParaRPr lang="en-US" altLang="zh-CN" b="1" dirty="0" smtClean="0">
              <a:latin typeface="Times New Roman" panose="02020603050405020304" pitchFamily="18" charset="0"/>
              <a:ea typeface="+mn-ea"/>
              <a:cs typeface="Times New Roman" panose="02020603050405020304" pitchFamily="18" charset="0"/>
            </a:endParaRPr>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Group 2"/>
          <p:cNvGrpSpPr/>
          <p:nvPr/>
        </p:nvGrpSpPr>
        <p:grpSpPr bwMode="auto">
          <a:xfrm>
            <a:off x="0" y="2438400"/>
            <a:ext cx="9009063" cy="1052513"/>
            <a:chOff x="0" y="1536"/>
            <a:chExt cx="5675" cy="663"/>
          </a:xfrm>
        </p:grpSpPr>
        <p:grpSp>
          <p:nvGrpSpPr>
            <p:cNvPr id="5" name="Group 3"/>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p>
            </p:txBody>
          </p:sp>
        </p:grpSp>
        <p:grpSp>
          <p:nvGrpSpPr>
            <p:cNvPr id="6" name="Group 6"/>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p>
          </p:txBody>
        </p:sp>
      </p:grpSp>
      <p:sp>
        <p:nvSpPr>
          <p:cNvPr id="14849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smtClean="0"/>
              <a:t>单击此处编辑母版标题样式</a:t>
            </a:r>
            <a:endParaRPr lang="zh-CN" altLang="en-US" noProof="0" smtClean="0"/>
          </a:p>
        </p:txBody>
      </p:sp>
      <p:sp>
        <p:nvSpPr>
          <p:cNvPr id="14849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endParaRPr lang="zh-CN" altLang="en-US" noProof="0" smtClean="0"/>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75C931DA-A8C5-4289-BFE8-2369BB549E8B}"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fld id="{C4F77ABD-6108-472C-B724-BD54571E9D68}"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fld id="{43E7EAE7-C367-4D44-A8FA-0C2554784698}"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fld id="{E217B66B-0A19-4B90-98B2-03AD986CE22C}"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fld id="{8FDA7461-0C21-413C-BF8B-1EE3CA440151}"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1"/>
          <p:cNvSpPr>
            <a:spLocks noGrp="1" noChangeArrowheads="1"/>
          </p:cNvSpPr>
          <p:nvPr>
            <p:ph type="dt" sz="half" idx="10"/>
          </p:nvPr>
        </p:nvSpPr>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p:txBody>
          <a:bodyPr/>
          <a:lstStyle>
            <a:lvl1pPr>
              <a:defRPr/>
            </a:lvl1pPr>
          </a:lstStyle>
          <a:p>
            <a:pPr>
              <a:defRPr/>
            </a:pPr>
            <a:fld id="{A8A96DC1-9DC4-4FE1-BFDD-9817D6E6CCD9}"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11"/>
          <p:cNvSpPr>
            <a:spLocks noGrp="1" noChangeArrowheads="1"/>
          </p:cNvSpPr>
          <p:nvPr>
            <p:ph type="dt" sz="half" idx="10"/>
          </p:nvPr>
        </p:nvSpPr>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p:txBody>
          <a:bodyPr/>
          <a:lstStyle>
            <a:lvl1pPr>
              <a:defRPr/>
            </a:lvl1pPr>
          </a:lstStyle>
          <a:p>
            <a:pPr>
              <a:defRPr/>
            </a:pPr>
            <a:fld id="{AA32A89B-FD95-4DCC-9FC9-55EBD8CCD723}"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p:txBody>
          <a:bodyPr/>
          <a:lstStyle>
            <a:lvl1pPr>
              <a:defRPr/>
            </a:lvl1pPr>
          </a:lstStyle>
          <a:p>
            <a:pPr>
              <a:defRPr/>
            </a:pPr>
            <a:fld id="{443C595D-4152-4FB6-9946-693198E4E55E}"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p:txBody>
          <a:bodyPr/>
          <a:lstStyle>
            <a:lvl1pPr>
              <a:defRPr/>
            </a:lvl1pPr>
          </a:lstStyle>
          <a:p>
            <a:pPr>
              <a:defRPr/>
            </a:pPr>
            <a:fld id="{05168308-8509-42E7-A077-2FE4EF3AC4A5}"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1"/>
          <p:cNvSpPr>
            <a:spLocks noGrp="1" noChangeArrowheads="1"/>
          </p:cNvSpPr>
          <p:nvPr>
            <p:ph type="dt" sz="half" idx="10"/>
          </p:nvPr>
        </p:nvSpPr>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p:txBody>
          <a:bodyPr/>
          <a:lstStyle>
            <a:lvl1pPr>
              <a:defRPr/>
            </a:lvl1pPr>
          </a:lstStyle>
          <a:p>
            <a:pPr>
              <a:defRPr/>
            </a:pPr>
            <a:fld id="{F7F7046A-EDAD-45E2-980C-F04A2D332A1D}"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1"/>
          <p:cNvSpPr>
            <a:spLocks noGrp="1" noChangeArrowheads="1"/>
          </p:cNvSpPr>
          <p:nvPr>
            <p:ph type="dt" sz="half" idx="10"/>
          </p:nvPr>
        </p:nvSpPr>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p:txBody>
          <a:bodyPr/>
          <a:lstStyle>
            <a:lvl1pPr>
              <a:defRPr/>
            </a:lvl1pPr>
          </a:lstStyle>
          <a:p>
            <a:pPr>
              <a:defRPr/>
            </a:pPr>
            <a:fld id="{43CE89BF-7C65-4D87-941E-97E43E18447A}"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smtClean="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smtClean="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smtClean="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smtClean="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smtClean="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smtClean="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smtClean="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47467"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400"/>
            </a:lvl1pPr>
          </a:lstStyle>
          <a:p>
            <a:pPr>
              <a:defRPr/>
            </a:pPr>
            <a:endParaRPr lang="en-US" altLang="zh-CN"/>
          </a:p>
        </p:txBody>
      </p:sp>
      <p:sp>
        <p:nvSpPr>
          <p:cNvPr id="147468"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sz="1400"/>
            </a:lvl1pPr>
          </a:lstStyle>
          <a:p>
            <a:pPr>
              <a:defRPr/>
            </a:pPr>
            <a:endParaRPr lang="en-US" altLang="zh-CN"/>
          </a:p>
        </p:txBody>
      </p:sp>
      <p:sp>
        <p:nvSpPr>
          <p:cNvPr id="147469"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400"/>
            </a:lvl1pPr>
          </a:lstStyle>
          <a:p>
            <a:pPr>
              <a:defRPr/>
            </a:pPr>
            <a:fld id="{0C141D5E-61F6-4326-92D5-275DD6066F0E}"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6.xml"/><Relationship Id="rId2" Type="http://schemas.openxmlformats.org/officeDocument/2006/relationships/image" Target="../media/image13.wmf"/><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6.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5.wmf"/></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6.xml"/><Relationship Id="rId6" Type="http://schemas.openxmlformats.org/officeDocument/2006/relationships/image" Target="../media/image16.wmf"/><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0.png"/><Relationship Id="rId1" Type="http://schemas.openxmlformats.org/officeDocument/2006/relationships/image" Target="../media/image19.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6.png"/></Relationships>
</file>

<file path=ppt/slides/_rels/slide38.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6.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 Box 3"/>
          <p:cNvSpPr txBox="1">
            <a:spLocks noChangeArrowheads="1"/>
          </p:cNvSpPr>
          <p:nvPr/>
        </p:nvSpPr>
        <p:spPr bwMode="auto">
          <a:xfrm>
            <a:off x="3962400" y="2879348"/>
            <a:ext cx="434340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1" lang="zh-CN" altLang="en-US" sz="4400" b="1" dirty="0" smtClean="0">
                <a:solidFill>
                  <a:srgbClr val="3333FF"/>
                </a:solidFill>
                <a:latin typeface="Times New Roman" panose="02020603050405020304" pitchFamily="18" charset="0"/>
                <a:ea typeface="黑体" panose="02010609060101010101" pitchFamily="49" charset="-122"/>
              </a:rPr>
              <a:t>第</a:t>
            </a:r>
            <a:r>
              <a:rPr kumimoji="1" lang="en-US" altLang="zh-CN" sz="4400" b="1" dirty="0" smtClean="0">
                <a:solidFill>
                  <a:srgbClr val="3333FF"/>
                </a:solidFill>
                <a:latin typeface="Times New Roman" panose="02020603050405020304" pitchFamily="18" charset="0"/>
                <a:ea typeface="黑体" panose="02010609060101010101" pitchFamily="49" charset="-122"/>
              </a:rPr>
              <a:t>3</a:t>
            </a:r>
            <a:r>
              <a:rPr kumimoji="1" lang="zh-CN" altLang="en-US" sz="4400" b="1" dirty="0" smtClean="0">
                <a:solidFill>
                  <a:srgbClr val="3333FF"/>
                </a:solidFill>
                <a:latin typeface="Times New Roman" panose="02020603050405020304" pitchFamily="18" charset="0"/>
                <a:ea typeface="黑体" panose="02010609060101010101" pitchFamily="49" charset="-122"/>
              </a:rPr>
              <a:t>章  </a:t>
            </a:r>
            <a:endParaRPr kumimoji="1" lang="en-US" altLang="zh-CN" sz="4400" b="1" dirty="0" smtClean="0">
              <a:solidFill>
                <a:srgbClr val="3333FF"/>
              </a:solidFill>
              <a:latin typeface="Times New Roman" panose="02020603050405020304" pitchFamily="18" charset="0"/>
              <a:ea typeface="黑体" panose="02010609060101010101" pitchFamily="49" charset="-122"/>
            </a:endParaRPr>
          </a:p>
          <a:p>
            <a:pPr algn="ctr" eaLnBrk="1" hangingPunct="1">
              <a:spcBef>
                <a:spcPct val="50000"/>
              </a:spcBef>
              <a:buClrTx/>
              <a:buSzTx/>
              <a:buFontTx/>
              <a:buNone/>
            </a:pPr>
            <a:r>
              <a:rPr kumimoji="1" lang="zh-CN" altLang="en-US" sz="4400" b="1" dirty="0" smtClean="0">
                <a:solidFill>
                  <a:srgbClr val="3333FF"/>
                </a:solidFill>
                <a:latin typeface="Times New Roman" panose="02020603050405020304" pitchFamily="18" charset="0"/>
                <a:ea typeface="黑体" panose="02010609060101010101" pitchFamily="49" charset="-122"/>
              </a:rPr>
              <a:t>脑产生的电磁场</a:t>
            </a:r>
            <a:endParaRPr kumimoji="1" lang="zh-CN" altLang="en-US" sz="4400" b="1" dirty="0">
              <a:solidFill>
                <a:srgbClr val="3333FF"/>
              </a:solidFill>
              <a:latin typeface="Times New Roman" panose="02020603050405020304" pitchFamily="18" charset="0"/>
              <a:ea typeface="黑体" panose="02010609060101010101" pitchFamily="49" charset="-122"/>
            </a:endParaRPr>
          </a:p>
        </p:txBody>
      </p:sp>
      <p:pic>
        <p:nvPicPr>
          <p:cNvPr id="2" name="图片 1"/>
          <p:cNvPicPr>
            <a:picLocks noChangeAspect="1"/>
          </p:cNvPicPr>
          <p:nvPr/>
        </p:nvPicPr>
        <p:blipFill>
          <a:blip r:embed="rId1"/>
          <a:stretch>
            <a:fillRect/>
          </a:stretch>
        </p:blipFill>
        <p:spPr>
          <a:xfrm>
            <a:off x="533400" y="990600"/>
            <a:ext cx="2957945" cy="5562600"/>
          </a:xfrm>
          <a:prstGeom prst="rect">
            <a:avLst/>
          </a:prstGeom>
          <a:ln>
            <a:noFill/>
          </a:ln>
          <a:effectLst>
            <a:outerShdw blurRad="225425" dist="50800" dir="5220000" algn="ctr">
              <a:srgbClr val="000000">
                <a:alpha val="4000"/>
              </a:srgbClr>
            </a:outerShdw>
            <a:softEdge rad="31750"/>
          </a:effectLst>
          <a:scene3d>
            <a:camera prst="perspectiveHeroicExtremeRightFacing"/>
            <a:lightRig rig="harsh" dir="t">
              <a:rot lat="0" lon="0" rev="3000000"/>
            </a:lightRig>
          </a:scene3d>
          <a:sp3d extrusionH="254000" contourW="19050">
            <a:bevelT w="82550" h="44450" prst="cross"/>
            <a:bevelB w="82550" h="44450" prst="angle"/>
            <a:contourClr>
              <a:srgbClr val="FFFFFF"/>
            </a:contourClr>
          </a:sp3d>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3.4 </a:t>
            </a:r>
            <a:r>
              <a:rPr lang="zh-CN" altLang="en-US"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颅骨内电位记录</a:t>
            </a:r>
            <a:endParaRPr lang="zh-CN" altLang="en-US" sz="40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7" name="文本框 6"/>
          <p:cNvSpPr txBox="1"/>
          <p:nvPr/>
        </p:nvSpPr>
        <p:spPr>
          <a:xfrm>
            <a:off x="448491" y="2209800"/>
            <a:ext cx="8686800" cy="4093428"/>
          </a:xfrm>
          <a:prstGeom prst="rect">
            <a:avLst/>
          </a:prstGeom>
          <a:noFill/>
        </p:spPr>
        <p:txBody>
          <a:bodyPr wrap="square" rtlCol="0">
            <a:spAutoFit/>
          </a:bodyPr>
          <a:lstStyle/>
          <a:p>
            <a:pPr>
              <a:lnSpc>
                <a:spcPct val="125000"/>
              </a:lnSpc>
            </a:pPr>
            <a:r>
              <a:rPr lang="zh-CN" altLang="en-US" sz="32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不同尺度下的电位</a:t>
            </a:r>
            <a:endParaRPr lang="en-US" altLang="zh-CN" sz="32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endParaRPr>
          </a:p>
          <a:p>
            <a:pPr>
              <a:lnSpc>
                <a:spcPct val="125000"/>
              </a:lnSpc>
            </a:pPr>
            <a:r>
              <a:rPr lang="zh-CN" altLang="en-US" sz="2400" b="1" dirty="0" smtClean="0">
                <a:latin typeface="Times New Roman" panose="02020603050405020304" pitchFamily="18" charset="0"/>
                <a:ea typeface="+mn-ea"/>
                <a:cs typeface="Times New Roman" panose="02020603050405020304" pitchFamily="18" charset="0"/>
              </a:rPr>
              <a:t>颅内电势的幅度、空间依赖性和时间依赖性主要取决于</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电极的尺度</a:t>
            </a:r>
            <a:r>
              <a:rPr lang="zh-CN" altLang="en-US" sz="2400" b="1" dirty="0" smtClean="0">
                <a:latin typeface="Times New Roman" panose="02020603050405020304" pitchFamily="18" charset="0"/>
                <a:ea typeface="+mn-ea"/>
                <a:cs typeface="Times New Roman" panose="02020603050405020304" pitchFamily="18" charset="0"/>
              </a:rPr>
              <a:t>。</a:t>
            </a:r>
            <a:endParaRPr lang="en-US" altLang="zh-CN" sz="2400" b="1" dirty="0" smtClean="0">
              <a:latin typeface="Times New Roman" panose="02020603050405020304" pitchFamily="18" charset="0"/>
              <a:ea typeface="+mn-ea"/>
              <a:cs typeface="Times New Roman" panose="02020603050405020304" pitchFamily="18" charset="0"/>
            </a:endParaRPr>
          </a:p>
          <a:p>
            <a:pPr>
              <a:lnSpc>
                <a:spcPct val="125000"/>
              </a:lnSpc>
            </a:pPr>
            <a:r>
              <a:rPr lang="zh-CN" altLang="en-US" sz="2400" b="1" dirty="0" smtClean="0">
                <a:latin typeface="Times New Roman" panose="02020603050405020304" pitchFamily="18" charset="0"/>
                <a:ea typeface="+mn-ea"/>
                <a:cs typeface="Times New Roman" panose="02020603050405020304" pitchFamily="18" charset="0"/>
              </a:rPr>
              <a:t>大范围记录的电势往往幅度比较小，且不能保证同一个频谱能在不同尺度上都记录到。</a:t>
            </a:r>
            <a:endParaRPr lang="en-US" altLang="zh-CN" sz="2400" b="1" dirty="0" smtClean="0">
              <a:latin typeface="Times New Roman" panose="02020603050405020304" pitchFamily="18" charset="0"/>
              <a:ea typeface="+mn-ea"/>
              <a:cs typeface="Times New Roman" panose="02020603050405020304" pitchFamily="18" charset="0"/>
            </a:endParaRPr>
          </a:p>
          <a:p>
            <a:pPr>
              <a:lnSpc>
                <a:spcPct val="125000"/>
              </a:lnSpc>
            </a:pPr>
            <a:r>
              <a:rPr lang="zh-CN" altLang="en-US"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动作电位源</a:t>
            </a:r>
            <a:endParaRPr lang="en-US" altLang="zh-CN"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endParaRPr>
          </a:p>
          <a:p>
            <a:pPr>
              <a:lnSpc>
                <a:spcPct val="125000"/>
              </a:lnSpc>
            </a:pPr>
            <a:r>
              <a:rPr lang="zh-CN" altLang="en-US" sz="2400" b="1" dirty="0" smtClean="0">
                <a:latin typeface="Times New Roman" panose="02020603050405020304" pitchFamily="18" charset="0"/>
                <a:ea typeface="+mn-ea"/>
                <a:cs typeface="Times New Roman" panose="02020603050405020304" pitchFamily="18" charset="0"/>
              </a:rPr>
              <a:t>来自轴突的动作电位随着距离衰减的过程是非常复杂的，普遍的观点是，</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头皮记录脑电图</a:t>
            </a:r>
            <a:r>
              <a:rPr lang="zh-CN" altLang="en-US" sz="2400" b="1" dirty="0" smtClean="0">
                <a:latin typeface="Times New Roman" panose="02020603050405020304" pitchFamily="18" charset="0"/>
                <a:ea typeface="+mn-ea"/>
                <a:cs typeface="Times New Roman" panose="02020603050405020304" pitchFamily="18" charset="0"/>
              </a:rPr>
              <a:t>的主要来源是</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皮层突触源</a:t>
            </a:r>
            <a:r>
              <a:rPr lang="zh-CN" altLang="en-US" sz="2400" b="1" dirty="0" smtClean="0">
                <a:latin typeface="Times New Roman" panose="02020603050405020304" pitchFamily="18" charset="0"/>
                <a:ea typeface="+mn-ea"/>
                <a:cs typeface="Times New Roman" panose="02020603050405020304" pitchFamily="18" charset="0"/>
              </a:rPr>
              <a:t>。</a:t>
            </a:r>
            <a:endParaRPr lang="en-US" altLang="zh-CN" sz="2400" b="1" dirty="0">
              <a:latin typeface="Times New Roman" panose="02020603050405020304" pitchFamily="18" charset="0"/>
              <a:ea typeface="+mn-ea"/>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p:cNvSpPr>
            <a:spLocks noGrp="1"/>
          </p:cNvSpPr>
          <p:nvPr>
            <p:ph type="title"/>
          </p:nvPr>
        </p:nvSpPr>
        <p:spPr>
          <a:xfrm>
            <a:off x="391886" y="304800"/>
            <a:ext cx="4419600" cy="547687"/>
          </a:xfrm>
        </p:spPr>
        <p:txBody>
          <a:bodyPr/>
          <a:lstStyle/>
          <a:p>
            <a:r>
              <a:rPr lang="zh-CN" altLang="en-US" sz="32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局部场电势（</a:t>
            </a:r>
            <a:r>
              <a:rPr lang="en-US" altLang="zh-CN" sz="32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LFP</a:t>
            </a:r>
            <a:r>
              <a:rPr lang="zh-CN" altLang="en-US" sz="32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endPar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6" name="文本框 5"/>
          <p:cNvSpPr txBox="1"/>
          <p:nvPr/>
        </p:nvSpPr>
        <p:spPr>
          <a:xfrm>
            <a:off x="391886" y="905862"/>
            <a:ext cx="8562975" cy="1200329"/>
          </a:xfrm>
          <a:prstGeom prst="rect">
            <a:avLst/>
          </a:prstGeom>
          <a:noFill/>
        </p:spPr>
        <p:txBody>
          <a:bodyPr wrap="square" rtlCol="0">
            <a:spAutoFit/>
          </a:bodyPr>
          <a:lstStyle/>
          <a:p>
            <a:r>
              <a:rPr lang="en-US" altLang="zh-CN" sz="2400" b="1" dirty="0" smtClean="0">
                <a:latin typeface="Times New Roman" panose="02020603050405020304" pitchFamily="18" charset="0"/>
                <a:ea typeface="+mn-ea"/>
                <a:cs typeface="Times New Roman" panose="02020603050405020304" pitchFamily="18" charset="0"/>
              </a:rPr>
              <a:t>LFP</a:t>
            </a:r>
            <a:r>
              <a:rPr lang="zh-CN" altLang="en-US" sz="2400" b="1" dirty="0" smtClean="0">
                <a:latin typeface="Times New Roman" panose="02020603050405020304" pitchFamily="18" charset="0"/>
                <a:ea typeface="+mn-ea"/>
                <a:cs typeface="Times New Roman" panose="02020603050405020304" pitchFamily="18" charset="0"/>
              </a:rPr>
              <a:t>是在皮层内记录的</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微级</a:t>
            </a:r>
            <a:r>
              <a:rPr lang="zh-CN" altLang="en-US" sz="2400" b="1" dirty="0" smtClean="0">
                <a:latin typeface="Times New Roman" panose="02020603050405020304" pitchFamily="18" charset="0"/>
                <a:ea typeface="+mn-ea"/>
                <a:cs typeface="Times New Roman" panose="02020603050405020304" pitchFamily="18" charset="0"/>
              </a:rPr>
              <a:t>现象，通过放置在</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足够远离细胞膜表面的微电极</a:t>
            </a:r>
            <a:r>
              <a:rPr lang="zh-CN" altLang="en-US" sz="2400" b="1" dirty="0" smtClean="0">
                <a:latin typeface="Times New Roman" panose="02020603050405020304" pitchFamily="18" charset="0"/>
                <a:ea typeface="+mn-ea"/>
                <a:cs typeface="Times New Roman" panose="02020603050405020304" pitchFamily="18" charset="0"/>
              </a:rPr>
              <a:t>来记录，</a:t>
            </a:r>
            <a:r>
              <a:rPr lang="en-US" altLang="zh-CN" sz="2400" b="1" dirty="0" smtClean="0">
                <a:latin typeface="Times New Roman" panose="02020603050405020304" pitchFamily="18" charset="0"/>
                <a:ea typeface="+mn-ea"/>
                <a:cs typeface="Times New Roman" panose="02020603050405020304" pitchFamily="18" charset="0"/>
              </a:rPr>
              <a:t>LFP</a:t>
            </a:r>
            <a:r>
              <a:rPr lang="zh-CN" altLang="en-US" sz="2400" b="1" dirty="0" smtClean="0">
                <a:latin typeface="Times New Roman" panose="02020603050405020304" pitchFamily="18" charset="0"/>
                <a:ea typeface="+mn-ea"/>
                <a:cs typeface="Times New Roman" panose="02020603050405020304" pitchFamily="18" charset="0"/>
              </a:rPr>
              <a:t>最显著的区域是电流源大多相同的区域。</a:t>
            </a:r>
            <a:endParaRPr lang="zh-CN" altLang="en-US" sz="2400" b="1" dirty="0">
              <a:latin typeface="Times New Roman" panose="02020603050405020304" pitchFamily="18" charset="0"/>
              <a:ea typeface="+mn-ea"/>
              <a:cs typeface="Times New Roman" panose="02020603050405020304" pitchFamily="18" charset="0"/>
            </a:endParaRPr>
          </a:p>
        </p:txBody>
      </p:sp>
      <p:sp>
        <p:nvSpPr>
          <p:cNvPr id="4" name="标题 2"/>
          <p:cNvSpPr txBox="1"/>
          <p:nvPr/>
        </p:nvSpPr>
        <p:spPr bwMode="auto">
          <a:xfrm>
            <a:off x="407126" y="2159566"/>
            <a:ext cx="4419600"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r>
              <a:rPr lang="zh-CN" altLang="en-US" sz="3200" b="1" kern="0"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皮层脑电位（</a:t>
            </a:r>
            <a:r>
              <a:rPr lang="en-US" altLang="zh-CN" sz="3200" b="1" kern="0" dirty="0" err="1"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ECoG</a:t>
            </a:r>
            <a:r>
              <a:rPr lang="zh-CN" altLang="en-US" sz="3200" b="1" kern="0"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endParaRPr lang="zh-CN" altLang="en-US" sz="3200" b="1" kern="0"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7" name="文本框 6"/>
          <p:cNvSpPr txBox="1"/>
          <p:nvPr/>
        </p:nvSpPr>
        <p:spPr>
          <a:xfrm>
            <a:off x="391886" y="2760628"/>
            <a:ext cx="8673192" cy="830997"/>
          </a:xfrm>
          <a:prstGeom prst="rect">
            <a:avLst/>
          </a:prstGeom>
          <a:noFill/>
        </p:spPr>
        <p:txBody>
          <a:bodyPr wrap="square" rtlCol="0">
            <a:spAutoFit/>
          </a:bodyPr>
          <a:lstStyle/>
          <a:p>
            <a:r>
              <a:rPr lang="en-US" altLang="zh-CN" sz="2400" b="1" dirty="0" err="1" smtClean="0">
                <a:latin typeface="Times New Roman" panose="02020603050405020304" pitchFamily="18" charset="0"/>
                <a:ea typeface="+mn-ea"/>
                <a:cs typeface="Times New Roman" panose="02020603050405020304" pitchFamily="18" charset="0"/>
              </a:rPr>
              <a:t>ECoG</a:t>
            </a:r>
            <a:r>
              <a:rPr lang="zh-CN" altLang="en-US" sz="2400" b="1" dirty="0" smtClean="0">
                <a:latin typeface="Times New Roman" panose="02020603050405020304" pitchFamily="18" charset="0"/>
                <a:ea typeface="+mn-ea"/>
                <a:cs typeface="Times New Roman" panose="02020603050405020304" pitchFamily="18" charset="0"/>
              </a:rPr>
              <a:t>是</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介观</a:t>
            </a:r>
            <a:r>
              <a:rPr lang="zh-CN" altLang="en-US" sz="2400" b="1" dirty="0" smtClean="0">
                <a:latin typeface="Times New Roman" panose="02020603050405020304" pitchFamily="18" charset="0"/>
                <a:ea typeface="+mn-ea"/>
                <a:cs typeface="Times New Roman" panose="02020603050405020304" pitchFamily="18" charset="0"/>
              </a:rPr>
              <a:t>现象，电极放置在大脑表面上的蛛网膜和仅低于硬脑膜处，相比较于</a:t>
            </a:r>
            <a:r>
              <a:rPr lang="en-US" altLang="zh-CN" sz="2400" b="1" dirty="0" smtClean="0">
                <a:latin typeface="Times New Roman" panose="02020603050405020304" pitchFamily="18" charset="0"/>
                <a:ea typeface="+mn-ea"/>
                <a:cs typeface="Times New Roman" panose="02020603050405020304" pitchFamily="18" charset="0"/>
              </a:rPr>
              <a:t>LFP</a:t>
            </a:r>
            <a:r>
              <a:rPr lang="zh-CN" altLang="en-US" sz="2400" b="1" dirty="0" smtClean="0">
                <a:latin typeface="Times New Roman" panose="02020603050405020304" pitchFamily="18" charset="0"/>
                <a:ea typeface="+mn-ea"/>
                <a:cs typeface="Times New Roman" panose="02020603050405020304" pitchFamily="18" charset="0"/>
              </a:rPr>
              <a:t>有较少的创伤。</a:t>
            </a:r>
            <a:endParaRPr lang="zh-CN" altLang="en-US" sz="2400" b="1" dirty="0">
              <a:latin typeface="Times New Roman" panose="02020603050405020304" pitchFamily="18" charset="0"/>
              <a:ea typeface="+mn-ea"/>
              <a:cs typeface="Times New Roman" panose="02020603050405020304" pitchFamily="18" charset="0"/>
            </a:endParaRPr>
          </a:p>
        </p:txBody>
      </p:sp>
      <p:sp>
        <p:nvSpPr>
          <p:cNvPr id="8" name="标题 2"/>
          <p:cNvSpPr txBox="1"/>
          <p:nvPr/>
        </p:nvSpPr>
        <p:spPr bwMode="auto">
          <a:xfrm>
            <a:off x="391886" y="3647177"/>
            <a:ext cx="4419600"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r>
              <a:rPr lang="zh-CN" altLang="en-US" sz="3200" b="1" kern="0"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空间分辨率比较</a:t>
            </a:r>
            <a:endParaRPr lang="zh-CN" altLang="en-US" sz="3200" b="1" kern="0"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pic>
        <p:nvPicPr>
          <p:cNvPr id="9" name="图片 8"/>
          <p:cNvPicPr>
            <a:picLocks noChangeAspect="1"/>
          </p:cNvPicPr>
          <p:nvPr/>
        </p:nvPicPr>
        <p:blipFill>
          <a:blip r:embed="rId1"/>
          <a:stretch>
            <a:fillRect/>
          </a:stretch>
        </p:blipFill>
        <p:spPr>
          <a:xfrm>
            <a:off x="391886" y="4419600"/>
            <a:ext cx="8286750" cy="1885950"/>
          </a:xfrm>
          <a:prstGeom prst="rect">
            <a:avLst/>
          </a:prstGeom>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3.5 </a:t>
            </a:r>
            <a:r>
              <a:rPr lang="zh-CN" altLang="en-US"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多尺度下的脑源</a:t>
            </a:r>
            <a:endParaRPr lang="zh-CN" altLang="en-US" sz="40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7" name="文本框 6"/>
          <p:cNvSpPr txBox="1"/>
          <p:nvPr/>
        </p:nvSpPr>
        <p:spPr>
          <a:xfrm>
            <a:off x="222341" y="2162591"/>
            <a:ext cx="8686800" cy="4247317"/>
          </a:xfrm>
          <a:prstGeom prst="rect">
            <a:avLst/>
          </a:prstGeom>
          <a:noFill/>
        </p:spPr>
        <p:txBody>
          <a:bodyPr wrap="square" rtlCol="0">
            <a:spAutoFit/>
          </a:bodyPr>
          <a:lstStyle/>
          <a:p>
            <a:pPr>
              <a:lnSpc>
                <a:spcPct val="125000"/>
              </a:lnSpc>
            </a:pPr>
            <a:r>
              <a:rPr lang="en-US" altLang="zh-CN" sz="2400" b="1" dirty="0" smtClean="0">
                <a:latin typeface="Times New Roman" panose="02020603050405020304" pitchFamily="18" charset="0"/>
                <a:ea typeface="+mn-ea"/>
                <a:cs typeface="Times New Roman" panose="02020603050405020304" pitchFamily="18" charset="0"/>
              </a:rPr>
              <a:t>EEG</a:t>
            </a:r>
            <a:r>
              <a:rPr lang="zh-CN" altLang="en-US" sz="2400" b="1" dirty="0" smtClean="0">
                <a:latin typeface="Times New Roman" panose="02020603050405020304" pitchFamily="18" charset="0"/>
                <a:ea typeface="+mn-ea"/>
                <a:cs typeface="Times New Roman" panose="02020603050405020304" pitchFamily="18" charset="0"/>
              </a:rPr>
              <a:t>的主要来源：</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大脑皮层脑回冠的同步源</a:t>
            </a:r>
            <a:r>
              <a:rPr lang="zh-CN" altLang="en-US" sz="2400" b="1" dirty="0" smtClean="0">
                <a:latin typeface="Times New Roman" panose="02020603050405020304" pitchFamily="18" charset="0"/>
                <a:ea typeface="+mn-ea"/>
                <a:cs typeface="Times New Roman" panose="02020603050405020304" pitchFamily="18" charset="0"/>
              </a:rPr>
              <a:t>。</a:t>
            </a:r>
            <a:endParaRPr lang="en-US" altLang="zh-CN" sz="2400" b="1" dirty="0" smtClean="0">
              <a:latin typeface="Times New Roman" panose="02020603050405020304" pitchFamily="18" charset="0"/>
              <a:ea typeface="+mn-ea"/>
              <a:cs typeface="Times New Roman" panose="02020603050405020304" pitchFamily="18" charset="0"/>
            </a:endParaRPr>
          </a:p>
          <a:p>
            <a:pPr>
              <a:lnSpc>
                <a:spcPct val="125000"/>
              </a:lnSpc>
            </a:pPr>
            <a:endParaRPr lang="en-US" altLang="zh-CN" sz="2400" b="1" dirty="0" smtClean="0">
              <a:latin typeface="Times New Roman" panose="02020603050405020304" pitchFamily="18" charset="0"/>
              <a:ea typeface="+mn-ea"/>
              <a:cs typeface="Times New Roman" panose="02020603050405020304" pitchFamily="18" charset="0"/>
            </a:endParaRPr>
          </a:p>
          <a:p>
            <a:pPr>
              <a:lnSpc>
                <a:spcPct val="125000"/>
              </a:lnSpc>
            </a:pPr>
            <a:r>
              <a:rPr lang="zh-CN" altLang="en-US" sz="2400" b="1" dirty="0" smtClean="0">
                <a:latin typeface="Times New Roman" panose="02020603050405020304" pitchFamily="18" charset="0"/>
                <a:ea typeface="+mn-ea"/>
                <a:cs typeface="Times New Roman" panose="02020603050405020304" pitchFamily="18" charset="0"/>
              </a:rPr>
              <a:t>兴奋性突触在局部膜表面产生负向源区域（汇），并在较远的膜位置分布正向源；抑制性突触则相反。</a:t>
            </a:r>
            <a:endParaRPr lang="en-US" altLang="zh-CN" sz="2400" b="1" dirty="0" smtClean="0">
              <a:latin typeface="Times New Roman" panose="02020603050405020304" pitchFamily="18" charset="0"/>
              <a:ea typeface="+mn-ea"/>
              <a:cs typeface="Times New Roman" panose="02020603050405020304" pitchFamily="18" charset="0"/>
            </a:endParaRPr>
          </a:p>
          <a:p>
            <a:pPr>
              <a:lnSpc>
                <a:spcPct val="125000"/>
              </a:lnSpc>
            </a:pPr>
            <a:r>
              <a:rPr lang="zh-CN" altLang="en-US" sz="2400" b="1" dirty="0" smtClean="0">
                <a:latin typeface="Times New Roman" panose="02020603050405020304" pitchFamily="18" charset="0"/>
                <a:ea typeface="+mn-ea"/>
                <a:cs typeface="Times New Roman" panose="02020603050405020304" pitchFamily="18" charset="0"/>
              </a:rPr>
              <a:t>右图中，皮层柱浅层为兴奋性突触产生的汇，深层为抑制性突触产生的源，较低层的电流离开皮层柱 ，经远距离的组织传播后经由柱的顶部返回到上层的皮层汇点，由于只有少量被传播到头皮产生了</a:t>
            </a:r>
            <a:r>
              <a:rPr lang="en-US" altLang="zh-CN" sz="2400" b="1" dirty="0" smtClean="0">
                <a:latin typeface="Times New Roman" panose="02020603050405020304" pitchFamily="18" charset="0"/>
                <a:ea typeface="+mn-ea"/>
                <a:cs typeface="Times New Roman" panose="02020603050405020304" pitchFamily="18" charset="0"/>
              </a:rPr>
              <a:t>EEG</a:t>
            </a:r>
            <a:r>
              <a:rPr lang="zh-CN" altLang="en-US" sz="2400" b="1" dirty="0" smtClean="0">
                <a:latin typeface="Times New Roman" panose="02020603050405020304" pitchFamily="18" charset="0"/>
                <a:ea typeface="+mn-ea"/>
                <a:cs typeface="Times New Roman" panose="02020603050405020304" pitchFamily="18" charset="0"/>
              </a:rPr>
              <a:t>，因而源强度                              ，其中        </a:t>
            </a:r>
            <a:endParaRPr lang="en-US" altLang="zh-CN" sz="2400" b="1" dirty="0" smtClean="0">
              <a:latin typeface="Times New Roman" panose="02020603050405020304" pitchFamily="18" charset="0"/>
              <a:ea typeface="+mn-ea"/>
              <a:cs typeface="Times New Roman" panose="02020603050405020304" pitchFamily="18" charset="0"/>
            </a:endParaRPr>
          </a:p>
          <a:p>
            <a:pPr>
              <a:lnSpc>
                <a:spcPct val="125000"/>
              </a:lnSpc>
            </a:pPr>
            <a:r>
              <a:rPr lang="zh-CN" altLang="en-US" sz="2400" b="1" dirty="0">
                <a:latin typeface="Times New Roman" panose="02020603050405020304" pitchFamily="18" charset="0"/>
                <a:ea typeface="+mn-ea"/>
                <a:cs typeface="Times New Roman" panose="02020603050405020304" pitchFamily="18" charset="0"/>
              </a:rPr>
              <a:t>定义</a:t>
            </a:r>
            <a:r>
              <a:rPr lang="zh-CN" altLang="en-US" sz="2400" b="1" dirty="0" smtClean="0">
                <a:latin typeface="Times New Roman" panose="02020603050405020304" pitchFamily="18" charset="0"/>
                <a:ea typeface="+mn-ea"/>
                <a:cs typeface="Times New Roman" panose="02020603050405020304" pitchFamily="18" charset="0"/>
              </a:rPr>
              <a:t>为单位体积的电流偶极矩。</a:t>
            </a:r>
            <a:endParaRPr lang="en-US" altLang="zh-CN" sz="2400" b="1" dirty="0" smtClean="0">
              <a:latin typeface="Times New Roman" panose="02020603050405020304" pitchFamily="18" charset="0"/>
              <a:ea typeface="+mn-ea"/>
              <a:cs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6438620" y="361950"/>
            <a:ext cx="2524125" cy="2628900"/>
          </a:xfrm>
          <a:prstGeom prst="rect">
            <a:avLst/>
          </a:prstGeom>
        </p:spPr>
      </p:pic>
      <p:pic>
        <p:nvPicPr>
          <p:cNvPr id="6" name="图片 5"/>
          <p:cNvPicPr>
            <a:picLocks noChangeAspect="1"/>
          </p:cNvPicPr>
          <p:nvPr/>
        </p:nvPicPr>
        <p:blipFill>
          <a:blip r:embed="rId2">
            <a:duotone>
              <a:prstClr val="black"/>
              <a:schemeClr val="accent1">
                <a:tint val="45000"/>
                <a:satMod val="400000"/>
              </a:schemeClr>
            </a:duotone>
          </a:blip>
          <a:stretch>
            <a:fillRect/>
          </a:stretch>
        </p:blipFill>
        <p:spPr>
          <a:xfrm>
            <a:off x="4703003" y="5473337"/>
            <a:ext cx="2244260" cy="354357"/>
          </a:xfrm>
          <a:prstGeom prst="rect">
            <a:avLst/>
          </a:prstGeom>
        </p:spPr>
      </p:pic>
      <p:pic>
        <p:nvPicPr>
          <p:cNvPr id="9" name="图片 8"/>
          <p:cNvPicPr>
            <a:picLocks noChangeAspect="1"/>
          </p:cNvPicPr>
          <p:nvPr/>
        </p:nvPicPr>
        <p:blipFill>
          <a:blip r:embed="rId3"/>
          <a:stretch>
            <a:fillRect/>
          </a:stretch>
        </p:blipFill>
        <p:spPr>
          <a:xfrm>
            <a:off x="7846140" y="5476195"/>
            <a:ext cx="906462" cy="3486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 calcmode="lin" valueType="num">
                                      <p:cBhvr additive="base">
                                        <p:cTn id="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 calcmode="lin" valueType="num">
                                      <p:cBhvr additive="base">
                                        <p:cTn id="13"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 calcmode="lin" valueType="num">
                                      <p:cBhvr additive="base">
                                        <p:cTn id="17"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3.6 </a:t>
            </a:r>
            <a:r>
              <a:rPr lang="zh-CN" altLang="en-US"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头皮记录的电位</a:t>
            </a:r>
            <a:endParaRPr lang="zh-CN" altLang="en-US" sz="40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7" name="文本框 6"/>
          <p:cNvSpPr txBox="1"/>
          <p:nvPr/>
        </p:nvSpPr>
        <p:spPr>
          <a:xfrm>
            <a:off x="426720" y="2743200"/>
            <a:ext cx="8686800" cy="2400657"/>
          </a:xfrm>
          <a:prstGeom prst="rect">
            <a:avLst/>
          </a:prstGeom>
          <a:noFill/>
        </p:spPr>
        <p:txBody>
          <a:bodyPr wrap="square" rtlCol="0">
            <a:spAutoFit/>
          </a:bodyPr>
          <a:lstStyle/>
          <a:p>
            <a:pPr>
              <a:lnSpc>
                <a:spcPct val="125000"/>
              </a:lnSpc>
            </a:pPr>
            <a:r>
              <a:rPr lang="en-US" altLang="zh-CN" sz="2400" b="1" dirty="0" smtClean="0">
                <a:latin typeface="Times New Roman" panose="02020603050405020304" pitchFamily="18" charset="0"/>
                <a:ea typeface="+mn-ea"/>
                <a:cs typeface="Times New Roman" panose="02020603050405020304" pitchFamily="18" charset="0"/>
              </a:rPr>
              <a:t>EEG</a:t>
            </a:r>
            <a:r>
              <a:rPr lang="zh-CN" altLang="en-US" sz="2400" b="1" dirty="0" smtClean="0">
                <a:latin typeface="Times New Roman" panose="02020603050405020304" pitchFamily="18" charset="0"/>
                <a:ea typeface="+mn-ea"/>
                <a:cs typeface="Times New Roman" panose="02020603050405020304" pitchFamily="18" charset="0"/>
              </a:rPr>
              <a:t>记录都是</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双极性</a:t>
            </a:r>
            <a:r>
              <a:rPr lang="zh-CN" altLang="en-US" sz="2400" b="1" dirty="0" smtClean="0">
                <a:latin typeface="Times New Roman" panose="02020603050405020304" pitchFamily="18" charset="0"/>
                <a:ea typeface="+mn-ea"/>
                <a:cs typeface="Times New Roman" panose="02020603050405020304" pitchFamily="18" charset="0"/>
              </a:rPr>
              <a:t>的，一个称为</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活动电极</a:t>
            </a:r>
            <a:r>
              <a:rPr lang="zh-CN" altLang="en-US" sz="2400" b="1" dirty="0" smtClean="0">
                <a:latin typeface="Times New Roman" panose="02020603050405020304" pitchFamily="18" charset="0"/>
                <a:ea typeface="+mn-ea"/>
                <a:cs typeface="Times New Roman" panose="02020603050405020304" pitchFamily="18" charset="0"/>
              </a:rPr>
              <a:t>，另一个称为</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参考电极</a:t>
            </a:r>
            <a:r>
              <a:rPr lang="zh-CN" altLang="en-US" sz="2400" b="1" dirty="0" smtClean="0">
                <a:latin typeface="Times New Roman" panose="02020603050405020304" pitchFamily="18" charset="0"/>
                <a:ea typeface="+mn-ea"/>
                <a:cs typeface="Times New Roman" panose="02020603050405020304" pitchFamily="18" charset="0"/>
              </a:rPr>
              <a:t>，然而真正电势“无穷大”的参考电极很难得到。</a:t>
            </a:r>
            <a:endParaRPr lang="en-US" altLang="zh-CN" sz="2400" b="1" dirty="0" smtClean="0">
              <a:latin typeface="Times New Roman" panose="02020603050405020304" pitchFamily="18" charset="0"/>
              <a:ea typeface="+mn-ea"/>
              <a:cs typeface="Times New Roman" panose="02020603050405020304" pitchFamily="18" charset="0"/>
            </a:endParaRPr>
          </a:p>
          <a:p>
            <a:pPr>
              <a:lnSpc>
                <a:spcPct val="125000"/>
              </a:lnSpc>
            </a:pPr>
            <a:endParaRPr lang="en-US" altLang="zh-CN" sz="2400" b="1" dirty="0">
              <a:latin typeface="Times New Roman" panose="02020603050405020304" pitchFamily="18" charset="0"/>
              <a:ea typeface="+mn-ea"/>
              <a:cs typeface="Times New Roman" panose="02020603050405020304" pitchFamily="18" charset="0"/>
            </a:endParaRPr>
          </a:p>
          <a:p>
            <a:pPr>
              <a:lnSpc>
                <a:spcPct val="125000"/>
              </a:lnSpc>
            </a:pPr>
            <a:r>
              <a:rPr lang="zh-CN" altLang="en-US" sz="2400" b="1" dirty="0" smtClean="0">
                <a:latin typeface="Times New Roman" panose="02020603050405020304" pitchFamily="18" charset="0"/>
                <a:ea typeface="+mn-ea"/>
                <a:cs typeface="Times New Roman" panose="02020603050405020304" pitchFamily="18" charset="0"/>
              </a:rPr>
              <a:t>参考电极的选择是</a:t>
            </a:r>
            <a:r>
              <a:rPr lang="en-US" altLang="zh-CN" sz="2400" b="1" dirty="0" smtClean="0">
                <a:latin typeface="Times New Roman" panose="02020603050405020304" pitchFamily="18" charset="0"/>
                <a:ea typeface="+mn-ea"/>
                <a:cs typeface="Times New Roman" panose="02020603050405020304" pitchFamily="18" charset="0"/>
              </a:rPr>
              <a:t>EEG</a:t>
            </a:r>
            <a:r>
              <a:rPr lang="zh-CN" altLang="en-US" sz="2400" b="1" dirty="0" smtClean="0">
                <a:latin typeface="Times New Roman" panose="02020603050405020304" pitchFamily="18" charset="0"/>
                <a:ea typeface="+mn-ea"/>
                <a:cs typeface="Times New Roman" panose="02020603050405020304" pitchFamily="18" charset="0"/>
              </a:rPr>
              <a:t>信号记录正确解读的关键，具体的选择方案和不同的效果将在第六章详细讨论。</a:t>
            </a:r>
            <a:endParaRPr lang="en-US" altLang="zh-CN" sz="2400" b="1" dirty="0">
              <a:latin typeface="Times New Roman" panose="02020603050405020304" pitchFamily="18" charset="0"/>
              <a:ea typeface="+mn-ea"/>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3.7 </a:t>
            </a:r>
            <a:r>
              <a:rPr lang="zh-CN" altLang="en-US"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脑电的正向和逆向问题</a:t>
            </a:r>
            <a:endParaRPr lang="zh-CN" altLang="en-US" sz="40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7" name="文本框 6"/>
          <p:cNvSpPr txBox="1"/>
          <p:nvPr/>
        </p:nvSpPr>
        <p:spPr>
          <a:xfrm>
            <a:off x="448491" y="2209800"/>
            <a:ext cx="8686800" cy="3631763"/>
          </a:xfrm>
          <a:prstGeom prst="rect">
            <a:avLst/>
          </a:prstGeom>
          <a:noFill/>
        </p:spPr>
        <p:txBody>
          <a:bodyPr wrap="square" rtlCol="0">
            <a:spAutoFit/>
          </a:bodyPr>
          <a:lstStyle/>
          <a:p>
            <a:pPr>
              <a:lnSpc>
                <a:spcPct val="125000"/>
              </a:lnSpc>
            </a:pPr>
            <a:r>
              <a:rPr lang="zh-CN" altLang="en-US" sz="32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正向问题</a:t>
            </a:r>
            <a:endParaRPr lang="en-US" altLang="zh-CN" sz="32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endParaRPr>
          </a:p>
          <a:p>
            <a:pPr>
              <a:lnSpc>
                <a:spcPct val="125000"/>
              </a:lnSpc>
            </a:pPr>
            <a:r>
              <a:rPr lang="zh-CN" altLang="en-US" sz="2400" b="1" dirty="0" smtClean="0">
                <a:latin typeface="Times New Roman" panose="02020603050405020304" pitchFamily="18" charset="0"/>
                <a:ea typeface="+mn-ea"/>
                <a:cs typeface="Times New Roman" panose="02020603050405020304" pitchFamily="18" charset="0"/>
              </a:rPr>
              <a:t>正向问题包括从已知的源函数             来计算头皮电势。</a:t>
            </a:r>
            <a:endParaRPr lang="en-US" altLang="zh-CN" sz="2400" b="1" dirty="0" smtClean="0">
              <a:latin typeface="Times New Roman" panose="02020603050405020304" pitchFamily="18" charset="0"/>
              <a:ea typeface="+mn-ea"/>
              <a:cs typeface="Times New Roman" panose="02020603050405020304" pitchFamily="18" charset="0"/>
            </a:endParaRPr>
          </a:p>
          <a:p>
            <a:pPr>
              <a:lnSpc>
                <a:spcPct val="125000"/>
              </a:lnSpc>
            </a:pPr>
            <a:r>
              <a:rPr lang="zh-CN" altLang="en-US" sz="2400" b="1" dirty="0" smtClean="0">
                <a:latin typeface="Times New Roman" panose="02020603050405020304" pitchFamily="18" charset="0"/>
                <a:ea typeface="+mn-ea"/>
                <a:cs typeface="Times New Roman" panose="02020603050405020304" pitchFamily="18" charset="0"/>
              </a:rPr>
              <a:t>头皮电势的量级很大程度上取决于</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源同步</a:t>
            </a:r>
            <a:r>
              <a:rPr lang="zh-CN" altLang="en-US" sz="2400" b="1" dirty="0" smtClean="0">
                <a:latin typeface="Times New Roman" panose="02020603050405020304" pitchFamily="18" charset="0"/>
                <a:ea typeface="+mn-ea"/>
                <a:cs typeface="Times New Roman" panose="02020603050405020304" pitchFamily="18" charset="0"/>
              </a:rPr>
              <a:t>，一般认为超过约</a:t>
            </a:r>
            <a:r>
              <a:rPr lang="en-US" altLang="zh-CN" sz="2400" b="1" dirty="0" smtClean="0">
                <a:latin typeface="Times New Roman" panose="02020603050405020304" pitchFamily="18" charset="0"/>
                <a:ea typeface="+mn-ea"/>
                <a:cs typeface="Times New Roman" panose="02020603050405020304" pitchFamily="18" charset="0"/>
              </a:rPr>
              <a:t>6cm</a:t>
            </a:r>
            <a:r>
              <a:rPr lang="en-US" altLang="zh-CN" sz="2400" b="1" baseline="30000" dirty="0" smtClean="0">
                <a:latin typeface="Times New Roman" panose="02020603050405020304" pitchFamily="18" charset="0"/>
                <a:ea typeface="+mn-ea"/>
                <a:cs typeface="Times New Roman" panose="02020603050405020304" pitchFamily="18" charset="0"/>
              </a:rPr>
              <a:t>2</a:t>
            </a:r>
            <a:r>
              <a:rPr lang="zh-CN" altLang="en-US" sz="2400" b="1" dirty="0" smtClean="0">
                <a:latin typeface="Times New Roman" panose="02020603050405020304" pitchFamily="18" charset="0"/>
                <a:ea typeface="+mn-ea"/>
                <a:cs typeface="Times New Roman" panose="02020603050405020304" pitchFamily="18" charset="0"/>
              </a:rPr>
              <a:t>的皮层源区域同步时，头皮电位不需平均即可记录。</a:t>
            </a:r>
            <a:endParaRPr lang="en-US" altLang="zh-CN" sz="2400" b="1" dirty="0" smtClean="0">
              <a:latin typeface="Times New Roman" panose="02020603050405020304" pitchFamily="18" charset="0"/>
              <a:ea typeface="+mn-ea"/>
              <a:cs typeface="Times New Roman" panose="02020603050405020304" pitchFamily="18" charset="0"/>
            </a:endParaRPr>
          </a:p>
          <a:p>
            <a:pPr>
              <a:lnSpc>
                <a:spcPct val="125000"/>
              </a:lnSpc>
            </a:pPr>
            <a:r>
              <a:rPr lang="zh-CN" altLang="en-US" sz="32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逆向问题</a:t>
            </a:r>
            <a:endParaRPr lang="zh-CN" altLang="en-US" sz="32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endParaRPr>
          </a:p>
          <a:p>
            <a:pPr>
              <a:lnSpc>
                <a:spcPct val="125000"/>
              </a:lnSpc>
            </a:pPr>
            <a:r>
              <a:rPr lang="zh-CN" altLang="en-US" sz="2400" b="1" dirty="0" smtClean="0">
                <a:latin typeface="Times New Roman" panose="02020603050405020304" pitchFamily="18" charset="0"/>
                <a:ea typeface="+mn-ea"/>
                <a:cs typeface="Times New Roman" panose="02020603050405020304" pitchFamily="18" charset="0"/>
              </a:rPr>
              <a:t>从头皮记录的电势出发来寻找与之相匹配的偶极子（分布式皮层源甚至皮层脑回源）。</a:t>
            </a:r>
            <a:endParaRPr lang="en-US" altLang="zh-CN" sz="2400" b="1" dirty="0">
              <a:latin typeface="Times New Roman" panose="02020603050405020304" pitchFamily="18" charset="0"/>
              <a:ea typeface="+mn-ea"/>
              <a:cs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4551867" y="2857211"/>
            <a:ext cx="912800" cy="456400"/>
          </a:xfrm>
          <a:prstGeom prst="rect">
            <a:avLst/>
          </a:prstGeom>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3.8 </a:t>
            </a:r>
            <a:r>
              <a:rPr lang="zh-CN" altLang="en-US"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定量和高分辨率的脑电</a:t>
            </a:r>
            <a:endParaRPr lang="zh-CN" altLang="en-US" sz="40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7" name="文本框 6"/>
          <p:cNvSpPr txBox="1"/>
          <p:nvPr/>
        </p:nvSpPr>
        <p:spPr>
          <a:xfrm>
            <a:off x="448491" y="2209800"/>
            <a:ext cx="8686800" cy="3631763"/>
          </a:xfrm>
          <a:prstGeom prst="rect">
            <a:avLst/>
          </a:prstGeom>
          <a:noFill/>
        </p:spPr>
        <p:txBody>
          <a:bodyPr wrap="square" rtlCol="0">
            <a:spAutoFit/>
          </a:bodyPr>
          <a:lstStyle/>
          <a:p>
            <a:pPr>
              <a:lnSpc>
                <a:spcPct val="125000"/>
              </a:lnSpc>
            </a:pPr>
            <a:r>
              <a:rPr lang="zh-CN" altLang="en-US" sz="32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脑电的数学转换</a:t>
            </a:r>
            <a:endParaRPr lang="en-US" altLang="zh-CN" sz="32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endParaRPr>
          </a:p>
          <a:p>
            <a:pPr>
              <a:lnSpc>
                <a:spcPct val="125000"/>
              </a:lnSpc>
            </a:pPr>
            <a:r>
              <a:rPr lang="zh-CN" altLang="en-US" sz="2400" b="1" dirty="0" smtClean="0">
                <a:latin typeface="Times New Roman" panose="02020603050405020304" pitchFamily="18" charset="0"/>
                <a:ea typeface="+mn-ea"/>
                <a:cs typeface="Times New Roman" panose="02020603050405020304" pitchFamily="18" charset="0"/>
              </a:rPr>
              <a:t>一些数学转换有明确的物理和生理依据，一些则是纯粹的数学转换，区分有益变换的方法是在头模型上应用该变换，判断得到的转换变量是否</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揭示了源模型的动态属性</a:t>
            </a:r>
            <a:r>
              <a:rPr lang="zh-CN" altLang="en-US" sz="2400" b="1" dirty="0" smtClean="0">
                <a:latin typeface="Times New Roman" panose="02020603050405020304" pitchFamily="18" charset="0"/>
                <a:ea typeface="+mn-ea"/>
                <a:cs typeface="Times New Roman" panose="02020603050405020304" pitchFamily="18" charset="0"/>
              </a:rPr>
              <a:t>。</a:t>
            </a:r>
            <a:endParaRPr lang="en-US" altLang="zh-CN" sz="2400" b="1" dirty="0" smtClean="0">
              <a:latin typeface="Times New Roman" panose="02020603050405020304" pitchFamily="18" charset="0"/>
              <a:ea typeface="+mn-ea"/>
              <a:cs typeface="Times New Roman" panose="02020603050405020304" pitchFamily="18" charset="0"/>
            </a:endParaRPr>
          </a:p>
          <a:p>
            <a:pPr>
              <a:lnSpc>
                <a:spcPct val="125000"/>
              </a:lnSpc>
            </a:pPr>
            <a:r>
              <a:rPr lang="zh-CN" altLang="en-US" sz="32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傅里叶变换</a:t>
            </a:r>
            <a:endParaRPr lang="zh-CN" altLang="en-US" sz="32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endParaRPr>
          </a:p>
          <a:p>
            <a:pPr>
              <a:lnSpc>
                <a:spcPct val="125000"/>
              </a:lnSpc>
            </a:pPr>
            <a:r>
              <a:rPr lang="zh-CN" altLang="en-US" sz="2400" b="1" dirty="0" smtClean="0">
                <a:latin typeface="Times New Roman" panose="02020603050405020304" pitchFamily="18" charset="0"/>
                <a:ea typeface="+mn-ea"/>
                <a:cs typeface="Times New Roman" panose="02020603050405020304" pitchFamily="18" charset="0"/>
              </a:rPr>
              <a:t>傅里叶分析是将信号转换为一系列不同频率和相位的正弦波的加和，具体在第</a:t>
            </a:r>
            <a:r>
              <a:rPr lang="en-US" altLang="zh-CN" sz="2400" b="1" dirty="0" smtClean="0">
                <a:latin typeface="Times New Roman" panose="02020603050405020304" pitchFamily="18" charset="0"/>
                <a:ea typeface="+mn-ea"/>
                <a:cs typeface="Times New Roman" panose="02020603050405020304" pitchFamily="18" charset="0"/>
              </a:rPr>
              <a:t>7</a:t>
            </a:r>
            <a:r>
              <a:rPr lang="zh-CN" altLang="en-US" sz="2400" b="1" dirty="0" smtClean="0">
                <a:latin typeface="Times New Roman" panose="02020603050405020304" pitchFamily="18" charset="0"/>
                <a:ea typeface="+mn-ea"/>
                <a:cs typeface="Times New Roman" panose="02020603050405020304" pitchFamily="18" charset="0"/>
              </a:rPr>
              <a:t>章中描述。</a:t>
            </a:r>
            <a:endParaRPr lang="en-US" altLang="zh-CN" sz="2400" b="1" dirty="0">
              <a:latin typeface="Times New Roman" panose="02020603050405020304" pitchFamily="18" charset="0"/>
              <a:ea typeface="+mn-ea"/>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p:cNvSpPr>
            <a:spLocks noGrp="1"/>
          </p:cNvSpPr>
          <p:nvPr>
            <p:ph type="title"/>
          </p:nvPr>
        </p:nvSpPr>
        <p:spPr>
          <a:xfrm>
            <a:off x="391886" y="304800"/>
            <a:ext cx="4419600" cy="547687"/>
          </a:xfrm>
        </p:spPr>
        <p:txBody>
          <a:bodyPr/>
          <a:lstStyle/>
          <a:p>
            <a:r>
              <a:rPr lang="zh-CN" altLang="en-US" sz="32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脑电相位同步和相干</a:t>
            </a:r>
            <a:endPar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6" name="文本框 5"/>
          <p:cNvSpPr txBox="1"/>
          <p:nvPr/>
        </p:nvSpPr>
        <p:spPr>
          <a:xfrm>
            <a:off x="391886" y="905862"/>
            <a:ext cx="8562975" cy="1569660"/>
          </a:xfrm>
          <a:prstGeom prst="rect">
            <a:avLst/>
          </a:prstGeom>
          <a:noFill/>
        </p:spPr>
        <p:txBody>
          <a:bodyPr wrap="square" rtlCol="0">
            <a:spAutoFit/>
          </a:bodyPr>
          <a:lstStyle/>
          <a:p>
            <a:r>
              <a:rPr lang="zh-CN" altLang="en-US" sz="2400" b="1" dirty="0" smtClean="0">
                <a:latin typeface="Times New Roman" panose="02020603050405020304" pitchFamily="18" charset="0"/>
                <a:ea typeface="+mn-ea"/>
                <a:cs typeface="Times New Roman" panose="02020603050405020304" pitchFamily="18" charset="0"/>
              </a:rPr>
              <a:t>同步：微元             近似处于锁相（对时间同步）状态，具有较小或零偏移；</a:t>
            </a:r>
            <a:endParaRPr lang="en-US" altLang="zh-CN" sz="2400" b="1" dirty="0" smtClean="0">
              <a:latin typeface="Times New Roman" panose="02020603050405020304" pitchFamily="18" charset="0"/>
              <a:ea typeface="+mn-ea"/>
              <a:cs typeface="Times New Roman" panose="02020603050405020304" pitchFamily="18" charset="0"/>
            </a:endParaRPr>
          </a:p>
          <a:p>
            <a:r>
              <a:rPr lang="zh-CN" altLang="en-US" sz="2400" b="1" dirty="0" smtClean="0">
                <a:latin typeface="Times New Roman" panose="02020603050405020304" pitchFamily="18" charset="0"/>
                <a:ea typeface="+mn-ea"/>
                <a:cs typeface="Times New Roman" panose="02020603050405020304" pitchFamily="18" charset="0"/>
              </a:rPr>
              <a:t>失调：脑电图振幅减少；</a:t>
            </a:r>
            <a:endParaRPr lang="en-US" altLang="zh-CN" sz="2400" b="1" dirty="0" smtClean="0">
              <a:latin typeface="Times New Roman" panose="02020603050405020304" pitchFamily="18" charset="0"/>
              <a:ea typeface="+mn-ea"/>
              <a:cs typeface="Times New Roman" panose="02020603050405020304" pitchFamily="18" charset="0"/>
            </a:endParaRPr>
          </a:p>
          <a:p>
            <a:r>
              <a:rPr lang="zh-CN" altLang="en-US" sz="2400" b="1" dirty="0" smtClean="0">
                <a:latin typeface="Times New Roman" panose="02020603050405020304" pitchFamily="18" charset="0"/>
                <a:ea typeface="+mn-ea"/>
                <a:cs typeface="Times New Roman" panose="02020603050405020304" pitchFamily="18" charset="0"/>
              </a:rPr>
              <a:t>相干：通道之间的相位一致。</a:t>
            </a:r>
            <a:endParaRPr lang="zh-CN" altLang="en-US" sz="2400" b="1" dirty="0">
              <a:latin typeface="Times New Roman" panose="02020603050405020304" pitchFamily="18" charset="0"/>
              <a:ea typeface="+mn-ea"/>
              <a:cs typeface="Times New Roman" panose="02020603050405020304" pitchFamily="18" charset="0"/>
            </a:endParaRPr>
          </a:p>
        </p:txBody>
      </p:sp>
      <p:sp>
        <p:nvSpPr>
          <p:cNvPr id="4" name="标题 2"/>
          <p:cNvSpPr txBox="1"/>
          <p:nvPr/>
        </p:nvSpPr>
        <p:spPr bwMode="auto">
          <a:xfrm>
            <a:off x="391886" y="4592869"/>
            <a:ext cx="4419600"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r>
              <a:rPr lang="zh-CN" altLang="en-US" sz="3200" b="1" kern="0"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高分辨率脑电</a:t>
            </a:r>
            <a:endParaRPr lang="zh-CN" altLang="en-US" sz="3200" b="1" kern="0"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7" name="文本框 6"/>
          <p:cNvSpPr txBox="1"/>
          <p:nvPr/>
        </p:nvSpPr>
        <p:spPr>
          <a:xfrm>
            <a:off x="391886" y="5140556"/>
            <a:ext cx="9056914" cy="1569660"/>
          </a:xfrm>
          <a:prstGeom prst="rect">
            <a:avLst/>
          </a:prstGeom>
          <a:noFill/>
        </p:spPr>
        <p:txBody>
          <a:bodyPr wrap="square" rtlCol="0">
            <a:spAutoFit/>
          </a:bodyPr>
          <a:lstStyle/>
          <a:p>
            <a:r>
              <a:rPr lang="zh-CN" altLang="en-US" sz="2400" b="1" dirty="0" smtClean="0">
                <a:latin typeface="Times New Roman" panose="02020603050405020304" pitchFamily="18" charset="0"/>
                <a:ea typeface="+mn-ea"/>
                <a:cs typeface="Times New Roman" panose="02020603050405020304" pitchFamily="18" charset="0"/>
              </a:rPr>
              <a:t>在解决脑电逆向问题的过程中，常受参考电极失真、头容积导体非均匀电流传播的影响，添加高分辨率脑电图很有必要。</a:t>
            </a:r>
            <a:endParaRPr lang="en-US" altLang="zh-CN" sz="2400" b="1" dirty="0" smtClean="0">
              <a:latin typeface="Times New Roman" panose="02020603050405020304" pitchFamily="18" charset="0"/>
              <a:ea typeface="+mn-ea"/>
              <a:cs typeface="Times New Roman" panose="02020603050405020304" pitchFamily="18" charset="0"/>
            </a:endParaRPr>
          </a:p>
          <a:p>
            <a:r>
              <a:rPr lang="zh-CN" altLang="en-US" sz="2400" b="1" dirty="0" smtClean="0">
                <a:latin typeface="Times New Roman" panose="02020603050405020304" pitchFamily="18" charset="0"/>
                <a:ea typeface="+mn-ea"/>
                <a:cs typeface="Times New Roman" panose="02020603050405020304" pitchFamily="18" charset="0"/>
              </a:rPr>
              <a:t>添加高分辨率脑电图的两种方法：</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硬脑膜成像</a:t>
            </a:r>
            <a:r>
              <a:rPr lang="zh-CN" altLang="en-US" sz="2400" b="1" dirty="0" smtClean="0">
                <a:latin typeface="Times New Roman" panose="02020603050405020304" pitchFamily="18" charset="0"/>
                <a:ea typeface="+mn-ea"/>
                <a:cs typeface="Times New Roman" panose="02020603050405020304" pitchFamily="18" charset="0"/>
              </a:rPr>
              <a:t>和</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拉普拉斯算子</a:t>
            </a:r>
            <a:r>
              <a:rPr lang="zh-CN" altLang="en-US" sz="2400" b="1" dirty="0" smtClean="0">
                <a:latin typeface="Times New Roman" panose="02020603050405020304" pitchFamily="18" charset="0"/>
                <a:ea typeface="+mn-ea"/>
                <a:cs typeface="Times New Roman" panose="02020603050405020304" pitchFamily="18" charset="0"/>
              </a:rPr>
              <a:t>。</a:t>
            </a:r>
            <a:endParaRPr lang="en-US" altLang="zh-CN" sz="2400" b="1" dirty="0" smtClean="0">
              <a:latin typeface="Times New Roman" panose="02020603050405020304" pitchFamily="18" charset="0"/>
              <a:ea typeface="+mn-ea"/>
              <a:cs typeface="Times New Roman" panose="02020603050405020304" pitchFamily="18" charset="0"/>
            </a:endParaRPr>
          </a:p>
          <a:p>
            <a:r>
              <a:rPr lang="zh-CN" altLang="en-US" sz="2400" b="1" dirty="0" smtClean="0">
                <a:latin typeface="Times New Roman" panose="02020603050405020304" pitchFamily="18" charset="0"/>
                <a:ea typeface="+mn-ea"/>
                <a:cs typeface="Times New Roman" panose="02020603050405020304" pitchFamily="18" charset="0"/>
              </a:rPr>
              <a:t>高分辨率脑电只是一种补充，</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无法替代原始脑电</a:t>
            </a:r>
            <a:r>
              <a:rPr lang="zh-CN" altLang="en-US" sz="2400" b="1" dirty="0" smtClean="0">
                <a:latin typeface="Times New Roman" panose="02020603050405020304" pitchFamily="18" charset="0"/>
                <a:ea typeface="+mn-ea"/>
                <a:cs typeface="Times New Roman" panose="02020603050405020304" pitchFamily="18" charset="0"/>
              </a:rPr>
              <a:t>测量神经动态性</a:t>
            </a:r>
            <a:endParaRPr lang="zh-CN" altLang="en-US" sz="2400" b="1" dirty="0">
              <a:latin typeface="Times New Roman" panose="02020603050405020304" pitchFamily="18" charset="0"/>
              <a:ea typeface="+mn-ea"/>
              <a:cs typeface="Times New Roman" panose="02020603050405020304" pitchFamily="18" charset="0"/>
            </a:endParaRPr>
          </a:p>
        </p:txBody>
      </p:sp>
      <p:pic>
        <p:nvPicPr>
          <p:cNvPr id="10" name="图片 9"/>
          <p:cNvPicPr>
            <a:picLocks noChangeAspect="1"/>
          </p:cNvPicPr>
          <p:nvPr/>
        </p:nvPicPr>
        <p:blipFill>
          <a:blip r:embed="rId1"/>
          <a:stretch>
            <a:fillRect/>
          </a:stretch>
        </p:blipFill>
        <p:spPr>
          <a:xfrm>
            <a:off x="2057400" y="975437"/>
            <a:ext cx="906462" cy="348640"/>
          </a:xfrm>
          <a:prstGeom prst="rect">
            <a:avLst/>
          </a:prstGeom>
        </p:spPr>
      </p:pic>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886" y="3170469"/>
            <a:ext cx="3835400" cy="1422400"/>
          </a:xfrm>
          <a:prstGeom prst="rect">
            <a:avLst/>
          </a:prstGeom>
        </p:spPr>
      </p:pic>
      <p:sp>
        <p:nvSpPr>
          <p:cNvPr id="11" name="标题 2"/>
          <p:cNvSpPr txBox="1"/>
          <p:nvPr/>
        </p:nvSpPr>
        <p:spPr bwMode="auto">
          <a:xfrm>
            <a:off x="391886" y="2528897"/>
            <a:ext cx="4419600"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r>
              <a:rPr lang="zh-CN" altLang="en-US" sz="3200" b="1" kern="0"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瞬态和稳态诱发电位</a:t>
            </a:r>
            <a:endParaRPr lang="zh-CN" altLang="en-US" sz="3200" b="1" kern="0"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3.9 </a:t>
            </a:r>
            <a:r>
              <a:rPr lang="zh-CN" altLang="en-US"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大脑磁场</a:t>
            </a:r>
            <a:endParaRPr lang="zh-CN" altLang="en-US" sz="40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7" name="文本框 6"/>
          <p:cNvSpPr txBox="1"/>
          <p:nvPr/>
        </p:nvSpPr>
        <p:spPr>
          <a:xfrm>
            <a:off x="448491" y="2209800"/>
            <a:ext cx="8686800" cy="3785652"/>
          </a:xfrm>
          <a:prstGeom prst="rect">
            <a:avLst/>
          </a:prstGeom>
          <a:noFill/>
        </p:spPr>
        <p:txBody>
          <a:bodyPr wrap="square" rtlCol="0">
            <a:spAutoFit/>
          </a:bodyPr>
          <a:lstStyle/>
          <a:p>
            <a:pPr>
              <a:lnSpc>
                <a:spcPct val="125000"/>
              </a:lnSpc>
              <a:spcBef>
                <a:spcPts val="1800"/>
              </a:spcBef>
            </a:pPr>
            <a:r>
              <a:rPr lang="zh-CN" altLang="en-US" sz="2400" b="1" dirty="0" smtClean="0">
                <a:latin typeface="Times New Roman" panose="02020603050405020304" pitchFamily="18" charset="0"/>
                <a:ea typeface="+mn-ea"/>
                <a:cs typeface="Times New Roman" panose="02020603050405020304" pitchFamily="18" charset="0"/>
              </a:rPr>
              <a:t>与脑电场相反，脑磁图（</a:t>
            </a:r>
            <a:r>
              <a:rPr lang="en-US" altLang="zh-CN" sz="2400" b="1" dirty="0" smtClean="0">
                <a:latin typeface="Times New Roman" panose="02020603050405020304" pitchFamily="18" charset="0"/>
                <a:ea typeface="+mn-ea"/>
                <a:cs typeface="Times New Roman" panose="02020603050405020304" pitchFamily="18" charset="0"/>
              </a:rPr>
              <a:t>MEG</a:t>
            </a:r>
            <a:r>
              <a:rPr lang="zh-CN" altLang="en-US" sz="2400" b="1" dirty="0" smtClean="0">
                <a:latin typeface="Times New Roman" panose="02020603050405020304" pitchFamily="18" charset="0"/>
                <a:ea typeface="+mn-ea"/>
                <a:cs typeface="Times New Roman" panose="02020603050405020304" pitchFamily="18" charset="0"/>
              </a:rPr>
              <a:t>）往往对在脑沟壁的切向偶极子源更敏感。</a:t>
            </a:r>
            <a:endParaRPr lang="en-US" altLang="zh-CN" sz="2400" b="1" dirty="0" smtClean="0">
              <a:latin typeface="Times New Roman" panose="02020603050405020304" pitchFamily="18" charset="0"/>
              <a:ea typeface="+mn-ea"/>
              <a:cs typeface="Times New Roman" panose="02020603050405020304" pitchFamily="18" charset="0"/>
            </a:endParaRPr>
          </a:p>
          <a:p>
            <a:pPr>
              <a:lnSpc>
                <a:spcPct val="125000"/>
              </a:lnSpc>
              <a:spcBef>
                <a:spcPts val="1800"/>
              </a:spcBef>
            </a:pPr>
            <a:r>
              <a:rPr lang="zh-CN" altLang="en-US" sz="2400" b="1" dirty="0" smtClean="0">
                <a:latin typeface="Times New Roman" panose="02020603050405020304" pitchFamily="18" charset="0"/>
                <a:ea typeface="+mn-ea"/>
                <a:cs typeface="Times New Roman" panose="02020603050405020304" pitchFamily="18" charset="0"/>
              </a:rPr>
              <a:t>在一些特定源识别特别重要的应用中，如癫痫灶位于脑沟时，</a:t>
            </a:r>
            <a:r>
              <a:rPr lang="en-US" altLang="zh-CN" sz="2400" b="1" dirty="0" smtClean="0">
                <a:solidFill>
                  <a:srgbClr val="0070C0"/>
                </a:solidFill>
                <a:latin typeface="Times New Roman" panose="02020603050405020304" pitchFamily="18" charset="0"/>
                <a:ea typeface="+mn-ea"/>
                <a:cs typeface="Times New Roman" panose="02020603050405020304" pitchFamily="18" charset="0"/>
              </a:rPr>
              <a:t>MEG</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对脑沟源相对敏感</a:t>
            </a:r>
            <a:r>
              <a:rPr lang="zh-CN" altLang="en-US" sz="2400" b="1" dirty="0" smtClean="0">
                <a:latin typeface="Times New Roman" panose="02020603050405020304" pitchFamily="18" charset="0"/>
                <a:ea typeface="+mn-ea"/>
                <a:cs typeface="Times New Roman" panose="02020603050405020304" pitchFamily="18" charset="0"/>
              </a:rPr>
              <a:t>的特点是其主要优势，这是脑电图所无法完成的。</a:t>
            </a:r>
            <a:endParaRPr lang="en-US" altLang="zh-CN" sz="2400" b="1" dirty="0" smtClean="0">
              <a:latin typeface="Times New Roman" panose="02020603050405020304" pitchFamily="18" charset="0"/>
              <a:ea typeface="+mn-ea"/>
              <a:cs typeface="Times New Roman" panose="02020603050405020304" pitchFamily="18" charset="0"/>
            </a:endParaRPr>
          </a:p>
          <a:p>
            <a:pPr>
              <a:lnSpc>
                <a:spcPct val="125000"/>
              </a:lnSpc>
              <a:spcBef>
                <a:spcPts val="1800"/>
              </a:spcBef>
            </a:pPr>
            <a:r>
              <a:rPr lang="zh-CN" altLang="en-US" sz="2400" b="1" dirty="0">
                <a:latin typeface="Times New Roman" panose="02020603050405020304" pitchFamily="18" charset="0"/>
                <a:ea typeface="+mn-ea"/>
                <a:cs typeface="Times New Roman" panose="02020603050405020304" pitchFamily="18" charset="0"/>
              </a:rPr>
              <a:t>脑</a:t>
            </a:r>
            <a:r>
              <a:rPr lang="zh-CN" altLang="en-US" sz="2400" b="1" dirty="0" smtClean="0">
                <a:latin typeface="Times New Roman" panose="02020603050405020304" pitchFamily="18" charset="0"/>
                <a:ea typeface="+mn-ea"/>
                <a:cs typeface="Times New Roman" panose="02020603050405020304" pitchFamily="18" charset="0"/>
              </a:rPr>
              <a:t>磁图（</a:t>
            </a:r>
            <a:r>
              <a:rPr lang="en-US" altLang="zh-CN" sz="2400" b="1" dirty="0" smtClean="0">
                <a:latin typeface="Times New Roman" panose="02020603050405020304" pitchFamily="18" charset="0"/>
                <a:ea typeface="+mn-ea"/>
                <a:cs typeface="Times New Roman" panose="02020603050405020304" pitchFamily="18" charset="0"/>
              </a:rPr>
              <a:t>MEG</a:t>
            </a:r>
            <a:r>
              <a:rPr lang="zh-CN" altLang="en-US" sz="2400" b="1" dirty="0" smtClean="0">
                <a:latin typeface="Times New Roman" panose="02020603050405020304" pitchFamily="18" charset="0"/>
                <a:ea typeface="+mn-ea"/>
                <a:cs typeface="Times New Roman" panose="02020603050405020304" pitchFamily="18" charset="0"/>
              </a:rPr>
              <a:t>）在使用时，必须在磁屏蔽室中进行，且它的线圈必须用液态氦过度冷却，大大制约了其在 </a:t>
            </a:r>
            <a:r>
              <a:rPr lang="en-US" altLang="zh-CN" sz="2400" b="1" dirty="0" smtClean="0">
                <a:latin typeface="Times New Roman" panose="02020603050405020304" pitchFamily="18" charset="0"/>
                <a:ea typeface="+mn-ea"/>
                <a:cs typeface="Times New Roman" panose="02020603050405020304" pitchFamily="18" charset="0"/>
              </a:rPr>
              <a:t>BCI </a:t>
            </a:r>
            <a:r>
              <a:rPr lang="zh-CN" altLang="en-US" sz="2400" b="1" dirty="0" smtClean="0">
                <a:latin typeface="Times New Roman" panose="02020603050405020304" pitchFamily="18" charset="0"/>
                <a:ea typeface="+mn-ea"/>
                <a:cs typeface="Times New Roman" panose="02020603050405020304" pitchFamily="18" charset="0"/>
              </a:rPr>
              <a:t>中的发展。</a:t>
            </a:r>
            <a:endParaRPr lang="en-US" altLang="zh-CN" sz="2400" b="1" dirty="0">
              <a:latin typeface="Times New Roman" panose="02020603050405020304" pitchFamily="18" charset="0"/>
              <a:ea typeface="+mn-ea"/>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3.10 </a:t>
            </a:r>
            <a:r>
              <a:rPr lang="zh-CN" altLang="en-US"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容积传导和源动力学</a:t>
            </a:r>
            <a:endParaRPr lang="zh-CN" altLang="en-US" sz="40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7" name="文本框 6"/>
          <p:cNvSpPr txBox="1"/>
          <p:nvPr/>
        </p:nvSpPr>
        <p:spPr>
          <a:xfrm>
            <a:off x="446314" y="1995130"/>
            <a:ext cx="8686800" cy="4862870"/>
          </a:xfrm>
          <a:prstGeom prst="rect">
            <a:avLst/>
          </a:prstGeom>
          <a:noFill/>
        </p:spPr>
        <p:txBody>
          <a:bodyPr wrap="square" rtlCol="0">
            <a:spAutoFit/>
          </a:bodyPr>
          <a:lstStyle/>
          <a:p>
            <a:pPr>
              <a:lnSpc>
                <a:spcPct val="125000"/>
              </a:lnSpc>
            </a:pPr>
            <a:r>
              <a:rPr lang="zh-CN" altLang="en-US" sz="32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脑电图的两个物理性质</a:t>
            </a:r>
            <a:endParaRPr lang="en-US" altLang="zh-CN" sz="2400" b="1" dirty="0" smtClean="0">
              <a:latin typeface="Times New Roman" panose="02020603050405020304" pitchFamily="18" charset="0"/>
              <a:ea typeface="+mn-ea"/>
              <a:cs typeface="Times New Roman" panose="02020603050405020304" pitchFamily="18" charset="0"/>
            </a:endParaRPr>
          </a:p>
          <a:p>
            <a:pPr>
              <a:lnSpc>
                <a:spcPct val="125000"/>
              </a:lnSpc>
            </a:pPr>
            <a:r>
              <a:rPr lang="en-US" altLang="zh-CN" sz="2400" b="1" dirty="0" smtClean="0">
                <a:latin typeface="Times New Roman" panose="02020603050405020304" pitchFamily="18" charset="0"/>
                <a:ea typeface="+mn-ea"/>
                <a:cs typeface="Times New Roman" panose="02020603050405020304" pitchFamily="18" charset="0"/>
              </a:rPr>
              <a:t>1</a:t>
            </a:r>
            <a:r>
              <a:rPr lang="zh-CN" altLang="en-US" sz="2400" b="1" dirty="0" smtClean="0">
                <a:latin typeface="Times New Roman" panose="02020603050405020304" pitchFamily="18" charset="0"/>
                <a:ea typeface="+mn-ea"/>
                <a:cs typeface="Times New Roman" panose="02020603050405020304" pitchFamily="18" charset="0"/>
              </a:rPr>
              <a:t>、容积传导</a:t>
            </a:r>
            <a:endParaRPr lang="en-US" altLang="zh-CN" sz="2400" b="1" dirty="0" smtClean="0">
              <a:latin typeface="Times New Roman" panose="02020603050405020304" pitchFamily="18" charset="0"/>
              <a:ea typeface="+mn-ea"/>
              <a:cs typeface="Times New Roman" panose="02020603050405020304" pitchFamily="18" charset="0"/>
            </a:endParaRPr>
          </a:p>
          <a:p>
            <a:pPr>
              <a:lnSpc>
                <a:spcPct val="125000"/>
              </a:lnSpc>
            </a:pPr>
            <a:r>
              <a:rPr lang="zh-CN" altLang="en-US" sz="2400" b="1" dirty="0" smtClean="0">
                <a:latin typeface="Times New Roman" panose="02020603050405020304" pitchFamily="18" charset="0"/>
                <a:ea typeface="+mn-ea"/>
                <a:cs typeface="Times New Roman" panose="02020603050405020304" pitchFamily="18" charset="0"/>
              </a:rPr>
              <a:t>关注的是微源之间的关系和其产生的头皮电势。</a:t>
            </a:r>
            <a:endParaRPr lang="en-US" altLang="zh-CN" sz="2400" b="1" dirty="0" smtClean="0">
              <a:latin typeface="Times New Roman" panose="02020603050405020304" pitchFamily="18" charset="0"/>
              <a:ea typeface="+mn-ea"/>
              <a:cs typeface="Times New Roman" panose="02020603050405020304" pitchFamily="18" charset="0"/>
            </a:endParaRPr>
          </a:p>
          <a:p>
            <a:pPr>
              <a:lnSpc>
                <a:spcPct val="125000"/>
              </a:lnSpc>
            </a:pPr>
            <a:r>
              <a:rPr lang="zh-CN" altLang="en-US" sz="2400" b="1" dirty="0" smtClean="0">
                <a:latin typeface="Times New Roman" panose="02020603050405020304" pitchFamily="18" charset="0"/>
                <a:ea typeface="+mn-ea"/>
                <a:cs typeface="Times New Roman" panose="02020603050405020304" pitchFamily="18" charset="0"/>
              </a:rPr>
              <a:t>脑电图的产生是多个源的电势的线性叠加，且脑电图的时间依赖性是所有起作用的大脑源的加权体积平均。</a:t>
            </a:r>
            <a:endParaRPr lang="en-US" altLang="zh-CN" sz="2400" b="1" dirty="0" smtClean="0">
              <a:latin typeface="Times New Roman" panose="02020603050405020304" pitchFamily="18" charset="0"/>
              <a:ea typeface="+mn-ea"/>
              <a:cs typeface="Times New Roman" panose="02020603050405020304" pitchFamily="18" charset="0"/>
            </a:endParaRPr>
          </a:p>
          <a:p>
            <a:pPr>
              <a:lnSpc>
                <a:spcPct val="125000"/>
              </a:lnSpc>
            </a:pPr>
            <a:r>
              <a:rPr lang="en-US" altLang="zh-CN" sz="2400" b="1" dirty="0" smtClean="0">
                <a:latin typeface="Times New Roman" panose="02020603050405020304" pitchFamily="18" charset="0"/>
                <a:ea typeface="+mn-ea"/>
                <a:cs typeface="Times New Roman" panose="02020603050405020304" pitchFamily="18" charset="0"/>
              </a:rPr>
              <a:t>2</a:t>
            </a:r>
            <a:r>
              <a:rPr lang="zh-CN" altLang="en-US" sz="2400" b="1" dirty="0" smtClean="0">
                <a:latin typeface="Times New Roman" panose="02020603050405020304" pitchFamily="18" charset="0"/>
                <a:ea typeface="+mn-ea"/>
                <a:cs typeface="Times New Roman" panose="02020603050405020304" pitchFamily="18" charset="0"/>
              </a:rPr>
              <a:t>、大脑动态性</a:t>
            </a:r>
            <a:endParaRPr lang="en-US" altLang="zh-CN" sz="2400" b="1" dirty="0" smtClean="0">
              <a:latin typeface="Times New Roman" panose="02020603050405020304" pitchFamily="18" charset="0"/>
              <a:ea typeface="+mn-ea"/>
              <a:cs typeface="Times New Roman" panose="02020603050405020304" pitchFamily="18" charset="0"/>
            </a:endParaRPr>
          </a:p>
          <a:p>
            <a:pPr>
              <a:lnSpc>
                <a:spcPct val="125000"/>
              </a:lnSpc>
            </a:pPr>
            <a:r>
              <a:rPr lang="zh-CN" altLang="en-US" sz="2400" b="1" dirty="0" smtClean="0">
                <a:latin typeface="Times New Roman" panose="02020603050405020304" pitchFamily="18" charset="0"/>
                <a:ea typeface="+mn-ea"/>
                <a:cs typeface="Times New Roman" panose="02020603050405020304" pitchFamily="18" charset="0"/>
              </a:rPr>
              <a:t>关注的是大脑电流源的时间依赖行为（如频率）的起源。</a:t>
            </a:r>
            <a:endParaRPr lang="en-US" altLang="zh-CN" sz="2400" b="1" dirty="0" smtClean="0">
              <a:latin typeface="Times New Roman" panose="02020603050405020304" pitchFamily="18" charset="0"/>
              <a:ea typeface="+mn-ea"/>
              <a:cs typeface="Times New Roman" panose="02020603050405020304" pitchFamily="18" charset="0"/>
            </a:endParaRPr>
          </a:p>
          <a:p>
            <a:pPr>
              <a:lnSpc>
                <a:spcPct val="125000"/>
              </a:lnSpc>
            </a:pPr>
            <a:r>
              <a:rPr lang="zh-CN" altLang="en-US" sz="2400" b="1" dirty="0" smtClean="0">
                <a:latin typeface="Times New Roman" panose="02020603050405020304" pitchFamily="18" charset="0"/>
                <a:ea typeface="+mn-ea"/>
                <a:cs typeface="Times New Roman" panose="02020603050405020304" pitchFamily="18" charset="0"/>
              </a:rPr>
              <a:t>大脑动态性的综合理论还很遥远，现在更多的是针对大脑的动态行为提出一个概念框架，大脑动态行为产生的机制及其与大脑高级认知功能的关系仍不清楚。</a:t>
            </a:r>
            <a:endParaRPr lang="en-US" altLang="zh-CN" sz="2400" b="1" dirty="0" smtClean="0">
              <a:latin typeface="Times New Roman" panose="02020603050405020304" pitchFamily="18" charset="0"/>
              <a:ea typeface="+mn-ea"/>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 calcmode="lin" valueType="num">
                                      <p:cBhvr additive="base">
                                        <p:cTn id="1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 calcmode="lin" valueType="num">
                                      <p:cBhvr additive="base">
                                        <p:cTn id="1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 calcmode="lin" valueType="num">
                                      <p:cBhvr additive="base">
                                        <p:cTn id="2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 calcmode="lin" valueType="num">
                                      <p:cBhvr additive="base">
                                        <p:cTn id="25"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anim calcmode="lin" valueType="num">
                                      <p:cBhvr additive="base">
                                        <p:cTn id="29"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3.11 </a:t>
            </a:r>
            <a:r>
              <a:rPr lang="zh-CN" altLang="en-US"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本章小结</a:t>
            </a:r>
            <a:endParaRPr lang="zh-CN" altLang="en-US" sz="40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4" name="文本框 3"/>
          <p:cNvSpPr txBox="1"/>
          <p:nvPr/>
        </p:nvSpPr>
        <p:spPr>
          <a:xfrm>
            <a:off x="533400" y="2286000"/>
            <a:ext cx="7924800" cy="4081117"/>
          </a:xfrm>
          <a:prstGeom prst="rect">
            <a:avLst/>
          </a:prstGeom>
          <a:noFill/>
        </p:spPr>
        <p:txBody>
          <a:bodyPr wrap="square" rtlCol="0">
            <a:spAutoFit/>
          </a:bodyPr>
          <a:lstStyle/>
          <a:p>
            <a:pPr>
              <a:lnSpc>
                <a:spcPct val="120000"/>
              </a:lnSpc>
            </a:pPr>
            <a:r>
              <a:rPr lang="en-US" altLang="zh-CN" sz="2400" b="1" dirty="0" smtClean="0">
                <a:latin typeface="Times New Roman" panose="02020603050405020304" pitchFamily="18" charset="0"/>
                <a:ea typeface="+mn-ea"/>
                <a:cs typeface="Times New Roman" panose="02020603050405020304" pitchFamily="18" charset="0"/>
              </a:rPr>
              <a:t>1</a:t>
            </a:r>
            <a:r>
              <a:rPr lang="zh-CN" altLang="en-US" sz="2400" b="1" dirty="0" smtClean="0">
                <a:latin typeface="Times New Roman" panose="02020603050405020304" pitchFamily="18" charset="0"/>
                <a:ea typeface="+mn-ea"/>
                <a:cs typeface="Times New Roman" panose="02020603050405020304" pitchFamily="18" charset="0"/>
              </a:rPr>
              <a:t>、大脑皮层电流源产生的电势，可在微观、介观和宏观三个尺度中被记录，且记录的电势是由</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基本源的加权线性加和</a:t>
            </a:r>
            <a:r>
              <a:rPr lang="zh-CN" altLang="en-US" sz="2400" b="1" dirty="0" smtClean="0">
                <a:latin typeface="Times New Roman" panose="02020603050405020304" pitchFamily="18" charset="0"/>
                <a:ea typeface="+mn-ea"/>
                <a:cs typeface="Times New Roman" panose="02020603050405020304" pitchFamily="18" charset="0"/>
              </a:rPr>
              <a:t>产生的。</a:t>
            </a:r>
            <a:endParaRPr lang="en-US" altLang="zh-CN" sz="2400" b="1" dirty="0" smtClean="0">
              <a:latin typeface="Times New Roman" panose="02020603050405020304" pitchFamily="18" charset="0"/>
              <a:ea typeface="+mn-ea"/>
              <a:cs typeface="Times New Roman" panose="02020603050405020304" pitchFamily="18" charset="0"/>
            </a:endParaRPr>
          </a:p>
          <a:p>
            <a:pPr>
              <a:lnSpc>
                <a:spcPct val="120000"/>
              </a:lnSpc>
            </a:pPr>
            <a:r>
              <a:rPr lang="en-US" altLang="zh-CN" sz="2400" b="1" dirty="0" smtClean="0">
                <a:latin typeface="Times New Roman" panose="02020603050405020304" pitchFamily="18" charset="0"/>
                <a:ea typeface="+mn-ea"/>
                <a:cs typeface="Times New Roman" panose="02020603050405020304" pitchFamily="18" charset="0"/>
              </a:rPr>
              <a:t>2</a:t>
            </a:r>
            <a:r>
              <a:rPr lang="zh-CN" altLang="en-US" sz="2400" b="1" dirty="0" smtClean="0">
                <a:latin typeface="Times New Roman" panose="02020603050405020304" pitchFamily="18" charset="0"/>
                <a:ea typeface="+mn-ea"/>
                <a:cs typeface="Times New Roman" panose="02020603050405020304" pitchFamily="18" charset="0"/>
              </a:rPr>
              <a:t>、</a:t>
            </a:r>
            <a:r>
              <a:rPr lang="en-US" altLang="zh-CN" sz="2400" b="1" dirty="0" smtClean="0">
                <a:solidFill>
                  <a:srgbClr val="0070C0"/>
                </a:solidFill>
                <a:latin typeface="Times New Roman" panose="02020603050405020304" pitchFamily="18" charset="0"/>
                <a:ea typeface="+mn-ea"/>
                <a:cs typeface="Times New Roman" panose="02020603050405020304" pitchFamily="18" charset="0"/>
              </a:rPr>
              <a:t>LFP</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和</a:t>
            </a:r>
            <a:r>
              <a:rPr lang="en-US" altLang="zh-CN" sz="2400" b="1" dirty="0" err="1" smtClean="0">
                <a:solidFill>
                  <a:srgbClr val="0070C0"/>
                </a:solidFill>
                <a:latin typeface="Times New Roman" panose="02020603050405020304" pitchFamily="18" charset="0"/>
                <a:ea typeface="+mn-ea"/>
                <a:cs typeface="Times New Roman" panose="02020603050405020304" pitchFamily="18" charset="0"/>
              </a:rPr>
              <a:t>ECoG</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所代表的微观和介观尺度</a:t>
            </a:r>
            <a:r>
              <a:rPr lang="zh-CN" altLang="en-US" sz="2400" b="1" dirty="0" smtClean="0">
                <a:latin typeface="Times New Roman" panose="02020603050405020304" pitchFamily="18" charset="0"/>
                <a:ea typeface="+mn-ea"/>
                <a:cs typeface="Times New Roman" panose="02020603050405020304" pitchFamily="18" charset="0"/>
              </a:rPr>
              <a:t>能提供更多的局部细节但覆盖的空间太小；</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脑电图代表的宏观尺度</a:t>
            </a:r>
            <a:r>
              <a:rPr lang="zh-CN" altLang="en-US" sz="2400" b="1" dirty="0" smtClean="0">
                <a:latin typeface="Times New Roman" panose="02020603050405020304" pitchFamily="18" charset="0"/>
                <a:ea typeface="+mn-ea"/>
                <a:cs typeface="Times New Roman" panose="02020603050405020304" pitchFamily="18" charset="0"/>
              </a:rPr>
              <a:t>覆盖空间广，但空间分辨率太粗糙；</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高分辨率的脑电图</a:t>
            </a:r>
            <a:r>
              <a:rPr lang="zh-CN" altLang="en-US" sz="2400" b="1" dirty="0" smtClean="0">
                <a:latin typeface="Times New Roman" panose="02020603050405020304" pitchFamily="18" charset="0"/>
                <a:ea typeface="+mn-ea"/>
                <a:cs typeface="Times New Roman" panose="02020603050405020304" pitchFamily="18" charset="0"/>
              </a:rPr>
              <a:t>可以很好地补充原始脑电图，但消除了大规模的动态性。</a:t>
            </a:r>
            <a:endParaRPr lang="en-US" altLang="zh-CN" sz="2400" b="1" dirty="0" smtClean="0">
              <a:latin typeface="Times New Roman" panose="02020603050405020304" pitchFamily="18" charset="0"/>
              <a:ea typeface="+mn-ea"/>
              <a:cs typeface="Times New Roman" panose="02020603050405020304" pitchFamily="18" charset="0"/>
            </a:endParaRPr>
          </a:p>
          <a:p>
            <a:pPr>
              <a:lnSpc>
                <a:spcPct val="120000"/>
              </a:lnSpc>
            </a:pPr>
            <a:r>
              <a:rPr lang="en-US" altLang="zh-CN" sz="2400" b="1" dirty="0" smtClean="0">
                <a:latin typeface="Times New Roman" panose="02020603050405020304" pitchFamily="18" charset="0"/>
                <a:ea typeface="+mn-ea"/>
                <a:cs typeface="Times New Roman" panose="02020603050405020304" pitchFamily="18" charset="0"/>
              </a:rPr>
              <a:t>3</a:t>
            </a:r>
            <a:r>
              <a:rPr lang="zh-CN" altLang="en-US" sz="2400" b="1" dirty="0" smtClean="0">
                <a:latin typeface="Times New Roman" panose="02020603050405020304" pitchFamily="18" charset="0"/>
                <a:ea typeface="+mn-ea"/>
                <a:cs typeface="Times New Roman" panose="02020603050405020304" pitchFamily="18" charset="0"/>
              </a:rPr>
              <a:t>、本章介绍了电生理学和大脑物理学的</a:t>
            </a:r>
            <a:r>
              <a:rPr lang="zh-CN" altLang="en-US" sz="2400" b="1" dirty="0">
                <a:latin typeface="Times New Roman" panose="02020603050405020304" pitchFamily="18" charset="0"/>
                <a:cs typeface="Times New Roman" panose="02020603050405020304" pitchFamily="18" charset="0"/>
              </a:rPr>
              <a:t>相关</a:t>
            </a:r>
            <a:r>
              <a:rPr lang="zh-CN" altLang="en-US" sz="2400" b="1" dirty="0" smtClean="0">
                <a:latin typeface="Times New Roman" panose="02020603050405020304" pitchFamily="18" charset="0"/>
                <a:ea typeface="+mn-ea"/>
                <a:cs typeface="Times New Roman" panose="02020603050405020304" pitchFamily="18" charset="0"/>
              </a:rPr>
              <a:t>知识，旨在为后面章节介绍脑电信号的记录过程提供参考。</a:t>
            </a:r>
            <a:endParaRPr lang="zh-CN" altLang="en-US" sz="2400" b="1" dirty="0">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8354" name="Text Box 2"/>
          <p:cNvSpPr txBox="1">
            <a:spLocks noChangeArrowheads="1"/>
          </p:cNvSpPr>
          <p:nvPr/>
        </p:nvSpPr>
        <p:spPr bwMode="auto">
          <a:xfrm>
            <a:off x="609600" y="857251"/>
            <a:ext cx="7543800" cy="6017032"/>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ts val="1400"/>
              </a:spcBef>
              <a:buClr>
                <a:schemeClr val="hlink"/>
              </a:buClr>
              <a:buSzPct val="90000"/>
              <a:buFont typeface="Wingdings" panose="05000000000000000000" pitchFamily="2" charset="2"/>
              <a:buChar char="u"/>
              <a:defRPr/>
            </a:pPr>
            <a:r>
              <a:rPr kumimoji="1" lang="zh-CN" altLang="en-US" sz="28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rPr>
              <a:t>引言</a:t>
            </a:r>
            <a:endParaRPr kumimoji="1" lang="en-US" altLang="zh-CN" sz="28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a:p>
            <a:pPr eaLnBrk="1" hangingPunct="1">
              <a:spcBef>
                <a:spcPts val="1400"/>
              </a:spcBef>
              <a:buClr>
                <a:schemeClr val="hlink"/>
              </a:buClr>
              <a:buSzPct val="90000"/>
              <a:buFont typeface="Wingdings" panose="05000000000000000000" pitchFamily="2" charset="2"/>
              <a:buChar char="u"/>
              <a:defRPr/>
            </a:pPr>
            <a:r>
              <a:rPr kumimoji="1" lang="zh-CN" altLang="en-US" sz="28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rPr>
              <a:t>电路中的电流和电位</a:t>
            </a:r>
            <a:endParaRPr kumimoji="1" lang="en-US" altLang="zh-CN" sz="2800"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a:p>
            <a:pPr eaLnBrk="1" hangingPunct="1">
              <a:spcBef>
                <a:spcPts val="1400"/>
              </a:spcBef>
              <a:buClr>
                <a:schemeClr val="hlink"/>
              </a:buClr>
              <a:buSzPct val="90000"/>
              <a:buFont typeface="Wingdings" panose="05000000000000000000" pitchFamily="2" charset="2"/>
              <a:buChar char="u"/>
              <a:defRPr/>
            </a:pPr>
            <a:r>
              <a:rPr kumimoji="1" lang="zh-CN" altLang="en-US" sz="28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rPr>
              <a:t>组织容积导电的电流和电位</a:t>
            </a:r>
            <a:endParaRPr kumimoji="1" lang="en-US" altLang="zh-CN" sz="28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a:p>
            <a:pPr eaLnBrk="1" hangingPunct="1">
              <a:spcBef>
                <a:spcPts val="1400"/>
              </a:spcBef>
              <a:buClr>
                <a:schemeClr val="hlink"/>
              </a:buClr>
              <a:buSzPct val="90000"/>
              <a:buFont typeface="Wingdings" panose="05000000000000000000" pitchFamily="2" charset="2"/>
              <a:buChar char="u"/>
              <a:defRPr/>
            </a:pPr>
            <a:r>
              <a:rPr kumimoji="1" lang="zh-CN" altLang="en-US" sz="28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rPr>
              <a:t>颅骨内电位记录</a:t>
            </a:r>
            <a:endParaRPr kumimoji="1" lang="en-US" altLang="zh-CN" sz="28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a:p>
            <a:pPr eaLnBrk="1" hangingPunct="1">
              <a:spcBef>
                <a:spcPts val="1400"/>
              </a:spcBef>
              <a:buClr>
                <a:schemeClr val="hlink"/>
              </a:buClr>
              <a:buSzPct val="90000"/>
              <a:buFont typeface="Wingdings" panose="05000000000000000000" pitchFamily="2" charset="2"/>
              <a:buChar char="u"/>
              <a:defRPr/>
            </a:pPr>
            <a:r>
              <a:rPr kumimoji="1" lang="zh-CN" altLang="en-US" sz="2800"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rPr>
              <a:t>多尺度</a:t>
            </a:r>
            <a:r>
              <a:rPr kumimoji="1" lang="zh-CN" altLang="en-US" sz="28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rPr>
              <a:t>下的脑源</a:t>
            </a:r>
            <a:endParaRPr kumimoji="1" lang="en-US" altLang="zh-CN" sz="28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a:p>
            <a:pPr eaLnBrk="1" hangingPunct="1">
              <a:spcBef>
                <a:spcPts val="1400"/>
              </a:spcBef>
              <a:buClr>
                <a:schemeClr val="hlink"/>
              </a:buClr>
              <a:buSzPct val="90000"/>
              <a:buFont typeface="Wingdings" panose="05000000000000000000" pitchFamily="2" charset="2"/>
              <a:buChar char="u"/>
              <a:defRPr/>
            </a:pPr>
            <a:r>
              <a:rPr kumimoji="1" lang="zh-CN" altLang="en-US" sz="28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rPr>
              <a:t>头皮记录的电位</a:t>
            </a:r>
            <a:endParaRPr kumimoji="1" lang="en-US" altLang="zh-CN" sz="28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a:p>
            <a:pPr eaLnBrk="1" hangingPunct="1">
              <a:spcBef>
                <a:spcPts val="1400"/>
              </a:spcBef>
              <a:buClr>
                <a:schemeClr val="hlink"/>
              </a:buClr>
              <a:buSzPct val="90000"/>
              <a:buFont typeface="Wingdings" panose="05000000000000000000" pitchFamily="2" charset="2"/>
              <a:buChar char="u"/>
              <a:defRPr/>
            </a:pPr>
            <a:r>
              <a:rPr kumimoji="1" lang="zh-CN" altLang="en-US" sz="28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rPr>
              <a:t>脑电相关问题和变换</a:t>
            </a:r>
            <a:endParaRPr kumimoji="1" lang="en-US" altLang="zh-CN" sz="28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a:p>
            <a:pPr eaLnBrk="1" hangingPunct="1">
              <a:spcBef>
                <a:spcPts val="1400"/>
              </a:spcBef>
              <a:buClr>
                <a:schemeClr val="hlink"/>
              </a:buClr>
              <a:buSzPct val="90000"/>
              <a:buFont typeface="Wingdings" panose="05000000000000000000" pitchFamily="2" charset="2"/>
              <a:buChar char="u"/>
              <a:defRPr/>
            </a:pPr>
            <a:r>
              <a:rPr kumimoji="1" lang="zh-CN" altLang="en-US" sz="28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rPr>
              <a:t>大脑磁场</a:t>
            </a:r>
            <a:endParaRPr kumimoji="1" lang="en-US" altLang="zh-CN" sz="28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a:p>
            <a:pPr eaLnBrk="1" hangingPunct="1">
              <a:spcBef>
                <a:spcPts val="1400"/>
              </a:spcBef>
              <a:buClr>
                <a:schemeClr val="hlink"/>
              </a:buClr>
              <a:buSzPct val="90000"/>
              <a:buFont typeface="Wingdings" panose="05000000000000000000" pitchFamily="2" charset="2"/>
              <a:buChar char="u"/>
              <a:defRPr/>
            </a:pPr>
            <a:r>
              <a:rPr kumimoji="1" lang="zh-CN" altLang="en-US" sz="28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rPr>
              <a:t>容积传导和源动力学</a:t>
            </a:r>
            <a:endParaRPr kumimoji="1" lang="en-US" altLang="zh-CN" sz="28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a:p>
            <a:pPr algn="just" eaLnBrk="1" hangingPunct="1">
              <a:spcBef>
                <a:spcPts val="1400"/>
              </a:spcBef>
              <a:buClr>
                <a:schemeClr val="hlink"/>
              </a:buClr>
              <a:buSzPct val="90000"/>
              <a:buFont typeface="Wingdings" panose="05000000000000000000" pitchFamily="2" charset="2"/>
              <a:buChar char="u"/>
              <a:defRPr/>
            </a:pPr>
            <a:r>
              <a:rPr kumimoji="1" lang="zh-CN" altLang="en-US" sz="28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rPr>
              <a:t>本章小结</a:t>
            </a:r>
            <a:endParaRPr kumimoji="1" lang="zh-CN" altLang="en-US" sz="2800"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228355" name="Rectangle 3"/>
          <p:cNvSpPr>
            <a:spLocks noChangeArrowheads="1"/>
          </p:cNvSpPr>
          <p:nvPr/>
        </p:nvSpPr>
        <p:spPr bwMode="auto">
          <a:xfrm>
            <a:off x="0" y="0"/>
            <a:ext cx="9144000" cy="762000"/>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kumimoji="1" lang="zh-CN" altLang="en-US" sz="4400" b="1" dirty="0" smtClean="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rPr>
              <a:t>第</a:t>
            </a:r>
            <a:r>
              <a:rPr kumimoji="1" lang="en-US" altLang="zh-CN" sz="44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rPr>
              <a:t>3</a:t>
            </a:r>
            <a:r>
              <a:rPr kumimoji="1" lang="zh-CN" altLang="en-US" sz="4400" b="1" dirty="0" smtClean="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rPr>
              <a:t>章</a:t>
            </a:r>
            <a:r>
              <a:rPr kumimoji="1" lang="zh-CN" altLang="en-US" sz="4400" b="1" dirty="0">
                <a:solidFill>
                  <a:schemeClr val="bg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kumimoji="1" lang="zh-CN" altLang="en-US" sz="4400" b="1" dirty="0" smtClean="0">
                <a:solidFill>
                  <a:schemeClr val="bg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脑产生的电磁场</a:t>
            </a:r>
            <a:endParaRPr kumimoji="1" lang="zh-CN" altLang="en-US" sz="44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124" name="Line 4"/>
          <p:cNvSpPr>
            <a:spLocks noChangeShapeType="1"/>
          </p:cNvSpPr>
          <p:nvPr/>
        </p:nvSpPr>
        <p:spPr bwMode="auto">
          <a:xfrm>
            <a:off x="0" y="809625"/>
            <a:ext cx="9144000" cy="0"/>
          </a:xfrm>
          <a:prstGeom prst="line">
            <a:avLst/>
          </a:prstGeom>
          <a:noFill/>
          <a:ln w="76200">
            <a:solidFill>
              <a:srgbClr val="99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3"/>
          <p:cNvSpPr txBox="1">
            <a:spLocks noChangeArrowheads="1"/>
          </p:cNvSpPr>
          <p:nvPr/>
        </p:nvSpPr>
        <p:spPr bwMode="auto">
          <a:xfrm>
            <a:off x="3962400" y="2879348"/>
            <a:ext cx="43434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1" lang="zh-CN" altLang="en-US" sz="4400" b="1" dirty="0" smtClean="0">
                <a:solidFill>
                  <a:srgbClr val="3333FF"/>
                </a:solidFill>
                <a:latin typeface="Times New Roman" panose="02020603050405020304" pitchFamily="18" charset="0"/>
                <a:ea typeface="黑体" panose="02010609060101010101" pitchFamily="49" charset="-122"/>
              </a:rPr>
              <a:t>第</a:t>
            </a:r>
            <a:r>
              <a:rPr kumimoji="1" lang="en-US" altLang="zh-CN" sz="4400" b="1" dirty="0">
                <a:solidFill>
                  <a:srgbClr val="3333FF"/>
                </a:solidFill>
                <a:latin typeface="Times New Roman" panose="02020603050405020304" pitchFamily="18" charset="0"/>
                <a:ea typeface="黑体" panose="02010609060101010101" pitchFamily="49" charset="-122"/>
              </a:rPr>
              <a:t>4</a:t>
            </a:r>
            <a:r>
              <a:rPr kumimoji="1" lang="zh-CN" altLang="en-US" sz="4400" b="1" dirty="0" smtClean="0">
                <a:solidFill>
                  <a:srgbClr val="3333FF"/>
                </a:solidFill>
                <a:latin typeface="Times New Roman" panose="02020603050405020304" pitchFamily="18" charset="0"/>
                <a:ea typeface="黑体" panose="02010609060101010101" pitchFamily="49" charset="-122"/>
              </a:rPr>
              <a:t>章  </a:t>
            </a:r>
            <a:endParaRPr kumimoji="1" lang="en-US" altLang="zh-CN" sz="4400" b="1" dirty="0" smtClean="0">
              <a:solidFill>
                <a:srgbClr val="3333FF"/>
              </a:solidFill>
              <a:latin typeface="Times New Roman" panose="02020603050405020304" pitchFamily="18" charset="0"/>
              <a:ea typeface="黑体" panose="02010609060101010101" pitchFamily="49" charset="-122"/>
            </a:endParaRPr>
          </a:p>
          <a:p>
            <a:pPr algn="ctr" eaLnBrk="1" hangingPunct="1">
              <a:spcBef>
                <a:spcPct val="50000"/>
              </a:spcBef>
              <a:buClrTx/>
              <a:buSzTx/>
              <a:buFontTx/>
              <a:buNone/>
            </a:pPr>
            <a:r>
              <a:rPr kumimoji="1" lang="zh-CN" altLang="en-US" sz="4400" b="1" dirty="0" smtClean="0">
                <a:solidFill>
                  <a:srgbClr val="3333FF"/>
                </a:solidFill>
                <a:latin typeface="Times New Roman" panose="02020603050405020304" pitchFamily="18" charset="0"/>
                <a:ea typeface="黑体" panose="02010609060101010101" pitchFamily="49" charset="-122"/>
              </a:rPr>
              <a:t>反应脑代谢活动的信号</a:t>
            </a:r>
            <a:endParaRPr kumimoji="1" lang="zh-CN" altLang="en-US" sz="4400" b="1" dirty="0">
              <a:solidFill>
                <a:srgbClr val="3333FF"/>
              </a:solidFill>
              <a:latin typeface="Times New Roman" panose="02020603050405020304" pitchFamily="18" charset="0"/>
              <a:ea typeface="黑体" panose="02010609060101010101" pitchFamily="49" charset="-122"/>
            </a:endParaRPr>
          </a:p>
        </p:txBody>
      </p:sp>
      <p:pic>
        <p:nvPicPr>
          <p:cNvPr id="2" name="图片 1"/>
          <p:cNvPicPr>
            <a:picLocks noChangeAspect="1"/>
          </p:cNvPicPr>
          <p:nvPr/>
        </p:nvPicPr>
        <p:blipFill>
          <a:blip r:embed="rId1"/>
          <a:stretch>
            <a:fillRect/>
          </a:stretch>
        </p:blipFill>
        <p:spPr>
          <a:xfrm>
            <a:off x="533400" y="990600"/>
            <a:ext cx="2957945" cy="5562600"/>
          </a:xfrm>
          <a:prstGeom prst="rect">
            <a:avLst/>
          </a:prstGeom>
          <a:ln>
            <a:noFill/>
          </a:ln>
          <a:effectLst>
            <a:outerShdw blurRad="225425" dist="50800" dir="5220000" algn="ctr">
              <a:srgbClr val="000000">
                <a:alpha val="4000"/>
              </a:srgbClr>
            </a:outerShdw>
            <a:softEdge rad="31750"/>
          </a:effectLst>
          <a:scene3d>
            <a:camera prst="perspectiveHeroicExtremeRightFacing"/>
            <a:lightRig rig="harsh" dir="t">
              <a:rot lat="0" lon="0" rev="3000000"/>
            </a:lightRig>
          </a:scene3d>
          <a:sp3d extrusionH="254000" contourW="19050">
            <a:bevelT w="82550" h="44450" prst="cross"/>
            <a:bevelB w="82550" h="44450" prst="angle"/>
            <a:contourClr>
              <a:srgbClr val="FFFFFF"/>
            </a:contourClr>
          </a:sp3d>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8354" name="Text Box 2"/>
          <p:cNvSpPr txBox="1">
            <a:spLocks noChangeArrowheads="1"/>
          </p:cNvSpPr>
          <p:nvPr/>
        </p:nvSpPr>
        <p:spPr bwMode="auto">
          <a:xfrm>
            <a:off x="457200" y="1066800"/>
            <a:ext cx="8458200" cy="5612049"/>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ct val="150000"/>
              </a:lnSpc>
              <a:spcBef>
                <a:spcPts val="1400"/>
              </a:spcBef>
              <a:buClr>
                <a:schemeClr val="hlink"/>
              </a:buClr>
              <a:buSzPct val="90000"/>
              <a:buFont typeface="Wingdings" panose="05000000000000000000" pitchFamily="2" charset="2"/>
              <a:buChar char="u"/>
              <a:defRPr/>
            </a:pPr>
            <a:r>
              <a:rPr kumimoji="1" lang="zh-CN" altLang="en-US" sz="28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rPr>
              <a:t>引言</a:t>
            </a:r>
            <a:endParaRPr kumimoji="1" lang="en-US" altLang="zh-CN" sz="28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a:p>
            <a:pPr eaLnBrk="1" hangingPunct="1">
              <a:lnSpc>
                <a:spcPct val="150000"/>
              </a:lnSpc>
              <a:spcBef>
                <a:spcPts val="1400"/>
              </a:spcBef>
              <a:buClr>
                <a:schemeClr val="hlink"/>
              </a:buClr>
              <a:buSzPct val="90000"/>
              <a:buFont typeface="Wingdings" panose="05000000000000000000" pitchFamily="2" charset="2"/>
              <a:buChar char="u"/>
              <a:defRPr/>
            </a:pPr>
            <a:r>
              <a:rPr kumimoji="1" lang="zh-CN" altLang="en-US" sz="28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rPr>
              <a:t>功能神经成像学概述</a:t>
            </a:r>
            <a:endParaRPr kumimoji="1" lang="en-US" altLang="zh-CN" sz="28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a:p>
            <a:pPr eaLnBrk="1" hangingPunct="1">
              <a:lnSpc>
                <a:spcPct val="150000"/>
              </a:lnSpc>
              <a:spcBef>
                <a:spcPts val="1400"/>
              </a:spcBef>
              <a:buClr>
                <a:schemeClr val="hlink"/>
              </a:buClr>
              <a:buSzPct val="90000"/>
              <a:buFont typeface="Wingdings" panose="05000000000000000000" pitchFamily="2" charset="2"/>
              <a:buChar char="u"/>
              <a:defRPr/>
            </a:pPr>
            <a:r>
              <a:rPr kumimoji="1" lang="zh-CN" altLang="en-US" sz="28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rPr>
              <a:t>四种主要的代谢神经成像方法</a:t>
            </a:r>
            <a:endParaRPr kumimoji="1" lang="en-US" altLang="zh-CN" sz="28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a:p>
            <a:pPr eaLnBrk="1" hangingPunct="1">
              <a:lnSpc>
                <a:spcPct val="150000"/>
              </a:lnSpc>
              <a:spcBef>
                <a:spcPts val="1400"/>
              </a:spcBef>
              <a:buClr>
                <a:schemeClr val="hlink"/>
              </a:buClr>
              <a:buSzPct val="90000"/>
              <a:buFont typeface="Wingdings" panose="05000000000000000000" pitchFamily="2" charset="2"/>
              <a:buChar char="u"/>
              <a:defRPr/>
            </a:pPr>
            <a:r>
              <a:rPr kumimoji="1" lang="zh-CN" altLang="en-US" sz="28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rPr>
              <a:t>代谢神经成像的任务设计</a:t>
            </a:r>
            <a:endParaRPr kumimoji="1" lang="en-US" altLang="zh-CN" sz="28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a:p>
            <a:pPr eaLnBrk="1" hangingPunct="1">
              <a:lnSpc>
                <a:spcPct val="150000"/>
              </a:lnSpc>
              <a:spcBef>
                <a:spcPts val="1400"/>
              </a:spcBef>
              <a:buClr>
                <a:schemeClr val="hlink"/>
              </a:buClr>
              <a:buSzPct val="90000"/>
              <a:buFont typeface="Wingdings" panose="05000000000000000000" pitchFamily="2" charset="2"/>
              <a:buChar char="u"/>
              <a:defRPr/>
            </a:pPr>
            <a:r>
              <a:rPr kumimoji="1" lang="zh-CN" altLang="en-US" sz="28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rPr>
              <a:t>功能近红外光谱和功能性磁共振成像应用于</a:t>
            </a:r>
            <a:r>
              <a:rPr kumimoji="1" lang="en-US" altLang="zh-CN" sz="28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rPr>
              <a:t>BCI</a:t>
            </a:r>
            <a:endParaRPr kumimoji="1" lang="en-US" altLang="zh-CN" sz="28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a:p>
            <a:pPr eaLnBrk="1" hangingPunct="1">
              <a:lnSpc>
                <a:spcPct val="150000"/>
              </a:lnSpc>
              <a:spcBef>
                <a:spcPts val="1400"/>
              </a:spcBef>
              <a:buClr>
                <a:schemeClr val="hlink"/>
              </a:buClr>
              <a:buSzPct val="90000"/>
              <a:buFont typeface="Wingdings" panose="05000000000000000000" pitchFamily="2" charset="2"/>
              <a:buChar char="u"/>
              <a:defRPr/>
            </a:pPr>
            <a:r>
              <a:rPr kumimoji="1" lang="zh-CN" altLang="en-US" sz="28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rPr>
              <a:t>未来发展前景</a:t>
            </a:r>
            <a:endParaRPr kumimoji="1" lang="en-US" altLang="zh-CN" sz="28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a:p>
            <a:pPr algn="just" eaLnBrk="1" hangingPunct="1">
              <a:lnSpc>
                <a:spcPct val="150000"/>
              </a:lnSpc>
              <a:spcBef>
                <a:spcPts val="1400"/>
              </a:spcBef>
              <a:buClr>
                <a:schemeClr val="hlink"/>
              </a:buClr>
              <a:buSzPct val="90000"/>
              <a:buFont typeface="Wingdings" panose="05000000000000000000" pitchFamily="2" charset="2"/>
              <a:buChar char="u"/>
              <a:defRPr/>
            </a:pPr>
            <a:r>
              <a:rPr kumimoji="1" lang="zh-CN" altLang="en-US" sz="2800"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rPr>
              <a:t>本章小结</a:t>
            </a:r>
            <a:endParaRPr kumimoji="1" lang="zh-CN" altLang="en-US" sz="2800"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228355" name="Rectangle 3"/>
          <p:cNvSpPr>
            <a:spLocks noChangeArrowheads="1"/>
          </p:cNvSpPr>
          <p:nvPr/>
        </p:nvSpPr>
        <p:spPr bwMode="auto">
          <a:xfrm>
            <a:off x="0" y="0"/>
            <a:ext cx="9144000" cy="762000"/>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kumimoji="1" lang="zh-CN" altLang="en-US" sz="4400" b="1" dirty="0" smtClean="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rPr>
              <a:t>第</a:t>
            </a:r>
            <a:r>
              <a:rPr kumimoji="1" lang="en-US" altLang="zh-CN" sz="4400" b="1" dirty="0" smtClean="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rPr>
              <a:t>4</a:t>
            </a:r>
            <a:r>
              <a:rPr kumimoji="1" lang="zh-CN" altLang="en-US" sz="4400" b="1" dirty="0" smtClean="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rPr>
              <a:t>章</a:t>
            </a:r>
            <a:r>
              <a:rPr kumimoji="1" lang="zh-CN" altLang="en-US" sz="4400" b="1" dirty="0">
                <a:solidFill>
                  <a:schemeClr val="bg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kumimoji="1" lang="zh-CN" altLang="en-US" sz="4400" b="1" dirty="0" smtClean="0">
                <a:solidFill>
                  <a:schemeClr val="bg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反应脑代谢活动的信号</a:t>
            </a:r>
            <a:endParaRPr kumimoji="1" lang="zh-CN" altLang="en-US" sz="44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124" name="Line 4"/>
          <p:cNvSpPr>
            <a:spLocks noChangeShapeType="1"/>
          </p:cNvSpPr>
          <p:nvPr/>
        </p:nvSpPr>
        <p:spPr bwMode="auto">
          <a:xfrm>
            <a:off x="0" y="799011"/>
            <a:ext cx="9144000" cy="0"/>
          </a:xfrm>
          <a:prstGeom prst="line">
            <a:avLst/>
          </a:prstGeom>
          <a:noFill/>
          <a:ln w="76200">
            <a:solidFill>
              <a:srgbClr val="99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4.1 </a:t>
            </a:r>
            <a:r>
              <a:rPr lang="zh-CN" altLang="en-US"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引言</a:t>
            </a:r>
            <a:endParaRPr lang="zh-CN" altLang="en-US" sz="40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graphicFrame>
        <p:nvGraphicFramePr>
          <p:cNvPr id="2" name="图示 1"/>
          <p:cNvGraphicFramePr/>
          <p:nvPr/>
        </p:nvGraphicFramePr>
        <p:xfrm>
          <a:off x="304800" y="1920875"/>
          <a:ext cx="7848600" cy="4191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矩形 3"/>
          <p:cNvSpPr/>
          <p:nvPr/>
        </p:nvSpPr>
        <p:spPr>
          <a:xfrm>
            <a:off x="6779895" y="4354830"/>
            <a:ext cx="1524000" cy="914400"/>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爆炸形 2 5"/>
          <p:cNvSpPr/>
          <p:nvPr/>
        </p:nvSpPr>
        <p:spPr>
          <a:xfrm>
            <a:off x="-990600" y="3429000"/>
            <a:ext cx="3590110" cy="1714500"/>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rgbClr val="FF0000"/>
                </a:solidFill>
                <a:effectLst>
                  <a:outerShdw blurRad="38100" dist="38100" dir="2700000" algn="tl">
                    <a:srgbClr val="000000">
                      <a:alpha val="43137"/>
                    </a:srgbClr>
                  </a:outerShdw>
                </a:effectLst>
              </a:rPr>
              <a:t>不可测量大脑区域</a:t>
            </a:r>
            <a:endParaRPr lang="zh-CN" altLang="en-US" sz="2400" b="1" dirty="0">
              <a:solidFill>
                <a:srgbClr val="FF0000"/>
              </a:solidFill>
              <a:effectLst>
                <a:outerShdw blurRad="38100" dist="38100" dir="2700000" algn="tl">
                  <a:srgbClr val="000000">
                    <a:alpha val="43137"/>
                  </a:srgbClr>
                </a:outerShdw>
              </a:effectLst>
            </a:endParaRPr>
          </a:p>
        </p:txBody>
      </p:sp>
      <p:sp>
        <p:nvSpPr>
          <p:cNvPr id="7" name="爆炸形 1 6"/>
          <p:cNvSpPr/>
          <p:nvPr/>
        </p:nvSpPr>
        <p:spPr>
          <a:xfrm>
            <a:off x="4273458" y="5421630"/>
            <a:ext cx="2866210" cy="12192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F0000"/>
                </a:solidFill>
                <a:effectLst>
                  <a:outerShdw blurRad="38100" dist="38100" dir="2700000" algn="tl">
                    <a:srgbClr val="000000">
                      <a:alpha val="43137"/>
                    </a:srgbClr>
                  </a:outerShdw>
                </a:effectLst>
              </a:rPr>
              <a:t>时间分辨率差</a:t>
            </a:r>
            <a:endParaRPr lang="zh-CN" altLang="en-US" b="1" dirty="0">
              <a:solidFill>
                <a:srgbClr val="FF0000"/>
              </a:solidFill>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6" grpId="0" animBg="1"/>
      <p:bldP spid="7"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4.2 </a:t>
            </a:r>
            <a:r>
              <a:rPr lang="zh-CN" altLang="en-US"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功能神经成像学概述</a:t>
            </a:r>
            <a:endParaRPr lang="zh-CN" altLang="en-US" sz="40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7" name="文本框 6"/>
          <p:cNvSpPr txBox="1"/>
          <p:nvPr/>
        </p:nvSpPr>
        <p:spPr>
          <a:xfrm>
            <a:off x="257175" y="1990776"/>
            <a:ext cx="8886826" cy="3939540"/>
          </a:xfrm>
          <a:prstGeom prst="rect">
            <a:avLst/>
          </a:prstGeom>
          <a:noFill/>
        </p:spPr>
        <p:txBody>
          <a:bodyPr wrap="square" rtlCol="0">
            <a:spAutoFit/>
          </a:bodyPr>
          <a:lstStyle/>
          <a:p>
            <a:pPr>
              <a:lnSpc>
                <a:spcPct val="125000"/>
              </a:lnSpc>
            </a:pPr>
            <a:r>
              <a:rPr lang="zh-CN" altLang="en-US" sz="3200" b="1" dirty="0" smtClean="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分辨率</a:t>
            </a:r>
            <a:endParaRPr lang="en-US" altLang="zh-CN" sz="2400" b="1" dirty="0" smtClean="0">
              <a:latin typeface="Times New Roman" panose="02020603050405020304" pitchFamily="18" charset="0"/>
              <a:ea typeface="+mn-ea"/>
              <a:cs typeface="Times New Roman" panose="02020603050405020304" pitchFamily="18" charset="0"/>
            </a:endParaRPr>
          </a:p>
          <a:p>
            <a:pPr>
              <a:lnSpc>
                <a:spcPct val="125000"/>
              </a:lnSpc>
              <a:spcBef>
                <a:spcPts val="1800"/>
              </a:spcBef>
            </a:pP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分辨率</a:t>
            </a:r>
            <a:r>
              <a:rPr lang="zh-CN" altLang="en-US" sz="2400" b="1" dirty="0" smtClean="0">
                <a:latin typeface="Times New Roman" panose="02020603050405020304" pitchFamily="18" charset="0"/>
                <a:ea typeface="+mn-ea"/>
                <a:cs typeface="Times New Roman" panose="02020603050405020304" pitchFamily="18" charset="0"/>
              </a:rPr>
              <a:t>：两个相邻点之间在</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空间或时间上</a:t>
            </a:r>
            <a:r>
              <a:rPr lang="zh-CN" altLang="en-US" sz="2400" b="1" dirty="0" smtClean="0">
                <a:latin typeface="Times New Roman" panose="02020603050405020304" pitchFamily="18" charset="0"/>
                <a:ea typeface="+mn-ea"/>
                <a:cs typeface="Times New Roman" panose="02020603050405020304" pitchFamily="18" charset="0"/>
              </a:rPr>
              <a:t>可以相互区别的距离。</a:t>
            </a:r>
            <a:endParaRPr lang="en-US" altLang="zh-CN" sz="2400" b="1" dirty="0" smtClean="0">
              <a:latin typeface="Times New Roman" panose="02020603050405020304" pitchFamily="18" charset="0"/>
              <a:ea typeface="+mn-ea"/>
              <a:cs typeface="Times New Roman" panose="02020603050405020304" pitchFamily="18" charset="0"/>
            </a:endParaRPr>
          </a:p>
          <a:p>
            <a:pPr>
              <a:lnSpc>
                <a:spcPct val="125000"/>
              </a:lnSpc>
              <a:spcBef>
                <a:spcPts val="1800"/>
              </a:spcBef>
            </a:pP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空间分辨率</a:t>
            </a:r>
            <a:r>
              <a:rPr lang="zh-CN" altLang="en-US" sz="2400" b="1" dirty="0" smtClean="0">
                <a:latin typeface="Times New Roman" panose="02020603050405020304" pitchFamily="18" charset="0"/>
                <a:ea typeface="+mn-ea"/>
                <a:cs typeface="Times New Roman" panose="02020603050405020304" pitchFamily="18" charset="0"/>
              </a:rPr>
              <a:t>：在大脑成像中，空间分辨率为</a:t>
            </a:r>
            <a:r>
              <a:rPr lang="en-US" altLang="zh-CN" sz="2400" b="1" dirty="0" smtClean="0">
                <a:latin typeface="Times New Roman" panose="02020603050405020304" pitchFamily="18" charset="0"/>
                <a:ea typeface="+mn-ea"/>
                <a:cs typeface="Times New Roman" panose="02020603050405020304" pitchFamily="18" charset="0"/>
              </a:rPr>
              <a:t>1mm</a:t>
            </a:r>
            <a:r>
              <a:rPr lang="zh-CN" altLang="en-US" sz="2400" b="1" dirty="0" smtClean="0">
                <a:latin typeface="Times New Roman" panose="02020603050405020304" pitchFamily="18" charset="0"/>
                <a:ea typeface="+mn-ea"/>
                <a:cs typeface="Times New Roman" panose="02020603050405020304" pitchFamily="18" charset="0"/>
              </a:rPr>
              <a:t>代表每个</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体积像素</a:t>
            </a:r>
            <a:r>
              <a:rPr lang="zh-CN" altLang="en-US" sz="2400" b="1" dirty="0" smtClean="0">
                <a:latin typeface="Times New Roman" panose="02020603050405020304" pitchFamily="18" charset="0"/>
                <a:ea typeface="+mn-ea"/>
                <a:cs typeface="Times New Roman" panose="02020603050405020304" pitchFamily="18" charset="0"/>
              </a:rPr>
              <a:t>大小沿着每个方向都是</a:t>
            </a:r>
            <a:r>
              <a:rPr lang="en-US" altLang="zh-CN" sz="2400" b="1" dirty="0" smtClean="0">
                <a:latin typeface="Times New Roman" panose="02020603050405020304" pitchFamily="18" charset="0"/>
                <a:ea typeface="+mn-ea"/>
                <a:cs typeface="Times New Roman" panose="02020603050405020304" pitchFamily="18" charset="0"/>
              </a:rPr>
              <a:t>1mm</a:t>
            </a:r>
            <a:r>
              <a:rPr lang="zh-CN" altLang="en-US" sz="2400" b="1" dirty="0" smtClean="0">
                <a:latin typeface="Times New Roman" panose="02020603050405020304" pitchFamily="18" charset="0"/>
                <a:ea typeface="+mn-ea"/>
                <a:cs typeface="Times New Roman" panose="02020603050405020304" pitchFamily="18" charset="0"/>
              </a:rPr>
              <a:t>。</a:t>
            </a:r>
            <a:endParaRPr lang="en-US" altLang="zh-CN" sz="2400" b="1" dirty="0" smtClean="0">
              <a:latin typeface="Times New Roman" panose="02020603050405020304" pitchFamily="18" charset="0"/>
              <a:ea typeface="+mn-ea"/>
              <a:cs typeface="Times New Roman" panose="02020603050405020304" pitchFamily="18" charset="0"/>
            </a:endParaRPr>
          </a:p>
          <a:p>
            <a:pPr>
              <a:lnSpc>
                <a:spcPct val="125000"/>
              </a:lnSpc>
              <a:spcBef>
                <a:spcPts val="1800"/>
              </a:spcBef>
            </a:pP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时间分辨率</a:t>
            </a:r>
            <a:r>
              <a:rPr lang="zh-CN" altLang="en-US" sz="2400" b="1" dirty="0" smtClean="0">
                <a:latin typeface="Times New Roman" panose="02020603050405020304" pitchFamily="18" charset="0"/>
                <a:ea typeface="+mn-ea"/>
                <a:cs typeface="Times New Roman" panose="02020603050405020304" pitchFamily="18" charset="0"/>
              </a:rPr>
              <a:t>：反映了进行一次测量所用的时间。</a:t>
            </a:r>
            <a:endParaRPr lang="en-US" altLang="zh-CN" sz="2400" b="1" dirty="0" smtClean="0">
              <a:latin typeface="Times New Roman" panose="02020603050405020304" pitchFamily="18" charset="0"/>
              <a:ea typeface="+mn-ea"/>
              <a:cs typeface="Times New Roman" panose="02020603050405020304" pitchFamily="18" charset="0"/>
            </a:endParaRPr>
          </a:p>
          <a:p>
            <a:pPr>
              <a:lnSpc>
                <a:spcPct val="125000"/>
              </a:lnSpc>
              <a:spcBef>
                <a:spcPts val="1800"/>
              </a:spcBef>
            </a:pPr>
            <a:r>
              <a:rPr lang="zh-CN" altLang="en-US" sz="2400" b="1" dirty="0" smtClean="0">
                <a:latin typeface="Times New Roman" panose="02020603050405020304" pitchFamily="18" charset="0"/>
                <a:ea typeface="+mn-ea"/>
                <a:cs typeface="Times New Roman" panose="02020603050405020304" pitchFamily="18" charset="0"/>
              </a:rPr>
              <a:t>对于空间和时间分辨率，</a:t>
            </a:r>
            <a:r>
              <a:rPr lang="zh-CN" altLang="en-US" sz="2400" b="1" dirty="0" smtClean="0">
                <a:solidFill>
                  <a:srgbClr val="FF0000"/>
                </a:solidFill>
                <a:latin typeface="Times New Roman" panose="02020603050405020304" pitchFamily="18" charset="0"/>
                <a:ea typeface="+mn-ea"/>
                <a:cs typeface="Times New Roman" panose="02020603050405020304" pitchFamily="18" charset="0"/>
              </a:rPr>
              <a:t>一个较小的值显示了较高的分辨率</a:t>
            </a:r>
            <a:r>
              <a:rPr lang="zh-CN" altLang="en-US" sz="2400" b="1" dirty="0" smtClean="0">
                <a:latin typeface="Times New Roman" panose="02020603050405020304" pitchFamily="18" charset="0"/>
                <a:ea typeface="+mn-ea"/>
                <a:cs typeface="Times New Roman" panose="02020603050405020304" pitchFamily="18" charset="0"/>
              </a:rPr>
              <a:t>。</a:t>
            </a:r>
            <a:endParaRPr lang="en-US" altLang="zh-CN" sz="2400" b="1" dirty="0" smtClean="0">
              <a:latin typeface="Times New Roman" panose="02020603050405020304" pitchFamily="18" charset="0"/>
              <a:ea typeface="+mn-ea"/>
              <a:cs typeface="Times New Roman" panose="02020603050405020304" pitchFamily="18" charset="0"/>
            </a:endParaRPr>
          </a:p>
        </p:txBody>
      </p:sp>
      <p:grpSp>
        <p:nvGrpSpPr>
          <p:cNvPr id="16" name="组合 15"/>
          <p:cNvGrpSpPr/>
          <p:nvPr/>
        </p:nvGrpSpPr>
        <p:grpSpPr>
          <a:xfrm>
            <a:off x="533400" y="1914576"/>
            <a:ext cx="7086600" cy="4548922"/>
            <a:chOff x="533400" y="1914576"/>
            <a:chExt cx="7086600" cy="4548922"/>
          </a:xfrm>
        </p:grpSpPr>
        <p:pic>
          <p:nvPicPr>
            <p:cNvPr id="12" name="图片 11"/>
            <p:cNvPicPr>
              <a:picLocks noChangeAspect="1"/>
            </p:cNvPicPr>
            <p:nvPr/>
          </p:nvPicPr>
          <p:blipFill>
            <a:blip r:embed="rId1"/>
            <a:stretch>
              <a:fillRect/>
            </a:stretch>
          </p:blipFill>
          <p:spPr>
            <a:xfrm>
              <a:off x="533400" y="1914576"/>
              <a:ext cx="7086600" cy="4548922"/>
            </a:xfrm>
            <a:prstGeom prst="rect">
              <a:avLst/>
            </a:prstGeom>
          </p:spPr>
        </p:pic>
        <p:sp>
          <p:nvSpPr>
            <p:cNvPr id="13" name="文本框 12"/>
            <p:cNvSpPr txBox="1"/>
            <p:nvPr/>
          </p:nvSpPr>
          <p:spPr>
            <a:xfrm>
              <a:off x="1371600" y="5930316"/>
              <a:ext cx="457200" cy="461665"/>
            </a:xfrm>
            <a:prstGeom prst="rect">
              <a:avLst/>
            </a:prstGeom>
            <a:noFill/>
          </p:spPr>
          <p:txBody>
            <a:bodyPr wrap="square" rtlCol="0">
              <a:spAutoFit/>
            </a:bodyPr>
            <a:lstStyle/>
            <a:p>
              <a:r>
                <a:rPr lang="zh-CN" altLang="en-US" sz="2400" b="1" dirty="0" smtClean="0">
                  <a:solidFill>
                    <a:srgbClr val="FF0000"/>
                  </a:solidFill>
                  <a:effectLst>
                    <a:outerShdw blurRad="38100" dist="38100" dir="2700000" algn="tl">
                      <a:srgbClr val="000000">
                        <a:alpha val="43137"/>
                      </a:srgbClr>
                    </a:outerShdw>
                  </a:effectLst>
                </a:rPr>
                <a:t>高</a:t>
              </a:r>
              <a:endParaRPr lang="zh-CN" altLang="en-US" sz="2400" b="1" dirty="0">
                <a:solidFill>
                  <a:srgbClr val="FF0000"/>
                </a:solidFill>
                <a:effectLst>
                  <a:outerShdw blurRad="38100" dist="38100" dir="2700000" algn="tl">
                    <a:srgbClr val="000000">
                      <a:alpha val="43137"/>
                    </a:srgbClr>
                  </a:outerShdw>
                </a:effectLst>
              </a:endParaRPr>
            </a:p>
          </p:txBody>
        </p:sp>
        <p:sp>
          <p:nvSpPr>
            <p:cNvPr id="14" name="文本框 13"/>
            <p:cNvSpPr txBox="1"/>
            <p:nvPr/>
          </p:nvSpPr>
          <p:spPr>
            <a:xfrm>
              <a:off x="6705600" y="6001833"/>
              <a:ext cx="457200" cy="461665"/>
            </a:xfrm>
            <a:prstGeom prst="rect">
              <a:avLst/>
            </a:prstGeom>
            <a:noFill/>
          </p:spPr>
          <p:txBody>
            <a:bodyPr wrap="square" rtlCol="0">
              <a:spAutoFit/>
            </a:bodyPr>
            <a:lstStyle/>
            <a:p>
              <a:r>
                <a:rPr lang="zh-CN" altLang="en-US" sz="2400" b="1" dirty="0" smtClean="0">
                  <a:solidFill>
                    <a:srgbClr val="FF0000"/>
                  </a:solidFill>
                  <a:effectLst>
                    <a:outerShdw blurRad="38100" dist="38100" dir="2700000" algn="tl">
                      <a:srgbClr val="000000">
                        <a:alpha val="43137"/>
                      </a:srgbClr>
                    </a:outerShdw>
                  </a:effectLst>
                </a:rPr>
                <a:t>低</a:t>
              </a:r>
              <a:endParaRPr lang="zh-CN" altLang="en-US" sz="2400" b="1" dirty="0">
                <a:solidFill>
                  <a:srgbClr val="FF0000"/>
                </a:solidFill>
                <a:effectLst>
                  <a:outerShdw blurRad="38100" dist="38100" dir="2700000" algn="tl">
                    <a:srgbClr val="000000">
                      <a:alpha val="43137"/>
                    </a:srgbClr>
                  </a:outerShdw>
                </a:effectLst>
              </a:endParaRPr>
            </a:p>
          </p:txBody>
        </p:sp>
        <p:sp>
          <p:nvSpPr>
            <p:cNvPr id="15" name="文本框 14"/>
            <p:cNvSpPr txBox="1"/>
            <p:nvPr/>
          </p:nvSpPr>
          <p:spPr>
            <a:xfrm>
              <a:off x="1371600" y="1920779"/>
              <a:ext cx="457200" cy="461665"/>
            </a:xfrm>
            <a:prstGeom prst="rect">
              <a:avLst/>
            </a:prstGeom>
            <a:noFill/>
          </p:spPr>
          <p:txBody>
            <a:bodyPr wrap="square" rtlCol="0">
              <a:spAutoFit/>
            </a:bodyPr>
            <a:lstStyle/>
            <a:p>
              <a:r>
                <a:rPr lang="zh-CN" altLang="en-US" sz="2400" b="1" dirty="0" smtClean="0">
                  <a:solidFill>
                    <a:srgbClr val="FF0000"/>
                  </a:solidFill>
                  <a:effectLst>
                    <a:outerShdw blurRad="38100" dist="38100" dir="2700000" algn="tl">
                      <a:srgbClr val="000000">
                        <a:alpha val="43137"/>
                      </a:srgbClr>
                    </a:outerShdw>
                  </a:effectLst>
                </a:rPr>
                <a:t>低</a:t>
              </a:r>
              <a:endParaRPr lang="zh-CN" altLang="en-US" sz="2400" b="1" dirty="0">
                <a:solidFill>
                  <a:srgbClr val="FF0000"/>
                </a:solidFill>
                <a:effectLst>
                  <a:outerShdw blurRad="38100" dist="38100" dir="2700000" algn="tl">
                    <a:srgbClr val="000000">
                      <a:alpha val="43137"/>
                    </a:srgbClr>
                  </a:outerShdw>
                </a:effectLst>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p:cNvSpPr>
            <a:spLocks noGrp="1"/>
          </p:cNvSpPr>
          <p:nvPr>
            <p:ph type="title"/>
          </p:nvPr>
        </p:nvSpPr>
        <p:spPr>
          <a:xfrm>
            <a:off x="307929" y="457200"/>
            <a:ext cx="4419600" cy="547687"/>
          </a:xfrm>
        </p:spPr>
        <p:txBody>
          <a:bodyPr/>
          <a:lstStyle/>
          <a:p>
            <a:r>
              <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血</a:t>
            </a:r>
            <a:r>
              <a:rPr lang="zh-CN" altLang="en-US" sz="32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流成像技术</a:t>
            </a:r>
            <a:endPar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6" name="文本框 5"/>
          <p:cNvSpPr txBox="1"/>
          <p:nvPr/>
        </p:nvSpPr>
        <p:spPr>
          <a:xfrm>
            <a:off x="150221" y="5264049"/>
            <a:ext cx="8562975" cy="461665"/>
          </a:xfrm>
          <a:prstGeom prst="rect">
            <a:avLst/>
          </a:prstGeom>
          <a:noFill/>
        </p:spPr>
        <p:txBody>
          <a:bodyPr wrap="square" rtlCol="0">
            <a:spAutoFit/>
          </a:bodyPr>
          <a:lstStyle/>
          <a:p>
            <a:r>
              <a:rPr lang="zh-CN" altLang="en-US" sz="2400" b="1" dirty="0" smtClean="0">
                <a:latin typeface="Times New Roman" panose="02020603050405020304" pitchFamily="18" charset="0"/>
                <a:ea typeface="+mn-ea"/>
                <a:cs typeface="Times New Roman" panose="02020603050405020304" pitchFamily="18" charset="0"/>
              </a:rPr>
              <a:t> </a:t>
            </a:r>
            <a:r>
              <a:rPr lang="zh-CN" altLang="en-US" sz="2000" b="1" dirty="0" smtClean="0">
                <a:latin typeface="Times New Roman" panose="02020603050405020304" pitchFamily="18" charset="0"/>
                <a:ea typeface="+mn-ea"/>
                <a:cs typeface="Times New Roman" panose="02020603050405020304" pitchFamily="18" charset="0"/>
              </a:rPr>
              <a:t>注：后两种带</a:t>
            </a:r>
            <a:r>
              <a:rPr lang="en-US" altLang="zh-CN" sz="2000" b="1" dirty="0" smtClean="0">
                <a:latin typeface="Times New Roman" panose="02020603050405020304" pitchFamily="18" charset="0"/>
                <a:ea typeface="+mn-ea"/>
                <a:cs typeface="Times New Roman" panose="02020603050405020304" pitchFamily="18" charset="0"/>
              </a:rPr>
              <a:t>*</a:t>
            </a:r>
            <a:r>
              <a:rPr lang="zh-CN" altLang="en-US" sz="2000" b="1" dirty="0" smtClean="0">
                <a:latin typeface="Times New Roman" panose="02020603050405020304" pitchFamily="18" charset="0"/>
                <a:ea typeface="+mn-ea"/>
                <a:cs typeface="Times New Roman" panose="02020603050405020304" pitchFamily="18" charset="0"/>
              </a:rPr>
              <a:t>的技术，由于其较高的分辨率，应用最广泛。</a:t>
            </a:r>
            <a:endParaRPr lang="zh-CN" altLang="en-US" sz="2000" b="1" dirty="0">
              <a:latin typeface="Times New Roman" panose="02020603050405020304" pitchFamily="18" charset="0"/>
              <a:ea typeface="+mn-ea"/>
              <a:cs typeface="Times New Roman" panose="02020603050405020304" pitchFamily="18" charset="0"/>
            </a:endParaRPr>
          </a:p>
        </p:txBody>
      </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3406316"/>
            <a:ext cx="9144000" cy="1612348"/>
          </a:xfrm>
          <a:prstGeom prst="rect">
            <a:avLst/>
          </a:prstGeom>
        </p:spPr>
      </p:pic>
      <p:sp>
        <p:nvSpPr>
          <p:cNvPr id="12" name="文本框 11"/>
          <p:cNvSpPr txBox="1"/>
          <p:nvPr/>
        </p:nvSpPr>
        <p:spPr>
          <a:xfrm>
            <a:off x="307929" y="1989611"/>
            <a:ext cx="8562975" cy="461665"/>
          </a:xfrm>
          <a:prstGeom prst="rect">
            <a:avLst/>
          </a:prstGeom>
          <a:noFill/>
        </p:spPr>
        <p:txBody>
          <a:bodyPr wrap="square" rtlCol="0">
            <a:spAutoFit/>
          </a:bodyPr>
          <a:lstStyle/>
          <a:p>
            <a:r>
              <a:rPr lang="zh-CN" altLang="en-US" sz="2400" b="1" dirty="0" smtClean="0">
                <a:latin typeface="Times New Roman" panose="02020603050405020304" pitchFamily="18" charset="0"/>
                <a:ea typeface="+mn-ea"/>
                <a:cs typeface="Times New Roman" panose="02020603050405020304" pitchFamily="18" charset="0"/>
              </a:rPr>
              <a:t>血红蛋白：一种含铁的、可以运载</a:t>
            </a:r>
            <a:r>
              <a:rPr lang="en-US" altLang="zh-CN" sz="2400" b="1" dirty="0" smtClean="0">
                <a:latin typeface="Times New Roman" panose="02020603050405020304" pitchFamily="18" charset="0"/>
                <a:ea typeface="+mn-ea"/>
                <a:cs typeface="Times New Roman" panose="02020603050405020304" pitchFamily="18" charset="0"/>
              </a:rPr>
              <a:t>O</a:t>
            </a:r>
            <a:r>
              <a:rPr lang="en-US" altLang="zh-CN" sz="2400" b="1" baseline="-25000" dirty="0" smtClean="0">
                <a:latin typeface="Times New Roman" panose="02020603050405020304" pitchFamily="18" charset="0"/>
                <a:ea typeface="+mn-ea"/>
                <a:cs typeface="Times New Roman" panose="02020603050405020304" pitchFamily="18" charset="0"/>
              </a:rPr>
              <a:t>2</a:t>
            </a:r>
            <a:r>
              <a:rPr lang="zh-CN" altLang="en-US" sz="2400" b="1" dirty="0" smtClean="0">
                <a:latin typeface="Times New Roman" panose="02020603050405020304" pitchFamily="18" charset="0"/>
                <a:ea typeface="+mn-ea"/>
                <a:cs typeface="Times New Roman" panose="02020603050405020304" pitchFamily="18" charset="0"/>
              </a:rPr>
              <a:t>的复杂蛋白质。</a:t>
            </a:r>
            <a:endParaRPr lang="zh-CN" altLang="en-US" sz="2400" b="1" dirty="0">
              <a:latin typeface="Times New Roman" panose="02020603050405020304" pitchFamily="18" charset="0"/>
              <a:ea typeface="+mn-ea"/>
              <a:cs typeface="Times New Roman" panose="02020603050405020304" pitchFamily="18" charset="0"/>
            </a:endParaRPr>
          </a:p>
        </p:txBody>
      </p:sp>
      <p:sp>
        <p:nvSpPr>
          <p:cNvPr id="13" name="文本框 12"/>
          <p:cNvSpPr txBox="1"/>
          <p:nvPr/>
        </p:nvSpPr>
        <p:spPr>
          <a:xfrm>
            <a:off x="0" y="2853000"/>
            <a:ext cx="8562975" cy="461665"/>
          </a:xfrm>
          <a:prstGeom prst="rect">
            <a:avLst/>
          </a:prstGeom>
          <a:noFill/>
        </p:spPr>
        <p:txBody>
          <a:bodyPr wrap="square" rtlCol="0">
            <a:spAutoFit/>
          </a:bodyPr>
          <a:lstStyle/>
          <a:p>
            <a:r>
              <a:rPr lang="zh-CN" altLang="en-US" sz="2400" b="1" dirty="0" smtClean="0">
                <a:latin typeface="Times New Roman" panose="02020603050405020304" pitchFamily="18" charset="0"/>
                <a:ea typeface="+mn-ea"/>
                <a:cs typeface="Times New Roman" panose="02020603050405020304" pitchFamily="18" charset="0"/>
              </a:rPr>
              <a:t> 四种主要用于人类大脑血流量变化成像的方法：</a:t>
            </a:r>
            <a:endParaRPr lang="zh-CN" altLang="en-US" sz="2400" b="1" dirty="0">
              <a:latin typeface="Times New Roman" panose="02020603050405020304" pitchFamily="18" charset="0"/>
              <a:ea typeface="+mn-ea"/>
              <a:cs typeface="Times New Roman" panose="02020603050405020304" pitchFamily="18" charset="0"/>
            </a:endParaRPr>
          </a:p>
        </p:txBody>
      </p:sp>
      <p:sp>
        <p:nvSpPr>
          <p:cNvPr id="14" name="文本框 13"/>
          <p:cNvSpPr txBox="1"/>
          <p:nvPr/>
        </p:nvSpPr>
        <p:spPr>
          <a:xfrm>
            <a:off x="307929" y="1066963"/>
            <a:ext cx="8562975" cy="830997"/>
          </a:xfrm>
          <a:prstGeom prst="rect">
            <a:avLst/>
          </a:prstGeom>
          <a:noFill/>
        </p:spPr>
        <p:txBody>
          <a:bodyPr wrap="square" rtlCol="0">
            <a:spAutoFit/>
          </a:bodyPr>
          <a:lstStyle/>
          <a:p>
            <a:r>
              <a:rPr lang="zh-CN" altLang="en-US" sz="2400" b="1" dirty="0" smtClean="0">
                <a:latin typeface="Times New Roman" panose="02020603050405020304" pitchFamily="18" charset="0"/>
                <a:ea typeface="+mn-ea"/>
                <a:cs typeface="Times New Roman" panose="02020603050405020304" pitchFamily="18" charset="0"/>
              </a:rPr>
              <a:t>测量代谢过程的方式具有空间分辨率高、大脑区域全覆盖测量的优点，在大脑中主要关注的代谢过程为血流量的变化。</a:t>
            </a:r>
            <a:endParaRPr lang="zh-CN" altLang="en-US" sz="2400" b="1" dirty="0">
              <a:latin typeface="Times New Roman" panose="02020603050405020304" pitchFamily="18" charset="0"/>
              <a:ea typeface="+mn-ea"/>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p:cNvSpPr>
            <a:spLocks noGrp="1"/>
          </p:cNvSpPr>
          <p:nvPr>
            <p:ph type="title"/>
          </p:nvPr>
        </p:nvSpPr>
        <p:spPr>
          <a:xfrm>
            <a:off x="307929" y="270516"/>
            <a:ext cx="4419600" cy="547687"/>
          </a:xfrm>
        </p:spPr>
        <p:txBody>
          <a:bodyPr/>
          <a:lstStyle/>
          <a:p>
            <a:r>
              <a:rPr lang="zh-CN" altLang="en-US" sz="32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大脑活动的血流响应</a:t>
            </a:r>
            <a:endPar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grpSp>
        <p:nvGrpSpPr>
          <p:cNvPr id="32" name="组合 31"/>
          <p:cNvGrpSpPr/>
          <p:nvPr/>
        </p:nvGrpSpPr>
        <p:grpSpPr>
          <a:xfrm>
            <a:off x="307929" y="864406"/>
            <a:ext cx="7679331" cy="4064000"/>
            <a:chOff x="-73753" y="1213643"/>
            <a:chExt cx="7679331" cy="4064000"/>
          </a:xfrm>
        </p:grpSpPr>
        <p:grpSp>
          <p:nvGrpSpPr>
            <p:cNvPr id="20" name="组合 19"/>
            <p:cNvGrpSpPr/>
            <p:nvPr/>
          </p:nvGrpSpPr>
          <p:grpSpPr>
            <a:xfrm>
              <a:off x="576671" y="1213643"/>
              <a:ext cx="7028907" cy="4064000"/>
              <a:chOff x="1524000" y="1397000"/>
              <a:chExt cx="7028907" cy="4064000"/>
            </a:xfrm>
          </p:grpSpPr>
          <p:grpSp>
            <p:nvGrpSpPr>
              <p:cNvPr id="5" name="组合 4"/>
              <p:cNvGrpSpPr/>
              <p:nvPr/>
            </p:nvGrpSpPr>
            <p:grpSpPr>
              <a:xfrm>
                <a:off x="1524000" y="1397000"/>
                <a:ext cx="6096000" cy="4064000"/>
                <a:chOff x="1524000" y="1397000"/>
                <a:chExt cx="6096000" cy="4064000"/>
              </a:xfrm>
            </p:grpSpPr>
            <p:graphicFrame>
              <p:nvGraphicFramePr>
                <p:cNvPr id="2" name="图示 1"/>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文本框 3"/>
                <p:cNvSpPr txBox="1"/>
                <p:nvPr/>
              </p:nvSpPr>
              <p:spPr>
                <a:xfrm>
                  <a:off x="3924300" y="3105834"/>
                  <a:ext cx="1295400" cy="646331"/>
                </a:xfrm>
                <a:prstGeom prst="rect">
                  <a:avLst/>
                </a:prstGeom>
                <a:noFill/>
              </p:spPr>
              <p:txBody>
                <a:bodyPr wrap="square" rtlCol="0">
                  <a:spAutoFit/>
                </a:bodyPr>
                <a:lstStyle/>
                <a:p>
                  <a:r>
                    <a:rPr lang="en-US" altLang="zh-CN" sz="3600" b="1" dirty="0" smtClean="0">
                      <a:latin typeface="Times New Roman" panose="02020603050405020304" pitchFamily="18" charset="0"/>
                      <a:cs typeface="Times New Roman" panose="02020603050405020304" pitchFamily="18" charset="0"/>
                    </a:rPr>
                    <a:t>1min</a:t>
                  </a:r>
                  <a:endParaRPr lang="zh-CN" altLang="en-US" sz="3600" b="1" dirty="0">
                    <a:latin typeface="Times New Roman" panose="02020603050405020304" pitchFamily="18" charset="0"/>
                    <a:cs typeface="Times New Roman" panose="02020603050405020304" pitchFamily="18" charset="0"/>
                  </a:endParaRPr>
                </a:p>
              </p:txBody>
            </p:sp>
          </p:grpSp>
          <p:cxnSp>
            <p:nvCxnSpPr>
              <p:cNvPr id="9" name="直接箭头连接符 8"/>
              <p:cNvCxnSpPr/>
              <p:nvPr/>
            </p:nvCxnSpPr>
            <p:spPr>
              <a:xfrm>
                <a:off x="6709954" y="3581400"/>
                <a:ext cx="6008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6709954" y="3962400"/>
                <a:ext cx="6008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7310845" y="3382833"/>
                <a:ext cx="842555" cy="369332"/>
              </a:xfrm>
              <a:prstGeom prst="rect">
                <a:avLst/>
              </a:prstGeom>
              <a:noFill/>
            </p:spPr>
            <p:txBody>
              <a:bodyPr wrap="square" rtlCol="0">
                <a:spAutoFit/>
              </a:bodyPr>
              <a:lstStyle/>
              <a:p>
                <a:r>
                  <a:rPr lang="zh-CN" altLang="en-US" dirty="0" smtClean="0"/>
                  <a:t>氧气</a:t>
                </a:r>
                <a:endParaRPr lang="zh-CN" altLang="en-US" dirty="0"/>
              </a:p>
            </p:txBody>
          </p:sp>
          <p:sp>
            <p:nvSpPr>
              <p:cNvPr id="19" name="文本框 18"/>
              <p:cNvSpPr txBox="1"/>
              <p:nvPr/>
            </p:nvSpPr>
            <p:spPr>
              <a:xfrm>
                <a:off x="7329351" y="3777734"/>
                <a:ext cx="1223556" cy="369332"/>
              </a:xfrm>
              <a:prstGeom prst="rect">
                <a:avLst/>
              </a:prstGeom>
              <a:noFill/>
            </p:spPr>
            <p:txBody>
              <a:bodyPr wrap="square" rtlCol="0">
                <a:spAutoFit/>
              </a:bodyPr>
              <a:lstStyle/>
              <a:p>
                <a:r>
                  <a:rPr lang="zh-CN" altLang="en-US" dirty="0"/>
                  <a:t>二氧化碳</a:t>
                </a:r>
                <a:endParaRPr lang="zh-CN" altLang="en-US" dirty="0"/>
              </a:p>
            </p:txBody>
          </p:sp>
        </p:grpSp>
        <p:cxnSp>
          <p:nvCxnSpPr>
            <p:cNvPr id="24" name="直接箭头连接符 23"/>
            <p:cNvCxnSpPr/>
            <p:nvPr/>
          </p:nvCxnSpPr>
          <p:spPr>
            <a:xfrm>
              <a:off x="990600" y="3398043"/>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H="1">
              <a:off x="990600" y="3733800"/>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07929" y="3173780"/>
              <a:ext cx="842555" cy="369332"/>
            </a:xfrm>
            <a:prstGeom prst="rect">
              <a:avLst/>
            </a:prstGeom>
            <a:noFill/>
          </p:spPr>
          <p:txBody>
            <a:bodyPr wrap="square" rtlCol="0">
              <a:spAutoFit/>
            </a:bodyPr>
            <a:lstStyle/>
            <a:p>
              <a:r>
                <a:rPr lang="zh-CN" altLang="en-US" dirty="0" smtClean="0"/>
                <a:t>氧气</a:t>
              </a:r>
              <a:endParaRPr lang="zh-CN" altLang="en-US" dirty="0"/>
            </a:p>
          </p:txBody>
        </p:sp>
        <p:sp>
          <p:nvSpPr>
            <p:cNvPr id="31" name="文本框 30"/>
            <p:cNvSpPr txBox="1"/>
            <p:nvPr/>
          </p:nvSpPr>
          <p:spPr>
            <a:xfrm>
              <a:off x="-73753" y="3526324"/>
              <a:ext cx="1223556" cy="369332"/>
            </a:xfrm>
            <a:prstGeom prst="rect">
              <a:avLst/>
            </a:prstGeom>
            <a:noFill/>
          </p:spPr>
          <p:txBody>
            <a:bodyPr wrap="square" rtlCol="0">
              <a:spAutoFit/>
            </a:bodyPr>
            <a:lstStyle/>
            <a:p>
              <a:r>
                <a:rPr lang="zh-CN" altLang="en-US" dirty="0"/>
                <a:t>二氧化碳</a:t>
              </a:r>
              <a:endParaRPr lang="zh-CN" altLang="en-US" dirty="0"/>
            </a:p>
          </p:txBody>
        </p:sp>
      </p:grpSp>
      <p:pic>
        <p:nvPicPr>
          <p:cNvPr id="33" name="图片 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3169" y="4644005"/>
            <a:ext cx="4838700" cy="914400"/>
          </a:xfrm>
          <a:prstGeom prst="rect">
            <a:avLst/>
          </a:prstGeom>
        </p:spPr>
      </p:pic>
      <p:sp>
        <p:nvSpPr>
          <p:cNvPr id="34" name="文本框 33"/>
          <p:cNvSpPr txBox="1"/>
          <p:nvPr/>
        </p:nvSpPr>
        <p:spPr>
          <a:xfrm>
            <a:off x="307929" y="5531128"/>
            <a:ext cx="8562975" cy="1569660"/>
          </a:xfrm>
          <a:prstGeom prst="rect">
            <a:avLst/>
          </a:prstGeom>
          <a:noFill/>
        </p:spPr>
        <p:txBody>
          <a:bodyPr wrap="square" rtlCol="0">
            <a:spAutoFit/>
          </a:bodyPr>
          <a:lstStyle/>
          <a:p>
            <a:r>
              <a:rPr lang="zh-CN" altLang="en-US" sz="2400" b="1" dirty="0">
                <a:latin typeface="+mn-ea"/>
                <a:ea typeface="+mn-ea"/>
              </a:rPr>
              <a:t>当血液通过肺部</a:t>
            </a:r>
            <a:r>
              <a:rPr lang="zh-CN" altLang="en-US" sz="2400" b="1" dirty="0" smtClean="0">
                <a:latin typeface="+mn-ea"/>
                <a:ea typeface="+mn-ea"/>
              </a:rPr>
              <a:t>时，每个</a:t>
            </a:r>
            <a:r>
              <a:rPr lang="zh-CN" altLang="en-US" sz="2400" b="1" dirty="0">
                <a:latin typeface="+mn-ea"/>
                <a:ea typeface="+mn-ea"/>
              </a:rPr>
              <a:t>脱氧的血红蛋白</a:t>
            </a:r>
            <a:r>
              <a:rPr lang="zh-CN" altLang="en-US" sz="2400" b="1" dirty="0" smtClean="0">
                <a:latin typeface="+mn-ea"/>
                <a:ea typeface="+mn-ea"/>
              </a:rPr>
              <a:t>分子带走四个</a:t>
            </a:r>
            <a:r>
              <a:rPr lang="en-US" altLang="zh-CN" sz="2400" b="1" dirty="0" smtClean="0">
                <a:latin typeface="+mn-ea"/>
                <a:ea typeface="+mn-ea"/>
                <a:cs typeface="Times New Roman" panose="02020603050405020304" pitchFamily="18" charset="0"/>
              </a:rPr>
              <a:t>O</a:t>
            </a:r>
            <a:r>
              <a:rPr lang="en-US" altLang="zh-CN" sz="2400" b="1" baseline="-25000" dirty="0" smtClean="0">
                <a:latin typeface="+mn-ea"/>
                <a:ea typeface="+mn-ea"/>
                <a:cs typeface="Times New Roman" panose="02020603050405020304" pitchFamily="18" charset="0"/>
              </a:rPr>
              <a:t>2</a:t>
            </a:r>
            <a:r>
              <a:rPr lang="zh-CN" altLang="en-US" sz="2400" b="1" dirty="0" smtClean="0">
                <a:latin typeface="+mn-ea"/>
                <a:ea typeface="+mn-ea"/>
                <a:cs typeface="Times New Roman" panose="02020603050405020304" pitchFamily="18" charset="0"/>
              </a:rPr>
              <a:t>，</a:t>
            </a:r>
            <a:r>
              <a:rPr lang="zh-CN" altLang="en-US" sz="2400" b="1" dirty="0" smtClean="0">
                <a:latin typeface="+mn-ea"/>
                <a:ea typeface="+mn-ea"/>
              </a:rPr>
              <a:t>成为</a:t>
            </a:r>
            <a:r>
              <a:rPr lang="zh-CN" altLang="en-US" sz="2400" b="1" dirty="0">
                <a:latin typeface="+mn-ea"/>
                <a:ea typeface="+mn-ea"/>
              </a:rPr>
              <a:t>含氧</a:t>
            </a:r>
            <a:r>
              <a:rPr lang="zh-CN" altLang="en-US" sz="2400" b="1" dirty="0" smtClean="0">
                <a:latin typeface="+mn-ea"/>
                <a:ea typeface="+mn-ea"/>
              </a:rPr>
              <a:t>血红蛋白；当</a:t>
            </a:r>
            <a:r>
              <a:rPr lang="zh-CN" altLang="en-US" sz="2400" b="1" dirty="0">
                <a:latin typeface="+mn-ea"/>
                <a:ea typeface="+mn-ea"/>
              </a:rPr>
              <a:t>血液通过器官和</a:t>
            </a:r>
            <a:r>
              <a:rPr lang="zh-CN" altLang="en-US" sz="2400" b="1" dirty="0" smtClean="0">
                <a:latin typeface="+mn-ea"/>
                <a:ea typeface="+mn-ea"/>
              </a:rPr>
              <a:t>肌肉，含</a:t>
            </a:r>
            <a:r>
              <a:rPr lang="zh-CN" altLang="en-US" sz="2400" b="1" dirty="0">
                <a:latin typeface="+mn-ea"/>
                <a:ea typeface="+mn-ea"/>
              </a:rPr>
              <a:t>氧血红蛋白释放</a:t>
            </a:r>
            <a:r>
              <a:rPr lang="zh-CN" altLang="en-US" sz="2400" b="1" dirty="0" smtClean="0">
                <a:latin typeface="+mn-ea"/>
                <a:ea typeface="+mn-ea"/>
              </a:rPr>
              <a:t>氧气，成为</a:t>
            </a:r>
            <a:r>
              <a:rPr lang="zh-CN" altLang="en-US" sz="2400" b="1" dirty="0">
                <a:latin typeface="+mn-ea"/>
                <a:ea typeface="+mn-ea"/>
              </a:rPr>
              <a:t>脱氧</a:t>
            </a:r>
            <a:r>
              <a:rPr lang="zh-CN" altLang="en-US" sz="2400" b="1" dirty="0" smtClean="0">
                <a:latin typeface="+mn-ea"/>
                <a:ea typeface="+mn-ea"/>
              </a:rPr>
              <a:t>血红蛋白。 </a:t>
            </a:r>
            <a:br>
              <a:rPr lang="zh-CN" altLang="en-US" sz="2400" b="1" dirty="0">
                <a:latin typeface="+mn-ea"/>
                <a:ea typeface="+mn-ea"/>
              </a:rPr>
            </a:br>
            <a:endParaRPr lang="zh-CN" altLang="en-US" sz="2400" b="1" dirty="0">
              <a:latin typeface="+mn-ea"/>
              <a:ea typeface="+mn-ea"/>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p:cNvSpPr>
            <a:spLocks noGrp="1"/>
          </p:cNvSpPr>
          <p:nvPr>
            <p:ph type="title"/>
          </p:nvPr>
        </p:nvSpPr>
        <p:spPr>
          <a:xfrm>
            <a:off x="292689" y="533400"/>
            <a:ext cx="4419600" cy="547687"/>
          </a:xfrm>
        </p:spPr>
        <p:txBody>
          <a:bodyPr/>
          <a:lstStyle/>
          <a:p>
            <a:r>
              <a:rPr lang="zh-CN" altLang="en-US" sz="32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大脑活动的血流响应</a:t>
            </a:r>
            <a:endPar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34" name="文本框 33"/>
          <p:cNvSpPr txBox="1"/>
          <p:nvPr/>
        </p:nvSpPr>
        <p:spPr>
          <a:xfrm>
            <a:off x="430801" y="1371600"/>
            <a:ext cx="8562975" cy="4247317"/>
          </a:xfrm>
          <a:prstGeom prst="rect">
            <a:avLst/>
          </a:prstGeom>
          <a:noFill/>
        </p:spPr>
        <p:txBody>
          <a:bodyPr wrap="square" rtlCol="0">
            <a:spAutoFit/>
          </a:bodyPr>
          <a:lstStyle/>
          <a:p>
            <a:r>
              <a:rPr lang="zh-CN" altLang="en-US" sz="2400" b="1" dirty="0" smtClean="0">
                <a:latin typeface="+mn-ea"/>
                <a:ea typeface="+mn-ea"/>
              </a:rPr>
              <a:t>两个不同状态的血红蛋白的不同特性：</a:t>
            </a:r>
            <a:endParaRPr lang="en-US" altLang="zh-CN" sz="2400" b="1" dirty="0" smtClean="0">
              <a:latin typeface="+mn-ea"/>
              <a:ea typeface="+mn-ea"/>
            </a:endParaRPr>
          </a:p>
          <a:p>
            <a:r>
              <a:rPr lang="zh-CN" altLang="en-US" sz="2400" b="1" dirty="0" smtClean="0">
                <a:latin typeface="+mn-ea"/>
                <a:ea typeface="+mn-ea"/>
              </a:rPr>
              <a:t>  （</a:t>
            </a:r>
            <a:r>
              <a:rPr lang="en-US" altLang="zh-CN" sz="2400" b="1" dirty="0" smtClean="0">
                <a:latin typeface="+mn-ea"/>
                <a:ea typeface="+mn-ea"/>
              </a:rPr>
              <a:t>1</a:t>
            </a:r>
            <a:r>
              <a:rPr lang="zh-CN" altLang="en-US" sz="2400" b="1" dirty="0" smtClean="0">
                <a:latin typeface="+mn-ea"/>
                <a:ea typeface="+mn-ea"/>
              </a:rPr>
              <a:t>）含氧血红蛋白是浅红色的，而脱氧血红蛋白是深红色的。</a:t>
            </a:r>
            <a:endParaRPr lang="en-US" altLang="zh-CN" sz="2400" b="1" dirty="0" smtClean="0">
              <a:latin typeface="+mn-ea"/>
              <a:ea typeface="+mn-ea"/>
            </a:endParaRPr>
          </a:p>
          <a:p>
            <a:r>
              <a:rPr lang="zh-CN" altLang="en-US" sz="2400" b="1" dirty="0" smtClean="0">
                <a:latin typeface="+mn-ea"/>
                <a:ea typeface="+mn-ea"/>
              </a:rPr>
              <a:t>  （</a:t>
            </a:r>
            <a:r>
              <a:rPr lang="en-US" altLang="zh-CN" sz="2400" b="1" dirty="0" smtClean="0">
                <a:latin typeface="+mn-ea"/>
                <a:ea typeface="+mn-ea"/>
              </a:rPr>
              <a:t>2</a:t>
            </a:r>
            <a:r>
              <a:rPr lang="zh-CN" altLang="en-US" sz="2400" b="1" dirty="0" smtClean="0">
                <a:latin typeface="+mn-ea"/>
                <a:ea typeface="+mn-ea"/>
              </a:rPr>
              <a:t>）含氧血红蛋白是无磁性（反磁性）的，而</a:t>
            </a:r>
            <a:r>
              <a:rPr lang="zh-CN" altLang="en-US" sz="2400" b="1" dirty="0">
                <a:latin typeface="+mn-ea"/>
              </a:rPr>
              <a:t>脱氧</a:t>
            </a:r>
            <a:r>
              <a:rPr lang="zh-CN" altLang="en-US" sz="2400" b="1" dirty="0" smtClean="0">
                <a:latin typeface="+mn-ea"/>
              </a:rPr>
              <a:t>血红蛋白略有磁性（顺磁性）。</a:t>
            </a:r>
            <a:endParaRPr lang="en-US" altLang="zh-CN" sz="2400" b="1" dirty="0" smtClean="0">
              <a:latin typeface="+mn-ea"/>
            </a:endParaRPr>
          </a:p>
          <a:p>
            <a:pPr>
              <a:spcBef>
                <a:spcPts val="1800"/>
              </a:spcBef>
            </a:pPr>
            <a:r>
              <a:rPr lang="zh-CN" altLang="en-US" sz="2400" b="1" dirty="0" smtClean="0">
                <a:latin typeface="+mn-ea"/>
                <a:ea typeface="+mn-ea"/>
              </a:rPr>
              <a:t>具体来说，</a:t>
            </a:r>
            <a:r>
              <a:rPr lang="en-US" altLang="zh-CN" sz="2400" b="1" dirty="0" err="1" smtClean="0">
                <a:solidFill>
                  <a:srgbClr val="0070C0"/>
                </a:solidFill>
                <a:latin typeface="Times New Roman" panose="02020603050405020304" pitchFamily="18" charset="0"/>
                <a:ea typeface="+mn-ea"/>
                <a:cs typeface="Times New Roman" panose="02020603050405020304" pitchFamily="18" charset="0"/>
              </a:rPr>
              <a:t>fNIRS</a:t>
            </a:r>
            <a:r>
              <a:rPr lang="zh-CN" altLang="en-US" sz="2400" b="1" dirty="0" smtClean="0">
                <a:latin typeface="Times New Roman" panose="02020603050405020304" pitchFamily="18" charset="0"/>
                <a:ea typeface="+mn-ea"/>
                <a:cs typeface="Times New Roman" panose="02020603050405020304" pitchFamily="18" charset="0"/>
              </a:rPr>
              <a:t>测量含氧血红蛋白变成</a:t>
            </a:r>
            <a:r>
              <a:rPr lang="zh-CN" altLang="en-US" sz="2400" b="1" dirty="0">
                <a:latin typeface="+mn-ea"/>
              </a:rPr>
              <a:t>脱氧</a:t>
            </a:r>
            <a:r>
              <a:rPr lang="zh-CN" altLang="en-US" sz="2400" b="1" dirty="0" smtClean="0">
                <a:latin typeface="+mn-ea"/>
              </a:rPr>
              <a:t>血红蛋白时</a:t>
            </a:r>
            <a:r>
              <a:rPr lang="zh-CN" altLang="en-US" sz="2400" b="1" dirty="0" smtClean="0">
                <a:solidFill>
                  <a:srgbClr val="0070C0"/>
                </a:solidFill>
                <a:latin typeface="+mn-ea"/>
              </a:rPr>
              <a:t>对近红外光吸收的改变</a:t>
            </a:r>
            <a:r>
              <a:rPr lang="zh-CN" altLang="en-US" sz="2400" b="1" dirty="0" smtClean="0">
                <a:latin typeface="+mn-ea"/>
              </a:rPr>
              <a:t>；</a:t>
            </a:r>
            <a:r>
              <a:rPr lang="en-US" altLang="zh-CN" sz="2400" b="1" dirty="0" smtClean="0">
                <a:solidFill>
                  <a:srgbClr val="0070C0"/>
                </a:solidFill>
                <a:latin typeface="+mn-ea"/>
              </a:rPr>
              <a:t>fMRI</a:t>
            </a:r>
            <a:r>
              <a:rPr lang="zh-CN" altLang="en-US" sz="2400" b="1" dirty="0" smtClean="0">
                <a:latin typeface="+mn-ea"/>
              </a:rPr>
              <a:t>测量</a:t>
            </a:r>
            <a:r>
              <a:rPr lang="zh-CN" altLang="en-US" sz="2400" b="1" dirty="0">
                <a:latin typeface="Times New Roman" panose="02020603050405020304" pitchFamily="18" charset="0"/>
                <a:cs typeface="Times New Roman" panose="02020603050405020304" pitchFamily="18" charset="0"/>
              </a:rPr>
              <a:t>含氧血红蛋白变成</a:t>
            </a:r>
            <a:r>
              <a:rPr lang="zh-CN" altLang="en-US" sz="2400" b="1" dirty="0">
                <a:latin typeface="+mn-ea"/>
              </a:rPr>
              <a:t>脱氧血红蛋白</a:t>
            </a:r>
            <a:r>
              <a:rPr lang="zh-CN" altLang="en-US" sz="2400" b="1" dirty="0" smtClean="0">
                <a:latin typeface="+mn-ea"/>
              </a:rPr>
              <a:t>时</a:t>
            </a:r>
            <a:r>
              <a:rPr lang="zh-CN" altLang="en-US" sz="2400" b="1" dirty="0" smtClean="0">
                <a:solidFill>
                  <a:srgbClr val="0070C0"/>
                </a:solidFill>
                <a:latin typeface="+mn-ea"/>
              </a:rPr>
              <a:t>磁特性的改变</a:t>
            </a:r>
            <a:r>
              <a:rPr lang="zh-CN" altLang="en-US" sz="2400" b="1" dirty="0" smtClean="0">
                <a:latin typeface="+mn-ea"/>
              </a:rPr>
              <a:t>。</a:t>
            </a:r>
            <a:endParaRPr lang="en-US" altLang="zh-CN" sz="2400" b="1" dirty="0" smtClean="0">
              <a:latin typeface="+mn-ea"/>
            </a:endParaRPr>
          </a:p>
          <a:p>
            <a:pPr>
              <a:spcBef>
                <a:spcPts val="1800"/>
              </a:spcBef>
            </a:pPr>
            <a:r>
              <a:rPr lang="zh-CN" altLang="en-US" sz="2400" b="1" dirty="0" smtClean="0">
                <a:latin typeface="Times New Roman" panose="02020603050405020304" pitchFamily="18" charset="0"/>
                <a:ea typeface="+mn-ea"/>
                <a:cs typeface="Times New Roman" panose="02020603050405020304" pitchFamily="18" charset="0"/>
              </a:rPr>
              <a:t>无论是血流动态性变化还是从大脑皮层测量的场电势，其都在大脑活动的接收端较为明显，即在神经末梢。</a:t>
            </a:r>
            <a:endParaRPr lang="en-US" altLang="zh-CN" sz="2400" b="1" dirty="0" smtClean="0">
              <a:latin typeface="Times New Roman" panose="02020603050405020304" pitchFamily="18" charset="0"/>
              <a:ea typeface="+mn-ea"/>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4.3 </a:t>
            </a:r>
            <a:r>
              <a:rPr lang="zh-CN" altLang="en-US"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四种主要代谢神经成像方法</a:t>
            </a:r>
            <a:endParaRPr lang="zh-CN" altLang="en-US" sz="40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9" name="标题 2"/>
          <p:cNvSpPr txBox="1"/>
          <p:nvPr/>
        </p:nvSpPr>
        <p:spPr bwMode="auto">
          <a:xfrm>
            <a:off x="304800" y="2209800"/>
            <a:ext cx="6019800"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r>
              <a:rPr lang="en-US" altLang="zh-CN" sz="3200" b="1" kern="0"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a:t>
            </a:r>
            <a:r>
              <a:rPr lang="zh-CN" altLang="en-US" sz="3200" b="1" kern="0"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、功能经颅多普勒（</a:t>
            </a:r>
            <a:r>
              <a:rPr lang="en-US" altLang="zh-CN" sz="3200" b="1" kern="0" dirty="0" err="1"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fTCD</a:t>
            </a:r>
            <a:r>
              <a:rPr lang="zh-CN" altLang="en-US" sz="3200" b="1" kern="0"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endParaRPr lang="zh-CN" altLang="en-US" sz="3200" b="1" kern="0"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1"/>
          <a:stretch>
            <a:fillRect/>
          </a:stretch>
        </p:blipFill>
        <p:spPr>
          <a:xfrm>
            <a:off x="6324600" y="2483643"/>
            <a:ext cx="2705100" cy="3876675"/>
          </a:xfrm>
          <a:prstGeom prst="rect">
            <a:avLst/>
          </a:prstGeom>
        </p:spPr>
      </p:pic>
      <p:sp>
        <p:nvSpPr>
          <p:cNvPr id="11" name="文本框 10"/>
          <p:cNvSpPr txBox="1"/>
          <p:nvPr/>
        </p:nvSpPr>
        <p:spPr>
          <a:xfrm>
            <a:off x="0" y="2875388"/>
            <a:ext cx="6629400" cy="3600986"/>
          </a:xfrm>
          <a:prstGeom prst="rect">
            <a:avLst/>
          </a:prstGeom>
          <a:noFill/>
        </p:spPr>
        <p:txBody>
          <a:bodyPr wrap="square" rtlCol="0">
            <a:spAutoFit/>
          </a:bodyPr>
          <a:lstStyle/>
          <a:p>
            <a:r>
              <a:rPr lang="zh-CN" altLang="en-US" sz="2800" b="1" dirty="0" smtClean="0">
                <a:solidFill>
                  <a:srgbClr val="FF0000"/>
                </a:solidFill>
                <a:latin typeface="Times New Roman" panose="02020603050405020304" pitchFamily="18" charset="0"/>
                <a:ea typeface="+mn-ea"/>
                <a:cs typeface="Times New Roman" panose="02020603050405020304" pitchFamily="18" charset="0"/>
              </a:rPr>
              <a:t>依据</a:t>
            </a:r>
            <a:r>
              <a:rPr lang="zh-CN" altLang="en-US" sz="2400" b="1" dirty="0" smtClean="0">
                <a:solidFill>
                  <a:srgbClr val="FF0000"/>
                </a:solidFill>
                <a:latin typeface="Times New Roman" panose="02020603050405020304" pitchFamily="18" charset="0"/>
                <a:ea typeface="+mn-ea"/>
                <a:cs typeface="Times New Roman" panose="02020603050405020304" pitchFamily="18" charset="0"/>
              </a:rPr>
              <a:t>：</a:t>
            </a:r>
            <a:r>
              <a:rPr lang="zh-CN" altLang="en-US" sz="2400" b="1" dirty="0" smtClean="0">
                <a:latin typeface="Times New Roman" panose="02020603050405020304" pitchFamily="18" charset="0"/>
                <a:ea typeface="+mn-ea"/>
                <a:cs typeface="Times New Roman" panose="02020603050405020304" pitchFamily="18" charset="0"/>
              </a:rPr>
              <a:t>当一个人开始执行被某个大脑区域控制的任务时，</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特定大脑区域的血液流速</a:t>
            </a:r>
            <a:r>
              <a:rPr lang="zh-CN" altLang="en-US" sz="2400" b="1" dirty="0" smtClean="0">
                <a:latin typeface="Times New Roman" panose="02020603050405020304" pitchFamily="18" charset="0"/>
                <a:ea typeface="+mn-ea"/>
                <a:cs typeface="Times New Roman" panose="02020603050405020304" pitchFamily="18" charset="0"/>
              </a:rPr>
              <a:t>将变化。</a:t>
            </a:r>
            <a:endParaRPr lang="en-US" altLang="zh-CN" sz="2400" b="1" dirty="0" smtClean="0">
              <a:latin typeface="Times New Roman" panose="02020603050405020304" pitchFamily="18" charset="0"/>
              <a:ea typeface="+mn-ea"/>
              <a:cs typeface="Times New Roman" panose="02020603050405020304" pitchFamily="18" charset="0"/>
            </a:endParaRPr>
          </a:p>
          <a:p>
            <a:r>
              <a:rPr lang="zh-CN" altLang="en-US" sz="2800" b="1" dirty="0" smtClean="0">
                <a:solidFill>
                  <a:srgbClr val="FF0000"/>
                </a:solidFill>
                <a:latin typeface="Times New Roman" panose="02020603050405020304" pitchFamily="18" charset="0"/>
                <a:ea typeface="+mn-ea"/>
                <a:cs typeface="Times New Roman" panose="02020603050405020304" pitchFamily="18" charset="0"/>
              </a:rPr>
              <a:t>方法</a:t>
            </a:r>
            <a:r>
              <a:rPr lang="zh-CN" altLang="en-US" sz="2400" b="1" dirty="0" smtClean="0">
                <a:solidFill>
                  <a:srgbClr val="FF0000"/>
                </a:solidFill>
                <a:latin typeface="Times New Roman" panose="02020603050405020304" pitchFamily="18" charset="0"/>
                <a:ea typeface="+mn-ea"/>
                <a:cs typeface="Times New Roman" panose="02020603050405020304" pitchFamily="18" charset="0"/>
              </a:rPr>
              <a:t>：</a:t>
            </a:r>
            <a:r>
              <a:rPr lang="zh-CN" altLang="en-US" sz="2400" b="1" dirty="0" smtClean="0">
                <a:latin typeface="Times New Roman" panose="02020603050405020304" pitchFamily="18" charset="0"/>
                <a:ea typeface="+mn-ea"/>
                <a:cs typeface="Times New Roman" panose="02020603050405020304" pitchFamily="18" charset="0"/>
              </a:rPr>
              <a:t>将多普勒探头放置在头皮，并发送一个恒频的声波穿过头骨进入大脑内部，血液流速的变化会引起</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反射回的声波频率变化</a:t>
            </a:r>
            <a:r>
              <a:rPr lang="zh-CN" altLang="en-US" sz="2400" b="1" dirty="0" smtClean="0">
                <a:latin typeface="Times New Roman" panose="02020603050405020304" pitchFamily="18" charset="0"/>
                <a:ea typeface="+mn-ea"/>
                <a:cs typeface="Times New Roman" panose="02020603050405020304" pitchFamily="18" charset="0"/>
              </a:rPr>
              <a:t>，从而检测相关血流。</a:t>
            </a:r>
            <a:endParaRPr lang="en-US" altLang="zh-CN" sz="2400" b="1" dirty="0" smtClean="0">
              <a:latin typeface="Times New Roman" panose="02020603050405020304" pitchFamily="18" charset="0"/>
              <a:ea typeface="+mn-ea"/>
              <a:cs typeface="Times New Roman" panose="02020603050405020304" pitchFamily="18" charset="0"/>
            </a:endParaRPr>
          </a:p>
          <a:p>
            <a:r>
              <a:rPr lang="zh-CN" altLang="en-US" sz="2800" b="1" dirty="0" smtClean="0">
                <a:solidFill>
                  <a:srgbClr val="FF0000"/>
                </a:solidFill>
                <a:latin typeface="Times New Roman" panose="02020603050405020304" pitchFamily="18" charset="0"/>
                <a:ea typeface="+mn-ea"/>
                <a:cs typeface="Times New Roman" panose="02020603050405020304" pitchFamily="18" charset="0"/>
              </a:rPr>
              <a:t>缺点</a:t>
            </a:r>
            <a:r>
              <a:rPr lang="zh-CN" altLang="en-US" sz="2400" b="1" dirty="0" smtClean="0">
                <a:solidFill>
                  <a:srgbClr val="FF0000"/>
                </a:solidFill>
                <a:latin typeface="Times New Roman" panose="02020603050405020304" pitchFamily="18" charset="0"/>
                <a:ea typeface="+mn-ea"/>
                <a:cs typeface="Times New Roman" panose="02020603050405020304" pitchFamily="18" charset="0"/>
              </a:rPr>
              <a:t>：</a:t>
            </a:r>
            <a:r>
              <a:rPr lang="zh-CN" altLang="en-US" sz="2400" b="1" dirty="0" smtClean="0">
                <a:latin typeface="Times New Roman" panose="02020603050405020304" pitchFamily="18" charset="0"/>
                <a:ea typeface="+mn-ea"/>
                <a:cs typeface="Times New Roman" panose="02020603050405020304" pitchFamily="18" charset="0"/>
              </a:rPr>
              <a:t>只测量发生在大尺度的大脑区域变化，该区域往往包含多种大脑功能，因此在 </a:t>
            </a:r>
            <a:r>
              <a:rPr lang="en-US" altLang="zh-CN" sz="2400" b="1" dirty="0" smtClean="0">
                <a:latin typeface="Times New Roman" panose="02020603050405020304" pitchFamily="18" charset="0"/>
                <a:ea typeface="+mn-ea"/>
                <a:cs typeface="Times New Roman" panose="02020603050405020304" pitchFamily="18" charset="0"/>
              </a:rPr>
              <a:t>BCI </a:t>
            </a:r>
            <a:r>
              <a:rPr lang="zh-CN" altLang="en-US" sz="2400" b="1" dirty="0" smtClean="0">
                <a:latin typeface="Times New Roman" panose="02020603050405020304" pitchFamily="18" charset="0"/>
                <a:ea typeface="+mn-ea"/>
                <a:cs typeface="Times New Roman" panose="02020603050405020304" pitchFamily="18" charset="0"/>
              </a:rPr>
              <a:t>中很少使用。</a:t>
            </a:r>
            <a:endParaRPr lang="zh-CN" altLang="en-US" sz="2400" b="1" dirty="0">
              <a:latin typeface="Times New Roman" panose="02020603050405020304" pitchFamily="18" charset="0"/>
              <a:ea typeface="+mn-ea"/>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p:cNvSpPr>
            <a:spLocks noGrp="1"/>
          </p:cNvSpPr>
          <p:nvPr>
            <p:ph type="title"/>
          </p:nvPr>
        </p:nvSpPr>
        <p:spPr>
          <a:xfrm>
            <a:off x="307928" y="152400"/>
            <a:ext cx="6854871" cy="547687"/>
          </a:xfrm>
        </p:spPr>
        <p:txBody>
          <a:bodyPr/>
          <a:lstStyle/>
          <a:p>
            <a:r>
              <a:rPr lang="en-US" altLang="zh-CN" sz="32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2</a:t>
            </a:r>
            <a:r>
              <a:rPr lang="zh-CN" altLang="en-US" sz="32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、正电子发射断层扫描（</a:t>
            </a:r>
            <a:r>
              <a:rPr lang="en-US" altLang="zh-CN" sz="32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PET</a:t>
            </a:r>
            <a:r>
              <a:rPr lang="zh-CN" altLang="en-US" sz="32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endPar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1"/>
          <a:stretch>
            <a:fillRect/>
          </a:stretch>
        </p:blipFill>
        <p:spPr>
          <a:xfrm>
            <a:off x="1478280" y="3195255"/>
            <a:ext cx="5660570" cy="3640923"/>
          </a:xfrm>
          <a:prstGeom prst="rect">
            <a:avLst/>
          </a:prstGeom>
        </p:spPr>
      </p:pic>
      <p:sp>
        <p:nvSpPr>
          <p:cNvPr id="9" name="文本框 8"/>
          <p:cNvSpPr txBox="1"/>
          <p:nvPr/>
        </p:nvSpPr>
        <p:spPr>
          <a:xfrm>
            <a:off x="307928" y="708796"/>
            <a:ext cx="8799536" cy="2492990"/>
          </a:xfrm>
          <a:prstGeom prst="rect">
            <a:avLst/>
          </a:prstGeom>
          <a:noFill/>
        </p:spPr>
        <p:txBody>
          <a:bodyPr wrap="square" rtlCol="0">
            <a:spAutoFit/>
          </a:bodyPr>
          <a:lstStyle/>
          <a:p>
            <a:r>
              <a:rPr lang="zh-CN" altLang="en-US" sz="2800" b="1" dirty="0" smtClean="0">
                <a:solidFill>
                  <a:srgbClr val="FF0000"/>
                </a:solidFill>
                <a:latin typeface="Times New Roman" panose="02020603050405020304" pitchFamily="18" charset="0"/>
                <a:ea typeface="+mn-ea"/>
                <a:cs typeface="Times New Roman" panose="02020603050405020304" pitchFamily="18" charset="0"/>
              </a:rPr>
              <a:t>依据</a:t>
            </a:r>
            <a:r>
              <a:rPr lang="zh-CN" altLang="en-US" sz="2400" b="1" dirty="0" smtClean="0">
                <a:solidFill>
                  <a:srgbClr val="FF0000"/>
                </a:solidFill>
                <a:latin typeface="Times New Roman" panose="02020603050405020304" pitchFamily="18" charset="0"/>
                <a:ea typeface="+mn-ea"/>
                <a:cs typeface="Times New Roman" panose="02020603050405020304" pitchFamily="18" charset="0"/>
              </a:rPr>
              <a:t>：</a:t>
            </a:r>
            <a:r>
              <a:rPr lang="zh-CN" altLang="en-US" sz="2400" b="1" dirty="0" smtClean="0">
                <a:latin typeface="Times New Roman" panose="02020603050405020304" pitchFamily="18" charset="0"/>
                <a:ea typeface="+mn-ea"/>
                <a:cs typeface="Times New Roman" panose="02020603050405020304" pitchFamily="18" charset="0"/>
              </a:rPr>
              <a:t>当一个人开始执行被某个大脑区域控制的任务时，</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特定大脑区域的血液流速</a:t>
            </a:r>
            <a:r>
              <a:rPr lang="zh-CN" altLang="en-US" sz="2400" b="1" dirty="0" smtClean="0">
                <a:latin typeface="Times New Roman" panose="02020603050405020304" pitchFamily="18" charset="0"/>
                <a:ea typeface="+mn-ea"/>
                <a:cs typeface="Times New Roman" panose="02020603050405020304" pitchFamily="18" charset="0"/>
              </a:rPr>
              <a:t>将变化。</a:t>
            </a:r>
            <a:endParaRPr lang="en-US" altLang="zh-CN" sz="2400" b="1" dirty="0" smtClean="0">
              <a:latin typeface="Times New Roman" panose="02020603050405020304" pitchFamily="18" charset="0"/>
              <a:ea typeface="+mn-ea"/>
              <a:cs typeface="Times New Roman" panose="02020603050405020304" pitchFamily="18" charset="0"/>
            </a:endParaRPr>
          </a:p>
          <a:p>
            <a:r>
              <a:rPr lang="zh-CN" altLang="en-US" sz="2800" b="1" dirty="0" smtClean="0">
                <a:solidFill>
                  <a:srgbClr val="FF0000"/>
                </a:solidFill>
                <a:latin typeface="Times New Roman" panose="02020603050405020304" pitchFamily="18" charset="0"/>
                <a:ea typeface="+mn-ea"/>
                <a:cs typeface="Times New Roman" panose="02020603050405020304" pitchFamily="18" charset="0"/>
              </a:rPr>
              <a:t>方法</a:t>
            </a:r>
            <a:r>
              <a:rPr lang="zh-CN" altLang="en-US" sz="2400" b="1" dirty="0" smtClean="0">
                <a:solidFill>
                  <a:srgbClr val="FF0000"/>
                </a:solidFill>
                <a:latin typeface="Times New Roman" panose="02020603050405020304" pitchFamily="18" charset="0"/>
                <a:ea typeface="+mn-ea"/>
                <a:cs typeface="Times New Roman" panose="02020603050405020304" pitchFamily="18" charset="0"/>
              </a:rPr>
              <a:t>：</a:t>
            </a:r>
            <a:r>
              <a:rPr lang="zh-CN" altLang="en-US" sz="2400" b="1" dirty="0" smtClean="0">
                <a:latin typeface="Times New Roman" panose="02020603050405020304" pitchFamily="18" charset="0"/>
                <a:ea typeface="+mn-ea"/>
                <a:cs typeface="Times New Roman" panose="02020603050405020304" pitchFamily="18" charset="0"/>
              </a:rPr>
              <a:t>注入带有放射性的水分子，放射性水与大脑中水的交换过程与血液流速成比例，运用环状探测器测量辐射来收集图像。</a:t>
            </a:r>
            <a:endParaRPr lang="en-US" altLang="zh-CN" sz="2400" b="1" dirty="0" smtClean="0">
              <a:latin typeface="Times New Roman" panose="02020603050405020304" pitchFamily="18" charset="0"/>
              <a:ea typeface="+mn-ea"/>
              <a:cs typeface="Times New Roman" panose="02020603050405020304" pitchFamily="18" charset="0"/>
            </a:endParaRPr>
          </a:p>
          <a:p>
            <a:r>
              <a:rPr lang="zh-CN" altLang="en-US" sz="2800" b="1" dirty="0" smtClean="0">
                <a:solidFill>
                  <a:srgbClr val="FF0000"/>
                </a:solidFill>
                <a:latin typeface="Times New Roman" panose="02020603050405020304" pitchFamily="18" charset="0"/>
                <a:ea typeface="+mn-ea"/>
                <a:cs typeface="Times New Roman" panose="02020603050405020304" pitchFamily="18" charset="0"/>
              </a:rPr>
              <a:t>缺点</a:t>
            </a:r>
            <a:r>
              <a:rPr lang="zh-CN" altLang="en-US" sz="2400" b="1" dirty="0" smtClean="0">
                <a:solidFill>
                  <a:srgbClr val="FF0000"/>
                </a:solidFill>
                <a:latin typeface="Times New Roman" panose="02020603050405020304" pitchFamily="18" charset="0"/>
                <a:ea typeface="+mn-ea"/>
                <a:cs typeface="Times New Roman" panose="02020603050405020304" pitchFamily="18" charset="0"/>
              </a:rPr>
              <a:t>：</a:t>
            </a:r>
            <a:r>
              <a:rPr lang="zh-CN" altLang="en-US" sz="2400" b="1" dirty="0" smtClean="0">
                <a:latin typeface="Times New Roman" panose="02020603050405020304" pitchFamily="18" charset="0"/>
                <a:ea typeface="+mn-ea"/>
                <a:cs typeface="Times New Roman" panose="02020603050405020304" pitchFamily="18" charset="0"/>
              </a:rPr>
              <a:t>时间分辨率较低，回旋加速器价格昂贵且需要注射放射性标记化合物。</a:t>
            </a:r>
            <a:endParaRPr lang="zh-CN" altLang="en-US" sz="2400" b="1" dirty="0">
              <a:latin typeface="Times New Roman" panose="02020603050405020304" pitchFamily="18" charset="0"/>
              <a:ea typeface="+mn-ea"/>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p:cNvSpPr>
            <a:spLocks noGrp="1"/>
          </p:cNvSpPr>
          <p:nvPr>
            <p:ph type="title"/>
          </p:nvPr>
        </p:nvSpPr>
        <p:spPr>
          <a:xfrm>
            <a:off x="304800" y="304800"/>
            <a:ext cx="6854871" cy="547687"/>
          </a:xfrm>
        </p:spPr>
        <p:txBody>
          <a:bodyPr/>
          <a:lstStyle/>
          <a:p>
            <a:r>
              <a:rPr lang="en-US" altLang="zh-CN" sz="32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3</a:t>
            </a:r>
            <a:r>
              <a:rPr lang="zh-CN" altLang="en-US" sz="32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、功能近红外光谱技术（</a:t>
            </a:r>
            <a:r>
              <a:rPr lang="en-US" altLang="zh-CN" sz="3200" b="1" dirty="0" err="1"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fNIRS</a:t>
            </a:r>
            <a:r>
              <a:rPr lang="zh-CN" altLang="en-US" sz="32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endPar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9" name="文本框 8"/>
          <p:cNvSpPr txBox="1"/>
          <p:nvPr/>
        </p:nvSpPr>
        <p:spPr>
          <a:xfrm>
            <a:off x="0" y="990600"/>
            <a:ext cx="9144000" cy="1569660"/>
          </a:xfrm>
          <a:prstGeom prst="rect">
            <a:avLst/>
          </a:prstGeom>
          <a:noFill/>
        </p:spPr>
        <p:txBody>
          <a:bodyPr wrap="square" rtlCol="0">
            <a:spAutoFit/>
          </a:bodyPr>
          <a:lstStyle/>
          <a:p>
            <a:r>
              <a:rPr lang="zh-CN" altLang="en-US" sz="2400" b="1" dirty="0" smtClean="0">
                <a:solidFill>
                  <a:srgbClr val="FF0000"/>
                </a:solidFill>
                <a:latin typeface="Times New Roman" panose="02020603050405020304" pitchFamily="18" charset="0"/>
                <a:ea typeface="+mn-ea"/>
                <a:cs typeface="Times New Roman" panose="02020603050405020304" pitchFamily="18" charset="0"/>
              </a:rPr>
              <a:t>（</a:t>
            </a:r>
            <a:r>
              <a:rPr lang="en-US" altLang="zh-CN" sz="2400" b="1" dirty="0" smtClean="0">
                <a:solidFill>
                  <a:srgbClr val="FF0000"/>
                </a:solidFill>
                <a:latin typeface="Times New Roman" panose="02020603050405020304" pitchFamily="18" charset="0"/>
                <a:ea typeface="+mn-ea"/>
                <a:cs typeface="Times New Roman" panose="02020603050405020304" pitchFamily="18" charset="0"/>
              </a:rPr>
              <a:t>1</a:t>
            </a:r>
            <a:r>
              <a:rPr lang="zh-CN" altLang="en-US" sz="2400" b="1" dirty="0" smtClean="0">
                <a:solidFill>
                  <a:srgbClr val="FF0000"/>
                </a:solidFill>
                <a:latin typeface="Times New Roman" panose="02020603050405020304" pitchFamily="18" charset="0"/>
                <a:ea typeface="+mn-ea"/>
                <a:cs typeface="Times New Roman" panose="02020603050405020304" pitchFamily="18" charset="0"/>
              </a:rPr>
              <a:t>）原理</a:t>
            </a:r>
            <a:endParaRPr lang="en-US" altLang="zh-CN" sz="2400" b="1" dirty="0" smtClean="0">
              <a:solidFill>
                <a:srgbClr val="FF0000"/>
              </a:solidFill>
              <a:latin typeface="Times New Roman" panose="02020603050405020304" pitchFamily="18" charset="0"/>
              <a:ea typeface="+mn-ea"/>
              <a:cs typeface="Times New Roman" panose="02020603050405020304" pitchFamily="18" charset="0"/>
            </a:endParaRPr>
          </a:p>
          <a:p>
            <a:pPr algn="ctr"/>
            <a:r>
              <a:rPr lang="zh-CN" altLang="en-US" sz="2400" b="1" dirty="0" smtClean="0">
                <a:latin typeface="Times New Roman" panose="02020603050405020304" pitchFamily="18" charset="0"/>
                <a:ea typeface="+mn-ea"/>
                <a:cs typeface="Times New Roman" panose="02020603050405020304" pitchFamily="18" charset="0"/>
              </a:rPr>
              <a:t>当一个特定的大脑区域活动增加时，神经元和神经胶质代谢增加。</a:t>
            </a:r>
            <a:endParaRPr lang="en-US" altLang="zh-CN" sz="2400" b="1" dirty="0" smtClean="0">
              <a:latin typeface="Times New Roman" panose="02020603050405020304" pitchFamily="18" charset="0"/>
              <a:ea typeface="+mn-ea"/>
              <a:cs typeface="Times New Roman" panose="02020603050405020304" pitchFamily="18" charset="0"/>
            </a:endParaRPr>
          </a:p>
          <a:p>
            <a:pPr algn="ctr"/>
            <a:r>
              <a:rPr lang="zh-CN" altLang="en-US" sz="2400" b="1" dirty="0" smtClean="0">
                <a:latin typeface="Times New Roman" panose="02020603050405020304" pitchFamily="18" charset="0"/>
                <a:ea typeface="+mn-ea"/>
                <a:cs typeface="Times New Roman" panose="02020603050405020304" pitchFamily="18" charset="0"/>
              </a:rPr>
              <a:t>起初，细胞从血液中获取氧以支持代谢，脱氧血红蛋白增加；</a:t>
            </a:r>
            <a:endParaRPr lang="en-US" altLang="zh-CN" sz="2400" b="1" dirty="0" smtClean="0">
              <a:latin typeface="Times New Roman" panose="02020603050405020304" pitchFamily="18" charset="0"/>
              <a:ea typeface="+mn-ea"/>
              <a:cs typeface="Times New Roman" panose="02020603050405020304" pitchFamily="18" charset="0"/>
            </a:endParaRPr>
          </a:p>
          <a:p>
            <a:endParaRPr lang="zh-CN" altLang="en-US" sz="2400" b="1" dirty="0">
              <a:latin typeface="Times New Roman" panose="02020603050405020304" pitchFamily="18" charset="0"/>
              <a:ea typeface="+mn-ea"/>
              <a:cs typeface="Times New Roman" panose="02020603050405020304" pitchFamily="18" charset="0"/>
            </a:endParaRPr>
          </a:p>
        </p:txBody>
      </p:sp>
      <p:sp>
        <p:nvSpPr>
          <p:cNvPr id="4" name="下箭头 3"/>
          <p:cNvSpPr/>
          <p:nvPr/>
        </p:nvSpPr>
        <p:spPr>
          <a:xfrm>
            <a:off x="4267200" y="2255460"/>
            <a:ext cx="5334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8100" y="2865060"/>
            <a:ext cx="9144000" cy="1200329"/>
          </a:xfrm>
          <a:prstGeom prst="rect">
            <a:avLst/>
          </a:prstGeom>
          <a:noFill/>
        </p:spPr>
        <p:txBody>
          <a:bodyPr wrap="square" rtlCol="0">
            <a:spAutoFit/>
          </a:bodyPr>
          <a:lstStyle/>
          <a:p>
            <a:pPr algn="ctr"/>
            <a:r>
              <a:rPr lang="zh-CN" altLang="en-US" sz="2400" b="1" dirty="0" smtClean="0">
                <a:latin typeface="Times New Roman" panose="02020603050405020304" pitchFamily="18" charset="0"/>
                <a:ea typeface="+mn-ea"/>
                <a:cs typeface="Times New Roman" panose="02020603050405020304" pitchFamily="18" charset="0"/>
              </a:rPr>
              <a:t>然后，血管迅速响应提供比需要更多的富氧血，导致局部含氧血红蛋白浓度增加和局部脱氧血红蛋白浓度下降。</a:t>
            </a:r>
            <a:endParaRPr lang="en-US" altLang="zh-CN" sz="2400" b="1" dirty="0" smtClean="0">
              <a:latin typeface="Times New Roman" panose="02020603050405020304" pitchFamily="18" charset="0"/>
              <a:ea typeface="+mn-ea"/>
              <a:cs typeface="Times New Roman" panose="02020603050405020304" pitchFamily="18" charset="0"/>
            </a:endParaRPr>
          </a:p>
          <a:p>
            <a:endParaRPr lang="zh-CN" altLang="en-US" sz="2400" b="1" dirty="0">
              <a:latin typeface="Times New Roman" panose="02020603050405020304" pitchFamily="18" charset="0"/>
              <a:ea typeface="+mn-ea"/>
              <a:cs typeface="Times New Roman" panose="02020603050405020304" pitchFamily="18" charset="0"/>
            </a:endParaRPr>
          </a:p>
        </p:txBody>
      </p:sp>
      <p:sp>
        <p:nvSpPr>
          <p:cNvPr id="7" name="文本框 6"/>
          <p:cNvSpPr txBox="1"/>
          <p:nvPr/>
        </p:nvSpPr>
        <p:spPr>
          <a:xfrm>
            <a:off x="165461" y="5161043"/>
            <a:ext cx="9092837" cy="1569660"/>
          </a:xfrm>
          <a:prstGeom prst="rect">
            <a:avLst/>
          </a:prstGeom>
          <a:noFill/>
        </p:spPr>
        <p:txBody>
          <a:bodyPr wrap="square" rtlCol="0">
            <a:spAutoFit/>
          </a:bodyPr>
          <a:lstStyle/>
          <a:p>
            <a:r>
              <a:rPr lang="zh-CN" altLang="en-US" sz="2400" b="1" dirty="0" smtClean="0">
                <a:latin typeface="Times New Roman" panose="02020603050405020304" pitchFamily="18" charset="0"/>
                <a:ea typeface="+mn-ea"/>
                <a:cs typeface="Times New Roman" panose="02020603050405020304" pitchFamily="18" charset="0"/>
              </a:rPr>
              <a:t>将波长</a:t>
            </a:r>
            <a:r>
              <a:rPr lang="en-US" altLang="zh-CN" sz="2400" b="1" dirty="0" smtClean="0">
                <a:latin typeface="Times New Roman" panose="02020603050405020304" pitchFamily="18" charset="0"/>
                <a:ea typeface="+mn-ea"/>
                <a:cs typeface="Times New Roman" panose="02020603050405020304" pitchFamily="18" charset="0"/>
              </a:rPr>
              <a:t>690nm</a:t>
            </a:r>
            <a:r>
              <a:rPr lang="zh-CN" altLang="en-US" sz="2400" b="1" dirty="0" smtClean="0">
                <a:latin typeface="Times New Roman" panose="02020603050405020304" pitchFamily="18" charset="0"/>
                <a:ea typeface="+mn-ea"/>
                <a:cs typeface="Times New Roman" panose="02020603050405020304" pitchFamily="18" charset="0"/>
              </a:rPr>
              <a:t>、</a:t>
            </a:r>
            <a:r>
              <a:rPr lang="en-US" altLang="zh-CN" sz="2400" b="1" dirty="0" smtClean="0">
                <a:latin typeface="Times New Roman" panose="02020603050405020304" pitchFamily="18" charset="0"/>
                <a:ea typeface="+mn-ea"/>
                <a:cs typeface="Times New Roman" panose="02020603050405020304" pitchFamily="18" charset="0"/>
              </a:rPr>
              <a:t>830nm</a:t>
            </a:r>
            <a:r>
              <a:rPr lang="zh-CN" altLang="en-US" sz="2400" b="1" dirty="0" smtClean="0">
                <a:latin typeface="Times New Roman" panose="02020603050405020304" pitchFamily="18" charset="0"/>
                <a:ea typeface="+mn-ea"/>
                <a:cs typeface="Times New Roman" panose="02020603050405020304" pitchFamily="18" charset="0"/>
              </a:rPr>
              <a:t>的光用探测器照射在头骨上，光被吸收和反射，由于特定波长的吸光度</a:t>
            </a:r>
            <a:r>
              <a:rPr lang="zh-CN" altLang="en-US" sz="2400" b="1" dirty="0" smtClean="0">
                <a:latin typeface="Times New Roman" panose="02020603050405020304" pitchFamily="18" charset="0"/>
                <a:cs typeface="Times New Roman" panose="02020603050405020304" pitchFamily="18" charset="0"/>
              </a:rPr>
              <a:t>和</a:t>
            </a:r>
            <a:r>
              <a:rPr lang="zh-CN" altLang="en-US" sz="2400" b="1" dirty="0">
                <a:latin typeface="Times New Roman" panose="02020603050405020304" pitchFamily="18" charset="0"/>
                <a:cs typeface="Times New Roman" panose="02020603050405020304" pitchFamily="18" charset="0"/>
              </a:rPr>
              <a:t>吸收分子的浓度</a:t>
            </a:r>
            <a:r>
              <a:rPr lang="zh-CN" altLang="en-US" sz="2400" b="1" dirty="0" smtClean="0">
                <a:latin typeface="Times New Roman" panose="02020603050405020304" pitchFamily="18" charset="0"/>
                <a:cs typeface="Times New Roman" panose="02020603050405020304" pitchFamily="18" charset="0"/>
              </a:rPr>
              <a:t>成正比，因而</a:t>
            </a:r>
            <a:r>
              <a:rPr lang="zh-CN" altLang="en-US" sz="2400" b="1" dirty="0" smtClean="0">
                <a:solidFill>
                  <a:srgbClr val="0070C0"/>
                </a:solidFill>
                <a:latin typeface="Times New Roman" panose="02020603050405020304" pitchFamily="18" charset="0"/>
                <a:cs typeface="Times New Roman" panose="02020603050405020304" pitchFamily="18" charset="0"/>
              </a:rPr>
              <a:t>两种波长的反射光的测量分别表示了吸光分子脱氧血红蛋白和含氧血红蛋白的浓度</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a:t>
            </a:r>
            <a:endParaRPr lang="en-US" altLang="zh-CN" sz="2400" b="1" dirty="0" smtClean="0">
              <a:solidFill>
                <a:srgbClr val="0070C0"/>
              </a:solidFill>
              <a:latin typeface="Times New Roman" panose="02020603050405020304" pitchFamily="18" charset="0"/>
              <a:ea typeface="+mn-ea"/>
              <a:cs typeface="Times New Roman" panose="02020603050405020304" pitchFamily="18" charset="0"/>
            </a:endParaRPr>
          </a:p>
        </p:txBody>
      </p:sp>
      <p:sp>
        <p:nvSpPr>
          <p:cNvPr id="8" name="文本框 7"/>
          <p:cNvSpPr txBox="1"/>
          <p:nvPr/>
        </p:nvSpPr>
        <p:spPr>
          <a:xfrm>
            <a:off x="165462" y="3825120"/>
            <a:ext cx="9092837" cy="1200329"/>
          </a:xfrm>
          <a:prstGeom prst="rect">
            <a:avLst/>
          </a:prstGeom>
          <a:noFill/>
        </p:spPr>
        <p:txBody>
          <a:bodyPr wrap="square" rtlCol="0">
            <a:spAutoFit/>
          </a:bodyPr>
          <a:lstStyle/>
          <a:p>
            <a:r>
              <a:rPr lang="zh-CN" altLang="en-US" sz="2400" b="1" dirty="0">
                <a:latin typeface="+mn-ea"/>
                <a:ea typeface="+mn-ea"/>
              </a:rPr>
              <a:t>含</a:t>
            </a:r>
            <a:r>
              <a:rPr lang="zh-CN" altLang="en-US" sz="2400" b="1" dirty="0" smtClean="0">
                <a:latin typeface="+mn-ea"/>
                <a:ea typeface="+mn-ea"/>
              </a:rPr>
              <a:t>氧血红蛋白和脱氧血红蛋白在</a:t>
            </a:r>
            <a:r>
              <a:rPr lang="zh-CN" altLang="en-US" sz="2400" b="1" dirty="0" smtClean="0">
                <a:solidFill>
                  <a:srgbClr val="0070C0"/>
                </a:solidFill>
                <a:latin typeface="+mn-ea"/>
                <a:ea typeface="+mn-ea"/>
              </a:rPr>
              <a:t>近红外线波段吸收的光谱不同</a:t>
            </a:r>
            <a:r>
              <a:rPr lang="zh-CN" altLang="en-US" sz="2400" b="1" dirty="0" smtClean="0">
                <a:latin typeface="+mn-ea"/>
                <a:ea typeface="+mn-ea"/>
              </a:rPr>
              <a:t>：</a:t>
            </a:r>
            <a:endParaRPr lang="en-US" altLang="zh-CN" sz="2400" b="1" dirty="0" smtClean="0">
              <a:latin typeface="+mn-ea"/>
              <a:ea typeface="+mn-ea"/>
            </a:endParaRPr>
          </a:p>
          <a:p>
            <a:pPr lvl="1"/>
            <a:r>
              <a:rPr lang="en-US" altLang="zh-CN" sz="2400" b="1" dirty="0" smtClean="0">
                <a:latin typeface="+mn-ea"/>
                <a:ea typeface="+mn-ea"/>
                <a:cs typeface="Times New Roman" panose="02020603050405020304" pitchFamily="18" charset="0"/>
              </a:rPr>
              <a:t>a.</a:t>
            </a:r>
            <a:r>
              <a:rPr lang="zh-CN" altLang="en-US" sz="2400" b="1" dirty="0" smtClean="0">
                <a:latin typeface="+mn-ea"/>
                <a:ea typeface="+mn-ea"/>
                <a:cs typeface="Times New Roman" panose="02020603050405020304" pitchFamily="18" charset="0"/>
              </a:rPr>
              <a:t>脱氧血红蛋白是深红色，它吸收光的波长为</a:t>
            </a:r>
            <a:r>
              <a:rPr lang="en-US" altLang="zh-CN" sz="2400" b="1" dirty="0" smtClean="0">
                <a:latin typeface="+mn-ea"/>
                <a:ea typeface="+mn-ea"/>
                <a:cs typeface="Times New Roman" panose="02020603050405020304" pitchFamily="18" charset="0"/>
              </a:rPr>
              <a:t>690nm</a:t>
            </a:r>
            <a:r>
              <a:rPr lang="zh-CN" altLang="en-US" sz="2400" b="1" dirty="0" smtClean="0">
                <a:latin typeface="+mn-ea"/>
                <a:ea typeface="+mn-ea"/>
                <a:cs typeface="Times New Roman" panose="02020603050405020304" pitchFamily="18" charset="0"/>
              </a:rPr>
              <a:t>；</a:t>
            </a:r>
            <a:endParaRPr lang="en-US" altLang="zh-CN" sz="2400" b="1" dirty="0" smtClean="0">
              <a:latin typeface="+mn-ea"/>
              <a:ea typeface="+mn-ea"/>
              <a:cs typeface="Times New Roman" panose="02020603050405020304" pitchFamily="18" charset="0"/>
            </a:endParaRPr>
          </a:p>
          <a:p>
            <a:pPr lvl="1"/>
            <a:r>
              <a:rPr lang="en-US" altLang="zh-CN" sz="2400" b="1" dirty="0" smtClean="0">
                <a:latin typeface="+mn-ea"/>
                <a:ea typeface="+mn-ea"/>
                <a:cs typeface="Times New Roman" panose="02020603050405020304" pitchFamily="18" charset="0"/>
              </a:rPr>
              <a:t>b.</a:t>
            </a:r>
            <a:r>
              <a:rPr lang="zh-CN" altLang="en-US" sz="2400" b="1" dirty="0" smtClean="0">
                <a:latin typeface="+mn-ea"/>
                <a:ea typeface="+mn-ea"/>
                <a:cs typeface="Times New Roman" panose="02020603050405020304" pitchFamily="18" charset="0"/>
              </a:rPr>
              <a:t>含氧血红蛋白是淡红色，它吸收光的波长为</a:t>
            </a:r>
            <a:r>
              <a:rPr lang="en-US" altLang="zh-CN" sz="2400" b="1" dirty="0" smtClean="0">
                <a:latin typeface="+mn-ea"/>
                <a:ea typeface="+mn-ea"/>
                <a:cs typeface="Times New Roman" panose="02020603050405020304" pitchFamily="18" charset="0"/>
              </a:rPr>
              <a:t>830nm</a:t>
            </a:r>
            <a:r>
              <a:rPr lang="zh-CN" altLang="en-US" sz="2400" b="1" dirty="0" smtClean="0">
                <a:latin typeface="+mn-ea"/>
                <a:ea typeface="+mn-ea"/>
                <a:cs typeface="Times New Roman" panose="02020603050405020304" pitchFamily="18" charset="0"/>
              </a:rPr>
              <a:t>。</a:t>
            </a:r>
            <a:endParaRPr lang="en-US" altLang="zh-CN" sz="2400" b="1" dirty="0" smtClean="0">
              <a:latin typeface="Times New Roman" panose="02020603050405020304" pitchFamily="18" charset="0"/>
              <a:ea typeface="+mn-ea"/>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3.1 </a:t>
            </a:r>
            <a:r>
              <a:rPr lang="zh-CN" altLang="en-US"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引言</a:t>
            </a:r>
            <a:endParaRPr lang="zh-CN" altLang="en-US" sz="40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graphicFrame>
        <p:nvGraphicFramePr>
          <p:cNvPr id="2" name="表格 1"/>
          <p:cNvGraphicFramePr>
            <a:graphicFrameLocks noGrp="1"/>
          </p:cNvGraphicFramePr>
          <p:nvPr/>
        </p:nvGraphicFramePr>
        <p:xfrm>
          <a:off x="381000" y="2667000"/>
          <a:ext cx="8279131" cy="3444790"/>
        </p:xfrm>
        <a:graphic>
          <a:graphicData uri="http://schemas.openxmlformats.org/drawingml/2006/table">
            <a:tbl>
              <a:tblPr firstRow="1" bandRow="1">
                <a:tableStyleId>{7DF18680-E054-41AD-8BC1-D1AEF772440D}</a:tableStyleId>
              </a:tblPr>
              <a:tblGrid>
                <a:gridCol w="1497330"/>
                <a:gridCol w="1779270"/>
                <a:gridCol w="2030730"/>
                <a:gridCol w="1550670"/>
                <a:gridCol w="1421131"/>
              </a:tblGrid>
              <a:tr h="870647">
                <a:tc>
                  <a:txBody>
                    <a:bodyPr/>
                    <a:lstStyle/>
                    <a:p>
                      <a:pPr algn="ctr"/>
                      <a:r>
                        <a:rPr lang="zh-CN" altLang="en-US" sz="2400" dirty="0" smtClean="0">
                          <a:solidFill>
                            <a:sysClr val="windowText" lastClr="000000"/>
                          </a:solidFill>
                          <a:latin typeface="Times New Roman" panose="02020603050405020304" pitchFamily="18" charset="0"/>
                          <a:ea typeface="+mn-ea"/>
                          <a:cs typeface="Times New Roman" panose="02020603050405020304" pitchFamily="18" charset="0"/>
                        </a:rPr>
                        <a:t>测量尺度</a:t>
                      </a:r>
                      <a:endParaRPr lang="zh-CN" altLang="en-US" sz="2400" dirty="0">
                        <a:solidFill>
                          <a:sysClr val="windowText" lastClr="000000"/>
                        </a:solidFill>
                        <a:latin typeface="Times New Roman" panose="02020603050405020304" pitchFamily="18" charset="0"/>
                        <a:ea typeface="+mn-ea"/>
                        <a:cs typeface="Times New Roman" panose="02020603050405020304" pitchFamily="18" charset="0"/>
                      </a:endParaRPr>
                    </a:p>
                  </a:txBody>
                  <a:tcPr anchor="ctr"/>
                </a:tc>
                <a:tc>
                  <a:txBody>
                    <a:bodyPr/>
                    <a:lstStyle/>
                    <a:p>
                      <a:pPr algn="ctr"/>
                      <a:r>
                        <a:rPr lang="zh-CN" altLang="en-US" sz="2400" dirty="0" smtClean="0">
                          <a:solidFill>
                            <a:sysClr val="windowText" lastClr="000000"/>
                          </a:solidFill>
                          <a:latin typeface="Times New Roman" panose="02020603050405020304" pitchFamily="18" charset="0"/>
                          <a:ea typeface="+mn-ea"/>
                          <a:cs typeface="Times New Roman" panose="02020603050405020304" pitchFamily="18" charset="0"/>
                        </a:rPr>
                        <a:t>脑电信号</a:t>
                      </a:r>
                      <a:endParaRPr lang="zh-CN" altLang="en-US" sz="2400" dirty="0">
                        <a:solidFill>
                          <a:sysClr val="windowText" lastClr="000000"/>
                        </a:solidFill>
                        <a:latin typeface="Times New Roman" panose="02020603050405020304" pitchFamily="18" charset="0"/>
                        <a:ea typeface="+mn-ea"/>
                        <a:cs typeface="Times New Roman" panose="02020603050405020304" pitchFamily="18" charset="0"/>
                      </a:endParaRPr>
                    </a:p>
                  </a:txBody>
                  <a:tcPr anchor="ctr"/>
                </a:tc>
                <a:tc>
                  <a:txBody>
                    <a:bodyPr/>
                    <a:lstStyle/>
                    <a:p>
                      <a:pPr algn="ctr"/>
                      <a:r>
                        <a:rPr lang="zh-CN" altLang="en-US" sz="2400" dirty="0" smtClean="0">
                          <a:solidFill>
                            <a:sysClr val="windowText" lastClr="000000"/>
                          </a:solidFill>
                          <a:latin typeface="Times New Roman" panose="02020603050405020304" pitchFamily="18" charset="0"/>
                          <a:ea typeface="+mn-ea"/>
                          <a:cs typeface="Times New Roman" panose="02020603050405020304" pitchFamily="18" charset="0"/>
                        </a:rPr>
                        <a:t>脑结构实例</a:t>
                      </a:r>
                      <a:endParaRPr lang="zh-CN" altLang="en-US" sz="2400" dirty="0">
                        <a:solidFill>
                          <a:sysClr val="windowText" lastClr="000000"/>
                        </a:solidFill>
                        <a:latin typeface="Times New Roman" panose="02020603050405020304" pitchFamily="18" charset="0"/>
                        <a:ea typeface="+mn-ea"/>
                        <a:cs typeface="Times New Roman" panose="02020603050405020304" pitchFamily="18" charset="0"/>
                      </a:endParaRPr>
                    </a:p>
                  </a:txBody>
                  <a:tcPr anchor="ctr"/>
                </a:tc>
                <a:tc>
                  <a:txBody>
                    <a:bodyPr/>
                    <a:lstStyle/>
                    <a:p>
                      <a:pPr algn="ctr"/>
                      <a:r>
                        <a:rPr lang="zh-CN" altLang="en-US" sz="2400" dirty="0" smtClean="0">
                          <a:solidFill>
                            <a:sysClr val="windowText" lastClr="000000"/>
                          </a:solidFill>
                          <a:latin typeface="Times New Roman" panose="02020603050405020304" pitchFamily="18" charset="0"/>
                          <a:ea typeface="+mn-ea"/>
                          <a:cs typeface="Times New Roman" panose="02020603050405020304" pitchFamily="18" charset="0"/>
                        </a:rPr>
                        <a:t>组织尺度</a:t>
                      </a:r>
                      <a:r>
                        <a:rPr lang="en-US" altLang="zh-CN" sz="2400" dirty="0" smtClean="0">
                          <a:solidFill>
                            <a:sysClr val="windowText" lastClr="000000"/>
                          </a:solidFill>
                          <a:latin typeface="Times New Roman" panose="02020603050405020304" pitchFamily="18" charset="0"/>
                          <a:ea typeface="+mn-ea"/>
                          <a:cs typeface="Times New Roman" panose="02020603050405020304" pitchFamily="18" charset="0"/>
                        </a:rPr>
                        <a:t>/mm</a:t>
                      </a:r>
                      <a:r>
                        <a:rPr lang="en-US" altLang="zh-CN" sz="2400" baseline="30000" dirty="0" smtClean="0">
                          <a:solidFill>
                            <a:sysClr val="windowText" lastClr="000000"/>
                          </a:solidFill>
                          <a:latin typeface="Times New Roman" panose="02020603050405020304" pitchFamily="18" charset="0"/>
                          <a:ea typeface="+mn-ea"/>
                          <a:cs typeface="Times New Roman" panose="02020603050405020304" pitchFamily="18" charset="0"/>
                        </a:rPr>
                        <a:t>3</a:t>
                      </a:r>
                      <a:endParaRPr lang="zh-CN" altLang="en-US" sz="2400" baseline="30000" dirty="0">
                        <a:solidFill>
                          <a:sysClr val="windowText" lastClr="000000"/>
                        </a:solidFill>
                        <a:latin typeface="Times New Roman" panose="02020603050405020304" pitchFamily="18" charset="0"/>
                        <a:ea typeface="+mn-ea"/>
                        <a:cs typeface="Times New Roman" panose="02020603050405020304" pitchFamily="18" charset="0"/>
                      </a:endParaRPr>
                    </a:p>
                  </a:txBody>
                  <a:tcPr anchor="ctr"/>
                </a:tc>
                <a:tc>
                  <a:txBody>
                    <a:bodyPr/>
                    <a:lstStyle/>
                    <a:p>
                      <a:pPr algn="ctr"/>
                      <a:r>
                        <a:rPr lang="zh-CN" altLang="en-US" sz="2400" dirty="0" smtClean="0">
                          <a:solidFill>
                            <a:sysClr val="windowText" lastClr="000000"/>
                          </a:solidFill>
                          <a:latin typeface="Times New Roman" panose="02020603050405020304" pitchFamily="18" charset="0"/>
                          <a:ea typeface="+mn-ea"/>
                          <a:cs typeface="Times New Roman" panose="02020603050405020304" pitchFamily="18" charset="0"/>
                        </a:rPr>
                        <a:t>测量范围</a:t>
                      </a:r>
                      <a:r>
                        <a:rPr lang="en-US" altLang="zh-CN" sz="2400" dirty="0" smtClean="0">
                          <a:solidFill>
                            <a:sysClr val="windowText" lastClr="000000"/>
                          </a:solidFill>
                          <a:latin typeface="Times New Roman" panose="02020603050405020304" pitchFamily="18" charset="0"/>
                          <a:ea typeface="+mn-ea"/>
                          <a:cs typeface="Times New Roman" panose="02020603050405020304" pitchFamily="18" charset="0"/>
                        </a:rPr>
                        <a:t>/mm</a:t>
                      </a:r>
                      <a:endParaRPr lang="zh-CN" altLang="en-US" sz="2400" dirty="0">
                        <a:solidFill>
                          <a:sysClr val="windowText" lastClr="000000"/>
                        </a:solidFill>
                        <a:latin typeface="Times New Roman" panose="02020603050405020304" pitchFamily="18" charset="0"/>
                        <a:ea typeface="+mn-ea"/>
                        <a:cs typeface="Times New Roman" panose="02020603050405020304" pitchFamily="18" charset="0"/>
                      </a:endParaRPr>
                    </a:p>
                  </a:txBody>
                  <a:tcPr anchor="ctr"/>
                </a:tc>
              </a:tr>
              <a:tr h="870647">
                <a:tc>
                  <a:txBody>
                    <a:bodyPr/>
                    <a:lstStyle/>
                    <a:p>
                      <a:pPr algn="ctr"/>
                      <a:r>
                        <a:rPr lang="zh-CN" altLang="en-US" sz="2400" dirty="0" smtClean="0">
                          <a:solidFill>
                            <a:sysClr val="windowText" lastClr="000000"/>
                          </a:solidFill>
                          <a:latin typeface="Times New Roman" panose="02020603050405020304" pitchFamily="18" charset="0"/>
                          <a:ea typeface="+mn-ea"/>
                          <a:cs typeface="Times New Roman" panose="02020603050405020304" pitchFamily="18" charset="0"/>
                        </a:rPr>
                        <a:t>微观</a:t>
                      </a:r>
                      <a:endParaRPr lang="zh-CN" altLang="en-US" sz="2400" dirty="0">
                        <a:solidFill>
                          <a:sysClr val="windowText" lastClr="000000"/>
                        </a:solidFill>
                        <a:latin typeface="Times New Roman" panose="02020603050405020304" pitchFamily="18" charset="0"/>
                        <a:ea typeface="+mn-ea"/>
                        <a:cs typeface="Times New Roman" panose="02020603050405020304" pitchFamily="18" charset="0"/>
                      </a:endParaRPr>
                    </a:p>
                  </a:txBody>
                  <a:tcPr anchor="ctr"/>
                </a:tc>
                <a:tc>
                  <a:txBody>
                    <a:bodyPr/>
                    <a:lstStyle/>
                    <a:p>
                      <a:pPr algn="ctr"/>
                      <a:r>
                        <a:rPr lang="zh-CN" altLang="en-US" sz="2400" dirty="0" smtClean="0">
                          <a:solidFill>
                            <a:sysClr val="windowText" lastClr="000000"/>
                          </a:solidFill>
                          <a:latin typeface="Times New Roman" panose="02020603050405020304" pitchFamily="18" charset="0"/>
                          <a:ea typeface="+mn-ea"/>
                          <a:cs typeface="Times New Roman" panose="02020603050405020304" pitchFamily="18" charset="0"/>
                        </a:rPr>
                        <a:t>局部场电位</a:t>
                      </a:r>
                      <a:r>
                        <a:rPr lang="en-US" altLang="zh-CN" sz="2400" dirty="0" smtClean="0">
                          <a:solidFill>
                            <a:sysClr val="windowText" lastClr="000000"/>
                          </a:solidFill>
                          <a:latin typeface="Times New Roman" panose="02020603050405020304" pitchFamily="18" charset="0"/>
                          <a:ea typeface="+mn-ea"/>
                          <a:cs typeface="Times New Roman" panose="02020603050405020304" pitchFamily="18" charset="0"/>
                        </a:rPr>
                        <a:t>LFP</a:t>
                      </a:r>
                      <a:endParaRPr lang="zh-CN" altLang="en-US" sz="2400" dirty="0">
                        <a:solidFill>
                          <a:sysClr val="windowText" lastClr="000000"/>
                        </a:solidFill>
                        <a:latin typeface="Times New Roman" panose="02020603050405020304" pitchFamily="18" charset="0"/>
                        <a:ea typeface="+mn-ea"/>
                        <a:cs typeface="Times New Roman" panose="02020603050405020304" pitchFamily="18" charset="0"/>
                      </a:endParaRPr>
                    </a:p>
                  </a:txBody>
                  <a:tcPr anchor="ctr"/>
                </a:tc>
                <a:tc>
                  <a:txBody>
                    <a:bodyPr/>
                    <a:lstStyle/>
                    <a:p>
                      <a:pPr algn="ctr"/>
                      <a:r>
                        <a:rPr lang="zh-CN" altLang="en-US" sz="2400" dirty="0" smtClean="0">
                          <a:solidFill>
                            <a:sysClr val="windowText" lastClr="000000"/>
                          </a:solidFill>
                          <a:latin typeface="Times New Roman" panose="02020603050405020304" pitchFamily="18" charset="0"/>
                          <a:ea typeface="+mn-ea"/>
                          <a:cs typeface="Times New Roman" panose="02020603050405020304" pitchFamily="18" charset="0"/>
                        </a:rPr>
                        <a:t>细胞体，突触小体</a:t>
                      </a:r>
                      <a:endParaRPr lang="zh-CN" altLang="en-US" sz="2400" dirty="0">
                        <a:solidFill>
                          <a:sysClr val="windowText" lastClr="000000"/>
                        </a:solidFill>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altLang="zh-CN" sz="2400" dirty="0" smtClean="0">
                          <a:solidFill>
                            <a:sysClr val="windowText" lastClr="000000"/>
                          </a:solidFill>
                          <a:latin typeface="Times New Roman" panose="02020603050405020304" pitchFamily="18" charset="0"/>
                          <a:ea typeface="+mn-ea"/>
                          <a:cs typeface="Times New Roman" panose="02020603050405020304" pitchFamily="18" charset="0"/>
                        </a:rPr>
                        <a:t>10</a:t>
                      </a:r>
                      <a:r>
                        <a:rPr lang="en-US" altLang="zh-CN" sz="2400" baseline="30000" dirty="0" smtClean="0">
                          <a:solidFill>
                            <a:sysClr val="windowText" lastClr="000000"/>
                          </a:solidFill>
                          <a:latin typeface="Times New Roman" panose="02020603050405020304" pitchFamily="18" charset="0"/>
                          <a:ea typeface="+mn-ea"/>
                          <a:cs typeface="Times New Roman" panose="02020603050405020304" pitchFamily="18" charset="0"/>
                        </a:rPr>
                        <a:t>-3</a:t>
                      </a:r>
                      <a:r>
                        <a:rPr lang="en-US" altLang="zh-CN" sz="2400" baseline="0" dirty="0" smtClean="0">
                          <a:solidFill>
                            <a:sysClr val="windowText" lastClr="000000"/>
                          </a:solidFill>
                          <a:latin typeface="Times New Roman" panose="02020603050405020304" pitchFamily="18" charset="0"/>
                          <a:ea typeface="+mn-ea"/>
                          <a:cs typeface="Times New Roman" panose="02020603050405020304" pitchFamily="18" charset="0"/>
                        </a:rPr>
                        <a:t>~1</a:t>
                      </a:r>
                      <a:endParaRPr lang="zh-CN" altLang="en-US" sz="2400" baseline="0" dirty="0">
                        <a:solidFill>
                          <a:sysClr val="windowText" lastClr="000000"/>
                        </a:solidFill>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altLang="zh-CN" sz="2400" dirty="0" smtClean="0">
                          <a:solidFill>
                            <a:sysClr val="windowText" lastClr="000000"/>
                          </a:solidFill>
                          <a:latin typeface="Times New Roman" panose="02020603050405020304" pitchFamily="18" charset="0"/>
                          <a:ea typeface="+mn-ea"/>
                          <a:cs typeface="Times New Roman" panose="02020603050405020304" pitchFamily="18" charset="0"/>
                        </a:rPr>
                        <a:t>&lt;10</a:t>
                      </a:r>
                      <a:r>
                        <a:rPr lang="en-US" altLang="zh-CN" sz="2400" baseline="30000" dirty="0" smtClean="0">
                          <a:solidFill>
                            <a:sysClr val="windowText" lastClr="000000"/>
                          </a:solidFill>
                          <a:latin typeface="Times New Roman" panose="02020603050405020304" pitchFamily="18" charset="0"/>
                          <a:ea typeface="+mn-ea"/>
                          <a:cs typeface="Times New Roman" panose="02020603050405020304" pitchFamily="18" charset="0"/>
                        </a:rPr>
                        <a:t>-1</a:t>
                      </a:r>
                      <a:endParaRPr lang="zh-CN" altLang="en-US" sz="2400" baseline="30000" dirty="0">
                        <a:solidFill>
                          <a:sysClr val="windowText" lastClr="000000"/>
                        </a:solidFill>
                        <a:latin typeface="Times New Roman" panose="02020603050405020304" pitchFamily="18" charset="0"/>
                        <a:ea typeface="+mn-ea"/>
                        <a:cs typeface="Times New Roman" panose="02020603050405020304" pitchFamily="18" charset="0"/>
                      </a:endParaRPr>
                    </a:p>
                  </a:txBody>
                  <a:tcPr anchor="ctr"/>
                </a:tc>
              </a:tr>
              <a:tr h="832849">
                <a:tc>
                  <a:txBody>
                    <a:bodyPr/>
                    <a:lstStyle/>
                    <a:p>
                      <a:pPr algn="ctr"/>
                      <a:r>
                        <a:rPr lang="zh-CN" altLang="en-US" sz="2400" dirty="0" smtClean="0">
                          <a:solidFill>
                            <a:sysClr val="windowText" lastClr="000000"/>
                          </a:solidFill>
                          <a:latin typeface="Times New Roman" panose="02020603050405020304" pitchFamily="18" charset="0"/>
                          <a:ea typeface="+mn-ea"/>
                          <a:cs typeface="Times New Roman" panose="02020603050405020304" pitchFamily="18" charset="0"/>
                        </a:rPr>
                        <a:t>介观</a:t>
                      </a:r>
                      <a:endParaRPr lang="zh-CN" altLang="en-US" sz="2400" dirty="0">
                        <a:solidFill>
                          <a:sysClr val="windowText" lastClr="000000"/>
                        </a:solidFill>
                        <a:latin typeface="Times New Roman" panose="02020603050405020304" pitchFamily="18" charset="0"/>
                        <a:ea typeface="+mn-ea"/>
                        <a:cs typeface="Times New Roman" panose="02020603050405020304" pitchFamily="18" charset="0"/>
                      </a:endParaRPr>
                    </a:p>
                  </a:txBody>
                  <a:tcPr anchor="ctr"/>
                </a:tc>
                <a:tc>
                  <a:txBody>
                    <a:bodyPr/>
                    <a:lstStyle/>
                    <a:p>
                      <a:pPr algn="ctr"/>
                      <a:r>
                        <a:rPr lang="zh-CN" altLang="en-US" sz="2400" dirty="0" smtClean="0">
                          <a:solidFill>
                            <a:sysClr val="windowText" lastClr="000000"/>
                          </a:solidFill>
                          <a:latin typeface="Times New Roman" panose="02020603050405020304" pitchFamily="18" charset="0"/>
                          <a:ea typeface="+mn-ea"/>
                          <a:cs typeface="Times New Roman" panose="02020603050405020304" pitchFamily="18" charset="0"/>
                        </a:rPr>
                        <a:t>皮层脑电图</a:t>
                      </a:r>
                      <a:endParaRPr lang="en-US" altLang="zh-CN" sz="2400" dirty="0" smtClean="0">
                        <a:solidFill>
                          <a:sysClr val="windowText" lastClr="000000"/>
                        </a:solidFill>
                        <a:latin typeface="Times New Roman" panose="02020603050405020304" pitchFamily="18" charset="0"/>
                        <a:ea typeface="+mn-ea"/>
                        <a:cs typeface="Times New Roman" panose="02020603050405020304" pitchFamily="18" charset="0"/>
                      </a:endParaRPr>
                    </a:p>
                    <a:p>
                      <a:pPr algn="ctr"/>
                      <a:r>
                        <a:rPr lang="en-US" altLang="zh-CN" sz="2400" dirty="0" err="1" smtClean="0">
                          <a:solidFill>
                            <a:sysClr val="windowText" lastClr="000000"/>
                          </a:solidFill>
                          <a:latin typeface="Times New Roman" panose="02020603050405020304" pitchFamily="18" charset="0"/>
                          <a:ea typeface="+mn-ea"/>
                          <a:cs typeface="Times New Roman" panose="02020603050405020304" pitchFamily="18" charset="0"/>
                        </a:rPr>
                        <a:t>ECoG</a:t>
                      </a:r>
                      <a:endParaRPr lang="zh-CN" altLang="en-US" sz="2400" dirty="0">
                        <a:solidFill>
                          <a:sysClr val="windowText" lastClr="000000"/>
                        </a:solidFill>
                        <a:latin typeface="Times New Roman" panose="02020603050405020304" pitchFamily="18" charset="0"/>
                        <a:ea typeface="+mn-ea"/>
                        <a:cs typeface="Times New Roman" panose="02020603050405020304" pitchFamily="18" charset="0"/>
                      </a:endParaRPr>
                    </a:p>
                  </a:txBody>
                  <a:tcPr anchor="ctr"/>
                </a:tc>
                <a:tc>
                  <a:txBody>
                    <a:bodyPr/>
                    <a:lstStyle/>
                    <a:p>
                      <a:pPr algn="ctr"/>
                      <a:r>
                        <a:rPr lang="zh-CN" altLang="en-US" sz="2400" dirty="0" smtClean="0">
                          <a:solidFill>
                            <a:sysClr val="windowText" lastClr="000000"/>
                          </a:solidFill>
                          <a:latin typeface="Times New Roman" panose="02020603050405020304" pitchFamily="18" charset="0"/>
                          <a:ea typeface="+mn-ea"/>
                          <a:cs typeface="Times New Roman" panose="02020603050405020304" pitchFamily="18" charset="0"/>
                        </a:rPr>
                        <a:t>模块到大柱</a:t>
                      </a:r>
                      <a:endParaRPr lang="zh-CN" altLang="en-US" sz="2400" dirty="0">
                        <a:solidFill>
                          <a:sysClr val="windowText" lastClr="000000"/>
                        </a:solidFill>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altLang="zh-CN" sz="2400" dirty="0" smtClean="0">
                          <a:solidFill>
                            <a:sysClr val="windowText" lastClr="000000"/>
                          </a:solidFill>
                          <a:latin typeface="Times New Roman" panose="02020603050405020304" pitchFamily="18" charset="0"/>
                          <a:ea typeface="+mn-ea"/>
                          <a:cs typeface="Times New Roman" panose="02020603050405020304" pitchFamily="18" charset="0"/>
                        </a:rPr>
                        <a:t>1~20</a:t>
                      </a:r>
                      <a:endParaRPr lang="zh-CN" altLang="en-US" sz="2400" dirty="0">
                        <a:solidFill>
                          <a:sysClr val="windowText" lastClr="000000"/>
                        </a:solidFill>
                        <a:latin typeface="Times New Roman" panose="02020603050405020304" pitchFamily="18" charset="0"/>
                        <a:ea typeface="+mn-ea"/>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400" dirty="0" smtClean="0">
                          <a:solidFill>
                            <a:sysClr val="windowText" lastClr="000000"/>
                          </a:solidFill>
                          <a:latin typeface="Times New Roman" panose="02020603050405020304" pitchFamily="18" charset="0"/>
                          <a:ea typeface="+mn-ea"/>
                          <a:cs typeface="Times New Roman" panose="02020603050405020304" pitchFamily="18" charset="0"/>
                        </a:rPr>
                        <a:t>10</a:t>
                      </a:r>
                      <a:r>
                        <a:rPr lang="en-US" altLang="zh-CN" sz="2400" baseline="30000" dirty="0" smtClean="0">
                          <a:solidFill>
                            <a:sysClr val="windowText" lastClr="000000"/>
                          </a:solidFill>
                          <a:latin typeface="Times New Roman" panose="02020603050405020304" pitchFamily="18" charset="0"/>
                          <a:ea typeface="+mn-ea"/>
                          <a:cs typeface="Times New Roman" panose="02020603050405020304" pitchFamily="18" charset="0"/>
                        </a:rPr>
                        <a:t>-1</a:t>
                      </a:r>
                      <a:r>
                        <a:rPr lang="en-US" altLang="zh-CN" sz="2400" baseline="0" dirty="0" smtClean="0">
                          <a:solidFill>
                            <a:sysClr val="windowText" lastClr="000000"/>
                          </a:solidFill>
                          <a:latin typeface="Times New Roman" panose="02020603050405020304" pitchFamily="18" charset="0"/>
                          <a:ea typeface="+mn-ea"/>
                          <a:cs typeface="Times New Roman" panose="02020603050405020304" pitchFamily="18" charset="0"/>
                        </a:rPr>
                        <a:t>~10</a:t>
                      </a:r>
                      <a:endParaRPr lang="zh-CN" altLang="en-US" sz="2400" baseline="30000" dirty="0" smtClean="0">
                        <a:solidFill>
                          <a:sysClr val="windowText" lastClr="000000"/>
                        </a:solidFill>
                        <a:latin typeface="Times New Roman" panose="02020603050405020304" pitchFamily="18" charset="0"/>
                        <a:ea typeface="+mn-ea"/>
                        <a:cs typeface="Times New Roman" panose="02020603050405020304" pitchFamily="18" charset="0"/>
                      </a:endParaRPr>
                    </a:p>
                  </a:txBody>
                  <a:tcPr anchor="ctr"/>
                </a:tc>
              </a:tr>
              <a:tr h="870647">
                <a:tc>
                  <a:txBody>
                    <a:bodyPr/>
                    <a:lstStyle/>
                    <a:p>
                      <a:pPr algn="ctr"/>
                      <a:r>
                        <a:rPr lang="zh-CN" altLang="en-US" sz="2400" dirty="0" smtClean="0">
                          <a:solidFill>
                            <a:sysClr val="windowText" lastClr="000000"/>
                          </a:solidFill>
                          <a:latin typeface="Times New Roman" panose="02020603050405020304" pitchFamily="18" charset="0"/>
                          <a:ea typeface="+mn-ea"/>
                          <a:cs typeface="Times New Roman" panose="02020603050405020304" pitchFamily="18" charset="0"/>
                        </a:rPr>
                        <a:t>宏观</a:t>
                      </a:r>
                      <a:endParaRPr lang="zh-CN" altLang="en-US" sz="2400" dirty="0">
                        <a:solidFill>
                          <a:sysClr val="windowText" lastClr="000000"/>
                        </a:solidFill>
                        <a:latin typeface="Times New Roman" panose="02020603050405020304" pitchFamily="18" charset="0"/>
                        <a:ea typeface="+mn-ea"/>
                        <a:cs typeface="Times New Roman" panose="02020603050405020304" pitchFamily="18" charset="0"/>
                      </a:endParaRPr>
                    </a:p>
                  </a:txBody>
                  <a:tcPr anchor="ctr"/>
                </a:tc>
                <a:tc>
                  <a:txBody>
                    <a:bodyPr/>
                    <a:lstStyle/>
                    <a:p>
                      <a:pPr algn="ctr"/>
                      <a:r>
                        <a:rPr lang="zh-CN" altLang="en-US" sz="2400" dirty="0" smtClean="0">
                          <a:solidFill>
                            <a:sysClr val="windowText" lastClr="000000"/>
                          </a:solidFill>
                          <a:latin typeface="Times New Roman" panose="02020603050405020304" pitchFamily="18" charset="0"/>
                          <a:ea typeface="+mn-ea"/>
                          <a:cs typeface="Times New Roman" panose="02020603050405020304" pitchFamily="18" charset="0"/>
                        </a:rPr>
                        <a:t>脑电图</a:t>
                      </a:r>
                      <a:endParaRPr lang="en-US" altLang="zh-CN" sz="2400" dirty="0" smtClean="0">
                        <a:solidFill>
                          <a:sysClr val="windowText" lastClr="000000"/>
                        </a:solidFill>
                        <a:latin typeface="Times New Roman" panose="02020603050405020304" pitchFamily="18" charset="0"/>
                        <a:ea typeface="+mn-ea"/>
                        <a:cs typeface="Times New Roman" panose="02020603050405020304" pitchFamily="18" charset="0"/>
                      </a:endParaRPr>
                    </a:p>
                    <a:p>
                      <a:pPr algn="ctr"/>
                      <a:r>
                        <a:rPr lang="en-US" altLang="zh-CN" sz="2400" dirty="0" smtClean="0">
                          <a:solidFill>
                            <a:sysClr val="windowText" lastClr="000000"/>
                          </a:solidFill>
                          <a:latin typeface="Times New Roman" panose="02020603050405020304" pitchFamily="18" charset="0"/>
                          <a:ea typeface="+mn-ea"/>
                          <a:cs typeface="Times New Roman" panose="02020603050405020304" pitchFamily="18" charset="0"/>
                        </a:rPr>
                        <a:t>EEG</a:t>
                      </a:r>
                      <a:endParaRPr lang="zh-CN" altLang="en-US" sz="2400" dirty="0">
                        <a:solidFill>
                          <a:sysClr val="windowText" lastClr="000000"/>
                        </a:solidFill>
                        <a:latin typeface="Times New Roman" panose="02020603050405020304" pitchFamily="18" charset="0"/>
                        <a:ea typeface="+mn-ea"/>
                        <a:cs typeface="Times New Roman" panose="02020603050405020304" pitchFamily="18" charset="0"/>
                      </a:endParaRPr>
                    </a:p>
                  </a:txBody>
                  <a:tcPr anchor="ctr"/>
                </a:tc>
                <a:tc>
                  <a:txBody>
                    <a:bodyPr/>
                    <a:lstStyle/>
                    <a:p>
                      <a:pPr algn="ctr"/>
                      <a:r>
                        <a:rPr lang="zh-CN" altLang="en-US" sz="2400" dirty="0" smtClean="0">
                          <a:solidFill>
                            <a:sysClr val="windowText" lastClr="000000"/>
                          </a:solidFill>
                          <a:latin typeface="Times New Roman" panose="02020603050405020304" pitchFamily="18" charset="0"/>
                          <a:ea typeface="+mn-ea"/>
                          <a:cs typeface="Times New Roman" panose="02020603050405020304" pitchFamily="18" charset="0"/>
                        </a:rPr>
                        <a:t>布罗德曼分区，脑叶，脑</a:t>
                      </a:r>
                      <a:endParaRPr lang="zh-CN" altLang="en-US" sz="2400" dirty="0">
                        <a:solidFill>
                          <a:sysClr val="windowText" lastClr="000000"/>
                        </a:solidFill>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altLang="zh-CN" sz="2400" dirty="0" smtClean="0">
                          <a:solidFill>
                            <a:sysClr val="windowText" lastClr="000000"/>
                          </a:solidFill>
                          <a:latin typeface="Times New Roman" panose="02020603050405020304" pitchFamily="18" charset="0"/>
                          <a:ea typeface="+mn-ea"/>
                          <a:cs typeface="Times New Roman" panose="02020603050405020304" pitchFamily="18" charset="0"/>
                        </a:rPr>
                        <a:t>10</a:t>
                      </a:r>
                      <a:r>
                        <a:rPr lang="en-US" altLang="zh-CN" sz="2400" baseline="30000" dirty="0" smtClean="0">
                          <a:solidFill>
                            <a:sysClr val="windowText" lastClr="000000"/>
                          </a:solidFill>
                          <a:latin typeface="Times New Roman" panose="02020603050405020304" pitchFamily="18" charset="0"/>
                          <a:ea typeface="+mn-ea"/>
                          <a:cs typeface="Times New Roman" panose="02020603050405020304" pitchFamily="18" charset="0"/>
                        </a:rPr>
                        <a:t>3</a:t>
                      </a:r>
                      <a:r>
                        <a:rPr lang="en-US" altLang="zh-CN" sz="2400" dirty="0" smtClean="0">
                          <a:solidFill>
                            <a:sysClr val="windowText" lastClr="000000"/>
                          </a:solidFill>
                          <a:latin typeface="Times New Roman" panose="02020603050405020304" pitchFamily="18" charset="0"/>
                          <a:ea typeface="+mn-ea"/>
                          <a:cs typeface="Times New Roman" panose="02020603050405020304" pitchFamily="18" charset="0"/>
                        </a:rPr>
                        <a:t>~10</a:t>
                      </a:r>
                      <a:r>
                        <a:rPr lang="en-US" altLang="zh-CN" sz="2400" baseline="30000" dirty="0" smtClean="0">
                          <a:solidFill>
                            <a:sysClr val="windowText" lastClr="000000"/>
                          </a:solidFill>
                          <a:latin typeface="Times New Roman" panose="02020603050405020304" pitchFamily="18" charset="0"/>
                          <a:ea typeface="+mn-ea"/>
                          <a:cs typeface="Times New Roman" panose="02020603050405020304" pitchFamily="18" charset="0"/>
                        </a:rPr>
                        <a:t>4</a:t>
                      </a:r>
                      <a:endParaRPr lang="zh-CN" altLang="en-US" sz="2400" baseline="30000" dirty="0">
                        <a:solidFill>
                          <a:sysClr val="windowText" lastClr="000000"/>
                        </a:solidFill>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altLang="zh-CN" sz="2400" dirty="0" smtClean="0">
                          <a:solidFill>
                            <a:sysClr val="windowText" lastClr="000000"/>
                          </a:solidFill>
                          <a:latin typeface="Times New Roman" panose="02020603050405020304" pitchFamily="18" charset="0"/>
                          <a:ea typeface="+mn-ea"/>
                          <a:cs typeface="Times New Roman" panose="02020603050405020304" pitchFamily="18" charset="0"/>
                        </a:rPr>
                        <a:t>&gt;10</a:t>
                      </a:r>
                      <a:endParaRPr lang="zh-CN" altLang="en-US" sz="2400" dirty="0">
                        <a:solidFill>
                          <a:sysClr val="windowText" lastClr="000000"/>
                        </a:solidFill>
                        <a:latin typeface="Times New Roman" panose="02020603050405020304" pitchFamily="18" charset="0"/>
                        <a:ea typeface="+mn-ea"/>
                        <a:cs typeface="Times New Roman" panose="02020603050405020304" pitchFamily="18" charset="0"/>
                      </a:endParaRPr>
                    </a:p>
                  </a:txBody>
                  <a:tcPr anchor="ctr"/>
                </a:tc>
              </a:tr>
            </a:tbl>
          </a:graphicData>
        </a:graphic>
      </p:graphicFrame>
      <p:sp>
        <p:nvSpPr>
          <p:cNvPr id="6" name="标题 2"/>
          <p:cNvSpPr txBox="1"/>
          <p:nvPr/>
        </p:nvSpPr>
        <p:spPr bwMode="auto">
          <a:xfrm>
            <a:off x="3657600" y="1898072"/>
            <a:ext cx="2057400" cy="602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r>
              <a:rPr lang="zh-CN" altLang="en-US" sz="3200" b="1" kern="0"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脑</a:t>
            </a:r>
            <a:r>
              <a:rPr lang="zh-CN" altLang="en-US" sz="3200" b="1" kern="0"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电场</a:t>
            </a:r>
            <a:endParaRPr lang="zh-CN" altLang="en-US" sz="3200" b="1" kern="0"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p:cNvSpPr>
            <a:spLocks noGrp="1"/>
          </p:cNvSpPr>
          <p:nvPr>
            <p:ph type="title"/>
          </p:nvPr>
        </p:nvSpPr>
        <p:spPr>
          <a:xfrm>
            <a:off x="304800" y="304800"/>
            <a:ext cx="6854871" cy="547687"/>
          </a:xfrm>
        </p:spPr>
        <p:txBody>
          <a:bodyPr/>
          <a:lstStyle/>
          <a:p>
            <a:r>
              <a:rPr lang="en-US" altLang="zh-CN" sz="32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3</a:t>
            </a:r>
            <a:r>
              <a:rPr lang="zh-CN" altLang="en-US" sz="32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、功能近红外光谱技术（</a:t>
            </a:r>
            <a:r>
              <a:rPr lang="en-US" altLang="zh-CN" sz="3200" b="1" dirty="0" err="1"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fNIRS</a:t>
            </a:r>
            <a:r>
              <a:rPr lang="zh-CN" altLang="en-US" sz="32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endPar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9" name="文本框 8"/>
          <p:cNvSpPr txBox="1"/>
          <p:nvPr/>
        </p:nvSpPr>
        <p:spPr>
          <a:xfrm>
            <a:off x="0" y="852487"/>
            <a:ext cx="9144000" cy="2677656"/>
          </a:xfrm>
          <a:prstGeom prst="rect">
            <a:avLst/>
          </a:prstGeom>
          <a:noFill/>
        </p:spPr>
        <p:txBody>
          <a:bodyPr wrap="square" rtlCol="0">
            <a:spAutoFit/>
          </a:bodyPr>
          <a:lstStyle/>
          <a:p>
            <a:r>
              <a:rPr lang="zh-CN" altLang="en-US" sz="2400" b="1" dirty="0" smtClean="0">
                <a:solidFill>
                  <a:srgbClr val="FF0000"/>
                </a:solidFill>
                <a:latin typeface="Times New Roman" panose="02020603050405020304" pitchFamily="18" charset="0"/>
                <a:ea typeface="+mn-ea"/>
                <a:cs typeface="Times New Roman" panose="02020603050405020304" pitchFamily="18" charset="0"/>
              </a:rPr>
              <a:t>（</a:t>
            </a:r>
            <a:r>
              <a:rPr lang="en-US" altLang="zh-CN" sz="2400" b="1" dirty="0">
                <a:solidFill>
                  <a:srgbClr val="FF0000"/>
                </a:solidFill>
                <a:latin typeface="Times New Roman" panose="02020603050405020304" pitchFamily="18" charset="0"/>
                <a:ea typeface="+mn-ea"/>
                <a:cs typeface="Times New Roman" panose="02020603050405020304" pitchFamily="18" charset="0"/>
              </a:rPr>
              <a:t>2</a:t>
            </a:r>
            <a:r>
              <a:rPr lang="zh-CN" altLang="en-US" sz="2400" b="1" dirty="0" smtClean="0">
                <a:solidFill>
                  <a:srgbClr val="FF0000"/>
                </a:solidFill>
                <a:latin typeface="Times New Roman" panose="02020603050405020304" pitchFamily="18" charset="0"/>
                <a:ea typeface="+mn-ea"/>
                <a:cs typeface="Times New Roman" panose="02020603050405020304" pitchFamily="18" charset="0"/>
              </a:rPr>
              <a:t>）设备</a:t>
            </a:r>
            <a:endParaRPr lang="en-US" altLang="zh-CN" sz="2400" b="1" dirty="0">
              <a:solidFill>
                <a:srgbClr val="FF0000"/>
              </a:solidFill>
              <a:latin typeface="Times New Roman" panose="02020603050405020304" pitchFamily="18" charset="0"/>
              <a:ea typeface="+mn-ea"/>
              <a:cs typeface="Times New Roman" panose="02020603050405020304" pitchFamily="18" charset="0"/>
            </a:endParaRPr>
          </a:p>
          <a:p>
            <a:r>
              <a:rPr lang="zh-CN" altLang="en-US" sz="2400" b="1" dirty="0">
                <a:latin typeface="Times New Roman" panose="02020603050405020304" pitchFamily="18" charset="0"/>
                <a:ea typeface="+mn-ea"/>
                <a:cs typeface="Times New Roman" panose="02020603050405020304" pitchFamily="18" charset="0"/>
              </a:rPr>
              <a:t>左</a:t>
            </a:r>
            <a:r>
              <a:rPr lang="zh-CN" altLang="en-US" sz="2400" b="1" dirty="0" smtClean="0">
                <a:latin typeface="Times New Roman" panose="02020603050405020304" pitchFamily="18" charset="0"/>
                <a:ea typeface="+mn-ea"/>
                <a:cs typeface="Times New Roman" panose="02020603050405020304" pitchFamily="18" charset="0"/>
              </a:rPr>
              <a:t>图为光源</a:t>
            </a:r>
            <a:r>
              <a:rPr lang="en-US" altLang="zh-CN" sz="2400" b="1" dirty="0" smtClean="0">
                <a:latin typeface="Times New Roman" panose="02020603050405020304" pitchFamily="18" charset="0"/>
                <a:ea typeface="+mn-ea"/>
                <a:cs typeface="Times New Roman" panose="02020603050405020304" pitchFamily="18" charset="0"/>
              </a:rPr>
              <a:t>/</a:t>
            </a:r>
            <a:r>
              <a:rPr lang="zh-CN" altLang="en-US" sz="2400" b="1" dirty="0" smtClean="0">
                <a:latin typeface="Times New Roman" panose="02020603050405020304" pitchFamily="18" charset="0"/>
                <a:ea typeface="+mn-ea"/>
                <a:cs typeface="Times New Roman" panose="02020603050405020304" pitchFamily="18" charset="0"/>
              </a:rPr>
              <a:t>检测器，当光源照射时，特定波长的近红外光以一定的角度通过头骨，穿透几</a:t>
            </a:r>
            <a:r>
              <a:rPr lang="en-US" altLang="zh-CN" sz="2400" b="1" dirty="0" smtClean="0">
                <a:latin typeface="Times New Roman" panose="02020603050405020304" pitchFamily="18" charset="0"/>
                <a:ea typeface="+mn-ea"/>
                <a:cs typeface="Times New Roman" panose="02020603050405020304" pitchFamily="18" charset="0"/>
              </a:rPr>
              <a:t>mm</a:t>
            </a:r>
            <a:r>
              <a:rPr lang="zh-CN" altLang="en-US" sz="2400" b="1" dirty="0" smtClean="0">
                <a:latin typeface="Times New Roman" panose="02020603050405020304" pitchFamily="18" charset="0"/>
                <a:ea typeface="+mn-ea"/>
                <a:cs typeface="Times New Roman" panose="02020603050405020304" pitchFamily="18" charset="0"/>
              </a:rPr>
              <a:t>的皮层，反射回来的光波经探测器检测，再将获得的数据进行整合可以构造一张与任务性能相关的血流动力学变化图。右图为</a:t>
            </a:r>
            <a:r>
              <a:rPr lang="en-US" altLang="zh-CN" sz="2400" b="1" dirty="0" err="1" smtClean="0">
                <a:latin typeface="Times New Roman" panose="02020603050405020304" pitchFamily="18" charset="0"/>
                <a:ea typeface="+mn-ea"/>
                <a:cs typeface="Times New Roman" panose="02020603050405020304" pitchFamily="18" charset="0"/>
              </a:rPr>
              <a:t>fNIRS</a:t>
            </a:r>
            <a:r>
              <a:rPr lang="zh-CN" altLang="en-US" sz="2400" b="1" dirty="0" smtClean="0">
                <a:latin typeface="Times New Roman" panose="02020603050405020304" pitchFamily="18" charset="0"/>
                <a:ea typeface="+mn-ea"/>
                <a:cs typeface="Times New Roman" panose="02020603050405020304" pitchFamily="18" charset="0"/>
              </a:rPr>
              <a:t>和</a:t>
            </a:r>
            <a:r>
              <a:rPr lang="en-US" altLang="zh-CN" sz="2400" b="1" dirty="0" smtClean="0">
                <a:latin typeface="Times New Roman" panose="02020603050405020304" pitchFamily="18" charset="0"/>
                <a:ea typeface="+mn-ea"/>
                <a:cs typeface="Times New Roman" panose="02020603050405020304" pitchFamily="18" charset="0"/>
              </a:rPr>
              <a:t>fMRI</a:t>
            </a:r>
            <a:r>
              <a:rPr lang="zh-CN" altLang="en-US" sz="2400" b="1" dirty="0" smtClean="0">
                <a:latin typeface="Times New Roman" panose="02020603050405020304" pitchFamily="18" charset="0"/>
                <a:ea typeface="+mn-ea"/>
                <a:cs typeface="Times New Roman" panose="02020603050405020304" pitchFamily="18" charset="0"/>
              </a:rPr>
              <a:t>获得的大脑活动映射图。</a:t>
            </a:r>
            <a:endParaRPr lang="en-US" altLang="zh-CN" sz="2400" b="1" dirty="0" smtClean="0">
              <a:latin typeface="Times New Roman" panose="02020603050405020304" pitchFamily="18" charset="0"/>
              <a:ea typeface="+mn-ea"/>
              <a:cs typeface="Times New Roman" panose="02020603050405020304" pitchFamily="18" charset="0"/>
            </a:endParaRPr>
          </a:p>
          <a:p>
            <a:r>
              <a:rPr lang="zh-CN" altLang="en-US" sz="2400" b="1" dirty="0" smtClean="0">
                <a:solidFill>
                  <a:srgbClr val="FF0000"/>
                </a:solidFill>
                <a:latin typeface="Times New Roman" panose="02020603050405020304" pitchFamily="18" charset="0"/>
                <a:ea typeface="+mn-ea"/>
                <a:cs typeface="Times New Roman" panose="02020603050405020304" pitchFamily="18" charset="0"/>
              </a:rPr>
              <a:t>（</a:t>
            </a:r>
            <a:r>
              <a:rPr lang="en-US" altLang="zh-CN" sz="2400" b="1" dirty="0" smtClean="0">
                <a:solidFill>
                  <a:srgbClr val="FF0000"/>
                </a:solidFill>
                <a:latin typeface="Times New Roman" panose="02020603050405020304" pitchFamily="18" charset="0"/>
                <a:ea typeface="+mn-ea"/>
                <a:cs typeface="Times New Roman" panose="02020603050405020304" pitchFamily="18" charset="0"/>
              </a:rPr>
              <a:t>3</a:t>
            </a:r>
            <a:r>
              <a:rPr lang="zh-CN" altLang="en-US" sz="2400" b="1" dirty="0" smtClean="0">
                <a:solidFill>
                  <a:srgbClr val="FF0000"/>
                </a:solidFill>
                <a:latin typeface="Times New Roman" panose="02020603050405020304" pitchFamily="18" charset="0"/>
                <a:ea typeface="+mn-ea"/>
                <a:cs typeface="Times New Roman" panose="02020603050405020304" pitchFamily="18" charset="0"/>
              </a:rPr>
              <a:t>）特点</a:t>
            </a:r>
            <a:endParaRPr lang="en-US" altLang="zh-CN" sz="2400" b="1" dirty="0" smtClean="0">
              <a:solidFill>
                <a:srgbClr val="FF0000"/>
              </a:solidFill>
              <a:latin typeface="Times New Roman" panose="02020603050405020304" pitchFamily="18" charset="0"/>
              <a:ea typeface="+mn-ea"/>
              <a:cs typeface="Times New Roman" panose="02020603050405020304" pitchFamily="18" charset="0"/>
            </a:endParaRPr>
          </a:p>
          <a:p>
            <a:r>
              <a:rPr lang="zh-CN" altLang="en-US" sz="2400" b="1" dirty="0" smtClean="0">
                <a:latin typeface="Times New Roman" panose="02020603050405020304" pitchFamily="18" charset="0"/>
                <a:ea typeface="+mn-ea"/>
                <a:cs typeface="Times New Roman" panose="02020603050405020304" pitchFamily="18" charset="0"/>
              </a:rPr>
              <a:t>相对轻便、低廉，时间分辨率较好，空间分辨率较差（</a:t>
            </a:r>
            <a:r>
              <a:rPr lang="en-US" altLang="zh-CN" sz="2400" b="1" dirty="0" smtClean="0">
                <a:latin typeface="Times New Roman" panose="02020603050405020304" pitchFamily="18" charset="0"/>
                <a:ea typeface="+mn-ea"/>
                <a:cs typeface="Times New Roman" panose="02020603050405020304" pitchFamily="18" charset="0"/>
              </a:rPr>
              <a:t>cm</a:t>
            </a:r>
            <a:r>
              <a:rPr lang="zh-CN" altLang="en-US" sz="2400" b="1" dirty="0" smtClean="0">
                <a:latin typeface="Times New Roman" panose="02020603050405020304" pitchFamily="18" charset="0"/>
                <a:ea typeface="+mn-ea"/>
                <a:cs typeface="Times New Roman" panose="02020603050405020304" pitchFamily="18" charset="0"/>
              </a:rPr>
              <a:t>级别）</a:t>
            </a:r>
            <a:endParaRPr lang="en-US" altLang="zh-CN" sz="2400" b="1" dirty="0" smtClean="0">
              <a:latin typeface="Times New Roman" panose="02020603050405020304" pitchFamily="18" charset="0"/>
              <a:ea typeface="+mn-ea"/>
              <a:cs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0" y="3810000"/>
            <a:ext cx="3714750" cy="2958935"/>
          </a:xfrm>
          <a:prstGeom prst="rect">
            <a:avLst/>
          </a:prstGeom>
        </p:spPr>
      </p:pic>
      <p:pic>
        <p:nvPicPr>
          <p:cNvPr id="10" name="图片 9"/>
          <p:cNvPicPr>
            <a:picLocks noChangeAspect="1"/>
          </p:cNvPicPr>
          <p:nvPr/>
        </p:nvPicPr>
        <p:blipFill>
          <a:blip r:embed="rId2"/>
          <a:stretch>
            <a:fillRect/>
          </a:stretch>
        </p:blipFill>
        <p:spPr>
          <a:xfrm>
            <a:off x="4419600" y="3505200"/>
            <a:ext cx="4181475" cy="3296411"/>
          </a:xfrm>
          <a:prstGeom prst="rect">
            <a:avLst/>
          </a:prstGeom>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p:cNvSpPr>
            <a:spLocks noGrp="1"/>
          </p:cNvSpPr>
          <p:nvPr>
            <p:ph type="title"/>
          </p:nvPr>
        </p:nvSpPr>
        <p:spPr>
          <a:xfrm>
            <a:off x="304800" y="304800"/>
            <a:ext cx="6854871" cy="547687"/>
          </a:xfrm>
        </p:spPr>
        <p:txBody>
          <a:bodyPr/>
          <a:lstStyle/>
          <a:p>
            <a:r>
              <a:rPr lang="en-US" altLang="zh-CN"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4</a:t>
            </a:r>
            <a:r>
              <a:rPr lang="zh-CN" altLang="en-US" sz="32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、功能磁共振成像（</a:t>
            </a:r>
            <a:r>
              <a:rPr lang="en-US" altLang="zh-CN" sz="32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fMRI</a:t>
            </a:r>
            <a:r>
              <a:rPr lang="zh-CN" altLang="en-US" sz="32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endPar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9" name="文本框 8"/>
          <p:cNvSpPr txBox="1"/>
          <p:nvPr/>
        </p:nvSpPr>
        <p:spPr>
          <a:xfrm>
            <a:off x="0" y="990600"/>
            <a:ext cx="9144000" cy="461665"/>
          </a:xfrm>
          <a:prstGeom prst="rect">
            <a:avLst/>
          </a:prstGeom>
          <a:noFill/>
        </p:spPr>
        <p:txBody>
          <a:bodyPr wrap="square" rtlCol="0">
            <a:spAutoFit/>
          </a:bodyPr>
          <a:lstStyle/>
          <a:p>
            <a:r>
              <a:rPr lang="zh-CN" altLang="en-US" sz="2400" b="1" dirty="0" smtClean="0">
                <a:solidFill>
                  <a:srgbClr val="FF0000"/>
                </a:solidFill>
                <a:latin typeface="Times New Roman" panose="02020603050405020304" pitchFamily="18" charset="0"/>
                <a:ea typeface="+mn-ea"/>
                <a:cs typeface="Times New Roman" panose="02020603050405020304" pitchFamily="18" charset="0"/>
              </a:rPr>
              <a:t>（</a:t>
            </a:r>
            <a:r>
              <a:rPr lang="en-US" altLang="zh-CN" sz="2400" b="1" dirty="0" smtClean="0">
                <a:solidFill>
                  <a:srgbClr val="FF0000"/>
                </a:solidFill>
                <a:latin typeface="Times New Roman" panose="02020603050405020304" pitchFamily="18" charset="0"/>
                <a:ea typeface="+mn-ea"/>
                <a:cs typeface="Times New Roman" panose="02020603050405020304" pitchFamily="18" charset="0"/>
              </a:rPr>
              <a:t>1</a:t>
            </a:r>
            <a:r>
              <a:rPr lang="zh-CN" altLang="en-US" sz="2400" b="1" dirty="0" smtClean="0">
                <a:solidFill>
                  <a:srgbClr val="FF0000"/>
                </a:solidFill>
                <a:latin typeface="Times New Roman" panose="02020603050405020304" pitchFamily="18" charset="0"/>
                <a:ea typeface="+mn-ea"/>
                <a:cs typeface="Times New Roman" panose="02020603050405020304" pitchFamily="18" charset="0"/>
              </a:rPr>
              <a:t>）设备</a:t>
            </a:r>
            <a:endParaRPr lang="en-US" altLang="zh-CN" sz="2400" b="1" dirty="0" smtClean="0">
              <a:solidFill>
                <a:srgbClr val="FF0000"/>
              </a:solidFill>
              <a:latin typeface="Times New Roman" panose="02020603050405020304" pitchFamily="18" charset="0"/>
              <a:ea typeface="+mn-ea"/>
              <a:cs typeface="Times New Roman" panose="02020603050405020304" pitchFamily="18" charset="0"/>
            </a:endParaRPr>
          </a:p>
        </p:txBody>
      </p:sp>
      <p:sp>
        <p:nvSpPr>
          <p:cNvPr id="7" name="文本框 6"/>
          <p:cNvSpPr txBox="1"/>
          <p:nvPr/>
        </p:nvSpPr>
        <p:spPr>
          <a:xfrm>
            <a:off x="51163" y="4060124"/>
            <a:ext cx="9092837" cy="2539157"/>
          </a:xfrm>
          <a:prstGeom prst="rect">
            <a:avLst/>
          </a:prstGeom>
          <a:noFill/>
        </p:spPr>
        <p:txBody>
          <a:bodyPr wrap="square" rtlCol="0">
            <a:spAutoFit/>
          </a:bodyPr>
          <a:lstStyle/>
          <a:p>
            <a:r>
              <a:rPr lang="en-US" altLang="zh-CN" sz="2400" b="1" dirty="0" smtClean="0">
                <a:solidFill>
                  <a:srgbClr val="0070C0"/>
                </a:solidFill>
                <a:latin typeface="Times New Roman" panose="02020603050405020304" pitchFamily="18" charset="0"/>
                <a:ea typeface="+mn-ea"/>
                <a:cs typeface="Times New Roman" panose="02020603050405020304" pitchFamily="18" charset="0"/>
              </a:rPr>
              <a:t>a.</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大主磁铁</a:t>
            </a:r>
            <a:endParaRPr lang="en-US" altLang="zh-CN" sz="2400" b="1" dirty="0" smtClean="0">
              <a:solidFill>
                <a:srgbClr val="0070C0"/>
              </a:solidFill>
              <a:latin typeface="Times New Roman" panose="02020603050405020304" pitchFamily="18" charset="0"/>
              <a:ea typeface="+mn-ea"/>
              <a:cs typeface="Times New Roman" panose="02020603050405020304" pitchFamily="18" charset="0"/>
            </a:endParaRPr>
          </a:p>
          <a:p>
            <a:pPr>
              <a:spcBef>
                <a:spcPts val="0"/>
              </a:spcBef>
            </a:pPr>
            <a:r>
              <a:rPr lang="zh-CN" altLang="en-US" sz="2400" b="1" dirty="0" smtClean="0">
                <a:latin typeface="Times New Roman" panose="02020603050405020304" pitchFamily="18" charset="0"/>
                <a:ea typeface="+mn-ea"/>
                <a:cs typeface="Times New Roman" panose="02020603050405020304" pitchFamily="18" charset="0"/>
              </a:rPr>
              <a:t>大主磁铁是一个铝管，由铌钛和铜结合的超导材料制成的电线形成几个环，创建了一个高磁场。目前的磁铁产生的用于人类的</a:t>
            </a:r>
            <a:r>
              <a:rPr lang="en-US" altLang="zh-CN" sz="2400" b="1" dirty="0" smtClean="0">
                <a:latin typeface="Times New Roman" panose="02020603050405020304" pitchFamily="18" charset="0"/>
                <a:ea typeface="+mn-ea"/>
                <a:cs typeface="Times New Roman" panose="02020603050405020304" pitchFamily="18" charset="0"/>
              </a:rPr>
              <a:t>B</a:t>
            </a:r>
            <a:r>
              <a:rPr lang="en-US" altLang="zh-CN" sz="2400" b="1" baseline="-25000" dirty="0" smtClean="0">
                <a:latin typeface="Times New Roman" panose="02020603050405020304" pitchFamily="18" charset="0"/>
                <a:ea typeface="+mn-ea"/>
                <a:cs typeface="Times New Roman" panose="02020603050405020304" pitchFamily="18" charset="0"/>
              </a:rPr>
              <a:t>0</a:t>
            </a:r>
            <a:r>
              <a:rPr lang="zh-CN" altLang="en-US" sz="2400" b="1" dirty="0" smtClean="0">
                <a:latin typeface="Times New Roman" panose="02020603050405020304" pitchFamily="18" charset="0"/>
                <a:ea typeface="+mn-ea"/>
                <a:cs typeface="Times New Roman" panose="02020603050405020304" pitchFamily="18" charset="0"/>
              </a:rPr>
              <a:t>场最大为</a:t>
            </a:r>
            <a:r>
              <a:rPr lang="en-US" altLang="zh-CN" sz="2400" b="1" dirty="0" smtClean="0">
                <a:latin typeface="Times New Roman" panose="02020603050405020304" pitchFamily="18" charset="0"/>
                <a:ea typeface="+mn-ea"/>
                <a:cs typeface="Times New Roman" panose="02020603050405020304" pitchFamily="18" charset="0"/>
              </a:rPr>
              <a:t>11.7T</a:t>
            </a:r>
            <a:r>
              <a:rPr lang="zh-CN" altLang="en-US" sz="2400" b="1" dirty="0" smtClean="0">
                <a:latin typeface="Times New Roman" panose="02020603050405020304" pitchFamily="18" charset="0"/>
                <a:ea typeface="+mn-ea"/>
                <a:cs typeface="Times New Roman" panose="02020603050405020304" pitchFamily="18" charset="0"/>
              </a:rPr>
              <a:t>，大多数医院临床诊断的核磁共振仪场强为</a:t>
            </a:r>
            <a:r>
              <a:rPr lang="en-US" altLang="zh-CN" sz="2400" b="1" dirty="0" smtClean="0">
                <a:latin typeface="Times New Roman" panose="02020603050405020304" pitchFamily="18" charset="0"/>
                <a:ea typeface="+mn-ea"/>
                <a:cs typeface="Times New Roman" panose="02020603050405020304" pitchFamily="18" charset="0"/>
              </a:rPr>
              <a:t>3T</a:t>
            </a:r>
            <a:r>
              <a:rPr lang="zh-CN" altLang="en-US" sz="2400" b="1" dirty="0" smtClean="0">
                <a:latin typeface="Times New Roman" panose="02020603050405020304" pitchFamily="18" charset="0"/>
                <a:ea typeface="+mn-ea"/>
                <a:cs typeface="Times New Roman" panose="02020603050405020304" pitchFamily="18" charset="0"/>
              </a:rPr>
              <a:t>。</a:t>
            </a:r>
            <a:endParaRPr lang="en-US" altLang="zh-CN" sz="2400" b="1" dirty="0" smtClean="0">
              <a:latin typeface="Times New Roman" panose="02020603050405020304" pitchFamily="18" charset="0"/>
              <a:ea typeface="+mn-ea"/>
              <a:cs typeface="Times New Roman" panose="02020603050405020304" pitchFamily="18" charset="0"/>
            </a:endParaRPr>
          </a:p>
          <a:p>
            <a:pPr>
              <a:spcBef>
                <a:spcPts val="1800"/>
              </a:spcBef>
            </a:pPr>
            <a:r>
              <a:rPr lang="zh-CN" altLang="en-US" sz="2400" b="1" dirty="0" smtClean="0">
                <a:latin typeface="Times New Roman" panose="02020603050405020304" pitchFamily="18" charset="0"/>
                <a:ea typeface="+mn-ea"/>
                <a:cs typeface="Times New Roman" panose="02020603050405020304" pitchFamily="18" charset="0"/>
              </a:rPr>
              <a:t>在</a:t>
            </a:r>
            <a:r>
              <a:rPr lang="en-US" altLang="zh-CN" sz="2400" b="1" dirty="0" smtClean="0">
                <a:latin typeface="Times New Roman" panose="02020603050405020304" pitchFamily="18" charset="0"/>
                <a:cs typeface="Times New Roman" panose="02020603050405020304" pitchFamily="18" charset="0"/>
              </a:rPr>
              <a:t>B</a:t>
            </a:r>
            <a:r>
              <a:rPr lang="en-US" altLang="zh-CN" sz="2400" b="1" baseline="-25000" dirty="0" smtClean="0">
                <a:latin typeface="Times New Roman" panose="02020603050405020304" pitchFamily="18" charset="0"/>
                <a:cs typeface="Times New Roman" panose="02020603050405020304" pitchFamily="18" charset="0"/>
              </a:rPr>
              <a:t>0</a:t>
            </a:r>
            <a:r>
              <a:rPr lang="zh-CN" altLang="en-US" sz="2400" b="1" dirty="0" smtClean="0">
                <a:latin typeface="Times New Roman" panose="02020603050405020304" pitchFamily="18" charset="0"/>
                <a:cs typeface="Times New Roman" panose="02020603050405020304" pitchFamily="18" charset="0"/>
              </a:rPr>
              <a:t>磁场中，质子核的进动磁矩会合成为一盒与</a:t>
            </a:r>
            <a:r>
              <a:rPr lang="en-US" altLang="zh-CN" sz="2400" b="1" dirty="0" smtClean="0">
                <a:latin typeface="Times New Roman" panose="02020603050405020304" pitchFamily="18" charset="0"/>
                <a:cs typeface="Times New Roman" panose="02020603050405020304" pitchFamily="18" charset="0"/>
              </a:rPr>
              <a:t>B</a:t>
            </a:r>
            <a:r>
              <a:rPr lang="en-US" altLang="zh-CN" sz="2400" b="1" baseline="-25000" dirty="0" smtClean="0">
                <a:latin typeface="Times New Roman" panose="02020603050405020304" pitchFamily="18" charset="0"/>
                <a:cs typeface="Times New Roman" panose="02020603050405020304" pitchFamily="18" charset="0"/>
              </a:rPr>
              <a:t>0</a:t>
            </a:r>
            <a:r>
              <a:rPr lang="zh-CN" altLang="en-US" sz="2400" b="1" dirty="0" smtClean="0">
                <a:latin typeface="Times New Roman" panose="02020603050405020304" pitchFamily="18" charset="0"/>
                <a:cs typeface="Times New Roman" panose="02020603050405020304" pitchFamily="18" charset="0"/>
              </a:rPr>
              <a:t>场一致的小净磁矩，可产生一个可观察的信号。</a:t>
            </a:r>
            <a:endParaRPr lang="en-US" altLang="zh-CN" sz="2400" b="1"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1163" y="1223707"/>
            <a:ext cx="3886200" cy="2819400"/>
          </a:xfrm>
          <a:prstGeom prst="rect">
            <a:avLst/>
          </a:prstGeom>
        </p:spPr>
      </p:pic>
      <p:pic>
        <p:nvPicPr>
          <p:cNvPr id="5" name="图片 4"/>
          <p:cNvPicPr>
            <a:picLocks noChangeAspect="1"/>
          </p:cNvPicPr>
          <p:nvPr/>
        </p:nvPicPr>
        <p:blipFill>
          <a:blip r:embed="rId2"/>
          <a:stretch>
            <a:fillRect/>
          </a:stretch>
        </p:blipFill>
        <p:spPr>
          <a:xfrm>
            <a:off x="4255534" y="869504"/>
            <a:ext cx="4533900" cy="3478338"/>
          </a:xfrm>
          <a:prstGeom prst="rect">
            <a:avLst/>
          </a:prstGeom>
        </p:spPr>
      </p:pic>
      <p:pic>
        <p:nvPicPr>
          <p:cNvPr id="10" name="图片 9"/>
          <p:cNvPicPr>
            <a:picLocks noChangeAspect="1"/>
          </p:cNvPicPr>
          <p:nvPr/>
        </p:nvPicPr>
        <p:blipFill>
          <a:blip r:embed="rId3"/>
          <a:stretch>
            <a:fillRect/>
          </a:stretch>
        </p:blipFill>
        <p:spPr>
          <a:xfrm>
            <a:off x="189275" y="869504"/>
            <a:ext cx="3609975" cy="3208774"/>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anim calcmode="lin" valueType="num">
                                      <p:cBhvr>
                                        <p:cTn id="20" dur="500" fill="hold"/>
                                        <p:tgtEl>
                                          <p:spTgt spid="10"/>
                                        </p:tgtEl>
                                        <p:attrNameLst>
                                          <p:attrName>ppt_x</p:attrName>
                                        </p:attrNameLst>
                                      </p:cBhvr>
                                      <p:tavLst>
                                        <p:tav tm="0">
                                          <p:val>
                                            <p:strVal val="#ppt_x"/>
                                          </p:val>
                                        </p:tav>
                                        <p:tav tm="100000">
                                          <p:val>
                                            <p:strVal val="#ppt_x"/>
                                          </p:val>
                                        </p:tav>
                                      </p:tavLst>
                                    </p:anim>
                                    <p:anim calcmode="lin" valueType="num">
                                      <p:cBhvr>
                                        <p:cTn id="21"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p:cNvSpPr>
            <a:spLocks noGrp="1"/>
          </p:cNvSpPr>
          <p:nvPr>
            <p:ph type="title"/>
          </p:nvPr>
        </p:nvSpPr>
        <p:spPr>
          <a:xfrm>
            <a:off x="304800" y="304800"/>
            <a:ext cx="6854871" cy="547687"/>
          </a:xfrm>
        </p:spPr>
        <p:txBody>
          <a:bodyPr/>
          <a:lstStyle/>
          <a:p>
            <a:r>
              <a:rPr lang="en-US" altLang="zh-CN"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4</a:t>
            </a:r>
            <a:r>
              <a:rPr lang="zh-CN" altLang="en-US" sz="32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、功能磁共振成像（</a:t>
            </a:r>
            <a:r>
              <a:rPr lang="en-US" altLang="zh-CN" sz="32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fMRI</a:t>
            </a:r>
            <a:r>
              <a:rPr lang="zh-CN" altLang="en-US" sz="32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endPar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9" name="文本框 8"/>
          <p:cNvSpPr txBox="1"/>
          <p:nvPr/>
        </p:nvSpPr>
        <p:spPr>
          <a:xfrm>
            <a:off x="0" y="990600"/>
            <a:ext cx="9144000" cy="461665"/>
          </a:xfrm>
          <a:prstGeom prst="rect">
            <a:avLst/>
          </a:prstGeom>
          <a:noFill/>
        </p:spPr>
        <p:txBody>
          <a:bodyPr wrap="square" rtlCol="0">
            <a:spAutoFit/>
          </a:bodyPr>
          <a:lstStyle/>
          <a:p>
            <a:r>
              <a:rPr lang="zh-CN" altLang="en-US" sz="2400" b="1" dirty="0" smtClean="0">
                <a:solidFill>
                  <a:srgbClr val="FF0000"/>
                </a:solidFill>
                <a:latin typeface="Times New Roman" panose="02020603050405020304" pitchFamily="18" charset="0"/>
                <a:ea typeface="+mn-ea"/>
                <a:cs typeface="Times New Roman" panose="02020603050405020304" pitchFamily="18" charset="0"/>
              </a:rPr>
              <a:t>（</a:t>
            </a:r>
            <a:r>
              <a:rPr lang="en-US" altLang="zh-CN" sz="2400" b="1" dirty="0" smtClean="0">
                <a:solidFill>
                  <a:srgbClr val="FF0000"/>
                </a:solidFill>
                <a:latin typeface="Times New Roman" panose="02020603050405020304" pitchFamily="18" charset="0"/>
                <a:ea typeface="+mn-ea"/>
                <a:cs typeface="Times New Roman" panose="02020603050405020304" pitchFamily="18" charset="0"/>
              </a:rPr>
              <a:t>1</a:t>
            </a:r>
            <a:r>
              <a:rPr lang="zh-CN" altLang="en-US" sz="2400" b="1" dirty="0" smtClean="0">
                <a:solidFill>
                  <a:srgbClr val="FF0000"/>
                </a:solidFill>
                <a:latin typeface="Times New Roman" panose="02020603050405020304" pitchFamily="18" charset="0"/>
                <a:ea typeface="+mn-ea"/>
                <a:cs typeface="Times New Roman" panose="02020603050405020304" pitchFamily="18" charset="0"/>
              </a:rPr>
              <a:t>）设备</a:t>
            </a:r>
            <a:endParaRPr lang="en-US" altLang="zh-CN" sz="2400" b="1" dirty="0" smtClean="0">
              <a:solidFill>
                <a:srgbClr val="FF0000"/>
              </a:solidFill>
              <a:latin typeface="Times New Roman" panose="02020603050405020304" pitchFamily="18" charset="0"/>
              <a:ea typeface="+mn-ea"/>
              <a:cs typeface="Times New Roman" panose="02020603050405020304" pitchFamily="18" charset="0"/>
            </a:endParaRPr>
          </a:p>
        </p:txBody>
      </p:sp>
      <p:sp useBgFill="1">
        <p:nvSpPr>
          <p:cNvPr id="7" name="文本框 6"/>
          <p:cNvSpPr txBox="1"/>
          <p:nvPr/>
        </p:nvSpPr>
        <p:spPr>
          <a:xfrm>
            <a:off x="51163" y="1609628"/>
            <a:ext cx="9092837" cy="461665"/>
          </a:xfrm>
          <a:prstGeom prst="rect">
            <a:avLst/>
          </a:prstGeom>
        </p:spPr>
        <p:txBody>
          <a:bodyPr wrap="square" rtlCol="0">
            <a:spAutoFit/>
          </a:bodyPr>
          <a:lstStyle/>
          <a:p>
            <a:r>
              <a:rPr lang="en-US" altLang="zh-CN" sz="2400" b="1" dirty="0" smtClean="0">
                <a:solidFill>
                  <a:srgbClr val="0070C0"/>
                </a:solidFill>
                <a:latin typeface="Times New Roman" panose="02020603050405020304" pitchFamily="18" charset="0"/>
                <a:ea typeface="+mn-ea"/>
                <a:cs typeface="Times New Roman" panose="02020603050405020304" pitchFamily="18" charset="0"/>
              </a:rPr>
              <a:t>b.</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射频发射机和接收机天线</a:t>
            </a:r>
            <a:endParaRPr lang="en-US" altLang="zh-CN" sz="2400" b="1" dirty="0">
              <a:solidFill>
                <a:srgbClr val="0070C0"/>
              </a:solidFill>
              <a:latin typeface="Times New Roman" panose="02020603050405020304" pitchFamily="18" charset="0"/>
              <a:cs typeface="Times New Roman" panose="02020603050405020304" pitchFamily="18" charset="0"/>
            </a:endParaRPr>
          </a:p>
        </p:txBody>
      </p:sp>
      <p:sp useBgFill="1">
        <p:nvSpPr>
          <p:cNvPr id="11" name="文本框 10"/>
          <p:cNvSpPr txBox="1"/>
          <p:nvPr/>
        </p:nvSpPr>
        <p:spPr>
          <a:xfrm>
            <a:off x="65948" y="3311090"/>
            <a:ext cx="9092837" cy="461665"/>
          </a:xfrm>
          <a:prstGeom prst="rect">
            <a:avLst/>
          </a:prstGeom>
        </p:spPr>
        <p:txBody>
          <a:bodyPr wrap="square" rtlCol="0">
            <a:spAutoFit/>
          </a:bodyPr>
          <a:lstStyle/>
          <a:p>
            <a:pPr algn="ctr"/>
            <a:r>
              <a:rPr lang="zh-CN" altLang="en-US" sz="2400" b="1" dirty="0">
                <a:latin typeface="Times New Roman" panose="02020603050405020304" pitchFamily="18" charset="0"/>
                <a:cs typeface="Times New Roman" panose="02020603050405020304" pitchFamily="18" charset="0"/>
              </a:rPr>
              <a:t>脉冲结束时，质子松弛到原来的方向，通过弛缓返回到基态；</a:t>
            </a:r>
            <a:endParaRPr lang="en-US" altLang="zh-CN" sz="2400" b="1" dirty="0">
              <a:latin typeface="Times New Roman" panose="02020603050405020304" pitchFamily="18" charset="0"/>
              <a:cs typeface="Times New Roman" panose="02020603050405020304" pitchFamily="18" charset="0"/>
            </a:endParaRPr>
          </a:p>
        </p:txBody>
      </p:sp>
      <p:sp useBgFill="1">
        <p:nvSpPr>
          <p:cNvPr id="12" name="文本框 11"/>
          <p:cNvSpPr txBox="1"/>
          <p:nvPr/>
        </p:nvSpPr>
        <p:spPr>
          <a:xfrm>
            <a:off x="51162" y="4260123"/>
            <a:ext cx="9092837" cy="830997"/>
          </a:xfrm>
          <a:prstGeom prst="rect">
            <a:avLst/>
          </a:prstGeom>
        </p:spPr>
        <p:txBody>
          <a:bodyPr wrap="square" rtlCol="0">
            <a:spAutoFit/>
          </a:bodyPr>
          <a:lstStyle/>
          <a:p>
            <a:pPr algn="ctr"/>
            <a:r>
              <a:rPr lang="zh-CN" altLang="en-US" sz="2400" b="1" dirty="0">
                <a:latin typeface="Times New Roman" panose="02020603050405020304" pitchFamily="18" charset="0"/>
                <a:cs typeface="Times New Roman" panose="02020603050405020304" pitchFamily="18" charset="0"/>
              </a:rPr>
              <a:t>弛缓期间，质子以射频辐射的方式释放能量，被质子吸收然后又发出的射频脉冲的特定的拉莫尔频率称为</a:t>
            </a:r>
            <a:r>
              <a:rPr lang="zh-CN" altLang="en-US" sz="2400" b="1" dirty="0" smtClean="0">
                <a:latin typeface="Times New Roman" panose="02020603050405020304" pitchFamily="18" charset="0"/>
                <a:cs typeface="Times New Roman" panose="02020603050405020304" pitchFamily="18" charset="0"/>
              </a:rPr>
              <a:t>共振频率；</a:t>
            </a:r>
            <a:endParaRPr lang="en-US" altLang="zh-CN" sz="2400" b="1" dirty="0">
              <a:latin typeface="Times New Roman" panose="02020603050405020304" pitchFamily="18" charset="0"/>
              <a:cs typeface="Times New Roman" panose="02020603050405020304" pitchFamily="18" charset="0"/>
            </a:endParaRPr>
          </a:p>
        </p:txBody>
      </p:sp>
      <p:sp useBgFill="1">
        <p:nvSpPr>
          <p:cNvPr id="13" name="文本框 12"/>
          <p:cNvSpPr txBox="1"/>
          <p:nvPr/>
        </p:nvSpPr>
        <p:spPr>
          <a:xfrm>
            <a:off x="65948" y="5578488"/>
            <a:ext cx="9092837" cy="461665"/>
          </a:xfrm>
          <a:prstGeom prst="rect">
            <a:avLst/>
          </a:prstGeom>
        </p:spPr>
        <p:txBody>
          <a:bodyPr wrap="square" rtlCol="0">
            <a:spAutoFit/>
          </a:bodyPr>
          <a:lstStyle/>
          <a:p>
            <a:pPr algn="ctr"/>
            <a:r>
              <a:rPr lang="zh-CN" altLang="en-US" sz="2400" b="1" dirty="0">
                <a:latin typeface="Times New Roman" panose="02020603050405020304" pitchFamily="18" charset="0"/>
                <a:cs typeface="Times New Roman" panose="02020603050405020304" pitchFamily="18" charset="0"/>
              </a:rPr>
              <a:t>接收机天线在此期间检测质子发出的射频</a:t>
            </a:r>
            <a:r>
              <a:rPr lang="zh-CN" altLang="en-US" sz="2400" b="1" dirty="0" smtClean="0">
                <a:latin typeface="Times New Roman" panose="02020603050405020304" pitchFamily="18" charset="0"/>
                <a:cs typeface="Times New Roman" panose="02020603050405020304" pitchFamily="18" charset="0"/>
              </a:rPr>
              <a:t>信号。</a:t>
            </a:r>
            <a:endParaRPr lang="en-US" altLang="zh-CN" sz="2400" b="1" dirty="0">
              <a:latin typeface="Times New Roman" panose="02020603050405020304" pitchFamily="18" charset="0"/>
              <a:cs typeface="Times New Roman" panose="02020603050405020304" pitchFamily="18" charset="0"/>
            </a:endParaRPr>
          </a:p>
        </p:txBody>
      </p:sp>
      <p:sp useBgFill="1">
        <p:nvSpPr>
          <p:cNvPr id="16" name="文本框 15"/>
          <p:cNvSpPr txBox="1"/>
          <p:nvPr/>
        </p:nvSpPr>
        <p:spPr>
          <a:xfrm>
            <a:off x="51163" y="2167288"/>
            <a:ext cx="9092837" cy="830997"/>
          </a:xfrm>
          <a:prstGeom prst="rect">
            <a:avLst/>
          </a:prstGeom>
        </p:spPr>
        <p:txBody>
          <a:bodyPr wrap="square" rtlCol="0">
            <a:spAutoFit/>
          </a:bodyPr>
          <a:lstStyle/>
          <a:p>
            <a:pPr algn="ctr"/>
            <a:r>
              <a:rPr lang="zh-CN" altLang="en-US" sz="2400" b="1" dirty="0" smtClean="0">
                <a:latin typeface="Times New Roman" panose="02020603050405020304" pitchFamily="18" charset="0"/>
                <a:cs typeface="Times New Roman" panose="02020603050405020304" pitchFamily="18" charset="0"/>
              </a:rPr>
              <a:t>射频发射机会发射简短的射频脉冲到头部，质子的净磁矩开始绕着射频脉冲的磁性轴进动；</a:t>
            </a:r>
            <a:endParaRPr lang="en-US" altLang="zh-CN" sz="2400" b="1" dirty="0">
              <a:latin typeface="Times New Roman" panose="02020603050405020304" pitchFamily="18" charset="0"/>
              <a:cs typeface="Times New Roman" panose="02020603050405020304" pitchFamily="18" charset="0"/>
            </a:endParaRPr>
          </a:p>
        </p:txBody>
      </p:sp>
      <p:sp>
        <p:nvSpPr>
          <p:cNvPr id="17" name="下箭头 16"/>
          <p:cNvSpPr/>
          <p:nvPr/>
        </p:nvSpPr>
        <p:spPr>
          <a:xfrm>
            <a:off x="4191000" y="2998285"/>
            <a:ext cx="381000" cy="3128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下箭头 17"/>
          <p:cNvSpPr/>
          <p:nvPr/>
        </p:nvSpPr>
        <p:spPr>
          <a:xfrm>
            <a:off x="4191000" y="3874559"/>
            <a:ext cx="381000" cy="3128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8"/>
          <p:cNvSpPr/>
          <p:nvPr/>
        </p:nvSpPr>
        <p:spPr>
          <a:xfrm>
            <a:off x="4191000" y="5158377"/>
            <a:ext cx="381000" cy="3128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p:cNvSpPr>
            <a:spLocks noGrp="1"/>
          </p:cNvSpPr>
          <p:nvPr>
            <p:ph type="title"/>
          </p:nvPr>
        </p:nvSpPr>
        <p:spPr>
          <a:xfrm>
            <a:off x="304800" y="304800"/>
            <a:ext cx="6854871" cy="547687"/>
          </a:xfrm>
        </p:spPr>
        <p:txBody>
          <a:bodyPr/>
          <a:lstStyle/>
          <a:p>
            <a:r>
              <a:rPr lang="en-US" altLang="zh-CN"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4</a:t>
            </a:r>
            <a:r>
              <a:rPr lang="zh-CN" altLang="en-US" sz="32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、功能磁共振成像（</a:t>
            </a:r>
            <a:r>
              <a:rPr lang="en-US" altLang="zh-CN" sz="32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fMRI</a:t>
            </a:r>
            <a:r>
              <a:rPr lang="zh-CN" altLang="en-US" sz="32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endPar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9" name="文本框 8"/>
          <p:cNvSpPr txBox="1"/>
          <p:nvPr/>
        </p:nvSpPr>
        <p:spPr>
          <a:xfrm>
            <a:off x="0" y="990600"/>
            <a:ext cx="9144000" cy="461665"/>
          </a:xfrm>
          <a:prstGeom prst="rect">
            <a:avLst/>
          </a:prstGeom>
          <a:noFill/>
        </p:spPr>
        <p:txBody>
          <a:bodyPr wrap="square" rtlCol="0">
            <a:spAutoFit/>
          </a:bodyPr>
          <a:lstStyle/>
          <a:p>
            <a:r>
              <a:rPr lang="zh-CN" altLang="en-US" sz="2400" b="1" dirty="0" smtClean="0">
                <a:solidFill>
                  <a:srgbClr val="FF0000"/>
                </a:solidFill>
                <a:latin typeface="Times New Roman" panose="02020603050405020304" pitchFamily="18" charset="0"/>
                <a:ea typeface="+mn-ea"/>
                <a:cs typeface="Times New Roman" panose="02020603050405020304" pitchFamily="18" charset="0"/>
              </a:rPr>
              <a:t>（</a:t>
            </a:r>
            <a:r>
              <a:rPr lang="en-US" altLang="zh-CN" sz="2400" b="1" dirty="0" smtClean="0">
                <a:solidFill>
                  <a:srgbClr val="FF0000"/>
                </a:solidFill>
                <a:latin typeface="Times New Roman" panose="02020603050405020304" pitchFamily="18" charset="0"/>
                <a:ea typeface="+mn-ea"/>
                <a:cs typeface="Times New Roman" panose="02020603050405020304" pitchFamily="18" charset="0"/>
              </a:rPr>
              <a:t>1</a:t>
            </a:r>
            <a:r>
              <a:rPr lang="zh-CN" altLang="en-US" sz="2400" b="1" dirty="0" smtClean="0">
                <a:solidFill>
                  <a:srgbClr val="FF0000"/>
                </a:solidFill>
                <a:latin typeface="Times New Roman" panose="02020603050405020304" pitchFamily="18" charset="0"/>
                <a:ea typeface="+mn-ea"/>
                <a:cs typeface="Times New Roman" panose="02020603050405020304" pitchFamily="18" charset="0"/>
              </a:rPr>
              <a:t>）设备</a:t>
            </a:r>
            <a:endParaRPr lang="en-US" altLang="zh-CN" sz="2400" b="1" dirty="0" smtClean="0">
              <a:solidFill>
                <a:srgbClr val="FF0000"/>
              </a:solidFill>
              <a:latin typeface="Times New Roman" panose="02020603050405020304" pitchFamily="18" charset="0"/>
              <a:ea typeface="+mn-ea"/>
              <a:cs typeface="Times New Roman" panose="02020603050405020304" pitchFamily="18" charset="0"/>
            </a:endParaRPr>
          </a:p>
        </p:txBody>
      </p:sp>
      <p:sp useBgFill="1">
        <p:nvSpPr>
          <p:cNvPr id="10" name="文本框 9"/>
          <p:cNvSpPr txBox="1"/>
          <p:nvPr/>
        </p:nvSpPr>
        <p:spPr>
          <a:xfrm>
            <a:off x="67086" y="1389629"/>
            <a:ext cx="9092837" cy="1938992"/>
          </a:xfrm>
          <a:prstGeom prst="rect">
            <a:avLst/>
          </a:prstGeom>
        </p:spPr>
        <p:txBody>
          <a:bodyPr wrap="square" rtlCol="0">
            <a:spAutoFit/>
          </a:bodyPr>
          <a:lstStyle/>
          <a:p>
            <a:r>
              <a:rPr lang="en-US" altLang="zh-CN" sz="2400" b="1" dirty="0" smtClean="0">
                <a:solidFill>
                  <a:srgbClr val="0070C0"/>
                </a:solidFill>
                <a:latin typeface="Times New Roman" panose="02020603050405020304" pitchFamily="18" charset="0"/>
                <a:ea typeface="+mn-ea"/>
                <a:cs typeface="Times New Roman" panose="02020603050405020304" pitchFamily="18" charset="0"/>
              </a:rPr>
              <a:t>c.</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梯度线圈</a:t>
            </a:r>
            <a:endParaRPr lang="en-US" altLang="zh-CN" sz="2400" b="1" dirty="0" smtClean="0">
              <a:solidFill>
                <a:srgbClr val="0070C0"/>
              </a:solidFill>
              <a:latin typeface="Times New Roman" panose="02020603050405020304" pitchFamily="18" charset="0"/>
              <a:ea typeface="+mn-ea"/>
              <a:cs typeface="Times New Roman" panose="02020603050405020304" pitchFamily="18" charset="0"/>
            </a:endParaRPr>
          </a:p>
          <a:p>
            <a:r>
              <a:rPr lang="zh-CN" altLang="en-US" sz="2400" b="1" dirty="0" smtClean="0">
                <a:latin typeface="Times New Roman" panose="02020603050405020304" pitchFamily="18" charset="0"/>
                <a:cs typeface="Times New Roman" panose="02020603050405020304" pitchFamily="18" charset="0"/>
              </a:rPr>
              <a:t>梯度线圈提供能够区分检测信号空间起源的信息，</a:t>
            </a:r>
            <a:r>
              <a:rPr lang="zh-CN" altLang="en-US" sz="2400" b="1" dirty="0" smtClean="0">
                <a:solidFill>
                  <a:srgbClr val="0070C0"/>
                </a:solidFill>
                <a:latin typeface="Times New Roman" panose="02020603050405020304" pitchFamily="18" charset="0"/>
                <a:cs typeface="Times New Roman" panose="02020603050405020304" pitchFamily="18" charset="0"/>
              </a:rPr>
              <a:t>从而识别大脑中负责特定信号的区域</a:t>
            </a:r>
            <a:r>
              <a:rPr lang="zh-CN" altLang="en-US" sz="2400" b="1" dirty="0" smtClean="0">
                <a:latin typeface="Times New Roman" panose="02020603050405020304" pitchFamily="18" charset="0"/>
                <a:cs typeface="Times New Roman" panose="02020603050405020304" pitchFamily="18" charset="0"/>
              </a:rPr>
              <a:t>。</a:t>
            </a:r>
            <a:endParaRPr lang="en-US" altLang="zh-CN" sz="2400" b="1" dirty="0" smtClean="0">
              <a:latin typeface="Times New Roman" panose="02020603050405020304" pitchFamily="18" charset="0"/>
              <a:cs typeface="Times New Roman" panose="02020603050405020304" pitchFamily="18" charset="0"/>
            </a:endParaRPr>
          </a:p>
          <a:p>
            <a:r>
              <a:rPr lang="en-US" altLang="zh-CN" sz="2400" b="1" dirty="0" smtClean="0">
                <a:latin typeface="Times New Roman" panose="02020603050405020304" pitchFamily="18" charset="0"/>
                <a:cs typeface="Times New Roman" panose="02020603050405020304" pitchFamily="18" charset="0"/>
              </a:rPr>
              <a:t>B</a:t>
            </a:r>
            <a:r>
              <a:rPr lang="en-US" altLang="zh-CN" sz="2400" b="1" baseline="-25000" dirty="0" smtClean="0">
                <a:latin typeface="Times New Roman" panose="02020603050405020304" pitchFamily="18" charset="0"/>
                <a:cs typeface="Times New Roman" panose="02020603050405020304" pitchFamily="18" charset="0"/>
              </a:rPr>
              <a:t>0</a:t>
            </a:r>
            <a:r>
              <a:rPr lang="zh-CN" altLang="en-US" sz="2400" b="1" dirty="0" smtClean="0">
                <a:latin typeface="Times New Roman" panose="02020603050405020304" pitchFamily="18" charset="0"/>
                <a:cs typeface="Times New Roman" panose="02020603050405020304" pitchFamily="18" charset="0"/>
              </a:rPr>
              <a:t>场和梯度线圈共同作用，使大脑的不同成分呈现不同磁场强度，使得接收机天线检测到的射频辐射具有不同的共振频率。</a:t>
            </a:r>
            <a:endParaRPr lang="en-US" altLang="zh-CN" sz="2400" b="1" dirty="0">
              <a:latin typeface="Times New Roman" panose="02020603050405020304" pitchFamily="18" charset="0"/>
              <a:cs typeface="Times New Roman" panose="02020603050405020304" pitchFamily="18" charset="0"/>
            </a:endParaRPr>
          </a:p>
        </p:txBody>
      </p:sp>
      <p:pic>
        <p:nvPicPr>
          <p:cNvPr id="11" name="图片 10"/>
          <p:cNvPicPr>
            <a:picLocks noChangeAspect="1"/>
          </p:cNvPicPr>
          <p:nvPr/>
        </p:nvPicPr>
        <p:blipFill>
          <a:blip r:embed="rId1"/>
          <a:stretch>
            <a:fillRect/>
          </a:stretch>
        </p:blipFill>
        <p:spPr>
          <a:xfrm>
            <a:off x="4876800" y="3378465"/>
            <a:ext cx="3846752" cy="333318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p:cNvSpPr>
            <a:spLocks noGrp="1"/>
          </p:cNvSpPr>
          <p:nvPr>
            <p:ph type="title"/>
          </p:nvPr>
        </p:nvSpPr>
        <p:spPr>
          <a:xfrm>
            <a:off x="304800" y="265611"/>
            <a:ext cx="6854871" cy="547687"/>
          </a:xfrm>
        </p:spPr>
        <p:txBody>
          <a:bodyPr/>
          <a:lstStyle/>
          <a:p>
            <a:r>
              <a:rPr lang="en-US" altLang="zh-CN"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4</a:t>
            </a:r>
            <a:r>
              <a:rPr lang="zh-CN" altLang="en-US" sz="32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、功能磁共振成像（</a:t>
            </a:r>
            <a:r>
              <a:rPr lang="en-US" altLang="zh-CN" sz="32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fMRI</a:t>
            </a:r>
            <a:r>
              <a:rPr lang="zh-CN" altLang="en-US" sz="32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endPar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9" name="文本框 8"/>
          <p:cNvSpPr txBox="1"/>
          <p:nvPr/>
        </p:nvSpPr>
        <p:spPr>
          <a:xfrm>
            <a:off x="0" y="990600"/>
            <a:ext cx="9144000" cy="461665"/>
          </a:xfrm>
          <a:prstGeom prst="rect">
            <a:avLst/>
          </a:prstGeom>
          <a:noFill/>
        </p:spPr>
        <p:txBody>
          <a:bodyPr wrap="square" rtlCol="0">
            <a:spAutoFit/>
          </a:bodyPr>
          <a:lstStyle/>
          <a:p>
            <a:r>
              <a:rPr lang="zh-CN" altLang="en-US" sz="2400" b="1" dirty="0" smtClean="0">
                <a:solidFill>
                  <a:srgbClr val="FF0000"/>
                </a:solidFill>
                <a:latin typeface="Times New Roman" panose="02020603050405020304" pitchFamily="18" charset="0"/>
                <a:ea typeface="+mn-ea"/>
                <a:cs typeface="Times New Roman" panose="02020603050405020304" pitchFamily="18" charset="0"/>
              </a:rPr>
              <a:t>（</a:t>
            </a:r>
            <a:r>
              <a:rPr lang="en-US" altLang="zh-CN" sz="2400" b="1" dirty="0" smtClean="0">
                <a:solidFill>
                  <a:srgbClr val="FF0000"/>
                </a:solidFill>
                <a:latin typeface="Times New Roman" panose="02020603050405020304" pitchFamily="18" charset="0"/>
                <a:ea typeface="+mn-ea"/>
                <a:cs typeface="Times New Roman" panose="02020603050405020304" pitchFamily="18" charset="0"/>
              </a:rPr>
              <a:t>1</a:t>
            </a:r>
            <a:r>
              <a:rPr lang="zh-CN" altLang="en-US" sz="2400" b="1" dirty="0" smtClean="0">
                <a:solidFill>
                  <a:srgbClr val="FF0000"/>
                </a:solidFill>
                <a:latin typeface="Times New Roman" panose="02020603050405020304" pitchFamily="18" charset="0"/>
                <a:ea typeface="+mn-ea"/>
                <a:cs typeface="Times New Roman" panose="02020603050405020304" pitchFamily="18" charset="0"/>
              </a:rPr>
              <a:t>）设备</a:t>
            </a:r>
            <a:endParaRPr lang="en-US" altLang="zh-CN" sz="2400" b="1" dirty="0" smtClean="0">
              <a:solidFill>
                <a:srgbClr val="FF0000"/>
              </a:solidFill>
              <a:latin typeface="Times New Roman" panose="02020603050405020304" pitchFamily="18" charset="0"/>
              <a:ea typeface="+mn-ea"/>
              <a:cs typeface="Times New Roman" panose="02020603050405020304" pitchFamily="18" charset="0"/>
            </a:endParaRPr>
          </a:p>
        </p:txBody>
      </p:sp>
      <p:sp useBgFill="1">
        <p:nvSpPr>
          <p:cNvPr id="7" name="文本框 6"/>
          <p:cNvSpPr txBox="1"/>
          <p:nvPr/>
        </p:nvSpPr>
        <p:spPr>
          <a:xfrm>
            <a:off x="51163" y="2057400"/>
            <a:ext cx="9092837" cy="2031325"/>
          </a:xfrm>
          <a:prstGeom prst="rect">
            <a:avLst/>
          </a:prstGeom>
        </p:spPr>
        <p:txBody>
          <a:bodyPr wrap="square" rtlCol="0">
            <a:spAutoFit/>
          </a:bodyPr>
          <a:lstStyle/>
          <a:p>
            <a:r>
              <a:rPr lang="en-US" altLang="zh-CN" sz="2400" b="1" dirty="0" smtClean="0">
                <a:solidFill>
                  <a:srgbClr val="0070C0"/>
                </a:solidFill>
                <a:latin typeface="Times New Roman" panose="02020603050405020304" pitchFamily="18" charset="0"/>
                <a:ea typeface="+mn-ea"/>
                <a:cs typeface="Times New Roman" panose="02020603050405020304" pitchFamily="18" charset="0"/>
              </a:rPr>
              <a:t>d.</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前端计算机和重建计算机</a:t>
            </a:r>
            <a:endParaRPr lang="en-US" altLang="zh-CN" sz="2400" b="1" dirty="0" smtClean="0">
              <a:solidFill>
                <a:srgbClr val="0070C0"/>
              </a:solidFill>
              <a:latin typeface="Times New Roman" panose="02020603050405020304" pitchFamily="18" charset="0"/>
              <a:ea typeface="+mn-ea"/>
              <a:cs typeface="Times New Roman" panose="02020603050405020304" pitchFamily="18" charset="0"/>
            </a:endParaRPr>
          </a:p>
          <a:p>
            <a:pPr>
              <a:spcBef>
                <a:spcPts val="1800"/>
              </a:spcBef>
            </a:pPr>
            <a:r>
              <a:rPr lang="zh-CN" altLang="en-US" sz="2400" b="1" dirty="0" smtClean="0">
                <a:latin typeface="Times New Roman" panose="02020603050405020304" pitchFamily="18" charset="0"/>
                <a:cs typeface="Times New Roman" panose="02020603050405020304" pitchFamily="18" charset="0"/>
              </a:rPr>
              <a:t>前端计算机控制脉冲序列，结合了射频脉冲和梯度线圈的序列。</a:t>
            </a:r>
            <a:endParaRPr lang="en-US" altLang="zh-CN" sz="2400" b="1" dirty="0" smtClean="0">
              <a:latin typeface="Times New Roman" panose="02020603050405020304" pitchFamily="18" charset="0"/>
              <a:cs typeface="Times New Roman" panose="02020603050405020304" pitchFamily="18" charset="0"/>
            </a:endParaRPr>
          </a:p>
          <a:p>
            <a:pPr>
              <a:spcBef>
                <a:spcPts val="1800"/>
              </a:spcBef>
            </a:pPr>
            <a:r>
              <a:rPr lang="zh-CN" altLang="en-US" sz="2400" b="1" dirty="0" smtClean="0">
                <a:latin typeface="Times New Roman" panose="02020603050405020304" pitchFamily="18" charset="0"/>
                <a:cs typeface="Times New Roman" panose="02020603050405020304" pitchFamily="18" charset="0"/>
              </a:rPr>
              <a:t>重构计算机根据梯度线圈创建的磁场分布和质子的驰豫特性来关联特定信号到特定的初始位置。</a:t>
            </a:r>
            <a:endParaRPr lang="en-US" altLang="zh-CN" sz="2400" b="1" dirty="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p:cNvSpPr>
            <a:spLocks noGrp="1"/>
          </p:cNvSpPr>
          <p:nvPr>
            <p:ph type="title"/>
          </p:nvPr>
        </p:nvSpPr>
        <p:spPr>
          <a:xfrm>
            <a:off x="304800" y="304800"/>
            <a:ext cx="6854871" cy="547687"/>
          </a:xfrm>
        </p:spPr>
        <p:txBody>
          <a:bodyPr/>
          <a:lstStyle/>
          <a:p>
            <a:r>
              <a:rPr lang="en-US" altLang="zh-CN"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4</a:t>
            </a:r>
            <a:r>
              <a:rPr lang="zh-CN" altLang="en-US" sz="32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、功能磁共振成像（</a:t>
            </a:r>
            <a:r>
              <a:rPr lang="en-US" altLang="zh-CN" sz="32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fMRI</a:t>
            </a:r>
            <a:r>
              <a:rPr lang="zh-CN" altLang="en-US" sz="32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endPar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9" name="文本框 8"/>
          <p:cNvSpPr txBox="1"/>
          <p:nvPr/>
        </p:nvSpPr>
        <p:spPr>
          <a:xfrm>
            <a:off x="-66159" y="990600"/>
            <a:ext cx="9144000" cy="461665"/>
          </a:xfrm>
          <a:prstGeom prst="rect">
            <a:avLst/>
          </a:prstGeom>
          <a:noFill/>
        </p:spPr>
        <p:txBody>
          <a:bodyPr wrap="square" rtlCol="0">
            <a:spAutoFit/>
          </a:bodyPr>
          <a:lstStyle/>
          <a:p>
            <a:r>
              <a:rPr lang="zh-CN" altLang="en-US" sz="2400" b="1" dirty="0" smtClean="0">
                <a:solidFill>
                  <a:srgbClr val="FF0000"/>
                </a:solidFill>
                <a:latin typeface="Times New Roman" panose="02020603050405020304" pitchFamily="18" charset="0"/>
                <a:ea typeface="+mn-ea"/>
                <a:cs typeface="Times New Roman" panose="02020603050405020304" pitchFamily="18" charset="0"/>
              </a:rPr>
              <a:t>（</a:t>
            </a:r>
            <a:r>
              <a:rPr lang="en-US" altLang="zh-CN" sz="2400" b="1" dirty="0" smtClean="0">
                <a:solidFill>
                  <a:srgbClr val="FF0000"/>
                </a:solidFill>
                <a:latin typeface="Times New Roman" panose="02020603050405020304" pitchFamily="18" charset="0"/>
                <a:ea typeface="+mn-ea"/>
                <a:cs typeface="Times New Roman" panose="02020603050405020304" pitchFamily="18" charset="0"/>
              </a:rPr>
              <a:t>2</a:t>
            </a:r>
            <a:r>
              <a:rPr lang="zh-CN" altLang="en-US" sz="2400" b="1" dirty="0" smtClean="0">
                <a:solidFill>
                  <a:srgbClr val="FF0000"/>
                </a:solidFill>
                <a:latin typeface="Times New Roman" panose="02020603050405020304" pitchFamily="18" charset="0"/>
                <a:ea typeface="+mn-ea"/>
                <a:cs typeface="Times New Roman" panose="02020603050405020304" pitchFamily="18" charset="0"/>
              </a:rPr>
              <a:t>）原理</a:t>
            </a:r>
            <a:endParaRPr lang="en-US" altLang="zh-CN" sz="2400" b="1" dirty="0" smtClean="0">
              <a:solidFill>
                <a:srgbClr val="FF0000"/>
              </a:solidFill>
              <a:latin typeface="Times New Roman" panose="02020603050405020304" pitchFamily="18" charset="0"/>
              <a:ea typeface="+mn-ea"/>
              <a:cs typeface="Times New Roman" panose="02020603050405020304" pitchFamily="18" charset="0"/>
            </a:endParaRPr>
          </a:p>
        </p:txBody>
      </p:sp>
      <p:sp useBgFill="1">
        <p:nvSpPr>
          <p:cNvPr id="7" name="文本框 6"/>
          <p:cNvSpPr txBox="1"/>
          <p:nvPr/>
        </p:nvSpPr>
        <p:spPr>
          <a:xfrm>
            <a:off x="56850" y="1452265"/>
            <a:ext cx="9092837" cy="3647152"/>
          </a:xfrm>
          <a:prstGeom prst="rect">
            <a:avLst/>
          </a:prstGeom>
        </p:spPr>
        <p:txBody>
          <a:bodyPr wrap="square" rtlCol="0">
            <a:spAutoFit/>
          </a:bodyPr>
          <a:lstStyle/>
          <a:p>
            <a:r>
              <a:rPr lang="zh-CN" altLang="en-US" sz="2400" b="1" dirty="0">
                <a:latin typeface="Times New Roman" panose="02020603050405020304" pitchFamily="18" charset="0"/>
                <a:ea typeface="+mn-ea"/>
                <a:cs typeface="Times New Roman" panose="02020603050405020304" pitchFamily="18" charset="0"/>
              </a:rPr>
              <a:t>顺磁性的脱氧血红蛋白在主磁铁和梯度线圈产生</a:t>
            </a:r>
            <a:r>
              <a:rPr lang="zh-CN" altLang="en-US" sz="2400" b="1" dirty="0" smtClean="0">
                <a:latin typeface="Times New Roman" panose="02020603050405020304" pitchFamily="18" charset="0"/>
                <a:ea typeface="+mn-ea"/>
                <a:cs typeface="Times New Roman" panose="02020603050405020304" pitchFamily="18" charset="0"/>
              </a:rPr>
              <a:t>的磁场</a:t>
            </a:r>
            <a:r>
              <a:rPr lang="zh-CN" altLang="en-US" sz="2400" b="1" dirty="0">
                <a:latin typeface="Times New Roman" panose="02020603050405020304" pitchFamily="18" charset="0"/>
                <a:ea typeface="+mn-ea"/>
                <a:cs typeface="Times New Roman" panose="02020603050405020304" pitchFamily="18" charset="0"/>
              </a:rPr>
              <a:t>外提供了一个额外的</a:t>
            </a:r>
            <a:r>
              <a:rPr lang="zh-CN" altLang="en-US" sz="2400" b="1" dirty="0" smtClean="0">
                <a:latin typeface="Times New Roman" panose="02020603050405020304" pitchFamily="18" charset="0"/>
                <a:ea typeface="+mn-ea"/>
                <a:cs typeface="Times New Roman" panose="02020603050405020304" pitchFamily="18" charset="0"/>
              </a:rPr>
              <a:t>干扰，改变</a:t>
            </a:r>
            <a:r>
              <a:rPr lang="zh-CN" altLang="en-US" sz="2400" b="1" dirty="0">
                <a:latin typeface="Times New Roman" panose="02020603050405020304" pitchFamily="18" charset="0"/>
                <a:ea typeface="+mn-ea"/>
                <a:cs typeface="Times New Roman" panose="02020603050405020304" pitchFamily="18" charset="0"/>
              </a:rPr>
              <a:t>了在其附近的</a:t>
            </a:r>
            <a:r>
              <a:rPr lang="zh-CN" altLang="en-US" sz="2400" b="1" dirty="0" smtClean="0">
                <a:latin typeface="Times New Roman" panose="02020603050405020304" pitchFamily="18" charset="0"/>
                <a:ea typeface="+mn-ea"/>
                <a:cs typeface="Times New Roman" panose="02020603050405020304" pitchFamily="18" charset="0"/>
              </a:rPr>
              <a:t>磁场强度，这样</a:t>
            </a:r>
            <a:r>
              <a:rPr lang="zh-CN" altLang="en-US" sz="2400" b="1" dirty="0">
                <a:latin typeface="Times New Roman" panose="02020603050405020304" pitchFamily="18" charset="0"/>
                <a:ea typeface="+mn-ea"/>
                <a:cs typeface="Times New Roman" panose="02020603050405020304" pitchFamily="18" charset="0"/>
              </a:rPr>
              <a:t>实际的局部</a:t>
            </a:r>
            <a:r>
              <a:rPr lang="zh-CN" altLang="en-US" sz="2400" b="1" dirty="0" smtClean="0">
                <a:latin typeface="Times New Roman" panose="02020603050405020304" pitchFamily="18" charset="0"/>
                <a:ea typeface="+mn-ea"/>
                <a:cs typeface="Times New Roman" panose="02020603050405020304" pitchFamily="18" charset="0"/>
              </a:rPr>
              <a:t>磁场强度</a:t>
            </a:r>
            <a:r>
              <a:rPr lang="zh-CN" altLang="en-US" sz="2400" b="1" dirty="0">
                <a:latin typeface="Times New Roman" panose="02020603050405020304" pitchFamily="18" charset="0"/>
                <a:ea typeface="+mn-ea"/>
                <a:cs typeface="Times New Roman" panose="02020603050405020304" pitchFamily="18" charset="0"/>
              </a:rPr>
              <a:t>略低于脉冲序列预设的</a:t>
            </a:r>
            <a:r>
              <a:rPr lang="zh-CN" altLang="en-US" sz="2400" b="1" dirty="0" smtClean="0">
                <a:latin typeface="Times New Roman" panose="02020603050405020304" pitchFamily="18" charset="0"/>
                <a:ea typeface="+mn-ea"/>
                <a:cs typeface="Times New Roman" panose="02020603050405020304" pitchFamily="18" charset="0"/>
              </a:rPr>
              <a:t>磁场强度。这种</a:t>
            </a:r>
            <a:r>
              <a:rPr lang="zh-CN" altLang="en-US" sz="2400" b="1" dirty="0">
                <a:latin typeface="Times New Roman" panose="02020603050405020304" pitchFamily="18" charset="0"/>
                <a:ea typeface="+mn-ea"/>
                <a:cs typeface="Times New Roman" panose="02020603050405020304" pitchFamily="18" charset="0"/>
              </a:rPr>
              <a:t>由于脱氧血红蛋白的存在而造成的磁场</a:t>
            </a:r>
            <a:r>
              <a:rPr lang="zh-CN" altLang="en-US" sz="2400" b="1" dirty="0" smtClean="0">
                <a:latin typeface="Times New Roman" panose="02020603050405020304" pitchFamily="18" charset="0"/>
                <a:ea typeface="+mn-ea"/>
                <a:cs typeface="Times New Roman" panose="02020603050405020304" pitchFamily="18" charset="0"/>
              </a:rPr>
              <a:t>减少，将在</a:t>
            </a:r>
            <a:r>
              <a:rPr lang="zh-CN" altLang="en-US" sz="2400" b="1" dirty="0">
                <a:latin typeface="Times New Roman" panose="02020603050405020304" pitchFamily="18" charset="0"/>
                <a:ea typeface="+mn-ea"/>
                <a:cs typeface="Times New Roman" panose="02020603050405020304" pitchFamily="18" charset="0"/>
              </a:rPr>
              <a:t>重建图像中</a:t>
            </a:r>
            <a:r>
              <a:rPr lang="zh-CN" altLang="en-US" sz="2400" b="1" dirty="0" smtClean="0">
                <a:latin typeface="Times New Roman" panose="02020603050405020304" pitchFamily="18" charset="0"/>
                <a:ea typeface="+mn-ea"/>
                <a:cs typeface="Times New Roman" panose="02020603050405020304" pitchFamily="18" charset="0"/>
              </a:rPr>
              <a:t>显示为</a:t>
            </a:r>
            <a:r>
              <a:rPr lang="zh-CN" altLang="en-US" sz="2400" b="1" dirty="0">
                <a:latin typeface="Times New Roman" panose="02020603050405020304" pitchFamily="18" charset="0"/>
                <a:ea typeface="+mn-ea"/>
                <a:cs typeface="Times New Roman" panose="02020603050405020304" pitchFamily="18" charset="0"/>
              </a:rPr>
              <a:t>一个</a:t>
            </a:r>
            <a:r>
              <a:rPr lang="zh-CN" altLang="en-US" sz="2400" b="1" dirty="0" smtClean="0">
                <a:latin typeface="Times New Roman" panose="02020603050405020304" pitchFamily="18" charset="0"/>
                <a:ea typeface="+mn-ea"/>
                <a:cs typeface="Times New Roman" panose="02020603050405020304" pitchFamily="18" charset="0"/>
              </a:rPr>
              <a:t>小黑点，暗点</a:t>
            </a:r>
            <a:r>
              <a:rPr lang="zh-CN" altLang="en-US" sz="2400" b="1" dirty="0">
                <a:latin typeface="Times New Roman" panose="02020603050405020304" pitchFamily="18" charset="0"/>
                <a:ea typeface="+mn-ea"/>
                <a:cs typeface="Times New Roman" panose="02020603050405020304" pitchFamily="18" charset="0"/>
              </a:rPr>
              <a:t>的强度与脱氧血红蛋白出现的数量</a:t>
            </a:r>
            <a:r>
              <a:rPr lang="zh-CN" altLang="en-US" sz="2400" b="1" dirty="0" smtClean="0">
                <a:latin typeface="Times New Roman" panose="02020603050405020304" pitchFamily="18" charset="0"/>
                <a:ea typeface="+mn-ea"/>
                <a:cs typeface="Times New Roman" panose="02020603050405020304" pitchFamily="18" charset="0"/>
              </a:rPr>
              <a:t>相关。</a:t>
            </a:r>
            <a:endParaRPr lang="en-US" altLang="zh-CN" sz="2400" b="1" dirty="0" smtClean="0">
              <a:latin typeface="Times New Roman" panose="02020603050405020304" pitchFamily="18" charset="0"/>
              <a:ea typeface="+mn-ea"/>
              <a:cs typeface="Times New Roman" panose="02020603050405020304" pitchFamily="18" charset="0"/>
            </a:endParaRPr>
          </a:p>
          <a:p>
            <a:pPr>
              <a:spcBef>
                <a:spcPts val="1800"/>
              </a:spcBef>
            </a:pPr>
            <a:r>
              <a:rPr lang="zh-CN" altLang="en-US" sz="2400" b="1" dirty="0">
                <a:latin typeface="Times New Roman" panose="02020603050405020304" pitchFamily="18" charset="0"/>
                <a:ea typeface="+mn-ea"/>
                <a:cs typeface="Times New Roman" panose="02020603050405020304" pitchFamily="18" charset="0"/>
              </a:rPr>
              <a:t>在大脑活动开始</a:t>
            </a:r>
            <a:r>
              <a:rPr lang="zh-CN" altLang="en-US" sz="2400" b="1" dirty="0" smtClean="0">
                <a:latin typeface="Times New Roman" panose="02020603050405020304" pitchFamily="18" charset="0"/>
                <a:ea typeface="+mn-ea"/>
                <a:cs typeface="Times New Roman" panose="02020603050405020304" pitchFamily="18" charset="0"/>
              </a:rPr>
              <a:t>期间，图像</a:t>
            </a:r>
            <a:r>
              <a:rPr lang="zh-CN" altLang="en-US" sz="2400" b="1" dirty="0">
                <a:latin typeface="Times New Roman" panose="02020603050405020304" pitchFamily="18" charset="0"/>
                <a:ea typeface="+mn-ea"/>
                <a:cs typeface="Times New Roman" panose="02020603050405020304" pitchFamily="18" charset="0"/>
              </a:rPr>
              <a:t>先变黑 </a:t>
            </a:r>
            <a:r>
              <a:rPr lang="en-US" altLang="zh-CN" sz="2400" b="1" dirty="0">
                <a:solidFill>
                  <a:srgbClr val="0070C0"/>
                </a:solidFill>
                <a:latin typeface="Times New Roman" panose="02020603050405020304" pitchFamily="18" charset="0"/>
                <a:ea typeface="+mn-ea"/>
                <a:cs typeface="Times New Roman" panose="02020603050405020304" pitchFamily="18" charset="0"/>
              </a:rPr>
              <a:t>(</a:t>
            </a:r>
            <a:r>
              <a:rPr lang="zh-CN" altLang="en-US" sz="2400" b="1" dirty="0">
                <a:solidFill>
                  <a:srgbClr val="0070C0"/>
                </a:solidFill>
                <a:latin typeface="Times New Roman" panose="02020603050405020304" pitchFamily="18" charset="0"/>
                <a:ea typeface="+mn-ea"/>
                <a:cs typeface="Times New Roman" panose="02020603050405020304" pitchFamily="18" charset="0"/>
              </a:rPr>
              <a:t>由于</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脱氧血红蛋白</a:t>
            </a:r>
            <a:r>
              <a:rPr lang="zh-CN" altLang="en-US" sz="2400" b="1" dirty="0">
                <a:solidFill>
                  <a:srgbClr val="0070C0"/>
                </a:solidFill>
                <a:latin typeface="Times New Roman" panose="02020603050405020304" pitchFamily="18" charset="0"/>
                <a:ea typeface="+mn-ea"/>
                <a:cs typeface="Times New Roman" panose="02020603050405020304" pitchFamily="18" charset="0"/>
              </a:rPr>
              <a:t>浓度较高</a:t>
            </a:r>
            <a:r>
              <a:rPr lang="en-US" altLang="zh-CN" sz="2400" b="1" dirty="0">
                <a:solidFill>
                  <a:srgbClr val="0070C0"/>
                </a:solidFill>
                <a:latin typeface="Times New Roman" panose="02020603050405020304" pitchFamily="18" charset="0"/>
                <a:ea typeface="+mn-ea"/>
                <a:cs typeface="Times New Roman" panose="02020603050405020304" pitchFamily="18" charset="0"/>
              </a:rPr>
              <a:t>) </a:t>
            </a:r>
            <a:r>
              <a:rPr lang="zh-CN" altLang="en-US" sz="2400" b="1" dirty="0">
                <a:latin typeface="Times New Roman" panose="02020603050405020304" pitchFamily="18" charset="0"/>
                <a:ea typeface="+mn-ea"/>
                <a:cs typeface="Times New Roman" panose="02020603050405020304" pitchFamily="18" charset="0"/>
              </a:rPr>
              <a:t>后变亮 </a:t>
            </a:r>
            <a:r>
              <a:rPr lang="en-US" altLang="zh-CN" sz="2400" b="1" dirty="0">
                <a:solidFill>
                  <a:srgbClr val="0070C0"/>
                </a:solidFill>
                <a:latin typeface="Times New Roman" panose="02020603050405020304" pitchFamily="18" charset="0"/>
                <a:ea typeface="+mn-ea"/>
                <a:cs typeface="Times New Roman" panose="02020603050405020304" pitchFamily="18" charset="0"/>
              </a:rPr>
              <a:t>(</a:t>
            </a:r>
            <a:r>
              <a:rPr lang="zh-CN" altLang="en-US" sz="2400" b="1" dirty="0">
                <a:solidFill>
                  <a:srgbClr val="0070C0"/>
                </a:solidFill>
                <a:latin typeface="Times New Roman" panose="02020603050405020304" pitchFamily="18" charset="0"/>
                <a:ea typeface="+mn-ea"/>
                <a:cs typeface="Times New Roman" panose="02020603050405020304" pitchFamily="18" charset="0"/>
              </a:rPr>
              <a:t>由于脱氧血红蛋白浓度变低</a:t>
            </a:r>
            <a:r>
              <a:rPr lang="en-US" altLang="zh-CN" sz="2400" b="1" dirty="0" smtClean="0">
                <a:solidFill>
                  <a:srgbClr val="0070C0"/>
                </a:solidFill>
                <a:latin typeface="Times New Roman" panose="02020603050405020304" pitchFamily="18" charset="0"/>
                <a:ea typeface="+mn-ea"/>
                <a:cs typeface="Times New Roman" panose="02020603050405020304" pitchFamily="18" charset="0"/>
              </a:rPr>
              <a:t>)</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，亮度</a:t>
            </a:r>
            <a:r>
              <a:rPr lang="zh-CN" altLang="en-US" sz="2400" b="1" dirty="0">
                <a:solidFill>
                  <a:srgbClr val="0070C0"/>
                </a:solidFill>
                <a:latin typeface="Times New Roman" panose="02020603050405020304" pitchFamily="18" charset="0"/>
                <a:ea typeface="+mn-ea"/>
                <a:cs typeface="Times New Roman" panose="02020603050405020304" pitchFamily="18" charset="0"/>
              </a:rPr>
              <a:t>的增加与大脑活动</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成正比</a:t>
            </a:r>
            <a:r>
              <a:rPr lang="zh-CN" altLang="en-US" sz="2400" b="1" dirty="0" smtClean="0">
                <a:latin typeface="Times New Roman" panose="02020603050405020304" pitchFamily="18" charset="0"/>
                <a:ea typeface="+mn-ea"/>
                <a:cs typeface="Times New Roman" panose="02020603050405020304" pitchFamily="18" charset="0"/>
              </a:rPr>
              <a:t>。</a:t>
            </a:r>
            <a:br>
              <a:rPr lang="zh-CN" altLang="en-US" sz="2400" b="1" dirty="0">
                <a:latin typeface="Times New Roman" panose="02020603050405020304" pitchFamily="18" charset="0"/>
                <a:ea typeface="+mn-ea"/>
                <a:cs typeface="Times New Roman" panose="02020603050405020304" pitchFamily="18" charset="0"/>
              </a:rPr>
            </a:br>
            <a:endParaRPr lang="en-US" altLang="zh-CN" sz="2400" b="1" dirty="0">
              <a:latin typeface="Times New Roman" panose="02020603050405020304" pitchFamily="18" charset="0"/>
              <a:ea typeface="+mn-ea"/>
              <a:cs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1600200" y="4456182"/>
            <a:ext cx="5410200" cy="2209800"/>
          </a:xfrm>
          <a:prstGeom prst="rect">
            <a:avLst/>
          </a:prstGeom>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4.4 </a:t>
            </a:r>
            <a:r>
              <a:rPr lang="zh-CN" altLang="en-US"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代谢神经成像的任务设计</a:t>
            </a:r>
            <a:endParaRPr lang="zh-CN" altLang="en-US" sz="40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6" name="文本框 5"/>
          <p:cNvSpPr txBox="1"/>
          <p:nvPr/>
        </p:nvSpPr>
        <p:spPr>
          <a:xfrm>
            <a:off x="278783" y="2209800"/>
            <a:ext cx="8886826" cy="506998"/>
          </a:xfrm>
          <a:prstGeom prst="rect">
            <a:avLst/>
          </a:prstGeom>
          <a:noFill/>
        </p:spPr>
        <p:txBody>
          <a:bodyPr wrap="square" rtlCol="0">
            <a:spAutoFit/>
          </a:bodyPr>
          <a:lstStyle/>
          <a:p>
            <a:pPr>
              <a:lnSpc>
                <a:spcPct val="125000"/>
              </a:lnSpc>
              <a:spcBef>
                <a:spcPts val="1800"/>
              </a:spcBef>
            </a:pP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设计的实验任务旨在揭示大脑的哪些部分</a:t>
            </a:r>
            <a:r>
              <a:rPr lang="zh-CN" altLang="en-US" sz="2400" b="1" dirty="0">
                <a:solidFill>
                  <a:srgbClr val="0070C0"/>
                </a:solidFill>
                <a:latin typeface="Times New Roman" panose="02020603050405020304" pitchFamily="18" charset="0"/>
                <a:cs typeface="Times New Roman" panose="02020603050405020304" pitchFamily="18" charset="0"/>
              </a:rPr>
              <a:t>执行特定的</a:t>
            </a:r>
            <a:r>
              <a:rPr lang="zh-CN" altLang="en-US" sz="2400" b="1" dirty="0" smtClean="0">
                <a:solidFill>
                  <a:srgbClr val="0070C0"/>
                </a:solidFill>
                <a:latin typeface="Times New Roman" panose="02020603050405020304" pitchFamily="18" charset="0"/>
                <a:cs typeface="Times New Roman" panose="02020603050405020304" pitchFamily="18" charset="0"/>
              </a:rPr>
              <a:t>功能</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a:t>
            </a:r>
            <a:endParaRPr lang="en-US" altLang="zh-CN" sz="2400" b="1" dirty="0" smtClean="0">
              <a:solidFill>
                <a:srgbClr val="0070C0"/>
              </a:solidFill>
              <a:latin typeface="Times New Roman" panose="02020603050405020304" pitchFamily="18" charset="0"/>
              <a:ea typeface="+mn-ea"/>
              <a:cs typeface="Times New Roman" panose="02020603050405020304" pitchFamily="18" charset="0"/>
            </a:endParaRPr>
          </a:p>
        </p:txBody>
      </p:sp>
      <p:sp>
        <p:nvSpPr>
          <p:cNvPr id="7" name="文本框 6"/>
          <p:cNvSpPr txBox="1"/>
          <p:nvPr/>
        </p:nvSpPr>
        <p:spPr>
          <a:xfrm>
            <a:off x="278783" y="2716798"/>
            <a:ext cx="8886826" cy="2631490"/>
          </a:xfrm>
          <a:prstGeom prst="rect">
            <a:avLst/>
          </a:prstGeom>
          <a:noFill/>
        </p:spPr>
        <p:txBody>
          <a:bodyPr wrap="square" rtlCol="0">
            <a:spAutoFit/>
          </a:bodyPr>
          <a:lstStyle/>
          <a:p>
            <a:pPr>
              <a:lnSpc>
                <a:spcPct val="125000"/>
              </a:lnSpc>
              <a:spcBef>
                <a:spcPts val="1800"/>
              </a:spcBef>
            </a:pPr>
            <a:r>
              <a:rPr lang="zh-CN" altLang="en-US" sz="2400" b="1" dirty="0" smtClean="0">
                <a:solidFill>
                  <a:srgbClr val="FF0000"/>
                </a:solidFill>
                <a:latin typeface="Times New Roman" panose="02020603050405020304" pitchFamily="18" charset="0"/>
                <a:ea typeface="+mn-ea"/>
                <a:cs typeface="Times New Roman" panose="02020603050405020304" pitchFamily="18" charset="0"/>
              </a:rPr>
              <a:t>例：</a:t>
            </a:r>
            <a:r>
              <a:rPr lang="zh-CN" altLang="en-US" sz="2400" b="1" dirty="0" smtClean="0">
                <a:latin typeface="Times New Roman" panose="02020603050405020304" pitchFamily="18" charset="0"/>
                <a:ea typeface="+mn-ea"/>
                <a:cs typeface="Times New Roman" panose="02020603050405020304" pitchFamily="18" charset="0"/>
              </a:rPr>
              <a:t>在扫描时，被试先看到一个</a:t>
            </a:r>
            <a:r>
              <a:rPr lang="en-US" altLang="zh-CN" sz="2400" b="1" dirty="0" smtClean="0">
                <a:latin typeface="Times New Roman" panose="02020603050405020304" pitchFamily="18" charset="0"/>
                <a:ea typeface="+mn-ea"/>
                <a:cs typeface="Times New Roman" panose="02020603050405020304" pitchFamily="18" charset="0"/>
              </a:rPr>
              <a:t>30s</a:t>
            </a:r>
            <a:r>
              <a:rPr lang="zh-CN" altLang="en-US" sz="2400" b="1" dirty="0" smtClean="0">
                <a:latin typeface="Times New Roman" panose="02020603050405020304" pitchFamily="18" charset="0"/>
                <a:ea typeface="+mn-ea"/>
                <a:cs typeface="Times New Roman" panose="02020603050405020304" pitchFamily="18" charset="0"/>
              </a:rPr>
              <a:t>的空白屏幕，然后看</a:t>
            </a:r>
            <a:r>
              <a:rPr lang="en-US" altLang="zh-CN" sz="2400" b="1" dirty="0" smtClean="0">
                <a:latin typeface="Times New Roman" panose="02020603050405020304" pitchFamily="18" charset="0"/>
                <a:ea typeface="+mn-ea"/>
                <a:cs typeface="Times New Roman" panose="02020603050405020304" pitchFamily="18" charset="0"/>
              </a:rPr>
              <a:t>30s</a:t>
            </a:r>
            <a:r>
              <a:rPr lang="zh-CN" altLang="en-US" sz="2400" b="1" dirty="0" smtClean="0">
                <a:latin typeface="Times New Roman" panose="02020603050405020304" pitchFamily="18" charset="0"/>
                <a:ea typeface="+mn-ea"/>
                <a:cs typeface="Times New Roman" panose="02020603050405020304" pitchFamily="18" charset="0"/>
              </a:rPr>
              <a:t>的文本阅读，然后一个空白屏幕，这样循环多次。</a:t>
            </a:r>
            <a:endParaRPr lang="en-US" altLang="zh-CN" sz="2400" b="1" dirty="0" smtClean="0">
              <a:latin typeface="Times New Roman" panose="02020603050405020304" pitchFamily="18" charset="0"/>
              <a:ea typeface="+mn-ea"/>
              <a:cs typeface="Times New Roman" panose="02020603050405020304" pitchFamily="18" charset="0"/>
            </a:endParaRPr>
          </a:p>
          <a:p>
            <a:pPr>
              <a:lnSpc>
                <a:spcPct val="125000"/>
              </a:lnSpc>
              <a:spcBef>
                <a:spcPts val="1800"/>
              </a:spcBef>
            </a:pPr>
            <a:r>
              <a:rPr lang="zh-CN" altLang="en-US" sz="2400" b="1" dirty="0" smtClean="0">
                <a:latin typeface="Times New Roman" panose="02020603050405020304" pitchFamily="18" charset="0"/>
                <a:ea typeface="+mn-ea"/>
                <a:cs typeface="Times New Roman" panose="02020603050405020304" pitchFamily="18" charset="0"/>
              </a:rPr>
              <a:t>在随后的分析中，分析两个不同任务通信号强度之间的相关性，将与阅读任务相关性较强的体元叠加在一个结构扫描仪上，即产生了与阅读相关的大脑活动映射。</a:t>
            </a:r>
            <a:endParaRPr lang="en-US" altLang="zh-CN" sz="2400" b="1" dirty="0" smtClean="0">
              <a:latin typeface="Times New Roman" panose="02020603050405020304" pitchFamily="18" charset="0"/>
              <a:ea typeface="+mn-ea"/>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文本框 6"/>
          <p:cNvSpPr txBox="1"/>
          <p:nvPr/>
        </p:nvSpPr>
        <p:spPr>
          <a:xfrm>
            <a:off x="257174" y="4876800"/>
            <a:ext cx="8886826" cy="1476375"/>
          </a:xfrm>
          <a:prstGeom prst="rect">
            <a:avLst/>
          </a:prstGeom>
          <a:noFill/>
        </p:spPr>
        <p:txBody>
          <a:bodyPr wrap="square" rtlCol="0">
            <a:spAutoFit/>
          </a:bodyPr>
          <a:lstStyle/>
          <a:p>
            <a:pPr>
              <a:lnSpc>
                <a:spcPct val="125000"/>
              </a:lnSpc>
              <a:spcBef>
                <a:spcPts val="1800"/>
              </a:spcBef>
            </a:pPr>
            <a:r>
              <a:rPr lang="zh-CN" altLang="en-US" sz="2400" b="1" dirty="0">
                <a:latin typeface="Times New Roman" panose="02020603050405020304" pitchFamily="18" charset="0"/>
                <a:ea typeface="+mn-ea"/>
                <a:cs typeface="Times New Roman" panose="02020603050405020304" pitchFamily="18" charset="0"/>
              </a:rPr>
              <a:t>这个</a:t>
            </a:r>
            <a:r>
              <a:rPr lang="zh-CN" altLang="en-US" sz="2400" b="1" dirty="0" smtClean="0">
                <a:latin typeface="Times New Roman" panose="02020603050405020304" pitchFamily="18" charset="0"/>
                <a:ea typeface="+mn-ea"/>
                <a:cs typeface="Times New Roman" panose="02020603050405020304" pitchFamily="18" charset="0"/>
              </a:rPr>
              <a:t>映射包括与阅读任务相关但不一定与语言特定</a:t>
            </a:r>
            <a:r>
              <a:rPr lang="zh-CN" altLang="en-US" sz="2400" b="1" dirty="0" smtClean="0">
                <a:latin typeface="Times New Roman" panose="02020603050405020304" pitchFamily="18" charset="0"/>
                <a:ea typeface="+mn-ea"/>
                <a:cs typeface="Times New Roman" panose="02020603050405020304" pitchFamily="18" charset="0"/>
              </a:rPr>
              <a:t>相关的区域，如视觉系统，</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可以通过空白屏幕的任务来分离，从而得到只显示语言区域的映射</a:t>
            </a:r>
            <a:r>
              <a:rPr lang="zh-CN" altLang="en-US" sz="2400" b="1" dirty="0" smtClean="0">
                <a:latin typeface="Times New Roman" panose="02020603050405020304" pitchFamily="18" charset="0"/>
                <a:ea typeface="+mn-ea"/>
                <a:cs typeface="Times New Roman" panose="02020603050405020304" pitchFamily="18" charset="0"/>
              </a:rPr>
              <a:t>。</a:t>
            </a:r>
            <a:endParaRPr lang="en-US" altLang="zh-CN" sz="2400" b="1" dirty="0" smtClean="0">
              <a:latin typeface="Times New Roman" panose="02020603050405020304" pitchFamily="18" charset="0"/>
              <a:ea typeface="+mn-ea"/>
              <a:cs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2133600" y="762000"/>
            <a:ext cx="4400550" cy="3562350"/>
          </a:xfrm>
          <a:prstGeom prst="rect">
            <a:avLst/>
          </a:prstGeom>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4.5 </a:t>
            </a:r>
            <a:r>
              <a:rPr lang="zh-CN" altLang="en-US"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基于</a:t>
            </a:r>
            <a:r>
              <a:rPr lang="en-US" altLang="zh-CN" sz="4000" b="1" dirty="0" err="1"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fNIRS</a:t>
            </a:r>
            <a:r>
              <a:rPr lang="zh-CN" altLang="en-US"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和</a:t>
            </a:r>
            <a:r>
              <a:rPr lang="en-US" altLang="zh-CN"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fMRI</a:t>
            </a:r>
            <a:r>
              <a:rPr lang="zh-CN" altLang="en-US"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的脑机接口</a:t>
            </a:r>
            <a:endParaRPr lang="zh-CN" altLang="en-US" sz="40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graphicFrame>
        <p:nvGraphicFramePr>
          <p:cNvPr id="4" name="图示 3"/>
          <p:cNvGraphicFramePr/>
          <p:nvPr/>
        </p:nvGraphicFramePr>
        <p:xfrm>
          <a:off x="381000" y="2743200"/>
          <a:ext cx="8001000" cy="4038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文本框 7"/>
          <p:cNvSpPr txBox="1"/>
          <p:nvPr/>
        </p:nvSpPr>
        <p:spPr>
          <a:xfrm>
            <a:off x="352697" y="2057400"/>
            <a:ext cx="4524103" cy="576055"/>
          </a:xfrm>
          <a:prstGeom prst="rect">
            <a:avLst/>
          </a:prstGeom>
          <a:noFill/>
        </p:spPr>
        <p:txBody>
          <a:bodyPr wrap="square" rtlCol="0">
            <a:spAutoFit/>
          </a:bodyPr>
          <a:lstStyle/>
          <a:p>
            <a:pPr>
              <a:lnSpc>
                <a:spcPct val="125000"/>
              </a:lnSpc>
              <a:spcBef>
                <a:spcPts val="1800"/>
              </a:spcBef>
            </a:pPr>
            <a:r>
              <a:rPr lang="zh-CN" altLang="en-US" sz="2800" b="1" dirty="0" smtClean="0">
                <a:latin typeface="黑体" panose="02010609060101010101" pitchFamily="49" charset="-122"/>
                <a:ea typeface="黑体" panose="02010609060101010101" pitchFamily="49" charset="-122"/>
                <a:cs typeface="Times New Roman" panose="02020603050405020304" pitchFamily="18" charset="0"/>
              </a:rPr>
              <a:t>典型</a:t>
            </a:r>
            <a:r>
              <a:rPr lang="en-US" altLang="zh-CN" sz="2800" b="1" dirty="0" smtClean="0">
                <a:latin typeface="黑体" panose="02010609060101010101" pitchFamily="49" charset="-122"/>
                <a:ea typeface="黑体" panose="02010609060101010101" pitchFamily="49" charset="-122"/>
                <a:cs typeface="Times New Roman" panose="02020603050405020304" pitchFamily="18" charset="0"/>
              </a:rPr>
              <a:t>BCI</a:t>
            </a:r>
            <a:r>
              <a:rPr lang="zh-CN" altLang="en-US" sz="2800" b="1" dirty="0" smtClean="0">
                <a:latin typeface="黑体" panose="02010609060101010101" pitchFamily="49" charset="-122"/>
                <a:ea typeface="黑体" panose="02010609060101010101" pitchFamily="49" charset="-122"/>
                <a:cs typeface="Times New Roman" panose="02020603050405020304" pitchFamily="18" charset="0"/>
              </a:rPr>
              <a:t>实验</a:t>
            </a:r>
            <a:endParaRPr lang="en-US" altLang="zh-CN" sz="2800" b="1" dirty="0" smtClean="0">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p:cNvSpPr>
            <a:spLocks noGrp="1"/>
          </p:cNvSpPr>
          <p:nvPr>
            <p:ph type="title"/>
          </p:nvPr>
        </p:nvSpPr>
        <p:spPr>
          <a:xfrm>
            <a:off x="202474" y="1143000"/>
            <a:ext cx="6854871" cy="547687"/>
          </a:xfrm>
        </p:spPr>
        <p:txBody>
          <a:bodyPr/>
          <a:lstStyle/>
          <a:p>
            <a:r>
              <a:rPr lang="en-US" altLang="zh-CN" sz="32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a:t>
            </a:r>
            <a:r>
              <a:rPr lang="zh-CN" altLang="en-US" sz="32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、基于</a:t>
            </a:r>
            <a:r>
              <a:rPr lang="en-US" altLang="zh-CN" sz="3200" b="1" dirty="0" err="1"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fNIRS</a:t>
            </a:r>
            <a:r>
              <a:rPr lang="zh-CN" altLang="en-US" sz="32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的脑机接口</a:t>
            </a:r>
            <a:endPar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useBgFill="1">
        <p:nvSpPr>
          <p:cNvPr id="7" name="文本框 6"/>
          <p:cNvSpPr txBox="1"/>
          <p:nvPr/>
        </p:nvSpPr>
        <p:spPr>
          <a:xfrm>
            <a:off x="198120" y="2438400"/>
            <a:ext cx="8839200" cy="2031325"/>
          </a:xfrm>
          <a:prstGeom prst="rect">
            <a:avLst/>
          </a:prstGeom>
        </p:spPr>
        <p:txBody>
          <a:bodyPr wrap="square" rtlCol="0">
            <a:spAutoFit/>
          </a:bodyPr>
          <a:lstStyle/>
          <a:p>
            <a:pPr marL="342900" indent="-342900">
              <a:spcBef>
                <a:spcPts val="1800"/>
              </a:spcBef>
              <a:buFont typeface="Wingdings" panose="05000000000000000000" pitchFamily="2" charset="2"/>
              <a:buChar char="l"/>
            </a:pP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优势</a:t>
            </a:r>
            <a:r>
              <a:rPr lang="zh-CN" altLang="en-US" sz="2400" b="1" dirty="0" smtClean="0">
                <a:latin typeface="Times New Roman" panose="02020603050405020304" pitchFamily="18" charset="0"/>
                <a:ea typeface="+mn-ea"/>
                <a:cs typeface="Times New Roman" panose="02020603050405020304" pitchFamily="18" charset="0"/>
              </a:rPr>
              <a:t>：无损伤，可移植，相对便宜。</a:t>
            </a:r>
            <a:endParaRPr lang="en-US" altLang="zh-CN" sz="2400" b="1" dirty="0" smtClean="0">
              <a:latin typeface="Times New Roman" panose="02020603050405020304" pitchFamily="18" charset="0"/>
              <a:ea typeface="+mn-ea"/>
              <a:cs typeface="Times New Roman" panose="02020603050405020304" pitchFamily="18" charset="0"/>
            </a:endParaRPr>
          </a:p>
          <a:p>
            <a:pPr marL="342900" indent="-342900">
              <a:spcBef>
                <a:spcPts val="1800"/>
              </a:spcBef>
              <a:buFont typeface="Wingdings" panose="05000000000000000000" pitchFamily="2" charset="2"/>
              <a:buChar char="l"/>
            </a:pPr>
            <a:r>
              <a:rPr lang="zh-CN" altLang="en-US" sz="2400" b="1" dirty="0" smtClean="0">
                <a:solidFill>
                  <a:srgbClr val="FF0000"/>
                </a:solidFill>
                <a:latin typeface="Times New Roman" panose="02020603050405020304" pitchFamily="18" charset="0"/>
                <a:ea typeface="+mn-ea"/>
                <a:cs typeface="Times New Roman" panose="02020603050405020304" pitchFamily="18" charset="0"/>
              </a:rPr>
              <a:t>劣势</a:t>
            </a:r>
            <a:r>
              <a:rPr lang="zh-CN" altLang="en-US" sz="2400" b="1" dirty="0" smtClean="0">
                <a:latin typeface="Times New Roman" panose="02020603050405020304" pitchFamily="18" charset="0"/>
                <a:ea typeface="+mn-ea"/>
                <a:cs typeface="Times New Roman" panose="02020603050405020304" pitchFamily="18" charset="0"/>
              </a:rPr>
              <a:t>：空间分辨率低，且仅能显示皮层的几毫米活动。</a:t>
            </a:r>
            <a:endParaRPr lang="en-US" altLang="zh-CN" sz="2400" b="1" dirty="0" smtClean="0">
              <a:latin typeface="Times New Roman" panose="02020603050405020304" pitchFamily="18" charset="0"/>
              <a:ea typeface="+mn-ea"/>
              <a:cs typeface="Times New Roman" panose="02020603050405020304" pitchFamily="18" charset="0"/>
            </a:endParaRPr>
          </a:p>
          <a:p>
            <a:pPr>
              <a:spcBef>
                <a:spcPts val="1800"/>
              </a:spcBef>
            </a:pPr>
            <a:r>
              <a:rPr lang="zh-CN" altLang="en-US" sz="2400" b="1" dirty="0" smtClean="0">
                <a:latin typeface="Times New Roman" panose="02020603050405020304" pitchFamily="18" charset="0"/>
                <a:ea typeface="+mn-ea"/>
                <a:cs typeface="Times New Roman" panose="02020603050405020304" pitchFamily="18" charset="0"/>
              </a:rPr>
              <a:t>在未来，随着</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传感器数量的增加</a:t>
            </a:r>
            <a:r>
              <a:rPr lang="zh-CN" altLang="en-US" sz="2400" b="1" dirty="0" smtClean="0">
                <a:latin typeface="Times New Roman" panose="02020603050405020304" pitchFamily="18" charset="0"/>
                <a:ea typeface="+mn-ea"/>
                <a:cs typeface="Times New Roman" panose="02020603050405020304" pitchFamily="18" charset="0"/>
              </a:rPr>
              <a:t>和</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放置方法的标准化</a:t>
            </a:r>
            <a:r>
              <a:rPr lang="zh-CN" altLang="en-US" sz="2400" b="1" dirty="0" smtClean="0">
                <a:latin typeface="Times New Roman" panose="02020603050405020304" pitchFamily="18" charset="0"/>
                <a:ea typeface="+mn-ea"/>
                <a:cs typeface="Times New Roman" panose="02020603050405020304" pitchFamily="18" charset="0"/>
              </a:rPr>
              <a:t>，基于功能近红外光谱的 </a:t>
            </a:r>
            <a:r>
              <a:rPr lang="en-US" altLang="zh-CN" sz="2400" b="1" dirty="0" smtClean="0">
                <a:latin typeface="Times New Roman" panose="02020603050405020304" pitchFamily="18" charset="0"/>
                <a:ea typeface="+mn-ea"/>
                <a:cs typeface="Times New Roman" panose="02020603050405020304" pitchFamily="18" charset="0"/>
              </a:rPr>
              <a:t>BCI </a:t>
            </a:r>
            <a:r>
              <a:rPr lang="zh-CN" altLang="en-US" sz="2400" b="1" dirty="0" smtClean="0">
                <a:latin typeface="Times New Roman" panose="02020603050405020304" pitchFamily="18" charset="0"/>
                <a:ea typeface="+mn-ea"/>
                <a:cs typeface="Times New Roman" panose="02020603050405020304" pitchFamily="18" charset="0"/>
              </a:rPr>
              <a:t>可能</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为重度残疾人提供基本的沟通能力</a:t>
            </a:r>
            <a:r>
              <a:rPr lang="zh-CN" altLang="en-US" sz="2400" b="1" dirty="0" smtClean="0">
                <a:latin typeface="Times New Roman" panose="02020603050405020304" pitchFamily="18" charset="0"/>
                <a:ea typeface="+mn-ea"/>
                <a:cs typeface="Times New Roman" panose="02020603050405020304" pitchFamily="18" charset="0"/>
              </a:rPr>
              <a:t>。</a:t>
            </a:r>
            <a:endParaRPr lang="en-US" altLang="zh-CN" sz="2400" b="1" dirty="0">
              <a:latin typeface="Times New Roman" panose="02020603050405020304" pitchFamily="18" charset="0"/>
              <a:ea typeface="+mn-ea"/>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文本框 4"/>
          <p:cNvSpPr txBox="1"/>
          <p:nvPr/>
        </p:nvSpPr>
        <p:spPr>
          <a:xfrm>
            <a:off x="235585" y="1416685"/>
            <a:ext cx="7924800" cy="3784600"/>
          </a:xfrm>
          <a:prstGeom prst="rect">
            <a:avLst/>
          </a:prstGeom>
          <a:noFill/>
        </p:spPr>
        <p:txBody>
          <a:bodyPr wrap="square" rtlCol="0">
            <a:spAutoFit/>
          </a:bodyPr>
          <a:lstStyle/>
          <a:p>
            <a:pPr marL="342900" indent="-342900">
              <a:lnSpc>
                <a:spcPct val="125000"/>
              </a:lnSpc>
              <a:spcBef>
                <a:spcPts val="1200"/>
              </a:spcBef>
              <a:buClr>
                <a:srgbClr val="0070C0"/>
              </a:buClr>
              <a:buFont typeface="Wingdings" panose="05000000000000000000" pitchFamily="2" charset="2"/>
              <a:buChar char="l"/>
            </a:pPr>
            <a:r>
              <a:rPr lang="zh-CN" altLang="en-US" sz="2400" b="1" dirty="0" smtClean="0">
                <a:latin typeface="Times New Roman" panose="02020603050405020304" pitchFamily="18" charset="0"/>
                <a:ea typeface="+mn-ea"/>
                <a:cs typeface="Times New Roman" panose="02020603050405020304" pitchFamily="18" charset="0"/>
              </a:rPr>
              <a:t>突触和神经元膜上的</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动作电位</a:t>
            </a:r>
            <a:r>
              <a:rPr lang="zh-CN" altLang="en-US" sz="2400" b="1" dirty="0" smtClean="0">
                <a:latin typeface="Times New Roman" panose="02020603050405020304" pitchFamily="18" charset="0"/>
                <a:ea typeface="+mn-ea"/>
                <a:cs typeface="Times New Roman" panose="02020603050405020304" pitchFamily="18" charset="0"/>
              </a:rPr>
              <a:t>会产生</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电流源</a:t>
            </a:r>
            <a:r>
              <a:rPr lang="zh-CN" altLang="en-US" sz="2400" b="1" dirty="0" smtClean="0">
                <a:latin typeface="Times New Roman" panose="02020603050405020304" pitchFamily="18" charset="0"/>
                <a:ea typeface="+mn-ea"/>
                <a:cs typeface="Times New Roman" panose="02020603050405020304" pitchFamily="18" charset="0"/>
              </a:rPr>
              <a:t>，是</a:t>
            </a:r>
            <a:r>
              <a:rPr lang="zh-CN" altLang="en-US" sz="2400" b="1" dirty="0" smtClean="0">
                <a:latin typeface="Times New Roman" panose="02020603050405020304" pitchFamily="18" charset="0"/>
                <a:ea typeface="+mn-ea"/>
                <a:cs typeface="Times New Roman" panose="02020603050405020304" pitchFamily="18" charset="0"/>
              </a:rPr>
              <a:t>三种不同测量尺度信号的信号发生器。</a:t>
            </a:r>
            <a:endParaRPr lang="en-US" altLang="zh-CN" sz="2400" b="1" dirty="0" smtClean="0">
              <a:latin typeface="Times New Roman" panose="02020603050405020304" pitchFamily="18" charset="0"/>
              <a:ea typeface="+mn-ea"/>
              <a:cs typeface="Times New Roman" panose="02020603050405020304" pitchFamily="18" charset="0"/>
            </a:endParaRPr>
          </a:p>
          <a:p>
            <a:pPr marL="342900" indent="-342900">
              <a:lnSpc>
                <a:spcPct val="125000"/>
              </a:lnSpc>
              <a:spcBef>
                <a:spcPts val="1200"/>
              </a:spcBef>
              <a:buClr>
                <a:srgbClr val="0070C0"/>
              </a:buClr>
              <a:buFont typeface="Wingdings" panose="05000000000000000000" pitchFamily="2" charset="2"/>
              <a:buChar char="l"/>
            </a:pPr>
            <a:r>
              <a:rPr lang="zh-CN" altLang="en-US" sz="2400" b="1" dirty="0" smtClean="0">
                <a:latin typeface="Times New Roman" panose="02020603050405020304" pitchFamily="18" charset="0"/>
                <a:ea typeface="+mn-ea"/>
                <a:cs typeface="Times New Roman" panose="02020603050405020304" pitchFamily="18" charset="0"/>
              </a:rPr>
              <a:t>在低频段，脑电场和磁场是</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非耦合</a:t>
            </a:r>
            <a:r>
              <a:rPr lang="zh-CN" altLang="en-US" sz="2400" b="1" dirty="0" smtClean="0">
                <a:latin typeface="Times New Roman" panose="02020603050405020304" pitchFamily="18" charset="0"/>
                <a:ea typeface="+mn-ea"/>
                <a:cs typeface="Times New Roman" panose="02020603050405020304" pitchFamily="18" charset="0"/>
              </a:rPr>
              <a:t>的，二者独立测量。</a:t>
            </a:r>
            <a:endParaRPr lang="en-US" altLang="zh-CN" sz="2400" b="1" dirty="0">
              <a:latin typeface="Times New Roman" panose="02020603050405020304" pitchFamily="18" charset="0"/>
              <a:ea typeface="+mn-ea"/>
              <a:cs typeface="Times New Roman" panose="02020603050405020304" pitchFamily="18" charset="0"/>
            </a:endParaRPr>
          </a:p>
          <a:p>
            <a:pPr marL="342900" indent="-342900">
              <a:lnSpc>
                <a:spcPct val="125000"/>
              </a:lnSpc>
              <a:spcBef>
                <a:spcPts val="1200"/>
              </a:spcBef>
              <a:buClr>
                <a:srgbClr val="0070C0"/>
              </a:buClr>
              <a:buFont typeface="Wingdings" panose="05000000000000000000" pitchFamily="2" charset="2"/>
              <a:buChar char="l"/>
            </a:pP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容积传导</a:t>
            </a:r>
            <a:r>
              <a:rPr lang="zh-CN" altLang="en-US" sz="2400" b="1" dirty="0" smtClean="0">
                <a:latin typeface="Times New Roman" panose="02020603050405020304" pitchFamily="18" charset="0"/>
                <a:ea typeface="+mn-ea"/>
                <a:cs typeface="Times New Roman" panose="02020603050405020304" pitchFamily="18" charset="0"/>
              </a:rPr>
              <a:t>：电流源在脑、脑脊液、颅骨和头皮上扩散的方式，由组织的</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几何形状</a:t>
            </a:r>
            <a:r>
              <a:rPr lang="zh-CN" altLang="en-US" sz="2400" b="1" dirty="0" smtClean="0">
                <a:latin typeface="Times New Roman" panose="02020603050405020304" pitchFamily="18" charset="0"/>
                <a:ea typeface="+mn-ea"/>
                <a:cs typeface="Times New Roman" panose="02020603050405020304" pitchFamily="18" charset="0"/>
              </a:rPr>
              <a:t>和</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电阻率</a:t>
            </a:r>
            <a:r>
              <a:rPr lang="zh-CN" altLang="en-US" sz="2400" b="1" dirty="0" smtClean="0">
                <a:latin typeface="Times New Roman" panose="02020603050405020304" pitchFamily="18" charset="0"/>
                <a:ea typeface="+mn-ea"/>
                <a:cs typeface="Times New Roman" panose="02020603050405020304" pitchFamily="18" charset="0"/>
              </a:rPr>
              <a:t>决定。</a:t>
            </a:r>
            <a:endParaRPr lang="en-US" altLang="zh-CN" sz="2400" b="1" dirty="0" smtClean="0">
              <a:latin typeface="Times New Roman" panose="02020603050405020304" pitchFamily="18" charset="0"/>
              <a:ea typeface="+mn-ea"/>
              <a:cs typeface="Times New Roman" panose="02020603050405020304" pitchFamily="18" charset="0"/>
            </a:endParaRPr>
          </a:p>
          <a:p>
            <a:pPr>
              <a:lnSpc>
                <a:spcPct val="125000"/>
              </a:lnSpc>
            </a:pPr>
            <a:endParaRPr lang="zh-CN" altLang="en-US" sz="2400" b="1" dirty="0">
              <a:latin typeface="Times New Roman" panose="02020603050405020304" pitchFamily="18" charset="0"/>
              <a:cs typeface="Times New Roman" panose="02020603050405020304" pitchFamily="18" charset="0"/>
            </a:endParaRPr>
          </a:p>
          <a:p>
            <a:pPr marL="342900" indent="-342900">
              <a:lnSpc>
                <a:spcPct val="125000"/>
              </a:lnSpc>
              <a:spcBef>
                <a:spcPts val="1200"/>
              </a:spcBef>
              <a:buFont typeface="Wingdings" panose="05000000000000000000" pitchFamily="2" charset="2"/>
              <a:buChar char="l"/>
            </a:pPr>
            <a:endParaRPr lang="en-US" altLang="zh-CN" sz="2400" b="1" dirty="0" smtClean="0">
              <a:latin typeface="Times New Roman" panose="02020603050405020304" pitchFamily="18" charset="0"/>
              <a:ea typeface="+mn-ea"/>
              <a:cs typeface="Times New Roman" panose="02020603050405020304" pitchFamily="18" charset="0"/>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33400" y="4567700"/>
            <a:ext cx="6883400" cy="1422400"/>
          </a:xfrm>
          <a:prstGeom prst="rect">
            <a:avLst/>
          </a:prstGeom>
        </p:spPr>
      </p:pic>
      <p:sp>
        <p:nvSpPr>
          <p:cNvPr id="6" name="标题 2"/>
          <p:cNvSpPr txBox="1"/>
          <p:nvPr/>
        </p:nvSpPr>
        <p:spPr bwMode="auto">
          <a:xfrm>
            <a:off x="533400" y="581660"/>
            <a:ext cx="3736975" cy="602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r>
              <a:rPr lang="zh-CN" altLang="en-US" sz="3200" b="1" kern="0"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几个简短知识概括</a:t>
            </a:r>
            <a:endParaRPr lang="zh-CN" altLang="en-US" sz="3200" b="1" kern="0"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p:cNvSpPr>
            <a:spLocks noGrp="1"/>
          </p:cNvSpPr>
          <p:nvPr>
            <p:ph type="title"/>
          </p:nvPr>
        </p:nvSpPr>
        <p:spPr>
          <a:xfrm>
            <a:off x="202474" y="1143000"/>
            <a:ext cx="6854871" cy="547687"/>
          </a:xfrm>
        </p:spPr>
        <p:txBody>
          <a:bodyPr/>
          <a:lstStyle/>
          <a:p>
            <a:r>
              <a:rPr lang="en-US" altLang="zh-CN" sz="32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2</a:t>
            </a:r>
            <a:r>
              <a:rPr lang="zh-CN" altLang="en-US" sz="32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、基于</a:t>
            </a:r>
            <a:r>
              <a:rPr lang="en-US" altLang="zh-CN" sz="32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fMRI</a:t>
            </a:r>
            <a:r>
              <a:rPr lang="zh-CN" altLang="en-US" sz="32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的脑机接口</a:t>
            </a:r>
            <a:endPar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useBgFill="1">
        <p:nvSpPr>
          <p:cNvPr id="7" name="文本框 6"/>
          <p:cNvSpPr txBox="1"/>
          <p:nvPr/>
        </p:nvSpPr>
        <p:spPr>
          <a:xfrm>
            <a:off x="198120" y="2438400"/>
            <a:ext cx="8839200" cy="2400657"/>
          </a:xfrm>
          <a:prstGeom prst="rect">
            <a:avLst/>
          </a:prstGeom>
        </p:spPr>
        <p:txBody>
          <a:bodyPr wrap="square" rtlCol="0">
            <a:spAutoFit/>
          </a:bodyPr>
          <a:lstStyle/>
          <a:p>
            <a:pPr marL="342900" indent="-342900">
              <a:spcBef>
                <a:spcPts val="1800"/>
              </a:spcBef>
              <a:buFont typeface="Wingdings" panose="05000000000000000000" pitchFamily="2" charset="2"/>
              <a:buChar char="l"/>
            </a:pPr>
            <a:r>
              <a:rPr lang="zh-CN" altLang="en-US" sz="2400" b="1" dirty="0" smtClean="0">
                <a:solidFill>
                  <a:srgbClr val="FF0000"/>
                </a:solidFill>
                <a:latin typeface="Times New Roman" panose="02020603050405020304" pitchFamily="18" charset="0"/>
                <a:cs typeface="Times New Roman" panose="02020603050405020304" pitchFamily="18" charset="0"/>
              </a:rPr>
              <a:t>劣势</a:t>
            </a:r>
            <a:r>
              <a:rPr lang="zh-CN" altLang="en-US" sz="2400" b="1" dirty="0" smtClean="0">
                <a:latin typeface="Times New Roman" panose="02020603050405020304" pitchFamily="18" charset="0"/>
                <a:cs typeface="Times New Roman" panose="02020603050405020304" pitchFamily="18" charset="0"/>
              </a:rPr>
              <a:t>：费用昂贵，相比电信号反馈相对缓慢。</a:t>
            </a:r>
            <a:endParaRPr lang="en-US" altLang="zh-CN" sz="2400" b="1" dirty="0" smtClean="0">
              <a:latin typeface="Times New Roman" panose="02020603050405020304" pitchFamily="18" charset="0"/>
              <a:cs typeface="Times New Roman" panose="02020603050405020304" pitchFamily="18" charset="0"/>
            </a:endParaRPr>
          </a:p>
          <a:p>
            <a:pPr marL="342900" indent="-342900">
              <a:spcBef>
                <a:spcPts val="1800"/>
              </a:spcBef>
              <a:buFont typeface="Wingdings" panose="05000000000000000000" pitchFamily="2" charset="2"/>
              <a:buChar char="l"/>
            </a:pP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优势</a:t>
            </a:r>
            <a:r>
              <a:rPr lang="zh-CN" altLang="en-US" sz="2400" b="1" dirty="0" smtClean="0">
                <a:latin typeface="Times New Roman" panose="02020603050405020304" pitchFamily="18" charset="0"/>
                <a:ea typeface="+mn-ea"/>
                <a:cs typeface="Times New Roman" panose="02020603050405020304" pitchFamily="18" charset="0"/>
              </a:rPr>
              <a:t>：无损伤，与大脑皮层电活动密切相关。</a:t>
            </a:r>
            <a:endParaRPr lang="en-US" altLang="zh-CN" sz="2400" b="1" dirty="0" smtClean="0">
              <a:latin typeface="Times New Roman" panose="02020603050405020304" pitchFamily="18" charset="0"/>
              <a:ea typeface="+mn-ea"/>
              <a:cs typeface="Times New Roman" panose="02020603050405020304" pitchFamily="18" charset="0"/>
            </a:endParaRPr>
          </a:p>
          <a:p>
            <a:pPr>
              <a:spcBef>
                <a:spcPts val="1800"/>
              </a:spcBef>
            </a:pPr>
            <a:r>
              <a:rPr lang="zh-CN" altLang="en-US" sz="2400" b="1" dirty="0" smtClean="0">
                <a:latin typeface="Times New Roman" panose="02020603050405020304" pitchFamily="18" charset="0"/>
                <a:ea typeface="+mn-ea"/>
                <a:cs typeface="Times New Roman" panose="02020603050405020304" pitchFamily="18" charset="0"/>
              </a:rPr>
              <a:t>功能磁共振成像可以</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提供微电极阵列植入前的指导</a:t>
            </a:r>
            <a:r>
              <a:rPr lang="zh-CN" altLang="en-US" sz="2400" b="1" dirty="0" smtClean="0">
                <a:latin typeface="Times New Roman" panose="02020603050405020304" pitchFamily="18" charset="0"/>
                <a:ea typeface="+mn-ea"/>
                <a:cs typeface="Times New Roman" panose="02020603050405020304" pitchFamily="18" charset="0"/>
              </a:rPr>
              <a:t>，确定最好的植入阵列的区域；此外，其也可以用于</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旨在识别大脑区域和功能的大型控制研究</a:t>
            </a:r>
            <a:r>
              <a:rPr lang="zh-CN" altLang="en-US" sz="2400" b="1" dirty="0" smtClean="0">
                <a:latin typeface="Times New Roman" panose="02020603050405020304" pitchFamily="18" charset="0"/>
                <a:ea typeface="+mn-ea"/>
                <a:cs typeface="Times New Roman" panose="02020603050405020304" pitchFamily="18" charset="0"/>
              </a:rPr>
              <a:t>和</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为残疾人应用的 </a:t>
            </a:r>
            <a:r>
              <a:rPr lang="en-US" altLang="zh-CN" sz="2400" b="1" dirty="0" smtClean="0">
                <a:solidFill>
                  <a:srgbClr val="0070C0"/>
                </a:solidFill>
                <a:latin typeface="Times New Roman" panose="02020603050405020304" pitchFamily="18" charset="0"/>
                <a:ea typeface="+mn-ea"/>
                <a:cs typeface="Times New Roman" panose="02020603050405020304" pitchFamily="18" charset="0"/>
              </a:rPr>
              <a:t>BCI </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开发训练协议</a:t>
            </a:r>
            <a:r>
              <a:rPr lang="zh-CN" altLang="en-US" sz="2400" b="1" dirty="0" smtClean="0">
                <a:latin typeface="Times New Roman" panose="02020603050405020304" pitchFamily="18" charset="0"/>
                <a:ea typeface="+mn-ea"/>
                <a:cs typeface="Times New Roman" panose="02020603050405020304" pitchFamily="18" charset="0"/>
              </a:rPr>
              <a:t>。</a:t>
            </a:r>
            <a:endParaRPr lang="en-US" altLang="zh-CN" sz="2400" b="1" dirty="0">
              <a:latin typeface="Times New Roman" panose="02020603050405020304" pitchFamily="18" charset="0"/>
              <a:ea typeface="+mn-ea"/>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4.6 </a:t>
            </a:r>
            <a:r>
              <a:rPr lang="zh-CN" altLang="en-US"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未来发展前景</a:t>
            </a:r>
            <a:endParaRPr lang="zh-CN" altLang="en-US" sz="40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7" name="文本框 6"/>
          <p:cNvSpPr txBox="1"/>
          <p:nvPr/>
        </p:nvSpPr>
        <p:spPr>
          <a:xfrm>
            <a:off x="257174" y="2209800"/>
            <a:ext cx="8886826" cy="3323987"/>
          </a:xfrm>
          <a:prstGeom prst="rect">
            <a:avLst/>
          </a:prstGeom>
          <a:noFill/>
        </p:spPr>
        <p:txBody>
          <a:bodyPr wrap="square" rtlCol="0">
            <a:spAutoFit/>
          </a:bodyPr>
          <a:lstStyle/>
          <a:p>
            <a:pPr marL="342900" indent="-342900">
              <a:lnSpc>
                <a:spcPct val="125000"/>
              </a:lnSpc>
              <a:spcBef>
                <a:spcPts val="1800"/>
              </a:spcBef>
              <a:buFont typeface="Wingdings" panose="05000000000000000000" pitchFamily="2" charset="2"/>
              <a:buChar char="l"/>
            </a:pPr>
            <a:r>
              <a:rPr lang="zh-CN" altLang="en-US" sz="2400" b="1" dirty="0" smtClean="0">
                <a:latin typeface="Times New Roman" panose="02020603050405020304" pitchFamily="18" charset="0"/>
                <a:ea typeface="+mn-ea"/>
                <a:cs typeface="Times New Roman" panose="02020603050405020304" pitchFamily="18" charset="0"/>
              </a:rPr>
              <a:t>功能磁共振成像在植入式 </a:t>
            </a:r>
            <a:r>
              <a:rPr lang="en-US" altLang="zh-CN" sz="2400" b="1" dirty="0" smtClean="0">
                <a:latin typeface="Times New Roman" panose="02020603050405020304" pitchFamily="18" charset="0"/>
                <a:ea typeface="+mn-ea"/>
                <a:cs typeface="Times New Roman" panose="02020603050405020304" pitchFamily="18" charset="0"/>
              </a:rPr>
              <a:t>BCI </a:t>
            </a:r>
            <a:r>
              <a:rPr lang="zh-CN" altLang="en-US" sz="2400" b="1" dirty="0" smtClean="0">
                <a:latin typeface="Times New Roman" panose="02020603050405020304" pitchFamily="18" charset="0"/>
                <a:ea typeface="+mn-ea"/>
                <a:cs typeface="Times New Roman" panose="02020603050405020304" pitchFamily="18" charset="0"/>
              </a:rPr>
              <a:t>的发展中发挥着重要作用。</a:t>
            </a:r>
            <a:endParaRPr lang="en-US" altLang="zh-CN" sz="2400" b="1" dirty="0" smtClean="0">
              <a:latin typeface="Times New Roman" panose="02020603050405020304" pitchFamily="18" charset="0"/>
              <a:ea typeface="+mn-ea"/>
              <a:cs typeface="Times New Roman" panose="02020603050405020304" pitchFamily="18" charset="0"/>
            </a:endParaRPr>
          </a:p>
          <a:p>
            <a:pPr marL="342900" indent="-342900">
              <a:lnSpc>
                <a:spcPct val="125000"/>
              </a:lnSpc>
              <a:spcBef>
                <a:spcPts val="1800"/>
              </a:spcBef>
              <a:buFont typeface="Wingdings" panose="05000000000000000000" pitchFamily="2" charset="2"/>
              <a:buChar char="l"/>
            </a:pPr>
            <a:r>
              <a:rPr lang="zh-CN" altLang="en-US" sz="2400" b="1" dirty="0" smtClean="0">
                <a:latin typeface="Times New Roman" panose="02020603050405020304" pitchFamily="18" charset="0"/>
                <a:ea typeface="+mn-ea"/>
                <a:cs typeface="Times New Roman" panose="02020603050405020304" pitchFamily="18" charset="0"/>
              </a:rPr>
              <a:t>提供核磁共振磁铁的强度，可以获得较高的空间分辨率，从而将为颅内 </a:t>
            </a:r>
            <a:r>
              <a:rPr lang="en-US" altLang="zh-CN" sz="2400" b="1" dirty="0" smtClean="0">
                <a:latin typeface="Times New Roman" panose="02020603050405020304" pitchFamily="18" charset="0"/>
                <a:ea typeface="+mn-ea"/>
                <a:cs typeface="Times New Roman" panose="02020603050405020304" pitchFamily="18" charset="0"/>
              </a:rPr>
              <a:t>BCI </a:t>
            </a:r>
            <a:r>
              <a:rPr lang="zh-CN" altLang="en-US" sz="2400" b="1" dirty="0" smtClean="0">
                <a:latin typeface="Times New Roman" panose="02020603050405020304" pitchFamily="18" charset="0"/>
                <a:ea typeface="+mn-ea"/>
                <a:cs typeface="Times New Roman" panose="02020603050405020304" pitchFamily="18" charset="0"/>
              </a:rPr>
              <a:t>提供最佳的空间细节信息，以致获得多个自由度的输出命令。</a:t>
            </a:r>
            <a:endParaRPr lang="en-US" altLang="zh-CN" sz="2400" b="1" dirty="0" smtClean="0">
              <a:latin typeface="Times New Roman" panose="02020603050405020304" pitchFamily="18" charset="0"/>
              <a:ea typeface="+mn-ea"/>
              <a:cs typeface="Times New Roman" panose="02020603050405020304" pitchFamily="18" charset="0"/>
            </a:endParaRPr>
          </a:p>
          <a:p>
            <a:pPr marL="342900" indent="-342900">
              <a:lnSpc>
                <a:spcPct val="125000"/>
              </a:lnSpc>
              <a:spcBef>
                <a:spcPts val="1800"/>
              </a:spcBef>
              <a:buFont typeface="Wingdings" panose="05000000000000000000" pitchFamily="2" charset="2"/>
              <a:buChar char="l"/>
            </a:pPr>
            <a:r>
              <a:rPr lang="zh-CN" altLang="en-US" sz="2400" b="1" dirty="0" smtClean="0">
                <a:latin typeface="Times New Roman" panose="02020603050405020304" pitchFamily="18" charset="0"/>
                <a:ea typeface="+mn-ea"/>
                <a:cs typeface="Times New Roman" panose="02020603050405020304" pitchFamily="18" charset="0"/>
              </a:rPr>
              <a:t>开发新的信号形式，包括新的脑功能成像方法，如神经化学和神经电流核磁共振成像。</a:t>
            </a:r>
            <a:endParaRPr lang="en-US" altLang="zh-CN" sz="2400" b="1" dirty="0" smtClean="0">
              <a:latin typeface="Times New Roman" panose="02020603050405020304" pitchFamily="18" charset="0"/>
              <a:ea typeface="+mn-ea"/>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4.7 </a:t>
            </a:r>
            <a:r>
              <a:rPr lang="zh-CN" altLang="en-US"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本章小结</a:t>
            </a:r>
            <a:endParaRPr lang="zh-CN" altLang="en-US" sz="40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7" name="文本框 6"/>
          <p:cNvSpPr txBox="1"/>
          <p:nvPr/>
        </p:nvSpPr>
        <p:spPr>
          <a:xfrm>
            <a:off x="57149" y="2209800"/>
            <a:ext cx="8886826" cy="4478149"/>
          </a:xfrm>
          <a:prstGeom prst="rect">
            <a:avLst/>
          </a:prstGeom>
          <a:noFill/>
        </p:spPr>
        <p:txBody>
          <a:bodyPr wrap="square" rtlCol="0">
            <a:spAutoFit/>
          </a:bodyPr>
          <a:lstStyle/>
          <a:p>
            <a:pPr marL="342900" indent="-342900">
              <a:lnSpc>
                <a:spcPct val="125000"/>
              </a:lnSpc>
              <a:spcBef>
                <a:spcPts val="1800"/>
              </a:spcBef>
              <a:buFont typeface="Wingdings" panose="05000000000000000000" pitchFamily="2" charset="2"/>
              <a:buChar char="l"/>
            </a:pPr>
            <a:r>
              <a:rPr lang="zh-CN" altLang="en-US" sz="2400" b="1" dirty="0" smtClean="0">
                <a:latin typeface="Times New Roman" panose="02020603050405020304" pitchFamily="18" charset="0"/>
                <a:ea typeface="+mn-ea"/>
                <a:cs typeface="Times New Roman" panose="02020603050405020304" pitchFamily="18" charset="0"/>
              </a:rPr>
              <a:t>目前，功能性近红外光谱成像和功能磁共振成像两种代谢方法可用于 </a:t>
            </a:r>
            <a:r>
              <a:rPr lang="en-US" altLang="zh-CN" sz="2400" b="1" dirty="0" smtClean="0">
                <a:latin typeface="Times New Roman" panose="02020603050405020304" pitchFamily="18" charset="0"/>
                <a:ea typeface="+mn-ea"/>
                <a:cs typeface="Times New Roman" panose="02020603050405020304" pitchFamily="18" charset="0"/>
              </a:rPr>
              <a:t>BCI </a:t>
            </a:r>
            <a:r>
              <a:rPr lang="zh-CN" altLang="en-US" sz="2400" b="1" dirty="0" smtClean="0">
                <a:latin typeface="Times New Roman" panose="02020603050405020304" pitchFamily="18" charset="0"/>
                <a:ea typeface="+mn-ea"/>
                <a:cs typeface="Times New Roman" panose="02020603050405020304" pitchFamily="18" charset="0"/>
              </a:rPr>
              <a:t>中。</a:t>
            </a:r>
            <a:endParaRPr lang="en-US" altLang="zh-CN" sz="2400" b="1" dirty="0" smtClean="0">
              <a:latin typeface="Times New Roman" panose="02020603050405020304" pitchFamily="18" charset="0"/>
              <a:ea typeface="+mn-ea"/>
              <a:cs typeface="Times New Roman" panose="02020603050405020304" pitchFamily="18" charset="0"/>
            </a:endParaRPr>
          </a:p>
          <a:p>
            <a:pPr marL="342900" indent="-342900">
              <a:lnSpc>
                <a:spcPct val="125000"/>
              </a:lnSpc>
              <a:spcBef>
                <a:spcPts val="1800"/>
              </a:spcBef>
              <a:buFont typeface="Wingdings" panose="05000000000000000000" pitchFamily="2" charset="2"/>
              <a:buChar char="l"/>
            </a:pPr>
            <a:r>
              <a:rPr lang="zh-CN" altLang="en-US" sz="2400" b="1" dirty="0" smtClean="0">
                <a:latin typeface="Times New Roman" panose="02020603050405020304" pitchFamily="18" charset="0"/>
                <a:ea typeface="+mn-ea"/>
                <a:cs typeface="Times New Roman" panose="02020603050405020304" pitchFamily="18" charset="0"/>
              </a:rPr>
              <a:t>两种方法跟踪脱氧和含氧血红蛋白数量的相对变化来测量脑血流量的变化，从而推断大脑活动的变化。</a:t>
            </a:r>
            <a:endParaRPr lang="en-US" altLang="zh-CN" sz="2400" b="1" dirty="0" smtClean="0">
              <a:latin typeface="Times New Roman" panose="02020603050405020304" pitchFamily="18" charset="0"/>
              <a:ea typeface="+mn-ea"/>
              <a:cs typeface="Times New Roman" panose="02020603050405020304" pitchFamily="18" charset="0"/>
            </a:endParaRPr>
          </a:p>
          <a:p>
            <a:pPr marL="342900" indent="-342900">
              <a:lnSpc>
                <a:spcPct val="125000"/>
              </a:lnSpc>
              <a:spcBef>
                <a:spcPts val="1800"/>
              </a:spcBef>
              <a:buFont typeface="Wingdings" panose="05000000000000000000" pitchFamily="2" charset="2"/>
              <a:buChar char="l"/>
            </a:pPr>
            <a:r>
              <a:rPr lang="zh-CN" altLang="en-US" sz="2400" b="1" dirty="0" smtClean="0">
                <a:latin typeface="Times New Roman" panose="02020603050405020304" pitchFamily="18" charset="0"/>
                <a:ea typeface="+mn-ea"/>
                <a:cs typeface="Times New Roman" panose="02020603050405020304" pitchFamily="18" charset="0"/>
              </a:rPr>
              <a:t>两种方法时间分辨率均远低于电信号测量，</a:t>
            </a:r>
            <a:r>
              <a:rPr lang="zh-CN" altLang="en-US" sz="2400" b="1" dirty="0">
                <a:latin typeface="Times New Roman" panose="02020603050405020304" pitchFamily="18" charset="0"/>
                <a:cs typeface="Times New Roman" panose="02020603050405020304" pitchFamily="18" charset="0"/>
              </a:rPr>
              <a:t>功能磁共振</a:t>
            </a:r>
            <a:r>
              <a:rPr lang="zh-CN" altLang="en-US" sz="2400" b="1" dirty="0" smtClean="0">
                <a:latin typeface="Times New Roman" panose="02020603050405020304" pitchFamily="18" charset="0"/>
                <a:cs typeface="Times New Roman" panose="02020603050405020304" pitchFamily="18" charset="0"/>
              </a:rPr>
              <a:t>成像的空间分辨率（</a:t>
            </a:r>
            <a:r>
              <a:rPr lang="en-US" altLang="zh-CN" sz="2400" b="1" dirty="0" smtClean="0">
                <a:latin typeface="Times New Roman" panose="02020603050405020304" pitchFamily="18" charset="0"/>
                <a:cs typeface="Times New Roman" panose="02020603050405020304" pitchFamily="18" charset="0"/>
              </a:rPr>
              <a:t>mm</a:t>
            </a:r>
            <a:r>
              <a:rPr lang="zh-CN" altLang="en-US" sz="2400" b="1" dirty="0" smtClean="0">
                <a:latin typeface="Times New Roman" panose="02020603050405020304" pitchFamily="18" charset="0"/>
                <a:cs typeface="Times New Roman" panose="02020603050405020304" pitchFamily="18" charset="0"/>
              </a:rPr>
              <a:t>级）高于</a:t>
            </a:r>
            <a:r>
              <a:rPr lang="zh-CN" altLang="en-US" sz="2400" b="1" dirty="0">
                <a:latin typeface="Times New Roman" panose="02020603050405020304" pitchFamily="18" charset="0"/>
                <a:cs typeface="Times New Roman" panose="02020603050405020304" pitchFamily="18" charset="0"/>
              </a:rPr>
              <a:t>功能性近红外光谱</a:t>
            </a:r>
            <a:r>
              <a:rPr lang="zh-CN" altLang="en-US" sz="2400" b="1" dirty="0" smtClean="0">
                <a:latin typeface="Times New Roman" panose="02020603050405020304" pitchFamily="18" charset="0"/>
                <a:cs typeface="Times New Roman" panose="02020603050405020304" pitchFamily="18" charset="0"/>
              </a:rPr>
              <a:t>成像（</a:t>
            </a:r>
            <a:r>
              <a:rPr lang="en-US" altLang="zh-CN" sz="2400" b="1" dirty="0" smtClean="0">
                <a:latin typeface="Times New Roman" panose="02020603050405020304" pitchFamily="18" charset="0"/>
                <a:cs typeface="Times New Roman" panose="02020603050405020304" pitchFamily="18" charset="0"/>
              </a:rPr>
              <a:t>cm</a:t>
            </a:r>
            <a:r>
              <a:rPr lang="zh-CN" altLang="en-US" sz="2400" b="1" dirty="0" smtClean="0">
                <a:latin typeface="Times New Roman" panose="02020603050405020304" pitchFamily="18" charset="0"/>
                <a:cs typeface="Times New Roman" panose="02020603050405020304" pitchFamily="18" charset="0"/>
              </a:rPr>
              <a:t>级）。</a:t>
            </a:r>
            <a:endParaRPr lang="en-US" altLang="zh-CN" sz="2400" b="1" dirty="0" smtClean="0">
              <a:latin typeface="Times New Roman" panose="02020603050405020304" pitchFamily="18" charset="0"/>
              <a:cs typeface="Times New Roman" panose="02020603050405020304" pitchFamily="18" charset="0"/>
            </a:endParaRPr>
          </a:p>
          <a:p>
            <a:pPr marL="342900" indent="-342900">
              <a:lnSpc>
                <a:spcPct val="125000"/>
              </a:lnSpc>
              <a:spcBef>
                <a:spcPts val="1800"/>
              </a:spcBef>
              <a:buFont typeface="Wingdings" panose="05000000000000000000" pitchFamily="2" charset="2"/>
              <a:buChar char="l"/>
            </a:pPr>
            <a:r>
              <a:rPr lang="zh-CN" altLang="en-US" sz="2400" b="1" dirty="0" smtClean="0">
                <a:latin typeface="Times New Roman" panose="02020603050405020304" pitchFamily="18" charset="0"/>
                <a:ea typeface="+mn-ea"/>
                <a:cs typeface="Times New Roman" panose="02020603050405020304" pitchFamily="18" charset="0"/>
              </a:rPr>
              <a:t>目前，</a:t>
            </a:r>
            <a:r>
              <a:rPr lang="zh-CN" altLang="en-US" sz="2400" b="1" dirty="0">
                <a:latin typeface="Times New Roman" panose="02020603050405020304" pitchFamily="18" charset="0"/>
                <a:cs typeface="Times New Roman" panose="02020603050405020304" pitchFamily="18" charset="0"/>
              </a:rPr>
              <a:t>功能磁共振</a:t>
            </a:r>
            <a:r>
              <a:rPr lang="zh-CN" altLang="en-US" sz="2400" b="1" dirty="0" smtClean="0">
                <a:latin typeface="Times New Roman" panose="02020603050405020304" pitchFamily="18" charset="0"/>
                <a:cs typeface="Times New Roman" panose="02020603050405020304" pitchFamily="18" charset="0"/>
              </a:rPr>
              <a:t>成像用于微电极阵列植入前的定位，</a:t>
            </a:r>
            <a:r>
              <a:rPr lang="zh-CN" altLang="en-US" sz="2400" b="1" dirty="0">
                <a:latin typeface="Times New Roman" panose="02020603050405020304" pitchFamily="18" charset="0"/>
                <a:cs typeface="Times New Roman" panose="02020603050405020304" pitchFamily="18" charset="0"/>
              </a:rPr>
              <a:t>功能性近红外光谱</a:t>
            </a:r>
            <a:r>
              <a:rPr lang="zh-CN" altLang="en-US" sz="2400" b="1" dirty="0" smtClean="0">
                <a:latin typeface="Times New Roman" panose="02020603050405020304" pitchFamily="18" charset="0"/>
                <a:cs typeface="Times New Roman" panose="02020603050405020304" pitchFamily="18" charset="0"/>
              </a:rPr>
              <a:t>成像在提高基本沟通的简单 </a:t>
            </a:r>
            <a:r>
              <a:rPr lang="en-US" altLang="zh-CN" sz="2400" b="1" dirty="0" smtClean="0">
                <a:latin typeface="Times New Roman" panose="02020603050405020304" pitchFamily="18" charset="0"/>
                <a:cs typeface="Times New Roman" panose="02020603050405020304" pitchFamily="18" charset="0"/>
              </a:rPr>
              <a:t>BCI </a:t>
            </a:r>
            <a:r>
              <a:rPr lang="zh-CN" altLang="en-US" sz="2400" b="1" dirty="0" smtClean="0">
                <a:latin typeface="Times New Roman" panose="02020603050405020304" pitchFamily="18" charset="0"/>
                <a:cs typeface="Times New Roman" panose="02020603050405020304" pitchFamily="18" charset="0"/>
              </a:rPr>
              <a:t>系统中使用。</a:t>
            </a:r>
            <a:endParaRPr lang="en-US" altLang="zh-CN" sz="2400" b="1" dirty="0" smtClean="0">
              <a:latin typeface="Times New Roman" panose="02020603050405020304" pitchFamily="18" charset="0"/>
              <a:ea typeface="+mn-ea"/>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文本框 4"/>
          <p:cNvSpPr txBox="1"/>
          <p:nvPr/>
        </p:nvSpPr>
        <p:spPr>
          <a:xfrm>
            <a:off x="533400" y="381000"/>
            <a:ext cx="7924800" cy="5016758"/>
          </a:xfrm>
          <a:prstGeom prst="rect">
            <a:avLst/>
          </a:prstGeom>
          <a:noFill/>
        </p:spPr>
        <p:txBody>
          <a:bodyPr wrap="square" rtlCol="0">
            <a:spAutoFit/>
          </a:bodyPr>
          <a:lstStyle/>
          <a:p>
            <a:pPr>
              <a:lnSpc>
                <a:spcPct val="125000"/>
              </a:lnSpc>
            </a:pPr>
            <a:endParaRPr lang="en-US" altLang="zh-CN"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25000"/>
              </a:lnSpc>
            </a:pPr>
            <a:r>
              <a:rPr lang="zh-CN" altLang="en-US" sz="3600" b="1" dirty="0" smtClean="0">
                <a:effectLst>
                  <a:outerShdw blurRad="38100" dist="38100" dir="2700000" algn="tl">
                    <a:srgbClr val="000000">
                      <a:alpha val="43137"/>
                    </a:srgbClr>
                  </a:outerShdw>
                </a:effectLst>
                <a:latin typeface="+mn-ea"/>
                <a:ea typeface="+mn-ea"/>
                <a:cs typeface="Times New Roman" panose="02020603050405020304" pitchFamily="18" charset="0"/>
              </a:rPr>
              <a:t>本章</a:t>
            </a:r>
            <a:r>
              <a:rPr lang="zh-CN" altLang="en-US" sz="3600" b="1" dirty="0">
                <a:effectLst>
                  <a:outerShdw blurRad="38100" dist="38100" dir="2700000" algn="tl">
                    <a:srgbClr val="000000">
                      <a:alpha val="43137"/>
                    </a:srgbClr>
                  </a:outerShdw>
                </a:effectLst>
                <a:latin typeface="+mn-ea"/>
                <a:ea typeface="+mn-ea"/>
                <a:cs typeface="Times New Roman" panose="02020603050405020304" pitchFamily="18" charset="0"/>
              </a:rPr>
              <a:t>研究内容</a:t>
            </a:r>
            <a:r>
              <a:rPr lang="zh-CN" altLang="en-US" sz="3600" b="1" dirty="0" smtClean="0">
                <a:effectLst>
                  <a:outerShdw blurRad="38100" dist="38100" dir="2700000" algn="tl">
                    <a:srgbClr val="000000">
                      <a:alpha val="43137"/>
                    </a:srgbClr>
                  </a:outerShdw>
                </a:effectLst>
                <a:latin typeface="+mn-ea"/>
                <a:ea typeface="+mn-ea"/>
                <a:cs typeface="Times New Roman" panose="02020603050405020304" pitchFamily="18" charset="0"/>
              </a:rPr>
              <a:t>：</a:t>
            </a:r>
            <a:endParaRPr lang="en-US" altLang="zh-CN" sz="3600" b="1" dirty="0">
              <a:effectLst>
                <a:outerShdw blurRad="38100" dist="38100" dir="2700000" algn="tl">
                  <a:srgbClr val="000000">
                    <a:alpha val="43137"/>
                  </a:srgbClr>
                </a:outerShdw>
              </a:effectLst>
              <a:latin typeface="+mn-ea"/>
              <a:ea typeface="+mn-ea"/>
              <a:cs typeface="Times New Roman" panose="02020603050405020304" pitchFamily="18" charset="0"/>
            </a:endParaRPr>
          </a:p>
          <a:p>
            <a:pPr marL="800100" lvl="1" indent="-342900">
              <a:lnSpc>
                <a:spcPct val="125000"/>
              </a:lnSpc>
              <a:spcBef>
                <a:spcPts val="1800"/>
              </a:spcBef>
              <a:buFont typeface="Arial" panose="020B0604020202020204" pitchFamily="34" charset="0"/>
              <a:buChar char="•"/>
            </a:pPr>
            <a:r>
              <a:rPr lang="zh-CN" altLang="en-US" sz="2800" b="1" dirty="0">
                <a:latin typeface="Times New Roman" panose="02020603050405020304" pitchFamily="18" charset="0"/>
                <a:cs typeface="Times New Roman" panose="02020603050405020304" pitchFamily="18" charset="0"/>
              </a:rPr>
              <a:t>脑的电场是如何产生的；</a:t>
            </a:r>
            <a:endParaRPr lang="en-US" altLang="zh-CN" sz="2800" b="1" dirty="0">
              <a:latin typeface="Times New Roman" panose="02020603050405020304" pitchFamily="18" charset="0"/>
              <a:cs typeface="Times New Roman" panose="02020603050405020304" pitchFamily="18" charset="0"/>
            </a:endParaRPr>
          </a:p>
          <a:p>
            <a:pPr marL="800100" lvl="1" indent="-342900">
              <a:lnSpc>
                <a:spcPct val="125000"/>
              </a:lnSpc>
              <a:spcBef>
                <a:spcPts val="1800"/>
              </a:spcBef>
              <a:buFont typeface="Arial" panose="020B0604020202020204" pitchFamily="34" charset="0"/>
              <a:buChar char="•"/>
            </a:pPr>
            <a:r>
              <a:rPr lang="zh-CN" altLang="en-US" sz="2800" b="1" dirty="0">
                <a:latin typeface="Times New Roman" panose="02020603050405020304" pitchFamily="18" charset="0"/>
                <a:cs typeface="Times New Roman" panose="02020603050405020304" pitchFamily="18" charset="0"/>
              </a:rPr>
              <a:t>脑电场是如何分布的；</a:t>
            </a:r>
            <a:endParaRPr lang="en-US" altLang="zh-CN" sz="2800" b="1" dirty="0">
              <a:latin typeface="Times New Roman" panose="02020603050405020304" pitchFamily="18" charset="0"/>
              <a:cs typeface="Times New Roman" panose="02020603050405020304" pitchFamily="18" charset="0"/>
            </a:endParaRPr>
          </a:p>
          <a:p>
            <a:pPr marL="800100" lvl="1" indent="-342900">
              <a:lnSpc>
                <a:spcPct val="125000"/>
              </a:lnSpc>
              <a:spcBef>
                <a:spcPts val="1800"/>
              </a:spcBef>
              <a:buFont typeface="Arial" panose="020B0604020202020204" pitchFamily="34" charset="0"/>
              <a:buChar char="•"/>
            </a:pPr>
            <a:r>
              <a:rPr lang="zh-CN" altLang="en-US" sz="2800" b="1" dirty="0">
                <a:latin typeface="Times New Roman" panose="02020603050405020304" pitchFamily="18" charset="0"/>
                <a:cs typeface="Times New Roman" panose="02020603050405020304" pitchFamily="18" charset="0"/>
              </a:rPr>
              <a:t>什么决定了脑电场的时空特征；</a:t>
            </a:r>
            <a:endParaRPr lang="en-US" altLang="zh-CN" sz="2800" b="1" dirty="0">
              <a:latin typeface="Times New Roman" panose="02020603050405020304" pitchFamily="18" charset="0"/>
              <a:cs typeface="Times New Roman" panose="02020603050405020304" pitchFamily="18" charset="0"/>
            </a:endParaRPr>
          </a:p>
          <a:p>
            <a:pPr marL="800100" lvl="1" indent="-342900">
              <a:lnSpc>
                <a:spcPct val="125000"/>
              </a:lnSpc>
              <a:spcBef>
                <a:spcPts val="1800"/>
              </a:spcBef>
              <a:buFont typeface="Arial" panose="020B0604020202020204" pitchFamily="34" charset="0"/>
              <a:buChar char="•"/>
            </a:pPr>
            <a:r>
              <a:rPr lang="zh-CN" altLang="en-US" sz="2800" b="1" dirty="0">
                <a:latin typeface="Times New Roman" panose="02020603050405020304" pitchFamily="18" charset="0"/>
                <a:cs typeface="Times New Roman" panose="02020603050405020304" pitchFamily="18" charset="0"/>
              </a:rPr>
              <a:t>如何更好地</a:t>
            </a:r>
            <a:r>
              <a:rPr lang="zh-CN" altLang="en-US" sz="2800" b="1" dirty="0" smtClean="0">
                <a:latin typeface="Times New Roman" panose="02020603050405020304" pitchFamily="18" charset="0"/>
                <a:cs typeface="Times New Roman" panose="02020603050405020304" pitchFamily="18" charset="0"/>
              </a:rPr>
              <a:t>区别特定脑区的电场。</a:t>
            </a:r>
            <a:endParaRPr lang="zh-CN" altLang="en-US" sz="2800" b="1" dirty="0">
              <a:latin typeface="Times New Roman" panose="02020603050405020304" pitchFamily="18" charset="0"/>
              <a:cs typeface="Times New Roman" panose="02020603050405020304" pitchFamily="18" charset="0"/>
            </a:endParaRPr>
          </a:p>
          <a:p>
            <a:pPr marL="342900" indent="-342900">
              <a:lnSpc>
                <a:spcPct val="125000"/>
              </a:lnSpc>
              <a:spcBef>
                <a:spcPts val="1200"/>
              </a:spcBef>
              <a:buFont typeface="Wingdings" panose="05000000000000000000" pitchFamily="2" charset="2"/>
              <a:buChar char="l"/>
            </a:pPr>
            <a:endParaRPr lang="en-US" altLang="zh-CN" sz="2400" b="1" dirty="0" smtClean="0">
              <a:latin typeface="Times New Roman" panose="02020603050405020304" pitchFamily="18" charset="0"/>
              <a:ea typeface="+mn-ea"/>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3.2 </a:t>
            </a:r>
            <a:r>
              <a:rPr lang="zh-CN" altLang="en-US"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电路中的电流和电位</a:t>
            </a:r>
            <a:endParaRPr lang="zh-CN" altLang="en-US" sz="40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7" name="文本框 6"/>
          <p:cNvSpPr txBox="1"/>
          <p:nvPr/>
        </p:nvSpPr>
        <p:spPr>
          <a:xfrm>
            <a:off x="152400" y="2094238"/>
            <a:ext cx="7467600" cy="4555093"/>
          </a:xfrm>
          <a:prstGeom prst="rect">
            <a:avLst/>
          </a:prstGeom>
          <a:noFill/>
        </p:spPr>
        <p:txBody>
          <a:bodyPr wrap="square" rtlCol="0">
            <a:spAutoFit/>
          </a:bodyPr>
          <a:lstStyle/>
          <a:p>
            <a:pPr>
              <a:lnSpc>
                <a:spcPct val="125000"/>
              </a:lnSpc>
            </a:pPr>
            <a:r>
              <a:rPr lang="en-US" altLang="zh-CN" sz="2400" b="1" dirty="0" smtClean="0">
                <a:latin typeface="Times New Roman" panose="02020603050405020304" pitchFamily="18" charset="0"/>
                <a:ea typeface="+mn-ea"/>
                <a:cs typeface="Times New Roman" panose="02020603050405020304" pitchFamily="18" charset="0"/>
              </a:rPr>
              <a:t>1</a:t>
            </a:r>
            <a:r>
              <a:rPr lang="zh-CN" altLang="en-US" sz="2400" b="1" dirty="0" smtClean="0">
                <a:latin typeface="Times New Roman" panose="02020603050405020304" pitchFamily="18" charset="0"/>
                <a:ea typeface="+mn-ea"/>
                <a:cs typeface="Times New Roman" panose="02020603050405020304" pitchFamily="18" charset="0"/>
              </a:rPr>
              <a:t>、电路中的</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欧姆定律</a:t>
            </a:r>
            <a:r>
              <a:rPr lang="zh-CN" altLang="en-US" sz="2400" b="1" dirty="0" smtClean="0">
                <a:latin typeface="Times New Roman" panose="02020603050405020304" pitchFamily="18" charset="0"/>
                <a:ea typeface="+mn-ea"/>
                <a:cs typeface="Times New Roman" panose="02020603050405020304" pitchFamily="18" charset="0"/>
              </a:rPr>
              <a:t>：</a:t>
            </a:r>
            <a:endParaRPr lang="en-US" altLang="zh-CN" sz="2400" b="1" dirty="0" smtClean="0">
              <a:latin typeface="Times New Roman" panose="02020603050405020304" pitchFamily="18" charset="0"/>
              <a:ea typeface="+mn-ea"/>
              <a:cs typeface="Times New Roman" panose="02020603050405020304" pitchFamily="18" charset="0"/>
            </a:endParaRPr>
          </a:p>
          <a:p>
            <a:pPr lvl="1">
              <a:lnSpc>
                <a:spcPct val="125000"/>
              </a:lnSpc>
            </a:pPr>
            <a:r>
              <a:rPr lang="zh-CN" altLang="en-US" sz="2000" b="1" dirty="0" smtClean="0">
                <a:latin typeface="Times New Roman" panose="02020603050405020304" pitchFamily="18" charset="0"/>
                <a:ea typeface="+mn-ea"/>
                <a:cs typeface="Times New Roman" panose="02020603050405020304" pitchFamily="18" charset="0"/>
              </a:rPr>
              <a:t>注：是</a:t>
            </a:r>
            <a:r>
              <a:rPr lang="zh-CN" altLang="en-US" sz="2000" b="1" dirty="0" smtClean="0">
                <a:solidFill>
                  <a:srgbClr val="0070C0"/>
                </a:solidFill>
                <a:latin typeface="Times New Roman" panose="02020603050405020304" pitchFamily="18" charset="0"/>
                <a:ea typeface="+mn-ea"/>
                <a:cs typeface="Times New Roman" panose="02020603050405020304" pitchFamily="18" charset="0"/>
              </a:rPr>
              <a:t>电势差</a:t>
            </a:r>
            <a:r>
              <a:rPr lang="zh-CN" altLang="en-US" sz="2000" b="1" dirty="0" smtClean="0">
                <a:latin typeface="Times New Roman" panose="02020603050405020304" pitchFamily="18" charset="0"/>
                <a:ea typeface="+mn-ea"/>
                <a:cs typeface="Times New Roman" panose="02020603050405020304" pitchFamily="18" charset="0"/>
              </a:rPr>
              <a:t>使电流流动。</a:t>
            </a:r>
            <a:endParaRPr lang="en-US" altLang="zh-CN" sz="2400" b="1" dirty="0">
              <a:latin typeface="Times New Roman" panose="02020603050405020304" pitchFamily="18" charset="0"/>
              <a:ea typeface="+mn-ea"/>
              <a:cs typeface="Times New Roman" panose="02020603050405020304" pitchFamily="18" charset="0"/>
            </a:endParaRPr>
          </a:p>
          <a:p>
            <a:pPr>
              <a:lnSpc>
                <a:spcPct val="125000"/>
              </a:lnSpc>
            </a:pPr>
            <a:r>
              <a:rPr lang="en-US" altLang="zh-CN" sz="2400" b="1" dirty="0" smtClean="0">
                <a:latin typeface="Times New Roman" panose="02020603050405020304" pitchFamily="18" charset="0"/>
                <a:ea typeface="+mn-ea"/>
                <a:cs typeface="Times New Roman" panose="02020603050405020304" pitchFamily="18" charset="0"/>
              </a:rPr>
              <a:t>2</a:t>
            </a:r>
            <a:r>
              <a:rPr lang="zh-CN" altLang="en-US" sz="2400" b="1" dirty="0" smtClean="0">
                <a:latin typeface="Times New Roman" panose="02020603050405020304" pitchFamily="18" charset="0"/>
                <a:ea typeface="+mn-ea"/>
                <a:cs typeface="Times New Roman" panose="02020603050405020304" pitchFamily="18" charset="0"/>
              </a:rPr>
              <a:t>、</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电流源和电压源的等效</a:t>
            </a:r>
            <a:endParaRPr lang="en-US" altLang="zh-CN" sz="2400" b="1" dirty="0" smtClean="0">
              <a:solidFill>
                <a:srgbClr val="0070C0"/>
              </a:solidFill>
              <a:latin typeface="Times New Roman" panose="02020603050405020304" pitchFamily="18" charset="0"/>
              <a:ea typeface="+mn-ea"/>
              <a:cs typeface="Times New Roman" panose="02020603050405020304" pitchFamily="18" charset="0"/>
            </a:endParaRPr>
          </a:p>
          <a:p>
            <a:pPr>
              <a:lnSpc>
                <a:spcPct val="125000"/>
              </a:lnSpc>
            </a:pPr>
            <a:r>
              <a:rPr lang="zh-CN" altLang="en-US" sz="2400" b="1" dirty="0">
                <a:latin typeface="Times New Roman" panose="02020603050405020304" pitchFamily="18" charset="0"/>
                <a:ea typeface="+mn-ea"/>
                <a:cs typeface="Times New Roman" panose="02020603050405020304" pitchFamily="18" charset="0"/>
              </a:rPr>
              <a:t>图</a:t>
            </a:r>
            <a:r>
              <a:rPr lang="zh-CN" altLang="en-US" sz="2400" b="1" dirty="0" smtClean="0">
                <a:latin typeface="Times New Roman" panose="02020603050405020304" pitchFamily="18" charset="0"/>
                <a:ea typeface="+mn-ea"/>
                <a:cs typeface="Times New Roman" panose="02020603050405020304" pitchFamily="18" charset="0"/>
              </a:rPr>
              <a:t>中              </a:t>
            </a:r>
            <a:r>
              <a:rPr lang="en-US" altLang="zh-CN" sz="2400" b="1" dirty="0" smtClean="0">
                <a:latin typeface="Times New Roman" panose="02020603050405020304" pitchFamily="18" charset="0"/>
                <a:ea typeface="+mn-ea"/>
                <a:cs typeface="Times New Roman" panose="02020603050405020304" pitchFamily="18" charset="0"/>
              </a:rPr>
              <a:t>, X</a:t>
            </a:r>
            <a:r>
              <a:rPr lang="zh-CN" altLang="en-US" sz="2400" b="1" dirty="0" smtClean="0">
                <a:latin typeface="Times New Roman" panose="02020603050405020304" pitchFamily="18" charset="0"/>
                <a:ea typeface="+mn-ea"/>
                <a:cs typeface="Times New Roman" panose="02020603050405020304" pitchFamily="18" charset="0"/>
              </a:rPr>
              <a:t>框中的电压和电流都是相等的。</a:t>
            </a:r>
            <a:endParaRPr lang="en-US" altLang="zh-CN" sz="2400" b="1" dirty="0" smtClean="0">
              <a:latin typeface="Times New Roman" panose="02020603050405020304" pitchFamily="18" charset="0"/>
              <a:ea typeface="+mn-ea"/>
              <a:cs typeface="Times New Roman" panose="02020603050405020304" pitchFamily="18" charset="0"/>
            </a:endParaRPr>
          </a:p>
          <a:p>
            <a:pPr lvl="1">
              <a:lnSpc>
                <a:spcPct val="125000"/>
              </a:lnSpc>
            </a:pPr>
            <a:r>
              <a:rPr lang="zh-CN" altLang="en-US" sz="2000" b="1" dirty="0">
                <a:latin typeface="Times New Roman" panose="02020603050405020304" pitchFamily="18" charset="0"/>
                <a:ea typeface="+mn-ea"/>
                <a:cs typeface="Times New Roman" panose="02020603050405020304" pitchFamily="18" charset="0"/>
              </a:rPr>
              <a:t>注：脑中的电流源和电压源也可以使用等效原则</a:t>
            </a:r>
            <a:r>
              <a:rPr lang="zh-CN" altLang="en-US" sz="2000" b="1" dirty="0" smtClean="0">
                <a:latin typeface="Times New Roman" panose="02020603050405020304" pitchFamily="18" charset="0"/>
                <a:ea typeface="+mn-ea"/>
                <a:cs typeface="Times New Roman" panose="02020603050405020304" pitchFamily="18" charset="0"/>
              </a:rPr>
              <a:t>。</a:t>
            </a:r>
            <a:endParaRPr lang="en-US" altLang="zh-CN" sz="2000" b="1" dirty="0" smtClean="0">
              <a:latin typeface="Times New Roman" panose="02020603050405020304" pitchFamily="18" charset="0"/>
              <a:ea typeface="+mn-ea"/>
              <a:cs typeface="Times New Roman" panose="02020603050405020304" pitchFamily="18" charset="0"/>
            </a:endParaRPr>
          </a:p>
          <a:p>
            <a:pPr>
              <a:lnSpc>
                <a:spcPct val="125000"/>
              </a:lnSpc>
            </a:pPr>
            <a:r>
              <a:rPr lang="en-US" altLang="zh-CN" sz="2400" b="1" dirty="0" smtClean="0">
                <a:latin typeface="Times New Roman" panose="02020603050405020304" pitchFamily="18" charset="0"/>
                <a:ea typeface="+mn-ea"/>
                <a:cs typeface="Times New Roman" panose="02020603050405020304" pitchFamily="18" charset="0"/>
              </a:rPr>
              <a:t>3</a:t>
            </a:r>
            <a:r>
              <a:rPr lang="zh-CN" altLang="en-US" sz="2400" b="1" dirty="0" smtClean="0">
                <a:latin typeface="Times New Roman" panose="02020603050405020304" pitchFamily="18" charset="0"/>
                <a:ea typeface="+mn-ea"/>
                <a:cs typeface="Times New Roman" panose="02020603050405020304" pitchFamily="18" charset="0"/>
              </a:rPr>
              <a:t>、电路中的阻抗</a:t>
            </a:r>
            <a:endParaRPr lang="en-US" altLang="zh-CN" sz="2400" b="1" dirty="0" smtClean="0">
              <a:latin typeface="Times New Roman" panose="02020603050405020304" pitchFamily="18" charset="0"/>
              <a:ea typeface="+mn-ea"/>
              <a:cs typeface="Times New Roman" panose="02020603050405020304" pitchFamily="18" charset="0"/>
            </a:endParaRPr>
          </a:p>
          <a:p>
            <a:pPr>
              <a:lnSpc>
                <a:spcPct val="125000"/>
              </a:lnSpc>
            </a:pPr>
            <a:r>
              <a:rPr lang="zh-CN" altLang="en-US" sz="2400" b="1" dirty="0" smtClean="0">
                <a:latin typeface="Times New Roman" panose="02020603050405020304" pitchFamily="18" charset="0"/>
                <a:ea typeface="+mn-ea"/>
                <a:cs typeface="Times New Roman" panose="02020603050405020304" pitchFamily="18" charset="0"/>
              </a:rPr>
              <a:t>在宏观尺度下，脑组织电路可等效为</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电容和</a:t>
            </a:r>
            <a:endParaRPr lang="en-US" altLang="zh-CN" sz="2400" b="1" dirty="0">
              <a:solidFill>
                <a:srgbClr val="0070C0"/>
              </a:solidFill>
              <a:latin typeface="Times New Roman" panose="02020603050405020304" pitchFamily="18" charset="0"/>
              <a:ea typeface="+mn-ea"/>
              <a:cs typeface="Times New Roman" panose="02020603050405020304" pitchFamily="18" charset="0"/>
            </a:endParaRPr>
          </a:p>
          <a:p>
            <a:pPr>
              <a:lnSpc>
                <a:spcPct val="125000"/>
              </a:lnSpc>
            </a:pP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电阻并联</a:t>
            </a:r>
            <a:r>
              <a:rPr lang="zh-CN" altLang="en-US" sz="2400" b="1" dirty="0" smtClean="0">
                <a:latin typeface="Times New Roman" panose="02020603050405020304" pitchFamily="18" charset="0"/>
                <a:ea typeface="+mn-ea"/>
                <a:cs typeface="Times New Roman" panose="02020603050405020304" pitchFamily="18" charset="0"/>
              </a:rPr>
              <a:t>的情况。</a:t>
            </a:r>
            <a:endParaRPr lang="en-US" altLang="zh-CN" sz="2400" b="1" dirty="0" smtClean="0">
              <a:latin typeface="Times New Roman" panose="02020603050405020304" pitchFamily="18" charset="0"/>
              <a:ea typeface="+mn-ea"/>
              <a:cs typeface="Times New Roman" panose="02020603050405020304" pitchFamily="18" charset="0"/>
            </a:endParaRPr>
          </a:p>
          <a:p>
            <a:pPr>
              <a:lnSpc>
                <a:spcPct val="125000"/>
              </a:lnSpc>
            </a:pPr>
            <a:r>
              <a:rPr lang="zh-CN" altLang="en-US" sz="2400" b="1" dirty="0">
                <a:latin typeface="Times New Roman" panose="02020603050405020304" pitchFamily="18" charset="0"/>
                <a:ea typeface="+mn-ea"/>
                <a:cs typeface="Times New Roman" panose="02020603050405020304" pitchFamily="18" charset="0"/>
              </a:rPr>
              <a:t>脑</a:t>
            </a:r>
            <a:r>
              <a:rPr lang="zh-CN" altLang="en-US" sz="2400" b="1" dirty="0" smtClean="0">
                <a:latin typeface="Times New Roman" panose="02020603050405020304" pitchFamily="18" charset="0"/>
                <a:ea typeface="+mn-ea"/>
                <a:cs typeface="Times New Roman" panose="02020603050405020304" pitchFamily="18" charset="0"/>
              </a:rPr>
              <a:t>电流只会在兆赫或更高的频段上产生电磁场，</a:t>
            </a:r>
            <a:endParaRPr lang="en-US" altLang="zh-CN" sz="2400" b="1" dirty="0" smtClean="0">
              <a:latin typeface="Times New Roman" panose="02020603050405020304" pitchFamily="18" charset="0"/>
              <a:ea typeface="+mn-ea"/>
              <a:cs typeface="Times New Roman" panose="02020603050405020304" pitchFamily="18" charset="0"/>
            </a:endParaRPr>
          </a:p>
          <a:p>
            <a:pPr>
              <a:lnSpc>
                <a:spcPct val="125000"/>
              </a:lnSpc>
            </a:pPr>
            <a:r>
              <a:rPr lang="zh-CN" altLang="en-US" sz="2400" b="1" dirty="0" smtClean="0">
                <a:latin typeface="Times New Roman" panose="02020603050405020304" pitchFamily="18" charset="0"/>
                <a:ea typeface="+mn-ea"/>
                <a:cs typeface="Times New Roman" panose="02020603050405020304" pitchFamily="18" charset="0"/>
              </a:rPr>
              <a:t>而该频段远高于实际脑电场。</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准静态近似</a:t>
            </a:r>
            <a:endParaRPr lang="zh-CN" altLang="en-US" sz="2400" b="1" dirty="0" smtClean="0">
              <a:solidFill>
                <a:srgbClr val="0070C0"/>
              </a:solidFill>
              <a:latin typeface="Times New Roman" panose="02020603050405020304" pitchFamily="18" charset="0"/>
              <a:ea typeface="+mn-ea"/>
              <a:cs typeface="Times New Roman" panose="02020603050405020304" pitchFamily="18" charset="0"/>
            </a:endParaRPr>
          </a:p>
        </p:txBody>
      </p:sp>
      <p:pic>
        <p:nvPicPr>
          <p:cNvPr id="2" name="图片 1"/>
          <p:cNvPicPr>
            <a:picLocks noChangeAspect="1"/>
          </p:cNvPicPr>
          <p:nvPr/>
        </p:nvPicPr>
        <p:blipFill>
          <a:blip r:embed="rId1">
            <a:duotone>
              <a:prstClr val="black"/>
              <a:schemeClr val="accent1">
                <a:tint val="45000"/>
                <a:satMod val="400000"/>
              </a:schemeClr>
            </a:duotone>
          </a:blip>
          <a:stretch>
            <a:fillRect/>
          </a:stretch>
        </p:blipFill>
        <p:spPr>
          <a:xfrm>
            <a:off x="3505200" y="2116650"/>
            <a:ext cx="1910542" cy="474150"/>
          </a:xfrm>
          <a:prstGeom prst="rect">
            <a:avLst/>
          </a:prstGeom>
        </p:spPr>
      </p:pic>
      <p:pic>
        <p:nvPicPr>
          <p:cNvPr id="4" name="图片 3"/>
          <p:cNvPicPr>
            <a:picLocks noChangeAspect="1"/>
          </p:cNvPicPr>
          <p:nvPr/>
        </p:nvPicPr>
        <p:blipFill>
          <a:blip r:embed="rId2"/>
          <a:stretch>
            <a:fillRect/>
          </a:stretch>
        </p:blipFill>
        <p:spPr>
          <a:xfrm>
            <a:off x="6467475" y="2895600"/>
            <a:ext cx="2676525" cy="3714750"/>
          </a:xfrm>
          <a:prstGeom prst="rect">
            <a:avLst/>
          </a:prstGeom>
        </p:spPr>
      </p:pic>
      <p:pic>
        <p:nvPicPr>
          <p:cNvPr id="6" name="图片 5"/>
          <p:cNvPicPr>
            <a:picLocks noChangeAspect="1"/>
          </p:cNvPicPr>
          <p:nvPr/>
        </p:nvPicPr>
        <p:blipFill>
          <a:blip r:embed="rId3">
            <a:duotone>
              <a:prstClr val="black"/>
              <a:schemeClr val="accent1">
                <a:tint val="45000"/>
                <a:satMod val="400000"/>
              </a:schemeClr>
            </a:duotone>
          </a:blip>
          <a:stretch>
            <a:fillRect/>
          </a:stretch>
        </p:blipFill>
        <p:spPr>
          <a:xfrm>
            <a:off x="1055855" y="3505200"/>
            <a:ext cx="1001545" cy="354978"/>
          </a:xfrm>
          <a:prstGeom prst="rect">
            <a:avLst/>
          </a:prstGeom>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228600" y="381000"/>
            <a:ext cx="8153400" cy="1477328"/>
          </a:xfrm>
          <a:prstGeom prst="rect">
            <a:avLst/>
          </a:prstGeom>
          <a:noFill/>
        </p:spPr>
        <p:txBody>
          <a:bodyPr wrap="square" rtlCol="0">
            <a:spAutoFit/>
          </a:bodyPr>
          <a:lstStyle/>
          <a:p>
            <a:pPr>
              <a:lnSpc>
                <a:spcPct val="125000"/>
              </a:lnSpc>
            </a:pPr>
            <a:r>
              <a:rPr lang="en-US" altLang="zh-CN" sz="2400" b="1" dirty="0" smtClean="0">
                <a:latin typeface="Times New Roman" panose="02020603050405020304" pitchFamily="18" charset="0"/>
                <a:ea typeface="+mn-ea"/>
                <a:cs typeface="Times New Roman" panose="02020603050405020304" pitchFamily="18" charset="0"/>
              </a:rPr>
              <a:t>4</a:t>
            </a:r>
            <a:r>
              <a:rPr lang="zh-CN" altLang="en-US" sz="2400" b="1" dirty="0" smtClean="0">
                <a:latin typeface="Times New Roman" panose="02020603050405020304" pitchFamily="18" charset="0"/>
                <a:ea typeface="+mn-ea"/>
                <a:cs typeface="Times New Roman" panose="02020603050405020304" pitchFamily="18" charset="0"/>
              </a:rPr>
              <a:t>、电路中的线性叠加</a:t>
            </a:r>
            <a:endParaRPr lang="en-US" altLang="zh-CN" sz="2400" b="1" dirty="0" smtClean="0">
              <a:latin typeface="Times New Roman" panose="02020603050405020304" pitchFamily="18" charset="0"/>
              <a:ea typeface="+mn-ea"/>
              <a:cs typeface="Times New Roman" panose="02020603050405020304" pitchFamily="18" charset="0"/>
            </a:endParaRPr>
          </a:p>
          <a:p>
            <a:pPr>
              <a:lnSpc>
                <a:spcPct val="125000"/>
              </a:lnSpc>
            </a:pPr>
            <a:r>
              <a:rPr lang="zh-CN" altLang="en-US" sz="2400" b="1" dirty="0" smtClean="0">
                <a:latin typeface="Times New Roman" panose="02020603050405020304" pitchFamily="18" charset="0"/>
                <a:ea typeface="+mn-ea"/>
                <a:cs typeface="Times New Roman" panose="02020603050405020304" pitchFamily="18" charset="0"/>
              </a:rPr>
              <a:t>组织的电信号在</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宏观尺度上为线性</a:t>
            </a:r>
            <a:r>
              <a:rPr lang="zh-CN" altLang="en-US" sz="2400" b="1" dirty="0" smtClean="0">
                <a:latin typeface="Times New Roman" panose="02020603050405020304" pitchFamily="18" charset="0"/>
                <a:ea typeface="+mn-ea"/>
                <a:cs typeface="Times New Roman" panose="02020603050405020304" pitchFamily="18" charset="0"/>
              </a:rPr>
              <a:t>，</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硬脑膜和头皮的电势就是各柱电势之和</a:t>
            </a:r>
            <a:r>
              <a:rPr lang="zh-CN" altLang="en-US" sz="2400" b="1" dirty="0" smtClean="0">
                <a:latin typeface="Times New Roman" panose="02020603050405020304" pitchFamily="18" charset="0"/>
                <a:ea typeface="+mn-ea"/>
                <a:cs typeface="Times New Roman" panose="02020603050405020304" pitchFamily="18" charset="0"/>
              </a:rPr>
              <a:t>，这个结果只要求欧姆定律有效。 </a:t>
            </a:r>
            <a:endParaRPr lang="en-US" altLang="zh-CN" sz="2400" b="1" dirty="0">
              <a:latin typeface="Times New Roman" panose="02020603050405020304" pitchFamily="18" charset="0"/>
              <a:ea typeface="+mn-ea"/>
              <a:cs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2828925" y="1858328"/>
            <a:ext cx="2952750" cy="4533900"/>
          </a:xfrm>
          <a:prstGeom prst="rect">
            <a:avLst/>
          </a:prstGeom>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3.3 </a:t>
            </a:r>
            <a:r>
              <a:rPr lang="zh-CN" altLang="en-US" sz="40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组织容积导电的电流和电位</a:t>
            </a:r>
            <a:endParaRPr lang="zh-CN" altLang="en-US" sz="40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7" name="文本框 6"/>
          <p:cNvSpPr txBox="1"/>
          <p:nvPr/>
        </p:nvSpPr>
        <p:spPr>
          <a:xfrm>
            <a:off x="99233" y="2514600"/>
            <a:ext cx="8844742" cy="2939266"/>
          </a:xfrm>
          <a:prstGeom prst="rect">
            <a:avLst/>
          </a:prstGeom>
          <a:noFill/>
        </p:spPr>
        <p:txBody>
          <a:bodyPr wrap="square" rtlCol="0">
            <a:spAutoFit/>
          </a:bodyPr>
          <a:lstStyle/>
          <a:p>
            <a:pPr>
              <a:lnSpc>
                <a:spcPct val="125000"/>
              </a:lnSpc>
            </a:pPr>
            <a:r>
              <a:rPr lang="zh-CN" altLang="en-US" sz="2800" b="1" dirty="0" smtClean="0">
                <a:latin typeface="Times New Roman" panose="02020603050405020304" pitchFamily="18" charset="0"/>
                <a:ea typeface="+mn-ea"/>
                <a:cs typeface="Times New Roman" panose="02020603050405020304" pitchFamily="18" charset="0"/>
              </a:rPr>
              <a:t>从电路转换到容积导电时面临的三个问题：</a:t>
            </a:r>
            <a:endParaRPr lang="en-US" altLang="zh-CN" sz="2800" b="1" dirty="0" smtClean="0">
              <a:latin typeface="Times New Roman" panose="02020603050405020304" pitchFamily="18" charset="0"/>
              <a:ea typeface="+mn-ea"/>
              <a:cs typeface="Times New Roman" panose="02020603050405020304" pitchFamily="18" charset="0"/>
            </a:endParaRPr>
          </a:p>
          <a:p>
            <a:pPr lvl="1">
              <a:lnSpc>
                <a:spcPct val="125000"/>
              </a:lnSpc>
            </a:pPr>
            <a:r>
              <a:rPr lang="en-US" altLang="zh-CN" sz="2400" b="1" dirty="0" smtClean="0">
                <a:latin typeface="Times New Roman" panose="02020603050405020304" pitchFamily="18" charset="0"/>
                <a:ea typeface="+mn-ea"/>
                <a:cs typeface="Times New Roman" panose="02020603050405020304" pitchFamily="18" charset="0"/>
              </a:rPr>
              <a:t>1</a:t>
            </a:r>
            <a:r>
              <a:rPr lang="zh-CN" altLang="en-US" sz="2400" b="1" dirty="0" smtClean="0">
                <a:latin typeface="Times New Roman" panose="02020603050405020304" pitchFamily="18" charset="0"/>
                <a:ea typeface="+mn-ea"/>
                <a:cs typeface="Times New Roman" panose="02020603050405020304" pitchFamily="18" charset="0"/>
              </a:rPr>
              <a:t>、脑中的电流分布由几何形状和组织的电阻率决定，因而</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呈现复杂的空间模式</a:t>
            </a:r>
            <a:r>
              <a:rPr lang="zh-CN" altLang="en-US" sz="2400" b="1" dirty="0" smtClean="0">
                <a:latin typeface="Times New Roman" panose="02020603050405020304" pitchFamily="18" charset="0"/>
                <a:ea typeface="+mn-ea"/>
                <a:cs typeface="Times New Roman" panose="02020603050405020304" pitchFamily="18" charset="0"/>
              </a:rPr>
              <a:t>。</a:t>
            </a:r>
            <a:endParaRPr lang="en-US" altLang="zh-CN" sz="2400" b="1" dirty="0" smtClean="0">
              <a:latin typeface="Times New Roman" panose="02020603050405020304" pitchFamily="18" charset="0"/>
              <a:ea typeface="+mn-ea"/>
              <a:cs typeface="Times New Roman" panose="02020603050405020304" pitchFamily="18" charset="0"/>
            </a:endParaRPr>
          </a:p>
          <a:p>
            <a:pPr lvl="1">
              <a:lnSpc>
                <a:spcPct val="125000"/>
              </a:lnSpc>
            </a:pPr>
            <a:r>
              <a:rPr lang="en-US" altLang="zh-CN" sz="2400" b="1" dirty="0" smtClean="0">
                <a:latin typeface="Times New Roman" panose="02020603050405020304" pitchFamily="18" charset="0"/>
                <a:ea typeface="+mn-ea"/>
                <a:cs typeface="Times New Roman" panose="02020603050405020304" pitchFamily="18" charset="0"/>
              </a:rPr>
              <a:t>2</a:t>
            </a:r>
            <a:r>
              <a:rPr lang="zh-CN" altLang="en-US" sz="2400" b="1" dirty="0" smtClean="0">
                <a:latin typeface="Times New Roman" panose="02020603050405020304" pitchFamily="18" charset="0"/>
                <a:ea typeface="+mn-ea"/>
                <a:cs typeface="Times New Roman" panose="02020603050405020304" pitchFamily="18" charset="0"/>
              </a:rPr>
              <a:t>、</a:t>
            </a:r>
            <a:r>
              <a:rPr lang="en-US" altLang="zh-CN" sz="2400" b="1" dirty="0" smtClean="0">
                <a:latin typeface="Times New Roman" panose="02020603050405020304" pitchFamily="18" charset="0"/>
                <a:ea typeface="+mn-ea"/>
                <a:cs typeface="Times New Roman" panose="02020603050405020304" pitchFamily="18" charset="0"/>
              </a:rPr>
              <a:t> </a:t>
            </a:r>
            <a:r>
              <a:rPr lang="zh-CN" altLang="en-US" sz="2400" b="1" dirty="0" smtClean="0">
                <a:latin typeface="Times New Roman" panose="02020603050405020304" pitchFamily="18" charset="0"/>
                <a:ea typeface="+mn-ea"/>
                <a:cs typeface="Times New Roman" panose="02020603050405020304" pitchFamily="18" charset="0"/>
              </a:rPr>
              <a:t>电势只与脑内产生的电流源有关，</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电势零点的定义不同</a:t>
            </a:r>
            <a:r>
              <a:rPr lang="zh-CN" altLang="en-US" sz="2400" b="1" dirty="0" smtClean="0">
                <a:latin typeface="Times New Roman" panose="02020603050405020304" pitchFamily="18" charset="0"/>
                <a:ea typeface="+mn-ea"/>
                <a:cs typeface="Times New Roman" panose="02020603050405020304" pitchFamily="18" charset="0"/>
              </a:rPr>
              <a:t>。</a:t>
            </a:r>
            <a:endParaRPr lang="en-US" altLang="zh-CN" sz="2400" b="1" dirty="0" smtClean="0">
              <a:latin typeface="Times New Roman" panose="02020603050405020304" pitchFamily="18" charset="0"/>
              <a:ea typeface="+mn-ea"/>
              <a:cs typeface="Times New Roman" panose="02020603050405020304" pitchFamily="18" charset="0"/>
            </a:endParaRPr>
          </a:p>
          <a:p>
            <a:pPr lvl="1">
              <a:lnSpc>
                <a:spcPct val="125000"/>
              </a:lnSpc>
            </a:pPr>
            <a:r>
              <a:rPr lang="en-US" altLang="zh-CN" sz="2400" b="1" dirty="0" smtClean="0">
                <a:latin typeface="Times New Roman" panose="02020603050405020304" pitchFamily="18" charset="0"/>
                <a:ea typeface="+mn-ea"/>
                <a:cs typeface="Times New Roman" panose="02020603050405020304" pitchFamily="18" charset="0"/>
              </a:rPr>
              <a:t>3</a:t>
            </a:r>
            <a:r>
              <a:rPr lang="zh-CN" altLang="en-US" sz="2400" b="1" dirty="0" smtClean="0">
                <a:latin typeface="Times New Roman" panose="02020603050405020304" pitchFamily="18" charset="0"/>
                <a:ea typeface="+mn-ea"/>
                <a:cs typeface="Times New Roman" panose="02020603050405020304" pitchFamily="18" charset="0"/>
              </a:rPr>
              <a:t>、所有电学参量（电势、电流密度、电阻率等）必须</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在特定的空间范围上定义，与测量尺度关系密切</a:t>
            </a:r>
            <a:r>
              <a:rPr lang="zh-CN" altLang="en-US" sz="2400" b="1" dirty="0" smtClean="0">
                <a:latin typeface="Times New Roman" panose="02020603050405020304" pitchFamily="18" charset="0"/>
                <a:ea typeface="+mn-ea"/>
                <a:cs typeface="Times New Roman" panose="02020603050405020304" pitchFamily="18" charset="0"/>
              </a:rPr>
              <a:t>。</a:t>
            </a:r>
            <a:endParaRPr lang="en-US" altLang="zh-CN" sz="2400" b="1" dirty="0">
              <a:latin typeface="Times New Roman" panose="02020603050405020304" pitchFamily="18" charset="0"/>
              <a:ea typeface="+mn-ea"/>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p:cNvSpPr>
            <a:spLocks noGrp="1"/>
          </p:cNvSpPr>
          <p:nvPr>
            <p:ph type="title"/>
          </p:nvPr>
        </p:nvSpPr>
        <p:spPr>
          <a:xfrm>
            <a:off x="391886" y="304800"/>
            <a:ext cx="4419600" cy="547687"/>
          </a:xfrm>
        </p:spPr>
        <p:txBody>
          <a:bodyPr/>
          <a:lstStyle/>
          <a:p>
            <a:r>
              <a:rPr lang="zh-CN" altLang="en-US" sz="3200" b="1"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头部电流分布</a:t>
            </a:r>
            <a:endParaRPr lang="zh-CN" altLang="en-US" sz="32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6" name="文本框 5"/>
          <p:cNvSpPr txBox="1"/>
          <p:nvPr/>
        </p:nvSpPr>
        <p:spPr>
          <a:xfrm>
            <a:off x="391886" y="1066800"/>
            <a:ext cx="8562975" cy="1200329"/>
          </a:xfrm>
          <a:prstGeom prst="rect">
            <a:avLst/>
          </a:prstGeom>
          <a:noFill/>
        </p:spPr>
        <p:txBody>
          <a:bodyPr wrap="square" rtlCol="0">
            <a:spAutoFit/>
          </a:bodyPr>
          <a:lstStyle/>
          <a:p>
            <a:r>
              <a:rPr lang="zh-CN" altLang="en-US" sz="2400" b="1" dirty="0" smtClean="0">
                <a:latin typeface="Times New Roman" panose="02020603050405020304" pitchFamily="18" charset="0"/>
                <a:ea typeface="+mn-ea"/>
                <a:cs typeface="Times New Roman" panose="02020603050405020304" pitchFamily="18" charset="0"/>
              </a:rPr>
              <a:t>脑部容积导电中，电流为非均匀分布，且介质是非同质（脑、脑脊液、颅骨和头皮）的容积导体，电阻率与方向有关，</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电阻率是张量，与测量尺度关系密切</a:t>
            </a:r>
            <a:r>
              <a:rPr lang="zh-CN" altLang="en-US" sz="2400" b="1" dirty="0" smtClean="0">
                <a:latin typeface="Times New Roman" panose="02020603050405020304" pitchFamily="18" charset="0"/>
                <a:ea typeface="+mn-ea"/>
                <a:cs typeface="Times New Roman" panose="02020603050405020304" pitchFamily="18" charset="0"/>
              </a:rPr>
              <a:t>。</a:t>
            </a:r>
            <a:endParaRPr lang="zh-CN" altLang="en-US" sz="2400" b="1" dirty="0">
              <a:latin typeface="Times New Roman" panose="02020603050405020304" pitchFamily="18" charset="0"/>
              <a:ea typeface="+mn-ea"/>
              <a:cs typeface="Times New Roman" panose="02020603050405020304" pitchFamily="18" charset="0"/>
            </a:endParaRPr>
          </a:p>
        </p:txBody>
      </p:sp>
      <p:sp>
        <p:nvSpPr>
          <p:cNvPr id="4" name="标题 2"/>
          <p:cNvSpPr txBox="1"/>
          <p:nvPr/>
        </p:nvSpPr>
        <p:spPr bwMode="auto">
          <a:xfrm>
            <a:off x="391886" y="2394356"/>
            <a:ext cx="4419600"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r>
              <a:rPr lang="zh-CN" altLang="en-US" sz="3200" b="1" kern="0" dirty="0" smtClean="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容积导电的头模型</a:t>
            </a:r>
            <a:endParaRPr lang="zh-CN" altLang="en-US" sz="3200" b="1" kern="0"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1"/>
          <a:stretch>
            <a:fillRect/>
          </a:stretch>
        </p:blipFill>
        <p:spPr>
          <a:xfrm>
            <a:off x="5581650" y="2057400"/>
            <a:ext cx="3562350" cy="3219450"/>
          </a:xfrm>
          <a:prstGeom prst="rect">
            <a:avLst/>
          </a:prstGeom>
        </p:spPr>
      </p:pic>
      <p:sp>
        <p:nvSpPr>
          <p:cNvPr id="7" name="文本框 6"/>
          <p:cNvSpPr txBox="1"/>
          <p:nvPr/>
        </p:nvSpPr>
        <p:spPr>
          <a:xfrm>
            <a:off x="281669" y="3169376"/>
            <a:ext cx="8673192" cy="3508653"/>
          </a:xfrm>
          <a:prstGeom prst="rect">
            <a:avLst/>
          </a:prstGeom>
          <a:noFill/>
        </p:spPr>
        <p:txBody>
          <a:bodyPr wrap="square" rtlCol="0">
            <a:spAutoFit/>
          </a:bodyPr>
          <a:lstStyle/>
          <a:p>
            <a:r>
              <a:rPr lang="zh-CN" altLang="en-US" sz="2400" b="1" dirty="0" smtClean="0">
                <a:latin typeface="Times New Roman" panose="02020603050405020304" pitchFamily="18" charset="0"/>
                <a:ea typeface="+mn-ea"/>
                <a:cs typeface="Times New Roman" panose="02020603050405020304" pitchFamily="18" charset="0"/>
              </a:rPr>
              <a:t>应用最广泛的脑部模型是</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三球模型</a:t>
            </a:r>
            <a:r>
              <a:rPr lang="zh-CN" altLang="en-US" sz="2400" b="1" dirty="0" smtClean="0">
                <a:latin typeface="Times New Roman" panose="02020603050405020304" pitchFamily="18" charset="0"/>
                <a:ea typeface="+mn-ea"/>
                <a:cs typeface="Times New Roman" panose="02020603050405020304" pitchFamily="18" charset="0"/>
              </a:rPr>
              <a:t>和</a:t>
            </a:r>
            <a:endParaRPr lang="en-US" altLang="zh-CN" sz="2400" b="1" dirty="0" smtClean="0">
              <a:latin typeface="Times New Roman" panose="02020603050405020304" pitchFamily="18" charset="0"/>
              <a:ea typeface="+mn-ea"/>
              <a:cs typeface="Times New Roman" panose="02020603050405020304" pitchFamily="18" charset="0"/>
            </a:endParaRPr>
          </a:p>
          <a:p>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四球模型</a:t>
            </a:r>
            <a:r>
              <a:rPr lang="zh-CN" altLang="en-US" sz="2400" b="1" dirty="0" smtClean="0">
                <a:latin typeface="Times New Roman" panose="02020603050405020304" pitchFamily="18" charset="0"/>
                <a:ea typeface="+mn-ea"/>
                <a:cs typeface="Times New Roman" panose="02020603050405020304" pitchFamily="18" charset="0"/>
              </a:rPr>
              <a:t>。如左图，四球模型包括內球</a:t>
            </a:r>
            <a:endParaRPr lang="en-US" altLang="zh-CN" sz="2400" b="1" dirty="0" smtClean="0">
              <a:latin typeface="Times New Roman" panose="02020603050405020304" pitchFamily="18" charset="0"/>
              <a:ea typeface="+mn-ea"/>
              <a:cs typeface="Times New Roman" panose="02020603050405020304" pitchFamily="18" charset="0"/>
            </a:endParaRPr>
          </a:p>
          <a:p>
            <a:r>
              <a:rPr lang="zh-CN" altLang="en-US" sz="2400" b="1" dirty="0" smtClean="0">
                <a:latin typeface="Times New Roman" panose="02020603050405020304" pitchFamily="18" charset="0"/>
                <a:ea typeface="+mn-ea"/>
                <a:cs typeface="Times New Roman" panose="02020603050405020304" pitchFamily="18" charset="0"/>
              </a:rPr>
              <a:t>（大脑）、脑脊液、颅骨和头皮。</a:t>
            </a:r>
            <a:endParaRPr lang="en-US" altLang="zh-CN" sz="2400" b="1" dirty="0" smtClean="0">
              <a:latin typeface="Times New Roman" panose="02020603050405020304" pitchFamily="18" charset="0"/>
              <a:ea typeface="+mn-ea"/>
              <a:cs typeface="Times New Roman" panose="02020603050405020304" pitchFamily="18" charset="0"/>
            </a:endParaRPr>
          </a:p>
          <a:p>
            <a:pPr>
              <a:spcBef>
                <a:spcPts val="1800"/>
              </a:spcBef>
            </a:pPr>
            <a:r>
              <a:rPr lang="zh-CN" altLang="en-US" sz="2400" b="1" dirty="0">
                <a:latin typeface="Times New Roman" panose="02020603050405020304" pitchFamily="18" charset="0"/>
                <a:ea typeface="+mn-ea"/>
                <a:cs typeface="Times New Roman" panose="02020603050405020304" pitchFamily="18" charset="0"/>
              </a:rPr>
              <a:t>图</a:t>
            </a:r>
            <a:r>
              <a:rPr lang="zh-CN" altLang="en-US" sz="2400" b="1" dirty="0" smtClean="0">
                <a:latin typeface="Times New Roman" panose="02020603050405020304" pitchFamily="18" charset="0"/>
                <a:ea typeface="+mn-ea"/>
                <a:cs typeface="Times New Roman" panose="02020603050405020304" pitchFamily="18" charset="0"/>
              </a:rPr>
              <a:t>中的小箭头为皮层介观源，这些源电流</a:t>
            </a:r>
            <a:endParaRPr lang="en-US" altLang="zh-CN" sz="2400" b="1" dirty="0" smtClean="0">
              <a:latin typeface="Times New Roman" panose="02020603050405020304" pitchFamily="18" charset="0"/>
              <a:ea typeface="+mn-ea"/>
              <a:cs typeface="Times New Roman" panose="02020603050405020304" pitchFamily="18" charset="0"/>
            </a:endParaRPr>
          </a:p>
          <a:p>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大部分留在颅骨内</a:t>
            </a:r>
            <a:r>
              <a:rPr lang="zh-CN" altLang="en-US" sz="2400" b="1" dirty="0" smtClean="0">
                <a:latin typeface="Times New Roman" panose="02020603050405020304" pitchFamily="18" charset="0"/>
                <a:ea typeface="+mn-ea"/>
                <a:cs typeface="Times New Roman" panose="02020603050405020304" pitchFamily="18" charset="0"/>
              </a:rPr>
              <a:t>被记录为</a:t>
            </a:r>
            <a:r>
              <a:rPr lang="en-US" altLang="zh-CN" sz="2400" b="1" dirty="0" err="1" smtClean="0">
                <a:latin typeface="Times New Roman" panose="02020603050405020304" pitchFamily="18" charset="0"/>
                <a:ea typeface="+mn-ea"/>
                <a:cs typeface="Times New Roman" panose="02020603050405020304" pitchFamily="18" charset="0"/>
              </a:rPr>
              <a:t>ECoG</a:t>
            </a:r>
            <a:r>
              <a:rPr lang="zh-CN" altLang="en-US" sz="2400" b="1" dirty="0" smtClean="0">
                <a:latin typeface="Times New Roman" panose="02020603050405020304" pitchFamily="18" charset="0"/>
                <a:ea typeface="+mn-ea"/>
                <a:cs typeface="Times New Roman" panose="02020603050405020304" pitchFamily="18" charset="0"/>
              </a:rPr>
              <a:t>，</a:t>
            </a: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较少部分</a:t>
            </a:r>
            <a:endParaRPr lang="en-US" altLang="zh-CN" sz="2400" b="1" dirty="0" smtClean="0">
              <a:solidFill>
                <a:srgbClr val="0070C0"/>
              </a:solidFill>
              <a:latin typeface="Times New Roman" panose="02020603050405020304" pitchFamily="18" charset="0"/>
              <a:ea typeface="+mn-ea"/>
              <a:cs typeface="Times New Roman" panose="02020603050405020304" pitchFamily="18" charset="0"/>
            </a:endParaRPr>
          </a:p>
          <a:p>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会到达头皮</a:t>
            </a:r>
            <a:r>
              <a:rPr lang="zh-CN" altLang="en-US" sz="2400" b="1" dirty="0" smtClean="0">
                <a:latin typeface="Times New Roman" panose="02020603050405020304" pitchFamily="18" charset="0"/>
                <a:ea typeface="+mn-ea"/>
                <a:cs typeface="Times New Roman" panose="02020603050405020304" pitchFamily="18" charset="0"/>
              </a:rPr>
              <a:t>被记录为</a:t>
            </a:r>
            <a:r>
              <a:rPr lang="en-US" altLang="zh-CN" sz="2400" b="1" dirty="0" smtClean="0">
                <a:latin typeface="Times New Roman" panose="02020603050405020304" pitchFamily="18" charset="0"/>
                <a:ea typeface="+mn-ea"/>
                <a:cs typeface="Times New Roman" panose="02020603050405020304" pitchFamily="18" charset="0"/>
              </a:rPr>
              <a:t>EEG</a:t>
            </a:r>
            <a:r>
              <a:rPr lang="zh-CN" altLang="en-US" sz="2400" b="1" dirty="0" smtClean="0">
                <a:latin typeface="Times New Roman" panose="02020603050405020304" pitchFamily="18" charset="0"/>
                <a:ea typeface="+mn-ea"/>
                <a:cs typeface="Times New Roman" panose="02020603050405020304" pitchFamily="18" charset="0"/>
              </a:rPr>
              <a:t>。</a:t>
            </a:r>
            <a:endParaRPr lang="en-US" altLang="zh-CN" sz="2400" b="1" dirty="0" smtClean="0">
              <a:latin typeface="Times New Roman" panose="02020603050405020304" pitchFamily="18" charset="0"/>
              <a:ea typeface="+mn-ea"/>
              <a:cs typeface="Times New Roman" panose="02020603050405020304" pitchFamily="18" charset="0"/>
            </a:endParaRPr>
          </a:p>
          <a:p>
            <a:pPr>
              <a:spcBef>
                <a:spcPts val="1800"/>
              </a:spcBef>
            </a:pPr>
            <a:r>
              <a:rPr lang="zh-CN" altLang="en-US" sz="2400" b="1" dirty="0" smtClean="0">
                <a:solidFill>
                  <a:srgbClr val="0070C0"/>
                </a:solidFill>
                <a:latin typeface="Times New Roman" panose="02020603050405020304" pitchFamily="18" charset="0"/>
                <a:ea typeface="+mn-ea"/>
                <a:cs typeface="Times New Roman" panose="02020603050405020304" pitchFamily="18" charset="0"/>
              </a:rPr>
              <a:t>与头皮记录相比，颅内记录会得到不同的信息、更好地反映脑的动力学特性，但不是更多或更好的信息</a:t>
            </a:r>
            <a:r>
              <a:rPr lang="zh-CN" altLang="en-US" sz="2400" b="1" dirty="0" smtClean="0">
                <a:latin typeface="Times New Roman" panose="02020603050405020304" pitchFamily="18" charset="0"/>
                <a:ea typeface="+mn-ea"/>
                <a:cs typeface="Times New Roman" panose="02020603050405020304" pitchFamily="18" charset="0"/>
              </a:rPr>
              <a:t>。</a:t>
            </a:r>
            <a:endParaRPr lang="zh-CN" altLang="en-US" sz="2400" b="1" dirty="0">
              <a:latin typeface="Times New Roman" panose="02020603050405020304" pitchFamily="18" charset="0"/>
              <a:ea typeface="+mn-ea"/>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Blends">
  <a:themeElements>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0000FF"/>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FFFF"/>
        </a:hlink>
        <a:folHlink>
          <a:srgbClr val="3333C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FFFF"/>
        </a:hlink>
        <a:folHlink>
          <a:srgbClr val="FFFFFF"/>
        </a:folHlink>
      </a:clrScheme>
      <a:clrMap bg1="lt1" tx1="dk1" bg2="lt2" tx2="dk2" accent1="accent1" accent2="accent2" accent3="accent3" accent4="accent4" accent5="accent5" accent6="accent6" hlink="hlink" folHlink="folHlink"/>
    </a:extraClrScheme>
    <a:extraClrScheme>
      <a:clrScheme name="Blends 9">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FFFFFF"/>
        </a:folHlink>
      </a:clrScheme>
      <a:clrMap bg1="lt1" tx1="dk1" bg2="lt2" tx2="dk2" accent1="accent1" accent2="accent2" accent3="accent3" accent4="accent4" accent5="accent5" accent6="accent6" hlink="hlink" folHlink="folHlink"/>
    </a:extraClrScheme>
    <a:extraClrScheme>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0000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5785</Words>
  <Application>WPS 演示</Application>
  <PresentationFormat>全屏显示(4:3)</PresentationFormat>
  <Paragraphs>382</Paragraphs>
  <Slides>42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42</vt:i4>
      </vt:variant>
    </vt:vector>
  </HeadingPairs>
  <TitlesOfParts>
    <vt:vector size="51" baseType="lpstr">
      <vt:lpstr>Arial</vt:lpstr>
      <vt:lpstr>宋体</vt:lpstr>
      <vt:lpstr>Wingdings</vt:lpstr>
      <vt:lpstr>Tahoma</vt:lpstr>
      <vt:lpstr>Times New Roman</vt:lpstr>
      <vt:lpstr>黑体</vt:lpstr>
      <vt:lpstr>微软雅黑</vt:lpstr>
      <vt:lpstr>Arial Unicode MS</vt:lpstr>
      <vt:lpstr>Blends</vt:lpstr>
      <vt:lpstr>PowerPoint 演示文稿</vt:lpstr>
      <vt:lpstr>PowerPoint 演示文稿</vt:lpstr>
      <vt:lpstr>3.1 引言</vt:lpstr>
      <vt:lpstr>PowerPoint 演示文稿</vt:lpstr>
      <vt:lpstr>PowerPoint 演示文稿</vt:lpstr>
      <vt:lpstr>3.2 电路中的电流和电位</vt:lpstr>
      <vt:lpstr>PowerPoint 演示文稿</vt:lpstr>
      <vt:lpstr>3.3 组织容积导电的电流和电位</vt:lpstr>
      <vt:lpstr>头部电流分布</vt:lpstr>
      <vt:lpstr>3.4 颅骨内电位记录</vt:lpstr>
      <vt:lpstr>局部场电势（LFP）</vt:lpstr>
      <vt:lpstr>3.5 多尺度下的脑源</vt:lpstr>
      <vt:lpstr>3.6 头皮记录的电位</vt:lpstr>
      <vt:lpstr>3.7 脑电的正向和逆向问题</vt:lpstr>
      <vt:lpstr>3.8 定量和高分辨率的脑电</vt:lpstr>
      <vt:lpstr>脑电相位同步和相干</vt:lpstr>
      <vt:lpstr>3.9 大脑磁场</vt:lpstr>
      <vt:lpstr>3.10 容积传导和源动力学</vt:lpstr>
      <vt:lpstr>3.11 本章小结</vt:lpstr>
      <vt:lpstr>PowerPoint 演示文稿</vt:lpstr>
      <vt:lpstr>PowerPoint 演示文稿</vt:lpstr>
      <vt:lpstr>4.1 引言</vt:lpstr>
      <vt:lpstr>4.2 功能神经成像学概述</vt:lpstr>
      <vt:lpstr>血流成像技术</vt:lpstr>
      <vt:lpstr>大脑活动的血流响应</vt:lpstr>
      <vt:lpstr>大脑活动的血流响应</vt:lpstr>
      <vt:lpstr>4.3 四种主要代谢神经成像方法</vt:lpstr>
      <vt:lpstr>2、正电子发射断层扫描（PET）</vt:lpstr>
      <vt:lpstr>3、功能近红外光谱技术（fNIRS）</vt:lpstr>
      <vt:lpstr>3、功能近红外光谱技术（fNIRS）</vt:lpstr>
      <vt:lpstr>4、功能磁共振成像（fMRI）</vt:lpstr>
      <vt:lpstr>4、功能磁共振成像（fMRI）</vt:lpstr>
      <vt:lpstr>4、功能磁共振成像（fMRI）</vt:lpstr>
      <vt:lpstr>4、功能磁共振成像（fMRI）</vt:lpstr>
      <vt:lpstr>4、功能磁共振成像（fMRI）</vt:lpstr>
      <vt:lpstr>4.4 代谢神经成像的任务设计</vt:lpstr>
      <vt:lpstr>PowerPoint 演示文稿</vt:lpstr>
      <vt:lpstr>4.5 基于fNIRS和fMRI的脑机接口</vt:lpstr>
      <vt:lpstr>1、基于fNIRS的脑机接口</vt:lpstr>
      <vt:lpstr>2、基于fMRI的脑机接口</vt:lpstr>
      <vt:lpstr>4.6 未来发展前景</vt:lpstr>
      <vt:lpstr>4.7 本章小结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299</cp:revision>
  <cp:lastPrinted>2113-01-01T00:00:00Z</cp:lastPrinted>
  <dcterms:created xsi:type="dcterms:W3CDTF">2113-01-01T00:00:00Z</dcterms:created>
  <dcterms:modified xsi:type="dcterms:W3CDTF">2020-03-14T11:37:34Z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2052-11.1.0.9564</vt:lpwstr>
  </property>
</Properties>
</file>