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321" r:id="rId3"/>
    <p:sldId id="314" r:id="rId4"/>
    <p:sldId id="315" r:id="rId5"/>
    <p:sldId id="316" r:id="rId7"/>
    <p:sldId id="317" r:id="rId8"/>
    <p:sldId id="318" r:id="rId9"/>
    <p:sldId id="319" r:id="rId10"/>
    <p:sldId id="320"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279" r:id="rId29"/>
    <p:sldId id="272" r:id="rId30"/>
    <p:sldId id="260" r:id="rId31"/>
    <p:sldId id="273" r:id="rId32"/>
    <p:sldId id="265" r:id="rId33"/>
    <p:sldId id="274" r:id="rId34"/>
    <p:sldId id="275" r:id="rId35"/>
    <p:sldId id="276" r:id="rId36"/>
    <p:sldId id="277" r:id="rId37"/>
    <p:sldId id="262" r:id="rId38"/>
    <p:sldId id="278" r:id="rId39"/>
    <p:sldId id="256" r:id="rId40"/>
    <p:sldId id="257" r:id="rId41"/>
    <p:sldId id="259" r:id="rId42"/>
    <p:sldId id="261" r:id="rId43"/>
    <p:sldId id="263" r:id="rId44"/>
    <p:sldId id="264" r:id="rId45"/>
    <p:sldId id="266" r:id="rId46"/>
    <p:sldId id="268" r:id="rId47"/>
    <p:sldId id="267" r:id="rId48"/>
    <p:sldId id="269" r:id="rId49"/>
    <p:sldId id="27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DD2DC-604D-47B3-B029-7D849BE0022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DF98F-5865-4649-B3F0-288F4EE84C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rrowheads="1"/>
          </p:cNvSpPr>
          <p:nvPr>
            <p:ph type="sldImg" idx="4294967295"/>
          </p:nvPr>
        </p:nvSpPr>
        <p:spPr>
          <a:ln>
            <a:miter lim="800000"/>
          </a:ln>
        </p:spPr>
      </p:sp>
      <p:sp>
        <p:nvSpPr>
          <p:cNvPr id="23554"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9" name="Text Placeholder 5"/>
          <p:cNvSpPr>
            <a:spLocks noGrp="1"/>
          </p:cNvSpPr>
          <p:nvPr>
            <p:ph type="body" sz="quarter" idx="16" hasCustomPrompt="1"/>
          </p:nvPr>
        </p:nvSpPr>
        <p:spPr>
          <a:xfrm>
            <a:off x="7574642" y="1081456"/>
            <a:ext cx="3810001" cy="4075465"/>
          </a:xfrm>
        </p:spPr>
        <p:txBody>
          <a:bodyPr anchor="t"/>
          <a:lstStyle>
            <a:lvl1pPr marL="0" indent="0">
              <a:buFontTx/>
              <a:buNone/>
              <a:defRPr/>
            </a:lvl1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hasCustomPrompt="1"/>
          </p:nvPr>
        </p:nvSpPr>
        <p:spPr>
          <a:xfrm>
            <a:off x="6156000" y="2286000"/>
            <a:ext cx="4880300" cy="2295525"/>
          </a:xfrm>
        </p:spPr>
        <p:txBody>
          <a:bodyPr anchor="t"/>
          <a:lstStyle>
            <a:lvl1pPr marL="0" indent="0">
              <a:buFontTx/>
              <a:buNone/>
              <a:defRPr/>
            </a:lvl1pPr>
          </a:lstStyle>
          <a:p>
            <a:pPr lvl="0"/>
            <a:r>
              <a:rPr lang="zh-CN" altLang="en-US"/>
              <a:t>编辑母版文本样式</a:t>
            </a:r>
            <a:endParaRPr lang="zh-CN" altLang="en-US"/>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10001" y="446089"/>
            <a:ext cx="6611540" cy="5414962"/>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18712" y="2222287"/>
            <a:ext cx="10554574" cy="3636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18712" y="2222287"/>
            <a:ext cx="5185873" cy="36387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87415" y="2222287"/>
            <a:ext cx="5194583" cy="3638764"/>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14729" y="2751138"/>
            <a:ext cx="5189856"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87415" y="2751138"/>
            <a:ext cx="5194583"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400" dirty="0">
                <a:latin typeface="Calibri" panose="020F0502020204030204" charset="0"/>
                <a:cs typeface="Calibri" panose="020F0502020204030204" charset="0"/>
              </a:rPr>
              <a:t>Identifying On-Site Users for Social Events: Mobility, Content, and Social Relationship</a:t>
            </a:r>
            <a:endParaRPr lang="zh-CN" altLang="en-US" sz="4400" dirty="0">
              <a:latin typeface="Calibri" panose="020F0502020204030204" charset="0"/>
              <a:cs typeface="Calibri" panose="020F0502020204030204" charset="0"/>
            </a:endParaRPr>
          </a:p>
        </p:txBody>
      </p:sp>
      <p:sp>
        <p:nvSpPr>
          <p:cNvPr id="3" name="副标题 2"/>
          <p:cNvSpPr>
            <a:spLocks noGrp="1"/>
          </p:cNvSpPr>
          <p:nvPr>
            <p:ph type="subTitle" idx="1"/>
          </p:nvPr>
        </p:nvSpPr>
        <p:spPr>
          <a:xfrm>
            <a:off x="810001" y="5280846"/>
            <a:ext cx="10572000" cy="868283"/>
          </a:xfrm>
        </p:spPr>
        <p:txBody>
          <a:bodyPr>
            <a:normAutofit/>
          </a:bodyPr>
          <a:lstStyle/>
          <a:p>
            <a:pPr algn="ctr"/>
            <a:r>
              <a:rPr lang="zh-CN" altLang="en-US" sz="3200" dirty="0">
                <a:latin typeface="微软雅黑" panose="020B0503020204020204" pitchFamily="34" charset="-122"/>
                <a:ea typeface="微软雅黑" panose="020B0503020204020204" pitchFamily="34" charset="-122"/>
              </a:rPr>
              <a:t>反方：王天亮、杨庆、张晟铭、徐增</a:t>
            </a:r>
            <a:endParaRPr lang="zh-CN" altLang="en-US" sz="3200" dirty="0">
              <a:latin typeface="微软雅黑" panose="020B0503020204020204" pitchFamily="34" charset="-122"/>
              <a:ea typeface="微软雅黑" panose="020B0503020204020204" pitchFamily="34" charset="-122"/>
            </a:endParaRPr>
          </a:p>
          <a:p>
            <a:pPr algn="ct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260" y="400685"/>
            <a:ext cx="11060430" cy="1352550"/>
          </a:xfrm>
        </p:spPr>
        <p:txBody>
          <a:bodyPr/>
          <a:lstStyle/>
          <a:p>
            <a:pPr algn="ctr"/>
            <a:r>
              <a:rPr lang="en-US" dirty="0">
                <a:latin typeface="Calibri" panose="020F0502020204030204" charset="0"/>
                <a:cs typeface="Calibri" panose="020F0502020204030204" charset="0"/>
              </a:rPr>
              <a:t>Fused fEeature Gaussian prOcess Regression </a:t>
            </a:r>
            <a:r>
              <a:rPr lang="zh-CN" altLang="en-US" dirty="0">
                <a:latin typeface="Calibri" panose="020F0502020204030204" charset="0"/>
                <a:cs typeface="Calibri" panose="020F0502020204030204" charset="0"/>
              </a:rPr>
              <a:t>（</a:t>
            </a:r>
            <a:r>
              <a:rPr lang="en-US" dirty="0">
                <a:latin typeface="Calibri" panose="020F0502020204030204" charset="0"/>
                <a:cs typeface="Calibri" panose="020F0502020204030204" charset="0"/>
                <a:sym typeface="+mn-ea"/>
              </a:rPr>
              <a:t>FEGOR</a:t>
            </a:r>
            <a:r>
              <a:rPr lang="zh-CN" altLang="en-US" dirty="0">
                <a:latin typeface="Calibri" panose="020F0502020204030204" charset="0"/>
                <a:cs typeface="Calibri" panose="020F0502020204030204" charset="0"/>
              </a:rPr>
              <a:t>）</a:t>
            </a:r>
            <a:endParaRPr lang="zh-CN" altLang="en-US" dirty="0">
              <a:latin typeface="Calibri" panose="020F0502020204030204" charset="0"/>
              <a:cs typeface="Calibri" panose="020F0502020204030204" charset="0"/>
            </a:endParaRPr>
          </a:p>
        </p:txBody>
      </p:sp>
      <p:pic>
        <p:nvPicPr>
          <p:cNvPr id="6" name="图片 5"/>
          <p:cNvPicPr>
            <a:picLocks noChangeAspect="1"/>
          </p:cNvPicPr>
          <p:nvPr/>
        </p:nvPicPr>
        <p:blipFill>
          <a:blip r:embed="rId1"/>
          <a:stretch>
            <a:fillRect/>
          </a:stretch>
        </p:blipFill>
        <p:spPr>
          <a:xfrm>
            <a:off x="1034415" y="2312670"/>
            <a:ext cx="10123170" cy="3829050"/>
          </a:xfrm>
          <a:prstGeom prst="rect">
            <a:avLst/>
          </a:prstGeom>
        </p:spPr>
      </p:pic>
      <p:sp>
        <p:nvSpPr>
          <p:cNvPr id="8" name="标题 1"/>
          <p:cNvSpPr>
            <a:spLocks noGrp="1"/>
          </p:cNvSpPr>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10" name="图片 9"/>
          <p:cNvPicPr>
            <a:picLocks noChangeAspect="1"/>
          </p:cNvPicPr>
          <p:nvPr/>
        </p:nvPicPr>
        <p:blipFill>
          <a:blip r:embed="rId1"/>
          <a:stretch>
            <a:fillRect/>
          </a:stretch>
        </p:blipFill>
        <p:spPr>
          <a:xfrm>
            <a:off x="2995295" y="1997075"/>
            <a:ext cx="5601335" cy="4843145"/>
          </a:xfrm>
          <a:prstGeom prst="rect">
            <a:avLst/>
          </a:prstGeom>
        </p:spPr>
      </p:pic>
      <p:sp>
        <p:nvSpPr>
          <p:cNvPr id="4" name="标题 3"/>
          <p:cNvSpPr>
            <a:spLocks noGrp="1"/>
          </p:cNvSpPr>
          <p:nvPr>
            <p:ph type="title"/>
          </p:nvPr>
        </p:nvSpPr>
        <p:spPr>
          <a:xfrm>
            <a:off x="382905" y="553720"/>
            <a:ext cx="11762105"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160" y="2437765"/>
            <a:ext cx="6282055" cy="3902075"/>
          </a:xfrm>
          <a:prstGeom prst="rect">
            <a:avLst/>
          </a:prstGeom>
        </p:spPr>
      </p:pic>
      <p:pic>
        <p:nvPicPr>
          <p:cNvPr id="4" name="图片 3"/>
          <p:cNvPicPr>
            <a:picLocks noChangeAspect="1"/>
          </p:cNvPicPr>
          <p:nvPr/>
        </p:nvPicPr>
        <p:blipFill>
          <a:blip r:embed="rId2"/>
          <a:stretch>
            <a:fillRect/>
          </a:stretch>
        </p:blipFill>
        <p:spPr>
          <a:xfrm>
            <a:off x="6490335" y="2398395"/>
            <a:ext cx="5507355" cy="3947795"/>
          </a:xfrm>
          <a:prstGeom prst="rect">
            <a:avLst/>
          </a:prstGeom>
        </p:spPr>
      </p:pic>
      <p:sp>
        <p:nvSpPr>
          <p:cNvPr id="6" name="标题 5"/>
          <p:cNvSpPr>
            <a:spLocks noGrp="1"/>
          </p:cNvSpPr>
          <p:nvPr>
            <p:ph type="title"/>
          </p:nvPr>
        </p:nvSpPr>
        <p:spPr>
          <a:xfrm>
            <a:off x="382905" y="553720"/>
            <a:ext cx="11762105"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905" y="553720"/>
            <a:ext cx="11762105"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What is Gaussian Process Regression Model?</a:t>
            </a:r>
            <a:br>
              <a:rPr lang="en-US" dirty="0">
                <a:latin typeface="Calibri" panose="020F0502020204030204" charset="0"/>
                <a:ea typeface="黑体" panose="02010609060101010101" pitchFamily="49" charset="-122"/>
                <a:cs typeface="Calibri" panose="020F0502020204030204" charset="0"/>
                <a:sym typeface="+mn-ea"/>
              </a:rPr>
            </a:br>
            <a:r>
              <a:rPr lang="zh-CN" altLang="en-US" dirty="0">
                <a:latin typeface="Calibri" panose="020F0502020204030204" charset="0"/>
                <a:ea typeface="黑体" panose="02010609060101010101" pitchFamily="49" charset="-122"/>
                <a:cs typeface="Calibri" panose="020F0502020204030204" charset="0"/>
                <a:sym typeface="+mn-ea"/>
              </a:rPr>
              <a:t>（</a:t>
            </a:r>
            <a:r>
              <a:rPr lang="en-US" altLang="zh-CN" dirty="0">
                <a:latin typeface="Calibri" panose="020F0502020204030204" charset="0"/>
                <a:ea typeface="黑体" panose="02010609060101010101" pitchFamily="49" charset="-122"/>
                <a:cs typeface="Calibri" panose="020F0502020204030204" charset="0"/>
                <a:sym typeface="+mn-ea"/>
              </a:rPr>
              <a:t>GPR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5" name="图片 4"/>
          <p:cNvPicPr>
            <a:picLocks noChangeAspect="1"/>
          </p:cNvPicPr>
          <p:nvPr/>
        </p:nvPicPr>
        <p:blipFill>
          <a:blip r:embed="rId1"/>
          <a:stretch>
            <a:fillRect/>
          </a:stretch>
        </p:blipFill>
        <p:spPr>
          <a:xfrm>
            <a:off x="382905" y="2171065"/>
            <a:ext cx="5561965" cy="4640580"/>
          </a:xfrm>
          <a:prstGeom prst="rect">
            <a:avLst/>
          </a:prstGeom>
        </p:spPr>
      </p:pic>
      <p:pic>
        <p:nvPicPr>
          <p:cNvPr id="7" name="图片 6"/>
          <p:cNvPicPr>
            <a:picLocks noChangeAspect="1"/>
          </p:cNvPicPr>
          <p:nvPr/>
        </p:nvPicPr>
        <p:blipFill>
          <a:blip r:embed="rId2"/>
          <a:stretch>
            <a:fillRect/>
          </a:stretch>
        </p:blipFill>
        <p:spPr>
          <a:xfrm>
            <a:off x="6279515" y="2171700"/>
            <a:ext cx="5014595" cy="4639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1.Why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4" name="图片 3"/>
          <p:cNvPicPr>
            <a:picLocks noChangeAspect="1"/>
          </p:cNvPicPr>
          <p:nvPr/>
        </p:nvPicPr>
        <p:blipFill>
          <a:blip r:embed="rId1"/>
          <a:stretch>
            <a:fillRect/>
          </a:stretch>
        </p:blipFill>
        <p:spPr>
          <a:xfrm>
            <a:off x="3251200" y="2101215"/>
            <a:ext cx="7495540" cy="4485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905" y="416560"/>
            <a:ext cx="11151870" cy="970280"/>
          </a:xfrm>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 ？</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70230" y="2232025"/>
            <a:ext cx="9115425" cy="5015865"/>
          </a:xfrm>
          <a:prstGeom prst="rect">
            <a:avLst/>
          </a:prstGeom>
          <a:noFill/>
        </p:spPr>
        <p:txBody>
          <a:bodyPr wrap="square" rtlCol="0" anchor="t">
            <a:spAutoFit/>
          </a:bodyPr>
          <a:lstStyle/>
          <a:p>
            <a:r>
              <a:rPr lang="zh-CN" altLang="en-US" sz="3200" b="1">
                <a:latin typeface="幼圆" panose="02010509060101010101" charset="-122"/>
                <a:ea typeface="幼圆" panose="02010509060101010101" charset="-122"/>
                <a:cs typeface="幼圆" panose="02010509060101010101" charset="-122"/>
                <a:sym typeface="+mn-ea"/>
              </a:rPr>
              <a:t>随机过程（</a:t>
            </a:r>
            <a:r>
              <a:rPr lang="en-US" altLang="zh-CN" sz="3200" b="1">
                <a:latin typeface="幼圆" panose="02010509060101010101" charset="-122"/>
                <a:ea typeface="幼圆" panose="02010509060101010101" charset="-122"/>
                <a:cs typeface="幼圆" panose="02010509060101010101" charset="-122"/>
                <a:sym typeface="+mn-ea"/>
              </a:rPr>
              <a:t>S</a:t>
            </a:r>
            <a:r>
              <a:rPr lang="zh-CN" altLang="en-US" sz="3200" b="1">
                <a:latin typeface="幼圆" panose="02010509060101010101" charset="-122"/>
                <a:ea typeface="幼圆" panose="02010509060101010101" charset="-122"/>
                <a:cs typeface="幼圆" panose="02010509060101010101" charset="-122"/>
                <a:sym typeface="+mn-ea"/>
              </a:rPr>
              <a:t>tochastic </a:t>
            </a:r>
            <a:r>
              <a:rPr lang="en-US" altLang="zh-CN" sz="3200" b="1">
                <a:latin typeface="幼圆" panose="02010509060101010101" charset="-122"/>
                <a:ea typeface="幼圆" panose="02010509060101010101" charset="-122"/>
                <a:cs typeface="幼圆" panose="02010509060101010101" charset="-122"/>
                <a:sym typeface="+mn-ea"/>
              </a:rPr>
              <a:t>P</a:t>
            </a:r>
            <a:r>
              <a:rPr lang="zh-CN" altLang="en-US" sz="3200" b="1">
                <a:latin typeface="幼圆" panose="02010509060101010101" charset="-122"/>
                <a:ea typeface="幼圆" panose="02010509060101010101" charset="-122"/>
                <a:cs typeface="幼圆" panose="02010509060101010101" charset="-122"/>
                <a:sym typeface="+mn-ea"/>
              </a:rPr>
              <a:t>rocess）</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sym typeface="+mn-ea"/>
            </a:endParaRPr>
          </a:p>
          <a:p>
            <a:r>
              <a:rPr lang="zh-CN" altLang="en-US" sz="3200" b="1">
                <a:latin typeface="幼圆" panose="02010509060101010101" charset="-122"/>
                <a:ea typeface="幼圆" panose="02010509060101010101" charset="-122"/>
                <a:cs typeface="幼圆" panose="02010509060101010101" charset="-122"/>
              </a:rPr>
              <a:t>广义线性回归（Generalized linear regression）</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支持向量回归（</a:t>
            </a:r>
            <a:r>
              <a:rPr lang="en-US" altLang="zh-CN" sz="3200" b="1">
                <a:latin typeface="幼圆" panose="02010509060101010101" charset="-122"/>
                <a:ea typeface="幼圆" panose="02010509060101010101" charset="-122"/>
                <a:cs typeface="幼圆" panose="02010509060101010101" charset="-122"/>
              </a:rPr>
              <a:t>S</a:t>
            </a:r>
            <a:r>
              <a:rPr lang="zh-CN" altLang="en-US" sz="3200" b="1">
                <a:latin typeface="幼圆" panose="02010509060101010101" charset="-122"/>
                <a:ea typeface="幼圆" panose="02010509060101010101" charset="-122"/>
                <a:cs typeface="幼圆" panose="02010509060101010101" charset="-122"/>
              </a:rPr>
              <a:t>upport </a:t>
            </a:r>
            <a:r>
              <a:rPr lang="en-US" altLang="zh-CN" sz="3200" b="1">
                <a:latin typeface="幼圆" panose="02010509060101010101" charset="-122"/>
                <a:ea typeface="幼圆" panose="02010509060101010101" charset="-122"/>
                <a:cs typeface="幼圆" panose="02010509060101010101" charset="-122"/>
              </a:rPr>
              <a:t>V</a:t>
            </a:r>
            <a:r>
              <a:rPr lang="zh-CN" altLang="en-US" sz="3200" b="1">
                <a:latin typeface="幼圆" panose="02010509060101010101" charset="-122"/>
                <a:ea typeface="幼圆" panose="02010509060101010101" charset="-122"/>
                <a:cs typeface="幼圆" panose="02010509060101010101" charset="-122"/>
              </a:rPr>
              <a:t>ector </a:t>
            </a:r>
            <a:r>
              <a:rPr lang="en-US" altLang="zh-CN" sz="3200" b="1">
                <a:latin typeface="幼圆" panose="02010509060101010101" charset="-122"/>
                <a:ea typeface="幼圆" panose="02010509060101010101" charset="-122"/>
                <a:cs typeface="幼圆" panose="02010509060101010101" charset="-122"/>
              </a:rPr>
              <a:t>R</a:t>
            </a:r>
            <a:r>
              <a:rPr lang="zh-CN" altLang="en-US" sz="3200" b="1">
                <a:latin typeface="幼圆" panose="02010509060101010101" charset="-122"/>
                <a:ea typeface="幼圆" panose="02010509060101010101" charset="-122"/>
                <a:cs typeface="幼圆" panose="02010509060101010101" charset="-122"/>
              </a:rPr>
              <a:t>egression）</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高斯混合模型（Gaussian Mixture Model）</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神经网络（Neural Networks）</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4510" y="2288540"/>
            <a:ext cx="11480165" cy="3538220"/>
          </a:xfrm>
          <a:prstGeom prst="rect">
            <a:avLst/>
          </a:prstGeom>
          <a:noFill/>
        </p:spPr>
        <p:txBody>
          <a:bodyPr wrap="square" rtlCol="0" anchor="t">
            <a:spAutoFit/>
          </a:bodyPr>
          <a:lstStyle/>
          <a:p>
            <a:r>
              <a:rPr lang="en-US" altLang="zh-CN" sz="3200" b="1">
                <a:latin typeface="Calibri" panose="020F0502020204030204" charset="0"/>
                <a:ea typeface="幼圆" panose="02010509060101010101" charset="-122"/>
                <a:cs typeface="Calibri" panose="020F0502020204030204" charset="0"/>
              </a:rPr>
              <a:t>squared exponential covariance function</a:t>
            </a:r>
            <a:r>
              <a:rPr lang="zh-CN" altLang="en-US" sz="3200" b="1">
                <a:latin typeface="Calibri" panose="020F0502020204030204" charset="0"/>
                <a:ea typeface="幼圆" panose="02010509060101010101" charset="-122"/>
                <a:cs typeface="Calibri" panose="020F0502020204030204" charset="0"/>
              </a:rPr>
              <a:t>（</a:t>
            </a:r>
            <a:r>
              <a:rPr lang="en-US" altLang="zh-CN" sz="3200" b="1">
                <a:latin typeface="Calibri" panose="020F0502020204030204" charset="0"/>
                <a:ea typeface="幼圆" panose="02010509060101010101" charset="-122"/>
                <a:cs typeface="Calibri" panose="020F0502020204030204" charset="0"/>
              </a:rPr>
              <a:t>Gaussian Kernel</a:t>
            </a:r>
            <a:r>
              <a:rPr lang="zh-CN" altLang="en-US" sz="3200" b="1">
                <a:latin typeface="Calibri" panose="020F0502020204030204" charset="0"/>
                <a:ea typeface="幼圆" panose="02010509060101010101" charset="-122"/>
                <a:cs typeface="Calibri" panose="020F0502020204030204" charset="0"/>
              </a:rPr>
              <a:t>）</a:t>
            </a:r>
            <a:endParaRPr lang="en-US" altLang="zh-CN" sz="3200" b="1">
              <a:latin typeface="Calibri" panose="020F0502020204030204" charset="0"/>
              <a:ea typeface="幼圆" panose="02010509060101010101" charset="-122"/>
              <a:cs typeface="Calibri" panose="020F0502020204030204" charset="0"/>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p:txBody>
      </p:sp>
      <p:sp>
        <p:nvSpPr>
          <p:cNvPr id="11" name="标题 10"/>
          <p:cNvSpPr>
            <a:spLocks noGrp="1"/>
          </p:cNvSpPr>
          <p:nvPr>
            <p:ph type="title"/>
          </p:nvPr>
        </p:nvSpPr>
        <p:spPr/>
        <p:txBody>
          <a:bodyPr/>
          <a:lstStyle/>
          <a:p>
            <a:pPr algn="ctr"/>
            <a:r>
              <a:rPr lang="en-US" altLang="zh-CN" dirty="0">
                <a:latin typeface="Calibri" panose="020F0502020204030204" charset="0"/>
                <a:ea typeface="黑体" panose="02010609060101010101" pitchFamily="49" charset="-122"/>
                <a:cs typeface="Calibri" panose="020F0502020204030204" charset="0"/>
                <a:sym typeface="+mn-ea"/>
              </a:rPr>
              <a:t>2.</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altLang="zh-CN" dirty="0">
                <a:latin typeface="Calibri" panose="020F0502020204030204" charset="0"/>
                <a:ea typeface="黑体" panose="02010609060101010101" pitchFamily="49" charset="-122"/>
                <a:cs typeface="Calibri" panose="020F0502020204030204" charset="0"/>
                <a:sym typeface="+mn-ea"/>
              </a:rPr>
              <a:t>Function</a:t>
            </a:r>
            <a:r>
              <a:rPr lang="zh-CN" altLang="en-US" dirty="0">
                <a:latin typeface="Calibri" panose="020F0502020204030204" charset="0"/>
                <a:ea typeface="黑体" panose="02010609060101010101" pitchFamily="49" charset="-122"/>
                <a:cs typeface="Calibri" panose="020F0502020204030204" charset="0"/>
                <a:sym typeface="+mn-ea"/>
              </a:rPr>
              <a:t>？</a:t>
            </a:r>
            <a:endParaRPr lang="zh-CN" altLang="en-US" dirty="0">
              <a:latin typeface="Calibri" panose="020F0502020204030204" charset="0"/>
              <a:ea typeface="黑体" panose="02010609060101010101" pitchFamily="49" charset="-122"/>
              <a:cs typeface="Calibri" panose="020F0502020204030204" charset="0"/>
              <a:sym typeface="+mn-ea"/>
            </a:endParaRPr>
          </a:p>
        </p:txBody>
      </p:sp>
      <p:pic>
        <p:nvPicPr>
          <p:cNvPr id="12" name="图片 11"/>
          <p:cNvPicPr>
            <a:picLocks noChangeAspect="1"/>
          </p:cNvPicPr>
          <p:nvPr/>
        </p:nvPicPr>
        <p:blipFill>
          <a:blip r:embed="rId1"/>
          <a:stretch>
            <a:fillRect/>
          </a:stretch>
        </p:blipFill>
        <p:spPr>
          <a:xfrm>
            <a:off x="1467485" y="3150870"/>
            <a:ext cx="8510905" cy="3314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5145" y="2201545"/>
            <a:ext cx="11480165" cy="4523105"/>
          </a:xfrm>
          <a:prstGeom prst="rect">
            <a:avLst/>
          </a:prstGeom>
          <a:noFill/>
        </p:spPr>
        <p:txBody>
          <a:bodyPr wrap="square" rtlCol="0" anchor="t">
            <a:spAutoFit/>
          </a:bodyPr>
          <a:lstStyle/>
          <a:p>
            <a:r>
              <a:rPr lang="en-US" altLang="zh-CN" sz="3200" b="1">
                <a:latin typeface="Calibri" panose="020F0502020204030204" charset="0"/>
                <a:ea typeface="幼圆" panose="02010509060101010101" charset="-122"/>
                <a:cs typeface="Calibri" panose="020F0502020204030204" charset="0"/>
              </a:rPr>
              <a:t>Polynomial Kernel</a:t>
            </a:r>
            <a:r>
              <a:rPr lang="zh-CN" altLang="en-US" sz="3200" b="1">
                <a:latin typeface="Calibri" panose="020F0502020204030204" charset="0"/>
                <a:ea typeface="幼圆" panose="02010509060101010101" charset="-122"/>
                <a:cs typeface="Calibri" panose="020F0502020204030204" charset="0"/>
              </a:rPr>
              <a:t>：</a:t>
            </a:r>
            <a:r>
              <a:rPr lang="en-US" altLang="zh-CN" sz="3200" b="1">
                <a:latin typeface="Calibri" panose="020F0502020204030204" charset="0"/>
                <a:ea typeface="幼圆" panose="02010509060101010101" charset="-122"/>
                <a:cs typeface="Calibri" panose="020F0502020204030204" charset="0"/>
              </a:rPr>
              <a:t>m</a:t>
            </a:r>
            <a:r>
              <a:rPr lang="zh-CN" altLang="en-US" sz="3200" b="1">
                <a:latin typeface="Calibri" panose="020F0502020204030204" charset="0"/>
                <a:ea typeface="幼圆" panose="02010509060101010101" charset="-122"/>
                <a:cs typeface="Calibri" panose="020F0502020204030204" charset="0"/>
              </a:rPr>
              <a:t>ore parameters</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Gaussian Kernel：sensitive to parameters</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Exponential Kernel：L2 distance to L1 distance</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Calibri" panose="020F0502020204030204" charset="0"/>
              <a:ea typeface="幼圆" panose="02010509060101010101" charset="-122"/>
              <a:cs typeface="Calibri" panose="020F0502020204030204" charset="0"/>
            </a:endParaRPr>
          </a:p>
          <a:p>
            <a:r>
              <a:rPr lang="zh-CN" altLang="en-US" sz="3200" b="1">
                <a:latin typeface="Calibri" panose="020F0502020204030204" charset="0"/>
                <a:ea typeface="幼圆" panose="02010509060101010101" charset="-122"/>
                <a:cs typeface="Calibri" panose="020F0502020204030204" charset="0"/>
              </a:rPr>
              <a:t>Laplacian Kernel：Reduced sensitivity</a:t>
            </a:r>
            <a:endParaRPr lang="zh-CN" altLang="en-US" sz="3200" b="1">
              <a:latin typeface="Calibri" panose="020F0502020204030204" charset="0"/>
              <a:ea typeface="幼圆" panose="02010509060101010101" charset="-122"/>
              <a:cs typeface="Calibri" panose="020F0502020204030204" charset="0"/>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Calibri" panose="020F0502020204030204" charset="0"/>
                <a:ea typeface="幼圆" panose="02010509060101010101" charset="-122"/>
                <a:cs typeface="Calibri" panose="020F0502020204030204" charset="0"/>
              </a:rPr>
              <a:t>More than 20</a:t>
            </a:r>
            <a:r>
              <a:rPr lang="en-US" altLang="zh-CN" sz="3200" b="1">
                <a:latin typeface="幼圆" panose="02010509060101010101" charset="-122"/>
                <a:ea typeface="幼圆" panose="02010509060101010101" charset="-122"/>
                <a:cs typeface="幼圆" panose="02010509060101010101" charset="-122"/>
                <a:sym typeface="+mn-ea"/>
              </a:rPr>
              <a:t>......</a:t>
            </a:r>
            <a:endParaRPr lang="zh-CN" altLang="en-US" sz="3200" b="1">
              <a:latin typeface="Calibri" panose="020F0502020204030204" charset="0"/>
              <a:ea typeface="幼圆" panose="02010509060101010101" charset="-122"/>
              <a:cs typeface="Calibri" panose="020F0502020204030204" charset="0"/>
            </a:endParaRPr>
          </a:p>
        </p:txBody>
      </p:sp>
      <p:pic>
        <p:nvPicPr>
          <p:cNvPr id="4" name="图片 3"/>
          <p:cNvPicPr>
            <a:picLocks noChangeAspect="1"/>
          </p:cNvPicPr>
          <p:nvPr/>
        </p:nvPicPr>
        <p:blipFill>
          <a:blip r:embed="rId1"/>
          <a:stretch>
            <a:fillRect/>
          </a:stretch>
        </p:blipFill>
        <p:spPr>
          <a:xfrm>
            <a:off x="8871585" y="3193415"/>
            <a:ext cx="3133090" cy="971550"/>
          </a:xfrm>
          <a:prstGeom prst="rect">
            <a:avLst/>
          </a:prstGeom>
        </p:spPr>
      </p:pic>
      <p:pic>
        <p:nvPicPr>
          <p:cNvPr id="5" name="图片 4"/>
          <p:cNvPicPr>
            <a:picLocks noChangeAspect="1"/>
          </p:cNvPicPr>
          <p:nvPr/>
        </p:nvPicPr>
        <p:blipFill>
          <a:blip r:embed="rId2"/>
          <a:stretch>
            <a:fillRect/>
          </a:stretch>
        </p:blipFill>
        <p:spPr>
          <a:xfrm>
            <a:off x="8871585" y="2400300"/>
            <a:ext cx="3133090" cy="793115"/>
          </a:xfrm>
          <a:prstGeom prst="rect">
            <a:avLst/>
          </a:prstGeom>
        </p:spPr>
      </p:pic>
      <p:pic>
        <p:nvPicPr>
          <p:cNvPr id="7" name="图片 6"/>
          <p:cNvPicPr>
            <a:picLocks noChangeAspect="1"/>
          </p:cNvPicPr>
          <p:nvPr/>
        </p:nvPicPr>
        <p:blipFill>
          <a:blip r:embed="rId3"/>
          <a:stretch>
            <a:fillRect/>
          </a:stretch>
        </p:blipFill>
        <p:spPr>
          <a:xfrm>
            <a:off x="8871585" y="4164965"/>
            <a:ext cx="3133725" cy="909955"/>
          </a:xfrm>
          <a:prstGeom prst="rect">
            <a:avLst/>
          </a:prstGeom>
        </p:spPr>
      </p:pic>
      <p:pic>
        <p:nvPicPr>
          <p:cNvPr id="8" name="图片 7"/>
          <p:cNvPicPr>
            <a:picLocks noChangeAspect="1"/>
          </p:cNvPicPr>
          <p:nvPr/>
        </p:nvPicPr>
        <p:blipFill>
          <a:blip r:embed="rId4"/>
          <a:stretch>
            <a:fillRect/>
          </a:stretch>
        </p:blipFill>
        <p:spPr>
          <a:xfrm>
            <a:off x="8871585" y="5074920"/>
            <a:ext cx="3132455" cy="948055"/>
          </a:xfrm>
          <a:prstGeom prst="rect">
            <a:avLst/>
          </a:prstGeom>
        </p:spPr>
      </p:pic>
      <p:sp>
        <p:nvSpPr>
          <p:cNvPr id="10" name="标题 9"/>
          <p:cNvSpPr>
            <a:spLocks noGrp="1"/>
          </p:cNvSpPr>
          <p:nvPr>
            <p:ph type="title"/>
          </p:nvPr>
        </p:nvSpPr>
        <p:spPr/>
        <p:txBody>
          <a:bodyPr/>
          <a:lstStyle/>
          <a:p>
            <a:pPr algn="ctr"/>
            <a:r>
              <a:rPr lang="en-US" dirty="0">
                <a:latin typeface="Calibri" panose="020F0502020204030204" charset="0"/>
                <a:cs typeface="Calibri" panose="020F0502020204030204" charset="0"/>
              </a:rPr>
              <a:t>Selection of </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dirty="0">
                <a:latin typeface="Calibri" panose="020F0502020204030204" charset="0"/>
                <a:cs typeface="Calibri" panose="020F0502020204030204" charset="0"/>
              </a:rPr>
              <a:t>Function</a:t>
            </a:r>
            <a:endParaRPr lang="en-US" dirty="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latin typeface="Calibri" panose="020F0502020204030204" charset="0"/>
                <a:ea typeface="幼圆" panose="02010509060101010101" charset="-122"/>
                <a:cs typeface="Calibri" panose="020F0502020204030204" charset="0"/>
                <a:sym typeface="+mn-ea"/>
              </a:rPr>
              <a:t>Existing </a:t>
            </a:r>
            <a:r>
              <a:rPr lang="en-US" altLang="zh-CN">
                <a:latin typeface="Calibri" panose="020F0502020204030204" charset="0"/>
                <a:ea typeface="幼圆" panose="02010509060101010101" charset="-122"/>
                <a:cs typeface="Calibri" panose="020F0502020204030204" charset="0"/>
                <a:sym typeface="+mn-ea"/>
              </a:rPr>
              <a:t>R</a:t>
            </a:r>
            <a:r>
              <a:rPr lang="zh-CN" altLang="en-US">
                <a:latin typeface="Calibri" panose="020F0502020204030204" charset="0"/>
                <a:ea typeface="幼圆" panose="02010509060101010101" charset="-122"/>
                <a:cs typeface="Calibri" panose="020F0502020204030204" charset="0"/>
                <a:sym typeface="+mn-ea"/>
              </a:rPr>
              <a:t>egression </a:t>
            </a:r>
            <a:r>
              <a:rPr lang="en-US" altLang="zh-CN">
                <a:latin typeface="Calibri" panose="020F0502020204030204" charset="0"/>
                <a:ea typeface="幼圆" panose="02010509060101010101" charset="-122"/>
                <a:cs typeface="Calibri" panose="020F0502020204030204" charset="0"/>
                <a:sym typeface="+mn-ea"/>
              </a:rPr>
              <a:t>M</a:t>
            </a:r>
            <a:r>
              <a:rPr lang="zh-CN" altLang="en-US">
                <a:latin typeface="Calibri" panose="020F0502020204030204" charset="0"/>
                <a:ea typeface="幼圆" panose="02010509060101010101" charset="-122"/>
                <a:cs typeface="Calibri" panose="020F0502020204030204" charset="0"/>
                <a:sym typeface="+mn-ea"/>
              </a:rPr>
              <a:t>odels</a:t>
            </a:r>
            <a:endParaRPr lang="zh-CN" altLang="en-US"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205105" y="2261235"/>
            <a:ext cx="6934835" cy="583565"/>
          </a:xfrm>
          <a:prstGeom prst="rect">
            <a:avLst/>
          </a:prstGeom>
          <a:noFill/>
        </p:spPr>
        <p:txBody>
          <a:bodyPr wrap="square" rtlCol="0" anchor="t">
            <a:spAutoFit/>
          </a:bodyPr>
          <a:lstStyle/>
          <a:p>
            <a:r>
              <a:rPr lang="en-US" altLang="zh-CN" sz="3200" b="1">
                <a:latin typeface="Calibri" panose="020F0502020204030204" charset="0"/>
                <a:ea typeface="幼圆" panose="02010509060101010101" charset="-122"/>
                <a:cs typeface="Calibri" panose="020F0502020204030204" charset="0"/>
              </a:rPr>
              <a:t>S</a:t>
            </a:r>
            <a:r>
              <a:rPr lang="zh-CN" altLang="en-US" sz="3200" b="1">
                <a:latin typeface="Calibri" panose="020F0502020204030204" charset="0"/>
                <a:ea typeface="幼圆" panose="02010509060101010101" charset="-122"/>
                <a:cs typeface="Calibri" panose="020F0502020204030204" charset="0"/>
              </a:rPr>
              <a:t>ums and </a:t>
            </a:r>
            <a:r>
              <a:rPr lang="en-US" altLang="zh-CN" sz="3200" b="1">
                <a:latin typeface="Calibri" panose="020F0502020204030204" charset="0"/>
                <a:ea typeface="幼圆" panose="02010509060101010101" charset="-122"/>
                <a:cs typeface="Calibri" panose="020F0502020204030204" charset="0"/>
              </a:rPr>
              <a:t>P</a:t>
            </a:r>
            <a:r>
              <a:rPr lang="zh-CN" altLang="en-US" sz="3200" b="1">
                <a:latin typeface="Calibri" panose="020F0502020204030204" charset="0"/>
                <a:ea typeface="幼圆" panose="02010509060101010101" charset="-122"/>
                <a:cs typeface="Calibri" panose="020F0502020204030204" charset="0"/>
              </a:rPr>
              <a:t>roducts of </a:t>
            </a:r>
            <a:r>
              <a:rPr lang="en-US" altLang="zh-CN" sz="3200" b="1">
                <a:latin typeface="Calibri" panose="020F0502020204030204" charset="0"/>
                <a:ea typeface="幼圆" panose="02010509060101010101" charset="-122"/>
                <a:cs typeface="Calibri" panose="020F0502020204030204" charset="0"/>
              </a:rPr>
              <a:t>B</a:t>
            </a:r>
            <a:r>
              <a:rPr lang="zh-CN" altLang="en-US" sz="3200" b="1">
                <a:latin typeface="Calibri" panose="020F0502020204030204" charset="0"/>
                <a:ea typeface="幼圆" panose="02010509060101010101" charset="-122"/>
                <a:cs typeface="Calibri" panose="020F0502020204030204" charset="0"/>
              </a:rPr>
              <a:t>ase </a:t>
            </a:r>
            <a:r>
              <a:rPr lang="en-US" altLang="zh-CN" sz="3200" b="1">
                <a:latin typeface="Calibri" panose="020F0502020204030204" charset="0"/>
                <a:ea typeface="幼圆" panose="02010509060101010101" charset="-122"/>
                <a:cs typeface="Calibri" panose="020F0502020204030204" charset="0"/>
              </a:rPr>
              <a:t>K</a:t>
            </a:r>
            <a:r>
              <a:rPr lang="zh-CN" altLang="en-US" sz="3200" b="1">
                <a:latin typeface="Calibri" panose="020F0502020204030204" charset="0"/>
                <a:ea typeface="幼圆" panose="02010509060101010101" charset="-122"/>
                <a:cs typeface="Calibri" panose="020F0502020204030204" charset="0"/>
              </a:rPr>
              <a:t>ernels</a:t>
            </a:r>
            <a:endParaRPr lang="zh-CN" altLang="en-US" sz="3200" b="1">
              <a:latin typeface="Calibri" panose="020F0502020204030204" charset="0"/>
              <a:ea typeface="幼圆" panose="02010509060101010101" charset="-122"/>
              <a:cs typeface="Calibri" panose="020F0502020204030204" charset="0"/>
            </a:endParaRPr>
          </a:p>
        </p:txBody>
      </p:sp>
      <p:pic>
        <p:nvPicPr>
          <p:cNvPr id="4" name="图片 3"/>
          <p:cNvPicPr>
            <a:picLocks noChangeAspect="1"/>
          </p:cNvPicPr>
          <p:nvPr/>
        </p:nvPicPr>
        <p:blipFill>
          <a:blip r:embed="rId1"/>
          <a:stretch>
            <a:fillRect/>
          </a:stretch>
        </p:blipFill>
        <p:spPr>
          <a:xfrm>
            <a:off x="2204085" y="3001010"/>
            <a:ext cx="7784465" cy="36772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Calibri" panose="020F0502020204030204" charset="0"/>
                <a:cs typeface="Calibri" panose="020F0502020204030204" charset="0"/>
              </a:rPr>
              <a:t>I</a:t>
            </a:r>
            <a:r>
              <a:rPr dirty="0">
                <a:latin typeface="Calibri" panose="020F0502020204030204" charset="0"/>
                <a:cs typeface="Calibri" panose="020F0502020204030204" charset="0"/>
              </a:rPr>
              <a:t>mproved </a:t>
            </a:r>
            <a:r>
              <a:rPr lang="en-US" dirty="0">
                <a:latin typeface="Calibri" panose="020F0502020204030204" charset="0"/>
                <a:cs typeface="Calibri" panose="020F0502020204030204" charset="0"/>
              </a:rPr>
              <a:t>Method</a:t>
            </a:r>
            <a:endParaRPr lang="en-US" dirty="0">
              <a:latin typeface="Calibri" panose="020F0502020204030204" charset="0"/>
              <a:cs typeface="Calibri" panose="020F0502020204030204" charset="0"/>
            </a:endParaRPr>
          </a:p>
        </p:txBody>
      </p:sp>
      <p:sp>
        <p:nvSpPr>
          <p:cNvPr id="4" name="文本框 3"/>
          <p:cNvSpPr txBox="1"/>
          <p:nvPr/>
        </p:nvSpPr>
        <p:spPr>
          <a:xfrm>
            <a:off x="432435" y="2430780"/>
            <a:ext cx="11327765" cy="3046095"/>
          </a:xfrm>
          <a:prstGeom prst="rect">
            <a:avLst/>
          </a:prstGeom>
          <a:noFill/>
        </p:spPr>
        <p:txBody>
          <a:bodyPr wrap="square" rtlCol="0" anchor="t">
            <a:spAutoFit/>
          </a:bodyPr>
          <a:lstStyle/>
          <a:p>
            <a:r>
              <a:rPr lang="zh-CN" altLang="en-US" sz="3200" b="1">
                <a:latin typeface="幼圆" panose="02010509060101010101" charset="-122"/>
                <a:ea typeface="幼圆" panose="02010509060101010101" charset="-122"/>
                <a:cs typeface="幼圆" panose="02010509060101010101" charset="-122"/>
                <a:sym typeface="+mn-ea"/>
              </a:rPr>
              <a:t>GPR的计算复杂度较高：</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《Automatic modelconstruction with Gaussian processes》</a:t>
            </a:r>
            <a:endParaRPr lang="zh-CN" altLang="en-US" sz="3200" b="1">
              <a:latin typeface="幼圆" panose="02010509060101010101" charset="-122"/>
              <a:ea typeface="幼圆" panose="02010509060101010101" charset="-122"/>
              <a:cs typeface="幼圆" panose="02010509060101010101" charset="-122"/>
              <a:sym typeface="+mn-ea"/>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计算量更低并取得了效果</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814705" y="727710"/>
            <a:ext cx="4853305" cy="763270"/>
          </a:xfrm>
        </p:spPr>
        <p:txBody>
          <a:bodyPr>
            <a:noAutofit/>
          </a:bodyPr>
          <a:lstStyle/>
          <a:p>
            <a:r>
              <a:rPr lang="zh-CN" altLang="en-US" sz="3200"/>
              <a:t>系统概述</a:t>
            </a:r>
            <a:endParaRPr lang="zh-CN" altLang="en-US" sz="3200"/>
          </a:p>
        </p:txBody>
      </p:sp>
      <p:pic>
        <p:nvPicPr>
          <p:cNvPr id="13" name="图片占位符 12" descr="2019-04-09 08-32-54屏幕截图"/>
          <p:cNvPicPr>
            <a:picLocks noGrp="1" noChangeAspect="1"/>
          </p:cNvPicPr>
          <p:nvPr>
            <p:ph type="pic" sz="quarter" idx="13"/>
          </p:nvPr>
        </p:nvPicPr>
        <p:blipFill>
          <a:blip r:embed="rId1"/>
          <a:stretch>
            <a:fillRect/>
          </a:stretch>
        </p:blipFill>
        <p:spPr>
          <a:xfrm>
            <a:off x="6329680" y="461645"/>
            <a:ext cx="5629275" cy="5934075"/>
          </a:xfrm>
          <a:prstGeom prst="rect">
            <a:avLst/>
          </a:prstGeom>
        </p:spPr>
      </p:pic>
      <p:sp>
        <p:nvSpPr>
          <p:cNvPr id="15" name="文本占位符 14"/>
          <p:cNvSpPr>
            <a:spLocks noGrp="1"/>
          </p:cNvSpPr>
          <p:nvPr>
            <p:ph type="body" sz="half" idx="2"/>
          </p:nvPr>
        </p:nvSpPr>
        <p:spPr>
          <a:xfrm>
            <a:off x="814728" y="1589034"/>
            <a:ext cx="4852988" cy="3516365"/>
          </a:xfrm>
        </p:spPr>
        <p:txBody>
          <a:bodyPr>
            <a:noAutofit/>
          </a:bodyPr>
          <a:lstStyle/>
          <a:p>
            <a:endParaRPr lang="zh-CN" altLang="en-US" sz="1800"/>
          </a:p>
          <a:p>
            <a:endParaRPr lang="zh-CN" altLang="en-US" sz="2000"/>
          </a:p>
          <a:p>
            <a:r>
              <a:rPr lang="zh-CN" altLang="en-US" sz="2400"/>
              <a:t>社交内容（Twitter） 3个</a:t>
            </a:r>
            <a:r>
              <a:rPr lang="en-US" altLang="zh-CN" sz="2400"/>
              <a:t>F</a:t>
            </a:r>
            <a:r>
              <a:rPr lang="zh-CN" altLang="en-US" sz="2400"/>
              <a:t>eature</a:t>
            </a:r>
            <a:r>
              <a:rPr lang="en-US" altLang="zh-CN" sz="2400"/>
              <a:t>s</a:t>
            </a:r>
            <a:endParaRPr lang="zh-CN" altLang="en-US" sz="2400"/>
          </a:p>
          <a:p>
            <a:endParaRPr lang="zh-CN" altLang="en-US" sz="2400"/>
          </a:p>
          <a:p>
            <a:r>
              <a:rPr lang="zh-CN" altLang="en-US" sz="2400"/>
              <a:t>GPR推测</a:t>
            </a:r>
            <a:r>
              <a:rPr lang="en-US" altLang="zh-CN" sz="2400"/>
              <a:t>U</a:t>
            </a:r>
            <a:r>
              <a:rPr lang="zh-CN" altLang="en-US" sz="2400"/>
              <a:t>ser与</a:t>
            </a:r>
            <a:r>
              <a:rPr lang="en-US" altLang="zh-CN" sz="2400"/>
              <a:t>E</a:t>
            </a:r>
            <a:r>
              <a:rPr lang="zh-CN" altLang="en-US" sz="2400"/>
              <a:t>vent的相对距离 </a:t>
            </a:r>
            <a:endParaRPr lang="zh-CN" altLang="en-US" sz="2400"/>
          </a:p>
          <a:p>
            <a:endParaRPr lang="zh-CN" altLang="en-US" sz="2400"/>
          </a:p>
          <a:p>
            <a:r>
              <a:rPr lang="zh-CN" altLang="en-US" sz="2400"/>
              <a:t>监督学习</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Calibri" panose="020F0502020204030204" charset="0"/>
                <a:ea typeface="黑体" panose="02010609060101010101" pitchFamily="49" charset="-122"/>
                <a:cs typeface="Calibri" panose="020F0502020204030204" charset="0"/>
                <a:sym typeface="+mn-ea"/>
              </a:rPr>
              <a:t>3.</a:t>
            </a: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4" name="图片 3"/>
          <p:cNvPicPr>
            <a:picLocks noChangeAspect="1"/>
          </p:cNvPicPr>
          <p:nvPr/>
        </p:nvPicPr>
        <p:blipFill>
          <a:blip r:embed="rId1"/>
          <a:stretch>
            <a:fillRect/>
          </a:stretch>
        </p:blipFill>
        <p:spPr>
          <a:xfrm>
            <a:off x="5408930" y="2038350"/>
            <a:ext cx="6391275" cy="4581525"/>
          </a:xfrm>
          <a:prstGeom prst="rect">
            <a:avLst/>
          </a:prstGeom>
        </p:spPr>
      </p:pic>
      <p:sp>
        <p:nvSpPr>
          <p:cNvPr id="7" name="文本框 6"/>
          <p:cNvSpPr txBox="1"/>
          <p:nvPr/>
        </p:nvSpPr>
        <p:spPr>
          <a:xfrm>
            <a:off x="524510" y="2385060"/>
            <a:ext cx="4338320" cy="1568450"/>
          </a:xfrm>
          <a:prstGeom prst="rect">
            <a:avLst/>
          </a:prstGeom>
          <a:noFill/>
        </p:spPr>
        <p:txBody>
          <a:bodyPr wrap="square" rtlCol="0" anchor="t">
            <a:spAutoFit/>
          </a:bodyPr>
          <a:lstStyle/>
          <a:p>
            <a:r>
              <a:rPr sz="3200" b="1">
                <a:latin typeface="幼圆" panose="02010509060101010101" charset="-122"/>
                <a:ea typeface="幼圆" panose="02010509060101010101" charset="-122"/>
                <a:cs typeface="幼圆" panose="02010509060101010101" charset="-122"/>
              </a:rPr>
              <a:t>遗传算法</a:t>
            </a:r>
            <a:r>
              <a:rPr sz="3200" b="1">
                <a:latin typeface="幼圆" panose="02010509060101010101" charset="-122"/>
                <a:ea typeface="幼圆" panose="02010509060101010101" charset="-122"/>
                <a:cs typeface="幼圆" panose="02010509060101010101" charset="-122"/>
                <a:sym typeface="+mn-ea"/>
              </a:rPr>
              <a:t>(GA)</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Genetic Algorithm </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p:txBody>
      </p:sp>
      <p:pic>
        <p:nvPicPr>
          <p:cNvPr id="8" name="图片 7"/>
          <p:cNvPicPr>
            <a:picLocks noChangeAspect="1"/>
          </p:cNvPicPr>
          <p:nvPr/>
        </p:nvPicPr>
        <p:blipFill>
          <a:blip r:embed="rId2"/>
          <a:stretch>
            <a:fillRect/>
          </a:stretch>
        </p:blipFill>
        <p:spPr>
          <a:xfrm>
            <a:off x="85725" y="4227195"/>
            <a:ext cx="5215890" cy="2392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3" name="图片 2"/>
          <p:cNvPicPr>
            <a:picLocks noChangeAspect="1"/>
          </p:cNvPicPr>
          <p:nvPr/>
        </p:nvPicPr>
        <p:blipFill>
          <a:blip r:embed="rId1"/>
          <a:stretch>
            <a:fillRect/>
          </a:stretch>
        </p:blipFill>
        <p:spPr>
          <a:xfrm>
            <a:off x="91440" y="2009775"/>
            <a:ext cx="6245225" cy="2124075"/>
          </a:xfrm>
          <a:prstGeom prst="rect">
            <a:avLst/>
          </a:prstGeom>
        </p:spPr>
      </p:pic>
      <p:pic>
        <p:nvPicPr>
          <p:cNvPr id="5" name="图片 4"/>
          <p:cNvPicPr>
            <a:picLocks noChangeAspect="1"/>
          </p:cNvPicPr>
          <p:nvPr/>
        </p:nvPicPr>
        <p:blipFill>
          <a:blip r:embed="rId2"/>
          <a:stretch>
            <a:fillRect/>
          </a:stretch>
        </p:blipFill>
        <p:spPr>
          <a:xfrm>
            <a:off x="6501130" y="3486150"/>
            <a:ext cx="5456555" cy="33102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pic>
        <p:nvPicPr>
          <p:cNvPr id="5" name="图片 4"/>
          <p:cNvPicPr>
            <a:picLocks noChangeAspect="1"/>
          </p:cNvPicPr>
          <p:nvPr/>
        </p:nvPicPr>
        <p:blipFill>
          <a:blip r:embed="rId1"/>
          <a:stretch>
            <a:fillRect/>
          </a:stretch>
        </p:blipFill>
        <p:spPr>
          <a:xfrm>
            <a:off x="151130" y="2586990"/>
            <a:ext cx="5777230" cy="3437890"/>
          </a:xfrm>
          <a:prstGeom prst="rect">
            <a:avLst/>
          </a:prstGeom>
        </p:spPr>
      </p:pic>
      <p:pic>
        <p:nvPicPr>
          <p:cNvPr id="3" name="图片 2"/>
          <p:cNvPicPr>
            <a:picLocks noChangeAspect="1"/>
          </p:cNvPicPr>
          <p:nvPr/>
        </p:nvPicPr>
        <p:blipFill>
          <a:blip r:embed="rId2"/>
          <a:stretch>
            <a:fillRect/>
          </a:stretch>
        </p:blipFill>
        <p:spPr>
          <a:xfrm>
            <a:off x="6280785" y="2586990"/>
            <a:ext cx="5756910" cy="34143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400300"/>
            <a:ext cx="11373485" cy="3538220"/>
          </a:xfrm>
          <a:prstGeom prst="rect">
            <a:avLst/>
          </a:prstGeom>
          <a:noFill/>
        </p:spPr>
        <p:txBody>
          <a:bodyPr wrap="square" rtlCol="0" anchor="t">
            <a:spAutoFit/>
          </a:bodyPr>
          <a:lstStyle/>
          <a:p>
            <a:r>
              <a:rPr lang="zh-CN" altLang="en-US" sz="3200" b="1">
                <a:latin typeface="幼圆" panose="02010509060101010101" charset="-122"/>
                <a:ea typeface="幼圆" panose="02010509060101010101" charset="-122"/>
                <a:cs typeface="幼圆" panose="02010509060101010101" charset="-122"/>
              </a:rPr>
              <a:t>最优化方法</a:t>
            </a:r>
            <a:r>
              <a:rPr lang="en-US" altLang="zh-CN" sz="3200" b="1">
                <a:latin typeface="幼圆" panose="02010509060101010101" charset="-122"/>
                <a:ea typeface="幼圆" panose="02010509060101010101" charset="-122"/>
                <a:cs typeface="幼圆" panose="02010509060101010101" charset="-122"/>
              </a:rPr>
              <a:t>:</a:t>
            </a:r>
            <a:endParaRPr lang="en-US" altLang="zh-CN"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1. 梯度下降法（Gradient Descent）</a:t>
            </a:r>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2. 牛顿法和拟牛顿法（Newton's method &amp; Quasi-Newton Methods）BFGS算法(BFGS algorithm)，是一种逆秩2拟牛顿法(Quasi-Newton Methods)。</a:t>
            </a:r>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3. 共轭梯度法（Conjugate Gradient）</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Parameter Learning</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400300"/>
            <a:ext cx="11373485" cy="4030980"/>
          </a:xfrm>
          <a:prstGeom prst="rect">
            <a:avLst/>
          </a:prstGeom>
          <a:noFill/>
        </p:spPr>
        <p:txBody>
          <a:bodyPr wrap="square" rtlCol="0" anchor="t">
            <a:spAutoFit/>
          </a:bodyPr>
          <a:lstStyle/>
          <a:p>
            <a:r>
              <a:rPr sz="3200" b="1">
                <a:latin typeface="幼圆" panose="02010509060101010101" charset="-122"/>
                <a:ea typeface="幼圆" panose="02010509060101010101" charset="-122"/>
                <a:cs typeface="幼圆" panose="02010509060101010101" charset="-122"/>
              </a:rPr>
              <a:t>4. 启发式优化方法</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　　启发式方法指人在解决问题时所采取的一种根据经验规则进行发现的方法。其特点是在解决问题时,利用过去的经验,选择已经行之有效的方法，而不是系统地、以确定的步骤去寻求答案。</a:t>
            </a:r>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模拟退火方法、遗传算法、蚁群算法</a:t>
            </a:r>
            <a:r>
              <a:rPr lang="zh-CN" sz="3200" b="1">
                <a:latin typeface="幼圆" panose="02010509060101010101" charset="-122"/>
                <a:ea typeface="幼圆" panose="02010509060101010101" charset="-122"/>
                <a:cs typeface="幼圆" panose="02010509060101010101" charset="-122"/>
              </a:rPr>
              <a:t>、</a:t>
            </a:r>
            <a:r>
              <a:rPr sz="3200" b="1">
                <a:latin typeface="幼圆" panose="02010509060101010101" charset="-122"/>
                <a:ea typeface="幼圆" panose="02010509060101010101" charset="-122"/>
                <a:cs typeface="幼圆" panose="02010509060101010101" charset="-122"/>
              </a:rPr>
              <a:t>粒子群算法等。</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a:p>
            <a:r>
              <a:rPr sz="3200" b="1">
                <a:latin typeface="幼圆" panose="02010509060101010101" charset="-122"/>
                <a:ea typeface="幼圆" panose="02010509060101010101" charset="-122"/>
                <a:cs typeface="幼圆" panose="02010509060101010101" charset="-122"/>
              </a:rPr>
              <a:t>5. 拉格朗日乘数法</a:t>
            </a:r>
            <a:endParaRPr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dirty="0">
                <a:latin typeface="Calibri" panose="020F0502020204030204" charset="0"/>
                <a:ea typeface="黑体" panose="02010609060101010101" pitchFamily="49" charset="-122"/>
                <a:cs typeface="Calibri" panose="020F0502020204030204" charset="0"/>
                <a:sym typeface="+mn-ea"/>
              </a:rPr>
              <a:t>Pros and Cons</a:t>
            </a:r>
            <a:endParaRPr dirty="0">
              <a:latin typeface="Calibri" panose="020F0502020204030204" charset="0"/>
              <a:ea typeface="黑体" panose="02010609060101010101" pitchFamily="49" charset="-122"/>
              <a:cs typeface="Calibri" panose="020F0502020204030204" charset="0"/>
              <a:sym typeface="+mn-ea"/>
            </a:endParaRPr>
          </a:p>
        </p:txBody>
      </p:sp>
      <p:sp>
        <p:nvSpPr>
          <p:cNvPr id="3" name="文本框 2"/>
          <p:cNvSpPr txBox="1"/>
          <p:nvPr/>
        </p:nvSpPr>
        <p:spPr>
          <a:xfrm>
            <a:off x="524510" y="2186305"/>
            <a:ext cx="9115425" cy="4523105"/>
          </a:xfrm>
          <a:prstGeom prst="rect">
            <a:avLst/>
          </a:prstGeom>
          <a:noFill/>
        </p:spPr>
        <p:txBody>
          <a:bodyPr wrap="square" rtlCol="0" anchor="t">
            <a:spAutoFit/>
          </a:bodyPr>
          <a:lstStyle/>
          <a:p>
            <a:r>
              <a:rPr sz="3200" b="1">
                <a:latin typeface="幼圆" panose="02010509060101010101" charset="-122"/>
                <a:ea typeface="幼圆" panose="02010509060101010101" charset="-122"/>
                <a:cs typeface="幼圆" panose="02010509060101010101" charset="-122"/>
              </a:rPr>
              <a:t>GPR</a:t>
            </a:r>
            <a:r>
              <a:rPr lang="zh-CN" sz="3200" b="1">
                <a:latin typeface="幼圆" panose="02010509060101010101" charset="-122"/>
                <a:ea typeface="幼圆" panose="02010509060101010101" charset="-122"/>
                <a:cs typeface="幼圆" panose="02010509060101010101" charset="-122"/>
              </a:rPr>
              <a:t>：</a:t>
            </a:r>
            <a:r>
              <a:rPr lang="zh-CN" altLang="en-US" sz="3200" b="1">
                <a:latin typeface="幼圆" panose="02010509060101010101" charset="-122"/>
                <a:ea typeface="幼圆" panose="02010509060101010101" charset="-122"/>
                <a:cs typeface="幼圆" panose="02010509060101010101" charset="-122"/>
                <a:sym typeface="+mn-ea"/>
              </a:rPr>
              <a:t>训练用到所有的样本特征，</a:t>
            </a:r>
            <a:r>
              <a:rPr lang="zh-CN" sz="3200" b="1">
                <a:latin typeface="幼圆" panose="02010509060101010101" charset="-122"/>
                <a:ea typeface="幼圆" panose="02010509060101010101" charset="-122"/>
                <a:cs typeface="幼圆" panose="02010509060101010101" charset="-122"/>
              </a:rPr>
              <a:t>适合</a:t>
            </a:r>
            <a:r>
              <a:rPr sz="3200" b="1">
                <a:latin typeface="幼圆" panose="02010509060101010101" charset="-122"/>
                <a:ea typeface="幼圆" panose="02010509060101010101" charset="-122"/>
                <a:cs typeface="幼圆" panose="02010509060101010101" charset="-122"/>
              </a:rPr>
              <a:t>小样本</a:t>
            </a:r>
            <a:endParaRPr sz="3200" b="1">
              <a:latin typeface="幼圆" panose="02010509060101010101" charset="-122"/>
              <a:ea typeface="幼圆" panose="02010509060101010101" charset="-122"/>
              <a:cs typeface="幼圆" panose="02010509060101010101" charset="-122"/>
            </a:endParaRPr>
          </a:p>
          <a:p>
            <a:endParaRPr sz="3200" b="1">
              <a:latin typeface="幼圆" panose="02010509060101010101" charset="-122"/>
              <a:ea typeface="幼圆" panose="02010509060101010101" charset="-122"/>
              <a:cs typeface="幼圆" panose="02010509060101010101" charset="-122"/>
            </a:endParaRPr>
          </a:p>
          <a:p>
            <a:r>
              <a:rPr lang="zh-CN" sz="3200" b="1">
                <a:latin typeface="幼圆" panose="02010509060101010101" charset="-122"/>
                <a:ea typeface="幼圆" panose="02010509060101010101" charset="-122"/>
                <a:cs typeface="幼圆" panose="02010509060101010101" charset="-122"/>
              </a:rPr>
              <a:t>模型复杂度：</a:t>
            </a:r>
            <a:r>
              <a:rPr lang="en-US" altLang="zh-CN" sz="3200" b="1">
                <a:latin typeface="幼圆" panose="02010509060101010101" charset="-122"/>
                <a:ea typeface="幼圆" panose="02010509060101010101" charset="-122"/>
                <a:cs typeface="幼圆" panose="02010509060101010101" charset="-122"/>
              </a:rPr>
              <a:t>O(N^3)</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rPr>
              <a:t>核函数：Combination of </a:t>
            </a:r>
            <a:r>
              <a:rPr lang="en-US" altLang="zh-CN" sz="3200" b="1">
                <a:latin typeface="幼圆" panose="02010509060101010101" charset="-122"/>
                <a:ea typeface="幼圆" panose="02010509060101010101" charset="-122"/>
                <a:cs typeface="幼圆" panose="02010509060101010101" charset="-122"/>
              </a:rPr>
              <a:t>Kernel</a:t>
            </a:r>
            <a:r>
              <a:rPr lang="zh-CN" altLang="en-US" sz="3200" b="1">
                <a:latin typeface="幼圆" panose="02010509060101010101" charset="-122"/>
                <a:ea typeface="幼圆" panose="02010509060101010101" charset="-122"/>
                <a:cs typeface="幼圆" panose="02010509060101010101" charset="-122"/>
              </a:rPr>
              <a:t> Functions</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sz="3200" dirty="0">
                <a:latin typeface="Calibri" panose="020F0502020204030204" charset="0"/>
                <a:ea typeface="黑体" panose="02010609060101010101" pitchFamily="49" charset="-122"/>
                <a:cs typeface="Calibri" panose="020F0502020204030204" charset="0"/>
                <a:sym typeface="+mn-ea"/>
              </a:rPr>
              <a:t>参数：</a:t>
            </a:r>
            <a:r>
              <a:rPr lang="zh-CN" altLang="en-US" sz="3200" b="1">
                <a:latin typeface="幼圆" panose="02010509060101010101" charset="-122"/>
                <a:ea typeface="幼圆" panose="02010509060101010101" charset="-122"/>
                <a:cs typeface="幼圆" panose="02010509060101010101" charset="-122"/>
              </a:rPr>
              <a:t>学到的参数是什么？</a:t>
            </a:r>
            <a:r>
              <a:rPr lang="en-US" altLang="zh-CN" sz="3200" b="1">
                <a:latin typeface="幼圆" panose="02010509060101010101" charset="-122"/>
                <a:ea typeface="幼圆" panose="02010509060101010101" charset="-122"/>
                <a:cs typeface="幼圆" panose="02010509060101010101" charset="-122"/>
              </a:rPr>
              <a:t>kernel</a:t>
            </a:r>
            <a:r>
              <a:rPr lang="zh-CN" altLang="en-US" sz="3200" b="1">
                <a:latin typeface="幼圆" panose="02010509060101010101" charset="-122"/>
                <a:ea typeface="幼圆" panose="02010509060101010101" charset="-122"/>
                <a:cs typeface="幼圆" panose="02010509060101010101" charset="-122"/>
              </a:rPr>
              <a:t>里的参数</a:t>
            </a:r>
            <a:endParaRPr lang="zh-CN" altLang="en-US" sz="3200" b="1">
              <a:latin typeface="幼圆" panose="02010509060101010101" charset="-122"/>
              <a:ea typeface="幼圆" panose="02010509060101010101" charset="-122"/>
              <a:cs typeface="幼圆" panose="02010509060101010101" charset="-122"/>
            </a:endParaRPr>
          </a:p>
          <a:p>
            <a:endParaRPr lang="zh-CN" altLang="en-US" sz="3200" b="1">
              <a:latin typeface="幼圆" panose="02010509060101010101" charset="-122"/>
              <a:ea typeface="幼圆" panose="02010509060101010101" charset="-122"/>
              <a:cs typeface="幼圆" panose="02010509060101010101" charset="-122"/>
            </a:endParaRPr>
          </a:p>
          <a:p>
            <a:r>
              <a:rPr lang="zh-CN" altLang="en-US" sz="3200" b="1">
                <a:latin typeface="幼圆" panose="02010509060101010101" charset="-122"/>
                <a:ea typeface="幼圆" panose="02010509060101010101" charset="-122"/>
                <a:cs typeface="幼圆" panose="02010509060101010101" charset="-122"/>
                <a:sym typeface="+mn-ea"/>
              </a:rPr>
              <a:t>介绍：内容少</a:t>
            </a:r>
            <a:endParaRPr lang="zh-CN" altLang="en-US" sz="3200" b="1">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3"/>
          <p:cNvSpPr txBox="1">
            <a:spLocks noChangeArrowheads="1"/>
          </p:cNvSpPr>
          <p:nvPr/>
        </p:nvSpPr>
        <p:spPr bwMode="auto">
          <a:xfrm>
            <a:off x="939800" y="1169988"/>
            <a:ext cx="45323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1.</a:t>
            </a:r>
            <a:r>
              <a:rPr lang="zh-CN" altLang="en-US" sz="4000"/>
              <a:t>数据集不规范</a:t>
            </a:r>
            <a:endParaRPr lang="zh-CN" altLang="en-US" sz="4000"/>
          </a:p>
        </p:txBody>
      </p:sp>
      <p:sp>
        <p:nvSpPr>
          <p:cNvPr id="15362" name="文本框 4"/>
          <p:cNvSpPr txBox="1">
            <a:spLocks noChangeArrowheads="1"/>
          </p:cNvSpPr>
          <p:nvPr/>
        </p:nvSpPr>
        <p:spPr bwMode="auto">
          <a:xfrm>
            <a:off x="939800" y="2125663"/>
            <a:ext cx="564038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2.</a:t>
            </a:r>
            <a:r>
              <a:rPr lang="zh-CN" altLang="en-US" sz="4000"/>
              <a:t>对照实验不规范</a:t>
            </a:r>
            <a:endParaRPr lang="zh-CN" altLang="en-US" sz="4000"/>
          </a:p>
        </p:txBody>
      </p:sp>
      <p:sp>
        <p:nvSpPr>
          <p:cNvPr id="15363" name="文本框 5"/>
          <p:cNvSpPr txBox="1">
            <a:spLocks noChangeArrowheads="1"/>
          </p:cNvSpPr>
          <p:nvPr/>
        </p:nvSpPr>
        <p:spPr bwMode="auto">
          <a:xfrm>
            <a:off x="939800" y="3074988"/>
            <a:ext cx="59896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3.</a:t>
            </a:r>
            <a:r>
              <a:rPr lang="zh-CN" altLang="en-US" sz="4000"/>
              <a:t>内容相似性的实验欠缺</a:t>
            </a:r>
            <a:endParaRPr lang="zh-CN" altLang="en-US" sz="4000"/>
          </a:p>
        </p:txBody>
      </p:sp>
      <p:sp>
        <p:nvSpPr>
          <p:cNvPr id="15364" name="文本框 6"/>
          <p:cNvSpPr txBox="1">
            <a:spLocks noChangeArrowheads="1"/>
          </p:cNvSpPr>
          <p:nvPr/>
        </p:nvSpPr>
        <p:spPr bwMode="auto">
          <a:xfrm>
            <a:off x="939800" y="4013200"/>
            <a:ext cx="5870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4.</a:t>
            </a:r>
            <a:r>
              <a:rPr lang="zh-CN" altLang="en-US" sz="4000"/>
              <a:t>图</a:t>
            </a:r>
            <a:r>
              <a:rPr lang="en-US" altLang="zh-CN" sz="4000"/>
              <a:t>7</a:t>
            </a:r>
            <a:r>
              <a:rPr lang="zh-CN" altLang="en-US" sz="4000"/>
              <a:t>表述的观点有误</a:t>
            </a:r>
            <a:endParaRPr lang="zh-CN" altLang="en-US" sz="4000"/>
          </a:p>
        </p:txBody>
      </p:sp>
      <p:sp>
        <p:nvSpPr>
          <p:cNvPr id="15365" name="文本框 7"/>
          <p:cNvSpPr txBox="1">
            <a:spLocks noChangeArrowheads="1"/>
          </p:cNvSpPr>
          <p:nvPr/>
        </p:nvSpPr>
        <p:spPr bwMode="auto">
          <a:xfrm>
            <a:off x="41275" y="258763"/>
            <a:ext cx="59213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dirty="0"/>
              <a:t>论文实验部分存在的问题</a:t>
            </a:r>
            <a:r>
              <a:rPr lang="en-US" altLang="zh-CN" sz="4000" dirty="0"/>
              <a:t>:</a:t>
            </a:r>
            <a:endParaRPr lang="en-US" altLang="zh-CN" sz="4000" dirty="0"/>
          </a:p>
        </p:txBody>
      </p:sp>
      <p:sp>
        <p:nvSpPr>
          <p:cNvPr id="15366" name="文本框 1"/>
          <p:cNvSpPr txBox="1">
            <a:spLocks noChangeArrowheads="1"/>
          </p:cNvSpPr>
          <p:nvPr/>
        </p:nvSpPr>
        <p:spPr bwMode="auto">
          <a:xfrm>
            <a:off x="11079163" y="2222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nvSpPr>
        <p:spPr bwMode="auto">
          <a:xfrm>
            <a:off x="331788" y="1824038"/>
            <a:ext cx="1173480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endParaRPr lang="zh-CN" altLang="en-US" sz="4000"/>
          </a:p>
          <a:p>
            <a:r>
              <a:rPr lang="zh-CN" altLang="en-US" sz="4000"/>
              <a:t>（</a:t>
            </a:r>
            <a:r>
              <a:rPr lang="en-US" altLang="zh-CN" sz="4000"/>
              <a:t>1</a:t>
            </a:r>
            <a:r>
              <a:rPr lang="zh-CN" altLang="en-US" sz="4000"/>
              <a:t>）</a:t>
            </a:r>
            <a:r>
              <a:rPr lang="en-US" altLang="zh-CN" sz="4000"/>
              <a:t>.</a:t>
            </a:r>
            <a:r>
              <a:rPr lang="zh-CN" altLang="en-US" sz="4000"/>
              <a:t>数据量过少。只有</a:t>
            </a:r>
            <a:r>
              <a:rPr lang="en-US" altLang="zh-CN" sz="4000"/>
              <a:t>6727</a:t>
            </a:r>
            <a:r>
              <a:rPr lang="zh-CN" altLang="en-US" sz="4000"/>
              <a:t>个用户的数据。 （</a:t>
            </a:r>
            <a:r>
              <a:rPr lang="en-US" altLang="zh-CN" sz="4000"/>
              <a:t>2</a:t>
            </a:r>
            <a:r>
              <a:rPr lang="zh-CN" altLang="en-US" sz="4000"/>
              <a:t>）</a:t>
            </a:r>
            <a:r>
              <a:rPr lang="en-US" altLang="zh-CN" sz="4000"/>
              <a:t>.</a:t>
            </a:r>
            <a:r>
              <a:rPr lang="zh-CN" altLang="en-US" sz="4000"/>
              <a:t>数据不具有普遍性。只选取了发生在纽约市的社会事件，对应的，只选取了纽约市的部分推特用户的数据。</a:t>
            </a:r>
            <a:endParaRPr lang="zh-CN" altLang="en-US" sz="4000"/>
          </a:p>
          <a:p>
            <a:r>
              <a:rPr lang="zh-CN" altLang="en-US" sz="4000"/>
              <a:t>（</a:t>
            </a:r>
            <a:r>
              <a:rPr lang="en-US" altLang="zh-CN" sz="4000"/>
              <a:t>3</a:t>
            </a:r>
            <a:r>
              <a:rPr lang="zh-CN" altLang="en-US" sz="4000"/>
              <a:t>）</a:t>
            </a:r>
            <a:r>
              <a:rPr lang="en-US" altLang="zh-CN" sz="4000"/>
              <a:t>.</a:t>
            </a:r>
            <a:r>
              <a:rPr lang="zh-CN" altLang="en-US" sz="4000"/>
              <a:t>数据层次不丰富。本论文只用了活跃用户的数据进行训练和测试，没有用到普通用户的数据。数据的用户结构比较单一。</a:t>
            </a:r>
            <a:endParaRPr lang="zh-CN" altLang="en-US" sz="4000"/>
          </a:p>
          <a:p>
            <a:endParaRPr lang="zh-CN" altLang="en-US" sz="4000"/>
          </a:p>
        </p:txBody>
      </p:sp>
      <p:sp>
        <p:nvSpPr>
          <p:cNvPr id="16387" name="文本框 6"/>
          <p:cNvSpPr txBox="1">
            <a:spLocks noChangeArrowheads="1"/>
          </p:cNvSpPr>
          <p:nvPr/>
        </p:nvSpPr>
        <p:spPr bwMode="auto">
          <a:xfrm>
            <a:off x="331788" y="1025525"/>
            <a:ext cx="71897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1.</a:t>
            </a:r>
            <a:r>
              <a:rPr lang="zh-CN" altLang="en-US" sz="4000"/>
              <a:t>数据集不规范：</a:t>
            </a:r>
            <a:endParaRPr lang="zh-CN" altLang="en-US" sz="4000"/>
          </a:p>
        </p:txBody>
      </p:sp>
      <p:sp>
        <p:nvSpPr>
          <p:cNvPr id="16388" name="文本框 1"/>
          <p:cNvSpPr txBox="1">
            <a:spLocks noChangeArrowheads="1"/>
          </p:cNvSpPr>
          <p:nvPr/>
        </p:nvSpPr>
        <p:spPr bwMode="auto">
          <a:xfrm>
            <a:off x="10988675" y="-22225"/>
            <a:ext cx="1077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4"/>
          <p:cNvSpPr txBox="1">
            <a:spLocks noChangeArrowheads="1"/>
          </p:cNvSpPr>
          <p:nvPr/>
        </p:nvSpPr>
        <p:spPr bwMode="auto">
          <a:xfrm>
            <a:off x="354013" y="3306763"/>
            <a:ext cx="10926762"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a:t>本论文利用层次结构单一，不具有普遍性，数量偏少的数据进行实验得出的实验结论往往不够准确，这样的实验往往不能很好地验证模型的适用性，高效性和普遍性。</a:t>
            </a:r>
            <a:endParaRPr lang="zh-CN" altLang="en-US" sz="4000"/>
          </a:p>
        </p:txBody>
      </p:sp>
      <p:sp>
        <p:nvSpPr>
          <p:cNvPr id="7" name="标题 1"/>
          <p:cNvSpPr>
            <a:spLocks noGrp="1"/>
          </p:cNvSpPr>
          <p:nvPr/>
        </p:nvSpPr>
        <p:spPr>
          <a:xfrm>
            <a:off x="444500" y="606425"/>
            <a:ext cx="10571163" cy="971550"/>
          </a:xfrm>
          <a:prstGeom prst="rect">
            <a:avLst/>
          </a:prstGeom>
          <a:effectLst>
            <a:outerShdw blurRad="50800" dir="14400000">
              <a:srgbClr val="000000">
                <a:alpha val="60000"/>
              </a:srgbClr>
            </a:outerShdw>
          </a:effectLst>
        </p:spPr>
        <p:txBody>
          <a:bodyPr anchor="b"/>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r>
              <a:rPr lang="zh-CN" altLang="en-US" noProof="1"/>
              <a:t>数据选取不当可能带来的问题</a:t>
            </a:r>
            <a:r>
              <a:rPr lang="en-US" altLang="zh-CN" noProof="1"/>
              <a:t>:</a:t>
            </a:r>
            <a:endParaRPr lang="en-US" altLang="zh-CN" noProof="1"/>
          </a:p>
        </p:txBody>
      </p:sp>
      <p:sp>
        <p:nvSpPr>
          <p:cNvPr id="17411" name="文本框 1"/>
          <p:cNvSpPr txBox="1">
            <a:spLocks noChangeArrowheads="1"/>
          </p:cNvSpPr>
          <p:nvPr/>
        </p:nvSpPr>
        <p:spPr bwMode="auto">
          <a:xfrm>
            <a:off x="11015663" y="23812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p:cNvSpPr txBox="1">
            <a:spLocks noChangeArrowheads="1"/>
          </p:cNvSpPr>
          <p:nvPr/>
        </p:nvSpPr>
        <p:spPr bwMode="auto">
          <a:xfrm>
            <a:off x="222250" y="2081213"/>
            <a:ext cx="11579225"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a:t>对应地，简单提下本论文参考文献</a:t>
            </a:r>
            <a:r>
              <a:rPr lang="en-US" altLang="zh-CN" sz="4000"/>
              <a:t>[11]</a:t>
            </a:r>
            <a:r>
              <a:rPr lang="zh-CN" altLang="en-US" sz="4000"/>
              <a:t>划分数据的方法：</a:t>
            </a:r>
            <a:endParaRPr lang="zh-CN" altLang="en-US" sz="4000"/>
          </a:p>
          <a:p>
            <a:r>
              <a:rPr lang="zh-CN" altLang="en-US" sz="4000"/>
              <a:t>     利用推特</a:t>
            </a:r>
            <a:r>
              <a:rPr lang="en-US" altLang="zh-CN" sz="4000"/>
              <a:t>API</a:t>
            </a:r>
            <a:r>
              <a:rPr lang="zh-CN" altLang="en-US" sz="4000"/>
              <a:t>获得了</a:t>
            </a:r>
            <a:r>
              <a:rPr lang="en-US" altLang="zh-CN" sz="4000"/>
              <a:t>1074375</a:t>
            </a:r>
            <a:r>
              <a:rPr lang="zh-CN" altLang="en-US" sz="4000"/>
              <a:t>个用户的数据，从中筛选出了</a:t>
            </a:r>
            <a:r>
              <a:rPr lang="en-US" altLang="zh-CN" sz="4000"/>
              <a:t>130689</a:t>
            </a:r>
            <a:r>
              <a:rPr lang="zh-CN" altLang="en-US" sz="4000"/>
              <a:t>个用户的数据作为训练集，选出另外的</a:t>
            </a:r>
            <a:r>
              <a:rPr lang="en-US" altLang="zh-CN" sz="4000"/>
              <a:t>5190</a:t>
            </a:r>
            <a:r>
              <a:rPr lang="zh-CN" altLang="en-US" sz="4000"/>
              <a:t>个用户数据作为测试集，这些用户分布在美国的大部分城市中，他们的数据具有普遍性，且数据层次丰富。</a:t>
            </a:r>
            <a:endParaRPr lang="zh-CN" altLang="en-US" sz="4000"/>
          </a:p>
        </p:txBody>
      </p:sp>
      <p:sp>
        <p:nvSpPr>
          <p:cNvPr id="18434" name="文本框 1"/>
          <p:cNvSpPr txBox="1">
            <a:spLocks noChangeArrowheads="1"/>
          </p:cNvSpPr>
          <p:nvPr/>
        </p:nvSpPr>
        <p:spPr bwMode="auto">
          <a:xfrm>
            <a:off x="11069638" y="61913"/>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1415" y="456565"/>
            <a:ext cx="10561418" cy="566738"/>
          </a:xfrm>
        </p:spPr>
        <p:txBody>
          <a:bodyPr>
            <a:noAutofit/>
          </a:bodyPr>
          <a:lstStyle/>
          <a:p>
            <a:r>
              <a:rPr lang="en-US" altLang="zh-CN" sz="3200"/>
              <a:t>Users </a:t>
            </a:r>
            <a:r>
              <a:rPr lang="zh-CN" altLang="en-US" sz="3200"/>
              <a:t>划分</a:t>
            </a:r>
            <a:endParaRPr lang="zh-CN" altLang="en-US" sz="3200"/>
          </a:p>
        </p:txBody>
      </p:sp>
      <p:pic>
        <p:nvPicPr>
          <p:cNvPr id="8" name="图片占位符 7" descr="/home/wtl/桌面/2019-04-09 08-51-32屏幕截图.png2019-04-09 08-51-32屏幕截图"/>
          <p:cNvPicPr>
            <a:picLocks noGrp="1" noChangeAspect="1"/>
          </p:cNvPicPr>
          <p:nvPr>
            <p:ph type="pic" sz="quarter" idx="13"/>
          </p:nvPr>
        </p:nvPicPr>
        <p:blipFill>
          <a:blip r:embed="rId1"/>
          <a:srcRect/>
          <a:stretch>
            <a:fillRect/>
          </a:stretch>
        </p:blipFill>
        <p:spPr>
          <a:xfrm>
            <a:off x="1410653" y="1953895"/>
            <a:ext cx="9142095" cy="4144010"/>
          </a:xfrm>
          <a:prstGeom prst="rect">
            <a:avLst/>
          </a:prstGeom>
        </p:spPr>
      </p:pic>
      <p:sp>
        <p:nvSpPr>
          <p:cNvPr id="7" name="文本占位符 6"/>
          <p:cNvSpPr>
            <a:spLocks noGrp="1"/>
          </p:cNvSpPr>
          <p:nvPr>
            <p:ph type="body" sz="half" idx="2"/>
          </p:nvPr>
        </p:nvSpPr>
        <p:spPr>
          <a:xfrm>
            <a:off x="701415" y="1014413"/>
            <a:ext cx="10561418" cy="493712"/>
          </a:xfrm>
        </p:spPr>
        <p:txBody>
          <a:bodyPr/>
          <a:lstStyle/>
          <a:p>
            <a:endParaRPr lang="zh-CN" altLang="en-US"/>
          </a:p>
        </p:txBody>
      </p:sp>
      <p:sp>
        <p:nvSpPr>
          <p:cNvPr id="10" name="圆角矩形 9"/>
          <p:cNvSpPr/>
          <p:nvPr/>
        </p:nvSpPr>
        <p:spPr>
          <a:xfrm>
            <a:off x="4773295" y="2178050"/>
            <a:ext cx="2681605" cy="640080"/>
          </a:xfrm>
          <a:prstGeom prst="roundRect">
            <a:avLst/>
          </a:prstGeom>
          <a:noFill/>
          <a:ln w="381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形标注 10"/>
          <p:cNvSpPr/>
          <p:nvPr/>
        </p:nvSpPr>
        <p:spPr>
          <a:xfrm>
            <a:off x="9502140" y="1147445"/>
            <a:ext cx="1584325" cy="716280"/>
          </a:xfrm>
          <a:prstGeom prst="wedgeEllipse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16875" y="1979295"/>
            <a:ext cx="1908175" cy="378460"/>
          </a:xfrm>
          <a:prstGeom prst="rect">
            <a:avLst/>
          </a:prstGeom>
          <a:noFill/>
          <a:ln w="1270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812655" y="1275080"/>
            <a:ext cx="963930" cy="460375"/>
          </a:xfrm>
          <a:prstGeom prst="rect">
            <a:avLst/>
          </a:prstGeom>
          <a:noFill/>
        </p:spPr>
        <p:txBody>
          <a:bodyPr wrap="square" rtlCol="0">
            <a:spAutoFit/>
          </a:bodyPr>
          <a:lstStyle/>
          <a:p>
            <a:r>
              <a:rPr lang="en-US" altLang="zh-CN" sz="2400"/>
              <a:t>Event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6525" y="617538"/>
            <a:ext cx="9518650" cy="605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bwMode="auto">
          <a:xfrm>
            <a:off x="347663" y="447675"/>
            <a:ext cx="11034712" cy="969963"/>
          </a:xfrm>
          <a:noFill/>
          <a:effectLst>
            <a:outerShdw blurRad="50800" rotWithShape="0">
              <a:srgbClr val="000000">
                <a:alpha val="5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a:t>
            </a:r>
            <a:r>
              <a:rPr lang="zh-CN" altLang="en-US"/>
              <a:t>对照实验不规范</a:t>
            </a:r>
            <a:endParaRPr lang="zh-CN" altLang="en-US"/>
          </a:p>
        </p:txBody>
      </p:sp>
      <p:sp>
        <p:nvSpPr>
          <p:cNvPr id="20482" name="文本框 3"/>
          <p:cNvSpPr txBox="1">
            <a:spLocks noChangeArrowheads="1"/>
          </p:cNvSpPr>
          <p:nvPr/>
        </p:nvSpPr>
        <p:spPr bwMode="auto">
          <a:xfrm>
            <a:off x="347663" y="2227263"/>
            <a:ext cx="116522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a:t>本论文提到结合流动性，推特内容相似性和社会关系三个特征来预测用户和社会事件的相对距离。但是，很遗憾，我们在论文实验部分没有看到把这三个特征分别取出来进行对照实验，我们也不清楚这三个特征分别对模型效果有着怎样的影响。</a:t>
            </a:r>
            <a:endParaRPr lang="zh-CN" altLang="en-US" sz="4000"/>
          </a:p>
        </p:txBody>
      </p:sp>
      <p:sp>
        <p:nvSpPr>
          <p:cNvPr id="20483" name="文本框 1"/>
          <p:cNvSpPr txBox="1">
            <a:spLocks noChangeArrowheads="1"/>
          </p:cNvSpPr>
          <p:nvPr/>
        </p:nvSpPr>
        <p:spPr bwMode="auto">
          <a:xfrm>
            <a:off x="11129963" y="7937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3"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5775" y="736600"/>
            <a:ext cx="825976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p:nvPr/>
        </p:nvGraphicFramePr>
        <p:xfrm>
          <a:off x="1755775" y="5173663"/>
          <a:ext cx="8532813" cy="1189037"/>
        </p:xfrm>
        <a:graphic>
          <a:graphicData uri="http://schemas.openxmlformats.org/drawingml/2006/table">
            <a:tbl>
              <a:tblPr firstRow="1" bandRow="1">
                <a:tableStyleId>{5C22544A-7EE6-4342-B048-85BDC9FD1C3A}</a:tableStyleId>
              </a:tblPr>
              <a:tblGrid>
                <a:gridCol w="8532813"/>
              </a:tblGrid>
              <a:tr h="1189037">
                <a:tc>
                  <a:txBody>
                    <a:bodyPr/>
                    <a:lstStyle/>
                    <a:p>
                      <a:pPr>
                        <a:buNone/>
                      </a:pPr>
                      <a:r>
                        <a:rPr lang="zh-CN" altLang="en-US" sz="2400">
                          <a:solidFill>
                            <a:schemeClr val="bg1"/>
                          </a:solidFill>
                        </a:rPr>
                        <a:t>模型</a:t>
                      </a:r>
                      <a:r>
                        <a:rPr lang="en-US" altLang="zh-CN" sz="2400">
                          <a:solidFill>
                            <a:schemeClr val="bg1"/>
                          </a:solidFill>
                        </a:rPr>
                        <a:t>6</a:t>
                      </a:r>
                      <a:r>
                        <a:rPr lang="zh-CN" altLang="en-US" sz="2400">
                          <a:solidFill>
                            <a:schemeClr val="bg1"/>
                          </a:solidFill>
                        </a:rPr>
                        <a:t>                </a:t>
                      </a:r>
                      <a:r>
                        <a:rPr lang="en-US" altLang="zh-CN" sz="2400">
                          <a:solidFill>
                            <a:schemeClr val="bg1"/>
                          </a:solidFill>
                        </a:rPr>
                        <a:t>Yes         No        No</a:t>
                      </a:r>
                      <a:endParaRPr lang="en-US" altLang="zh-CN" sz="2400">
                        <a:solidFill>
                          <a:schemeClr val="bg1"/>
                        </a:solidFill>
                      </a:endParaRPr>
                    </a:p>
                    <a:p>
                      <a:pPr>
                        <a:buNone/>
                      </a:pPr>
                      <a:r>
                        <a:rPr lang="zh-CN" altLang="en-US" sz="2400">
                          <a:solidFill>
                            <a:schemeClr val="bg1"/>
                          </a:solidFill>
                        </a:rPr>
                        <a:t>模型</a:t>
                      </a:r>
                      <a:r>
                        <a:rPr lang="en-US" altLang="zh-CN" sz="2400">
                          <a:solidFill>
                            <a:schemeClr val="bg1"/>
                          </a:solidFill>
                        </a:rPr>
                        <a:t>7                 No         Yes       No</a:t>
                      </a:r>
                      <a:endParaRPr lang="en-US" altLang="zh-CN" sz="2400">
                        <a:solidFill>
                          <a:schemeClr val="bg1"/>
                        </a:solidFill>
                      </a:endParaRPr>
                    </a:p>
                    <a:p>
                      <a:pPr>
                        <a:buNone/>
                      </a:pPr>
                      <a:r>
                        <a:rPr lang="zh-CN" altLang="en-US" sz="2400">
                          <a:solidFill>
                            <a:schemeClr val="bg1"/>
                          </a:solidFill>
                        </a:rPr>
                        <a:t>模型</a:t>
                      </a:r>
                      <a:r>
                        <a:rPr lang="en-US" altLang="zh-CN" sz="2400">
                          <a:solidFill>
                            <a:schemeClr val="bg1"/>
                          </a:solidFill>
                        </a:rPr>
                        <a:t>8                 No         No        Yes</a:t>
                      </a:r>
                      <a:endParaRPr lang="en-US" altLang="zh-CN" sz="2400">
                        <a:solidFill>
                          <a:schemeClr val="bg1"/>
                        </a:solidFill>
                      </a:endParaRPr>
                    </a:p>
                  </a:txBody>
                  <a:tcPr marL="91443" marR="91443" marT="45732" marB="45732">
                    <a:solidFill>
                      <a:schemeClr val="tx1"/>
                    </a:solidFill>
                  </a:tcPr>
                </a:tc>
              </a:tr>
            </a:tbl>
          </a:graphicData>
        </a:graphic>
      </p:graphicFrame>
      <p:sp>
        <p:nvSpPr>
          <p:cNvPr id="21512" name="文本框 1"/>
          <p:cNvSpPr txBox="1">
            <a:spLocks noChangeArrowheads="1"/>
          </p:cNvSpPr>
          <p:nvPr/>
        </p:nvSpPr>
        <p:spPr bwMode="auto">
          <a:xfrm>
            <a:off x="10960100" y="131763"/>
            <a:ext cx="1077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bwMode="auto">
          <a:xfrm>
            <a:off x="809625" y="377825"/>
            <a:ext cx="10572750" cy="1338263"/>
          </a:xfrm>
          <a:noFill/>
          <a:effectLst>
            <a:outerShdw blurRad="50800" rotWithShape="0">
              <a:srgbClr val="000000">
                <a:alpha val="5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r>
              <a:rPr lang="zh-CN" altLang="en-US"/>
              <a:t>推特内容相似性的实验</a:t>
            </a:r>
            <a:br>
              <a:rPr lang="zh-CN" altLang="en-US"/>
            </a:br>
            <a:endParaRPr lang="zh-CN" altLang="en-US"/>
          </a:p>
        </p:txBody>
      </p:sp>
      <p:sp>
        <p:nvSpPr>
          <p:cNvPr id="22530" name="文本框 5"/>
          <p:cNvSpPr txBox="1">
            <a:spLocks noChangeArrowheads="1"/>
          </p:cNvSpPr>
          <p:nvPr/>
        </p:nvSpPr>
        <p:spPr bwMode="auto">
          <a:xfrm>
            <a:off x="88900" y="2336800"/>
            <a:ext cx="121507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a:t>由于推特</a:t>
            </a:r>
            <a:r>
              <a:rPr lang="en-US" altLang="zh-CN" sz="4000"/>
              <a:t>API</a:t>
            </a:r>
            <a:r>
              <a:rPr lang="zh-CN" altLang="en-US" sz="4000"/>
              <a:t>的限制，本论文选取的每个用户的推特数量在</a:t>
            </a:r>
            <a:r>
              <a:rPr lang="en-US" altLang="zh-CN" sz="4000"/>
              <a:t>200</a:t>
            </a:r>
            <a:r>
              <a:rPr lang="zh-CN" altLang="en-US" sz="4000"/>
              <a:t>条以下。数量少的推特可能包含的用户信息量也较少。</a:t>
            </a:r>
            <a:endParaRPr lang="zh-CN" altLang="en-US" sz="4000"/>
          </a:p>
        </p:txBody>
      </p:sp>
      <p:sp>
        <p:nvSpPr>
          <p:cNvPr id="22531" name="文本框 1"/>
          <p:cNvSpPr txBox="1">
            <a:spLocks noChangeArrowheads="1"/>
          </p:cNvSpPr>
          <p:nvPr/>
        </p:nvSpPr>
        <p:spPr bwMode="auto">
          <a:xfrm>
            <a:off x="11050588" y="101600"/>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04800" y="2432050"/>
            <a:ext cx="2035175" cy="1538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noProof="1"/>
              <a:t>不同数量的</a:t>
            </a:r>
            <a:r>
              <a:rPr lang="zh-CN" altLang="en-US" sz="2800" noProof="1">
                <a:sym typeface="+mn-ea"/>
              </a:rPr>
              <a:t>推特</a:t>
            </a:r>
            <a:endParaRPr lang="zh-CN" altLang="en-US" sz="2800" noProof="1">
              <a:sym typeface="+mn-ea"/>
            </a:endParaRPr>
          </a:p>
        </p:txBody>
      </p:sp>
      <p:sp>
        <p:nvSpPr>
          <p:cNvPr id="6" name="圆角矩形 5"/>
          <p:cNvSpPr/>
          <p:nvPr/>
        </p:nvSpPr>
        <p:spPr>
          <a:xfrm>
            <a:off x="3416300" y="2432050"/>
            <a:ext cx="2036763" cy="1538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noProof="1"/>
              <a:t>用户的推特内容</a:t>
            </a:r>
            <a:endParaRPr lang="zh-CN" altLang="en-US" sz="2800" noProof="1"/>
          </a:p>
        </p:txBody>
      </p:sp>
      <p:cxnSp>
        <p:nvCxnSpPr>
          <p:cNvPr id="7" name="直接箭头连接符 6"/>
          <p:cNvCxnSpPr>
            <a:stCxn id="4" idx="3"/>
            <a:endCxn id="6" idx="1"/>
          </p:cNvCxnSpPr>
          <p:nvPr/>
        </p:nvCxnSpPr>
        <p:spPr>
          <a:xfrm>
            <a:off x="2339975" y="3192463"/>
            <a:ext cx="1076325" cy="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6759575" y="2443163"/>
            <a:ext cx="3794125" cy="1538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noProof="1"/>
              <a:t>用户的推特内容与社会事件内容的相似性</a:t>
            </a:r>
            <a:endParaRPr lang="zh-CN" altLang="en-US" sz="2800" noProof="1"/>
          </a:p>
        </p:txBody>
      </p:sp>
      <p:cxnSp>
        <p:nvCxnSpPr>
          <p:cNvPr id="9" name="直接箭头连接符 8"/>
          <p:cNvCxnSpPr>
            <a:stCxn id="6" idx="3"/>
            <a:endCxn id="8" idx="1"/>
          </p:cNvCxnSpPr>
          <p:nvPr/>
        </p:nvCxnSpPr>
        <p:spPr>
          <a:xfrm>
            <a:off x="5453063" y="3192463"/>
            <a:ext cx="1306512"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2" name="文本框 11"/>
          <p:cNvSpPr txBox="1">
            <a:spLocks noChangeArrowheads="1"/>
          </p:cNvSpPr>
          <p:nvPr/>
        </p:nvSpPr>
        <p:spPr bwMode="auto">
          <a:xfrm>
            <a:off x="295275" y="4494213"/>
            <a:ext cx="115998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sz="4000"/>
              <a:t>内容相似性指的是用户推特内容与发生的社会事件内容之间的相似性，但是没有考虑到用户不同数量的推特对于这个相似性的影响。</a:t>
            </a:r>
            <a:endParaRPr lang="zh-CN" altLang="en-US" sz="4000"/>
          </a:p>
        </p:txBody>
      </p:sp>
      <p:sp>
        <p:nvSpPr>
          <p:cNvPr id="24583" name="文本框 1"/>
          <p:cNvSpPr txBox="1">
            <a:spLocks noChangeArrowheads="1"/>
          </p:cNvSpPr>
          <p:nvPr/>
        </p:nvSpPr>
        <p:spPr bwMode="auto">
          <a:xfrm>
            <a:off x="11039475" y="22225"/>
            <a:ext cx="1077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4"/>
          <p:cNvSpPr txBox="1">
            <a:spLocks noChangeArrowheads="1"/>
          </p:cNvSpPr>
          <p:nvPr/>
        </p:nvSpPr>
        <p:spPr bwMode="auto">
          <a:xfrm>
            <a:off x="209550" y="290513"/>
            <a:ext cx="108029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en-US" altLang="zh-CN" sz="4000"/>
              <a:t>4.</a:t>
            </a:r>
            <a:r>
              <a:rPr lang="zh-CN" altLang="en-US" sz="4000"/>
              <a:t>图</a:t>
            </a:r>
            <a:r>
              <a:rPr lang="en-US" altLang="zh-CN" sz="4000"/>
              <a:t>7</a:t>
            </a:r>
            <a:r>
              <a:rPr lang="zh-CN" altLang="en-US" sz="4000"/>
              <a:t>表述的观点有误</a:t>
            </a:r>
            <a:endParaRPr lang="zh-CN" altLang="en-US" sz="4000"/>
          </a:p>
        </p:txBody>
      </p:sp>
      <p:sp>
        <p:nvSpPr>
          <p:cNvPr id="2" name="圆角矩形 1"/>
          <p:cNvSpPr/>
          <p:nvPr/>
        </p:nvSpPr>
        <p:spPr>
          <a:xfrm>
            <a:off x="146050" y="2373313"/>
            <a:ext cx="3800475" cy="1165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t>用户的流动性（历史轨迹）</a:t>
            </a:r>
            <a:endParaRPr lang="zh-CN" altLang="en-US" sz="2400" noProof="1"/>
          </a:p>
        </p:txBody>
      </p:sp>
      <p:sp>
        <p:nvSpPr>
          <p:cNvPr id="3" name="圆角矩形 2"/>
          <p:cNvSpPr/>
          <p:nvPr/>
        </p:nvSpPr>
        <p:spPr>
          <a:xfrm>
            <a:off x="146050" y="4346575"/>
            <a:ext cx="3879850" cy="1165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t>社会事件的整体流动性（整体参与者的历史轨迹）</a:t>
            </a:r>
            <a:endParaRPr lang="zh-CN" altLang="en-US" sz="2400" noProof="1"/>
          </a:p>
        </p:txBody>
      </p:sp>
      <p:sp>
        <p:nvSpPr>
          <p:cNvPr id="4" name="圆角矩形 3"/>
          <p:cNvSpPr/>
          <p:nvPr/>
        </p:nvSpPr>
        <p:spPr>
          <a:xfrm>
            <a:off x="4833938" y="3448050"/>
            <a:ext cx="2044700" cy="898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noProof="1"/>
              <a:t>KL</a:t>
            </a:r>
            <a:r>
              <a:rPr lang="zh-CN" altLang="en-US" sz="2400" noProof="1"/>
              <a:t>散度</a:t>
            </a:r>
            <a:endParaRPr lang="zh-CN" altLang="en-US" sz="2400" noProof="1"/>
          </a:p>
        </p:txBody>
      </p:sp>
      <p:sp>
        <p:nvSpPr>
          <p:cNvPr id="5" name="圆角矩形 4"/>
          <p:cNvSpPr/>
          <p:nvPr/>
        </p:nvSpPr>
        <p:spPr>
          <a:xfrm>
            <a:off x="8035925" y="3448050"/>
            <a:ext cx="2514600" cy="99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noProof="1"/>
              <a:t>用户与社会事件之间的相对距离</a:t>
            </a:r>
            <a:endParaRPr lang="zh-CN" altLang="en-US" sz="2400" noProof="1"/>
          </a:p>
        </p:txBody>
      </p:sp>
      <p:cxnSp>
        <p:nvCxnSpPr>
          <p:cNvPr id="8" name="直接箭头连接符 7"/>
          <p:cNvCxnSpPr>
            <a:stCxn id="2" idx="3"/>
          </p:cNvCxnSpPr>
          <p:nvPr/>
        </p:nvCxnSpPr>
        <p:spPr>
          <a:xfrm>
            <a:off x="3946525" y="2955925"/>
            <a:ext cx="866775" cy="849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3"/>
          </p:cNvCxnSpPr>
          <p:nvPr/>
        </p:nvCxnSpPr>
        <p:spPr>
          <a:xfrm flipV="1">
            <a:off x="4025900" y="3805238"/>
            <a:ext cx="787400" cy="11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3"/>
          </p:cNvCxnSpPr>
          <p:nvPr/>
        </p:nvCxnSpPr>
        <p:spPr>
          <a:xfrm>
            <a:off x="6878638" y="3897313"/>
            <a:ext cx="1077912" cy="17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09" name="文本框 10"/>
          <p:cNvSpPr txBox="1">
            <a:spLocks noChangeArrowheads="1"/>
          </p:cNvSpPr>
          <p:nvPr/>
        </p:nvSpPr>
        <p:spPr bwMode="auto">
          <a:xfrm>
            <a:off x="11012488" y="92075"/>
            <a:ext cx="1077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25400" y="-85725"/>
          <a:ext cx="11871325" cy="1892300"/>
        </p:xfrm>
        <a:graphic>
          <a:graphicData uri="http://schemas.openxmlformats.org/drawingml/2006/table">
            <a:tbl>
              <a:tblPr firstRow="1" bandRow="1">
                <a:tableStyleId>{5C22544A-7EE6-4342-B048-85BDC9FD1C3A}</a:tableStyleId>
              </a:tblPr>
              <a:tblGrid>
                <a:gridCol w="5670550"/>
                <a:gridCol w="2067560"/>
                <a:gridCol w="4133215"/>
              </a:tblGrid>
              <a:tr h="601547">
                <a:tc>
                  <a:txBody>
                    <a:bodyPr/>
                    <a:lstStyle/>
                    <a:p>
                      <a:pPr>
                        <a:buNone/>
                      </a:pPr>
                      <a:r>
                        <a:rPr lang="en-US" altLang="zh-CN" sz="2400">
                          <a:sym typeface="+mn-ea"/>
                        </a:rPr>
                        <a:t> </a:t>
                      </a:r>
                      <a:r>
                        <a:rPr lang="zh-CN" altLang="en-US" sz="2400">
                          <a:sym typeface="+mn-ea"/>
                        </a:rPr>
                        <a:t>用户流动性与社会事件流动性的相似性</a:t>
                      </a:r>
                      <a:endParaRPr lang="zh-CN" altLang="en-US" sz="2400">
                        <a:sym typeface="+mn-ea"/>
                      </a:endParaRPr>
                    </a:p>
                  </a:txBody>
                  <a:tcPr marT="45735" marB="45735">
                    <a:solidFill>
                      <a:schemeClr val="accent6"/>
                    </a:solidFill>
                  </a:tcPr>
                </a:tc>
                <a:tc>
                  <a:txBody>
                    <a:bodyPr/>
                    <a:lstStyle/>
                    <a:p>
                      <a:pPr>
                        <a:buNone/>
                      </a:pPr>
                      <a:r>
                        <a:rPr lang="en-US" altLang="zh-CN" sz="2400"/>
                        <a:t>KL</a:t>
                      </a:r>
                      <a:r>
                        <a:rPr lang="zh-CN" altLang="en-US" sz="2400"/>
                        <a:t>散度</a:t>
                      </a:r>
                      <a:endParaRPr lang="zh-CN" altLang="en-US" sz="2400"/>
                    </a:p>
                  </a:txBody>
                  <a:tcPr marT="45735" marB="45735">
                    <a:solidFill>
                      <a:schemeClr val="accent6"/>
                    </a:solidFill>
                  </a:tcPr>
                </a:tc>
                <a:tc>
                  <a:txBody>
                    <a:bodyPr/>
                    <a:lstStyle/>
                    <a:p>
                      <a:pPr>
                        <a:buNone/>
                      </a:pPr>
                      <a:r>
                        <a:rPr lang="zh-CN" altLang="en-US" sz="2400"/>
                        <a:t>用户与社会事件之间的距离</a:t>
                      </a:r>
                      <a:endParaRPr lang="zh-CN" altLang="en-US" sz="2400"/>
                    </a:p>
                  </a:txBody>
                  <a:tcPr marT="45735" marB="45735">
                    <a:solidFill>
                      <a:schemeClr val="accent6"/>
                    </a:solidFill>
                  </a:tcPr>
                </a:tc>
              </a:tr>
              <a:tr h="610440">
                <a:tc>
                  <a:txBody>
                    <a:bodyPr/>
                    <a:lstStyle/>
                    <a:p>
                      <a:pPr>
                        <a:buNone/>
                      </a:pPr>
                      <a:r>
                        <a:rPr lang="zh-CN" altLang="en-US" sz="2400">
                          <a:solidFill>
                            <a:schemeClr val="tx1"/>
                          </a:solidFill>
                          <a:uFillTx/>
                        </a:rPr>
                        <a:t>高</a:t>
                      </a:r>
                      <a:endParaRPr lang="zh-CN" altLang="en-US" sz="2400">
                        <a:solidFill>
                          <a:schemeClr val="tx1"/>
                        </a:solidFill>
                        <a:uFillTx/>
                      </a:endParaRPr>
                    </a:p>
                  </a:txBody>
                  <a:tcPr marT="45735" marB="45735">
                    <a:solidFill>
                      <a:schemeClr val="accent6"/>
                    </a:solidFill>
                  </a:tcPr>
                </a:tc>
                <a:tc>
                  <a:txBody>
                    <a:bodyPr/>
                    <a:lstStyle/>
                    <a:p>
                      <a:pPr>
                        <a:buNone/>
                      </a:pPr>
                      <a:r>
                        <a:rPr lang="en-US" altLang="zh-CN" sz="2400">
                          <a:solidFill>
                            <a:schemeClr val="tx1"/>
                          </a:solidFill>
                        </a:rPr>
                        <a:t> </a:t>
                      </a:r>
                      <a:r>
                        <a:rPr lang="zh-CN" altLang="en-US" sz="2400">
                          <a:solidFill>
                            <a:schemeClr val="tx1"/>
                          </a:solidFill>
                        </a:rPr>
                        <a:t>小</a:t>
                      </a:r>
                      <a:endParaRPr lang="zh-CN" altLang="en-US" sz="2400">
                        <a:solidFill>
                          <a:schemeClr val="tx1"/>
                        </a:solidFill>
                      </a:endParaRPr>
                    </a:p>
                  </a:txBody>
                  <a:tcPr marT="45735" marB="45735">
                    <a:solidFill>
                      <a:schemeClr val="accent6"/>
                    </a:solidFill>
                  </a:tcPr>
                </a:tc>
                <a:tc>
                  <a:txBody>
                    <a:bodyPr/>
                    <a:lstStyle/>
                    <a:p>
                      <a:pPr>
                        <a:buNone/>
                      </a:pPr>
                      <a:r>
                        <a:rPr lang="zh-CN" altLang="en-US" sz="2400">
                          <a:solidFill>
                            <a:schemeClr val="tx1"/>
                          </a:solidFill>
                        </a:rPr>
                        <a:t>小</a:t>
                      </a:r>
                      <a:endParaRPr lang="zh-CN" altLang="en-US" sz="2400">
                        <a:solidFill>
                          <a:schemeClr val="tx1"/>
                        </a:solidFill>
                      </a:endParaRPr>
                    </a:p>
                  </a:txBody>
                  <a:tcPr marT="45735" marB="45735">
                    <a:solidFill>
                      <a:schemeClr val="accent6"/>
                    </a:solidFill>
                  </a:tcPr>
                </a:tc>
              </a:tr>
              <a:tr h="680313">
                <a:tc>
                  <a:txBody>
                    <a:bodyPr/>
                    <a:lstStyle/>
                    <a:p>
                      <a:pPr>
                        <a:buNone/>
                      </a:pPr>
                      <a:r>
                        <a:rPr lang="zh-CN" altLang="en-US" sz="2400">
                          <a:solidFill>
                            <a:schemeClr val="tx1"/>
                          </a:solidFill>
                        </a:rPr>
                        <a:t>低</a:t>
                      </a:r>
                      <a:endParaRPr lang="zh-CN" altLang="en-US" sz="2400">
                        <a:solidFill>
                          <a:schemeClr val="tx1"/>
                        </a:solidFill>
                      </a:endParaRPr>
                    </a:p>
                  </a:txBody>
                  <a:tcPr marT="45735" marB="45735">
                    <a:solidFill>
                      <a:schemeClr val="accent6"/>
                    </a:solidFill>
                  </a:tcPr>
                </a:tc>
                <a:tc>
                  <a:txBody>
                    <a:bodyPr/>
                    <a:lstStyle/>
                    <a:p>
                      <a:pPr>
                        <a:buNone/>
                      </a:pPr>
                      <a:r>
                        <a:rPr lang="en-US" altLang="zh-CN" sz="2400">
                          <a:solidFill>
                            <a:schemeClr val="tx1"/>
                          </a:solidFill>
                        </a:rPr>
                        <a:t> </a:t>
                      </a:r>
                      <a:r>
                        <a:rPr lang="zh-CN" altLang="en-US" sz="2400">
                          <a:solidFill>
                            <a:schemeClr val="tx1"/>
                          </a:solidFill>
                        </a:rPr>
                        <a:t>大</a:t>
                      </a:r>
                      <a:endParaRPr lang="zh-CN" altLang="en-US" sz="2400">
                        <a:solidFill>
                          <a:schemeClr val="tx1"/>
                        </a:solidFill>
                      </a:endParaRPr>
                    </a:p>
                  </a:txBody>
                  <a:tcPr marT="45735" marB="45735">
                    <a:solidFill>
                      <a:schemeClr val="accent6"/>
                    </a:solidFill>
                  </a:tcPr>
                </a:tc>
                <a:tc>
                  <a:txBody>
                    <a:bodyPr/>
                    <a:lstStyle/>
                    <a:p>
                      <a:pPr>
                        <a:buNone/>
                      </a:pPr>
                      <a:r>
                        <a:rPr lang="zh-CN" altLang="en-US" sz="2400">
                          <a:solidFill>
                            <a:schemeClr val="tx1"/>
                          </a:solidFill>
                        </a:rPr>
                        <a:t>大</a:t>
                      </a:r>
                      <a:endParaRPr lang="zh-CN" altLang="en-US" sz="2400">
                        <a:solidFill>
                          <a:schemeClr val="tx1"/>
                        </a:solidFill>
                      </a:endParaRPr>
                    </a:p>
                  </a:txBody>
                  <a:tcPr marT="45735" marB="45735">
                    <a:solidFill>
                      <a:schemeClr val="accent6"/>
                    </a:solidFill>
                  </a:tcPr>
                </a:tc>
              </a:tr>
            </a:tbl>
          </a:graphicData>
        </a:graphic>
      </p:graphicFrame>
      <p:pic>
        <p:nvPicPr>
          <p:cNvPr id="26643" name="图片 6"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0375" y="1903413"/>
            <a:ext cx="7710488"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4" name="文本框 7"/>
          <p:cNvSpPr txBox="1">
            <a:spLocks noChangeArrowheads="1"/>
          </p:cNvSpPr>
          <p:nvPr/>
        </p:nvSpPr>
        <p:spPr bwMode="auto">
          <a:xfrm>
            <a:off x="10909300" y="6283325"/>
            <a:ext cx="1077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charset="0"/>
              </a:defRPr>
            </a:lvl1pPr>
            <a:lvl2pPr>
              <a:defRPr>
                <a:solidFill>
                  <a:schemeClr val="tx1"/>
                </a:solidFill>
                <a:latin typeface="Century Gothic" panose="020B0502020202020204" charset="0"/>
              </a:defRPr>
            </a:lvl2pPr>
            <a:lvl3pPr>
              <a:defRPr>
                <a:solidFill>
                  <a:schemeClr val="tx1"/>
                </a:solidFill>
                <a:latin typeface="Century Gothic" panose="020B0502020202020204" charset="0"/>
              </a:defRPr>
            </a:lvl3pPr>
            <a:lvl4pPr>
              <a:defRPr>
                <a:solidFill>
                  <a:schemeClr val="tx1"/>
                </a:solidFill>
                <a:latin typeface="Century Gothic" panose="020B0502020202020204" charset="0"/>
              </a:defRPr>
            </a:lvl4pPr>
            <a:lvl5pPr>
              <a:defRPr>
                <a:solidFill>
                  <a:schemeClr val="tx1"/>
                </a:solidFill>
                <a:latin typeface="Century Gothic" panose="020B0502020202020204" charset="0"/>
              </a:defRPr>
            </a:lvl5pPr>
            <a:lvl6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6pPr>
            <a:lvl7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7pPr>
            <a:lvl8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8pPr>
            <a:lvl9pPr defTabSz="457200" fontAlgn="base">
              <a:spcBef>
                <a:spcPct val="0"/>
              </a:spcBef>
              <a:spcAft>
                <a:spcPct val="0"/>
              </a:spcAft>
              <a:buFont typeface="Arial" panose="020B0604020202020204" pitchFamily="34" charset="0"/>
              <a:defRPr>
                <a:solidFill>
                  <a:schemeClr val="tx1"/>
                </a:solidFill>
                <a:latin typeface="Century Gothic" panose="020B0502020202020204" charset="0"/>
              </a:defRPr>
            </a:lvl9pPr>
          </a:lstStyle>
          <a:p>
            <a:r>
              <a:rPr lang="zh-CN" altLang="en-US"/>
              <a:t>张晟铭</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a:t>Conclusion</a:t>
            </a:r>
            <a:endParaRPr lang="zh-CN" altLang="en-US" dirty="0"/>
          </a:p>
        </p:txBody>
      </p:sp>
      <p:sp>
        <p:nvSpPr>
          <p:cNvPr id="3" name="副标题 2"/>
          <p:cNvSpPr>
            <a:spLocks noGrp="1"/>
          </p:cNvSpPr>
          <p:nvPr>
            <p:ph type="subTitle" idx="1"/>
          </p:nvPr>
        </p:nvSpPr>
        <p:spPr/>
        <p:txBody>
          <a:bodyPr>
            <a:normAutofit fontScale="92500" lnSpcReduction="20000"/>
          </a:bodyPr>
          <a:lstStyle/>
          <a:p>
            <a:r>
              <a:rPr lang="en-US" altLang="zh-CN" sz="2800" b="1" dirty="0"/>
              <a:t>Some Concerns for this Paper                                             </a:t>
            </a:r>
            <a:r>
              <a:rPr lang="zh-CN" altLang="en-US" sz="2800" b="1" dirty="0"/>
              <a:t>徐增</a:t>
            </a:r>
            <a:endParaRPr lang="zh-CN" altLang="en-US"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 Contributions</a:t>
            </a:r>
            <a:endParaRPr lang="zh-CN" altLang="en-US" dirty="0"/>
          </a:p>
        </p:txBody>
      </p:sp>
      <p:sp>
        <p:nvSpPr>
          <p:cNvPr id="3" name="内容占位符 2"/>
          <p:cNvSpPr>
            <a:spLocks noGrp="1"/>
          </p:cNvSpPr>
          <p:nvPr>
            <p:ph idx="1"/>
          </p:nvPr>
        </p:nvSpPr>
        <p:spPr/>
        <p:txBody>
          <a:bodyPr>
            <a:normAutofit/>
          </a:bodyPr>
          <a:lstStyle/>
          <a:p>
            <a:r>
              <a:rPr lang="en-US" altLang="zh-CN" sz="3200" dirty="0"/>
              <a:t>Fused Feature Gaussian Process Regression (FEGOR) Model</a:t>
            </a:r>
            <a:endParaRPr lang="en-US" altLang="zh-CN" sz="3200" dirty="0"/>
          </a:p>
          <a:p>
            <a:r>
              <a:rPr lang="en-US" altLang="zh-CN" sz="3200" dirty="0"/>
              <a:t>Transform absolute GPS locations into relative distances</a:t>
            </a:r>
            <a:br>
              <a:rPr lang="en-US" altLang="zh-CN" sz="3200" dirty="0"/>
            </a:br>
            <a:r>
              <a:rPr lang="en-US" altLang="zh-CN" sz="3200" dirty="0"/>
              <a:t>to “</a:t>
            </a:r>
            <a:r>
              <a:rPr lang="en-US" altLang="zh-CN" sz="3200" i="1" dirty="0"/>
              <a:t>Avoiding compromising user privacy</a:t>
            </a:r>
            <a:r>
              <a:rPr lang="en-US" altLang="zh-CN" sz="3200" dirty="0"/>
              <a:t>”</a:t>
            </a:r>
            <a:endParaRPr lang="en-US" altLang="zh-CN" sz="3200" dirty="0"/>
          </a:p>
          <a:p>
            <a:r>
              <a:rPr lang="en-US" altLang="zh-CN" sz="3200" dirty="0"/>
              <a:t>Real-world experiments on Twitter dataset</a:t>
            </a:r>
            <a:endParaRPr lang="zh-CN" alt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7200" dirty="0"/>
              <a:t>Mobility Influence</a:t>
            </a:r>
            <a:br>
              <a:rPr lang="en-US" altLang="zh-CN" sz="7200" dirty="0"/>
            </a:br>
            <a:r>
              <a:rPr lang="en-US" altLang="zh-CN" sz="7200" dirty="0"/>
              <a:t>Content Similarity</a:t>
            </a:r>
            <a:br>
              <a:rPr lang="en-US" altLang="zh-CN" sz="7200" dirty="0"/>
            </a:br>
            <a:r>
              <a:rPr lang="en-US" altLang="zh-CN" sz="7200" dirty="0"/>
              <a:t>Social Relationship</a:t>
            </a:r>
            <a:endParaRPr lang="zh-CN" altLang="en-US" sz="7200" dirty="0"/>
          </a:p>
        </p:txBody>
      </p:sp>
      <p:sp>
        <p:nvSpPr>
          <p:cNvPr id="3" name="文本占位符 2"/>
          <p:cNvSpPr>
            <a:spLocks noGrp="1"/>
          </p:cNvSpPr>
          <p:nvPr>
            <p:ph type="body" idx="1"/>
          </p:nvPr>
        </p:nvSpPr>
        <p:spPr/>
        <p:txBody>
          <a:bodyPr/>
          <a:lstStyle/>
          <a:p>
            <a:r>
              <a:rPr lang="en-US" altLang="zh-CN" sz="3600" b="1" dirty="0"/>
              <a:t>Is that Innovative?</a:t>
            </a:r>
            <a:endParaRPr lang="zh-CN" altLang="en-US"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M</a:t>
            </a:r>
            <a:r>
              <a:rPr lang="zh-CN" altLang="en-US"/>
              <a:t>obility </a:t>
            </a:r>
            <a:r>
              <a:rPr lang="en-US" altLang="zh-CN"/>
              <a:t>I</a:t>
            </a:r>
            <a:r>
              <a:rPr lang="zh-CN" altLang="en-US"/>
              <a:t>nfluence</a:t>
            </a:r>
            <a:endParaRPr lang="en-US" altLang="zh-CN"/>
          </a:p>
        </p:txBody>
      </p:sp>
      <p:sp>
        <p:nvSpPr>
          <p:cNvPr id="6" name="内容占位符 5"/>
          <p:cNvSpPr>
            <a:spLocks noGrp="1"/>
          </p:cNvSpPr>
          <p:nvPr>
            <p:ph idx="1"/>
          </p:nvPr>
        </p:nvSpPr>
        <p:spPr>
          <a:xfrm>
            <a:off x="354330" y="2222500"/>
            <a:ext cx="5020945" cy="4091305"/>
          </a:xfrm>
        </p:spPr>
        <p:txBody>
          <a:bodyPr>
            <a:normAutofit/>
          </a:bodyPr>
          <a:lstStyle/>
          <a:p>
            <a:endParaRPr lang="zh-CN" altLang="en-US" dirty="0"/>
          </a:p>
          <a:p>
            <a:endParaRPr lang="zh-CN" altLang="en-US" dirty="0"/>
          </a:p>
          <a:p>
            <a:endParaRPr lang="zh-CN" altLang="en-US" dirty="0"/>
          </a:p>
          <a:p>
            <a:endParaRPr lang="zh-CN" altLang="en-US" dirty="0"/>
          </a:p>
          <a:p>
            <a:endParaRPr lang="zh-CN" altLang="en-US" dirty="0"/>
          </a:p>
          <a:p>
            <a:r>
              <a:rPr lang="en-US" altLang="zh-CN" sz="2400" dirty="0"/>
              <a:t>KL</a:t>
            </a:r>
            <a:r>
              <a:rPr lang="zh-CN" altLang="en-US" sz="2400" dirty="0"/>
              <a:t>散度 两种分布的相似度</a:t>
            </a:r>
            <a:endParaRPr lang="zh-CN" altLang="en-US" sz="2400" dirty="0"/>
          </a:p>
          <a:p>
            <a:endParaRPr lang="zh-CN" altLang="en-US" sz="2400" dirty="0"/>
          </a:p>
          <a:p>
            <a:r>
              <a:rPr lang="en-US" altLang="zh-CN" sz="2400" dirty="0">
                <a:sym typeface="+mn-ea"/>
              </a:rPr>
              <a:t>φ </a:t>
            </a:r>
            <a:r>
              <a:rPr lang="zh-CN" altLang="en-US" sz="2400" dirty="0">
                <a:sym typeface="+mn-ea"/>
              </a:rPr>
              <a:t>：轨迹点不够多 拟合效果差</a:t>
            </a:r>
            <a:endParaRPr lang="zh-CN" altLang="en-US" dirty="0"/>
          </a:p>
          <a:p>
            <a:endParaRPr lang="en-US" altLang="zh-CN" dirty="0"/>
          </a:p>
        </p:txBody>
      </p:sp>
      <p:pic>
        <p:nvPicPr>
          <p:cNvPr id="7" name="图片 6" descr="2019-04-09 09-17-44屏幕截图"/>
          <p:cNvPicPr>
            <a:picLocks noChangeAspect="1"/>
          </p:cNvPicPr>
          <p:nvPr/>
        </p:nvPicPr>
        <p:blipFill>
          <a:blip r:embed="rId1"/>
          <a:stretch>
            <a:fillRect/>
          </a:stretch>
        </p:blipFill>
        <p:spPr>
          <a:xfrm>
            <a:off x="455930" y="2442210"/>
            <a:ext cx="4919345" cy="970280"/>
          </a:xfrm>
          <a:prstGeom prst="rect">
            <a:avLst/>
          </a:prstGeom>
        </p:spPr>
      </p:pic>
      <p:pic>
        <p:nvPicPr>
          <p:cNvPr id="3" name="图片 2" descr="2019-04-09 09-29-25屏幕截图"/>
          <p:cNvPicPr>
            <a:picLocks noChangeAspect="1"/>
          </p:cNvPicPr>
          <p:nvPr/>
        </p:nvPicPr>
        <p:blipFill>
          <a:blip r:embed="rId2"/>
          <a:stretch>
            <a:fillRect/>
          </a:stretch>
        </p:blipFill>
        <p:spPr>
          <a:xfrm>
            <a:off x="5770245" y="2222500"/>
            <a:ext cx="6212205" cy="4091305"/>
          </a:xfrm>
          <a:prstGeom prst="rect">
            <a:avLst/>
          </a:prstGeom>
        </p:spPr>
      </p:pic>
      <p:sp>
        <p:nvSpPr>
          <p:cNvPr id="4" name="文本框 3"/>
          <p:cNvSpPr txBox="1"/>
          <p:nvPr/>
        </p:nvSpPr>
        <p:spPr>
          <a:xfrm>
            <a:off x="5838825" y="725805"/>
            <a:ext cx="1482090" cy="583565"/>
          </a:xfrm>
          <a:prstGeom prst="rect">
            <a:avLst/>
          </a:prstGeom>
          <a:noFill/>
        </p:spPr>
        <p:txBody>
          <a:bodyPr wrap="square" rtlCol="0">
            <a:spAutoFit/>
          </a:bodyPr>
          <a:lstStyle/>
          <a:p>
            <a:r>
              <a:rPr lang="zh-CN" altLang="en-US" sz="3200">
                <a:ln>
                  <a:noFill/>
                </a:ln>
                <a:solidFill>
                  <a:schemeClr val="tx1"/>
                </a:solidFill>
              </a:rPr>
              <a:t>牵强</a:t>
            </a:r>
            <a:endParaRPr lang="zh-CN" altLang="en-US" sz="3200">
              <a:ln>
                <a:noFill/>
              </a:ln>
              <a:solidFill>
                <a:schemeClr val="tx1"/>
              </a:solidFill>
            </a:endParaRPr>
          </a:p>
        </p:txBody>
      </p:sp>
      <p:sp>
        <p:nvSpPr>
          <p:cNvPr id="8" name="圆角矩形 7"/>
          <p:cNvSpPr/>
          <p:nvPr/>
        </p:nvSpPr>
        <p:spPr>
          <a:xfrm>
            <a:off x="5838825" y="725805"/>
            <a:ext cx="1030605" cy="584200"/>
          </a:xfrm>
          <a:prstGeom prst="roundRect">
            <a:avLst/>
          </a:prstGeom>
          <a:noFill/>
          <a:ln w="28575">
            <a:solidFill>
              <a:schemeClr val="bg2"/>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985" y="1238502"/>
            <a:ext cx="5893840" cy="2645912"/>
          </a:xfrm>
        </p:spPr>
        <p:txBody>
          <a:bodyPr/>
          <a:lstStyle/>
          <a:p>
            <a:r>
              <a:rPr lang="en-US" altLang="zh-CN" sz="3200" dirty="0"/>
              <a:t>[5] DU et al. “Predicting activity attendance in event-based social networks: Content, context and social influence.</a:t>
            </a:r>
            <a:endParaRPr lang="zh-CN" altLang="en-US" sz="3200" dirty="0"/>
          </a:p>
        </p:txBody>
      </p:sp>
      <p:sp>
        <p:nvSpPr>
          <p:cNvPr id="3" name="文本占位符 2"/>
          <p:cNvSpPr>
            <a:spLocks noGrp="1"/>
          </p:cNvSpPr>
          <p:nvPr>
            <p:ph type="body" idx="1"/>
          </p:nvPr>
        </p:nvSpPr>
        <p:spPr>
          <a:xfrm>
            <a:off x="853190" y="4443680"/>
            <a:ext cx="5891636" cy="1864841"/>
          </a:xfrm>
        </p:spPr>
        <p:txBody>
          <a:bodyPr/>
          <a:lstStyle/>
          <a:p>
            <a:r>
              <a:rPr lang="en-US" altLang="zh-CN" sz="2400" b="1" dirty="0"/>
              <a:t>2014</a:t>
            </a:r>
            <a:endParaRPr lang="en-US" altLang="zh-CN" sz="2400" b="1" dirty="0"/>
          </a:p>
          <a:p>
            <a:r>
              <a:rPr lang="en-US" altLang="zh-CN" sz="2400" b="1" dirty="0"/>
              <a:t>International Joint Conference on Pervasive and Ubiquitous Computing</a:t>
            </a:r>
            <a:endParaRPr lang="zh-CN" altLang="en-US" sz="2400" b="1" dirty="0"/>
          </a:p>
        </p:txBody>
      </p:sp>
      <p:sp>
        <p:nvSpPr>
          <p:cNvPr id="4" name="文本占位符 3"/>
          <p:cNvSpPr>
            <a:spLocks noGrp="1"/>
          </p:cNvSpPr>
          <p:nvPr>
            <p:ph type="body" sz="quarter" idx="16"/>
          </p:nvPr>
        </p:nvSpPr>
        <p:spPr/>
        <p:txBody>
          <a:bodyPr>
            <a:normAutofit/>
          </a:bodyPr>
          <a:lstStyle/>
          <a:p>
            <a:pPr marL="342900" indent="-342900">
              <a:buAutoNum type="arabicPeriod"/>
            </a:pPr>
            <a:r>
              <a:rPr lang="en-US" altLang="zh-CN" sz="2400" b="1" dirty="0"/>
              <a:t>Content</a:t>
            </a:r>
            <a:endParaRPr lang="en-US" altLang="zh-CN" sz="2400" b="1" dirty="0"/>
          </a:p>
          <a:p>
            <a:pPr marL="342900" indent="-342900">
              <a:buAutoNum type="arabicPeriod"/>
            </a:pPr>
            <a:r>
              <a:rPr lang="en-US" altLang="zh-CN" sz="2400" b="1" dirty="0"/>
              <a:t>Spatial and Temporal</a:t>
            </a:r>
            <a:endParaRPr lang="en-US" altLang="zh-CN" sz="2400" b="1" dirty="0"/>
          </a:p>
          <a:p>
            <a:pPr marL="342900" indent="-342900">
              <a:buAutoNum type="arabicPeriod"/>
            </a:pPr>
            <a:r>
              <a:rPr lang="en-US" altLang="zh-CN" sz="2400" b="1" dirty="0"/>
              <a:t>Social Influence</a:t>
            </a:r>
            <a:endParaRPr lang="en-US" altLang="zh-CN" sz="2400" b="1" dirty="0"/>
          </a:p>
          <a:p>
            <a:pPr marL="342900" indent="-342900">
              <a:buAutoNum type="arabicPeriod"/>
            </a:pPr>
            <a:endParaRPr lang="en-US" altLang="zh-CN" sz="2400" b="1" dirty="0"/>
          </a:p>
          <a:p>
            <a:pPr marL="342900" indent="-342900">
              <a:buAutoNum type="arabicPeriod"/>
            </a:pPr>
            <a:endParaRPr lang="en-US" altLang="zh-CN" sz="2400" b="1" dirty="0"/>
          </a:p>
          <a:p>
            <a:pPr marL="342900" indent="-342900">
              <a:buAutoNum type="alphaUcPeriod"/>
            </a:pPr>
            <a:r>
              <a:rPr lang="en-US" altLang="zh-CN" sz="2400" b="1" dirty="0"/>
              <a:t>Content Similarity</a:t>
            </a:r>
            <a:endParaRPr lang="en-US" altLang="zh-CN" sz="2400" b="1" dirty="0"/>
          </a:p>
          <a:p>
            <a:pPr marL="342900" indent="-342900">
              <a:buAutoNum type="alphaUcPeriod"/>
            </a:pPr>
            <a:r>
              <a:rPr lang="en-US" altLang="zh-CN" sz="2400" b="1" dirty="0"/>
              <a:t>Mobility Influence</a:t>
            </a:r>
            <a:endParaRPr lang="en-US" altLang="zh-CN" sz="2400" b="1" dirty="0"/>
          </a:p>
          <a:p>
            <a:pPr marL="342900" indent="-342900">
              <a:buAutoNum type="alphaUcPeriod"/>
            </a:pPr>
            <a:r>
              <a:rPr lang="en-US" altLang="zh-CN" sz="2400" b="1" dirty="0"/>
              <a:t>Social Relationship</a:t>
            </a:r>
            <a:endParaRPr lang="zh-CN" alt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Similar Related Works</a:t>
            </a:r>
            <a:endParaRPr lang="zh-CN" altLang="en-US" dirty="0"/>
          </a:p>
        </p:txBody>
      </p:sp>
      <p:sp>
        <p:nvSpPr>
          <p:cNvPr id="3" name="竖排文字占位符 2"/>
          <p:cNvSpPr>
            <a:spLocks noGrp="1"/>
          </p:cNvSpPr>
          <p:nvPr>
            <p:ph type="body" orient="vert" idx="1"/>
          </p:nvPr>
        </p:nvSpPr>
        <p:spPr/>
        <p:txBody>
          <a:bodyPr vert="horz" anchor="ctr">
            <a:normAutofit fontScale="92500" lnSpcReduction="10000"/>
          </a:bodyPr>
          <a:lstStyle/>
          <a:p>
            <a:r>
              <a:rPr lang="en-US" altLang="zh-CN" dirty="0"/>
              <a:t>[5] Du et al., “Predicting activity attendance in event-based social networks: Content, context and social influence”, 2014</a:t>
            </a:r>
            <a:endParaRPr lang="en-US" altLang="zh-CN" dirty="0"/>
          </a:p>
          <a:p>
            <a:r>
              <a:rPr lang="en-US" altLang="zh-CN" dirty="0"/>
              <a:t>[11] Cheng et al., “You are where you tweet: A content-based approach to geo-locating twitter users”, 2010</a:t>
            </a:r>
            <a:endParaRPr lang="en-US" altLang="zh-CN" dirty="0"/>
          </a:p>
          <a:p>
            <a:r>
              <a:rPr lang="en-US" altLang="zh-CN" dirty="0"/>
              <a:t>[12] </a:t>
            </a:r>
            <a:r>
              <a:rPr lang="en-US" altLang="zh-CN" dirty="0" err="1"/>
              <a:t>Ryoo</a:t>
            </a:r>
            <a:r>
              <a:rPr lang="en-US" altLang="zh-CN" dirty="0"/>
              <a:t> et al., “Inferring twitter user locations with 10 km accuracy”, 2014</a:t>
            </a:r>
            <a:endParaRPr lang="en-US" altLang="zh-CN" dirty="0"/>
          </a:p>
          <a:p>
            <a:r>
              <a:rPr lang="en-US" altLang="zh-CN" dirty="0"/>
              <a:t>[13] Yamaguchi et al., “Online user location inference </a:t>
            </a:r>
            <a:r>
              <a:rPr lang="en-US" altLang="zh-CN" dirty="0" err="1"/>
              <a:t>exploting</a:t>
            </a:r>
            <a:r>
              <a:rPr lang="en-US" altLang="zh-CN" dirty="0"/>
              <a:t> spatiotemporal correlations in social streams”, 2014</a:t>
            </a:r>
            <a:endParaRPr lang="en-US" altLang="zh-CN" dirty="0"/>
          </a:p>
          <a:p>
            <a:r>
              <a:rPr lang="en-US" altLang="zh-CN" dirty="0"/>
              <a:t>[14] </a:t>
            </a:r>
            <a:r>
              <a:rPr lang="en-US" altLang="zh-CN" dirty="0" err="1"/>
              <a:t>Sadilek</a:t>
            </a:r>
            <a:r>
              <a:rPr lang="en-US" altLang="zh-CN" dirty="0"/>
              <a:t> et al., “Finding your friends and following them to where you are”, 2012</a:t>
            </a:r>
            <a:endParaRPr lang="en-US" altLang="zh-CN" dirty="0"/>
          </a:p>
          <a:p>
            <a:r>
              <a:rPr lang="en-US" altLang="zh-CN" dirty="0"/>
              <a:t>[18] Tarasov et al., “Prediction of user location using the radiation model and social check ins”, 2013</a:t>
            </a:r>
            <a:endParaRPr lang="en-US" altLang="zh-CN" dirty="0"/>
          </a:p>
          <a:p>
            <a:r>
              <a:rPr lang="en-US" altLang="zh-CN" dirty="0"/>
              <a:t>[25] Backstrom et al., “Find me if you can: Improving geographical prediction with social and spatial proximity”, 2010</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11967" y="88322"/>
            <a:ext cx="10568066" cy="668135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Vague and Hyperbolic Statement</a:t>
            </a:r>
            <a:endParaRPr lang="zh-CN" altLang="en-US" dirty="0"/>
          </a:p>
        </p:txBody>
      </p:sp>
      <p:sp>
        <p:nvSpPr>
          <p:cNvPr id="3" name="内容占位符 2"/>
          <p:cNvSpPr>
            <a:spLocks noGrp="1"/>
          </p:cNvSpPr>
          <p:nvPr>
            <p:ph idx="1"/>
          </p:nvPr>
        </p:nvSpPr>
        <p:spPr/>
        <p:txBody>
          <a:bodyPr>
            <a:normAutofit/>
          </a:bodyPr>
          <a:lstStyle/>
          <a:p>
            <a:r>
              <a:rPr lang="en-US" altLang="zh-CN" sz="2800" b="1" dirty="0"/>
              <a:t>How these three factors influence the model performance?</a:t>
            </a:r>
            <a:endParaRPr lang="en-US" altLang="zh-CN" sz="2800" b="1" dirty="0"/>
          </a:p>
          <a:p>
            <a:r>
              <a:rPr lang="en-US" altLang="zh-CN" sz="2800" b="1" dirty="0"/>
              <a:t>Can this model generalize to other types of data, topic, platform?</a:t>
            </a:r>
            <a:endParaRPr lang="en-US" altLang="zh-CN" sz="2800" b="1" dirty="0"/>
          </a:p>
          <a:p>
            <a:r>
              <a:rPr lang="en-US" altLang="zh-CN" sz="2800" b="1" dirty="0"/>
              <a:t>Without such restrictions, </a:t>
            </a:r>
            <a:r>
              <a:rPr lang="en-US" altLang="zh-CN" sz="2800" b="1" dirty="0" err="1"/>
              <a:t>i.e</a:t>
            </a:r>
            <a:r>
              <a:rPr lang="en-US" altLang="zh-CN" sz="2800" b="1" dirty="0"/>
              <a:t>, inefficient data source, API limitation, etc., does the model still make meaningful estimations?</a:t>
            </a:r>
            <a:endParaRPr lang="zh-CN" altLang="en-US" sz="28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i="1" dirty="0"/>
              <a:t>“By integrating these factors, we are able to estimate the distance between a user and a social event even when the user’s location profile is unknown, thus identify on-site users.”</a:t>
            </a:r>
            <a:endParaRPr lang="zh-CN" altLang="en-US" sz="2800" i="1" dirty="0"/>
          </a:p>
        </p:txBody>
      </p:sp>
      <p:sp>
        <p:nvSpPr>
          <p:cNvPr id="3" name="文本占位符 2"/>
          <p:cNvSpPr>
            <a:spLocks noGrp="1"/>
          </p:cNvSpPr>
          <p:nvPr>
            <p:ph type="body" idx="1"/>
          </p:nvPr>
        </p:nvSpPr>
        <p:spPr/>
        <p:txBody>
          <a:bodyPr/>
          <a:lstStyle/>
          <a:p>
            <a:r>
              <a:rPr lang="en-US" altLang="zh-CN" sz="2800" b="1" dirty="0"/>
              <a:t>Is this claim practicable?</a:t>
            </a:r>
            <a:endParaRPr lang="zh-CN" altLang="en-US" sz="2800" b="1" dirty="0"/>
          </a:p>
        </p:txBody>
      </p:sp>
      <p:sp>
        <p:nvSpPr>
          <p:cNvPr id="4" name="文本占位符 3"/>
          <p:cNvSpPr>
            <a:spLocks noGrp="1"/>
          </p:cNvSpPr>
          <p:nvPr>
            <p:ph type="body" sz="quarter" idx="16"/>
          </p:nvPr>
        </p:nvSpPr>
        <p:spPr/>
        <p:txBody>
          <a:bodyPr>
            <a:normAutofit lnSpcReduction="10000"/>
          </a:bodyPr>
          <a:lstStyle/>
          <a:p>
            <a:pPr marL="342900" indent="-342900">
              <a:buAutoNum type="arabicPeriod"/>
            </a:pPr>
            <a:r>
              <a:rPr lang="en-US" altLang="zh-CN" sz="2000" b="1" dirty="0"/>
              <a:t>Lack of adequate data</a:t>
            </a:r>
            <a:endParaRPr lang="en-US" altLang="zh-CN" sz="2000" b="1" dirty="0"/>
          </a:p>
          <a:p>
            <a:pPr marL="342900" indent="-342900">
              <a:buAutoNum type="arabicPeriod"/>
            </a:pPr>
            <a:r>
              <a:rPr lang="en-US" altLang="zh-CN" sz="2000" b="1" dirty="0"/>
              <a:t>Experiments are based on specific data types</a:t>
            </a:r>
            <a:endParaRPr lang="en-US" altLang="zh-CN" sz="2000" b="1" dirty="0"/>
          </a:p>
          <a:p>
            <a:pPr marL="342900" indent="-342900">
              <a:buAutoNum type="arabicPeriod"/>
            </a:pPr>
            <a:r>
              <a:rPr lang="en-US" altLang="zh-CN" sz="2000" b="1" dirty="0"/>
              <a:t>Only Twitter platform and two specific topics are evaluated</a:t>
            </a:r>
            <a:endParaRPr lang="en-US" altLang="zh-CN" sz="2000" b="1" dirty="0"/>
          </a:p>
          <a:p>
            <a:pPr marL="342900" indent="-342900">
              <a:buAutoNum type="arabicPeriod"/>
            </a:pPr>
            <a:endParaRPr lang="en-US" altLang="zh-CN" dirty="0"/>
          </a:p>
          <a:p>
            <a:pPr marL="342900" indent="-342900">
              <a:buAutoNum type="arabicPeriod"/>
            </a:pPr>
            <a:endParaRPr lang="en-US" altLang="zh-CN" dirty="0"/>
          </a:p>
          <a:p>
            <a:r>
              <a:rPr lang="en-US" altLang="zh-CN" sz="3200" b="1" dirty="0"/>
              <a:t>Not Sufficient, and Not Convincing</a:t>
            </a:r>
            <a:endParaRPr lang="zh-CN" altLang="en-US" sz="3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Reproducibility</a:t>
            </a:r>
            <a:endParaRPr lang="zh-CN" altLang="en-US" dirty="0"/>
          </a:p>
        </p:txBody>
      </p:sp>
      <p:sp>
        <p:nvSpPr>
          <p:cNvPr id="3" name="内容占位符 2"/>
          <p:cNvSpPr>
            <a:spLocks noGrp="1"/>
          </p:cNvSpPr>
          <p:nvPr>
            <p:ph idx="1"/>
          </p:nvPr>
        </p:nvSpPr>
        <p:spPr/>
        <p:txBody>
          <a:bodyPr>
            <a:normAutofit/>
          </a:bodyPr>
          <a:lstStyle/>
          <a:p>
            <a:r>
              <a:rPr lang="en-US" altLang="zh-CN" sz="3600" b="1" dirty="0"/>
              <a:t>The code are unavailable to readers</a:t>
            </a:r>
            <a:endParaRPr lang="en-US" altLang="zh-CN" sz="3600" b="1" dirty="0"/>
          </a:p>
          <a:p>
            <a:r>
              <a:rPr lang="en-US" altLang="zh-CN" sz="3600" b="1" dirty="0"/>
              <a:t>Lack of Confidence</a:t>
            </a:r>
            <a:endParaRPr lang="zh-CN" altLang="en-US" sz="36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Improvements</a:t>
            </a:r>
            <a:endParaRPr lang="zh-CN" altLang="en-US" dirty="0"/>
          </a:p>
        </p:txBody>
      </p:sp>
      <p:sp>
        <p:nvSpPr>
          <p:cNvPr id="3" name="内容占位符 2"/>
          <p:cNvSpPr>
            <a:spLocks noGrp="1"/>
          </p:cNvSpPr>
          <p:nvPr>
            <p:ph idx="1"/>
          </p:nvPr>
        </p:nvSpPr>
        <p:spPr/>
        <p:txBody>
          <a:bodyPr>
            <a:normAutofit/>
          </a:bodyPr>
          <a:lstStyle/>
          <a:p>
            <a:r>
              <a:rPr lang="en-US" altLang="zh-CN" sz="3200" b="1" dirty="0"/>
              <a:t>Do more experiments about </a:t>
            </a:r>
            <a:endParaRPr lang="en-US" altLang="zh-CN" sz="3200" b="1" dirty="0"/>
          </a:p>
          <a:p>
            <a:pPr lvl="1"/>
            <a:r>
              <a:rPr lang="en-US" altLang="zh-CN" sz="3000" b="1" dirty="0"/>
              <a:t>these three factors (or more features), illustrate their particular effects</a:t>
            </a:r>
            <a:endParaRPr lang="en-US" altLang="zh-CN" sz="3000" b="1" dirty="0"/>
          </a:p>
          <a:p>
            <a:pPr lvl="1"/>
            <a:r>
              <a:rPr lang="en-US" altLang="zh-CN" sz="3000" b="1" dirty="0"/>
              <a:t>Different event types</a:t>
            </a:r>
            <a:endParaRPr lang="en-US" altLang="zh-CN" sz="3000" b="1" dirty="0"/>
          </a:p>
          <a:p>
            <a:r>
              <a:rPr lang="en-US" altLang="zh-CN" sz="3200" b="1" dirty="0"/>
              <a:t>Generalize to more heterogeneous resources</a:t>
            </a:r>
            <a:endParaRPr lang="zh-CN" altLang="en-US"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sz="7200" dirty="0"/>
              <a:t>Thank you for listening!</a:t>
            </a:r>
            <a:endParaRPr lang="zh-CN" altLang="en-US" sz="7200" dirty="0"/>
          </a:p>
        </p:txBody>
      </p:sp>
      <p:sp>
        <p:nvSpPr>
          <p:cNvPr id="3" name="副标题 2"/>
          <p:cNvSpPr>
            <a:spLocks noGrp="1"/>
          </p:cNvSpPr>
          <p:nvPr>
            <p:ph type="subTitle" idx="1"/>
          </p:nvPr>
        </p:nvSpPr>
        <p:spPr/>
        <p:txBody>
          <a:bodyPr>
            <a:normAutofit fontScale="92500" lnSpcReduction="20000"/>
          </a:bodyPr>
          <a:lstStyle/>
          <a:p>
            <a:pPr algn="ctr"/>
            <a:r>
              <a:rPr lang="zh-CN" altLang="en-US" sz="2800" b="1" dirty="0">
                <a:latin typeface="微软雅黑" panose="020B0503020204020204" pitchFamily="34" charset="-122"/>
                <a:ea typeface="微软雅黑" panose="020B0503020204020204" pitchFamily="34" charset="-122"/>
              </a:rPr>
              <a:t>王天亮、杨庆、张晟铭、徐增</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t>C</a:t>
            </a:r>
            <a:r>
              <a:t>ontent </a:t>
            </a:r>
            <a:r>
              <a:rPr lang="en-US"/>
              <a:t>S</a:t>
            </a:r>
            <a:r>
              <a:t>imilarity</a:t>
            </a:r>
          </a:p>
        </p:txBody>
      </p:sp>
      <p:sp>
        <p:nvSpPr>
          <p:cNvPr id="6" name="内容占位符 5"/>
          <p:cNvSpPr>
            <a:spLocks noGrp="1"/>
          </p:cNvSpPr>
          <p:nvPr>
            <p:ph idx="1"/>
          </p:nvPr>
        </p:nvSpPr>
        <p:spPr>
          <a:xfrm>
            <a:off x="478155" y="3330575"/>
            <a:ext cx="5020945" cy="871855"/>
          </a:xfrm>
        </p:spPr>
        <p:txBody>
          <a:bodyPr>
            <a:noAutofit/>
          </a:bodyPr>
          <a:lstStyle/>
          <a:p>
            <a:pPr marL="0" indent="0">
              <a:buNone/>
            </a:pPr>
            <a:endParaRPr lang="zh-CN" altLang="en-US"/>
          </a:p>
          <a:p>
            <a:r>
              <a:rPr lang="zh-CN" altLang="en-US" sz="2400">
                <a:sym typeface="+mn-ea"/>
              </a:rPr>
              <a:t>向量夹角 余弦值</a:t>
            </a:r>
            <a:endParaRPr lang="zh-CN" altLang="en-US" sz="2400">
              <a:sym typeface="+mn-ea"/>
            </a:endParaRPr>
          </a:p>
        </p:txBody>
      </p:sp>
      <p:sp>
        <p:nvSpPr>
          <p:cNvPr id="4" name="文本框 3"/>
          <p:cNvSpPr txBox="1"/>
          <p:nvPr/>
        </p:nvSpPr>
        <p:spPr>
          <a:xfrm>
            <a:off x="5838825" y="725805"/>
            <a:ext cx="1482090" cy="583565"/>
          </a:xfrm>
          <a:prstGeom prst="rect">
            <a:avLst/>
          </a:prstGeom>
          <a:noFill/>
        </p:spPr>
        <p:txBody>
          <a:bodyPr wrap="square" rtlCol="0">
            <a:spAutoFit/>
          </a:bodyPr>
          <a:lstStyle/>
          <a:p>
            <a:r>
              <a:rPr lang="zh-CN" altLang="en-US" sz="3200">
                <a:ln>
                  <a:noFill/>
                </a:ln>
                <a:solidFill>
                  <a:schemeClr val="tx1"/>
                </a:solidFill>
              </a:rPr>
              <a:t>简单</a:t>
            </a:r>
            <a:endParaRPr lang="zh-CN" altLang="en-US" sz="3200">
              <a:ln>
                <a:noFill/>
              </a:ln>
              <a:solidFill>
                <a:schemeClr val="tx1"/>
              </a:solidFill>
            </a:endParaRPr>
          </a:p>
        </p:txBody>
      </p:sp>
      <p:sp>
        <p:nvSpPr>
          <p:cNvPr id="8" name="圆角矩形 7"/>
          <p:cNvSpPr/>
          <p:nvPr/>
        </p:nvSpPr>
        <p:spPr>
          <a:xfrm>
            <a:off x="5838825" y="725805"/>
            <a:ext cx="1030605" cy="584200"/>
          </a:xfrm>
          <a:prstGeom prst="roundRect">
            <a:avLst/>
          </a:prstGeom>
          <a:noFill/>
          <a:ln w="28575">
            <a:solidFill>
              <a:schemeClr val="bg2"/>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内容占位符 5"/>
          <p:cNvSpPr>
            <a:spLocks noGrp="1"/>
          </p:cNvSpPr>
          <p:nvPr/>
        </p:nvSpPr>
        <p:spPr>
          <a:xfrm>
            <a:off x="6480175" y="2640965"/>
            <a:ext cx="5249545" cy="3422015"/>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0" indent="0">
              <a:buNone/>
            </a:pPr>
            <a:endParaRPr lang="zh-CN" altLang="en-US" sz="2400"/>
          </a:p>
          <a:p>
            <a:r>
              <a:rPr lang="en-US" altLang="zh-CN" sz="2400">
                <a:sym typeface="+mn-ea"/>
              </a:rPr>
              <a:t>[20] </a:t>
            </a:r>
            <a:r>
              <a:rPr lang="en-US" altLang="zh-CN" sz="2800" b="1">
                <a:sym typeface="+mn-ea"/>
              </a:rPr>
              <a:t>LDA</a:t>
            </a:r>
            <a:r>
              <a:rPr lang="zh-CN" altLang="en-US" sz="2400">
                <a:sym typeface="+mn-ea"/>
              </a:rPr>
              <a:t>（</a:t>
            </a:r>
            <a:r>
              <a:rPr lang="zh-CN" altLang="en-US" sz="2000">
                <a:sym typeface="+mn-ea"/>
              </a:rPr>
              <a:t>文档主题生成模型</a:t>
            </a:r>
            <a:r>
              <a:rPr lang="en-US" altLang="zh-CN" sz="2400">
                <a:sym typeface="+mn-ea"/>
              </a:rPr>
              <a:t>.2003</a:t>
            </a:r>
            <a:r>
              <a:rPr lang="zh-CN" altLang="en-US" sz="2400">
                <a:sym typeface="+mn-ea"/>
              </a:rPr>
              <a:t>）</a:t>
            </a:r>
            <a:r>
              <a:rPr lang="en-US" altLang="zh-CN" sz="2400">
                <a:sym typeface="+mn-ea"/>
              </a:rPr>
              <a:t>  </a:t>
            </a:r>
            <a:endParaRPr lang="en-US" altLang="zh-CN" sz="2400">
              <a:sym typeface="+mn-ea"/>
            </a:endParaRPr>
          </a:p>
          <a:p>
            <a:endParaRPr lang="en-US" altLang="zh-CN" sz="2400">
              <a:sym typeface="+mn-ea"/>
            </a:endParaRPr>
          </a:p>
          <a:p>
            <a:r>
              <a:rPr lang="en-US" altLang="zh-CN" sz="2400">
                <a:sym typeface="+mn-ea"/>
              </a:rPr>
              <a:t>[21] </a:t>
            </a:r>
            <a:r>
              <a:rPr lang="en-US" altLang="zh-CN" sz="2800" b="1">
                <a:sym typeface="+mn-ea"/>
              </a:rPr>
              <a:t>WordNet</a:t>
            </a:r>
            <a:r>
              <a:rPr lang="zh-CN" altLang="en-US" sz="2400">
                <a:sym typeface="+mn-ea"/>
              </a:rPr>
              <a:t>（</a:t>
            </a:r>
            <a:r>
              <a:rPr lang="zh-CN" altLang="en-US" sz="2000">
                <a:sym typeface="+mn-ea"/>
              </a:rPr>
              <a:t>基于认知语言学的英语词典</a:t>
            </a:r>
            <a:r>
              <a:rPr lang="en-US" altLang="zh-CN" sz="2000">
                <a:sym typeface="+mn-ea"/>
              </a:rPr>
              <a:t>.</a:t>
            </a:r>
            <a:r>
              <a:rPr lang="en-US" altLang="zh-CN" sz="2400">
                <a:sym typeface="+mn-ea"/>
              </a:rPr>
              <a:t>2006</a:t>
            </a:r>
            <a:r>
              <a:rPr lang="zh-CN" altLang="en-US" sz="2400">
                <a:sym typeface="+mn-ea"/>
              </a:rPr>
              <a:t>）</a:t>
            </a:r>
            <a:endParaRPr lang="zh-CN" altLang="en-US" sz="2400">
              <a:sym typeface="+mn-ea"/>
            </a:endParaRPr>
          </a:p>
          <a:p>
            <a:endParaRPr lang="en-US" altLang="zh-CN" sz="2400">
              <a:sym typeface="+mn-ea"/>
            </a:endParaRPr>
          </a:p>
          <a:p>
            <a:r>
              <a:rPr lang="zh-CN" altLang="en-US" sz="2400">
                <a:sym typeface="+mn-ea"/>
              </a:rPr>
              <a:t>异构数据的整合</a:t>
            </a:r>
            <a:endParaRPr lang="zh-CN" altLang="en-US" sz="2400">
              <a:sym typeface="+mn-ea"/>
            </a:endParaRPr>
          </a:p>
          <a:p>
            <a:endParaRPr lang="zh-CN" altLang="en-US" sz="2400">
              <a:sym typeface="+mn-ea"/>
            </a:endParaRPr>
          </a:p>
          <a:p>
            <a:endParaRPr lang="zh-CN" altLang="en-US"/>
          </a:p>
          <a:p>
            <a:endParaRPr lang="zh-CN" altLang="en-US"/>
          </a:p>
          <a:p>
            <a:endParaRPr lang="en-US" altLang="zh-CN"/>
          </a:p>
        </p:txBody>
      </p:sp>
      <p:pic>
        <p:nvPicPr>
          <p:cNvPr id="11" name="图片 10"/>
          <p:cNvPicPr>
            <a:picLocks noChangeAspect="1"/>
          </p:cNvPicPr>
          <p:nvPr/>
        </p:nvPicPr>
        <p:blipFill>
          <a:blip r:embed="rId1"/>
          <a:stretch>
            <a:fillRect/>
          </a:stretch>
        </p:blipFill>
        <p:spPr>
          <a:xfrm>
            <a:off x="415290" y="2536190"/>
            <a:ext cx="5146040" cy="978535"/>
          </a:xfrm>
          <a:prstGeom prst="rect">
            <a:avLst/>
          </a:prstGeom>
        </p:spPr>
      </p:pic>
      <p:pic>
        <p:nvPicPr>
          <p:cNvPr id="12" name="图片 11"/>
          <p:cNvPicPr>
            <a:picLocks noChangeAspect="1"/>
          </p:cNvPicPr>
          <p:nvPr/>
        </p:nvPicPr>
        <p:blipFill>
          <a:blip r:embed="rId2"/>
          <a:stretch>
            <a:fillRect/>
          </a:stretch>
        </p:blipFill>
        <p:spPr>
          <a:xfrm>
            <a:off x="415290" y="4497705"/>
            <a:ext cx="5146040" cy="864235"/>
          </a:xfrm>
          <a:prstGeom prst="rect">
            <a:avLst/>
          </a:prstGeom>
        </p:spPr>
      </p:pic>
      <p:sp>
        <p:nvSpPr>
          <p:cNvPr id="13" name="内容占位符 5"/>
          <p:cNvSpPr>
            <a:spLocks noGrp="1"/>
          </p:cNvSpPr>
          <p:nvPr/>
        </p:nvSpPr>
        <p:spPr>
          <a:xfrm>
            <a:off x="540385" y="5361940"/>
            <a:ext cx="5020945" cy="8718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0" indent="0">
              <a:buNone/>
            </a:pPr>
            <a:endParaRPr lang="zh-CN" altLang="en-US"/>
          </a:p>
          <a:p>
            <a:r>
              <a:rPr lang="zh-CN" altLang="en-US" sz="2400">
                <a:sym typeface="+mn-ea"/>
              </a:rPr>
              <a:t>衰减因子？</a:t>
            </a:r>
            <a:endParaRPr lang="zh-CN" altLang="en-US" sz="2400">
              <a:sym typeface="+mn-ea"/>
            </a:endParaRPr>
          </a:p>
        </p:txBody>
      </p:sp>
      <p:cxnSp>
        <p:nvCxnSpPr>
          <p:cNvPr id="15" name="直接箭头连接符 14"/>
          <p:cNvCxnSpPr/>
          <p:nvPr/>
        </p:nvCxnSpPr>
        <p:spPr>
          <a:xfrm flipH="1" flipV="1">
            <a:off x="2905125" y="5021580"/>
            <a:ext cx="252095" cy="113347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t>S</a:t>
            </a:r>
            <a:r>
              <a:t>ocial </a:t>
            </a:r>
            <a:r>
              <a:rPr lang="en-US"/>
              <a:t>Relationship</a:t>
            </a:r>
            <a:endParaRPr lang="en-US"/>
          </a:p>
        </p:txBody>
      </p:sp>
      <p:sp>
        <p:nvSpPr>
          <p:cNvPr id="6" name="内容占位符 5"/>
          <p:cNvSpPr>
            <a:spLocks noGrp="1"/>
          </p:cNvSpPr>
          <p:nvPr>
            <p:ph idx="1"/>
          </p:nvPr>
        </p:nvSpPr>
        <p:spPr>
          <a:xfrm>
            <a:off x="477520" y="3559810"/>
            <a:ext cx="4515485" cy="941705"/>
          </a:xfrm>
        </p:spPr>
        <p:txBody>
          <a:bodyPr>
            <a:noAutofit/>
          </a:bodyPr>
          <a:lstStyle/>
          <a:p>
            <a:pPr marL="0" indent="0">
              <a:buNone/>
            </a:pPr>
            <a:endParaRPr lang="zh-CN" altLang="en-US"/>
          </a:p>
          <a:p>
            <a:endParaRPr lang="en-US" altLang="zh-CN" sz="2400">
              <a:sym typeface="+mn-ea"/>
            </a:endParaRPr>
          </a:p>
          <a:p>
            <a:endParaRPr lang="en-US" altLang="zh-CN" sz="2400">
              <a:sym typeface="+mn-ea"/>
            </a:endParaRPr>
          </a:p>
          <a:p>
            <a:r>
              <a:rPr lang="en-US" altLang="zh-CN" sz="2800">
                <a:sym typeface="+mn-ea"/>
              </a:rPr>
              <a:t>mentions --&gt; relationship</a:t>
            </a:r>
            <a:endParaRPr lang="zh-CN" altLang="en-US" sz="2800">
              <a:solidFill>
                <a:schemeClr val="tx1"/>
              </a:solidFill>
              <a:sym typeface="+mn-ea"/>
            </a:endParaRPr>
          </a:p>
          <a:p>
            <a:endParaRPr lang="en-US" altLang="zh-CN" sz="2800">
              <a:sym typeface="+mn-ea"/>
            </a:endParaRPr>
          </a:p>
          <a:p>
            <a:pPr marL="0" indent="0">
              <a:buNone/>
            </a:pPr>
            <a:endParaRPr lang="en-US" altLang="zh-CN" sz="2400">
              <a:sym typeface="+mn-ea"/>
            </a:endParaRPr>
          </a:p>
          <a:p>
            <a:endParaRPr lang="en-US" altLang="zh-CN" sz="2400">
              <a:sym typeface="+mn-ea"/>
            </a:endParaRPr>
          </a:p>
        </p:txBody>
      </p:sp>
      <p:sp>
        <p:nvSpPr>
          <p:cNvPr id="4" name="文本框 3"/>
          <p:cNvSpPr txBox="1"/>
          <p:nvPr/>
        </p:nvSpPr>
        <p:spPr>
          <a:xfrm>
            <a:off x="5838825" y="725805"/>
            <a:ext cx="1482090" cy="583565"/>
          </a:xfrm>
          <a:prstGeom prst="rect">
            <a:avLst/>
          </a:prstGeom>
          <a:noFill/>
        </p:spPr>
        <p:txBody>
          <a:bodyPr wrap="square" rtlCol="0">
            <a:spAutoFit/>
          </a:bodyPr>
          <a:lstStyle/>
          <a:p>
            <a:r>
              <a:rPr lang="zh-CN" altLang="en-US" sz="3200">
                <a:ln>
                  <a:noFill/>
                </a:ln>
                <a:solidFill>
                  <a:schemeClr val="tx1"/>
                </a:solidFill>
              </a:rPr>
              <a:t>粗暴</a:t>
            </a:r>
            <a:endParaRPr lang="zh-CN" altLang="en-US" sz="3200">
              <a:ln>
                <a:noFill/>
              </a:ln>
              <a:solidFill>
                <a:schemeClr val="tx1"/>
              </a:solidFill>
            </a:endParaRPr>
          </a:p>
        </p:txBody>
      </p:sp>
      <p:sp>
        <p:nvSpPr>
          <p:cNvPr id="8" name="圆角矩形 7"/>
          <p:cNvSpPr/>
          <p:nvPr/>
        </p:nvSpPr>
        <p:spPr>
          <a:xfrm>
            <a:off x="5838825" y="725805"/>
            <a:ext cx="1030605" cy="584200"/>
          </a:xfrm>
          <a:prstGeom prst="roundRect">
            <a:avLst/>
          </a:prstGeom>
          <a:noFill/>
          <a:ln w="28575">
            <a:solidFill>
              <a:schemeClr val="bg2"/>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内容占位符 5"/>
          <p:cNvSpPr>
            <a:spLocks noGrp="1"/>
          </p:cNvSpPr>
          <p:nvPr/>
        </p:nvSpPr>
        <p:spPr>
          <a:xfrm>
            <a:off x="5681345" y="3906520"/>
            <a:ext cx="5352415" cy="2362835"/>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0" indent="0">
              <a:buNone/>
            </a:pPr>
            <a:endParaRPr lang="zh-CN" altLang="en-US" sz="2400"/>
          </a:p>
          <a:p>
            <a:r>
              <a:rPr lang="en-US" altLang="zh-CN" sz="2800">
                <a:sym typeface="+mn-ea"/>
              </a:rPr>
              <a:t>[53] mobile phone data</a:t>
            </a:r>
            <a:r>
              <a:rPr lang="zh-CN" altLang="en-US" sz="2800">
                <a:sym typeface="+mn-ea"/>
              </a:rPr>
              <a:t>（</a:t>
            </a:r>
            <a:r>
              <a:rPr lang="en-US" altLang="zh-CN" sz="2800">
                <a:sym typeface="+mn-ea"/>
              </a:rPr>
              <a:t>2009</a:t>
            </a:r>
            <a:r>
              <a:rPr lang="zh-CN" altLang="en-US" sz="2800">
                <a:sym typeface="+mn-ea"/>
              </a:rPr>
              <a:t>）</a:t>
            </a:r>
            <a:endParaRPr lang="zh-CN" altLang="en-US" sz="2800">
              <a:sym typeface="+mn-ea"/>
            </a:endParaRPr>
          </a:p>
          <a:p>
            <a:r>
              <a:rPr lang="zh-CN" altLang="en-US" sz="2800">
                <a:sym typeface="+mn-ea"/>
              </a:rPr>
              <a:t>self</a:t>
            </a:r>
            <a:r>
              <a:rPr lang="en-US" altLang="zh-CN" sz="2800">
                <a:sym typeface="+mn-ea"/>
              </a:rPr>
              <a:t>-</a:t>
            </a:r>
            <a:r>
              <a:rPr lang="zh-CN" altLang="en-US" sz="2800">
                <a:sym typeface="+mn-ea"/>
              </a:rPr>
              <a:t>report surveys的补充</a:t>
            </a:r>
            <a:endParaRPr lang="zh-CN" altLang="en-US" sz="2800">
              <a:sym typeface="+mn-ea"/>
            </a:endParaRPr>
          </a:p>
          <a:p>
            <a:r>
              <a:rPr lang="zh-CN" altLang="en-US" sz="2800">
                <a:sym typeface="+mn-ea"/>
              </a:rPr>
              <a:t>加权图</a:t>
            </a:r>
            <a:endParaRPr lang="zh-CN" altLang="en-US" sz="2400">
              <a:sym typeface="+mn-ea"/>
            </a:endParaRPr>
          </a:p>
          <a:p>
            <a:pPr marL="0" indent="0">
              <a:buNone/>
            </a:pPr>
            <a:endParaRPr lang="en-US" altLang="zh-CN"/>
          </a:p>
        </p:txBody>
      </p:sp>
      <p:pic>
        <p:nvPicPr>
          <p:cNvPr id="2" name="图片 1"/>
          <p:cNvPicPr>
            <a:picLocks noChangeAspect="1"/>
          </p:cNvPicPr>
          <p:nvPr/>
        </p:nvPicPr>
        <p:blipFill>
          <a:blip r:embed="rId1"/>
          <a:stretch>
            <a:fillRect/>
          </a:stretch>
        </p:blipFill>
        <p:spPr>
          <a:xfrm>
            <a:off x="415290" y="2445385"/>
            <a:ext cx="3715385" cy="961390"/>
          </a:xfrm>
          <a:prstGeom prst="rect">
            <a:avLst/>
          </a:prstGeom>
        </p:spPr>
      </p:pic>
      <p:pic>
        <p:nvPicPr>
          <p:cNvPr id="7" name="图片 6" descr="2019-04-09 11-28-28屏幕截图"/>
          <p:cNvPicPr>
            <a:picLocks noChangeAspect="1"/>
          </p:cNvPicPr>
          <p:nvPr/>
        </p:nvPicPr>
        <p:blipFill>
          <a:blip r:embed="rId2"/>
          <a:stretch>
            <a:fillRect/>
          </a:stretch>
        </p:blipFill>
        <p:spPr>
          <a:xfrm>
            <a:off x="5330825" y="2355850"/>
            <a:ext cx="6530975" cy="1203960"/>
          </a:xfrm>
          <a:prstGeom prst="rect">
            <a:avLst/>
          </a:prstGeom>
        </p:spPr>
      </p:pic>
      <p:sp>
        <p:nvSpPr>
          <p:cNvPr id="10" name="内容占位符 5"/>
          <p:cNvSpPr>
            <a:spLocks noGrp="1"/>
          </p:cNvSpPr>
          <p:nvPr/>
        </p:nvSpPr>
        <p:spPr>
          <a:xfrm>
            <a:off x="477520" y="4362450"/>
            <a:ext cx="4515485" cy="170053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0" indent="0">
              <a:buNone/>
            </a:pPr>
            <a:endParaRPr lang="zh-CN" altLang="en-US"/>
          </a:p>
          <a:p>
            <a:r>
              <a:rPr lang="en-US" altLang="zh-CN" sz="2800">
                <a:sym typeface="+mn-ea"/>
              </a:rPr>
              <a:t>Historical  vs  </a:t>
            </a:r>
            <a:r>
              <a:rPr lang="en-US" altLang="zh-CN" sz="2800" b="1">
                <a:solidFill>
                  <a:schemeClr val="accent1"/>
                </a:solidFill>
                <a:sym typeface="+mn-ea"/>
              </a:rPr>
              <a:t>Recently</a:t>
            </a:r>
            <a:endParaRPr lang="en-US" altLang="zh-CN" sz="2800" b="1">
              <a:solidFill>
                <a:schemeClr val="accent1"/>
              </a:solidFill>
              <a:sym typeface="+mn-ea"/>
            </a:endParaRPr>
          </a:p>
          <a:p>
            <a:r>
              <a:rPr lang="en-US" altLang="zh-CN" sz="2800">
                <a:solidFill>
                  <a:schemeClr val="tx1"/>
                </a:solidFill>
                <a:sym typeface="+mn-ea"/>
              </a:rPr>
              <a:t>Time Windows</a:t>
            </a:r>
            <a:endParaRPr lang="en-US" altLang="zh-CN" sz="2800">
              <a:solidFill>
                <a:schemeClr val="tx1"/>
              </a:solidFill>
              <a:sym typeface="+mn-ea"/>
            </a:endParaRPr>
          </a:p>
          <a:p>
            <a:r>
              <a:rPr lang="zh-CN" altLang="en-US" sz="2800">
                <a:solidFill>
                  <a:schemeClr val="tx1"/>
                </a:solidFill>
                <a:sym typeface="+mn-ea"/>
              </a:rPr>
              <a:t>时间概念很模糊</a:t>
            </a:r>
            <a:endParaRPr lang="zh-CN" altLang="en-US" sz="2800">
              <a:solidFill>
                <a:schemeClr val="tx1"/>
              </a:solidFill>
              <a:sym typeface="+mn-ea"/>
            </a:endParaRPr>
          </a:p>
          <a:p>
            <a:endParaRPr lang="en-US" altLang="zh-CN"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blinds(horizontal)">
                                      <p:cBhvr>
                                        <p:cTn id="18" dur="500"/>
                                        <p:tgtEl>
                                          <p:spTgt spid="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blinds(horizontal)">
                                      <p:cBhvr>
                                        <p:cTn id="26" dur="500"/>
                                        <p:tgtEl>
                                          <p:spTgt spid="10">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blinds(horizontal)">
                                      <p:cBhvr>
                                        <p:cTn id="29" dur="500"/>
                                        <p:tgtEl>
                                          <p:spTgt spid="10">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blinds(horizontal)">
                                      <p:cBhvr>
                                        <p:cTn id="32" dur="5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4" grpId="0"/>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可行性分析</a:t>
            </a:r>
            <a:endParaRPr lang="zh-CN" altLang="en-US"/>
          </a:p>
        </p:txBody>
      </p:sp>
      <p:pic>
        <p:nvPicPr>
          <p:cNvPr id="26" name="图片 25"/>
          <p:cNvPicPr>
            <a:picLocks noChangeAspect="1"/>
          </p:cNvPicPr>
          <p:nvPr/>
        </p:nvPicPr>
        <p:blipFill>
          <a:blip r:embed="rId1"/>
          <a:stretch>
            <a:fillRect/>
          </a:stretch>
        </p:blipFill>
        <p:spPr>
          <a:xfrm>
            <a:off x="248920" y="2199005"/>
            <a:ext cx="11695430" cy="4314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18515" y="1885315"/>
                <a:ext cx="10554335" cy="4670425"/>
              </a:xfrm>
            </p:spPr>
            <p:txBody>
              <a:bodyPr>
                <a:noAutofit/>
              </a:bodyPr>
              <a:lstStyle/>
              <a:p>
                <a:pPr>
                  <a:lnSpc>
                    <a:spcPct val="200000"/>
                  </a:lnSpc>
                </a:pP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𝑀𝐼</m:t>
                        </m:r>
                      </m:sub>
                    </m:sSub>
                    <m:r>
                      <a:rPr lang="en-US" altLang="zh-CN" sz="2800" b="0"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b="0" i="1" smtClean="0">
                            <a:latin typeface="Cambria Math" panose="02040503050406030204" pitchFamily="18" charset="0"/>
                          </a:rPr>
                          <m:t>𝐶𝑆</m:t>
                        </m:r>
                      </m:sub>
                    </m:sSub>
                    <m:r>
                      <a:rPr lang="en-US" altLang="zh-CN" sz="2800" i="1">
                        <a:latin typeface="Cambria Math" panose="02040503050406030204" pitchFamily="18" charset="0"/>
                      </a:rPr>
                      <m:t> </m:t>
                    </m:r>
                    <m:r>
                      <a:rPr lang="en-US" altLang="zh-CN" sz="2800" b="0"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b="0" i="1" smtClean="0">
                            <a:latin typeface="Cambria Math" panose="02040503050406030204" pitchFamily="18" charset="0"/>
                          </a:rPr>
                          <m:t>𝑆𝑅</m:t>
                        </m:r>
                      </m:sub>
                    </m:sSub>
                  </m:oMath>
                </a14:m>
                <a:r>
                  <a:rPr lang="en-US" altLang="zh-CN" sz="2800" dirty="0"/>
                  <a:t>  </a:t>
                </a:r>
                <a:r>
                  <a:rPr lang="zh-CN" altLang="en-US" sz="2800" dirty="0"/>
                  <a:t>是 </a:t>
                </a:r>
                <a:r>
                  <a:rPr lang="zh-CN" altLang="en-US" sz="2800" b="1" dirty="0"/>
                  <a:t>确定的</a:t>
                </a:r>
                <a:r>
                  <a:rPr lang="zh-CN" altLang="en-US" sz="2800" dirty="0"/>
                  <a:t> 数字</a:t>
                </a:r>
              </a:p>
              <a:p>
                <a:pPr>
                  <a:lnSpc>
                    <a:spcPct val="200000"/>
                  </a:lnSpc>
                </a:pPr>
                <a:r>
                  <a:rPr lang="en-US" altLang="zh-CN" sz="2800" dirty="0">
                    <a:sym typeface="+mn-ea"/>
                  </a:rPr>
                  <a:t>E</a:t>
                </a:r>
                <a:r>
                  <a:rPr lang="zh-CN" altLang="en-US" sz="2800" dirty="0">
                    <a:sym typeface="+mn-ea"/>
                  </a:rPr>
                  <a:t>vent信息全部来自于</a:t>
                </a:r>
                <a:r>
                  <a:rPr lang="en-US" altLang="zh-CN" sz="2800" dirty="0">
                    <a:sym typeface="+mn-ea"/>
                  </a:rPr>
                  <a:t>A</a:t>
                </a:r>
                <a:r>
                  <a:rPr lang="zh-CN" altLang="en-US" sz="2800" dirty="0">
                    <a:sym typeface="+mn-ea"/>
                  </a:rPr>
                  <a:t>ctive </a:t>
                </a:r>
                <a:r>
                  <a:rPr lang="en-US" altLang="zh-CN" sz="2800" dirty="0">
                    <a:sym typeface="+mn-ea"/>
                  </a:rPr>
                  <a:t>U</a:t>
                </a:r>
                <a:r>
                  <a:rPr lang="zh-CN" altLang="en-US" sz="2800" dirty="0">
                    <a:sym typeface="+mn-ea"/>
                  </a:rPr>
                  <a:t>ser中的</a:t>
                </a:r>
                <a:r>
                  <a:rPr lang="en-US" altLang="zh-CN" sz="2800" b="1" dirty="0">
                    <a:sym typeface="+mn-ea"/>
                  </a:rPr>
                  <a:t>P</a:t>
                </a:r>
                <a:r>
                  <a:rPr lang="zh-CN" altLang="en-US" sz="2800" b="1" dirty="0">
                    <a:sym typeface="+mn-ea"/>
                  </a:rPr>
                  <a:t>articipant</a:t>
                </a:r>
                <a:r>
                  <a:rPr lang="en-US" altLang="zh-CN" sz="2800" b="1" dirty="0">
                    <a:sym typeface="+mn-ea"/>
                  </a:rPr>
                  <a:t>s</a:t>
                </a:r>
                <a:endParaRPr lang="en-US" altLang="zh-CN" sz="2800" b="1" dirty="0"/>
              </a:p>
              <a:p>
                <a:pPr>
                  <a:lnSpc>
                    <a:spcPct val="200000"/>
                  </a:lnSpc>
                </a:pPr>
                <a:r>
                  <a:rPr lang="zh-CN" altLang="en-US" sz="2800" dirty="0"/>
                  <a:t>提取使用的方法 </a:t>
                </a:r>
                <a:r>
                  <a:rPr lang="zh-CN" altLang="en-US" sz="2800" b="1" dirty="0"/>
                  <a:t>牵强 简单 粗暴</a:t>
                </a:r>
                <a:r>
                  <a:rPr lang="en-US" altLang="zh-CN" sz="2800" b="1" dirty="0"/>
                  <a:t>		</a:t>
                </a:r>
              </a:p>
              <a:p>
                <a:pPr>
                  <a:lnSpc>
                    <a:spcPct val="200000"/>
                  </a:lnSpc>
                </a:pPr>
                <a:r>
                  <a:rPr lang="zh-CN" altLang="en-US" sz="2800" dirty="0"/>
                  <a:t>时间概念</a:t>
                </a:r>
                <a:r>
                  <a:rPr lang="zh-CN" altLang="en-US" sz="2800" b="1" dirty="0"/>
                  <a:t>模糊</a:t>
                </a:r>
              </a:p>
              <a:p>
                <a:pPr>
                  <a:lnSpc>
                    <a:spcPct val="200000"/>
                  </a:lnSpc>
                </a:pPr>
                <a:r>
                  <a:rPr lang="zh-CN" altLang="en-US" sz="2800" dirty="0"/>
                  <a:t>拼凑</a:t>
                </a:r>
                <a:r>
                  <a:rPr lang="en-US" altLang="zh-CN" sz="2800" dirty="0"/>
                  <a:t> </a:t>
                </a:r>
                <a:r>
                  <a:rPr lang="en-US" altLang="zh-CN" sz="2800" dirty="0" err="1"/>
                  <a:t>嫌疑大</a:t>
                </a:r>
                <a:endParaRPr lang="en-US" altLang="zh-CN"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18515" y="1885315"/>
                <a:ext cx="10554335" cy="4670425"/>
              </a:xfrm>
              <a:blipFill rotWithShape="1">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dirty="0">
                <a:latin typeface="Calibri" panose="020F0502020204030204" charset="0"/>
                <a:cs typeface="Calibri" panose="020F0502020204030204" charset="0"/>
                <a:sym typeface="+mn-ea"/>
              </a:rPr>
              <a:t>Model</a:t>
            </a:r>
            <a:br>
              <a:rPr lang="en-US" dirty="0"/>
            </a:br>
            <a:endParaRPr lang="zh-CN" altLang="en-US" dirty="0"/>
          </a:p>
        </p:txBody>
      </p:sp>
      <p:sp>
        <p:nvSpPr>
          <p:cNvPr id="3" name="副标题 2"/>
          <p:cNvSpPr>
            <a:spLocks noGrp="1"/>
          </p:cNvSpPr>
          <p:nvPr>
            <p:ph type="subTitle" idx="1"/>
          </p:nvPr>
        </p:nvSpPr>
        <p:spPr>
          <a:xfrm>
            <a:off x="810260" y="5280660"/>
            <a:ext cx="10572115" cy="1269365"/>
          </a:xfrm>
        </p:spPr>
        <p:txBody>
          <a:bodyPr/>
          <a:lstStyle/>
          <a:p>
            <a:r>
              <a:rPr lang="en-US" altLang="zh-CN" sz="4400" b="1">
                <a:latin typeface="Calibri" panose="020F0502020204030204" charset="0"/>
                <a:ea typeface="微软雅黑" panose="020B0503020204020204" pitchFamily="34" charset="-122"/>
                <a:cs typeface="Calibri" panose="020F0502020204030204" charset="0"/>
                <a:sym typeface="+mn-ea"/>
              </a:rPr>
              <a:t>I</a:t>
            </a:r>
            <a:r>
              <a:rPr lang="zh-CN" altLang="en-US" sz="4400" b="1">
                <a:latin typeface="Calibri" panose="020F0502020204030204" charset="0"/>
                <a:ea typeface="微软雅黑" panose="020B0503020204020204" pitchFamily="34" charset="-122"/>
                <a:cs typeface="Calibri" panose="020F0502020204030204" charset="0"/>
                <a:sym typeface="+mn-ea"/>
              </a:rPr>
              <a:t>nference </a:t>
            </a:r>
            <a:r>
              <a:rPr lang="en-US" altLang="zh-CN" sz="4400" b="1">
                <a:latin typeface="Calibri" panose="020F0502020204030204" charset="0"/>
                <a:ea typeface="微软雅黑" panose="020B0503020204020204" pitchFamily="34" charset="-122"/>
                <a:cs typeface="Calibri" panose="020F0502020204030204" charset="0"/>
                <a:sym typeface="+mn-ea"/>
              </a:rPr>
              <a:t>A</a:t>
            </a:r>
            <a:r>
              <a:rPr lang="zh-CN" altLang="en-US" sz="4400" b="1">
                <a:latin typeface="Calibri" panose="020F0502020204030204" charset="0"/>
                <a:ea typeface="微软雅黑" panose="020B0503020204020204" pitchFamily="34" charset="-122"/>
                <a:cs typeface="Calibri" panose="020F0502020204030204" charset="0"/>
                <a:sym typeface="+mn-ea"/>
              </a:rPr>
              <a:t>lgorithm</a:t>
            </a:r>
            <a:r>
              <a:rPr lang="zh-CN" altLang="en-US" sz="4400" b="1">
                <a:latin typeface="微软雅黑" panose="020B0503020204020204" pitchFamily="34" charset="-122"/>
                <a:ea typeface="微软雅黑" panose="020B0503020204020204" pitchFamily="34" charset="-122"/>
                <a:sym typeface="+mn-ea"/>
              </a:rPr>
              <a:t> </a:t>
            </a:r>
            <a:endParaRPr lang="zh-CN" altLang="en-US" sz="4400" b="1" dirty="0"/>
          </a:p>
        </p:txBody>
      </p:sp>
      <p:sp>
        <p:nvSpPr>
          <p:cNvPr id="4" name="文本框 3"/>
          <p:cNvSpPr txBox="1"/>
          <p:nvPr/>
        </p:nvSpPr>
        <p:spPr>
          <a:xfrm>
            <a:off x="9925050" y="5715635"/>
            <a:ext cx="1227455" cy="398780"/>
          </a:xfrm>
          <a:prstGeom prst="rect">
            <a:avLst/>
          </a:prstGeom>
          <a:noFill/>
        </p:spPr>
        <p:txBody>
          <a:bodyPr wrap="square" rtlCol="0" anchor="t">
            <a:spAutoFit/>
          </a:bodyPr>
          <a:lstStyle/>
          <a:p>
            <a:r>
              <a:rPr lang="zh-CN" altLang="en-US" sz="2000" b="1">
                <a:latin typeface="幼圆" panose="02010509060101010101" charset="-122"/>
                <a:ea typeface="幼圆" panose="02010509060101010101" charset="-122"/>
              </a:rPr>
              <a:t>杨庆</a:t>
            </a:r>
            <a:endParaRPr lang="zh-CN" altLang="en-US" sz="2000" b="1">
              <a:latin typeface="幼圆" panose="02010509060101010101" charset="-122"/>
              <a:ea typeface="幼圆" panose="02010509060101010101" charset="-122"/>
            </a:endParaRPr>
          </a:p>
        </p:txBody>
      </p:sp>
      <p:sp>
        <p:nvSpPr>
          <p:cNvPr id="5" name="标题 1"/>
          <p:cNvSpPr>
            <a:spLocks noGrp="1"/>
          </p:cNvSpPr>
          <p:nvPr/>
        </p:nvSpPr>
        <p:spPr>
          <a:xfrm>
            <a:off x="4462780" y="1449070"/>
            <a:ext cx="7482840" cy="324358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latin typeface="Calibri" panose="020F0502020204030204" charset="0"/>
                <a:ea typeface="黑体" panose="02010609060101010101" pitchFamily="49" charset="-122"/>
                <a:cs typeface="Calibri" panose="020F0502020204030204" charset="0"/>
                <a:sym typeface="+mn-ea"/>
              </a:rPr>
              <a:t>1.Why  </a:t>
            </a:r>
            <a:r>
              <a:rPr lang="en-US" dirty="0">
                <a:latin typeface="Calibri" panose="020F0502020204030204" charset="0"/>
                <a:cs typeface="Calibri" panose="020F0502020204030204" charset="0"/>
                <a:sym typeface="+mn-ea"/>
              </a:rPr>
              <a:t>FEGOR</a:t>
            </a:r>
            <a:r>
              <a:rPr lang="zh-CN" altLang="en-US" dirty="0">
                <a:latin typeface="Calibri" panose="020F0502020204030204" charset="0"/>
                <a:ea typeface="黑体" panose="02010609060101010101" pitchFamily="49" charset="-122"/>
                <a:cs typeface="Calibri" panose="020F0502020204030204" charset="0"/>
                <a:sym typeface="+mn-ea"/>
              </a:rPr>
              <a:t> ？</a:t>
            </a:r>
            <a:endParaRPr lang="zh-CN" altLang="en-US" dirty="0">
              <a:latin typeface="Calibri" panose="020F0502020204030204" charset="0"/>
              <a:ea typeface="黑体" panose="02010609060101010101" pitchFamily="49" charset="-122"/>
              <a:cs typeface="Calibri" panose="020F0502020204030204" charset="0"/>
              <a:sym typeface="+mn-ea"/>
            </a:endParaRPr>
          </a:p>
          <a:p>
            <a:pPr algn="l"/>
            <a:endParaRPr lang="zh-CN" altLang="en-US" dirty="0">
              <a:latin typeface="Calibri" panose="020F0502020204030204" charset="0"/>
              <a:ea typeface="黑体" panose="02010609060101010101" pitchFamily="49" charset="-122"/>
              <a:cs typeface="Calibri" panose="020F0502020204030204" charset="0"/>
              <a:sym typeface="+mn-ea"/>
            </a:endParaRPr>
          </a:p>
          <a:p>
            <a:pPr algn="l"/>
            <a:r>
              <a:rPr lang="en-US" dirty="0">
                <a:latin typeface="Calibri" panose="020F0502020204030204" charset="0"/>
                <a:cs typeface="Calibri" panose="020F0502020204030204" charset="0"/>
                <a:sym typeface="+mn-ea"/>
              </a:rPr>
              <a:t>2.Selection of </a:t>
            </a:r>
            <a:r>
              <a:rPr lang="zh-CN" altLang="en-US" dirty="0">
                <a:latin typeface="Calibri" panose="020F0502020204030204" charset="0"/>
                <a:ea typeface="黑体" panose="02010609060101010101" pitchFamily="49" charset="-122"/>
                <a:cs typeface="Calibri" panose="020F0502020204030204" charset="0"/>
                <a:sym typeface="+mn-ea"/>
              </a:rPr>
              <a:t>Kernel </a:t>
            </a:r>
            <a:r>
              <a:rPr lang="en-US" dirty="0">
                <a:latin typeface="Calibri" panose="020F0502020204030204" charset="0"/>
                <a:cs typeface="Calibri" panose="020F0502020204030204" charset="0"/>
                <a:sym typeface="+mn-ea"/>
              </a:rPr>
              <a:t>Function</a:t>
            </a:r>
            <a:r>
              <a:rPr lang="zh-CN" altLang="en-US" dirty="0">
                <a:latin typeface="Calibri" panose="020F0502020204030204" charset="0"/>
                <a:cs typeface="Calibri" panose="020F0502020204030204" charset="0"/>
                <a:sym typeface="+mn-ea"/>
              </a:rPr>
              <a:t>？</a:t>
            </a:r>
            <a:endParaRPr lang="en-US" dirty="0">
              <a:latin typeface="Calibri" panose="020F0502020204030204" charset="0"/>
              <a:cs typeface="Calibri" panose="020F0502020204030204" charset="0"/>
              <a:sym typeface="+mn-ea"/>
            </a:endParaRPr>
          </a:p>
          <a:p>
            <a:pPr algn="l"/>
            <a:endParaRPr lang="en-US" dirty="0">
              <a:latin typeface="Calibri" panose="020F0502020204030204" charset="0"/>
              <a:cs typeface="Calibri" panose="020F0502020204030204" charset="0"/>
            </a:endParaRPr>
          </a:p>
          <a:p>
            <a:pPr algn="l"/>
            <a:r>
              <a:rPr lang="en-US" dirty="0">
                <a:latin typeface="Calibri" panose="020F0502020204030204" charset="0"/>
                <a:ea typeface="黑体" panose="02010609060101010101" pitchFamily="49" charset="-122"/>
                <a:cs typeface="Calibri" panose="020F0502020204030204" charset="0"/>
                <a:sym typeface="+mn-ea"/>
              </a:rPr>
              <a:t>3.</a:t>
            </a:r>
            <a:r>
              <a:rPr dirty="0">
                <a:latin typeface="Calibri" panose="020F0502020204030204" charset="0"/>
                <a:ea typeface="黑体" panose="02010609060101010101" pitchFamily="49" charset="-122"/>
                <a:cs typeface="Calibri" panose="020F0502020204030204" charset="0"/>
                <a:sym typeface="+mn-ea"/>
              </a:rPr>
              <a:t>Parameter Learning</a:t>
            </a:r>
            <a:r>
              <a:rPr lang="zh-CN" dirty="0">
                <a:latin typeface="Calibri" panose="020F0502020204030204" charset="0"/>
                <a:ea typeface="黑体" panose="02010609060101010101" pitchFamily="49" charset="-122"/>
                <a:cs typeface="Calibri" panose="020F0502020204030204" charset="0"/>
                <a:sym typeface="+mn-ea"/>
              </a:rPr>
              <a:t>？</a:t>
            </a:r>
            <a:endParaRPr lang="zh-CN" dirty="0">
              <a:latin typeface="Calibri" panose="020F0502020204030204" charset="0"/>
              <a:ea typeface="黑体" panose="02010609060101010101" pitchFamily="49" charset="-122"/>
              <a:cs typeface="Calibri" panose="020F0502020204030204" charset="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0</TotalTime>
  <Words>5170</Words>
  <Application>WPS 演示</Application>
  <PresentationFormat>宽屏</PresentationFormat>
  <Paragraphs>346</Paragraphs>
  <Slides>47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Arial</vt:lpstr>
      <vt:lpstr>宋体</vt:lpstr>
      <vt:lpstr>Wingdings</vt:lpstr>
      <vt:lpstr>Wingdings 2</vt:lpstr>
      <vt:lpstr>Calibri</vt:lpstr>
      <vt:lpstr>微软雅黑</vt:lpstr>
      <vt:lpstr>幼圆</vt:lpstr>
      <vt:lpstr>黑体</vt:lpstr>
      <vt:lpstr>Century Gothic</vt:lpstr>
      <vt:lpstr>Arial Unicode MS</vt:lpstr>
      <vt:lpstr>等线</vt:lpstr>
      <vt:lpstr>引用</vt:lpstr>
      <vt:lpstr>Identifying On-Site Users for Social Events: Mobility, Content, and Social Relationship</vt:lpstr>
      <vt:lpstr>系统概述</vt:lpstr>
      <vt:lpstr>Users 划分</vt:lpstr>
      <vt:lpstr>Mobility Influence</vt:lpstr>
      <vt:lpstr>Content Similarity</vt:lpstr>
      <vt:lpstr>Social Relationship</vt:lpstr>
      <vt:lpstr>可行性分析</vt:lpstr>
      <vt:lpstr>小结</vt:lpstr>
      <vt:lpstr>Model </vt:lpstr>
      <vt:lpstr>Fused fEeature Gaussian prOcess Regression （FEGOR）</vt:lpstr>
      <vt:lpstr>What is Gaussian Process Regression Model? （GPR）</vt:lpstr>
      <vt:lpstr>What is Gaussian Process Regression Model? （GPR）</vt:lpstr>
      <vt:lpstr>What is Gaussian Process Regression Model? （GPR）</vt:lpstr>
      <vt:lpstr>1.Why FEGOR？</vt:lpstr>
      <vt:lpstr>Why  FEGOR ？</vt:lpstr>
      <vt:lpstr>2.Kernel Function？</vt:lpstr>
      <vt:lpstr>Selection of Kernel Function</vt:lpstr>
      <vt:lpstr>Existing Regression Models</vt:lpstr>
      <vt:lpstr>Improved Method</vt:lpstr>
      <vt:lpstr>3.Parameter Learning</vt:lpstr>
      <vt:lpstr>Parameter Learning</vt:lpstr>
      <vt:lpstr>Parameter Learning</vt:lpstr>
      <vt:lpstr>Parameter Learning</vt:lpstr>
      <vt:lpstr>Parameter Learning</vt:lpstr>
      <vt:lpstr>Pros and Cons</vt:lpstr>
      <vt:lpstr>PowerPoint 演示文稿</vt:lpstr>
      <vt:lpstr>PowerPoint 演示文稿</vt:lpstr>
      <vt:lpstr>PowerPoint 演示文稿</vt:lpstr>
      <vt:lpstr>PowerPoint 演示文稿</vt:lpstr>
      <vt:lpstr>PowerPoint 演示文稿</vt:lpstr>
      <vt:lpstr>2.对照实验不规范</vt:lpstr>
      <vt:lpstr>PowerPoint 演示文稿</vt:lpstr>
      <vt:lpstr>3.推特内容相似性的实验 </vt:lpstr>
      <vt:lpstr>PowerPoint 演示文稿</vt:lpstr>
      <vt:lpstr>PowerPoint 演示文稿</vt:lpstr>
      <vt:lpstr>PowerPoint 演示文稿</vt:lpstr>
      <vt:lpstr>Conclusion</vt:lpstr>
      <vt:lpstr>Main Contributions</vt:lpstr>
      <vt:lpstr>Mobility Influence Content Similarity Social Relationship</vt:lpstr>
      <vt:lpstr>[5] DU et al. “Predicting activity attendance in event-based social networks: Content, context and social influence.</vt:lpstr>
      <vt:lpstr>Similar Related Works</vt:lpstr>
      <vt:lpstr>PowerPoint 演示文稿</vt:lpstr>
      <vt:lpstr>Vague and Hyperbolic Statement</vt:lpstr>
      <vt:lpstr>“By integrating these factors, we are able to estimate the distance between a user and a social event even when the user’s location profile is unknown, thus identify on-site users.”</vt:lpstr>
      <vt:lpstr>Reproducibility</vt:lpstr>
      <vt:lpstr>Future Improvements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日你妈</dc:title>
  <dc:creator>Xu Xovee</dc:creator>
  <cp:lastModifiedBy>yansicing</cp:lastModifiedBy>
  <cp:revision>24</cp:revision>
  <dcterms:created xsi:type="dcterms:W3CDTF">2019-04-08T14:57:00Z</dcterms:created>
  <dcterms:modified xsi:type="dcterms:W3CDTF">2019-04-09T08:04:06Z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