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67" r:id="rId6"/>
    <p:sldId id="271" r:id="rId7"/>
    <p:sldId id="262" r:id="rId8"/>
    <p:sldId id="268" r:id="rId9"/>
    <p:sldId id="269" r:id="rId10"/>
    <p:sldId id="272" r:id="rId11"/>
    <p:sldId id="273" r:id="rId12"/>
    <p:sldId id="277" r:id="rId13"/>
    <p:sldId id="279" r:id="rId14"/>
    <p:sldId id="276" r:id="rId15"/>
    <p:sldId id="266" r:id="rId16"/>
    <p:sldId id="263" r:id="rId17"/>
    <p:sldId id="275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04" autoAdjust="0"/>
  </p:normalViewPr>
  <p:slideViewPr>
    <p:cSldViewPr snapToGrid="0">
      <p:cViewPr varScale="1">
        <p:scale>
          <a:sx n="73" d="100"/>
          <a:sy n="73" d="100"/>
        </p:scale>
        <p:origin x="102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601C9-2EBC-4206-B0F8-E27C6311A81C}" type="datetimeFigureOut">
              <a:rPr lang="en-IL" smtClean="0"/>
              <a:t>15/01/2023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5E9F-DF85-4F29-9EF6-7D61750E04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14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5E9F-DF85-4F29-9EF6-7D61750E04E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611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5E9F-DF85-4F29-9EF6-7D61750E04E8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932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5E9F-DF85-4F29-9EF6-7D61750E04E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021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45E9F-DF85-4F29-9EF6-7D61750E04E8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364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80E6-C796-4D00-90A0-286710EB1D2D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AA9A-F442-47B2-B51C-37F9E656B956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76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CBBF-E172-47AB-A52D-533A1049823C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67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A223-DAE2-43A1-B20E-67F2D75A08EC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60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4CC1-F1B5-4724-99E1-1A08A433C3C2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7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B5FA-78EC-4FE7-95F9-5EF2C31C3C45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22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99E2-A4D8-42F3-965F-CBEFD00B876A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356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0E2D-0C95-443C-B12B-CAD95B243535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015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039-DF7B-4FB5-BDEF-0A819467DD50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70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1B3314-BD5A-42DD-A38B-43FAC637A884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33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027B-D705-4131-9833-E1BB9095C4A4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891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004888-608C-4E1A-B277-2BCC10B01723}" type="datetime8">
              <a:rPr lang="he-IL" smtClean="0"/>
              <a:t>15 ינואר 23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ACA200-A0E6-4541-A7FC-1667428625CB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7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20BF-0804-41CE-B4D2-52DA97D0C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630554"/>
            <a:ext cx="10058400" cy="2546585"/>
          </a:xfrm>
        </p:spPr>
        <p:txBody>
          <a:bodyPr>
            <a:normAutofit/>
          </a:bodyPr>
          <a:lstStyle/>
          <a:p>
            <a:pPr algn="ctr" rtl="0">
              <a:lnSpc>
                <a:spcPct val="150000"/>
              </a:lnSpc>
              <a:spcAft>
                <a:spcPts val="800"/>
              </a:spcAft>
            </a:pPr>
            <a:r>
              <a:rPr lang="en-US" sz="3600" b="1" dirty="0">
                <a:latin typeface="Times New Roman" panose="02020603050405020304" pitchFamily="18" charset="0"/>
                <a:cs typeface="Arial" panose="020B0604020202020204" pitchFamily="34" charset="0"/>
              </a:rPr>
              <a:t>Capstone Project Phase 2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GRAPH-BERT: Only Attention is Needed for Learning Graph Representations</a:t>
            </a:r>
            <a:endParaRPr lang="en-IL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0FA84-8527-4253-98BD-219008880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8" b="19821"/>
          <a:stretch/>
        </p:blipFill>
        <p:spPr>
          <a:xfrm>
            <a:off x="2638810" y="113121"/>
            <a:ext cx="6914380" cy="1234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FD456-B7DA-4696-96E1-46EF454B6B7C}"/>
              </a:ext>
            </a:extLst>
          </p:cNvPr>
          <p:cNvSpPr txBox="1"/>
          <p:nvPr/>
        </p:nvSpPr>
        <p:spPr>
          <a:xfrm>
            <a:off x="9443905" y="4459661"/>
            <a:ext cx="2365825" cy="1271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20000"/>
              </a:lnSpc>
              <a:spcAft>
                <a:spcPts val="800"/>
              </a:spcAft>
            </a:pPr>
            <a:r>
              <a:rPr lang="en-US" sz="1800" b="1" spc="1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Submitters: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Aft>
                <a:spcPts val="800"/>
              </a:spcAft>
            </a:pPr>
            <a:r>
              <a:rPr lang="en-US" sz="1800" spc="1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Yaniv Sokolov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Aft>
                <a:spcPts val="800"/>
              </a:spcAft>
            </a:pPr>
            <a:r>
              <a:rPr lang="en-US" sz="1800" spc="1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Shay </a:t>
            </a:r>
            <a:r>
              <a:rPr lang="en-US" sz="1800" spc="1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Maryuma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E8068-D1C1-4475-B76C-BC8AFB0AD5E0}"/>
              </a:ext>
            </a:extLst>
          </p:cNvPr>
          <p:cNvSpPr txBox="1"/>
          <p:nvPr/>
        </p:nvSpPr>
        <p:spPr>
          <a:xfrm>
            <a:off x="1174120" y="4414649"/>
            <a:ext cx="4698779" cy="1361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spcAft>
                <a:spcPts val="800"/>
              </a:spcAft>
            </a:pPr>
            <a:r>
              <a:rPr lang="en-US" sz="1800" b="1" spc="1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Supervisors:</a:t>
            </a:r>
          </a:p>
          <a:p>
            <a:pPr algn="l" rtl="0">
              <a:spcAft>
                <a:spcPts val="800"/>
              </a:spcAft>
            </a:pPr>
            <a:r>
              <a:rPr lang="en-US" sz="1800" u="none" strike="noStrike" spc="1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Dr. Renata Avros</a:t>
            </a:r>
            <a:endParaRPr lang="en-US" sz="1600" u="none" strike="noStrike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spcAft>
                <a:spcPts val="800"/>
              </a:spcAft>
            </a:pPr>
            <a:r>
              <a:rPr lang="en-US" sz="1800" spc="1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Prof. Zeev Volkovich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494A-F87D-4947-97C7-5112C888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z="1100" smtClean="0"/>
              <a:t>1</a:t>
            </a:fld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15074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sz="4400" dirty="0"/>
              <a:t>Architecture</a:t>
            </a:r>
            <a:endParaRPr lang="he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026BF-E8AB-4DEF-9E37-2E281F07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78" y="1906730"/>
            <a:ext cx="10773833" cy="4064629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 Randomly k% of the connections are </a:t>
            </a:r>
            <a:r>
              <a:rPr lang="en-US" dirty="0">
                <a:ea typeface="Times New Roman" panose="02020603050405020304" pitchFamily="18" charset="0"/>
              </a:rPr>
              <a:t>o</a:t>
            </a:r>
            <a:r>
              <a:rPr lang="en-US" dirty="0">
                <a:effectLst/>
                <a:ea typeface="Times New Roman" panose="02020603050405020304" pitchFamily="18" charset="0"/>
              </a:rPr>
              <a:t>mitted in the graph.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 The GRAPH-BERT algorithm is applied aiming to recover the omitted connections.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Evaluation of the restored connections.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steps are repeated M times, and the recovery proportion is calculated and keep for each one of edges. 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Clusters that have undergone significant modifications should be examined.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7B9C42-6E71-421C-9600-66F34E7FC83A}"/>
              </a:ext>
            </a:extLst>
          </p:cNvPr>
          <p:cNvSpPr txBox="1">
            <a:spLocks/>
          </p:cNvSpPr>
          <p:nvPr/>
        </p:nvSpPr>
        <p:spPr>
          <a:xfrm>
            <a:off x="838200" y="886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D6A96-FA12-4D15-A062-14DEC024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network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8BDF-F503-4C42-AA82-86DE4B6D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26" y="1737362"/>
            <a:ext cx="10610491" cy="974308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libri" panose="020F0502020204030204" pitchFamily="34" charset="0"/>
              </a:rPr>
              <a:t>Result for 150 epochs: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A849-56D1-482C-BA73-F7D18124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11</a:t>
            </a:fld>
            <a:endParaRPr lang="he-IL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BB12336-E346-6CF7-9E55-49813621FD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1" r="6480"/>
          <a:stretch/>
        </p:blipFill>
        <p:spPr bwMode="auto">
          <a:xfrm>
            <a:off x="0" y="3057286"/>
            <a:ext cx="4142138" cy="29721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9DE6FCD-23FF-46D8-2B8E-C6A1D926C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9004" r="7431"/>
          <a:stretch/>
        </p:blipFill>
        <p:spPr bwMode="auto">
          <a:xfrm>
            <a:off x="4142138" y="2963917"/>
            <a:ext cx="3948314" cy="31515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47C87AB-2637-115A-D429-402605E274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t="8852" r="8826"/>
          <a:stretch/>
        </p:blipFill>
        <p:spPr bwMode="auto">
          <a:xfrm>
            <a:off x="8090452" y="2995472"/>
            <a:ext cx="3924631" cy="30884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591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network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8BDF-F503-4C42-AA82-86DE4B6D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26" y="1737362"/>
            <a:ext cx="10610491" cy="974308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libri" panose="020F0502020204030204" pitchFamily="34" charset="0"/>
              </a:rPr>
              <a:t>Result for 200 epochs: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A849-56D1-482C-BA73-F7D18124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12</a:t>
            </a:fld>
            <a:endParaRPr lang="he-IL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894F393-3317-E888-23CB-C2DEA3548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2" r="6379"/>
          <a:stretch/>
        </p:blipFill>
        <p:spPr bwMode="auto">
          <a:xfrm>
            <a:off x="192337" y="2727432"/>
            <a:ext cx="3906124" cy="3147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E45DF-70C3-1BA1-FDFC-7FB66B7CA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9674" r="8953"/>
          <a:stretch/>
        </p:blipFill>
        <p:spPr bwMode="auto">
          <a:xfrm>
            <a:off x="4120055" y="2711670"/>
            <a:ext cx="3673698" cy="30567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377380-6A98-FA88-4836-B1183C76D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" t="9137" r="9643"/>
          <a:stretch/>
        </p:blipFill>
        <p:spPr bwMode="auto">
          <a:xfrm>
            <a:off x="7793753" y="2711667"/>
            <a:ext cx="3739764" cy="3069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DFE0F5-7C8E-EDD5-6BA8-A5B72CD58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9674" r="8953"/>
          <a:stretch/>
        </p:blipFill>
        <p:spPr bwMode="auto">
          <a:xfrm>
            <a:off x="4109258" y="2711670"/>
            <a:ext cx="3673698" cy="30567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302068-3A33-7B29-EE24-D01A9B2C03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" t="9137" r="9643"/>
          <a:stretch/>
        </p:blipFill>
        <p:spPr bwMode="auto">
          <a:xfrm>
            <a:off x="7782956" y="2711667"/>
            <a:ext cx="3739764" cy="3069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224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network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8BDF-F503-4C42-AA82-86DE4B6D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26" y="1737362"/>
            <a:ext cx="10610491" cy="4432210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libri" panose="020F0502020204030204" pitchFamily="34" charset="0"/>
              </a:rPr>
              <a:t>Estimation </a:t>
            </a:r>
            <a:r>
              <a:rPr lang="en-US" dirty="0">
                <a:ea typeface="Calibri" panose="020F0502020204030204" pitchFamily="34" charset="0"/>
              </a:rPr>
              <a:t>for the 200 epochs results: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Hyperparameters: The default values of the hyperparameters in the ADAM optimizer may not be appropriate for the current problem, causing the loss to jump around.</a:t>
            </a:r>
            <a:endParaRPr lang="en-US" dirty="0">
              <a:latin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 Overfitting: If the model is overfitting, the training loss may decrease, but the validation loss will increase, and the model will not generalize well.</a:t>
            </a:r>
            <a:endParaRPr lang="en-US" dirty="0">
              <a:latin typeface="Arial" panose="020B0604020202020204" pitchFamily="34" charset="0"/>
            </a:endParaRP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 Non-convex optimization problem: If the problem is non-convex, the optimizer may be getting stuck in a local minimum, causing the loss to jump around.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A849-56D1-482C-BA73-F7D18124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216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4C41-E803-13AD-A676-D8BD5DBB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results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806A6-CC84-BFD4-30AB-6D1E6B92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58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60A86-701B-4CC7-8170-E06DEE47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15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4E17F-06F8-98FE-5414-324790617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" b="4896"/>
          <a:stretch/>
        </p:blipFill>
        <p:spPr bwMode="auto">
          <a:xfrm>
            <a:off x="2632800" y="1770017"/>
            <a:ext cx="5814513" cy="4562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99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C07E4-387C-4BCD-B4AE-A1A5AC15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24" y="1843367"/>
            <a:ext cx="7763911" cy="4367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6EA02-1E94-4F8B-BDC5-F3606E7F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02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ED550-9F73-4495-8221-5052A9D1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27" y="1846729"/>
            <a:ext cx="7661946" cy="42902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E3B59-37CA-463F-A2CB-436F0A95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759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Plan</a:t>
            </a:r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0AC6C-C924-4588-9798-7F2EFCBF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01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76" y="1727214"/>
            <a:ext cx="5501928" cy="1930386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Questions?</a:t>
            </a:r>
            <a:endParaRPr lang="he-IL" sz="8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5E647-CEAE-491E-A54A-B184BD13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22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8BDF-F503-4C42-AA82-86DE4B6D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1933"/>
            <a:ext cx="10422867" cy="413205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Introduction</a:t>
            </a:r>
          </a:p>
          <a:p>
            <a:pPr algn="l" rtl="0"/>
            <a:r>
              <a:rPr lang="en-US" dirty="0"/>
              <a:t>Data Set</a:t>
            </a:r>
          </a:p>
          <a:p>
            <a:pPr algn="l" rtl="0"/>
            <a:r>
              <a:rPr lang="en-US" dirty="0"/>
              <a:t>Transformer network</a:t>
            </a:r>
          </a:p>
          <a:p>
            <a:pPr algn="l" rtl="0"/>
            <a:r>
              <a:rPr lang="en-US" dirty="0"/>
              <a:t>Flow</a:t>
            </a:r>
          </a:p>
          <a:p>
            <a:pPr algn="l" rtl="0"/>
            <a:r>
              <a:rPr lang="en-US" dirty="0"/>
              <a:t>GRAPH-BERT Algorithm</a:t>
            </a:r>
          </a:p>
          <a:p>
            <a:pPr algn="l" rtl="0"/>
            <a:r>
              <a:rPr lang="en-US" dirty="0"/>
              <a:t>Project Architecture</a:t>
            </a:r>
          </a:p>
          <a:p>
            <a:pPr algn="l" rtl="0"/>
            <a:r>
              <a:rPr lang="en-US" dirty="0"/>
              <a:t>Use Case</a:t>
            </a:r>
          </a:p>
          <a:p>
            <a:pPr algn="l" rtl="0"/>
            <a:r>
              <a:rPr lang="en-US" dirty="0"/>
              <a:t>GUI</a:t>
            </a:r>
          </a:p>
          <a:p>
            <a:pPr algn="l" rtl="0"/>
            <a:r>
              <a:rPr lang="en-US" dirty="0"/>
              <a:t>Verification Plan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BF0D0-9DC3-4BB2-96F3-F21798C4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94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8BDF-F503-4C42-AA82-86DE4B6D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37316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200000"/>
              </a:lnSpc>
              <a:buNone/>
            </a:pPr>
            <a:r>
              <a:rPr lang="en-US" sz="2400" b="1" dirty="0"/>
              <a:t>Impact Factor </a:t>
            </a:r>
            <a:r>
              <a:rPr lang="en-US" sz="2400" dirty="0"/>
              <a:t>measures how frequently an average article in a journal is cited each year. When IF rises, so does the rate of a journal.</a:t>
            </a:r>
            <a:endParaRPr lang="en-US" sz="2400" b="1" dirty="0">
              <a:latin typeface="Calibri (Body)"/>
            </a:endParaRP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2400" b="1" dirty="0">
                <a:latin typeface="Calibri (Body)"/>
              </a:rPr>
              <a:t>Coercive Citation </a:t>
            </a:r>
            <a:r>
              <a:rPr lang="en-US" sz="2400" dirty="0">
                <a:latin typeface="Calibri (Body)"/>
              </a:rPr>
              <a:t>is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</a:rPr>
              <a:t> when </a:t>
            </a:r>
            <a:r>
              <a:rPr lang="en-US" sz="2400" dirty="0">
                <a:solidFill>
                  <a:srgbClr val="202122"/>
                </a:solidFill>
                <a:effectLst/>
                <a:latin typeface="Calibri (Body)"/>
                <a:ea typeface="Calibri" panose="020F0502020204030204" pitchFamily="34" charset="0"/>
              </a:rPr>
              <a:t>an author submits a manuscript for publication in a scientific journal, the editor may request that the article's citations be expanded before it will be </a:t>
            </a:r>
            <a:r>
              <a:rPr lang="en-US" sz="2400">
                <a:solidFill>
                  <a:srgbClr val="202122"/>
                </a:solidFill>
                <a:effectLst/>
                <a:latin typeface="Calibri (Body)"/>
                <a:ea typeface="Calibri" panose="020F0502020204030204" pitchFamily="34" charset="0"/>
              </a:rPr>
              <a:t>published.</a:t>
            </a:r>
            <a:endParaRPr lang="en-US" sz="2400" dirty="0">
              <a:solidFill>
                <a:srgbClr val="202122"/>
              </a:solidFill>
              <a:latin typeface="Calibri (Body)"/>
            </a:endParaRPr>
          </a:p>
          <a:p>
            <a:pPr marL="0" indent="0" algn="l" rtl="0">
              <a:lnSpc>
                <a:spcPct val="150000"/>
              </a:lnSpc>
              <a:buNone/>
            </a:pPr>
            <a:endParaRPr lang="he-IL" sz="2400" dirty="0"/>
          </a:p>
          <a:p>
            <a:pPr marL="0" indent="0" algn="l" rtl="0">
              <a:lnSpc>
                <a:spcPct val="150000"/>
              </a:lnSpc>
              <a:buNone/>
            </a:pPr>
            <a:endParaRPr lang="he-IL" sz="2400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584F-5DA9-45B0-87FF-CA4C984E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08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8BDF-F503-4C42-AA82-86DE4B6D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9251"/>
            <a:ext cx="10058400" cy="4023360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200000"/>
              </a:lnSpc>
              <a:buNone/>
            </a:pPr>
            <a:r>
              <a:rPr lang="en-US" sz="2400" dirty="0"/>
              <a:t>Journals these days, force writers to add irrelevant quotes from their own articles database to increase the Impact Factor of the journal.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2400" dirty="0"/>
              <a:t>Our project propose a solution to the problem based on the mentioned above GRAPH-BERT algorithm that will be explained.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76F48-DECC-46A3-A3B5-1A0A47A0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729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he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809D4-BA0E-4432-9828-67A92D9F0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154055" cy="3383281"/>
          </a:xfrm>
        </p:spPr>
        <p:txBody>
          <a:bodyPr>
            <a:normAutofit fontScale="925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dirty="0"/>
              <a:t>The input in our project is a graph.</a:t>
            </a:r>
          </a:p>
          <a:p>
            <a:pPr algn="l" rtl="0">
              <a:lnSpc>
                <a:spcPct val="160000"/>
              </a:lnSpc>
            </a:pPr>
            <a:r>
              <a:rPr lang="en-US" sz="2400" dirty="0"/>
              <a:t>Every node in the graph is an article.</a:t>
            </a:r>
          </a:p>
          <a:p>
            <a:pPr algn="l" rtl="0">
              <a:lnSpc>
                <a:spcPct val="160000"/>
              </a:lnSpc>
            </a:pPr>
            <a:r>
              <a:rPr lang="en-US" sz="2400" dirty="0"/>
              <a:t>An article quote another article is a link(edge) between two nodes.</a:t>
            </a:r>
          </a:p>
          <a:p>
            <a:pPr algn="l" rtl="0">
              <a:lnSpc>
                <a:spcPct val="160000"/>
              </a:lnSpc>
            </a:pPr>
            <a:r>
              <a:rPr lang="en-US" sz="2400" dirty="0"/>
              <a:t>In this project we use the Cora data set.</a:t>
            </a:r>
          </a:p>
          <a:p>
            <a:pPr algn="l" rtl="0">
              <a:lnSpc>
                <a:spcPct val="160000"/>
              </a:lnSpc>
            </a:pPr>
            <a:r>
              <a:rPr lang="en-US" sz="2400" dirty="0"/>
              <a:t>The dataset consist of two files(“</a:t>
            </a:r>
            <a:r>
              <a:rPr lang="en-US" sz="2400" dirty="0" err="1"/>
              <a:t>node”,”link</a:t>
            </a:r>
            <a:r>
              <a:rPr lang="en-US" sz="2400" dirty="0"/>
              <a:t>”).</a:t>
            </a:r>
          </a:p>
          <a:p>
            <a:pPr algn="l" rtl="0">
              <a:lnSpc>
                <a:spcPct val="160000"/>
              </a:lnSpc>
            </a:pPr>
            <a:endParaRPr lang="en-US" sz="2400" dirty="0"/>
          </a:p>
          <a:p>
            <a:pPr marL="0" indent="0" algn="l" rtl="0">
              <a:lnSpc>
                <a:spcPct val="160000"/>
              </a:lnSpc>
              <a:buNone/>
            </a:pPr>
            <a:endParaRPr lang="he-IL" dirty="0"/>
          </a:p>
        </p:txBody>
      </p:sp>
      <p:pic>
        <p:nvPicPr>
          <p:cNvPr id="3074" name="Picture 2" descr="Sequence-to-sequence modeling for graph representation learning | Applied  Network Science | Full Text">
            <a:extLst>
              <a:ext uri="{FF2B5EF4-FFF2-40B4-BE49-F238E27FC236}">
                <a16:creationId xmlns:a16="http://schemas.microsoft.com/office/drawing/2014/main" id="{EC04E549-99C1-4869-871F-836A8634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899" y="279575"/>
            <a:ext cx="3268871" cy="23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24046-89C6-4ABF-A472-FD3AD123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5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E7255-6C83-0BD1-1B2E-F594B3DE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24" y="5485674"/>
            <a:ext cx="11377646" cy="457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D522B-9E7B-7D4B-7B6B-FE7B05D66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382" y="3565648"/>
            <a:ext cx="115834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1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 – Layer Transformer Network</a:t>
            </a:r>
            <a:endParaRPr lang="he-IL" sz="4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026BF-E8AB-4DEF-9E37-2E281F07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846382"/>
            <a:ext cx="7175148" cy="3872584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 Transformer network is intended to solve NLP problems like sentiment analysis and text summarization.</a:t>
            </a:r>
          </a:p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 our approach a transformer-based network is used to resolve a long-range dependencies problem.</a:t>
            </a:r>
          </a:p>
          <a:p>
            <a:pPr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Transformer model allow parallelization.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96566-8652-418E-88D9-88D19F7D2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09" t="12842" r="6932"/>
          <a:stretch/>
        </p:blipFill>
        <p:spPr>
          <a:xfrm>
            <a:off x="8620616" y="1846382"/>
            <a:ext cx="2535064" cy="43358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D5B17-2AF9-463E-A371-2F321E4E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12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B8695-019A-4D92-9CCE-458C32E3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7</a:t>
            </a:fld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C216D-60CE-9CCA-5BF8-F4DC50667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533" y="1818420"/>
            <a:ext cx="8450933" cy="44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GRAPH-BERT Algorithm</a:t>
            </a:r>
            <a:endParaRPr lang="he-IL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CB8FBB87-8273-4DE0-9981-E19F6A366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3449" y="1846263"/>
            <a:ext cx="9985427" cy="40227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46C3C-FF34-43F0-B93C-CB7B97A5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84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DEC-D4DF-499F-90BF-7858B91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GRAPH-BERT Algorithm</a:t>
            </a:r>
            <a:endParaRPr lang="he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026BF-E8AB-4DEF-9E37-2E281F07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1330" y="2383615"/>
            <a:ext cx="3369816" cy="2453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Intimacy Matrix(S) </a:t>
            </a:r>
            <a:br>
              <a:rPr lang="en-US" sz="2500" b="1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7B9C42-6E71-421C-9600-66F34E7FC83A}"/>
              </a:ext>
            </a:extLst>
          </p:cNvPr>
          <p:cNvSpPr txBox="1">
            <a:spLocks/>
          </p:cNvSpPr>
          <p:nvPr/>
        </p:nvSpPr>
        <p:spPr>
          <a:xfrm>
            <a:off x="1188357" y="1592939"/>
            <a:ext cx="3884984" cy="860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Linkless subgraph</a:t>
            </a:r>
            <a:endParaRPr lang="he-IL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31EC8-CF3E-42AD-AE51-67F32873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86" y="2794696"/>
            <a:ext cx="2562583" cy="476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910771-BCA7-42C1-B97E-5AD8BF06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86" y="3414911"/>
            <a:ext cx="1038370" cy="37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99C660-B270-48F5-B1C6-7307C0FC0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02" y="3928069"/>
            <a:ext cx="1257475" cy="466790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E6E329-1480-4020-AFE0-5A677693F959}"/>
              </a:ext>
            </a:extLst>
          </p:cNvPr>
          <p:cNvSpPr txBox="1">
            <a:spLocks/>
          </p:cNvSpPr>
          <p:nvPr/>
        </p:nvSpPr>
        <p:spPr>
          <a:xfrm>
            <a:off x="3849163" y="2383615"/>
            <a:ext cx="3556572" cy="245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/>
              <a:t>Adjacency Matrix(A)</a:t>
            </a:r>
            <a:br>
              <a:rPr lang="en-US" sz="2500" b="1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i="1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2500" dirty="0"/>
          </a:p>
        </p:txBody>
      </p:sp>
      <p:pic>
        <p:nvPicPr>
          <p:cNvPr id="14" name="Picture 13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44412B21-270C-41CC-A699-730B7815A72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t="3459" r="4974" b="3100"/>
          <a:stretch/>
        </p:blipFill>
        <p:spPr bwMode="auto">
          <a:xfrm>
            <a:off x="3804071" y="3035218"/>
            <a:ext cx="3080275" cy="1382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B2C3E327-1459-4067-9FD6-95695ECB4A3F}"/>
              </a:ext>
            </a:extLst>
          </p:cNvPr>
          <p:cNvSpPr txBox="1">
            <a:spLocks/>
          </p:cNvSpPr>
          <p:nvPr/>
        </p:nvSpPr>
        <p:spPr>
          <a:xfrm>
            <a:off x="7405735" y="2383615"/>
            <a:ext cx="5114351" cy="245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1" dirty="0">
                <a:effectLst/>
                <a:ea typeface="Times New Roman" panose="02020603050405020304" pitchFamily="18" charset="0"/>
              </a:rPr>
              <a:t>Corresponding diagonal matrix(D)</a:t>
            </a:r>
            <a:endParaRPr lang="he-IL" sz="25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6C7BF4-50BD-4D1F-8D77-7F2A0BD28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844" y="2979613"/>
            <a:ext cx="1914792" cy="390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25AD7-83F1-416C-8C3E-539EAA517B59}"/>
                  </a:ext>
                </a:extLst>
              </p:cNvPr>
              <p:cNvSpPr txBox="1"/>
              <p:nvPr/>
            </p:nvSpPr>
            <p:spPr>
              <a:xfrm>
                <a:off x="315067" y="4680660"/>
                <a:ext cx="11954570" cy="13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To determine the intimacy score between two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 we need to look at the intimacy matrix in the place - S (i, j).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For every node we need to define the number of related K nodes that will be in the subgraph, it is determined by the intimacy matrix. </a:t>
                </a:r>
                <a:endParaRPr lang="he-IL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25AD7-83F1-416C-8C3E-539EAA517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7" y="4680660"/>
                <a:ext cx="11954570" cy="1348126"/>
              </a:xfrm>
              <a:prstGeom prst="rect">
                <a:avLst/>
              </a:prstGeom>
              <a:blipFill>
                <a:blip r:embed="rId7"/>
                <a:stretch>
                  <a:fillRect l="-459" t="-2262" b="-72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6CC61-08D5-4370-B76D-CCDB751D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A200-A0E6-4541-A7FC-1667428625C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7165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1773</TotalTime>
  <Words>554</Words>
  <Application>Microsoft Office PowerPoint</Application>
  <PresentationFormat>Widescreen</PresentationFormat>
  <Paragraphs>87</Paragraphs>
  <Slides>19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Cambria Math</vt:lpstr>
      <vt:lpstr>Times New Roman</vt:lpstr>
      <vt:lpstr>Retrospect</vt:lpstr>
      <vt:lpstr>Capstone Project Phase 2 GRAPH-BERT: Only Attention is Needed for Learning Graph Representations</vt:lpstr>
      <vt:lpstr>Course Outline</vt:lpstr>
      <vt:lpstr>Introduction</vt:lpstr>
      <vt:lpstr>Introduction</vt:lpstr>
      <vt:lpstr>Data Set</vt:lpstr>
      <vt:lpstr>D – Layer Transformer Network</vt:lpstr>
      <vt:lpstr>Flow</vt:lpstr>
      <vt:lpstr>GRAPH-BERT Algorithm</vt:lpstr>
      <vt:lpstr>GRAPH-BERT Algorithm</vt:lpstr>
      <vt:lpstr>Project Architecture</vt:lpstr>
      <vt:lpstr>Results of the network</vt:lpstr>
      <vt:lpstr>Results of the network</vt:lpstr>
      <vt:lpstr>Results of the network</vt:lpstr>
      <vt:lpstr>Project results</vt:lpstr>
      <vt:lpstr>Use Case</vt:lpstr>
      <vt:lpstr>GUI</vt:lpstr>
      <vt:lpstr>GUI</vt:lpstr>
      <vt:lpstr>Verification Plan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GRAPH-BERT</dc:title>
  <dc:creator>שי מריומה</dc:creator>
  <cp:lastModifiedBy>יניב סוקולוב</cp:lastModifiedBy>
  <cp:revision>143</cp:revision>
  <dcterms:created xsi:type="dcterms:W3CDTF">2022-05-21T15:24:02Z</dcterms:created>
  <dcterms:modified xsi:type="dcterms:W3CDTF">2023-01-15T18:08:07Z</dcterms:modified>
</cp:coreProperties>
</file>