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40" y="0"/>
            <a:ext cx="7543800" cy="381000"/>
          </a:xfrm>
          <a:custGeom>
            <a:avLst/>
            <a:gdLst/>
            <a:ahLst/>
            <a:cxnLst/>
            <a:rect l="l" t="t" r="r" b="b"/>
            <a:pathLst>
              <a:path w="7543800" h="381000">
                <a:moveTo>
                  <a:pt x="0" y="0"/>
                </a:moveTo>
                <a:lnTo>
                  <a:pt x="7543800" y="0"/>
                </a:lnTo>
                <a:lnTo>
                  <a:pt x="7543800" y="381000"/>
                </a:lnTo>
                <a:lnTo>
                  <a:pt x="0" y="381000"/>
                </a:lnTo>
                <a:lnTo>
                  <a:pt x="0" y="0"/>
                </a:lnTo>
                <a:close/>
              </a:path>
            </a:pathLst>
          </a:custGeom>
          <a:solidFill>
            <a:srgbClr val="AC0101"/>
          </a:solidFill>
        </p:spPr>
        <p:txBody>
          <a:bodyPr wrap="square" lIns="0" tIns="0" rIns="0" bIns="0" rtlCol="0"/>
          <a:lstStyle/>
          <a:p>
            <a:endParaRPr/>
          </a:p>
        </p:txBody>
      </p:sp>
      <p:sp>
        <p:nvSpPr>
          <p:cNvPr id="18" name="bk object 18"/>
          <p:cNvSpPr/>
          <p:nvPr/>
        </p:nvSpPr>
        <p:spPr>
          <a:xfrm>
            <a:off x="777240" y="6185915"/>
            <a:ext cx="7543800" cy="0"/>
          </a:xfrm>
          <a:custGeom>
            <a:avLst/>
            <a:gdLst/>
            <a:ahLst/>
            <a:cxnLst/>
            <a:rect l="l" t="t" r="r" b="b"/>
            <a:pathLst>
              <a:path w="7543800">
                <a:moveTo>
                  <a:pt x="0" y="0"/>
                </a:moveTo>
                <a:lnTo>
                  <a:pt x="7543800" y="0"/>
                </a:lnTo>
              </a:path>
            </a:pathLst>
          </a:custGeom>
          <a:ln w="27432">
            <a:solidFill>
              <a:srgbClr val="AC0101"/>
            </a:solidFill>
          </a:ln>
        </p:spPr>
        <p:txBody>
          <a:bodyPr wrap="square" lIns="0" tIns="0" rIns="0" bIns="0" rtlCol="0"/>
          <a:lstStyle/>
          <a:p>
            <a:endParaRPr/>
          </a:p>
        </p:txBody>
      </p:sp>
      <p:sp>
        <p:nvSpPr>
          <p:cNvPr id="2" name="Holder 2"/>
          <p:cNvSpPr>
            <a:spLocks noGrp="1"/>
          </p:cNvSpPr>
          <p:nvPr>
            <p:ph type="ctrTitle"/>
          </p:nvPr>
        </p:nvSpPr>
        <p:spPr>
          <a:xfrm>
            <a:off x="819785" y="846455"/>
            <a:ext cx="7504429" cy="146748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Noto Sans Mono CJK JP Regular"/>
                <a:cs typeface="Noto Sans Mono CJK JP Regular"/>
              </a:defRPr>
            </a:lvl1pPr>
          </a:lstStyle>
          <a:p>
            <a:pPr marL="12700">
              <a:lnSpc>
                <a:spcPts val="2000"/>
              </a:lnSpc>
            </a:pPr>
            <a:r>
              <a:rPr dirty="0"/>
              <a:t>后盾网</a:t>
            </a:r>
            <a:r>
              <a:rPr spc="-90" dirty="0"/>
              <a:t> </a:t>
            </a:r>
            <a:r>
              <a:rPr dirty="0"/>
              <a:t>人人做后盾</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Noto Sans CJK JP Regular"/>
                <a:cs typeface="Noto Sans CJK JP Regular"/>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Noto Sans Mono CJK JP Regular"/>
                <a:cs typeface="Noto Sans Mono CJK JP Regular"/>
              </a:defRPr>
            </a:lvl1pPr>
          </a:lstStyle>
          <a:p>
            <a:pPr marL="12700">
              <a:lnSpc>
                <a:spcPts val="2000"/>
              </a:lnSpc>
            </a:pPr>
            <a:r>
              <a:rPr dirty="0"/>
              <a:t>后盾网</a:t>
            </a:r>
            <a:r>
              <a:rPr spc="-90" dirty="0"/>
              <a:t> </a:t>
            </a:r>
            <a:r>
              <a:rPr dirty="0"/>
              <a:t>人人做后盾</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Noto Sans CJK JP Regular"/>
                <a:cs typeface="Noto Sans CJK JP Regula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Noto Sans Mono CJK JP Regular"/>
                <a:cs typeface="Noto Sans Mono CJK JP Regular"/>
              </a:defRPr>
            </a:lvl1pPr>
          </a:lstStyle>
          <a:p>
            <a:pPr marL="12700">
              <a:lnSpc>
                <a:spcPts val="2000"/>
              </a:lnSpc>
            </a:pPr>
            <a:r>
              <a:rPr dirty="0"/>
              <a:t>后盾网</a:t>
            </a:r>
            <a:r>
              <a:rPr spc="-90" dirty="0"/>
              <a:t> </a:t>
            </a:r>
            <a:r>
              <a:rPr dirty="0"/>
              <a:t>人人做后盾</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3/15/2018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40" y="0"/>
            <a:ext cx="7543800" cy="381000"/>
          </a:xfrm>
          <a:custGeom>
            <a:avLst/>
            <a:gdLst/>
            <a:ahLst/>
            <a:cxnLst/>
            <a:rect l="l" t="t" r="r" b="b"/>
            <a:pathLst>
              <a:path w="7543800" h="381000">
                <a:moveTo>
                  <a:pt x="0" y="0"/>
                </a:moveTo>
                <a:lnTo>
                  <a:pt x="7543800" y="0"/>
                </a:lnTo>
                <a:lnTo>
                  <a:pt x="7543800" y="381000"/>
                </a:lnTo>
                <a:lnTo>
                  <a:pt x="0" y="381000"/>
                </a:lnTo>
                <a:lnTo>
                  <a:pt x="0" y="0"/>
                </a:lnTo>
                <a:close/>
              </a:path>
            </a:pathLst>
          </a:custGeom>
          <a:solidFill>
            <a:srgbClr val="AC0101"/>
          </a:solidFill>
        </p:spPr>
        <p:txBody>
          <a:bodyPr wrap="square" lIns="0" tIns="0" rIns="0" bIns="0" rtlCol="0"/>
          <a:lstStyle/>
          <a:p>
            <a:endParaRPr/>
          </a:p>
        </p:txBody>
      </p:sp>
      <p:sp>
        <p:nvSpPr>
          <p:cNvPr id="18" name="bk object 18"/>
          <p:cNvSpPr/>
          <p:nvPr/>
        </p:nvSpPr>
        <p:spPr>
          <a:xfrm>
            <a:off x="777240" y="6185915"/>
            <a:ext cx="7543800" cy="0"/>
          </a:xfrm>
          <a:custGeom>
            <a:avLst/>
            <a:gdLst/>
            <a:ahLst/>
            <a:cxnLst/>
            <a:rect l="l" t="t" r="r" b="b"/>
            <a:pathLst>
              <a:path w="7543800">
                <a:moveTo>
                  <a:pt x="0" y="0"/>
                </a:moveTo>
                <a:lnTo>
                  <a:pt x="7543800" y="0"/>
                </a:lnTo>
              </a:path>
            </a:pathLst>
          </a:custGeom>
          <a:ln w="27432">
            <a:solidFill>
              <a:srgbClr val="AC010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0" i="0">
                <a:solidFill>
                  <a:schemeClr val="tx1"/>
                </a:solidFill>
                <a:latin typeface="Noto Sans CJK JP Regular"/>
                <a:cs typeface="Noto Sans CJK JP Regular"/>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Noto Sans Mono CJK JP Regular"/>
                <a:cs typeface="Noto Sans Mono CJK JP Regular"/>
              </a:defRPr>
            </a:lvl1pPr>
          </a:lstStyle>
          <a:p>
            <a:pPr marL="12700">
              <a:lnSpc>
                <a:spcPts val="2000"/>
              </a:lnSpc>
            </a:pPr>
            <a:r>
              <a:rPr dirty="0"/>
              <a:t>后盾网</a:t>
            </a:r>
            <a:r>
              <a:rPr spc="-90" dirty="0"/>
              <a:t> </a:t>
            </a:r>
            <a:r>
              <a:rPr dirty="0"/>
              <a:t>人人做后盾</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3/15/2018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40" y="0"/>
            <a:ext cx="7543800" cy="381000"/>
          </a:xfrm>
          <a:custGeom>
            <a:avLst/>
            <a:gdLst/>
            <a:ahLst/>
            <a:cxnLst/>
            <a:rect l="l" t="t" r="r" b="b"/>
            <a:pathLst>
              <a:path w="7543800" h="381000">
                <a:moveTo>
                  <a:pt x="0" y="0"/>
                </a:moveTo>
                <a:lnTo>
                  <a:pt x="7543800" y="0"/>
                </a:lnTo>
                <a:lnTo>
                  <a:pt x="7543800" y="381000"/>
                </a:lnTo>
                <a:lnTo>
                  <a:pt x="0" y="381000"/>
                </a:lnTo>
                <a:lnTo>
                  <a:pt x="0" y="0"/>
                </a:lnTo>
                <a:close/>
              </a:path>
            </a:pathLst>
          </a:custGeom>
          <a:solidFill>
            <a:srgbClr val="AC0101"/>
          </a:solidFill>
        </p:spPr>
        <p:txBody>
          <a:bodyPr wrap="square" lIns="0" tIns="0" rIns="0" bIns="0" rtlCol="0"/>
          <a:lstStyle/>
          <a:p>
            <a:endParaRPr/>
          </a:p>
        </p:txBody>
      </p:sp>
      <p:sp>
        <p:nvSpPr>
          <p:cNvPr id="18" name="bk object 18"/>
          <p:cNvSpPr/>
          <p:nvPr/>
        </p:nvSpPr>
        <p:spPr>
          <a:xfrm>
            <a:off x="777240" y="6185915"/>
            <a:ext cx="7543800" cy="0"/>
          </a:xfrm>
          <a:custGeom>
            <a:avLst/>
            <a:gdLst/>
            <a:ahLst/>
            <a:cxnLst/>
            <a:rect l="l" t="t" r="r" b="b"/>
            <a:pathLst>
              <a:path w="7543800">
                <a:moveTo>
                  <a:pt x="0" y="0"/>
                </a:moveTo>
                <a:lnTo>
                  <a:pt x="7543800" y="0"/>
                </a:lnTo>
              </a:path>
            </a:pathLst>
          </a:custGeom>
          <a:ln w="27432">
            <a:solidFill>
              <a:srgbClr val="AC0101"/>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0" i="0">
                <a:solidFill>
                  <a:schemeClr val="tx1"/>
                </a:solidFill>
                <a:latin typeface="Noto Sans Mono CJK JP Regular"/>
                <a:cs typeface="Noto Sans Mono CJK JP Regular"/>
              </a:defRPr>
            </a:lvl1pPr>
          </a:lstStyle>
          <a:p>
            <a:pPr marL="12700">
              <a:lnSpc>
                <a:spcPts val="2000"/>
              </a:lnSpc>
            </a:pPr>
            <a:r>
              <a:rPr dirty="0"/>
              <a:t>后盾网</a:t>
            </a:r>
            <a:r>
              <a:rPr spc="-90" dirty="0"/>
              <a:t> </a:t>
            </a:r>
            <a:r>
              <a:rPr dirty="0"/>
              <a:t>人人做后盾</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3/15/2018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847407" y="967105"/>
            <a:ext cx="7449185" cy="1970405"/>
          </a:xfrm>
          <a:prstGeom prst="rect">
            <a:avLst/>
          </a:prstGeom>
        </p:spPr>
        <p:txBody>
          <a:bodyPr wrap="square" lIns="0" tIns="0" rIns="0" bIns="0">
            <a:spAutoFit/>
          </a:bodyPr>
          <a:lstStyle>
            <a:lvl1pPr>
              <a:defRPr sz="2200" b="0" i="0">
                <a:solidFill>
                  <a:schemeClr val="tx1"/>
                </a:solidFill>
                <a:latin typeface="Noto Sans CJK JP Regular"/>
                <a:cs typeface="Noto Sans CJK JP Regular"/>
              </a:defRPr>
            </a:lvl1pPr>
          </a:lstStyle>
          <a:p>
            <a:endParaRPr/>
          </a:p>
        </p:txBody>
      </p:sp>
      <p:sp>
        <p:nvSpPr>
          <p:cNvPr id="3" name="Holder 3"/>
          <p:cNvSpPr>
            <a:spLocks noGrp="1"/>
          </p:cNvSpPr>
          <p:nvPr>
            <p:ph type="body" idx="1"/>
          </p:nvPr>
        </p:nvSpPr>
        <p:spPr>
          <a:xfrm>
            <a:off x="816610" y="1079817"/>
            <a:ext cx="7510779" cy="40614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458902" y="6289754"/>
            <a:ext cx="1968500" cy="254000"/>
          </a:xfrm>
          <a:prstGeom prst="rect">
            <a:avLst/>
          </a:prstGeom>
        </p:spPr>
        <p:txBody>
          <a:bodyPr wrap="square" lIns="0" tIns="0" rIns="0" bIns="0">
            <a:spAutoFit/>
          </a:bodyPr>
          <a:lstStyle>
            <a:lvl1pPr>
              <a:defRPr sz="1800" b="0" i="0">
                <a:solidFill>
                  <a:schemeClr val="tx1"/>
                </a:solidFill>
                <a:latin typeface="Noto Sans Mono CJK JP Regular"/>
                <a:cs typeface="Noto Sans Mono CJK JP Regular"/>
              </a:defRPr>
            </a:lvl1pPr>
          </a:lstStyle>
          <a:p>
            <a:pPr marL="12700">
              <a:lnSpc>
                <a:spcPts val="2000"/>
              </a:lnSpc>
            </a:pPr>
            <a:r>
              <a:rPr dirty="0"/>
              <a:t>后盾网</a:t>
            </a:r>
            <a:r>
              <a:rPr spc="-90" dirty="0"/>
              <a:t> </a:t>
            </a:r>
            <a:r>
              <a:rPr dirty="0"/>
              <a:t>人人做后盾</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3/15/2018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w3.org/TR/xhtml1/DTD/xhtml1-"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40" y="0"/>
            <a:ext cx="7543800" cy="3048000"/>
          </a:xfrm>
          <a:custGeom>
            <a:avLst/>
            <a:gdLst/>
            <a:ahLst/>
            <a:cxnLst/>
            <a:rect l="l" t="t" r="r" b="b"/>
            <a:pathLst>
              <a:path w="7543800" h="3048000">
                <a:moveTo>
                  <a:pt x="0" y="0"/>
                </a:moveTo>
                <a:lnTo>
                  <a:pt x="7543800" y="0"/>
                </a:lnTo>
                <a:lnTo>
                  <a:pt x="7543800" y="3048000"/>
                </a:lnTo>
                <a:lnTo>
                  <a:pt x="0" y="3048000"/>
                </a:lnTo>
                <a:lnTo>
                  <a:pt x="0" y="0"/>
                </a:lnTo>
                <a:close/>
              </a:path>
            </a:pathLst>
          </a:custGeom>
          <a:solidFill>
            <a:srgbClr val="AC0101"/>
          </a:solidFill>
        </p:spPr>
        <p:txBody>
          <a:bodyPr wrap="square" lIns="0" tIns="0" rIns="0" bIns="0" rtlCol="0"/>
          <a:lstStyle/>
          <a:p>
            <a:endParaRPr/>
          </a:p>
        </p:txBody>
      </p:sp>
      <p:sp>
        <p:nvSpPr>
          <p:cNvPr id="3" name="object 3"/>
          <p:cNvSpPr/>
          <p:nvPr/>
        </p:nvSpPr>
        <p:spPr>
          <a:xfrm>
            <a:off x="777240" y="6185915"/>
            <a:ext cx="7543800" cy="0"/>
          </a:xfrm>
          <a:custGeom>
            <a:avLst/>
            <a:gdLst/>
            <a:ahLst/>
            <a:cxnLst/>
            <a:rect l="l" t="t" r="r" b="b"/>
            <a:pathLst>
              <a:path w="7543800">
                <a:moveTo>
                  <a:pt x="0" y="0"/>
                </a:moveTo>
                <a:lnTo>
                  <a:pt x="7543800" y="0"/>
                </a:lnTo>
              </a:path>
            </a:pathLst>
          </a:custGeom>
          <a:ln w="27432">
            <a:solidFill>
              <a:srgbClr val="AC0101"/>
            </a:solidFill>
          </a:ln>
        </p:spPr>
        <p:txBody>
          <a:bodyPr wrap="square" lIns="0" tIns="0" rIns="0" bIns="0" rtlCol="0"/>
          <a:lstStyle/>
          <a:p>
            <a:endParaRPr/>
          </a:p>
        </p:txBody>
      </p:sp>
      <p:sp>
        <p:nvSpPr>
          <p:cNvPr id="4" name="object 4"/>
          <p:cNvSpPr txBox="1">
            <a:spLocks noGrp="1"/>
          </p:cNvSpPr>
          <p:nvPr>
            <p:ph type="title"/>
          </p:nvPr>
        </p:nvSpPr>
        <p:spPr>
          <a:xfrm>
            <a:off x="914400" y="381000"/>
            <a:ext cx="8229600" cy="2728952"/>
          </a:xfrm>
          <a:prstGeom prst="rect">
            <a:avLst/>
          </a:prstGeom>
        </p:spPr>
        <p:txBody>
          <a:bodyPr vert="horz" wrap="square" lIns="0" tIns="81280" rIns="0" bIns="0" rtlCol="0">
            <a:spAutoFit/>
          </a:bodyPr>
          <a:lstStyle/>
          <a:p>
            <a:pPr marL="12700">
              <a:lnSpc>
                <a:spcPct val="100000"/>
              </a:lnSpc>
              <a:spcBef>
                <a:spcPts val="640"/>
              </a:spcBef>
              <a:tabLst>
                <a:tab pos="2945765" algn="l"/>
              </a:tabLst>
            </a:pPr>
            <a:r>
              <a:rPr lang="zh-CN" altLang="en-US" sz="7200" dirty="0" smtClean="0">
                <a:solidFill>
                  <a:srgbClr val="FFFFFF"/>
                </a:solidFill>
                <a:latin typeface="Noto Sans Mono CJK JP Regular"/>
                <a:cs typeface="Noto Sans Mono CJK JP Regular"/>
              </a:rPr>
              <a:t>上元  一心向学员</a:t>
            </a:r>
            <a:r>
              <a:rPr lang="zh-CN" altLang="en-US" sz="6600" dirty="0" smtClean="0">
                <a:solidFill>
                  <a:srgbClr val="FFFFFF"/>
                </a:solidFill>
                <a:latin typeface="Noto Sans Mono CJK JP Regular"/>
                <a:cs typeface="Noto Sans Mono CJK JP Regular"/>
              </a:rPr>
              <a:t>	</a:t>
            </a:r>
            <a:r>
              <a:rPr lang="en-US" altLang="zh-CN" sz="3600" dirty="0" smtClean="0">
                <a:solidFill>
                  <a:srgbClr val="FFFFFF"/>
                </a:solidFill>
                <a:latin typeface="Noto Sans Mono CJK JP Regular"/>
                <a:cs typeface="Noto Sans Mono CJK JP Regular"/>
              </a:rPr>
              <a:t/>
            </a:r>
            <a:br>
              <a:rPr lang="en-US" altLang="zh-CN" sz="3600" dirty="0" smtClean="0">
                <a:solidFill>
                  <a:srgbClr val="FFFFFF"/>
                </a:solidFill>
                <a:latin typeface="Noto Sans Mono CJK JP Regular"/>
                <a:cs typeface="Noto Sans Mono CJK JP Regular"/>
              </a:rPr>
            </a:br>
            <a:r>
              <a:rPr lang="en-US" altLang="zh-CN" sz="3600" dirty="0" smtClean="0">
                <a:solidFill>
                  <a:srgbClr val="FFFFFF"/>
                </a:solidFill>
                <a:latin typeface="Noto Sans Mono CJK JP Regular"/>
                <a:cs typeface="Noto Sans Mono CJK JP Regular"/>
              </a:rPr>
              <a:t>          </a:t>
            </a:r>
            <a:r>
              <a:rPr lang="en-US" altLang="zh-CN" sz="2800" dirty="0" smtClean="0">
                <a:solidFill>
                  <a:srgbClr val="FFFFFF"/>
                </a:solidFill>
                <a:latin typeface="Noto Sans Mono CJK JP Regular"/>
                <a:cs typeface="Noto Sans Mono CJK JP Regular"/>
              </a:rPr>
              <a:t>www.shangyuangroup.com</a:t>
            </a:r>
            <a:r>
              <a:rPr lang="en-US" altLang="zh-CN" sz="3600" dirty="0" smtClean="0">
                <a:solidFill>
                  <a:srgbClr val="FFFFFF"/>
                </a:solidFill>
                <a:latin typeface="Noto Sans Mono CJK JP Regular"/>
                <a:cs typeface="Noto Sans Mono CJK JP Regular"/>
              </a:rPr>
              <a:t/>
            </a:r>
            <a:br>
              <a:rPr lang="en-US" altLang="zh-CN" sz="3600" dirty="0" smtClean="0">
                <a:solidFill>
                  <a:srgbClr val="FFFFFF"/>
                </a:solidFill>
                <a:latin typeface="Noto Sans Mono CJK JP Regular"/>
                <a:cs typeface="Noto Sans Mono CJK JP Regular"/>
              </a:rPr>
            </a:br>
            <a:r>
              <a:rPr lang="en-US" altLang="zh-CN" sz="3600" dirty="0" smtClean="0">
                <a:solidFill>
                  <a:srgbClr val="FFFFFF"/>
                </a:solidFill>
                <a:latin typeface="Noto Sans Mono CJK JP Regular"/>
                <a:cs typeface="Noto Sans Mono CJK JP Regular"/>
              </a:rPr>
              <a:t/>
            </a:r>
            <a:br>
              <a:rPr lang="en-US" altLang="zh-CN" sz="3600" dirty="0" smtClean="0">
                <a:solidFill>
                  <a:srgbClr val="FFFFFF"/>
                </a:solidFill>
                <a:latin typeface="Noto Sans Mono CJK JP Regular"/>
                <a:cs typeface="Noto Sans Mono CJK JP Regular"/>
              </a:rPr>
            </a:br>
            <a:endParaRPr sz="2800" dirty="0">
              <a:latin typeface="Noto Sans Mono CJK JP Regular"/>
              <a:cs typeface="Noto Sans Mono CJK JP Regular"/>
            </a:endParaRPr>
          </a:p>
        </p:txBody>
      </p:sp>
      <p:sp>
        <p:nvSpPr>
          <p:cNvPr id="5" name="object 5"/>
          <p:cNvSpPr txBox="1"/>
          <p:nvPr/>
        </p:nvSpPr>
        <p:spPr>
          <a:xfrm>
            <a:off x="788034" y="3993515"/>
            <a:ext cx="6146166" cy="1244571"/>
          </a:xfrm>
          <a:prstGeom prst="rect">
            <a:avLst/>
          </a:prstGeom>
        </p:spPr>
        <p:txBody>
          <a:bodyPr vert="horz" wrap="square" lIns="0" tIns="13335" rIns="0" bIns="0" rtlCol="0">
            <a:spAutoFit/>
          </a:bodyPr>
          <a:lstStyle/>
          <a:p>
            <a:pPr marL="12700">
              <a:lnSpc>
                <a:spcPct val="100000"/>
              </a:lnSpc>
              <a:spcBef>
                <a:spcPts val="105"/>
              </a:spcBef>
            </a:pPr>
            <a:r>
              <a:rPr sz="8000" spc="745" dirty="0" smtClean="0">
                <a:solidFill>
                  <a:srgbClr val="252525"/>
                </a:solidFill>
                <a:latin typeface="Noto Sans CJK JP Regular"/>
                <a:cs typeface="Noto Sans CJK JP Regular"/>
              </a:rPr>
              <a:t>H</a:t>
            </a:r>
            <a:r>
              <a:rPr sz="8000" spc="210" dirty="0" smtClean="0">
                <a:solidFill>
                  <a:srgbClr val="252525"/>
                </a:solidFill>
                <a:latin typeface="Noto Sans CJK JP Regular"/>
                <a:cs typeface="Noto Sans CJK JP Regular"/>
              </a:rPr>
              <a:t>T</a:t>
            </a:r>
            <a:r>
              <a:rPr sz="8000" spc="1725" dirty="0" smtClean="0">
                <a:solidFill>
                  <a:srgbClr val="252525"/>
                </a:solidFill>
                <a:latin typeface="Noto Sans CJK JP Regular"/>
                <a:cs typeface="Noto Sans CJK JP Regular"/>
              </a:rPr>
              <a:t>M</a:t>
            </a:r>
            <a:r>
              <a:rPr sz="8000" spc="35" dirty="0" smtClean="0">
                <a:solidFill>
                  <a:srgbClr val="252525"/>
                </a:solidFill>
                <a:latin typeface="Noto Sans CJK JP Regular"/>
                <a:cs typeface="Noto Sans CJK JP Regular"/>
              </a:rPr>
              <a:t>L</a:t>
            </a:r>
            <a:r>
              <a:rPr lang="zh-CN" altLang="en-US" sz="8000" dirty="0">
                <a:solidFill>
                  <a:srgbClr val="252525"/>
                </a:solidFill>
                <a:latin typeface="Noto Sans CJK JP Regular"/>
                <a:cs typeface="Noto Sans CJK JP Regular"/>
              </a:rPr>
              <a:t>概述</a:t>
            </a:r>
            <a:endParaRPr sz="8000" dirty="0">
              <a:latin typeface="Noto Sans CJK JP Regular"/>
              <a:cs typeface="Noto Sans CJK JP Regular"/>
            </a:endParaRPr>
          </a:p>
        </p:txBody>
      </p:sp>
      <p:sp>
        <p:nvSpPr>
          <p:cNvPr id="6" name="矩形 5"/>
          <p:cNvSpPr/>
          <p:nvPr/>
        </p:nvSpPr>
        <p:spPr>
          <a:xfrm>
            <a:off x="838200" y="5486400"/>
            <a:ext cx="4572000" cy="348813"/>
          </a:xfrm>
          <a:prstGeom prst="rect">
            <a:avLst/>
          </a:prstGeom>
        </p:spPr>
        <p:txBody>
          <a:bodyPr>
            <a:spAutoFit/>
          </a:bodyPr>
          <a:lstStyle/>
          <a:p>
            <a:pPr>
              <a:lnSpc>
                <a:spcPts val="1974"/>
              </a:lnSpc>
              <a:spcBef>
                <a:spcPct val="0"/>
              </a:spcBef>
              <a:spcAft>
                <a:spcPct val="0"/>
              </a:spcAft>
            </a:pPr>
            <a:endParaRPr lang="en-US" altLang="zh-CN" dirty="0">
              <a:solidFill>
                <a:srgbClr val="FF0000"/>
              </a:solidFill>
              <a:latin typeface="VOVRHL+MicrosoftYaHei"/>
              <a:cs typeface="VOVRHL+MicrosoftYaHei"/>
            </a:endParaRPr>
          </a:p>
        </p:txBody>
      </p:sp>
      <p:sp>
        <p:nvSpPr>
          <p:cNvPr id="7" name="矩形 6"/>
          <p:cNvSpPr/>
          <p:nvPr/>
        </p:nvSpPr>
        <p:spPr>
          <a:xfrm>
            <a:off x="838200" y="5638800"/>
            <a:ext cx="2342308" cy="423193"/>
          </a:xfrm>
          <a:prstGeom prst="rect">
            <a:avLst/>
          </a:prstGeom>
        </p:spPr>
        <p:txBody>
          <a:bodyPr wrap="none">
            <a:spAutoFit/>
          </a:bodyPr>
          <a:lstStyle/>
          <a:p>
            <a:pPr>
              <a:lnSpc>
                <a:spcPts val="2912"/>
              </a:lnSpc>
              <a:spcBef>
                <a:spcPct val="0"/>
              </a:spcBef>
              <a:spcAft>
                <a:spcPct val="0"/>
              </a:spcAft>
            </a:pPr>
            <a:r>
              <a:rPr lang="zh-CN" altLang="en-US" dirty="0" smtClean="0">
                <a:solidFill>
                  <a:srgbClr val="000000"/>
                </a:solidFill>
                <a:latin typeface="HGWIBO+MicrosoftYaHei"/>
                <a:cs typeface="Times New Roman"/>
              </a:rPr>
              <a:t>上元教育</a:t>
            </a:r>
            <a:r>
              <a:rPr lang="zh-CN" altLang="en-US" dirty="0" smtClean="0">
                <a:solidFill>
                  <a:srgbClr val="000000"/>
                </a:solidFill>
                <a:latin typeface="Times New Roman"/>
                <a:cs typeface="Times New Roman"/>
              </a:rPr>
              <a:t> </a:t>
            </a:r>
            <a:r>
              <a:rPr lang="en-US" altLang="zh-CN" dirty="0" smtClean="0">
                <a:solidFill>
                  <a:srgbClr val="000000"/>
                </a:solidFill>
                <a:latin typeface="HGWIBO+MicrosoftYaHei"/>
                <a:cs typeface="HGWIBO+MicrosoftYaHei"/>
              </a:rPr>
              <a:t>2005-2018</a:t>
            </a:r>
            <a:endParaRPr lang="en-US" altLang="zh-CN" dirty="0">
              <a:solidFill>
                <a:srgbClr val="000000"/>
              </a:solidFill>
              <a:latin typeface="HGWIBO+MicrosoftYaHei"/>
              <a:cs typeface="HGWIBO+Microsoft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147" y="1076325"/>
            <a:ext cx="153034" cy="15367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99147" y="1630045"/>
            <a:ext cx="153034" cy="15367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9147" y="2183764"/>
            <a:ext cx="153034" cy="15367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218440">
              <a:lnSpc>
                <a:spcPct val="100000"/>
              </a:lnSpc>
              <a:spcBef>
                <a:spcPts val="95"/>
              </a:spcBef>
            </a:pPr>
            <a:r>
              <a:rPr dirty="0"/>
              <a:t>可以使用</a:t>
            </a:r>
            <a:r>
              <a:rPr spc="-25" dirty="0"/>
              <a:t>.html</a:t>
            </a:r>
            <a:r>
              <a:rPr spc="150" dirty="0"/>
              <a:t> </a:t>
            </a:r>
            <a:r>
              <a:rPr spc="-5" dirty="0"/>
              <a:t>与</a:t>
            </a:r>
            <a:r>
              <a:rPr spc="155" dirty="0"/>
              <a:t> </a:t>
            </a:r>
            <a:r>
              <a:rPr spc="-15" dirty="0"/>
              <a:t>.htm</a:t>
            </a:r>
            <a:r>
              <a:rPr spc="155" dirty="0"/>
              <a:t> </a:t>
            </a:r>
            <a:r>
              <a:rPr dirty="0"/>
              <a:t>做为</a:t>
            </a:r>
            <a:r>
              <a:rPr spc="-5" dirty="0"/>
              <a:t>html</a:t>
            </a:r>
            <a:r>
              <a:rPr dirty="0"/>
              <a:t>文件的扩展</a:t>
            </a:r>
            <a:r>
              <a:rPr spc="-5" dirty="0"/>
              <a:t>名</a:t>
            </a:r>
          </a:p>
          <a:p>
            <a:pPr marL="218440">
              <a:lnSpc>
                <a:spcPct val="100000"/>
              </a:lnSpc>
              <a:spcBef>
                <a:spcPts val="1720"/>
              </a:spcBef>
            </a:pPr>
            <a:r>
              <a:rPr dirty="0"/>
              <a:t>可以使用任意文本编辑器创建</a:t>
            </a:r>
            <a:r>
              <a:rPr spc="80" dirty="0"/>
              <a:t>HTML</a:t>
            </a:r>
          </a:p>
          <a:p>
            <a:pPr marL="218440" marR="5080">
              <a:lnSpc>
                <a:spcPct val="150000"/>
              </a:lnSpc>
              <a:spcBef>
                <a:spcPts val="400"/>
              </a:spcBef>
            </a:pPr>
            <a:r>
              <a:rPr spc="95" dirty="0"/>
              <a:t>H</a:t>
            </a:r>
            <a:r>
              <a:rPr spc="-60" dirty="0"/>
              <a:t>T</a:t>
            </a:r>
            <a:r>
              <a:rPr spc="360" dirty="0"/>
              <a:t>M</a:t>
            </a:r>
            <a:r>
              <a:rPr spc="-70" dirty="0"/>
              <a:t>L</a:t>
            </a:r>
            <a:r>
              <a:rPr dirty="0"/>
              <a:t>由于比较简单，是一种描述性的语言，没有逻辑性</a:t>
            </a:r>
            <a:r>
              <a:rPr spc="-5" dirty="0"/>
              <a:t>， </a:t>
            </a:r>
            <a:r>
              <a:rPr dirty="0"/>
              <a:t>所以学习起来非常容</a:t>
            </a:r>
            <a:r>
              <a:rPr spc="-5" dirty="0"/>
              <a:t>易</a:t>
            </a:r>
          </a:p>
        </p:txBody>
      </p:sp>
      <p:sp>
        <p:nvSpPr>
          <p:cNvPr id="6" name="object 6"/>
          <p:cNvSpPr txBox="1"/>
          <p:nvPr/>
        </p:nvSpPr>
        <p:spPr>
          <a:xfrm>
            <a:off x="786447" y="5683297"/>
            <a:ext cx="5614353" cy="423193"/>
          </a:xfrm>
          <a:prstGeom prst="rect">
            <a:avLst/>
          </a:prstGeom>
        </p:spPr>
        <p:txBody>
          <a:bodyPr vert="horz" wrap="square" lIns="0" tIns="0" rIns="0" bIns="0" rtlCol="0">
            <a:spAutoFit/>
          </a:bodyPr>
          <a:lstStyle/>
          <a:p>
            <a:pPr marL="12700">
              <a:lnSpc>
                <a:spcPts val="3304"/>
              </a:lnSpc>
            </a:pPr>
            <a:r>
              <a:rPr lang="en-US" sz="3200" dirty="0" smtClean="0">
                <a:latin typeface="Noto Sans CJK JP Regular"/>
                <a:cs typeface="Noto Sans CJK JP Regular"/>
              </a:rPr>
              <a:t>HTML</a:t>
            </a:r>
            <a:r>
              <a:rPr lang="zh-CN" altLang="en-US" sz="3200" dirty="0" smtClean="0">
                <a:latin typeface="Noto Sans CJK JP Regular"/>
                <a:cs typeface="Noto Sans CJK JP Regular"/>
              </a:rPr>
              <a:t>特性</a:t>
            </a:r>
            <a:endParaRPr sz="3200" dirty="0">
              <a:latin typeface="Noto Sans CJK JP Regular"/>
              <a:cs typeface="Noto Sans CJK JP Regular"/>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397" y="662940"/>
            <a:ext cx="7938134" cy="3997960"/>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Regular"/>
                <a:cs typeface="Noto Sans CJK JP Regular"/>
              </a:rPr>
              <a:t>文档声明</a:t>
            </a:r>
          </a:p>
          <a:p>
            <a:pPr marL="12700">
              <a:lnSpc>
                <a:spcPct val="100000"/>
              </a:lnSpc>
              <a:spcBef>
                <a:spcPts val="1480"/>
              </a:spcBef>
            </a:pPr>
            <a:r>
              <a:rPr sz="1800" spc="105" dirty="0">
                <a:latin typeface="Noto Sans CJK JP Regular"/>
                <a:cs typeface="Noto Sans CJK JP Regular"/>
              </a:rPr>
              <a:t>&lt;html&gt;</a:t>
            </a:r>
            <a:endParaRPr sz="1800" dirty="0">
              <a:latin typeface="Noto Sans CJK JP Regular"/>
              <a:cs typeface="Noto Sans CJK JP Regular"/>
            </a:endParaRPr>
          </a:p>
          <a:p>
            <a:pPr marL="279400">
              <a:lnSpc>
                <a:spcPct val="100000"/>
              </a:lnSpc>
              <a:spcBef>
                <a:spcPts val="1480"/>
              </a:spcBef>
            </a:pPr>
            <a:r>
              <a:rPr sz="1800" spc="114" dirty="0">
                <a:solidFill>
                  <a:srgbClr val="FF3300"/>
                </a:solidFill>
                <a:latin typeface="Noto Sans CJK JP Regular"/>
                <a:cs typeface="Noto Sans CJK JP Regular"/>
              </a:rPr>
              <a:t>&lt;head&gt;</a:t>
            </a:r>
            <a:endParaRPr sz="1800" dirty="0">
              <a:latin typeface="Noto Sans CJK JP Regular"/>
              <a:cs typeface="Noto Sans CJK JP Regular"/>
            </a:endParaRPr>
          </a:p>
          <a:p>
            <a:pPr marL="352425">
              <a:lnSpc>
                <a:spcPct val="100000"/>
              </a:lnSpc>
              <a:spcBef>
                <a:spcPts val="1480"/>
              </a:spcBef>
            </a:pPr>
            <a:r>
              <a:rPr sz="1800" spc="114" dirty="0">
                <a:solidFill>
                  <a:srgbClr val="FF3300"/>
                </a:solidFill>
                <a:latin typeface="Noto Sans CJK JP Regular"/>
                <a:cs typeface="Noto Sans CJK JP Regular"/>
              </a:rPr>
              <a:t>&lt;!–-</a:t>
            </a:r>
            <a:r>
              <a:rPr sz="1800" spc="125" dirty="0">
                <a:solidFill>
                  <a:srgbClr val="FF3300"/>
                </a:solidFill>
                <a:latin typeface="Noto Sans CJK JP Regular"/>
                <a:cs typeface="Noto Sans CJK JP Regular"/>
              </a:rPr>
              <a:t> </a:t>
            </a:r>
            <a:r>
              <a:rPr sz="1800" dirty="0">
                <a:solidFill>
                  <a:srgbClr val="FF3300"/>
                </a:solidFill>
                <a:latin typeface="Noto Sans CJK JP Regular"/>
                <a:cs typeface="Noto Sans CJK JP Regular"/>
              </a:rPr>
              <a:t>对</a:t>
            </a:r>
            <a:r>
              <a:rPr sz="1800" spc="-5" dirty="0">
                <a:solidFill>
                  <a:srgbClr val="FF3300"/>
                </a:solidFill>
                <a:latin typeface="Noto Sans CJK JP Regular"/>
                <a:cs typeface="Noto Sans CJK JP Regular"/>
              </a:rPr>
              <a:t>html</a:t>
            </a:r>
            <a:r>
              <a:rPr sz="1800" dirty="0">
                <a:solidFill>
                  <a:srgbClr val="FF3300"/>
                </a:solidFill>
                <a:latin typeface="Noto Sans CJK JP Regular"/>
                <a:cs typeface="Noto Sans CJK JP Regular"/>
              </a:rPr>
              <a:t>文档进行诠释、定义、描述不会显示在文档当中</a:t>
            </a:r>
            <a:r>
              <a:rPr sz="1800" spc="210" dirty="0">
                <a:solidFill>
                  <a:srgbClr val="FF3300"/>
                </a:solidFill>
                <a:latin typeface="Noto Sans CJK JP Regular"/>
                <a:cs typeface="Noto Sans CJK JP Regular"/>
              </a:rPr>
              <a:t>--&gt;</a:t>
            </a:r>
            <a:endParaRPr sz="1800" dirty="0">
              <a:latin typeface="Noto Sans CJK JP Regular"/>
              <a:cs typeface="Noto Sans CJK JP Regular"/>
            </a:endParaRPr>
          </a:p>
          <a:p>
            <a:pPr marL="279400">
              <a:lnSpc>
                <a:spcPct val="100000"/>
              </a:lnSpc>
              <a:spcBef>
                <a:spcPts val="1480"/>
              </a:spcBef>
            </a:pPr>
            <a:r>
              <a:rPr sz="1800" spc="110" dirty="0">
                <a:solidFill>
                  <a:srgbClr val="FF3300"/>
                </a:solidFill>
                <a:latin typeface="Noto Sans CJK JP Regular"/>
                <a:cs typeface="Noto Sans CJK JP Regular"/>
              </a:rPr>
              <a:t>&lt;/head&gt;</a:t>
            </a:r>
            <a:endParaRPr sz="1800" dirty="0">
              <a:latin typeface="Noto Sans CJK JP Regular"/>
              <a:cs typeface="Noto Sans CJK JP Regular"/>
            </a:endParaRPr>
          </a:p>
          <a:p>
            <a:pPr marL="279400">
              <a:lnSpc>
                <a:spcPct val="100000"/>
              </a:lnSpc>
              <a:spcBef>
                <a:spcPts val="1480"/>
              </a:spcBef>
            </a:pPr>
            <a:r>
              <a:rPr sz="1800" spc="130" dirty="0">
                <a:solidFill>
                  <a:srgbClr val="0000FF"/>
                </a:solidFill>
                <a:latin typeface="Noto Sans CJK JP Regular"/>
                <a:cs typeface="Noto Sans CJK JP Regular"/>
              </a:rPr>
              <a:t>&lt;body&gt;</a:t>
            </a:r>
            <a:endParaRPr sz="1800" dirty="0">
              <a:latin typeface="Noto Sans CJK JP Regular"/>
              <a:cs typeface="Noto Sans CJK JP Regular"/>
            </a:endParaRPr>
          </a:p>
          <a:p>
            <a:pPr marL="352425">
              <a:lnSpc>
                <a:spcPct val="100000"/>
              </a:lnSpc>
              <a:spcBef>
                <a:spcPts val="1480"/>
              </a:spcBef>
            </a:pPr>
            <a:r>
              <a:rPr sz="1800" spc="114" dirty="0">
                <a:solidFill>
                  <a:srgbClr val="0000FF"/>
                </a:solidFill>
                <a:latin typeface="Noto Sans CJK JP Regular"/>
                <a:cs typeface="Noto Sans CJK JP Regular"/>
              </a:rPr>
              <a:t>&lt;!-–</a:t>
            </a:r>
            <a:r>
              <a:rPr sz="1800" spc="70" dirty="0">
                <a:solidFill>
                  <a:srgbClr val="0000FF"/>
                </a:solidFill>
                <a:latin typeface="Noto Sans CJK JP Regular"/>
                <a:cs typeface="Noto Sans CJK JP Regular"/>
              </a:rPr>
              <a:t> </a:t>
            </a:r>
            <a:r>
              <a:rPr sz="1800" dirty="0">
                <a:solidFill>
                  <a:srgbClr val="0000FF"/>
                </a:solidFill>
                <a:latin typeface="Noto Sans CJK JP Regular"/>
                <a:cs typeface="Noto Sans CJK JP Regular"/>
              </a:rPr>
              <a:t>对页面内容进行排版、编辑、显示在页面当中，是</a:t>
            </a:r>
            <a:r>
              <a:rPr sz="1800" spc="-5" dirty="0">
                <a:solidFill>
                  <a:srgbClr val="0000FF"/>
                </a:solidFill>
                <a:latin typeface="Noto Sans CJK JP Regular"/>
                <a:cs typeface="Noto Sans CJK JP Regular"/>
              </a:rPr>
              <a:t>html</a:t>
            </a:r>
            <a:r>
              <a:rPr sz="1800" dirty="0">
                <a:solidFill>
                  <a:srgbClr val="0000FF"/>
                </a:solidFill>
                <a:latin typeface="Noto Sans CJK JP Regular"/>
                <a:cs typeface="Noto Sans CJK JP Regular"/>
              </a:rPr>
              <a:t>页面的主体</a:t>
            </a:r>
            <a:r>
              <a:rPr sz="1800" spc="210" dirty="0">
                <a:solidFill>
                  <a:srgbClr val="0000FF"/>
                </a:solidFill>
                <a:latin typeface="Noto Sans CJK JP Regular"/>
                <a:cs typeface="Noto Sans CJK JP Regular"/>
              </a:rPr>
              <a:t>--&gt;</a:t>
            </a:r>
            <a:endParaRPr sz="1800" dirty="0">
              <a:latin typeface="Noto Sans CJK JP Regular"/>
              <a:cs typeface="Noto Sans CJK JP Regular"/>
            </a:endParaRPr>
          </a:p>
          <a:p>
            <a:pPr marL="279400">
              <a:lnSpc>
                <a:spcPct val="100000"/>
              </a:lnSpc>
              <a:spcBef>
                <a:spcPts val="1480"/>
              </a:spcBef>
            </a:pPr>
            <a:r>
              <a:rPr sz="1800" spc="120" dirty="0">
                <a:solidFill>
                  <a:srgbClr val="0000FF"/>
                </a:solidFill>
                <a:latin typeface="Noto Sans CJK JP Regular"/>
                <a:cs typeface="Noto Sans CJK JP Regular"/>
              </a:rPr>
              <a:t>&lt;/body&gt;</a:t>
            </a:r>
            <a:endParaRPr sz="1800" dirty="0">
              <a:latin typeface="Noto Sans CJK JP Regular"/>
              <a:cs typeface="Noto Sans CJK JP Regular"/>
            </a:endParaRPr>
          </a:p>
          <a:p>
            <a:pPr marL="12700">
              <a:lnSpc>
                <a:spcPct val="100000"/>
              </a:lnSpc>
              <a:spcBef>
                <a:spcPts val="1480"/>
              </a:spcBef>
            </a:pPr>
            <a:r>
              <a:rPr sz="1800" spc="100" dirty="0">
                <a:latin typeface="Noto Sans CJK JP Regular"/>
                <a:cs typeface="Noto Sans CJK JP Regular"/>
              </a:rPr>
              <a:t>&lt;/html&gt;</a:t>
            </a:r>
            <a:endParaRPr sz="1800" dirty="0">
              <a:latin typeface="Noto Sans CJK JP Regular"/>
              <a:cs typeface="Noto Sans CJK JP Regular"/>
            </a:endParaRPr>
          </a:p>
        </p:txBody>
      </p:sp>
      <p:sp>
        <p:nvSpPr>
          <p:cNvPr id="3" name="object 3"/>
          <p:cNvSpPr txBox="1"/>
          <p:nvPr/>
        </p:nvSpPr>
        <p:spPr>
          <a:xfrm>
            <a:off x="767397" y="5657897"/>
            <a:ext cx="5633403" cy="423193"/>
          </a:xfrm>
          <a:prstGeom prst="rect">
            <a:avLst/>
          </a:prstGeom>
        </p:spPr>
        <p:txBody>
          <a:bodyPr vert="horz" wrap="square" lIns="0" tIns="0" rIns="0" bIns="0" rtlCol="0">
            <a:spAutoFit/>
          </a:bodyPr>
          <a:lstStyle/>
          <a:p>
            <a:pPr marL="12700">
              <a:lnSpc>
                <a:spcPts val="3304"/>
              </a:lnSpc>
            </a:pPr>
            <a:r>
              <a:rPr lang="en-US" sz="3200" dirty="0" smtClean="0">
                <a:latin typeface="Noto Sans CJK JP Regular"/>
                <a:cs typeface="Noto Sans CJK JP Regular"/>
              </a:rPr>
              <a:t>HTML</a:t>
            </a:r>
            <a:r>
              <a:rPr lang="zh-CN" altLang="en-US" sz="3200" b="1" dirty="0" smtClean="0">
                <a:latin typeface="Noto Sans CJK JP Regular"/>
                <a:cs typeface="Noto Sans CJK JP Regular"/>
              </a:rPr>
              <a:t>页面主题结构</a:t>
            </a:r>
            <a:endParaRPr sz="3200" b="1" dirty="0">
              <a:latin typeface="Noto Sans CJK JP Regular"/>
              <a:cs typeface="Noto Sans CJK JP Regular"/>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6610" y="833119"/>
            <a:ext cx="139700" cy="1397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16610" y="2254885"/>
            <a:ext cx="139700" cy="13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16610" y="3220085"/>
            <a:ext cx="139700" cy="139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70610" y="572897"/>
            <a:ext cx="7212965" cy="3790950"/>
          </a:xfrm>
          <a:prstGeom prst="rect">
            <a:avLst/>
          </a:prstGeom>
        </p:spPr>
        <p:txBody>
          <a:bodyPr vert="horz" wrap="square" lIns="0" tIns="165100" rIns="0" bIns="0" rtlCol="0">
            <a:spAutoFit/>
          </a:bodyPr>
          <a:lstStyle/>
          <a:p>
            <a:pPr marL="12700">
              <a:lnSpc>
                <a:spcPct val="100000"/>
              </a:lnSpc>
              <a:spcBef>
                <a:spcPts val="1300"/>
              </a:spcBef>
            </a:pPr>
            <a:r>
              <a:rPr sz="2000" spc="-5" dirty="0">
                <a:solidFill>
                  <a:srgbClr val="FF6600"/>
                </a:solidFill>
                <a:latin typeface="Arial"/>
                <a:cs typeface="Arial"/>
              </a:rPr>
              <a:t>&lt;!DOCTYPE html PUBLIC "-//W3C//DTD XHTML</a:t>
            </a:r>
            <a:r>
              <a:rPr sz="2000" spc="-85" dirty="0">
                <a:solidFill>
                  <a:srgbClr val="FF6600"/>
                </a:solidFill>
                <a:latin typeface="Arial"/>
                <a:cs typeface="Arial"/>
              </a:rPr>
              <a:t> </a:t>
            </a:r>
            <a:r>
              <a:rPr sz="2000" spc="-5" dirty="0">
                <a:solidFill>
                  <a:srgbClr val="FF6600"/>
                </a:solidFill>
                <a:latin typeface="Arial"/>
                <a:cs typeface="Arial"/>
              </a:rPr>
              <a:t>1.0</a:t>
            </a:r>
            <a:endParaRPr sz="2000" dirty="0">
              <a:latin typeface="Arial"/>
              <a:cs typeface="Arial"/>
            </a:endParaRPr>
          </a:p>
          <a:p>
            <a:pPr marL="12700" marR="421640">
              <a:lnSpc>
                <a:spcPct val="150000"/>
              </a:lnSpc>
            </a:pPr>
            <a:r>
              <a:rPr sz="2000" spc="-10" dirty="0">
                <a:solidFill>
                  <a:srgbClr val="FF6600"/>
                </a:solidFill>
                <a:latin typeface="Arial"/>
                <a:cs typeface="Arial"/>
              </a:rPr>
              <a:t>Transitional//EN" "</a:t>
            </a:r>
            <a:r>
              <a:rPr sz="2000" spc="-10" dirty="0">
                <a:solidFill>
                  <a:srgbClr val="FF6600"/>
                </a:solidFill>
                <a:latin typeface="Arial"/>
                <a:cs typeface="Arial"/>
                <a:hlinkClick r:id="rId3"/>
              </a:rPr>
              <a:t>http://www.w3.org/TR/xhtml1/DTD/xhtml1- </a:t>
            </a:r>
            <a:r>
              <a:rPr sz="2000" spc="-10" dirty="0">
                <a:solidFill>
                  <a:srgbClr val="FF6600"/>
                </a:solidFill>
                <a:latin typeface="Arial"/>
                <a:cs typeface="Arial"/>
              </a:rPr>
              <a:t> </a:t>
            </a:r>
            <a:r>
              <a:rPr sz="2000" spc="-5" dirty="0">
                <a:solidFill>
                  <a:srgbClr val="FF6600"/>
                </a:solidFill>
                <a:latin typeface="Arial"/>
                <a:cs typeface="Arial"/>
              </a:rPr>
              <a:t>transitional.dtd"&gt;</a:t>
            </a:r>
            <a:endParaRPr sz="2000" dirty="0">
              <a:latin typeface="Arial"/>
              <a:cs typeface="Arial"/>
            </a:endParaRPr>
          </a:p>
          <a:p>
            <a:pPr marL="12700" marR="181610">
              <a:lnSpc>
                <a:spcPct val="150000"/>
              </a:lnSpc>
              <a:spcBef>
                <a:spcPts val="450"/>
              </a:spcBef>
            </a:pPr>
            <a:r>
              <a:rPr sz="2000" spc="145" dirty="0">
                <a:latin typeface="Noto Sans CJK JP Regular"/>
                <a:cs typeface="Noto Sans CJK JP Regular"/>
              </a:rPr>
              <a:t>DO</a:t>
            </a:r>
            <a:r>
              <a:rPr sz="2000" spc="60" dirty="0">
                <a:latin typeface="Noto Sans CJK JP Regular"/>
                <a:cs typeface="Noto Sans CJK JP Regular"/>
              </a:rPr>
              <a:t>C</a:t>
            </a:r>
            <a:r>
              <a:rPr sz="2000" spc="-25" dirty="0">
                <a:latin typeface="Noto Sans CJK JP Regular"/>
                <a:cs typeface="Noto Sans CJK JP Regular"/>
              </a:rPr>
              <a:t>T</a:t>
            </a:r>
            <a:r>
              <a:rPr sz="2000" spc="140" dirty="0">
                <a:latin typeface="Noto Sans CJK JP Regular"/>
                <a:cs typeface="Noto Sans CJK JP Regular"/>
              </a:rPr>
              <a:t>Y</a:t>
            </a:r>
            <a:r>
              <a:rPr sz="2000" spc="-45" dirty="0">
                <a:latin typeface="Noto Sans CJK JP Regular"/>
                <a:cs typeface="Noto Sans CJK JP Regular"/>
              </a:rPr>
              <a:t>P</a:t>
            </a:r>
            <a:r>
              <a:rPr sz="2000" spc="-80" dirty="0">
                <a:latin typeface="Noto Sans CJK JP Regular"/>
                <a:cs typeface="Noto Sans CJK JP Regular"/>
              </a:rPr>
              <a:t>E</a:t>
            </a:r>
            <a:r>
              <a:rPr sz="2000" dirty="0">
                <a:latin typeface="Noto Sans CJK JP Regular"/>
                <a:cs typeface="Noto Sans CJK JP Regular"/>
              </a:rPr>
              <a:t>，作用是告知浏览器当前文档所使用的是哪种超文本 或可扩展超文本规范</a:t>
            </a:r>
            <a:r>
              <a:rPr sz="2000" spc="5" dirty="0">
                <a:latin typeface="Noto Sans CJK JP Regular"/>
                <a:cs typeface="Noto Sans CJK JP Regular"/>
              </a:rPr>
              <a:t>。</a:t>
            </a:r>
            <a:endParaRPr sz="2000" dirty="0">
              <a:latin typeface="Noto Sans CJK JP Regular"/>
              <a:cs typeface="Noto Sans CJK JP Regular"/>
            </a:endParaRPr>
          </a:p>
          <a:p>
            <a:pPr marL="12700" marR="5080">
              <a:lnSpc>
                <a:spcPct val="150000"/>
              </a:lnSpc>
              <a:spcBef>
                <a:spcPts val="400"/>
              </a:spcBef>
            </a:pPr>
            <a:r>
              <a:rPr sz="2000" spc="50" dirty="0">
                <a:latin typeface="Noto Sans CJK JP Regular"/>
                <a:cs typeface="Noto Sans CJK JP Regular"/>
              </a:rPr>
              <a:t>DOCTYPE</a:t>
            </a:r>
            <a:r>
              <a:rPr sz="2000" spc="95" dirty="0">
                <a:latin typeface="Noto Sans CJK JP Regular"/>
                <a:cs typeface="Noto Sans CJK JP Regular"/>
              </a:rPr>
              <a:t> </a:t>
            </a:r>
            <a:r>
              <a:rPr sz="2000" dirty="0">
                <a:latin typeface="Noto Sans CJK JP Regular"/>
                <a:cs typeface="Noto Sans CJK JP Regular"/>
              </a:rPr>
              <a:t>声明位于文档最前端。只有确定了一个正确的文档</a:t>
            </a:r>
            <a:r>
              <a:rPr sz="2000" spc="5" dirty="0">
                <a:latin typeface="Noto Sans CJK JP Regular"/>
                <a:cs typeface="Noto Sans CJK JP Regular"/>
              </a:rPr>
              <a:t>类 </a:t>
            </a:r>
            <a:r>
              <a:rPr sz="2000" dirty="0">
                <a:latin typeface="Noto Sans CJK JP Regular"/>
                <a:cs typeface="Noto Sans CJK JP Regular"/>
              </a:rPr>
              <a:t>型</a:t>
            </a:r>
            <a:r>
              <a:rPr sz="2000" spc="5" dirty="0">
                <a:latin typeface="Noto Sans CJK JP Regular"/>
                <a:cs typeface="Noto Sans CJK JP Regular"/>
              </a:rPr>
              <a:t>，</a:t>
            </a:r>
            <a:r>
              <a:rPr sz="2000" spc="35" dirty="0">
                <a:latin typeface="Noto Sans CJK JP Regular"/>
                <a:cs typeface="Noto Sans CJK JP Regular"/>
              </a:rPr>
              <a:t> </a:t>
            </a:r>
            <a:r>
              <a:rPr sz="2000" dirty="0">
                <a:latin typeface="Noto Sans CJK JP Regular"/>
                <a:cs typeface="Noto Sans CJK JP Regular"/>
              </a:rPr>
              <a:t>超文本或可扩展超文本中的标签和层叠样式表才能生效，</a:t>
            </a:r>
            <a:r>
              <a:rPr sz="2000" spc="5" dirty="0">
                <a:latin typeface="Noto Sans CJK JP Regular"/>
                <a:cs typeface="Noto Sans CJK JP Regular"/>
              </a:rPr>
              <a:t>甚 </a:t>
            </a:r>
            <a:r>
              <a:rPr sz="2000" dirty="0">
                <a:latin typeface="Noto Sans CJK JP Regular"/>
                <a:cs typeface="Noto Sans CJK JP Regular"/>
              </a:rPr>
              <a:t>至对</a:t>
            </a:r>
            <a:r>
              <a:rPr sz="2000" spc="-50" dirty="0">
                <a:latin typeface="Noto Sans CJK JP Regular"/>
                <a:cs typeface="Noto Sans CJK JP Regular"/>
              </a:rPr>
              <a:t>JavaScript</a:t>
            </a:r>
            <a:r>
              <a:rPr sz="2000" dirty="0">
                <a:latin typeface="Noto Sans CJK JP Regular"/>
                <a:cs typeface="Noto Sans CJK JP Regular"/>
              </a:rPr>
              <a:t>脚本都会有所影响</a:t>
            </a:r>
            <a:r>
              <a:rPr sz="2000" spc="5" dirty="0">
                <a:latin typeface="Noto Sans CJK JP Regular"/>
                <a:cs typeface="Noto Sans CJK JP Regular"/>
              </a:rPr>
              <a:t>。</a:t>
            </a:r>
            <a:endParaRPr sz="2000" dirty="0">
              <a:latin typeface="Noto Sans CJK JP Regular"/>
              <a:cs typeface="Noto Sans CJK JP Regular"/>
            </a:endParaRPr>
          </a:p>
        </p:txBody>
      </p:sp>
      <p:sp>
        <p:nvSpPr>
          <p:cNvPr id="6" name="object 6"/>
          <p:cNvSpPr txBox="1"/>
          <p:nvPr/>
        </p:nvSpPr>
        <p:spPr>
          <a:xfrm>
            <a:off x="803908" y="5626147"/>
            <a:ext cx="5901691" cy="432434"/>
          </a:xfrm>
          <a:prstGeom prst="rect">
            <a:avLst/>
          </a:prstGeom>
        </p:spPr>
        <p:txBody>
          <a:bodyPr vert="horz" wrap="square" lIns="0" tIns="0" rIns="0" bIns="0" rtlCol="0">
            <a:spAutoFit/>
          </a:bodyPr>
          <a:lstStyle/>
          <a:p>
            <a:pPr marL="12700">
              <a:lnSpc>
                <a:spcPts val="3304"/>
              </a:lnSpc>
            </a:pPr>
            <a:r>
              <a:rPr sz="3200" spc="210" dirty="0">
                <a:latin typeface="Noto Sans CJK JP Regular"/>
                <a:cs typeface="Noto Sans CJK JP Regular"/>
              </a:rPr>
              <a:t>DOCTYPE</a:t>
            </a:r>
            <a:r>
              <a:rPr sz="3200" spc="5" dirty="0">
                <a:latin typeface="Noto Sans CJK JP Regular"/>
                <a:cs typeface="Noto Sans CJK JP Regular"/>
              </a:rPr>
              <a:t>文档声明</a:t>
            </a:r>
            <a:endParaRPr sz="3200" dirty="0">
              <a:latin typeface="Noto Sans CJK JP Regular"/>
              <a:cs typeface="Noto Sans CJK JP Regular"/>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3597" y="761365"/>
            <a:ext cx="125730" cy="12572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95400" y="1143000"/>
            <a:ext cx="125730" cy="12572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905000"/>
            <a:ext cx="125730" cy="12572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400" y="2819400"/>
            <a:ext cx="125730" cy="12572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95400" y="3200400"/>
            <a:ext cx="125730" cy="12572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95400" y="4141470"/>
            <a:ext cx="125730" cy="12573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14400" y="3581400"/>
            <a:ext cx="125730" cy="12573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066800" y="685800"/>
            <a:ext cx="6705600" cy="3647409"/>
          </a:xfrm>
          <a:prstGeom prst="rect">
            <a:avLst/>
          </a:prstGeom>
        </p:spPr>
        <p:txBody>
          <a:bodyPr vert="horz" wrap="square" lIns="0" tIns="12700" rIns="0" bIns="0" rtlCol="0">
            <a:spAutoFit/>
          </a:bodyPr>
          <a:lstStyle/>
          <a:p>
            <a:pPr marL="12700">
              <a:lnSpc>
                <a:spcPct val="100000"/>
              </a:lnSpc>
              <a:spcBef>
                <a:spcPts val="100"/>
              </a:spcBef>
            </a:pPr>
            <a:r>
              <a:rPr sz="1800" dirty="0">
                <a:latin typeface="Noto Sans CJK JP Regular"/>
                <a:cs typeface="Noto Sans CJK JP Regular"/>
              </a:rPr>
              <a:t>标签</a:t>
            </a:r>
          </a:p>
          <a:p>
            <a:pPr marL="390525" marR="5080" algn="just">
              <a:lnSpc>
                <a:spcPct val="159300"/>
              </a:lnSpc>
              <a:spcBef>
                <a:spcPts val="200"/>
              </a:spcBef>
            </a:pPr>
            <a:r>
              <a:rPr sz="1600" dirty="0">
                <a:latin typeface="Noto Sans CJK JP Regular"/>
                <a:cs typeface="Noto Sans CJK JP Regular"/>
              </a:rPr>
              <a:t>标记符结束中的标记元素用尖括号括起来，带斜杠的元素表示该标 </a:t>
            </a:r>
            <a:r>
              <a:rPr sz="1600" dirty="0" err="1">
                <a:latin typeface="Noto Sans CJK JP Regular"/>
                <a:cs typeface="Noto Sans CJK JP Regular"/>
              </a:rPr>
              <a:t>记说明；大多数标记符必须成对使用，</a:t>
            </a:r>
            <a:r>
              <a:rPr sz="1600" dirty="0" err="1" smtClean="0">
                <a:latin typeface="Noto Sans CJK JP Regular"/>
                <a:cs typeface="Noto Sans CJK JP Regular"/>
              </a:rPr>
              <a:t>以表示作用的起结束</a:t>
            </a:r>
            <a:r>
              <a:rPr sz="1600" dirty="0" smtClean="0">
                <a:latin typeface="Noto Sans CJK JP Regular"/>
                <a:cs typeface="Noto Sans CJK JP Regular"/>
              </a:rPr>
              <a:t>。</a:t>
            </a:r>
            <a:endParaRPr lang="en-US" sz="1600" dirty="0" smtClean="0">
              <a:latin typeface="Noto Sans CJK JP Regular"/>
              <a:cs typeface="Noto Sans CJK JP Regular"/>
            </a:endParaRPr>
          </a:p>
          <a:p>
            <a:pPr marL="390525" marR="5080" algn="just">
              <a:lnSpc>
                <a:spcPct val="159300"/>
              </a:lnSpc>
              <a:spcBef>
                <a:spcPts val="200"/>
              </a:spcBef>
            </a:pPr>
            <a:r>
              <a:rPr lang="zh-CN" altLang="en-US" sz="1600" b="1" dirty="0" smtClean="0">
                <a:latin typeface="Noto Sans CJK JP Regular"/>
                <a:cs typeface="Noto Sans CJK JP Regular"/>
              </a:rPr>
              <a:t>结束标记一定要以</a:t>
            </a:r>
            <a:r>
              <a:rPr lang="en-US" altLang="zh-CN" sz="1600" b="1" dirty="0" smtClean="0">
                <a:latin typeface="Noto Sans CJK JP Regular"/>
                <a:cs typeface="Noto Sans CJK JP Regular"/>
              </a:rPr>
              <a:t>”/”</a:t>
            </a:r>
            <a:r>
              <a:rPr lang="zh-CN" altLang="en-US" sz="1600" b="1" dirty="0" smtClean="0">
                <a:latin typeface="Noto Sans CJK JP Regular"/>
                <a:cs typeface="Noto Sans CJK JP Regular"/>
              </a:rPr>
              <a:t>结束，引号必须使用英文引导，标签之间不</a:t>
            </a:r>
            <a:r>
              <a:rPr sz="1600" dirty="0" err="1" smtClean="0">
                <a:latin typeface="Noto Sans CJK JP Regular"/>
                <a:cs typeface="Noto Sans CJK JP Regular"/>
              </a:rPr>
              <a:t>能交叉嵌套</a:t>
            </a:r>
            <a:r>
              <a:rPr sz="1600" dirty="0" err="1">
                <a:latin typeface="Noto Sans CJK JP Regular"/>
                <a:cs typeface="Noto Sans CJK JP Regular"/>
              </a:rPr>
              <a:t>，例如</a:t>
            </a:r>
            <a:r>
              <a:rPr sz="1600" spc="190" dirty="0">
                <a:latin typeface="Noto Sans CJK JP Regular"/>
                <a:cs typeface="Noto Sans CJK JP Regular"/>
              </a:rPr>
              <a:t>“&lt;strong&gt;</a:t>
            </a:r>
            <a:r>
              <a:rPr sz="1600" dirty="0">
                <a:latin typeface="Noto Sans CJK JP Regular"/>
                <a:cs typeface="Noto Sans CJK JP Regular"/>
              </a:rPr>
              <a:t>后盾网</a:t>
            </a:r>
            <a:r>
              <a:rPr sz="1600" spc="175" dirty="0">
                <a:latin typeface="Noto Sans CJK JP Regular"/>
                <a:cs typeface="Noto Sans CJK JP Regular"/>
              </a:rPr>
              <a:t>&lt;/strong&gt;”</a:t>
            </a:r>
            <a:r>
              <a:rPr sz="1600" dirty="0">
                <a:latin typeface="Noto Sans CJK JP Regular"/>
                <a:cs typeface="Noto Sans CJK JP Regular"/>
              </a:rPr>
              <a:t>、</a:t>
            </a:r>
            <a:r>
              <a:rPr sz="1600" spc="110" dirty="0">
                <a:latin typeface="Noto Sans CJK JP Regular"/>
                <a:cs typeface="Noto Sans CJK JP Regular"/>
              </a:rPr>
              <a:t>&lt;hr</a:t>
            </a:r>
            <a:r>
              <a:rPr sz="1600" spc="120" dirty="0">
                <a:latin typeface="Noto Sans CJK JP Regular"/>
                <a:cs typeface="Noto Sans CJK JP Regular"/>
              </a:rPr>
              <a:t> </a:t>
            </a:r>
            <a:r>
              <a:rPr sz="1600" spc="195" dirty="0">
                <a:latin typeface="Noto Sans CJK JP Regular"/>
                <a:cs typeface="Noto Sans CJK JP Regular"/>
              </a:rPr>
              <a:t>/&gt;</a:t>
            </a:r>
            <a:endParaRPr sz="1800" dirty="0">
              <a:latin typeface="Noto Sans CJK JP Regular"/>
              <a:cs typeface="Noto Sans CJK JP Regular"/>
            </a:endParaRPr>
          </a:p>
          <a:p>
            <a:pPr marL="12700">
              <a:lnSpc>
                <a:spcPct val="100000"/>
              </a:lnSpc>
              <a:spcBef>
                <a:spcPts val="1480"/>
              </a:spcBef>
            </a:pPr>
            <a:r>
              <a:rPr sz="1800" dirty="0">
                <a:latin typeface="Noto Sans CJK JP Regular"/>
                <a:cs typeface="Noto Sans CJK JP Regular"/>
              </a:rPr>
              <a:t>属性</a:t>
            </a:r>
          </a:p>
          <a:p>
            <a:pPr marL="12700" marR="331470" indent="377825">
              <a:lnSpc>
                <a:spcPct val="168500"/>
              </a:lnSpc>
            </a:pPr>
            <a:r>
              <a:rPr sz="1600" dirty="0">
                <a:latin typeface="Noto Sans CJK JP Regular"/>
                <a:cs typeface="Noto Sans CJK JP Regular"/>
              </a:rPr>
              <a:t>必须放在开始标签里面，属性可以为标签提供更多样化的特性。 </a:t>
            </a:r>
            <a:endParaRPr lang="en-US" sz="1600" dirty="0" smtClean="0">
              <a:latin typeface="Noto Sans CJK JP Regular"/>
              <a:cs typeface="Noto Sans CJK JP Regular"/>
            </a:endParaRPr>
          </a:p>
          <a:p>
            <a:pPr marL="12700" marR="331470" indent="377825">
              <a:lnSpc>
                <a:spcPct val="168500"/>
              </a:lnSpc>
            </a:pPr>
            <a:endParaRPr lang="en-US" sz="1600" dirty="0">
              <a:latin typeface="Noto Sans CJK JP Regular"/>
              <a:cs typeface="Noto Sans CJK JP Regular"/>
            </a:endParaRPr>
          </a:p>
          <a:p>
            <a:pPr marL="390525" algn="just">
              <a:lnSpc>
                <a:spcPct val="100000"/>
              </a:lnSpc>
              <a:spcBef>
                <a:spcPts val="1480"/>
              </a:spcBef>
            </a:pPr>
            <a:r>
              <a:rPr sz="1600" dirty="0" err="1" smtClean="0">
                <a:latin typeface="Noto Sans CJK JP Regular"/>
                <a:cs typeface="Noto Sans CJK JP Regular"/>
              </a:rPr>
              <a:t>开始和结束标签连同包含在他们之间内容</a:t>
            </a:r>
            <a:r>
              <a:rPr sz="1600" dirty="0" err="1">
                <a:latin typeface="Noto Sans CJK JP Regular"/>
                <a:cs typeface="Noto Sans CJK JP Regular"/>
              </a:rPr>
              <a:t>，我们通常叫做元素</a:t>
            </a:r>
            <a:endParaRPr sz="1600" dirty="0">
              <a:latin typeface="Noto Sans CJK JP Regular"/>
              <a:cs typeface="Noto Sans CJK JP Regular"/>
            </a:endParaRPr>
          </a:p>
        </p:txBody>
      </p:sp>
      <p:sp>
        <p:nvSpPr>
          <p:cNvPr id="10" name="object 10"/>
          <p:cNvSpPr txBox="1"/>
          <p:nvPr/>
        </p:nvSpPr>
        <p:spPr>
          <a:xfrm>
            <a:off x="768984" y="5616622"/>
            <a:ext cx="3879216" cy="432434"/>
          </a:xfrm>
          <a:prstGeom prst="rect">
            <a:avLst/>
          </a:prstGeom>
        </p:spPr>
        <p:txBody>
          <a:bodyPr vert="horz" wrap="square" lIns="0" tIns="0" rIns="0" bIns="0" rtlCol="0">
            <a:spAutoFit/>
          </a:bodyPr>
          <a:lstStyle/>
          <a:p>
            <a:pPr marL="12700">
              <a:lnSpc>
                <a:spcPts val="3304"/>
              </a:lnSpc>
            </a:pPr>
            <a:r>
              <a:rPr sz="3200" spc="-195" dirty="0">
                <a:latin typeface="Noto Sans CJK JP Regular"/>
                <a:cs typeface="Noto Sans CJK JP Regular"/>
              </a:rPr>
              <a:t>H</a:t>
            </a:r>
            <a:r>
              <a:rPr sz="3200" spc="265" dirty="0">
                <a:latin typeface="Noto Sans CJK JP Regular"/>
                <a:cs typeface="Noto Sans CJK JP Regular"/>
              </a:rPr>
              <a:t>T</a:t>
            </a:r>
            <a:r>
              <a:rPr sz="3200" spc="-70" dirty="0">
                <a:latin typeface="Noto Sans CJK JP Regular"/>
                <a:cs typeface="Noto Sans CJK JP Regular"/>
              </a:rPr>
              <a:t>M</a:t>
            </a:r>
            <a:r>
              <a:rPr sz="3200" spc="305" dirty="0">
                <a:latin typeface="Noto Sans CJK JP Regular"/>
                <a:cs typeface="Noto Sans CJK JP Regular"/>
              </a:rPr>
              <a:t>L</a:t>
            </a:r>
            <a:r>
              <a:rPr sz="3200" spc="5" dirty="0">
                <a:latin typeface="Noto Sans CJK JP Regular"/>
                <a:cs typeface="Noto Sans CJK JP Regular"/>
              </a:rPr>
              <a:t>语法结构</a:t>
            </a:r>
            <a:endParaRPr sz="3200" dirty="0">
              <a:latin typeface="Noto Sans CJK JP Regular"/>
              <a:cs typeface="Noto Sans CJK JP Regular"/>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
        <p:nvSpPr>
          <p:cNvPr id="12" name="矩形 11"/>
          <p:cNvSpPr/>
          <p:nvPr/>
        </p:nvSpPr>
        <p:spPr>
          <a:xfrm>
            <a:off x="228600" y="3352800"/>
            <a:ext cx="2133600" cy="495392"/>
          </a:xfrm>
          <a:prstGeom prst="rect">
            <a:avLst/>
          </a:prstGeom>
        </p:spPr>
        <p:txBody>
          <a:bodyPr wrap="square">
            <a:spAutoFit/>
          </a:bodyPr>
          <a:lstStyle/>
          <a:p>
            <a:pPr marL="12700" marR="331470" indent="377825">
              <a:lnSpc>
                <a:spcPct val="168500"/>
              </a:lnSpc>
            </a:pPr>
            <a:r>
              <a:rPr lang="zh-CN" altLang="en-US" b="1" dirty="0" smtClean="0">
                <a:latin typeface="Noto Sans CJK JP Regular"/>
                <a:cs typeface="Noto Sans CJK JP Regular"/>
              </a:rPr>
              <a:t>     元素</a:t>
            </a:r>
            <a:endParaRPr lang="zh-CN" altLang="en-US" b="1" dirty="0">
              <a:latin typeface="Noto Sans CJK JP Regular"/>
              <a:cs typeface="Noto Sans CJK JP Regul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9785" y="1221739"/>
            <a:ext cx="173990" cy="17462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19785" y="1844039"/>
            <a:ext cx="173990" cy="1746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19785" y="2466339"/>
            <a:ext cx="173990" cy="1746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9785" y="3088639"/>
            <a:ext cx="173990" cy="17462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73785" y="1099185"/>
            <a:ext cx="5045075" cy="2272665"/>
          </a:xfrm>
          <a:prstGeom prst="rect">
            <a:avLst/>
          </a:prstGeom>
        </p:spPr>
        <p:txBody>
          <a:bodyPr vert="horz" wrap="square" lIns="0" tIns="12065" rIns="0" bIns="0" rtlCol="0">
            <a:spAutoFit/>
          </a:bodyPr>
          <a:lstStyle/>
          <a:p>
            <a:pPr marL="12700">
              <a:lnSpc>
                <a:spcPct val="100000"/>
              </a:lnSpc>
              <a:spcBef>
                <a:spcPts val="95"/>
              </a:spcBef>
            </a:pPr>
            <a:r>
              <a:rPr sz="2500" dirty="0">
                <a:latin typeface="Noto Sans CJK JP Regular"/>
                <a:cs typeface="Noto Sans CJK JP Regular"/>
              </a:rPr>
              <a:t>用两个尖括号括起来。</a:t>
            </a:r>
            <a:r>
              <a:rPr sz="2500" spc="459" dirty="0">
                <a:latin typeface="Noto Sans CJK JP Regular"/>
                <a:cs typeface="Noto Sans CJK JP Regular"/>
              </a:rPr>
              <a:t>&lt;&gt;</a:t>
            </a:r>
            <a:endParaRPr sz="2500">
              <a:latin typeface="Noto Sans CJK JP Regular"/>
              <a:cs typeface="Noto Sans CJK JP Regular"/>
            </a:endParaRPr>
          </a:p>
          <a:p>
            <a:pPr marL="12700" marR="580390">
              <a:lnSpc>
                <a:spcPct val="163300"/>
              </a:lnSpc>
            </a:pPr>
            <a:r>
              <a:rPr sz="2500" dirty="0">
                <a:latin typeface="Noto Sans CJK JP Regular"/>
                <a:cs typeface="Noto Sans CJK JP Regular"/>
              </a:rPr>
              <a:t>不区分大小写，但推荐采用小</a:t>
            </a:r>
            <a:r>
              <a:rPr sz="2500" spc="-5" dirty="0">
                <a:latin typeface="Noto Sans CJK JP Regular"/>
                <a:cs typeface="Noto Sans CJK JP Regular"/>
              </a:rPr>
              <a:t>写 </a:t>
            </a:r>
            <a:r>
              <a:rPr sz="2500" dirty="0">
                <a:latin typeface="Noto Sans CJK JP Regular"/>
                <a:cs typeface="Noto Sans CJK JP Regular"/>
              </a:rPr>
              <a:t>每个标签都是闭合</a:t>
            </a:r>
            <a:r>
              <a:rPr sz="2500" spc="-5" dirty="0">
                <a:latin typeface="Noto Sans CJK JP Regular"/>
                <a:cs typeface="Noto Sans CJK JP Regular"/>
              </a:rPr>
              <a:t>的</a:t>
            </a:r>
            <a:endParaRPr sz="2500">
              <a:latin typeface="Noto Sans CJK JP Regular"/>
              <a:cs typeface="Noto Sans CJK JP Regular"/>
            </a:endParaRPr>
          </a:p>
          <a:p>
            <a:pPr marL="12700">
              <a:lnSpc>
                <a:spcPct val="100000"/>
              </a:lnSpc>
              <a:spcBef>
                <a:spcPts val="1900"/>
              </a:spcBef>
            </a:pPr>
            <a:r>
              <a:rPr sz="2500" dirty="0">
                <a:latin typeface="Noto Sans CJK JP Regular"/>
                <a:cs typeface="Noto Sans CJK JP Regular"/>
              </a:rPr>
              <a:t>同一标签可以同时拥有</a:t>
            </a:r>
            <a:r>
              <a:rPr sz="2500" spc="220" dirty="0">
                <a:latin typeface="Noto Sans CJK JP Regular"/>
                <a:cs typeface="Noto Sans CJK JP Regular"/>
              </a:rPr>
              <a:t>N</a:t>
            </a:r>
            <a:r>
              <a:rPr sz="2500" dirty="0">
                <a:latin typeface="Noto Sans CJK JP Regular"/>
                <a:cs typeface="Noto Sans CJK JP Regular"/>
              </a:rPr>
              <a:t>个不同属</a:t>
            </a:r>
            <a:r>
              <a:rPr sz="2500" spc="-5" dirty="0">
                <a:latin typeface="Noto Sans CJK JP Regular"/>
                <a:cs typeface="Noto Sans CJK JP Regular"/>
              </a:rPr>
              <a:t>性</a:t>
            </a:r>
            <a:endParaRPr sz="2500">
              <a:latin typeface="Noto Sans CJK JP Regular"/>
              <a:cs typeface="Noto Sans CJK JP Regular"/>
            </a:endParaRPr>
          </a:p>
        </p:txBody>
      </p:sp>
      <p:sp>
        <p:nvSpPr>
          <p:cNvPr id="7" name="object 7"/>
          <p:cNvSpPr txBox="1"/>
          <p:nvPr/>
        </p:nvSpPr>
        <p:spPr>
          <a:xfrm>
            <a:off x="807084" y="5577049"/>
            <a:ext cx="1651635" cy="562610"/>
          </a:xfrm>
          <a:prstGeom prst="rect">
            <a:avLst/>
          </a:prstGeom>
        </p:spPr>
        <p:txBody>
          <a:bodyPr vert="horz" wrap="square" lIns="0" tIns="36830" rIns="0" bIns="0" rtlCol="0">
            <a:spAutoFit/>
          </a:bodyPr>
          <a:lstStyle/>
          <a:p>
            <a:pPr marL="12700">
              <a:lnSpc>
                <a:spcPct val="100000"/>
              </a:lnSpc>
              <a:spcBef>
                <a:spcPts val="290"/>
              </a:spcBef>
            </a:pPr>
            <a:r>
              <a:rPr sz="3200" dirty="0">
                <a:latin typeface="Noto Sans CJK JP Regular"/>
                <a:cs typeface="Noto Sans CJK JP Regular"/>
              </a:rPr>
              <a:t>标签特</a:t>
            </a:r>
            <a:r>
              <a:rPr sz="3200" spc="5" dirty="0">
                <a:latin typeface="Noto Sans CJK JP Regular"/>
                <a:cs typeface="Noto Sans CJK JP Regular"/>
              </a:rPr>
              <a:t>性</a:t>
            </a:r>
            <a:endParaRPr sz="3200">
              <a:latin typeface="Noto Sans CJK JP Regular"/>
              <a:cs typeface="Noto Sans CJK JP Regular"/>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2322" y="743584"/>
            <a:ext cx="139700" cy="1397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61097" y="1251585"/>
            <a:ext cx="139700" cy="13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1097" y="1759585"/>
            <a:ext cx="139700" cy="139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1097" y="2267585"/>
            <a:ext cx="139700" cy="139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61097" y="2775585"/>
            <a:ext cx="139700" cy="1397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38200" y="3200400"/>
            <a:ext cx="139700" cy="1397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61097" y="3791584"/>
            <a:ext cx="139700" cy="1397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61097" y="4299584"/>
            <a:ext cx="139700" cy="1397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161097" y="4807584"/>
            <a:ext cx="139700" cy="13970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56322" y="641985"/>
            <a:ext cx="7399655" cy="4395470"/>
          </a:xfrm>
          <a:prstGeom prst="rect">
            <a:avLst/>
          </a:prstGeom>
        </p:spPr>
        <p:txBody>
          <a:bodyPr vert="horz" wrap="square" lIns="0" tIns="13335" rIns="0" bIns="0" rtlCol="0">
            <a:spAutoFit/>
          </a:bodyPr>
          <a:lstStyle/>
          <a:p>
            <a:pPr marL="12700">
              <a:lnSpc>
                <a:spcPct val="100000"/>
              </a:lnSpc>
              <a:spcBef>
                <a:spcPts val="105"/>
              </a:spcBef>
            </a:pPr>
            <a:r>
              <a:rPr sz="2000" dirty="0">
                <a:latin typeface="Noto Sans CJK JP Regular"/>
                <a:cs typeface="Noto Sans CJK JP Regular"/>
              </a:rPr>
              <a:t>对标</a:t>
            </a:r>
            <a:r>
              <a:rPr sz="2000" spc="5" dirty="0">
                <a:latin typeface="Noto Sans CJK JP Regular"/>
                <a:cs typeface="Noto Sans CJK JP Regular"/>
              </a:rPr>
              <a:t>签</a:t>
            </a:r>
            <a:endParaRPr sz="2000" dirty="0">
              <a:latin typeface="Noto Sans CJK JP Regular"/>
              <a:cs typeface="Noto Sans CJK JP Regular"/>
            </a:endParaRPr>
          </a:p>
          <a:p>
            <a:pPr marL="390525" marR="4206240">
              <a:lnSpc>
                <a:spcPct val="166700"/>
              </a:lnSpc>
            </a:pPr>
            <a:r>
              <a:rPr sz="2000" dirty="0">
                <a:latin typeface="Noto Sans CJK JP Regular"/>
                <a:cs typeface="Noto Sans CJK JP Regular"/>
              </a:rPr>
              <a:t>包含起始标签和结束标签 内容写在对标签中</a:t>
            </a:r>
            <a:r>
              <a:rPr sz="2000" spc="5" dirty="0">
                <a:latin typeface="Noto Sans CJK JP Regular"/>
                <a:cs typeface="Noto Sans CJK JP Regular"/>
              </a:rPr>
              <a:t>间</a:t>
            </a:r>
            <a:endParaRPr sz="2000" dirty="0">
              <a:latin typeface="Noto Sans CJK JP Regular"/>
              <a:cs typeface="Noto Sans CJK JP Regular"/>
            </a:endParaRPr>
          </a:p>
          <a:p>
            <a:pPr marL="390525">
              <a:lnSpc>
                <a:spcPct val="100000"/>
              </a:lnSpc>
              <a:spcBef>
                <a:spcPts val="1600"/>
              </a:spcBef>
            </a:pPr>
            <a:r>
              <a:rPr sz="2000" dirty="0">
                <a:latin typeface="Noto Sans CJK JP Regular"/>
                <a:cs typeface="Noto Sans CJK JP Regular"/>
              </a:rPr>
              <a:t>属性写在起始标签尖括号</a:t>
            </a:r>
            <a:r>
              <a:rPr sz="2000" spc="5" dirty="0">
                <a:latin typeface="Noto Sans CJK JP Regular"/>
                <a:cs typeface="Noto Sans CJK JP Regular"/>
              </a:rPr>
              <a:t>内</a:t>
            </a:r>
            <a:endParaRPr sz="2000" dirty="0">
              <a:latin typeface="Noto Sans CJK JP Regular"/>
              <a:cs typeface="Noto Sans CJK JP Regular"/>
            </a:endParaRPr>
          </a:p>
          <a:p>
            <a:pPr marL="12700" marR="5080" indent="377825">
              <a:lnSpc>
                <a:spcPct val="166700"/>
              </a:lnSpc>
            </a:pPr>
            <a:r>
              <a:rPr sz="2000" dirty="0">
                <a:latin typeface="Noto Sans CJK JP Regular"/>
                <a:cs typeface="Noto Sans CJK JP Regular"/>
              </a:rPr>
              <a:t>例</a:t>
            </a:r>
            <a:r>
              <a:rPr sz="2000" spc="5" dirty="0">
                <a:latin typeface="Noto Sans CJK JP Regular"/>
                <a:cs typeface="Noto Sans CJK JP Regular"/>
              </a:rPr>
              <a:t>如</a:t>
            </a:r>
            <a:r>
              <a:rPr sz="2000" spc="125" dirty="0">
                <a:latin typeface="Noto Sans CJK JP Regular"/>
                <a:cs typeface="Noto Sans CJK JP Regular"/>
              </a:rPr>
              <a:t> </a:t>
            </a:r>
            <a:r>
              <a:rPr sz="2000" spc="175" dirty="0">
                <a:latin typeface="Noto Sans CJK JP Regular"/>
                <a:cs typeface="Noto Sans CJK JP Regular"/>
              </a:rPr>
              <a:t>&lt;a</a:t>
            </a:r>
            <a:r>
              <a:rPr sz="2000" spc="130" dirty="0">
                <a:latin typeface="Noto Sans CJK JP Regular"/>
                <a:cs typeface="Noto Sans CJK JP Regular"/>
              </a:rPr>
              <a:t> </a:t>
            </a:r>
            <a:r>
              <a:rPr sz="2000" spc="20" dirty="0">
                <a:latin typeface="Noto Sans CJK JP Regular"/>
                <a:cs typeface="Noto Sans CJK JP Regular"/>
              </a:rPr>
              <a:t>href='http://www.houdunwang.com</a:t>
            </a:r>
            <a:r>
              <a:rPr sz="2000" spc="20" dirty="0" smtClean="0">
                <a:latin typeface="Noto Sans CJK JP Regular"/>
                <a:cs typeface="Noto Sans CJK JP Regular"/>
              </a:rPr>
              <a:t>'&gt;</a:t>
            </a:r>
            <a:r>
              <a:rPr lang="zh-CN" altLang="en-US" sz="2000" spc="20" dirty="0" smtClean="0">
                <a:latin typeface="Noto Sans CJK JP Regular"/>
                <a:cs typeface="Noto Sans CJK JP Regular"/>
              </a:rPr>
              <a:t>上元教育</a:t>
            </a:r>
            <a:r>
              <a:rPr sz="2000" spc="195" dirty="0" smtClean="0">
                <a:latin typeface="Noto Sans CJK JP Regular"/>
                <a:cs typeface="Noto Sans CJK JP Regular"/>
              </a:rPr>
              <a:t>&lt;/</a:t>
            </a:r>
            <a:r>
              <a:rPr sz="2000" spc="195" dirty="0">
                <a:latin typeface="Noto Sans CJK JP Regular"/>
                <a:cs typeface="Noto Sans CJK JP Regular"/>
              </a:rPr>
              <a:t>a&gt;  </a:t>
            </a:r>
            <a:r>
              <a:rPr sz="2000" dirty="0">
                <a:latin typeface="Noto Sans CJK JP Regular"/>
                <a:cs typeface="Noto Sans CJK JP Regular"/>
              </a:rPr>
              <a:t>单标</a:t>
            </a:r>
            <a:r>
              <a:rPr sz="2000" spc="5" dirty="0">
                <a:latin typeface="Noto Sans CJK JP Regular"/>
                <a:cs typeface="Noto Sans CJK JP Regular"/>
              </a:rPr>
              <a:t>签</a:t>
            </a:r>
            <a:endParaRPr sz="2000" dirty="0">
              <a:latin typeface="Noto Sans CJK JP Regular"/>
              <a:cs typeface="Noto Sans CJK JP Regular"/>
            </a:endParaRPr>
          </a:p>
          <a:p>
            <a:pPr marL="390525" marR="3952240">
              <a:lnSpc>
                <a:spcPct val="166700"/>
              </a:lnSpc>
            </a:pPr>
            <a:r>
              <a:rPr sz="2000" dirty="0">
                <a:latin typeface="Noto Sans CJK JP Regular"/>
                <a:cs typeface="Noto Sans CJK JP Regular"/>
              </a:rPr>
              <a:t>只有一个由尖括号括的标签 属性直接写在标签尖括号</a:t>
            </a:r>
            <a:r>
              <a:rPr sz="2000" spc="5" dirty="0">
                <a:latin typeface="Noto Sans CJK JP Regular"/>
                <a:cs typeface="Noto Sans CJK JP Regular"/>
              </a:rPr>
              <a:t>内</a:t>
            </a:r>
            <a:endParaRPr sz="2000" dirty="0">
              <a:latin typeface="Noto Sans CJK JP Regular"/>
              <a:cs typeface="Noto Sans CJK JP Regular"/>
            </a:endParaRPr>
          </a:p>
          <a:p>
            <a:pPr marL="390525">
              <a:lnSpc>
                <a:spcPct val="100000"/>
              </a:lnSpc>
              <a:spcBef>
                <a:spcPts val="1595"/>
              </a:spcBef>
            </a:pPr>
            <a:r>
              <a:rPr sz="2000" dirty="0">
                <a:latin typeface="Noto Sans CJK JP Regular"/>
                <a:cs typeface="Noto Sans CJK JP Regular"/>
              </a:rPr>
              <a:t>例如</a:t>
            </a:r>
            <a:r>
              <a:rPr sz="2000" spc="-5" dirty="0">
                <a:latin typeface="Noto Sans CJK JP Regular"/>
                <a:cs typeface="Noto Sans CJK JP Regular"/>
              </a:rPr>
              <a:t>：</a:t>
            </a:r>
            <a:r>
              <a:rPr sz="2000" spc="-5" dirty="0">
                <a:latin typeface="Arial"/>
                <a:cs typeface="Arial"/>
              </a:rPr>
              <a:t>&lt;img</a:t>
            </a:r>
            <a:r>
              <a:rPr sz="2000" spc="-15" dirty="0">
                <a:latin typeface="Arial"/>
                <a:cs typeface="Arial"/>
              </a:rPr>
              <a:t> </a:t>
            </a:r>
            <a:r>
              <a:rPr sz="2000" spc="-5" dirty="0">
                <a:latin typeface="Arial"/>
                <a:cs typeface="Arial"/>
              </a:rPr>
              <a:t>src='ad.jpg' alt='</a:t>
            </a:r>
            <a:r>
              <a:rPr sz="2000" dirty="0">
                <a:latin typeface="Noto Sans CJK JP Regular"/>
                <a:cs typeface="Noto Sans CJK JP Regular"/>
              </a:rPr>
              <a:t>广告</a:t>
            </a:r>
            <a:r>
              <a:rPr sz="2000" dirty="0">
                <a:latin typeface="Arial"/>
                <a:cs typeface="Arial"/>
              </a:rPr>
              <a:t>'</a:t>
            </a:r>
            <a:r>
              <a:rPr sz="2000" spc="-5" dirty="0">
                <a:latin typeface="Arial"/>
                <a:cs typeface="Arial"/>
              </a:rPr>
              <a:t> /&gt;</a:t>
            </a:r>
            <a:endParaRPr sz="2000" dirty="0">
              <a:latin typeface="Arial"/>
              <a:cs typeface="Arial"/>
            </a:endParaRPr>
          </a:p>
        </p:txBody>
      </p:sp>
      <p:sp>
        <p:nvSpPr>
          <p:cNvPr id="12" name="object 12"/>
          <p:cNvSpPr txBox="1"/>
          <p:nvPr/>
        </p:nvSpPr>
        <p:spPr>
          <a:xfrm>
            <a:off x="789622" y="5569111"/>
            <a:ext cx="1651635" cy="562610"/>
          </a:xfrm>
          <a:prstGeom prst="rect">
            <a:avLst/>
          </a:prstGeom>
        </p:spPr>
        <p:txBody>
          <a:bodyPr vert="horz" wrap="square" lIns="0" tIns="36830" rIns="0" bIns="0" rtlCol="0">
            <a:spAutoFit/>
          </a:bodyPr>
          <a:lstStyle/>
          <a:p>
            <a:pPr marL="12700">
              <a:lnSpc>
                <a:spcPct val="100000"/>
              </a:lnSpc>
              <a:spcBef>
                <a:spcPts val="290"/>
              </a:spcBef>
            </a:pPr>
            <a:r>
              <a:rPr sz="3200" dirty="0">
                <a:latin typeface="Noto Sans CJK JP Regular"/>
                <a:cs typeface="Noto Sans CJK JP Regular"/>
              </a:rPr>
              <a:t>标签类</a:t>
            </a:r>
            <a:r>
              <a:rPr sz="3200" spc="5" dirty="0">
                <a:latin typeface="Noto Sans CJK JP Regular"/>
                <a:cs typeface="Noto Sans CJK JP Regular"/>
              </a:rPr>
              <a:t>型</a:t>
            </a:r>
            <a:endParaRPr sz="3200">
              <a:latin typeface="Noto Sans CJK JP Regular"/>
              <a:cs typeface="Noto Sans CJK JP Regular"/>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8672" y="794385"/>
            <a:ext cx="7226934" cy="27698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6600"/>
                </a:solidFill>
                <a:latin typeface="Noto Sans CJK JP Regular"/>
                <a:cs typeface="Noto Sans CJK JP Regular"/>
              </a:rPr>
              <a:t>语法</a:t>
            </a:r>
            <a:r>
              <a:rPr sz="2000" spc="135" dirty="0">
                <a:solidFill>
                  <a:srgbClr val="FF6600"/>
                </a:solidFill>
                <a:latin typeface="Noto Sans CJK JP Regular"/>
                <a:cs typeface="Noto Sans CJK JP Regular"/>
              </a:rPr>
              <a:t>：&lt;!--</a:t>
            </a:r>
            <a:r>
              <a:rPr sz="2000" spc="130" dirty="0">
                <a:solidFill>
                  <a:srgbClr val="FF6600"/>
                </a:solidFill>
                <a:latin typeface="Noto Sans CJK JP Regular"/>
                <a:cs typeface="Noto Sans CJK JP Regular"/>
              </a:rPr>
              <a:t> </a:t>
            </a:r>
            <a:r>
              <a:rPr sz="2000" dirty="0">
                <a:solidFill>
                  <a:srgbClr val="FF6600"/>
                </a:solidFill>
                <a:latin typeface="Noto Sans CJK JP Regular"/>
                <a:cs typeface="Noto Sans CJK JP Regular"/>
              </a:rPr>
              <a:t>注释内</a:t>
            </a:r>
            <a:r>
              <a:rPr sz="2000" spc="5" dirty="0">
                <a:solidFill>
                  <a:srgbClr val="FF6600"/>
                </a:solidFill>
                <a:latin typeface="Noto Sans CJK JP Regular"/>
                <a:cs typeface="Noto Sans CJK JP Regular"/>
              </a:rPr>
              <a:t>容</a:t>
            </a:r>
            <a:r>
              <a:rPr sz="2000" spc="135" dirty="0">
                <a:solidFill>
                  <a:srgbClr val="FF6600"/>
                </a:solidFill>
                <a:latin typeface="Noto Sans CJK JP Regular"/>
                <a:cs typeface="Noto Sans CJK JP Regular"/>
              </a:rPr>
              <a:t> </a:t>
            </a:r>
            <a:r>
              <a:rPr sz="2000" spc="235" dirty="0">
                <a:solidFill>
                  <a:srgbClr val="FF6600"/>
                </a:solidFill>
                <a:latin typeface="Noto Sans CJK JP Regular"/>
                <a:cs typeface="Noto Sans CJK JP Regular"/>
              </a:rPr>
              <a:t>--&gt;</a:t>
            </a:r>
            <a:endParaRPr sz="2000">
              <a:latin typeface="Noto Sans CJK JP Regular"/>
              <a:cs typeface="Noto Sans CJK JP Regular"/>
            </a:endParaRPr>
          </a:p>
          <a:p>
            <a:pPr>
              <a:lnSpc>
                <a:spcPct val="100000"/>
              </a:lnSpc>
              <a:spcBef>
                <a:spcPts val="30"/>
              </a:spcBef>
            </a:pPr>
            <a:endParaRPr sz="3800">
              <a:latin typeface="Times New Roman"/>
              <a:cs typeface="Times New Roman"/>
            </a:endParaRPr>
          </a:p>
          <a:p>
            <a:pPr marL="88900" marR="5080" indent="-76200">
              <a:lnSpc>
                <a:spcPct val="150000"/>
              </a:lnSpc>
              <a:buSzPct val="80000"/>
              <a:buFont typeface="Wingdings"/>
              <a:buChar char=""/>
              <a:tabLst>
                <a:tab pos="354965" algn="l"/>
                <a:tab pos="355600" algn="l"/>
              </a:tabLst>
            </a:pPr>
            <a:r>
              <a:rPr sz="2000" dirty="0">
                <a:latin typeface="Noto Sans CJK JP Regular"/>
                <a:cs typeface="Noto Sans CJK JP Regular"/>
              </a:rPr>
              <a:t>注释其实就是对代码的解释说明，在代码书写过程中合理运用 注释是十分有必要的</a:t>
            </a:r>
            <a:r>
              <a:rPr sz="2000" spc="5" dirty="0">
                <a:latin typeface="Noto Sans CJK JP Regular"/>
                <a:cs typeface="Noto Sans CJK JP Regular"/>
              </a:rPr>
              <a:t>。</a:t>
            </a:r>
            <a:endParaRPr sz="2000">
              <a:latin typeface="Noto Sans CJK JP Regular"/>
              <a:cs typeface="Noto Sans CJK JP Regular"/>
            </a:endParaRPr>
          </a:p>
          <a:p>
            <a:pPr marL="88900" marR="5080" indent="-76200">
              <a:lnSpc>
                <a:spcPct val="150000"/>
              </a:lnSpc>
              <a:spcBef>
                <a:spcPts val="400"/>
              </a:spcBef>
              <a:buSzPct val="80000"/>
              <a:buFont typeface="Wingdings"/>
              <a:buChar char=""/>
              <a:tabLst>
                <a:tab pos="354965" algn="l"/>
                <a:tab pos="355600" algn="l"/>
              </a:tabLst>
            </a:pPr>
            <a:r>
              <a:rPr sz="2000" dirty="0">
                <a:latin typeface="Noto Sans CJK JP Regular"/>
                <a:cs typeface="Noto Sans CJK JP Regular"/>
              </a:rPr>
              <a:t>浏览器不会解析注释。说白了，注释是给人看的，不是给浏览 器看的</a:t>
            </a:r>
            <a:r>
              <a:rPr sz="2000" spc="5" dirty="0">
                <a:latin typeface="Noto Sans CJK JP Regular"/>
                <a:cs typeface="Noto Sans CJK JP Regular"/>
              </a:rPr>
              <a:t>。</a:t>
            </a:r>
            <a:endParaRPr sz="2000">
              <a:latin typeface="Noto Sans CJK JP Regular"/>
              <a:cs typeface="Noto Sans CJK JP Regular"/>
            </a:endParaRPr>
          </a:p>
        </p:txBody>
      </p:sp>
      <p:sp>
        <p:nvSpPr>
          <p:cNvPr id="3" name="object 3"/>
          <p:cNvSpPr txBox="1"/>
          <p:nvPr/>
        </p:nvSpPr>
        <p:spPr>
          <a:xfrm>
            <a:off x="786447" y="5667422"/>
            <a:ext cx="2947353" cy="432434"/>
          </a:xfrm>
          <a:prstGeom prst="rect">
            <a:avLst/>
          </a:prstGeom>
        </p:spPr>
        <p:txBody>
          <a:bodyPr vert="horz" wrap="square" lIns="0" tIns="0" rIns="0" bIns="0" rtlCol="0">
            <a:spAutoFit/>
          </a:bodyPr>
          <a:lstStyle/>
          <a:p>
            <a:pPr marL="12700">
              <a:lnSpc>
                <a:spcPts val="3304"/>
              </a:lnSpc>
            </a:pPr>
            <a:r>
              <a:rPr sz="3200" spc="-195" dirty="0">
                <a:latin typeface="Noto Sans CJK JP Regular"/>
                <a:cs typeface="Noto Sans CJK JP Regular"/>
              </a:rPr>
              <a:t>H</a:t>
            </a:r>
            <a:r>
              <a:rPr sz="3200" spc="265" dirty="0">
                <a:latin typeface="Noto Sans CJK JP Regular"/>
                <a:cs typeface="Noto Sans CJK JP Regular"/>
              </a:rPr>
              <a:t>T</a:t>
            </a:r>
            <a:r>
              <a:rPr sz="3200" spc="-70" dirty="0">
                <a:latin typeface="Noto Sans CJK JP Regular"/>
                <a:cs typeface="Noto Sans CJK JP Regular"/>
              </a:rPr>
              <a:t>M</a:t>
            </a:r>
            <a:r>
              <a:rPr sz="3200" spc="305" dirty="0">
                <a:latin typeface="Noto Sans CJK JP Regular"/>
                <a:cs typeface="Noto Sans CJK JP Regular"/>
              </a:rPr>
              <a:t>L</a:t>
            </a:r>
            <a:r>
              <a:rPr sz="3200" spc="5" dirty="0">
                <a:latin typeface="Noto Sans CJK JP Regular"/>
                <a:cs typeface="Noto Sans CJK JP Regular"/>
              </a:rPr>
              <a:t>注释</a:t>
            </a:r>
            <a:endParaRPr sz="3200" dirty="0">
              <a:latin typeface="Noto Sans CJK JP Regular"/>
              <a:cs typeface="Noto Sans CJK JP Regular"/>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a:t>
            </a:r>
            <a:r>
              <a:rPr lang="zh-CN" altLang="en-US" b="1" dirty="0" smtClean="0"/>
              <a:t>上元教育</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322" y="902969"/>
            <a:ext cx="7472045" cy="1671320"/>
          </a:xfrm>
          <a:prstGeom prst="rect">
            <a:avLst/>
          </a:prstGeom>
        </p:spPr>
        <p:txBody>
          <a:bodyPr vert="horz" wrap="square" lIns="0" tIns="12700" rIns="0" bIns="0" rtlCol="0">
            <a:spAutoFit/>
          </a:bodyPr>
          <a:lstStyle/>
          <a:p>
            <a:pPr marL="12700" marR="5080">
              <a:lnSpc>
                <a:spcPct val="150000"/>
              </a:lnSpc>
              <a:spcBef>
                <a:spcPts val="100"/>
              </a:spcBef>
            </a:pPr>
            <a:r>
              <a:rPr sz="2400" spc="-80" dirty="0"/>
              <a:t>B</a:t>
            </a:r>
            <a:r>
              <a:rPr sz="2400" spc="65" dirty="0"/>
              <a:t>o</a:t>
            </a:r>
            <a:r>
              <a:rPr sz="2400" spc="40" dirty="0"/>
              <a:t>d</a:t>
            </a:r>
            <a:r>
              <a:rPr sz="2400" spc="10" dirty="0"/>
              <a:t>y</a:t>
            </a:r>
            <a:r>
              <a:rPr sz="2400" dirty="0"/>
              <a:t>中放置的是网页中的主体，表示网页的主体部分， 通俗的说也就是用户可以看到的内容，可以包含文本、 图片、音频、视频等各种内容！</a:t>
            </a:r>
            <a:endParaRPr sz="2400"/>
          </a:p>
        </p:txBody>
      </p:sp>
      <p:sp>
        <p:nvSpPr>
          <p:cNvPr id="3" name="object 3"/>
          <p:cNvSpPr txBox="1"/>
          <p:nvPr/>
        </p:nvSpPr>
        <p:spPr>
          <a:xfrm>
            <a:off x="802322" y="5616622"/>
            <a:ext cx="3922078" cy="432434"/>
          </a:xfrm>
          <a:prstGeom prst="rect">
            <a:avLst/>
          </a:prstGeom>
        </p:spPr>
        <p:txBody>
          <a:bodyPr vert="horz" wrap="square" lIns="0" tIns="0" rIns="0" bIns="0" rtlCol="0">
            <a:spAutoFit/>
          </a:bodyPr>
          <a:lstStyle/>
          <a:p>
            <a:pPr marL="12700">
              <a:lnSpc>
                <a:spcPts val="3304"/>
              </a:lnSpc>
            </a:pPr>
            <a:r>
              <a:rPr sz="3200" spc="-330" dirty="0">
                <a:latin typeface="Noto Sans CJK JP Regular"/>
                <a:cs typeface="Noto Sans CJK JP Regular"/>
              </a:rPr>
              <a:t>b</a:t>
            </a:r>
            <a:r>
              <a:rPr sz="3200" spc="-250" dirty="0">
                <a:latin typeface="Noto Sans CJK JP Regular"/>
                <a:cs typeface="Noto Sans CJK JP Regular"/>
              </a:rPr>
              <a:t>o</a:t>
            </a:r>
            <a:r>
              <a:rPr sz="3200" spc="-310" dirty="0">
                <a:latin typeface="Noto Sans CJK JP Regular"/>
                <a:cs typeface="Noto Sans CJK JP Regular"/>
              </a:rPr>
              <a:t>d</a:t>
            </a:r>
            <a:r>
              <a:rPr sz="3200" spc="120" dirty="0">
                <a:latin typeface="Noto Sans CJK JP Regular"/>
                <a:cs typeface="Noto Sans CJK JP Regular"/>
              </a:rPr>
              <a:t>y</a:t>
            </a:r>
            <a:r>
              <a:rPr sz="3200" spc="5" dirty="0">
                <a:latin typeface="Noto Sans CJK JP Regular"/>
                <a:cs typeface="Noto Sans CJK JP Regular"/>
              </a:rPr>
              <a:t>元素中的标签</a:t>
            </a:r>
            <a:endParaRPr sz="3200" dirty="0">
              <a:latin typeface="Noto Sans CJK JP Regular"/>
              <a:cs typeface="Noto Sans CJK JP Regular"/>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b="1" dirty="0" smtClean="0"/>
              <a:t>             上元教育</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3200400"/>
            <a:ext cx="125729" cy="12572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9600" y="3810000"/>
            <a:ext cx="125730" cy="12573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8200" y="914400"/>
            <a:ext cx="8382000" cy="3221523"/>
          </a:xfrm>
          <a:prstGeom prst="rect">
            <a:avLst/>
          </a:prstGeom>
        </p:spPr>
        <p:txBody>
          <a:bodyPr vert="horz" wrap="square" lIns="0" tIns="12700" rIns="0" bIns="0" rtlCol="0">
            <a:spAutoFit/>
          </a:bodyPr>
          <a:lstStyle/>
          <a:p>
            <a:pPr marL="12700">
              <a:lnSpc>
                <a:spcPct val="100000"/>
              </a:lnSpc>
              <a:spcBef>
                <a:spcPts val="100"/>
              </a:spcBef>
            </a:pPr>
            <a:r>
              <a:rPr sz="1800" spc="65" dirty="0">
                <a:solidFill>
                  <a:srgbClr val="FF3300"/>
                </a:solidFill>
                <a:latin typeface="Noto Sans CJK JP Regular"/>
                <a:cs typeface="Noto Sans CJK JP Regular"/>
              </a:rPr>
              <a:t>&lt;meta</a:t>
            </a:r>
            <a:r>
              <a:rPr sz="1800" spc="110" dirty="0">
                <a:solidFill>
                  <a:srgbClr val="FF3300"/>
                </a:solidFill>
                <a:latin typeface="Noto Sans CJK JP Regular"/>
                <a:cs typeface="Noto Sans CJK JP Regular"/>
              </a:rPr>
              <a:t> </a:t>
            </a:r>
            <a:r>
              <a:rPr sz="1800" spc="145" dirty="0">
                <a:solidFill>
                  <a:srgbClr val="FF3300"/>
                </a:solidFill>
                <a:latin typeface="Noto Sans CJK JP Regular"/>
                <a:cs typeface="Noto Sans CJK JP Regular"/>
              </a:rPr>
              <a:t>name=“</a:t>
            </a:r>
            <a:r>
              <a:rPr sz="1800" spc="145" dirty="0" err="1" smtClean="0">
                <a:solidFill>
                  <a:srgbClr val="FF3300"/>
                </a:solidFill>
                <a:latin typeface="Noto Sans CJK JP Regular"/>
                <a:cs typeface="Noto Sans CJK JP Regular"/>
              </a:rPr>
              <a:t>keywords”content</a:t>
            </a:r>
            <a:r>
              <a:rPr sz="1800" spc="145" dirty="0">
                <a:solidFill>
                  <a:srgbClr val="FF3300"/>
                </a:solidFill>
                <a:latin typeface="Noto Sans CJK JP Regular"/>
                <a:cs typeface="Noto Sans CJK JP Regular"/>
              </a:rPr>
              <a:t>=“</a:t>
            </a:r>
            <a:r>
              <a:rPr sz="1800" dirty="0">
                <a:solidFill>
                  <a:srgbClr val="FF3300"/>
                </a:solidFill>
                <a:latin typeface="Noto Sans CJK JP Regular"/>
                <a:cs typeface="Noto Sans CJK JP Regular"/>
              </a:rPr>
              <a:t>关键词，多个关键词用英文逗号隔</a:t>
            </a:r>
            <a:endParaRPr sz="1800" dirty="0">
              <a:latin typeface="Noto Sans CJK JP Regular"/>
              <a:cs typeface="Noto Sans CJK JP Regular"/>
            </a:endParaRPr>
          </a:p>
          <a:p>
            <a:pPr marL="12700">
              <a:lnSpc>
                <a:spcPct val="100000"/>
              </a:lnSpc>
              <a:spcBef>
                <a:spcPts val="2160"/>
              </a:spcBef>
            </a:pPr>
            <a:r>
              <a:rPr sz="1800" dirty="0">
                <a:solidFill>
                  <a:srgbClr val="FF3300"/>
                </a:solidFill>
                <a:latin typeface="Noto Sans CJK JP Regular"/>
                <a:cs typeface="Noto Sans CJK JP Regular"/>
              </a:rPr>
              <a:t>开</a:t>
            </a:r>
            <a:r>
              <a:rPr sz="1800" spc="445" dirty="0">
                <a:solidFill>
                  <a:srgbClr val="FF3300"/>
                </a:solidFill>
                <a:latin typeface="Noto Sans CJK JP Regular"/>
                <a:cs typeface="Noto Sans CJK JP Regular"/>
              </a:rPr>
              <a:t>”/&gt;</a:t>
            </a:r>
            <a:endParaRPr sz="1800" dirty="0">
              <a:latin typeface="Noto Sans CJK JP Regular"/>
              <a:cs typeface="Noto Sans CJK JP Regular"/>
            </a:endParaRPr>
          </a:p>
          <a:p>
            <a:pPr marL="12700" marR="56515">
              <a:lnSpc>
                <a:spcPct val="200000"/>
              </a:lnSpc>
              <a:spcBef>
                <a:spcPts val="400"/>
              </a:spcBef>
            </a:pPr>
            <a:r>
              <a:rPr sz="1800" spc="65" dirty="0">
                <a:latin typeface="Noto Sans CJK JP Regular"/>
                <a:cs typeface="Noto Sans CJK JP Regular"/>
              </a:rPr>
              <a:t>&lt;meta</a:t>
            </a:r>
            <a:r>
              <a:rPr sz="1800" spc="100" dirty="0">
                <a:latin typeface="Noto Sans CJK JP Regular"/>
                <a:cs typeface="Noto Sans CJK JP Regular"/>
              </a:rPr>
              <a:t> </a:t>
            </a:r>
            <a:r>
              <a:rPr sz="1800" spc="120" dirty="0">
                <a:latin typeface="Noto Sans CJK JP Regular"/>
                <a:cs typeface="Noto Sans CJK JP Regular"/>
              </a:rPr>
              <a:t>name=“description”</a:t>
            </a:r>
            <a:r>
              <a:rPr sz="1800" spc="100" dirty="0">
                <a:latin typeface="Noto Sans CJK JP Regular"/>
                <a:cs typeface="Noto Sans CJK JP Regular"/>
              </a:rPr>
              <a:t> </a:t>
            </a:r>
            <a:r>
              <a:rPr sz="1800" spc="145" dirty="0">
                <a:latin typeface="Noto Sans CJK JP Regular"/>
                <a:cs typeface="Noto Sans CJK JP Regular"/>
              </a:rPr>
              <a:t>content=“</a:t>
            </a:r>
            <a:r>
              <a:rPr sz="1800" dirty="0">
                <a:latin typeface="Noto Sans CJK JP Regular"/>
                <a:cs typeface="Noto Sans CJK JP Regular"/>
              </a:rPr>
              <a:t>本篇网页的概述，一段话，对网 站的进一步描述</a:t>
            </a:r>
            <a:r>
              <a:rPr sz="1800" spc="445" dirty="0">
                <a:latin typeface="Noto Sans CJK JP Regular"/>
                <a:cs typeface="Noto Sans CJK JP Regular"/>
              </a:rPr>
              <a:t>”/&gt;</a:t>
            </a:r>
            <a:endParaRPr sz="1800" dirty="0">
              <a:latin typeface="Noto Sans CJK JP Regular"/>
              <a:cs typeface="Noto Sans CJK JP Regular"/>
            </a:endParaRPr>
          </a:p>
          <a:p>
            <a:pPr marL="390525" marR="1400810" indent="-377825">
              <a:lnSpc>
                <a:spcPct val="218500"/>
              </a:lnSpc>
            </a:pPr>
            <a:r>
              <a:rPr sz="1800" spc="65" dirty="0">
                <a:latin typeface="Noto Sans CJK JP Regular"/>
                <a:cs typeface="Noto Sans CJK JP Regular"/>
              </a:rPr>
              <a:t>&lt;meta </a:t>
            </a:r>
            <a:r>
              <a:rPr sz="1800" spc="20" dirty="0">
                <a:latin typeface="Noto Sans CJK JP Regular"/>
                <a:cs typeface="Noto Sans CJK JP Regular"/>
              </a:rPr>
              <a:t>http-equiv='refresh' </a:t>
            </a:r>
            <a:r>
              <a:rPr sz="1800" spc="25" dirty="0">
                <a:latin typeface="Noto Sans CJK JP Regular"/>
                <a:cs typeface="Noto Sans CJK JP Regular"/>
              </a:rPr>
              <a:t>content='5;URL=index.htm</a:t>
            </a:r>
            <a:r>
              <a:rPr sz="1800" spc="25" dirty="0" smtClean="0">
                <a:latin typeface="Noto Sans CJK JP Regular"/>
                <a:cs typeface="Noto Sans CJK JP Regular"/>
              </a:rPr>
              <a:t>' </a:t>
            </a:r>
            <a:r>
              <a:rPr lang="en-US" altLang="zh-CN" spc="195" dirty="0" smtClean="0">
                <a:latin typeface="Noto Sans CJK JP Regular"/>
                <a:cs typeface="Noto Sans CJK JP Regular"/>
              </a:rPr>
              <a:t>/&gt;</a:t>
            </a:r>
          </a:p>
          <a:p>
            <a:pPr marL="390525" marR="1400810" indent="-377825">
              <a:lnSpc>
                <a:spcPct val="218500"/>
              </a:lnSpc>
            </a:pPr>
            <a:r>
              <a:rPr sz="1800" dirty="0" err="1" smtClean="0">
                <a:latin typeface="Noto Sans CJK JP Regular"/>
                <a:cs typeface="Noto Sans CJK JP Regular"/>
              </a:rPr>
              <a:t>在指定的时间内跳转到某个页面</a:t>
            </a:r>
            <a:endParaRPr sz="1800" dirty="0">
              <a:latin typeface="Noto Sans CJK JP Regular"/>
              <a:cs typeface="Noto Sans CJK JP Regular"/>
            </a:endParaRPr>
          </a:p>
        </p:txBody>
      </p:sp>
      <p:sp>
        <p:nvSpPr>
          <p:cNvPr id="5" name="object 5"/>
          <p:cNvSpPr txBox="1"/>
          <p:nvPr/>
        </p:nvSpPr>
        <p:spPr>
          <a:xfrm>
            <a:off x="794384" y="5642022"/>
            <a:ext cx="2874645"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头元素中的标签</a:t>
            </a:r>
            <a:endParaRPr sz="3200">
              <a:latin typeface="Noto Sans CJK JP Regular"/>
              <a:cs typeface="Noto Sans CJK JP Regular"/>
            </a:endParaRPr>
          </a:p>
        </p:txBody>
      </p:sp>
      <p:sp>
        <p:nvSpPr>
          <p:cNvPr id="6" name="object 6"/>
          <p:cNvSpPr txBox="1">
            <a:spLocks noGrp="1"/>
          </p:cNvSpPr>
          <p:nvPr>
            <p:ph type="ftr" sz="quarter" idx="5"/>
          </p:nvPr>
        </p:nvSpPr>
        <p:spPr>
          <a:xfrm>
            <a:off x="6324600" y="6324600"/>
            <a:ext cx="1968500" cy="512961"/>
          </a:xfrm>
          <a:prstGeom prst="rect">
            <a:avLst/>
          </a:prstGeom>
        </p:spPr>
        <p:txBody>
          <a:bodyPr vert="horz" wrap="square" lIns="0" tIns="0" rIns="0" bIns="0" rtlCol="0">
            <a:spAutoFit/>
          </a:bodyPr>
          <a:lstStyle/>
          <a:p>
            <a:pPr marL="12700">
              <a:lnSpc>
                <a:spcPts val="2000"/>
              </a:lnSpc>
            </a:pPr>
            <a:r>
              <a:rPr lang="zh-CN" altLang="en-US" b="1" dirty="0" smtClean="0"/>
              <a:t>              上元教育</a:t>
            </a:r>
          </a:p>
          <a:p>
            <a:pPr marL="12700">
              <a:lnSpc>
                <a:spcPts val="2000"/>
              </a:lnSpc>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2485" y="1028700"/>
            <a:ext cx="139700" cy="1397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2485" y="1506219"/>
            <a:ext cx="139700" cy="13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91260" y="1983739"/>
            <a:ext cx="139700" cy="139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91260" y="2461260"/>
            <a:ext cx="139700" cy="13970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19785" y="755141"/>
            <a:ext cx="6981825" cy="3794760"/>
          </a:xfrm>
          <a:prstGeom prst="rect">
            <a:avLst/>
          </a:prstGeom>
        </p:spPr>
        <p:txBody>
          <a:bodyPr vert="horz" wrap="square" lIns="0" tIns="12065" rIns="0" bIns="0" rtlCol="0">
            <a:spAutoFit/>
          </a:bodyPr>
          <a:lstStyle/>
          <a:p>
            <a:pPr marL="279400" marR="1867535">
              <a:lnSpc>
                <a:spcPct val="156700"/>
              </a:lnSpc>
              <a:spcBef>
                <a:spcPts val="95"/>
              </a:spcBef>
            </a:pPr>
            <a:r>
              <a:rPr sz="2000" dirty="0">
                <a:latin typeface="Noto Sans CJK JP Regular"/>
                <a:cs typeface="Noto Sans CJK JP Regular"/>
              </a:rPr>
              <a:t>是在网页中指定其特定的字符编码格式的库 常用字符编</a:t>
            </a:r>
            <a:r>
              <a:rPr sz="2000" spc="5" dirty="0">
                <a:latin typeface="Noto Sans CJK JP Regular"/>
                <a:cs typeface="Noto Sans CJK JP Regular"/>
              </a:rPr>
              <a:t>码</a:t>
            </a:r>
            <a:endParaRPr sz="2000">
              <a:latin typeface="Noto Sans CJK JP Regular"/>
              <a:cs typeface="Noto Sans CJK JP Regular"/>
            </a:endParaRPr>
          </a:p>
          <a:p>
            <a:pPr marL="657225" marR="1808480">
              <a:lnSpc>
                <a:spcPct val="156700"/>
              </a:lnSpc>
            </a:pPr>
            <a:r>
              <a:rPr sz="2000" spc="5" dirty="0">
                <a:solidFill>
                  <a:srgbClr val="FF6600"/>
                </a:solidFill>
                <a:latin typeface="Noto Sans CJK JP Regular"/>
                <a:cs typeface="Noto Sans CJK JP Regular"/>
              </a:rPr>
              <a:t>GBK</a:t>
            </a:r>
            <a:r>
              <a:rPr sz="2000" spc="100" dirty="0">
                <a:solidFill>
                  <a:srgbClr val="FF6600"/>
                </a:solidFill>
                <a:latin typeface="Noto Sans CJK JP Regular"/>
                <a:cs typeface="Noto Sans CJK JP Regular"/>
              </a:rPr>
              <a:t> </a:t>
            </a:r>
            <a:r>
              <a:rPr sz="2000" spc="170" dirty="0">
                <a:latin typeface="Noto Sans CJK JP Regular"/>
                <a:cs typeface="Noto Sans CJK JP Regular"/>
              </a:rPr>
              <a:t>-</a:t>
            </a:r>
            <a:r>
              <a:rPr sz="2000" spc="100" dirty="0">
                <a:latin typeface="Noto Sans CJK JP Regular"/>
                <a:cs typeface="Noto Sans CJK JP Regular"/>
              </a:rPr>
              <a:t> </a:t>
            </a:r>
            <a:r>
              <a:rPr sz="2000" dirty="0">
                <a:latin typeface="Noto Sans CJK JP Regular"/>
                <a:cs typeface="Noto Sans CJK JP Regular"/>
              </a:rPr>
              <a:t>汉字内码扩展规范，兼容</a:t>
            </a:r>
            <a:r>
              <a:rPr sz="2000" spc="45" dirty="0">
                <a:latin typeface="Noto Sans CJK JP Regular"/>
                <a:cs typeface="Noto Sans CJK JP Regular"/>
              </a:rPr>
              <a:t>GB2312  </a:t>
            </a:r>
            <a:r>
              <a:rPr sz="2000" spc="35" dirty="0">
                <a:solidFill>
                  <a:srgbClr val="FF6600"/>
                </a:solidFill>
                <a:latin typeface="Noto Sans CJK JP Regular"/>
                <a:cs typeface="Noto Sans CJK JP Regular"/>
              </a:rPr>
              <a:t>UTF-8</a:t>
            </a:r>
            <a:r>
              <a:rPr sz="2000" spc="135" dirty="0">
                <a:solidFill>
                  <a:srgbClr val="FF6600"/>
                </a:solidFill>
                <a:latin typeface="Noto Sans CJK JP Regular"/>
                <a:cs typeface="Noto Sans CJK JP Regular"/>
              </a:rPr>
              <a:t> </a:t>
            </a:r>
            <a:r>
              <a:rPr sz="2000" spc="170" dirty="0">
                <a:latin typeface="Noto Sans CJK JP Regular"/>
                <a:cs typeface="Noto Sans CJK JP Regular"/>
              </a:rPr>
              <a:t>-</a:t>
            </a:r>
            <a:r>
              <a:rPr sz="2000" spc="130" dirty="0">
                <a:latin typeface="Noto Sans CJK JP Regular"/>
                <a:cs typeface="Noto Sans CJK JP Regular"/>
              </a:rPr>
              <a:t> </a:t>
            </a:r>
            <a:r>
              <a:rPr sz="2000" dirty="0">
                <a:latin typeface="Noto Sans CJK JP Regular"/>
                <a:cs typeface="Noto Sans CJK JP Regular"/>
              </a:rPr>
              <a:t>万国码（推荐</a:t>
            </a:r>
            <a:r>
              <a:rPr sz="2000" spc="5" dirty="0">
                <a:latin typeface="Noto Sans CJK JP Regular"/>
                <a:cs typeface="Noto Sans CJK JP Regular"/>
              </a:rPr>
              <a:t>）</a:t>
            </a:r>
            <a:endParaRPr sz="2000">
              <a:latin typeface="Noto Sans CJK JP Regular"/>
              <a:cs typeface="Noto Sans CJK JP Regular"/>
            </a:endParaRPr>
          </a:p>
          <a:p>
            <a:pPr>
              <a:lnSpc>
                <a:spcPct val="100000"/>
              </a:lnSpc>
            </a:pPr>
            <a:endParaRPr sz="2600">
              <a:latin typeface="Times New Roman"/>
              <a:cs typeface="Times New Roman"/>
            </a:endParaRPr>
          </a:p>
          <a:p>
            <a:pPr marL="12700">
              <a:lnSpc>
                <a:spcPct val="100000"/>
              </a:lnSpc>
              <a:spcBef>
                <a:spcPts val="2130"/>
              </a:spcBef>
            </a:pPr>
            <a:r>
              <a:rPr sz="2000" dirty="0">
                <a:latin typeface="Noto Sans CJK JP Regular"/>
                <a:cs typeface="Noto Sans CJK JP Regular"/>
              </a:rPr>
              <a:t>在网页中指定编码的方法</a:t>
            </a:r>
            <a:r>
              <a:rPr sz="2000" spc="5" dirty="0">
                <a:latin typeface="Noto Sans CJK JP Regular"/>
                <a:cs typeface="Noto Sans CJK JP Regular"/>
              </a:rPr>
              <a:t>：</a:t>
            </a:r>
            <a:endParaRPr sz="2000">
              <a:latin typeface="Noto Sans CJK JP Regular"/>
              <a:cs typeface="Noto Sans CJK JP Regular"/>
            </a:endParaRPr>
          </a:p>
          <a:p>
            <a:pPr marL="279400" marR="5080">
              <a:lnSpc>
                <a:spcPct val="140000"/>
              </a:lnSpc>
              <a:spcBef>
                <a:spcPts val="400"/>
              </a:spcBef>
            </a:pPr>
            <a:r>
              <a:rPr sz="2000" spc="75" dirty="0">
                <a:solidFill>
                  <a:srgbClr val="FF6600"/>
                </a:solidFill>
                <a:latin typeface="Noto Sans CJK JP Regular"/>
                <a:cs typeface="Noto Sans CJK JP Regular"/>
              </a:rPr>
              <a:t>&lt;meta </a:t>
            </a:r>
            <a:r>
              <a:rPr sz="2000" spc="15" dirty="0">
                <a:solidFill>
                  <a:srgbClr val="FF6600"/>
                </a:solidFill>
                <a:latin typeface="Noto Sans CJK JP Regular"/>
                <a:cs typeface="Noto Sans CJK JP Regular"/>
              </a:rPr>
              <a:t>http-equiv="Content-Type" content="text/html;  </a:t>
            </a:r>
            <a:r>
              <a:rPr sz="2000" spc="40" dirty="0">
                <a:solidFill>
                  <a:srgbClr val="FF6600"/>
                </a:solidFill>
                <a:latin typeface="Noto Sans CJK JP Regular"/>
                <a:cs typeface="Noto Sans CJK JP Regular"/>
              </a:rPr>
              <a:t>charset=</a:t>
            </a:r>
            <a:r>
              <a:rPr sz="2000" dirty="0">
                <a:solidFill>
                  <a:srgbClr val="FF6600"/>
                </a:solidFill>
                <a:latin typeface="Noto Sans CJK JP Regular"/>
                <a:cs typeface="Noto Sans CJK JP Regular"/>
              </a:rPr>
              <a:t>编码</a:t>
            </a:r>
            <a:r>
              <a:rPr sz="2000" spc="-80" dirty="0">
                <a:solidFill>
                  <a:srgbClr val="FF6600"/>
                </a:solidFill>
                <a:latin typeface="Noto Sans CJK JP Regular"/>
                <a:cs typeface="Noto Sans CJK JP Regular"/>
              </a:rPr>
              <a:t>"</a:t>
            </a:r>
            <a:r>
              <a:rPr sz="2000" spc="130" dirty="0">
                <a:solidFill>
                  <a:srgbClr val="FF6600"/>
                </a:solidFill>
                <a:latin typeface="Noto Sans CJK JP Regular"/>
                <a:cs typeface="Noto Sans CJK JP Regular"/>
              </a:rPr>
              <a:t> </a:t>
            </a:r>
            <a:r>
              <a:rPr sz="2000" spc="220" dirty="0">
                <a:solidFill>
                  <a:srgbClr val="FF6600"/>
                </a:solidFill>
                <a:latin typeface="Noto Sans CJK JP Regular"/>
                <a:cs typeface="Noto Sans CJK JP Regular"/>
              </a:rPr>
              <a:t>/&gt;</a:t>
            </a:r>
            <a:endParaRPr sz="2000">
              <a:latin typeface="Noto Sans CJK JP Regular"/>
              <a:cs typeface="Noto Sans CJK JP Regular"/>
            </a:endParaRPr>
          </a:p>
        </p:txBody>
      </p:sp>
      <p:sp>
        <p:nvSpPr>
          <p:cNvPr id="7" name="object 7"/>
          <p:cNvSpPr txBox="1"/>
          <p:nvPr/>
        </p:nvSpPr>
        <p:spPr>
          <a:xfrm>
            <a:off x="819785" y="5592809"/>
            <a:ext cx="1653539"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网页编码</a:t>
            </a:r>
            <a:endParaRPr sz="3200">
              <a:latin typeface="Noto Sans CJK JP Regular"/>
              <a:cs typeface="Noto Sans CJK JP Regular"/>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b="1" dirty="0" smtClean="0"/>
              <a:t>             上元教育</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40" y="0"/>
            <a:ext cx="7543800" cy="381000"/>
          </a:xfrm>
          <a:custGeom>
            <a:avLst/>
            <a:gdLst/>
            <a:ahLst/>
            <a:cxnLst/>
            <a:rect l="l" t="t" r="r" b="b"/>
            <a:pathLst>
              <a:path w="7543800" h="381000">
                <a:moveTo>
                  <a:pt x="0" y="0"/>
                </a:moveTo>
                <a:lnTo>
                  <a:pt x="7543800" y="0"/>
                </a:lnTo>
                <a:lnTo>
                  <a:pt x="7543800" y="381000"/>
                </a:lnTo>
                <a:lnTo>
                  <a:pt x="0" y="381000"/>
                </a:lnTo>
                <a:lnTo>
                  <a:pt x="0" y="0"/>
                </a:lnTo>
                <a:close/>
              </a:path>
            </a:pathLst>
          </a:custGeom>
          <a:solidFill>
            <a:srgbClr val="AC0101"/>
          </a:solidFill>
        </p:spPr>
        <p:txBody>
          <a:bodyPr wrap="square" lIns="0" tIns="0" rIns="0" bIns="0" rtlCol="0"/>
          <a:lstStyle/>
          <a:p>
            <a:endParaRPr/>
          </a:p>
        </p:txBody>
      </p:sp>
      <p:sp>
        <p:nvSpPr>
          <p:cNvPr id="3" name="object 3"/>
          <p:cNvSpPr/>
          <p:nvPr/>
        </p:nvSpPr>
        <p:spPr>
          <a:xfrm>
            <a:off x="777240" y="6185915"/>
            <a:ext cx="7543800" cy="0"/>
          </a:xfrm>
          <a:custGeom>
            <a:avLst/>
            <a:gdLst/>
            <a:ahLst/>
            <a:cxnLst/>
            <a:rect l="l" t="t" r="r" b="b"/>
            <a:pathLst>
              <a:path w="7543800">
                <a:moveTo>
                  <a:pt x="0" y="0"/>
                </a:moveTo>
                <a:lnTo>
                  <a:pt x="7543800" y="0"/>
                </a:lnTo>
              </a:path>
            </a:pathLst>
          </a:custGeom>
          <a:ln w="27432">
            <a:solidFill>
              <a:srgbClr val="AC0101"/>
            </a:solidFill>
          </a:ln>
        </p:spPr>
        <p:txBody>
          <a:bodyPr wrap="square" lIns="0" tIns="0" rIns="0" bIns="0" rtlCol="0"/>
          <a:lstStyle/>
          <a:p>
            <a:endParaRPr/>
          </a:p>
        </p:txBody>
      </p:sp>
      <p:sp>
        <p:nvSpPr>
          <p:cNvPr id="4" name="object 4"/>
          <p:cNvSpPr txBox="1"/>
          <p:nvPr/>
        </p:nvSpPr>
        <p:spPr>
          <a:xfrm>
            <a:off x="816610" y="5494020"/>
            <a:ext cx="4909820" cy="514350"/>
          </a:xfrm>
          <a:prstGeom prst="rect">
            <a:avLst/>
          </a:prstGeom>
        </p:spPr>
        <p:txBody>
          <a:bodyPr vert="horz" wrap="square" lIns="0" tIns="13335" rIns="0" bIns="0" rtlCol="0">
            <a:spAutoFit/>
          </a:bodyPr>
          <a:lstStyle/>
          <a:p>
            <a:pPr marL="12700">
              <a:lnSpc>
                <a:spcPct val="100000"/>
              </a:lnSpc>
              <a:spcBef>
                <a:spcPts val="105"/>
              </a:spcBef>
            </a:pPr>
            <a:r>
              <a:rPr sz="3200" spc="5" dirty="0">
                <a:latin typeface="Noto Sans CJK JP Regular"/>
                <a:cs typeface="Noto Sans CJK JP Regular"/>
              </a:rPr>
              <a:t>课程适用人群及需要的基础</a:t>
            </a:r>
            <a:endParaRPr sz="3200">
              <a:latin typeface="Noto Sans CJK JP Regular"/>
              <a:cs typeface="Noto Sans CJK JP Regular"/>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
        <p:nvSpPr>
          <p:cNvPr id="5" name="object 5"/>
          <p:cNvSpPr txBox="1">
            <a:spLocks noGrp="1"/>
          </p:cNvSpPr>
          <p:nvPr>
            <p:ph type="title"/>
          </p:nvPr>
        </p:nvSpPr>
        <p:spPr>
          <a:xfrm>
            <a:off x="816610" y="548957"/>
            <a:ext cx="1358900" cy="345440"/>
          </a:xfrm>
          <a:prstGeom prst="rect">
            <a:avLst/>
          </a:prstGeom>
        </p:spPr>
        <p:txBody>
          <a:bodyPr vert="horz" wrap="square" lIns="0" tIns="12700" rIns="0" bIns="0" rtlCol="0">
            <a:spAutoFit/>
          </a:bodyPr>
          <a:lstStyle/>
          <a:p>
            <a:pPr marL="12700">
              <a:lnSpc>
                <a:spcPct val="100000"/>
              </a:lnSpc>
              <a:spcBef>
                <a:spcPts val="100"/>
              </a:spcBef>
            </a:pPr>
            <a:r>
              <a:rPr sz="2100" dirty="0"/>
              <a:t>适用人群：</a:t>
            </a:r>
          </a:p>
        </p:txBody>
      </p:sp>
      <p:sp>
        <p:nvSpPr>
          <p:cNvPr id="6" name="object 6"/>
          <p:cNvSpPr txBox="1"/>
          <p:nvPr/>
        </p:nvSpPr>
        <p:spPr>
          <a:xfrm>
            <a:off x="816610" y="1079817"/>
            <a:ext cx="5435600" cy="4061460"/>
          </a:xfrm>
          <a:prstGeom prst="rect">
            <a:avLst/>
          </a:prstGeom>
        </p:spPr>
        <p:txBody>
          <a:bodyPr vert="horz" wrap="square" lIns="0" tIns="12700" rIns="0" bIns="0" rtlCol="0">
            <a:spAutoFit/>
          </a:bodyPr>
          <a:lstStyle/>
          <a:p>
            <a:pPr marL="355600" indent="-342900">
              <a:lnSpc>
                <a:spcPct val="100000"/>
              </a:lnSpc>
              <a:spcBef>
                <a:spcPts val="100"/>
              </a:spcBef>
              <a:buSzPct val="78571"/>
              <a:buFont typeface="Wingdings"/>
              <a:buChar char=""/>
              <a:tabLst>
                <a:tab pos="354965" algn="l"/>
                <a:tab pos="355600" algn="l"/>
              </a:tabLst>
            </a:pPr>
            <a:r>
              <a:rPr sz="2100" dirty="0">
                <a:latin typeface="Noto Sans CJK JP Regular"/>
                <a:cs typeface="Noto Sans CJK JP Regular"/>
              </a:rPr>
              <a:t>零基础，对网站开发毫无基础的同学</a:t>
            </a:r>
          </a:p>
          <a:p>
            <a:pPr marL="355600" indent="-342900">
              <a:lnSpc>
                <a:spcPct val="100000"/>
              </a:lnSpc>
              <a:spcBef>
                <a:spcPts val="1660"/>
              </a:spcBef>
              <a:buSzPct val="78571"/>
              <a:buFont typeface="Wingdings"/>
              <a:buChar char=""/>
              <a:tabLst>
                <a:tab pos="354965" algn="l"/>
                <a:tab pos="355600" algn="l"/>
              </a:tabLst>
            </a:pPr>
            <a:r>
              <a:rPr sz="2100" dirty="0">
                <a:latin typeface="Noto Sans CJK JP Regular"/>
                <a:cs typeface="Noto Sans CJK JP Regular"/>
              </a:rPr>
              <a:t>稍微了解一些，但是知识体系不系统的同学</a:t>
            </a:r>
          </a:p>
          <a:p>
            <a:pPr marL="355600" indent="-342900">
              <a:lnSpc>
                <a:spcPct val="100000"/>
              </a:lnSpc>
              <a:spcBef>
                <a:spcPts val="1660"/>
              </a:spcBef>
              <a:buSzPct val="78571"/>
              <a:buFont typeface="Wingdings"/>
              <a:buChar char=""/>
              <a:tabLst>
                <a:tab pos="354965" algn="l"/>
                <a:tab pos="355600" algn="l"/>
              </a:tabLst>
            </a:pPr>
            <a:r>
              <a:rPr sz="2100" dirty="0">
                <a:latin typeface="Noto Sans CJK JP Regular"/>
                <a:cs typeface="Noto Sans CJK JP Regular"/>
              </a:rPr>
              <a:t>想从事网站开发行业，但是无从下手的同学</a:t>
            </a:r>
          </a:p>
          <a:p>
            <a:pPr>
              <a:lnSpc>
                <a:spcPct val="100000"/>
              </a:lnSpc>
              <a:buFont typeface="Wingdings"/>
              <a:buChar char=""/>
            </a:pPr>
            <a:endParaRPr sz="2700" dirty="0">
              <a:latin typeface="Times New Roman"/>
              <a:cs typeface="Times New Roman"/>
            </a:endParaRPr>
          </a:p>
          <a:p>
            <a:pPr>
              <a:lnSpc>
                <a:spcPct val="100000"/>
              </a:lnSpc>
              <a:spcBef>
                <a:spcPts val="30"/>
              </a:spcBef>
              <a:buFont typeface="Wingdings"/>
              <a:buChar char=""/>
            </a:pPr>
            <a:endParaRPr sz="2350" dirty="0">
              <a:latin typeface="Times New Roman"/>
              <a:cs typeface="Times New Roman"/>
            </a:endParaRPr>
          </a:p>
          <a:p>
            <a:pPr marL="12700">
              <a:lnSpc>
                <a:spcPct val="100000"/>
              </a:lnSpc>
            </a:pPr>
            <a:r>
              <a:rPr sz="2100" dirty="0">
                <a:latin typeface="Noto Sans CJK JP Regular"/>
                <a:cs typeface="Noto Sans CJK JP Regular"/>
              </a:rPr>
              <a:t>需要大家事先掌握的电脑基础</a:t>
            </a:r>
            <a:r>
              <a:rPr sz="2100" spc="-80" dirty="0">
                <a:latin typeface="Noto Sans CJK JP Regular"/>
                <a:cs typeface="Noto Sans CJK JP Regular"/>
              </a:rPr>
              <a:t>:</a:t>
            </a:r>
            <a:endParaRPr sz="2100" dirty="0">
              <a:latin typeface="Noto Sans CJK JP Regular"/>
              <a:cs typeface="Noto Sans CJK JP Regular"/>
            </a:endParaRPr>
          </a:p>
          <a:p>
            <a:pPr marL="355600" indent="-342900">
              <a:lnSpc>
                <a:spcPct val="100000"/>
              </a:lnSpc>
              <a:spcBef>
                <a:spcPts val="1660"/>
              </a:spcBef>
              <a:buSzPct val="78571"/>
              <a:buFont typeface="Wingdings"/>
              <a:buChar char=""/>
              <a:tabLst>
                <a:tab pos="354965" algn="l"/>
                <a:tab pos="355600" algn="l"/>
              </a:tabLst>
            </a:pPr>
            <a:r>
              <a:rPr sz="2100" dirty="0">
                <a:latin typeface="Noto Sans CJK JP Regular"/>
                <a:cs typeface="Noto Sans CJK JP Regular"/>
              </a:rPr>
              <a:t>会开关机</a:t>
            </a:r>
          </a:p>
          <a:p>
            <a:pPr marL="355600" indent="-342900">
              <a:lnSpc>
                <a:spcPct val="100000"/>
              </a:lnSpc>
              <a:spcBef>
                <a:spcPts val="1660"/>
              </a:spcBef>
              <a:buSzPct val="78571"/>
              <a:buFont typeface="Wingdings"/>
              <a:buChar char=""/>
              <a:tabLst>
                <a:tab pos="354965" algn="l"/>
                <a:tab pos="355600" algn="l"/>
              </a:tabLst>
            </a:pPr>
            <a:r>
              <a:rPr sz="2100" dirty="0">
                <a:latin typeface="Noto Sans CJK JP Regular"/>
                <a:cs typeface="Noto Sans CJK JP Regular"/>
              </a:rPr>
              <a:t>会打字</a:t>
            </a:r>
          </a:p>
          <a:p>
            <a:pPr marL="355600" indent="-342900">
              <a:lnSpc>
                <a:spcPct val="100000"/>
              </a:lnSpc>
              <a:spcBef>
                <a:spcPts val="1660"/>
              </a:spcBef>
              <a:buSzPct val="78571"/>
              <a:buFont typeface="Wingdings"/>
              <a:buChar char=""/>
              <a:tabLst>
                <a:tab pos="354965" algn="l"/>
                <a:tab pos="355600" algn="l"/>
              </a:tabLst>
            </a:pPr>
            <a:r>
              <a:rPr sz="2100" dirty="0">
                <a:latin typeface="Noto Sans CJK JP Regular"/>
                <a:cs typeface="Noto Sans CJK JP Regular"/>
              </a:rPr>
              <a:t>会复制粘贴</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5022" y="826135"/>
            <a:ext cx="139700" cy="1397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15022" y="1791335"/>
            <a:ext cx="139700" cy="13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15022" y="3298190"/>
            <a:ext cx="173990" cy="1746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022" y="3806190"/>
            <a:ext cx="173990" cy="17462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69022" y="572897"/>
            <a:ext cx="7228840" cy="3937000"/>
          </a:xfrm>
          <a:prstGeom prst="rect">
            <a:avLst/>
          </a:prstGeom>
        </p:spPr>
        <p:txBody>
          <a:bodyPr vert="horz" wrap="square" lIns="0" tIns="12700" rIns="0" bIns="0" rtlCol="0">
            <a:spAutoFit/>
          </a:bodyPr>
          <a:lstStyle/>
          <a:p>
            <a:pPr marL="12700" marR="95885">
              <a:lnSpc>
                <a:spcPct val="150000"/>
              </a:lnSpc>
              <a:spcBef>
                <a:spcPts val="100"/>
              </a:spcBef>
            </a:pPr>
            <a:r>
              <a:rPr sz="2000" dirty="0">
                <a:latin typeface="Noto Sans CJK JP Regular"/>
                <a:cs typeface="Noto Sans CJK JP Regular"/>
              </a:rPr>
              <a:t>网页需要设置正确的编码格式才能在各浏览器中正常显示，但难 免会遇到页面乱码的情况</a:t>
            </a:r>
            <a:r>
              <a:rPr sz="2000" spc="5" dirty="0">
                <a:latin typeface="Noto Sans CJK JP Regular"/>
                <a:cs typeface="Noto Sans CJK JP Regular"/>
              </a:rPr>
              <a:t>。</a:t>
            </a:r>
            <a:endParaRPr sz="2000">
              <a:latin typeface="Noto Sans CJK JP Regular"/>
              <a:cs typeface="Noto Sans CJK JP Regular"/>
            </a:endParaRPr>
          </a:p>
          <a:p>
            <a:pPr marL="12700">
              <a:lnSpc>
                <a:spcPct val="100000"/>
              </a:lnSpc>
              <a:spcBef>
                <a:spcPts val="1600"/>
              </a:spcBef>
            </a:pPr>
            <a:r>
              <a:rPr sz="2000" dirty="0">
                <a:latin typeface="Noto Sans CJK JP Regular"/>
                <a:cs typeface="Noto Sans CJK JP Regular"/>
              </a:rPr>
              <a:t>网页编码可以理解为两部分</a:t>
            </a:r>
            <a:r>
              <a:rPr sz="2000" spc="5" dirty="0">
                <a:latin typeface="Noto Sans CJK JP Regular"/>
                <a:cs typeface="Noto Sans CJK JP Regular"/>
              </a:rPr>
              <a:t>：</a:t>
            </a:r>
            <a:endParaRPr sz="2000">
              <a:latin typeface="Noto Sans CJK JP Regular"/>
              <a:cs typeface="Noto Sans CJK JP Regular"/>
            </a:endParaRPr>
          </a:p>
          <a:p>
            <a:pPr marL="104775">
              <a:lnSpc>
                <a:spcPct val="100000"/>
              </a:lnSpc>
              <a:spcBef>
                <a:spcPts val="1600"/>
              </a:spcBef>
              <a:tabLst>
                <a:tab pos="2921000" algn="l"/>
              </a:tabLst>
            </a:pPr>
            <a:r>
              <a:rPr sz="2000" spc="5" dirty="0">
                <a:latin typeface="Noto Sans CJK JP Regular"/>
                <a:cs typeface="Noto Sans CJK JP Regular"/>
              </a:rPr>
              <a:t>①</a:t>
            </a:r>
            <a:r>
              <a:rPr sz="2000" spc="-204" dirty="0">
                <a:latin typeface="Noto Sans CJK JP Regular"/>
                <a:cs typeface="Noto Sans CJK JP Regular"/>
              </a:rPr>
              <a:t> </a:t>
            </a:r>
            <a:r>
              <a:rPr sz="2000" spc="10" dirty="0">
                <a:latin typeface="Noto Sans CJK JP Regular"/>
                <a:cs typeface="Noto Sans CJK JP Regular"/>
              </a:rPr>
              <a:t>head</a:t>
            </a:r>
            <a:r>
              <a:rPr sz="2000" dirty="0">
                <a:latin typeface="Noto Sans CJK JP Regular"/>
                <a:cs typeface="Noto Sans CJK JP Regular"/>
              </a:rPr>
              <a:t>头部设置的编</a:t>
            </a:r>
            <a:r>
              <a:rPr sz="2000" spc="5" dirty="0">
                <a:latin typeface="Noto Sans CJK JP Regular"/>
                <a:cs typeface="Noto Sans CJK JP Regular"/>
              </a:rPr>
              <a:t>码	</a:t>
            </a:r>
            <a:r>
              <a:rPr sz="2000" spc="55" dirty="0">
                <a:latin typeface="Noto Sans CJK JP Regular"/>
                <a:cs typeface="Noto Sans CJK JP Regular"/>
              </a:rPr>
              <a:t>gbk</a:t>
            </a:r>
            <a:endParaRPr sz="2000">
              <a:latin typeface="Noto Sans CJK JP Regular"/>
              <a:cs typeface="Noto Sans CJK JP Regular"/>
            </a:endParaRPr>
          </a:p>
          <a:p>
            <a:pPr marL="104775">
              <a:lnSpc>
                <a:spcPct val="100000"/>
              </a:lnSpc>
              <a:spcBef>
                <a:spcPts val="1600"/>
              </a:spcBef>
              <a:tabLst>
                <a:tab pos="2825750" algn="l"/>
              </a:tabLst>
            </a:pPr>
            <a:r>
              <a:rPr sz="2000" spc="5" dirty="0">
                <a:latin typeface="Noto Sans CJK JP Regular"/>
                <a:cs typeface="Noto Sans CJK JP Regular"/>
              </a:rPr>
              <a:t>②</a:t>
            </a:r>
            <a:r>
              <a:rPr sz="2000" spc="-204" dirty="0">
                <a:latin typeface="Noto Sans CJK JP Regular"/>
                <a:cs typeface="Noto Sans CJK JP Regular"/>
              </a:rPr>
              <a:t> </a:t>
            </a:r>
            <a:r>
              <a:rPr sz="2000" dirty="0">
                <a:latin typeface="Noto Sans CJK JP Regular"/>
                <a:cs typeface="Noto Sans CJK JP Regular"/>
              </a:rPr>
              <a:t>网页文件本身的编</a:t>
            </a:r>
            <a:r>
              <a:rPr sz="2000" spc="5" dirty="0">
                <a:latin typeface="Noto Sans CJK JP Regular"/>
                <a:cs typeface="Noto Sans CJK JP Regular"/>
              </a:rPr>
              <a:t>码	</a:t>
            </a:r>
            <a:r>
              <a:rPr sz="2000" spc="30" dirty="0">
                <a:latin typeface="Noto Sans CJK JP Regular"/>
                <a:cs typeface="Noto Sans CJK JP Regular"/>
              </a:rPr>
              <a:t>utf-8</a:t>
            </a:r>
            <a:endParaRPr sz="2000">
              <a:latin typeface="Noto Sans CJK JP Regular"/>
              <a:cs typeface="Noto Sans CJK JP Regular"/>
            </a:endParaRPr>
          </a:p>
          <a:p>
            <a:pPr marL="12700">
              <a:lnSpc>
                <a:spcPct val="100000"/>
              </a:lnSpc>
              <a:spcBef>
                <a:spcPts val="1600"/>
              </a:spcBef>
            </a:pPr>
            <a:r>
              <a:rPr sz="2000" dirty="0">
                <a:latin typeface="Noto Sans CJK JP Regular"/>
                <a:cs typeface="Noto Sans CJK JP Regular"/>
              </a:rPr>
              <a:t>解决乱码也很简单，只需要将两部分编码保持一致即可</a:t>
            </a:r>
            <a:r>
              <a:rPr sz="2000" spc="5" dirty="0">
                <a:latin typeface="Noto Sans CJK JP Regular"/>
                <a:cs typeface="Noto Sans CJK JP Regular"/>
              </a:rPr>
              <a:t>。</a:t>
            </a:r>
            <a:endParaRPr sz="2000">
              <a:latin typeface="Noto Sans CJK JP Regular"/>
              <a:cs typeface="Noto Sans CJK JP Regular"/>
            </a:endParaRPr>
          </a:p>
          <a:p>
            <a:pPr marL="12700" marR="5080">
              <a:lnSpc>
                <a:spcPct val="150000"/>
              </a:lnSpc>
              <a:spcBef>
                <a:spcPts val="400"/>
              </a:spcBef>
            </a:pPr>
            <a:r>
              <a:rPr sz="2000" dirty="0">
                <a:latin typeface="Noto Sans CJK JP Regular"/>
                <a:cs typeface="Noto Sans CJK JP Regular"/>
              </a:rPr>
              <a:t>如果要调整乱码页面，请务必使用</a:t>
            </a:r>
            <a:r>
              <a:rPr sz="2000" spc="20" dirty="0">
                <a:latin typeface="Noto Sans CJK JP Regular"/>
                <a:cs typeface="Noto Sans CJK JP Regular"/>
              </a:rPr>
              <a:t>eme</a:t>
            </a:r>
            <a:r>
              <a:rPr sz="2000" spc="35" dirty="0">
                <a:latin typeface="Noto Sans CJK JP Regular"/>
                <a:cs typeface="Noto Sans CJK JP Regular"/>
              </a:rPr>
              <a:t>d</a:t>
            </a:r>
            <a:r>
              <a:rPr sz="2000" spc="-25" dirty="0">
                <a:latin typeface="Noto Sans CJK JP Regular"/>
                <a:cs typeface="Noto Sans CJK JP Regular"/>
              </a:rPr>
              <a:t>i</a:t>
            </a:r>
            <a:r>
              <a:rPr sz="2000" spc="-35" dirty="0">
                <a:latin typeface="Noto Sans CJK JP Regular"/>
                <a:cs typeface="Noto Sans CJK JP Regular"/>
              </a:rPr>
              <a:t>t</a:t>
            </a:r>
            <a:r>
              <a:rPr sz="2000" spc="55" dirty="0">
                <a:latin typeface="Noto Sans CJK JP Regular"/>
                <a:cs typeface="Noto Sans CJK JP Regular"/>
              </a:rPr>
              <a:t>o</a:t>
            </a:r>
            <a:r>
              <a:rPr sz="2000" spc="-20" dirty="0">
                <a:latin typeface="Noto Sans CJK JP Regular"/>
                <a:cs typeface="Noto Sans CJK JP Regular"/>
              </a:rPr>
              <a:t>r</a:t>
            </a:r>
            <a:r>
              <a:rPr sz="2000" dirty="0">
                <a:latin typeface="Noto Sans CJK JP Regular"/>
                <a:cs typeface="Noto Sans CJK JP Regular"/>
              </a:rPr>
              <a:t>等编辑器，最好不要 用sublime</a:t>
            </a:r>
            <a:endParaRPr sz="2000">
              <a:latin typeface="Noto Sans CJK JP Regular"/>
              <a:cs typeface="Noto Sans CJK JP Regular"/>
            </a:endParaRPr>
          </a:p>
        </p:txBody>
      </p:sp>
      <p:sp>
        <p:nvSpPr>
          <p:cNvPr id="7" name="object 7"/>
          <p:cNvSpPr txBox="1"/>
          <p:nvPr/>
        </p:nvSpPr>
        <p:spPr>
          <a:xfrm>
            <a:off x="802322" y="5634084"/>
            <a:ext cx="3281679"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网页乱码解决方法</a:t>
            </a:r>
            <a:endParaRPr sz="3200">
              <a:latin typeface="Noto Sans CJK JP Regular"/>
              <a:cs typeface="Noto Sans CJK JP Regular"/>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b="1" dirty="0" smtClean="0"/>
              <a:t>             上元教育</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785" y="846455"/>
            <a:ext cx="2380615" cy="3926075"/>
          </a:xfrm>
          <a:prstGeom prst="rect">
            <a:avLst/>
          </a:prstGeom>
        </p:spPr>
        <p:txBody>
          <a:bodyPr vert="horz" wrap="square" lIns="0" tIns="12065" rIns="0" bIns="0" rtlCol="0">
            <a:spAutoFit/>
          </a:bodyPr>
          <a:lstStyle/>
          <a:p>
            <a:pPr marL="12700">
              <a:lnSpc>
                <a:spcPct val="100000"/>
              </a:lnSpc>
              <a:spcBef>
                <a:spcPts val="95"/>
              </a:spcBef>
            </a:pPr>
            <a:r>
              <a:rPr sz="2200" dirty="0" err="1" smtClean="0">
                <a:latin typeface="Noto Sans CJK JP Regular"/>
                <a:cs typeface="Noto Sans CJK JP Regular"/>
              </a:rPr>
              <a:t>火狐浏览</a:t>
            </a:r>
            <a:r>
              <a:rPr sz="2200" spc="-5" dirty="0" err="1" smtClean="0">
                <a:latin typeface="Noto Sans CJK JP Regular"/>
                <a:cs typeface="Noto Sans CJK JP Regular"/>
              </a:rPr>
              <a:t>器</a:t>
            </a:r>
            <a:endParaRPr lang="en-US" sz="2200" spc="-5" dirty="0" smtClean="0">
              <a:latin typeface="Noto Sans CJK JP Regular"/>
              <a:cs typeface="Noto Sans CJK JP Regular"/>
            </a:endParaRPr>
          </a:p>
          <a:p>
            <a:pPr marL="12700">
              <a:lnSpc>
                <a:spcPct val="100000"/>
              </a:lnSpc>
              <a:spcBef>
                <a:spcPts val="95"/>
              </a:spcBef>
            </a:pPr>
            <a:endParaRPr lang="en-US" sz="2200" spc="-5" dirty="0" smtClean="0">
              <a:latin typeface="Noto Sans CJK JP Regular"/>
              <a:cs typeface="Noto Sans CJK JP Regular"/>
            </a:endParaRPr>
          </a:p>
          <a:p>
            <a:pPr marL="12700">
              <a:lnSpc>
                <a:spcPct val="100000"/>
              </a:lnSpc>
              <a:spcBef>
                <a:spcPts val="95"/>
              </a:spcBef>
            </a:pPr>
            <a:r>
              <a:rPr lang="zh-CN" altLang="en-US" sz="2200" b="1" spc="-5" dirty="0" smtClean="0">
                <a:latin typeface="Noto Sans CJK JP Regular"/>
                <a:cs typeface="Noto Sans CJK JP Regular"/>
              </a:rPr>
              <a:t>谷</a:t>
            </a:r>
            <a:r>
              <a:rPr lang="zh-CN" altLang="en-US" sz="2200" b="1" spc="-5" dirty="0" smtClean="0">
                <a:latin typeface="Noto Sans CJK JP Regular"/>
                <a:cs typeface="Noto Sans CJK JP Regular"/>
              </a:rPr>
              <a:t>歌浏览器</a:t>
            </a:r>
            <a:endParaRPr sz="2200" b="1" dirty="0">
              <a:latin typeface="Noto Sans CJK JP Regular"/>
              <a:cs typeface="Noto Sans CJK JP Regular"/>
            </a:endParaRPr>
          </a:p>
          <a:p>
            <a:pPr marL="12700" marR="5080">
              <a:lnSpc>
                <a:spcPts val="4360"/>
              </a:lnSpc>
              <a:spcBef>
                <a:spcPts val="430"/>
              </a:spcBef>
            </a:pPr>
            <a:r>
              <a:rPr sz="2200" spc="10" dirty="0">
                <a:latin typeface="Noto Sans CJK JP Regular"/>
                <a:cs typeface="Noto Sans CJK JP Regular"/>
              </a:rPr>
              <a:t>emeditor  </a:t>
            </a:r>
            <a:r>
              <a:rPr sz="2200" spc="5" dirty="0">
                <a:latin typeface="Noto Sans CJK JP Regular"/>
                <a:cs typeface="Noto Sans CJK JP Regular"/>
              </a:rPr>
              <a:t>hbuilder  </a:t>
            </a:r>
            <a:r>
              <a:rPr sz="2200" spc="15" dirty="0">
                <a:latin typeface="Noto Sans CJK JP Regular"/>
                <a:cs typeface="Noto Sans CJK JP Regular"/>
              </a:rPr>
              <a:t>Photoshop  </a:t>
            </a:r>
            <a:r>
              <a:rPr sz="2200" spc="160" dirty="0">
                <a:latin typeface="Noto Sans CJK JP Regular"/>
                <a:cs typeface="Noto Sans CJK JP Regular"/>
              </a:rPr>
              <a:t>D</a:t>
            </a:r>
            <a:r>
              <a:rPr sz="2200" spc="-55" dirty="0">
                <a:latin typeface="Noto Sans CJK JP Regular"/>
                <a:cs typeface="Noto Sans CJK JP Regular"/>
              </a:rPr>
              <a:t>r</a:t>
            </a:r>
            <a:r>
              <a:rPr sz="2200" spc="25" dirty="0">
                <a:latin typeface="Noto Sans CJK JP Regular"/>
                <a:cs typeface="Noto Sans CJK JP Regular"/>
              </a:rPr>
              <a:t>e</a:t>
            </a:r>
            <a:r>
              <a:rPr sz="2200" spc="-30" dirty="0">
                <a:latin typeface="Noto Sans CJK JP Regular"/>
                <a:cs typeface="Noto Sans CJK JP Regular"/>
              </a:rPr>
              <a:t>a</a:t>
            </a:r>
            <a:r>
              <a:rPr sz="2200" spc="15" dirty="0">
                <a:latin typeface="Noto Sans CJK JP Regular"/>
                <a:cs typeface="Noto Sans CJK JP Regular"/>
              </a:rPr>
              <a:t>m</a:t>
            </a:r>
            <a:r>
              <a:rPr sz="2200" spc="-50" dirty="0">
                <a:latin typeface="Noto Sans CJK JP Regular"/>
                <a:cs typeface="Noto Sans CJK JP Regular"/>
              </a:rPr>
              <a:t>w</a:t>
            </a:r>
            <a:r>
              <a:rPr sz="2200" spc="25" dirty="0">
                <a:latin typeface="Noto Sans CJK JP Regular"/>
                <a:cs typeface="Noto Sans CJK JP Regular"/>
              </a:rPr>
              <a:t>e</a:t>
            </a:r>
            <a:r>
              <a:rPr sz="2200" spc="-30" dirty="0">
                <a:latin typeface="Noto Sans CJK JP Regular"/>
                <a:cs typeface="Noto Sans CJK JP Regular"/>
              </a:rPr>
              <a:t>a</a:t>
            </a:r>
            <a:r>
              <a:rPr sz="2200" spc="-10" dirty="0">
                <a:latin typeface="Noto Sans CJK JP Regular"/>
                <a:cs typeface="Noto Sans CJK JP Regular"/>
              </a:rPr>
              <a:t>v</a:t>
            </a:r>
            <a:r>
              <a:rPr sz="2200" spc="25" dirty="0">
                <a:latin typeface="Noto Sans CJK JP Regular"/>
                <a:cs typeface="Noto Sans CJK JP Regular"/>
              </a:rPr>
              <a:t>e</a:t>
            </a:r>
            <a:r>
              <a:rPr sz="2200" spc="-15" dirty="0">
                <a:latin typeface="Noto Sans CJK JP Regular"/>
                <a:cs typeface="Noto Sans CJK JP Regular"/>
              </a:rPr>
              <a:t>r  </a:t>
            </a:r>
            <a:r>
              <a:rPr sz="2200" spc="-5" dirty="0">
                <a:latin typeface="Noto Sans CJK JP Regular"/>
                <a:cs typeface="Noto Sans CJK JP Regular"/>
              </a:rPr>
              <a:t>picpick</a:t>
            </a:r>
            <a:endParaRPr sz="2200" dirty="0">
              <a:latin typeface="Noto Sans CJK JP Regular"/>
              <a:cs typeface="Noto Sans CJK JP Regular"/>
            </a:endParaRPr>
          </a:p>
        </p:txBody>
      </p:sp>
      <p:sp>
        <p:nvSpPr>
          <p:cNvPr id="3" name="object 3"/>
          <p:cNvSpPr txBox="1"/>
          <p:nvPr/>
        </p:nvSpPr>
        <p:spPr>
          <a:xfrm>
            <a:off x="819785" y="5657897"/>
            <a:ext cx="4095750"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现阶段需要安装的软件</a:t>
            </a:r>
            <a:endParaRPr sz="3200">
              <a:latin typeface="Noto Sans CJK JP Regular"/>
              <a:cs typeface="Noto Sans CJK JP Regular"/>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610" y="852805"/>
            <a:ext cx="7319645" cy="1919605"/>
          </a:xfrm>
          <a:prstGeom prst="rect">
            <a:avLst/>
          </a:prstGeom>
        </p:spPr>
        <p:txBody>
          <a:bodyPr vert="horz" wrap="square" lIns="0" tIns="12065" rIns="0" bIns="0" rtlCol="0">
            <a:spAutoFit/>
          </a:bodyPr>
          <a:lstStyle/>
          <a:p>
            <a:pPr marL="88900" indent="-76200">
              <a:lnSpc>
                <a:spcPct val="100000"/>
              </a:lnSpc>
              <a:spcBef>
                <a:spcPts val="95"/>
              </a:spcBef>
              <a:buSzPct val="79545"/>
              <a:buFont typeface="Wingdings"/>
              <a:buChar char=""/>
              <a:tabLst>
                <a:tab pos="354965" algn="l"/>
                <a:tab pos="355600" algn="l"/>
              </a:tabLst>
            </a:pPr>
            <a:r>
              <a:rPr sz="2200" dirty="0">
                <a:latin typeface="Noto Sans CJK JP Regular"/>
                <a:cs typeface="Noto Sans CJK JP Regular"/>
              </a:rPr>
              <a:t>网站是构成</a:t>
            </a:r>
            <a:r>
              <a:rPr sz="2200" spc="5" dirty="0">
                <a:latin typeface="Noto Sans CJK JP Regular"/>
                <a:cs typeface="Noto Sans CJK JP Regular"/>
              </a:rPr>
              <a:t>web</a:t>
            </a:r>
            <a:r>
              <a:rPr sz="2200" dirty="0">
                <a:latin typeface="Noto Sans CJK JP Regular"/>
                <a:cs typeface="Noto Sans CJK JP Regular"/>
              </a:rPr>
              <a:t>的基</a:t>
            </a:r>
            <a:r>
              <a:rPr sz="2200" spc="-5" dirty="0">
                <a:latin typeface="Noto Sans CJK JP Regular"/>
                <a:cs typeface="Noto Sans CJK JP Regular"/>
              </a:rPr>
              <a:t>础</a:t>
            </a:r>
            <a:endParaRPr sz="2200" dirty="0">
              <a:latin typeface="Noto Sans CJK JP Regular"/>
              <a:cs typeface="Noto Sans CJK JP Regular"/>
            </a:endParaRPr>
          </a:p>
          <a:p>
            <a:pPr marL="88900" marR="5080" indent="-76200">
              <a:lnSpc>
                <a:spcPct val="150000"/>
              </a:lnSpc>
              <a:spcBef>
                <a:spcPts val="400"/>
              </a:spcBef>
              <a:buSzPct val="79545"/>
              <a:buFont typeface="Wingdings"/>
              <a:buChar char=""/>
              <a:tabLst>
                <a:tab pos="354965" algn="l"/>
                <a:tab pos="355600" algn="l"/>
              </a:tabLst>
            </a:pPr>
            <a:r>
              <a:rPr sz="2200" dirty="0">
                <a:latin typeface="Noto Sans CJK JP Regular"/>
                <a:cs typeface="Noto Sans CJK JP Regular"/>
              </a:rPr>
              <a:t>所谓网站</a:t>
            </a:r>
            <a:r>
              <a:rPr sz="2200" spc="25" dirty="0">
                <a:latin typeface="Noto Sans CJK JP Regular"/>
                <a:cs typeface="Noto Sans CJK JP Regular"/>
              </a:rPr>
              <a:t>(Website)，</a:t>
            </a:r>
            <a:r>
              <a:rPr sz="2200" dirty="0">
                <a:latin typeface="Noto Sans CJK JP Regular"/>
                <a:cs typeface="Noto Sans CJK JP Regular"/>
              </a:rPr>
              <a:t>就是指在网际网络（万维网）上</a:t>
            </a:r>
            <a:r>
              <a:rPr sz="2200" spc="-5" dirty="0">
                <a:latin typeface="Noto Sans CJK JP Regular"/>
                <a:cs typeface="Noto Sans CJK JP Regular"/>
              </a:rPr>
              <a:t>，  </a:t>
            </a:r>
            <a:r>
              <a:rPr sz="2200" dirty="0">
                <a:latin typeface="Noto Sans CJK JP Regular"/>
                <a:cs typeface="Noto Sans CJK JP Regular"/>
              </a:rPr>
              <a:t>根据一定的规则，使用</a:t>
            </a:r>
            <a:r>
              <a:rPr sz="2200" spc="95" dirty="0">
                <a:latin typeface="Noto Sans CJK JP Regular"/>
                <a:cs typeface="Noto Sans CJK JP Regular"/>
              </a:rPr>
              <a:t>H</a:t>
            </a:r>
            <a:r>
              <a:rPr sz="2200" spc="-60" dirty="0">
                <a:latin typeface="Noto Sans CJK JP Regular"/>
                <a:cs typeface="Noto Sans CJK JP Regular"/>
              </a:rPr>
              <a:t>T</a:t>
            </a:r>
            <a:r>
              <a:rPr sz="2200" spc="360" dirty="0">
                <a:latin typeface="Noto Sans CJK JP Regular"/>
                <a:cs typeface="Noto Sans CJK JP Regular"/>
              </a:rPr>
              <a:t>M</a:t>
            </a:r>
            <a:r>
              <a:rPr sz="2200" spc="-70" dirty="0">
                <a:latin typeface="Noto Sans CJK JP Regular"/>
                <a:cs typeface="Noto Sans CJK JP Regular"/>
              </a:rPr>
              <a:t>L</a:t>
            </a:r>
            <a:r>
              <a:rPr sz="2200" dirty="0">
                <a:latin typeface="Noto Sans CJK JP Regular"/>
                <a:cs typeface="Noto Sans CJK JP Regular"/>
              </a:rPr>
              <a:t>等工具制作的用于展示特定</a:t>
            </a:r>
            <a:r>
              <a:rPr sz="2200" spc="-5" dirty="0">
                <a:latin typeface="Noto Sans CJK JP Regular"/>
                <a:cs typeface="Noto Sans CJK JP Regular"/>
              </a:rPr>
              <a:t>内 </a:t>
            </a:r>
            <a:r>
              <a:rPr sz="2200" dirty="0">
                <a:latin typeface="Noto Sans CJK JP Regular"/>
                <a:cs typeface="Noto Sans CJK JP Regular"/>
              </a:rPr>
              <a:t>容的相关网页的集合</a:t>
            </a:r>
            <a:r>
              <a:rPr sz="2200" spc="-85" dirty="0">
                <a:latin typeface="Noto Sans CJK JP Regular"/>
                <a:cs typeface="Noto Sans CJK JP Regular"/>
              </a:rPr>
              <a:t>,</a:t>
            </a:r>
            <a:r>
              <a:rPr sz="2200" spc="145" dirty="0">
                <a:latin typeface="Noto Sans CJK JP Regular"/>
                <a:cs typeface="Noto Sans CJK JP Regular"/>
              </a:rPr>
              <a:t> </a:t>
            </a:r>
            <a:r>
              <a:rPr sz="2200" dirty="0">
                <a:latin typeface="Noto Sans CJK JP Regular"/>
                <a:cs typeface="Noto Sans CJK JP Regular"/>
              </a:rPr>
              <a:t>同时也是构成</a:t>
            </a:r>
            <a:r>
              <a:rPr sz="2200" spc="5" dirty="0">
                <a:latin typeface="Noto Sans CJK JP Regular"/>
                <a:cs typeface="Noto Sans CJK JP Regular"/>
              </a:rPr>
              <a:t>web</a:t>
            </a:r>
            <a:r>
              <a:rPr sz="2200" dirty="0">
                <a:latin typeface="Noto Sans CJK JP Regular"/>
                <a:cs typeface="Noto Sans CJK JP Regular"/>
              </a:rPr>
              <a:t>的基础</a:t>
            </a:r>
            <a:r>
              <a:rPr sz="2200" spc="-5" dirty="0">
                <a:latin typeface="Noto Sans CJK JP Regular"/>
                <a:cs typeface="Noto Sans CJK JP Regular"/>
              </a:rPr>
              <a:t>。</a:t>
            </a:r>
            <a:endParaRPr sz="2200" dirty="0">
              <a:latin typeface="Noto Sans CJK JP Regular"/>
              <a:cs typeface="Noto Sans CJK JP Regular"/>
            </a:endParaRPr>
          </a:p>
        </p:txBody>
      </p:sp>
      <p:sp>
        <p:nvSpPr>
          <p:cNvPr id="3" name="object 3"/>
          <p:cNvSpPr txBox="1"/>
          <p:nvPr/>
        </p:nvSpPr>
        <p:spPr>
          <a:xfrm>
            <a:off x="816610" y="5575347"/>
            <a:ext cx="432434"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网</a:t>
            </a:r>
            <a:endParaRPr sz="3200">
              <a:latin typeface="Noto Sans CJK JP Regular"/>
              <a:cs typeface="Noto Sans CJK JP Regular"/>
            </a:endParaRPr>
          </a:p>
        </p:txBody>
      </p:sp>
      <p:sp>
        <p:nvSpPr>
          <p:cNvPr id="4" name="object 4"/>
          <p:cNvSpPr txBox="1"/>
          <p:nvPr/>
        </p:nvSpPr>
        <p:spPr>
          <a:xfrm>
            <a:off x="1427480" y="5575347"/>
            <a:ext cx="432434"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站</a:t>
            </a:r>
            <a:endParaRPr sz="3200">
              <a:latin typeface="Noto Sans CJK JP Regular"/>
              <a:cs typeface="Noto Sans CJK JP Regular"/>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785" y="678052"/>
            <a:ext cx="7373620" cy="3093720"/>
          </a:xfrm>
          <a:prstGeom prst="rect">
            <a:avLst/>
          </a:prstGeom>
        </p:spPr>
        <p:txBody>
          <a:bodyPr vert="horz" wrap="square" lIns="0" tIns="12700" rIns="0" bIns="0" rtlCol="0">
            <a:spAutoFit/>
          </a:bodyPr>
          <a:lstStyle/>
          <a:p>
            <a:pPr marL="88900" marR="13335" indent="-76200" algn="just">
              <a:lnSpc>
                <a:spcPct val="150000"/>
              </a:lnSpc>
              <a:spcBef>
                <a:spcPts val="100"/>
              </a:spcBef>
              <a:buSzPct val="79545"/>
              <a:buFont typeface="Wingdings"/>
              <a:buChar char=""/>
              <a:tabLst>
                <a:tab pos="355600" algn="l"/>
              </a:tabLst>
            </a:pPr>
            <a:r>
              <a:rPr sz="2200" dirty="0">
                <a:latin typeface="Noto Sans CJK JP Regular"/>
                <a:cs typeface="Noto Sans CJK JP Regular"/>
              </a:rPr>
              <a:t>网页，是网站中的页面，是构成网站的基础。网页是构</a:t>
            </a:r>
            <a:r>
              <a:rPr sz="2200" spc="-5" dirty="0">
                <a:latin typeface="Noto Sans CJK JP Regular"/>
                <a:cs typeface="Noto Sans CJK JP Regular"/>
              </a:rPr>
              <a:t>成 </a:t>
            </a:r>
            <a:r>
              <a:rPr sz="2200" dirty="0">
                <a:latin typeface="Noto Sans CJK JP Regular"/>
                <a:cs typeface="Noto Sans CJK JP Regular"/>
              </a:rPr>
              <a:t>网站的基本元素，是承载各种网站应用的平台。简单来说</a:t>
            </a:r>
            <a:r>
              <a:rPr sz="2200" spc="-5" dirty="0">
                <a:latin typeface="Noto Sans CJK JP Regular"/>
                <a:cs typeface="Noto Sans CJK JP Regular"/>
              </a:rPr>
              <a:t>， </a:t>
            </a:r>
            <a:r>
              <a:rPr sz="2200" dirty="0">
                <a:latin typeface="Noto Sans CJK JP Regular"/>
                <a:cs typeface="Noto Sans CJK JP Regular"/>
              </a:rPr>
              <a:t>网站就是由网页组成的</a:t>
            </a:r>
            <a:r>
              <a:rPr sz="2200" spc="-5" dirty="0">
                <a:latin typeface="Noto Sans CJK JP Regular"/>
                <a:cs typeface="Noto Sans CJK JP Regular"/>
              </a:rPr>
              <a:t>。</a:t>
            </a:r>
            <a:endParaRPr sz="2200" dirty="0">
              <a:latin typeface="Noto Sans CJK JP Regular"/>
              <a:cs typeface="Noto Sans CJK JP Regular"/>
            </a:endParaRPr>
          </a:p>
          <a:p>
            <a:pPr marL="88900" indent="-76200">
              <a:lnSpc>
                <a:spcPct val="100000"/>
              </a:lnSpc>
              <a:spcBef>
                <a:spcPts val="1720"/>
              </a:spcBef>
              <a:buSzPct val="79545"/>
              <a:buFont typeface="Wingdings"/>
              <a:buChar char=""/>
              <a:tabLst>
                <a:tab pos="354965" algn="l"/>
                <a:tab pos="355600" algn="l"/>
              </a:tabLst>
            </a:pPr>
            <a:r>
              <a:rPr sz="2200" dirty="0">
                <a:latin typeface="Noto Sans CJK JP Regular"/>
                <a:cs typeface="Noto Sans CJK JP Regular"/>
              </a:rPr>
              <a:t>网页通常是</a:t>
            </a:r>
            <a:r>
              <a:rPr sz="2200" spc="80" dirty="0">
                <a:latin typeface="Noto Sans CJK JP Regular"/>
                <a:cs typeface="Noto Sans CJK JP Regular"/>
              </a:rPr>
              <a:t>HTML</a:t>
            </a:r>
            <a:r>
              <a:rPr sz="2200" dirty="0">
                <a:latin typeface="Noto Sans CJK JP Regular"/>
                <a:cs typeface="Noto Sans CJK JP Regular"/>
              </a:rPr>
              <a:t>格式（文件扩展名为</a:t>
            </a:r>
            <a:r>
              <a:rPr sz="2200" spc="-25" dirty="0">
                <a:latin typeface="Noto Sans CJK JP Regular"/>
                <a:cs typeface="Noto Sans CJK JP Regular"/>
              </a:rPr>
              <a:t>.html</a:t>
            </a:r>
            <a:r>
              <a:rPr sz="2200" dirty="0">
                <a:latin typeface="Noto Sans CJK JP Regular"/>
                <a:cs typeface="Noto Sans CJK JP Regular"/>
              </a:rPr>
              <a:t>或</a:t>
            </a:r>
            <a:r>
              <a:rPr sz="2200" spc="-15" dirty="0">
                <a:latin typeface="Noto Sans CJK JP Regular"/>
                <a:cs typeface="Noto Sans CJK JP Regular"/>
              </a:rPr>
              <a:t>.htm</a:t>
            </a:r>
            <a:endParaRPr sz="2200" dirty="0">
              <a:latin typeface="Noto Sans CJK JP Regular"/>
              <a:cs typeface="Noto Sans CJK JP Regular"/>
            </a:endParaRPr>
          </a:p>
          <a:p>
            <a:pPr marL="88900" marR="5080">
              <a:lnSpc>
                <a:spcPct val="150000"/>
              </a:lnSpc>
            </a:pPr>
            <a:r>
              <a:rPr sz="2200" dirty="0">
                <a:latin typeface="Noto Sans CJK JP Regular"/>
                <a:cs typeface="Noto Sans CJK JP Regular"/>
              </a:rPr>
              <a:t>或</a:t>
            </a:r>
            <a:r>
              <a:rPr sz="2200" spc="-85" dirty="0">
                <a:latin typeface="Noto Sans CJK JP Regular"/>
                <a:cs typeface="Noto Sans CJK JP Regular"/>
              </a:rPr>
              <a:t>.</a:t>
            </a:r>
            <a:r>
              <a:rPr sz="2200" spc="35" dirty="0">
                <a:latin typeface="Noto Sans CJK JP Regular"/>
                <a:cs typeface="Noto Sans CJK JP Regular"/>
              </a:rPr>
              <a:t>p</a:t>
            </a:r>
            <a:r>
              <a:rPr sz="2200" spc="15" dirty="0">
                <a:latin typeface="Noto Sans CJK JP Regular"/>
                <a:cs typeface="Noto Sans CJK JP Regular"/>
              </a:rPr>
              <a:t>h</a:t>
            </a:r>
            <a:r>
              <a:rPr sz="2200" spc="35" dirty="0">
                <a:latin typeface="Noto Sans CJK JP Regular"/>
                <a:cs typeface="Noto Sans CJK JP Regular"/>
              </a:rPr>
              <a:t>p</a:t>
            </a:r>
            <a:r>
              <a:rPr sz="2200" dirty="0">
                <a:latin typeface="Noto Sans CJK JP Regular"/>
                <a:cs typeface="Noto Sans CJK JP Regular"/>
              </a:rPr>
              <a:t>或</a:t>
            </a:r>
            <a:r>
              <a:rPr sz="2200" spc="-85" dirty="0">
                <a:latin typeface="Noto Sans CJK JP Regular"/>
                <a:cs typeface="Noto Sans CJK JP Regular"/>
              </a:rPr>
              <a:t>.</a:t>
            </a:r>
            <a:r>
              <a:rPr sz="2200" spc="-30" dirty="0">
                <a:latin typeface="Noto Sans CJK JP Regular"/>
                <a:cs typeface="Noto Sans CJK JP Regular"/>
              </a:rPr>
              <a:t>a</a:t>
            </a:r>
            <a:r>
              <a:rPr sz="2200" spc="-15" dirty="0">
                <a:latin typeface="Noto Sans CJK JP Regular"/>
                <a:cs typeface="Noto Sans CJK JP Regular"/>
              </a:rPr>
              <a:t>s</a:t>
            </a:r>
            <a:r>
              <a:rPr sz="2200" spc="5" dirty="0">
                <a:latin typeface="Noto Sans CJK JP Regular"/>
                <a:cs typeface="Noto Sans CJK JP Regular"/>
              </a:rPr>
              <a:t>p</a:t>
            </a:r>
            <a:r>
              <a:rPr sz="2200" spc="15" dirty="0">
                <a:latin typeface="Noto Sans CJK JP Regular"/>
                <a:cs typeface="Noto Sans CJK JP Regular"/>
              </a:rPr>
              <a:t>x</a:t>
            </a:r>
            <a:r>
              <a:rPr sz="2200" dirty="0">
                <a:latin typeface="Noto Sans CJK JP Regular"/>
                <a:cs typeface="Noto Sans CJK JP Regular"/>
              </a:rPr>
              <a:t>或</a:t>
            </a:r>
            <a:r>
              <a:rPr sz="2200" spc="-85" dirty="0">
                <a:latin typeface="Noto Sans CJK JP Regular"/>
                <a:cs typeface="Noto Sans CJK JP Regular"/>
              </a:rPr>
              <a:t>.</a:t>
            </a:r>
            <a:r>
              <a:rPr sz="2200" spc="-30" dirty="0">
                <a:latin typeface="Noto Sans CJK JP Regular"/>
                <a:cs typeface="Noto Sans CJK JP Regular"/>
              </a:rPr>
              <a:t>a</a:t>
            </a:r>
            <a:r>
              <a:rPr sz="2200" spc="-15" dirty="0">
                <a:latin typeface="Noto Sans CJK JP Regular"/>
                <a:cs typeface="Noto Sans CJK JP Regular"/>
              </a:rPr>
              <a:t>s</a:t>
            </a:r>
            <a:r>
              <a:rPr sz="2200" spc="35" dirty="0">
                <a:latin typeface="Noto Sans CJK JP Regular"/>
                <a:cs typeface="Noto Sans CJK JP Regular"/>
              </a:rPr>
              <a:t>p</a:t>
            </a:r>
            <a:r>
              <a:rPr sz="2200" dirty="0">
                <a:latin typeface="Noto Sans CJK JP Regular"/>
                <a:cs typeface="Noto Sans CJK JP Regular"/>
              </a:rPr>
              <a:t>或</a:t>
            </a:r>
            <a:r>
              <a:rPr sz="2200" spc="-85" dirty="0">
                <a:latin typeface="Noto Sans CJK JP Regular"/>
                <a:cs typeface="Noto Sans CJK JP Regular"/>
              </a:rPr>
              <a:t>.</a:t>
            </a:r>
            <a:r>
              <a:rPr sz="2200" spc="-20" dirty="0">
                <a:latin typeface="Noto Sans CJK JP Regular"/>
                <a:cs typeface="Noto Sans CJK JP Regular"/>
              </a:rPr>
              <a:t>j</a:t>
            </a:r>
            <a:r>
              <a:rPr sz="2200" spc="-15" dirty="0">
                <a:latin typeface="Noto Sans CJK JP Regular"/>
                <a:cs typeface="Noto Sans CJK JP Regular"/>
              </a:rPr>
              <a:t>s</a:t>
            </a:r>
            <a:r>
              <a:rPr sz="2200" spc="35" dirty="0">
                <a:latin typeface="Noto Sans CJK JP Regular"/>
                <a:cs typeface="Noto Sans CJK JP Regular"/>
              </a:rPr>
              <a:t>p</a:t>
            </a:r>
            <a:r>
              <a:rPr sz="2200" dirty="0">
                <a:latin typeface="Noto Sans CJK JP Regular"/>
                <a:cs typeface="Noto Sans CJK JP Regular"/>
              </a:rPr>
              <a:t>等）。网页要通过网页浏览器</a:t>
            </a:r>
            <a:r>
              <a:rPr sz="2200" spc="-5" dirty="0">
                <a:latin typeface="Noto Sans CJK JP Regular"/>
                <a:cs typeface="Noto Sans CJK JP Regular"/>
              </a:rPr>
              <a:t>来 </a:t>
            </a:r>
            <a:r>
              <a:rPr sz="2200" dirty="0">
                <a:latin typeface="Noto Sans CJK JP Regular"/>
                <a:cs typeface="Noto Sans CJK JP Regular"/>
              </a:rPr>
              <a:t>阅读</a:t>
            </a:r>
            <a:r>
              <a:rPr sz="2200" spc="-5" dirty="0">
                <a:latin typeface="Noto Sans CJK JP Regular"/>
                <a:cs typeface="Noto Sans CJK JP Regular"/>
              </a:rPr>
              <a:t>。</a:t>
            </a:r>
            <a:endParaRPr sz="2200" dirty="0">
              <a:latin typeface="Noto Sans CJK JP Regular"/>
              <a:cs typeface="Noto Sans CJK JP Regular"/>
            </a:endParaRPr>
          </a:p>
        </p:txBody>
      </p:sp>
      <p:sp>
        <p:nvSpPr>
          <p:cNvPr id="3" name="object 3"/>
          <p:cNvSpPr txBox="1"/>
          <p:nvPr/>
        </p:nvSpPr>
        <p:spPr>
          <a:xfrm>
            <a:off x="819785" y="5657897"/>
            <a:ext cx="432434"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网</a:t>
            </a:r>
            <a:endParaRPr sz="3200">
              <a:latin typeface="Noto Sans CJK JP Regular"/>
              <a:cs typeface="Noto Sans CJK JP Regular"/>
            </a:endParaRPr>
          </a:p>
        </p:txBody>
      </p:sp>
      <p:sp>
        <p:nvSpPr>
          <p:cNvPr id="4" name="object 4"/>
          <p:cNvSpPr txBox="1"/>
          <p:nvPr/>
        </p:nvSpPr>
        <p:spPr>
          <a:xfrm>
            <a:off x="1430655" y="5657897"/>
            <a:ext cx="432434"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页</a:t>
            </a:r>
            <a:endParaRPr sz="3200">
              <a:latin typeface="Noto Sans CJK JP Regular"/>
              <a:cs typeface="Noto Sans CJK JP Regular"/>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097" y="905510"/>
            <a:ext cx="139700" cy="1397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0097" y="1413510"/>
            <a:ext cx="139700" cy="139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80097" y="1921510"/>
            <a:ext cx="139700" cy="139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80097" y="2429510"/>
            <a:ext cx="139700" cy="1397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80097" y="2937510"/>
            <a:ext cx="139700" cy="1397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80097" y="3445509"/>
            <a:ext cx="139700" cy="1397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0097" y="3953509"/>
            <a:ext cx="139700" cy="13970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034097" y="803910"/>
            <a:ext cx="7392034" cy="3379470"/>
          </a:xfrm>
          <a:prstGeom prst="rect">
            <a:avLst/>
          </a:prstGeom>
        </p:spPr>
        <p:txBody>
          <a:bodyPr vert="horz" wrap="square" lIns="0" tIns="13335" rIns="0" bIns="0" rtlCol="0">
            <a:spAutoFit/>
          </a:bodyPr>
          <a:lstStyle/>
          <a:p>
            <a:pPr marL="12700">
              <a:lnSpc>
                <a:spcPct val="100000"/>
              </a:lnSpc>
              <a:spcBef>
                <a:spcPts val="105"/>
              </a:spcBef>
            </a:pPr>
            <a:r>
              <a:rPr sz="2000" dirty="0">
                <a:latin typeface="Noto Sans CJK JP Regular"/>
                <a:cs typeface="Noto Sans CJK JP Regular"/>
              </a:rPr>
              <a:t>零基础不要怕，数学、英语不好也没关系，关键在于态度和信</a:t>
            </a:r>
            <a:r>
              <a:rPr sz="2000" spc="5" dirty="0">
                <a:latin typeface="Noto Sans CJK JP Regular"/>
                <a:cs typeface="Noto Sans CJK JP Regular"/>
              </a:rPr>
              <a:t>心</a:t>
            </a:r>
            <a:endParaRPr sz="2000">
              <a:latin typeface="Noto Sans CJK JP Regular"/>
              <a:cs typeface="Noto Sans CJK JP Regular"/>
            </a:endParaRPr>
          </a:p>
          <a:p>
            <a:pPr marL="12700">
              <a:lnSpc>
                <a:spcPct val="100000"/>
              </a:lnSpc>
              <a:spcBef>
                <a:spcPts val="1600"/>
              </a:spcBef>
            </a:pPr>
            <a:r>
              <a:rPr sz="2000" dirty="0">
                <a:latin typeface="Noto Sans CJK JP Regular"/>
                <a:cs typeface="Noto Sans CJK JP Regular"/>
              </a:rPr>
              <a:t>听课百家，不如代码三</a:t>
            </a:r>
            <a:r>
              <a:rPr sz="2000" spc="5" dirty="0">
                <a:latin typeface="Noto Sans CJK JP Regular"/>
                <a:cs typeface="Noto Sans CJK JP Regular"/>
              </a:rPr>
              <a:t>行</a:t>
            </a:r>
            <a:endParaRPr sz="2000">
              <a:latin typeface="Noto Sans CJK JP Regular"/>
              <a:cs typeface="Noto Sans CJK JP Regular"/>
            </a:endParaRPr>
          </a:p>
          <a:p>
            <a:pPr marL="12700" marR="5080">
              <a:lnSpc>
                <a:spcPct val="166700"/>
              </a:lnSpc>
            </a:pPr>
            <a:r>
              <a:rPr sz="2000" dirty="0">
                <a:latin typeface="Noto Sans CJK JP Regular"/>
                <a:cs typeface="Noto Sans CJK JP Regular"/>
              </a:rPr>
              <a:t>课下多练习，老师课堂代码课下最少打三遍，看一万遍不如练一遍 我们的课程中几乎没有一处是需要大家刻意去背的，随缘即</a:t>
            </a:r>
            <a:r>
              <a:rPr sz="2000" spc="5" dirty="0">
                <a:latin typeface="Noto Sans CJK JP Regular"/>
                <a:cs typeface="Noto Sans CJK JP Regular"/>
              </a:rPr>
              <a:t>可</a:t>
            </a:r>
            <a:endParaRPr sz="2000">
              <a:latin typeface="Noto Sans CJK JP Regular"/>
              <a:cs typeface="Noto Sans CJK JP Regular"/>
            </a:endParaRPr>
          </a:p>
          <a:p>
            <a:pPr marL="12700" marR="2037080">
              <a:lnSpc>
                <a:spcPct val="166700"/>
              </a:lnSpc>
            </a:pPr>
            <a:r>
              <a:rPr sz="2000" dirty="0">
                <a:latin typeface="Noto Sans CJK JP Regular"/>
                <a:cs typeface="Noto Sans CJK JP Regular"/>
              </a:rPr>
              <a:t>耐得住寂寞，忍得住孤独，淡看没有收获的练习 专心研究，不朝三暮</a:t>
            </a:r>
            <a:r>
              <a:rPr sz="2000" spc="5" dirty="0">
                <a:latin typeface="Noto Sans CJK JP Regular"/>
                <a:cs typeface="Noto Sans CJK JP Regular"/>
              </a:rPr>
              <a:t>四</a:t>
            </a:r>
            <a:endParaRPr sz="2000">
              <a:latin typeface="Noto Sans CJK JP Regular"/>
              <a:cs typeface="Noto Sans CJK JP Regular"/>
            </a:endParaRPr>
          </a:p>
          <a:p>
            <a:pPr marL="12700">
              <a:lnSpc>
                <a:spcPct val="100000"/>
              </a:lnSpc>
              <a:spcBef>
                <a:spcPts val="1595"/>
              </a:spcBef>
            </a:pPr>
            <a:r>
              <a:rPr sz="2000" dirty="0">
                <a:latin typeface="Noto Sans CJK JP Regular"/>
                <a:cs typeface="Noto Sans CJK JP Regular"/>
              </a:rPr>
              <a:t>别想那么多</a:t>
            </a:r>
            <a:r>
              <a:rPr sz="2000" spc="-60" dirty="0">
                <a:latin typeface="Noto Sans CJK JP Regular"/>
                <a:cs typeface="Noto Sans CJK JP Regular"/>
              </a:rPr>
              <a:t>，Just</a:t>
            </a:r>
            <a:r>
              <a:rPr sz="2000" spc="135" dirty="0">
                <a:latin typeface="Noto Sans CJK JP Regular"/>
                <a:cs typeface="Noto Sans CJK JP Regular"/>
              </a:rPr>
              <a:t> </a:t>
            </a:r>
            <a:r>
              <a:rPr sz="2000" spc="50" dirty="0">
                <a:latin typeface="Noto Sans CJK JP Regular"/>
                <a:cs typeface="Noto Sans CJK JP Regular"/>
              </a:rPr>
              <a:t>do</a:t>
            </a:r>
            <a:r>
              <a:rPr sz="2000" spc="135" dirty="0">
                <a:latin typeface="Noto Sans CJK JP Regular"/>
                <a:cs typeface="Noto Sans CJK JP Regular"/>
              </a:rPr>
              <a:t> </a:t>
            </a:r>
            <a:r>
              <a:rPr sz="2000" spc="-15" dirty="0">
                <a:latin typeface="Noto Sans CJK JP Regular"/>
                <a:cs typeface="Noto Sans CJK JP Regular"/>
              </a:rPr>
              <a:t>it</a:t>
            </a:r>
            <a:endParaRPr sz="2000">
              <a:latin typeface="Noto Sans CJK JP Regular"/>
              <a:cs typeface="Noto Sans CJK JP Regular"/>
            </a:endParaRPr>
          </a:p>
        </p:txBody>
      </p:sp>
      <p:sp>
        <p:nvSpPr>
          <p:cNvPr id="10" name="object 10"/>
          <p:cNvSpPr txBox="1"/>
          <p:nvPr/>
        </p:nvSpPr>
        <p:spPr>
          <a:xfrm>
            <a:off x="767397" y="5649959"/>
            <a:ext cx="2467610"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怎样才能学好</a:t>
            </a:r>
            <a:endParaRPr sz="3200">
              <a:latin typeface="Noto Sans CJK JP Regular"/>
              <a:cs typeface="Noto Sans CJK JP Regular"/>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609600"/>
            <a:ext cx="146684" cy="146685"/>
          </a:xfrm>
          <a:prstGeom prst="rect">
            <a:avLst/>
          </a:prstGeom>
          <a:blipFill>
            <a:blip r:embed="rId2" cstate="print"/>
            <a:stretch>
              <a:fillRect/>
            </a:stretch>
          </a:blipFill>
        </p:spPr>
        <p:txBody>
          <a:bodyPr wrap="square" lIns="0" tIns="0" rIns="0" bIns="0" rtlCol="0"/>
          <a:lstStyle/>
          <a:p>
            <a:r>
              <a:rPr lang="en-US" dirty="0" smtClean="0">
                <a:solidFill>
                  <a:schemeClr val="tx2">
                    <a:lumMod val="60000"/>
                    <a:lumOff val="40000"/>
                  </a:schemeClr>
                </a:solidFill>
              </a:rPr>
              <a:t> </a:t>
            </a:r>
            <a:endParaRPr dirty="0">
              <a:solidFill>
                <a:schemeClr val="tx2">
                  <a:lumMod val="60000"/>
                  <a:lumOff val="40000"/>
                </a:schemeClr>
              </a:solidFill>
            </a:endParaRPr>
          </a:p>
        </p:txBody>
      </p:sp>
      <p:sp>
        <p:nvSpPr>
          <p:cNvPr id="3" name="object 3"/>
          <p:cNvSpPr/>
          <p:nvPr/>
        </p:nvSpPr>
        <p:spPr>
          <a:xfrm>
            <a:off x="990600" y="3352800"/>
            <a:ext cx="146684" cy="1466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47800" y="1676400"/>
            <a:ext cx="146684" cy="14668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47800" y="2209800"/>
            <a:ext cx="146684" cy="14668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47800" y="3886200"/>
            <a:ext cx="146684" cy="14668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47800" y="4419600"/>
            <a:ext cx="146684" cy="14668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47800" y="4953000"/>
            <a:ext cx="146684" cy="146685"/>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819785" y="5699172"/>
            <a:ext cx="2467610"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网站制作流程</a:t>
            </a:r>
            <a:endParaRPr sz="3200" dirty="0">
              <a:latin typeface="Noto Sans CJK JP Regular"/>
              <a:cs typeface="Noto Sans CJK JP Regular"/>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
        <p:nvSpPr>
          <p:cNvPr id="13" name="object 2"/>
          <p:cNvSpPr/>
          <p:nvPr/>
        </p:nvSpPr>
        <p:spPr>
          <a:xfrm>
            <a:off x="1447800" y="1143000"/>
            <a:ext cx="146684" cy="146685"/>
          </a:xfrm>
          <a:prstGeom prst="rect">
            <a:avLst/>
          </a:prstGeom>
          <a:blipFill>
            <a:blip r:embed="rId2" cstate="print"/>
            <a:stretch>
              <a:fillRect/>
            </a:stretch>
          </a:blipFill>
        </p:spPr>
        <p:txBody>
          <a:bodyPr wrap="square" lIns="0" tIns="0" rIns="0" bIns="0" rtlCol="0"/>
          <a:lstStyle/>
          <a:p>
            <a:r>
              <a:rPr lang="en-US" dirty="0" smtClean="0"/>
              <a:t> </a:t>
            </a:r>
            <a:endParaRPr dirty="0"/>
          </a:p>
        </p:txBody>
      </p:sp>
      <p:sp>
        <p:nvSpPr>
          <p:cNvPr id="17" name="object 11"/>
          <p:cNvSpPr txBox="1"/>
          <p:nvPr/>
        </p:nvSpPr>
        <p:spPr>
          <a:xfrm>
            <a:off x="1676400" y="914400"/>
            <a:ext cx="5943600" cy="5278368"/>
          </a:xfrm>
          <a:prstGeom prst="rect">
            <a:avLst/>
          </a:prstGeom>
        </p:spPr>
        <p:txBody>
          <a:bodyPr vert="horz" wrap="square" lIns="0" tIns="0" rIns="0" bIns="0" rtlCol="0">
            <a:spAutoFit/>
          </a:bodyPr>
          <a:lstStyle/>
          <a:p>
            <a:pPr marL="12700">
              <a:lnSpc>
                <a:spcPct val="150000"/>
              </a:lnSpc>
            </a:pPr>
            <a:r>
              <a:rPr lang="zh-CN" altLang="en-US" sz="2400" b="1" dirty="0" smtClean="0">
                <a:latin typeface="Noto Sans CJK JP Regular"/>
                <a:cs typeface="Noto Sans CJK JP Regular"/>
              </a:rPr>
              <a:t>美工设计（</a:t>
            </a:r>
            <a:r>
              <a:rPr lang="en-US" altLang="zh-CN" sz="2400" b="1" dirty="0" err="1" smtClean="0">
                <a:latin typeface="Noto Sans CJK JP Regular"/>
                <a:cs typeface="Noto Sans CJK JP Regular"/>
              </a:rPr>
              <a:t>photoshop</a:t>
            </a:r>
            <a:r>
              <a:rPr lang="zh-CN" altLang="en-US" sz="2400" b="1" dirty="0" smtClean="0">
                <a:latin typeface="Noto Sans CJK JP Regular"/>
                <a:cs typeface="Noto Sans CJK JP Regular"/>
              </a:rPr>
              <a:t>）</a:t>
            </a:r>
            <a:endParaRPr lang="en-US" altLang="zh-CN" sz="2400" b="1" dirty="0" smtClean="0">
              <a:latin typeface="Noto Sans CJK JP Regular"/>
              <a:cs typeface="Noto Sans CJK JP Regular"/>
            </a:endParaRPr>
          </a:p>
          <a:p>
            <a:pPr marL="12700">
              <a:lnSpc>
                <a:spcPct val="150000"/>
              </a:lnSpc>
            </a:pPr>
            <a:r>
              <a:rPr lang="zh-CN" altLang="en-US" sz="2400" b="1" dirty="0" smtClean="0">
                <a:latin typeface="Noto Sans CJK JP Regular"/>
                <a:cs typeface="Noto Sans CJK JP Regular"/>
              </a:rPr>
              <a:t>页面布局（</a:t>
            </a:r>
            <a:r>
              <a:rPr lang="en-US" altLang="zh-CN" sz="2400" b="1" dirty="0" smtClean="0">
                <a:latin typeface="Noto Sans CJK JP Regular"/>
                <a:cs typeface="Noto Sans CJK JP Regular"/>
              </a:rPr>
              <a:t>html</a:t>
            </a:r>
            <a:r>
              <a:rPr lang="zh-CN" altLang="en-US" sz="2400" b="1" dirty="0" smtClean="0">
                <a:latin typeface="Noto Sans CJK JP Regular"/>
                <a:cs typeface="Noto Sans CJK JP Regular"/>
              </a:rPr>
              <a:t>、</a:t>
            </a:r>
            <a:r>
              <a:rPr lang="en-US" altLang="zh-CN" sz="2400" b="1" dirty="0" err="1" smtClean="0">
                <a:latin typeface="Noto Sans CJK JP Regular"/>
                <a:cs typeface="Noto Sans CJK JP Regular"/>
              </a:rPr>
              <a:t>div+css</a:t>
            </a:r>
            <a:r>
              <a:rPr lang="zh-CN" altLang="en-US" sz="2400" b="1" dirty="0" smtClean="0">
                <a:latin typeface="Noto Sans CJK JP Regular"/>
                <a:cs typeface="Noto Sans CJK JP Regular"/>
              </a:rPr>
              <a:t>）</a:t>
            </a:r>
            <a:endParaRPr lang="en-US" altLang="zh-CN" sz="2400" b="1" dirty="0" smtClean="0">
              <a:latin typeface="Noto Sans CJK JP Regular"/>
              <a:cs typeface="Noto Sans CJK JP Regular"/>
            </a:endParaRPr>
          </a:p>
          <a:p>
            <a:pPr marL="12700">
              <a:lnSpc>
                <a:spcPct val="150000"/>
              </a:lnSpc>
            </a:pPr>
            <a:r>
              <a:rPr lang="zh-CN" altLang="en-US" sz="2400" b="1" dirty="0" smtClean="0">
                <a:latin typeface="Noto Sans CJK JP Regular"/>
                <a:cs typeface="Noto Sans CJK JP Regular"/>
              </a:rPr>
              <a:t>创建动态的</a:t>
            </a:r>
            <a:r>
              <a:rPr lang="en-US" altLang="zh-CN" sz="2400" b="1" dirty="0" smtClean="0">
                <a:latin typeface="Noto Sans CJK JP Regular"/>
                <a:cs typeface="Noto Sans CJK JP Regular"/>
              </a:rPr>
              <a:t>html</a:t>
            </a:r>
            <a:r>
              <a:rPr lang="zh-CN" altLang="en-US" sz="2400" b="1" dirty="0" smtClean="0">
                <a:latin typeface="Noto Sans CJK JP Regular"/>
                <a:cs typeface="Noto Sans CJK JP Regular"/>
              </a:rPr>
              <a:t>页面，网站更有动感，有魅力，吸引更多的浏览者（</a:t>
            </a:r>
            <a:r>
              <a:rPr lang="en-US" altLang="zh-CN" sz="2400" b="1" dirty="0" err="1" smtClean="0">
                <a:latin typeface="Noto Sans CJK JP Regular"/>
                <a:cs typeface="Noto Sans CJK JP Regular"/>
              </a:rPr>
              <a:t>javascript</a:t>
            </a:r>
            <a:r>
              <a:rPr lang="zh-CN" altLang="en-US" sz="2400" b="1" dirty="0" smtClean="0">
                <a:latin typeface="Noto Sans CJK JP Regular"/>
                <a:cs typeface="Noto Sans CJK JP Regular"/>
              </a:rPr>
              <a:t>）</a:t>
            </a:r>
            <a:endParaRPr lang="en-US" altLang="zh-CN" sz="2400" b="1" dirty="0" smtClean="0">
              <a:latin typeface="Noto Sans CJK JP Regular"/>
              <a:cs typeface="Noto Sans CJK JP Regular"/>
            </a:endParaRPr>
          </a:p>
          <a:p>
            <a:pPr marL="12700">
              <a:lnSpc>
                <a:spcPct val="150000"/>
              </a:lnSpc>
            </a:pPr>
            <a:endParaRPr lang="en-US" altLang="zh-CN" sz="2400" b="1" dirty="0" smtClean="0">
              <a:latin typeface="Noto Sans CJK JP Regular"/>
              <a:cs typeface="Noto Sans CJK JP Regular"/>
            </a:endParaRPr>
          </a:p>
          <a:p>
            <a:pPr marL="12700">
              <a:lnSpc>
                <a:spcPct val="150000"/>
              </a:lnSpc>
            </a:pPr>
            <a:r>
              <a:rPr lang="zh-CN" altLang="en-US" sz="2400" b="1" dirty="0" smtClean="0">
                <a:latin typeface="Noto Sans CJK JP Regular"/>
                <a:cs typeface="Noto Sans CJK JP Regular"/>
              </a:rPr>
              <a:t>后台程序的建设</a:t>
            </a:r>
            <a:endParaRPr lang="en-US" altLang="zh-CN" sz="2400" b="1" dirty="0" smtClean="0">
              <a:latin typeface="Noto Sans CJK JP Regular"/>
              <a:cs typeface="Noto Sans CJK JP Regular"/>
            </a:endParaRPr>
          </a:p>
          <a:p>
            <a:pPr marL="12700">
              <a:lnSpc>
                <a:spcPct val="150000"/>
              </a:lnSpc>
            </a:pPr>
            <a:r>
              <a:rPr lang="zh-CN" altLang="en-US" sz="2400" b="1" dirty="0" smtClean="0">
                <a:latin typeface="Noto Sans CJK JP Regular"/>
                <a:cs typeface="Noto Sans CJK JP Regular"/>
              </a:rPr>
              <a:t>数据库建设</a:t>
            </a:r>
            <a:endParaRPr lang="en-US" altLang="zh-CN" sz="2400" b="1" dirty="0" smtClean="0">
              <a:latin typeface="Noto Sans CJK JP Regular"/>
              <a:cs typeface="Noto Sans CJK JP Regular"/>
            </a:endParaRPr>
          </a:p>
          <a:p>
            <a:pPr marL="12700">
              <a:lnSpc>
                <a:spcPct val="150000"/>
              </a:lnSpc>
            </a:pPr>
            <a:r>
              <a:rPr lang="zh-CN" altLang="en-US" sz="2400" b="1" dirty="0" smtClean="0">
                <a:latin typeface="Noto Sans CJK JP Regular"/>
                <a:cs typeface="Noto Sans CJK JP Regular"/>
              </a:rPr>
              <a:t>上线运营</a:t>
            </a:r>
            <a:endParaRPr lang="en-US" altLang="zh-CN" sz="2400" b="1" dirty="0" smtClean="0">
              <a:latin typeface="Noto Sans CJK JP Regular"/>
              <a:cs typeface="Noto Sans CJK JP Regular"/>
            </a:endParaRPr>
          </a:p>
          <a:p>
            <a:pPr marL="12700">
              <a:lnSpc>
                <a:spcPts val="3304"/>
              </a:lnSpc>
            </a:pPr>
            <a:endParaRPr lang="en-US" altLang="zh-CN" sz="3200" b="1" dirty="0" smtClean="0">
              <a:latin typeface="Noto Sans CJK JP Regular"/>
              <a:cs typeface="Noto Sans CJK JP Regular"/>
            </a:endParaRPr>
          </a:p>
          <a:p>
            <a:pPr marL="12700">
              <a:lnSpc>
                <a:spcPts val="3304"/>
              </a:lnSpc>
            </a:pPr>
            <a:endParaRPr sz="3200" b="1" dirty="0">
              <a:latin typeface="Noto Sans CJK JP Regular"/>
              <a:cs typeface="Noto Sans CJK JP Regular"/>
            </a:endParaRPr>
          </a:p>
        </p:txBody>
      </p:sp>
      <p:sp>
        <p:nvSpPr>
          <p:cNvPr id="18" name="矩形 17"/>
          <p:cNvSpPr/>
          <p:nvPr/>
        </p:nvSpPr>
        <p:spPr>
          <a:xfrm>
            <a:off x="1143000" y="228600"/>
            <a:ext cx="1021433" cy="738664"/>
          </a:xfrm>
          <a:prstGeom prst="rect">
            <a:avLst/>
          </a:prstGeom>
        </p:spPr>
        <p:txBody>
          <a:bodyPr wrap="none">
            <a:spAutoFit/>
          </a:bodyPr>
          <a:lstStyle/>
          <a:p>
            <a:pPr marL="12700">
              <a:lnSpc>
                <a:spcPct val="150000"/>
              </a:lnSpc>
            </a:pPr>
            <a:r>
              <a:rPr lang="zh-CN" altLang="en-US" sz="3200" b="1" dirty="0" smtClean="0">
                <a:latin typeface="Noto Sans CJK JP Regular"/>
                <a:cs typeface="Noto Sans CJK JP Regular"/>
              </a:rPr>
              <a:t>前端</a:t>
            </a:r>
            <a:endParaRPr lang="en-US" altLang="zh-CN" sz="3200" b="1" dirty="0" smtClean="0">
              <a:latin typeface="Noto Sans CJK JP Regular"/>
              <a:cs typeface="Noto Sans CJK JP Regular"/>
            </a:endParaRPr>
          </a:p>
        </p:txBody>
      </p:sp>
      <p:sp>
        <p:nvSpPr>
          <p:cNvPr id="19" name="矩形 18"/>
          <p:cNvSpPr/>
          <p:nvPr/>
        </p:nvSpPr>
        <p:spPr>
          <a:xfrm>
            <a:off x="1066800" y="2971800"/>
            <a:ext cx="1021433" cy="830997"/>
          </a:xfrm>
          <a:prstGeom prst="rect">
            <a:avLst/>
          </a:prstGeom>
        </p:spPr>
        <p:txBody>
          <a:bodyPr wrap="square">
            <a:spAutoFit/>
          </a:bodyPr>
          <a:lstStyle/>
          <a:p>
            <a:pPr marL="12700">
              <a:lnSpc>
                <a:spcPct val="150000"/>
              </a:lnSpc>
            </a:pPr>
            <a:r>
              <a:rPr lang="zh-CN" altLang="en-US" sz="3200" b="1" dirty="0" smtClean="0">
                <a:latin typeface="Noto Sans CJK JP Regular"/>
                <a:cs typeface="Noto Sans CJK JP Regular"/>
              </a:rPr>
              <a:t>后台</a:t>
            </a:r>
            <a:endParaRPr lang="en-US" altLang="zh-CN" sz="3200" b="1" dirty="0" smtClean="0">
              <a:latin typeface="Noto Sans CJK JP Regular"/>
              <a:cs typeface="Noto Sans CJK JP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2322" y="537527"/>
            <a:ext cx="104775" cy="104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61097" y="931227"/>
            <a:ext cx="104775" cy="1047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02322" y="1324927"/>
            <a:ext cx="104775" cy="1047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61097" y="1718627"/>
            <a:ext cx="104775" cy="104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61097" y="2112327"/>
            <a:ext cx="104775" cy="1047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02322" y="2506027"/>
            <a:ext cx="104775" cy="1047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61097" y="2899727"/>
            <a:ext cx="104775" cy="10477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61097" y="3636327"/>
            <a:ext cx="104775" cy="104775"/>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1056322" y="458787"/>
            <a:ext cx="8023225" cy="5067300"/>
          </a:xfrm>
          <a:prstGeom prst="rect">
            <a:avLst/>
          </a:prstGeom>
        </p:spPr>
        <p:txBody>
          <a:bodyPr vert="horz" wrap="square" lIns="0" tIns="12700" rIns="0" bIns="0" rtlCol="0">
            <a:spAutoFit/>
          </a:bodyPr>
          <a:lstStyle/>
          <a:p>
            <a:pPr marL="12700">
              <a:lnSpc>
                <a:spcPct val="100000"/>
              </a:lnSpc>
              <a:spcBef>
                <a:spcPts val="100"/>
              </a:spcBef>
            </a:pPr>
            <a:r>
              <a:rPr sz="1500" dirty="0">
                <a:latin typeface="Noto Sans CJK JP Regular"/>
                <a:cs typeface="Noto Sans CJK JP Regular"/>
              </a:rPr>
              <a:t>名词解释</a:t>
            </a:r>
          </a:p>
          <a:p>
            <a:pPr marL="12700" marR="4657725" indent="377825">
              <a:lnSpc>
                <a:spcPct val="172200"/>
              </a:lnSpc>
            </a:pPr>
            <a:r>
              <a:rPr sz="1500" spc="-5" dirty="0">
                <a:latin typeface="Noto Sans CJK JP Regular"/>
                <a:cs typeface="Noto Sans CJK JP Regular"/>
              </a:rPr>
              <a:t>html </a:t>
            </a:r>
            <a:r>
              <a:rPr sz="1500" dirty="0">
                <a:latin typeface="Noto Sans CJK JP Regular"/>
                <a:cs typeface="Noto Sans CJK JP Regular"/>
              </a:rPr>
              <a:t>、 </a:t>
            </a:r>
            <a:r>
              <a:rPr sz="1500" spc="-5" dirty="0">
                <a:latin typeface="Noto Sans CJK JP Regular"/>
                <a:cs typeface="Noto Sans CJK JP Regular"/>
              </a:rPr>
              <a:t>xhtml </a:t>
            </a:r>
            <a:r>
              <a:rPr sz="1500" dirty="0">
                <a:latin typeface="Noto Sans CJK JP Regular"/>
                <a:cs typeface="Noto Sans CJK JP Regular"/>
              </a:rPr>
              <a:t>、 </a:t>
            </a:r>
            <a:r>
              <a:rPr sz="1500" spc="5" dirty="0">
                <a:latin typeface="Noto Sans CJK JP Regular"/>
                <a:cs typeface="Noto Sans CJK JP Regular"/>
              </a:rPr>
              <a:t>html5 </a:t>
            </a:r>
            <a:r>
              <a:rPr sz="1500" dirty="0">
                <a:latin typeface="Noto Sans CJK JP Regular"/>
                <a:cs typeface="Noto Sans CJK JP Regular"/>
              </a:rPr>
              <a:t>、 </a:t>
            </a:r>
            <a:r>
              <a:rPr sz="1500" spc="5" dirty="0">
                <a:latin typeface="Noto Sans CJK JP Regular"/>
                <a:cs typeface="Noto Sans CJK JP Regular"/>
              </a:rPr>
              <a:t>w3c  html(Hyper </a:t>
            </a:r>
            <a:r>
              <a:rPr sz="1500" spc="-50" dirty="0">
                <a:latin typeface="Noto Sans CJK JP Regular"/>
                <a:cs typeface="Noto Sans CJK JP Regular"/>
              </a:rPr>
              <a:t>Text </a:t>
            </a:r>
            <a:r>
              <a:rPr sz="1500" spc="40" dirty="0">
                <a:latin typeface="Noto Sans CJK JP Regular"/>
                <a:cs typeface="Noto Sans CJK JP Regular"/>
              </a:rPr>
              <a:t>Markup</a:t>
            </a:r>
            <a:r>
              <a:rPr sz="1500" spc="260" dirty="0">
                <a:latin typeface="Noto Sans CJK JP Regular"/>
                <a:cs typeface="Noto Sans CJK JP Regular"/>
              </a:rPr>
              <a:t> </a:t>
            </a:r>
            <a:r>
              <a:rPr sz="1500" spc="20" dirty="0">
                <a:latin typeface="Noto Sans CJK JP Regular"/>
                <a:cs typeface="Noto Sans CJK JP Regular"/>
              </a:rPr>
              <a:t>Language)</a:t>
            </a:r>
            <a:endParaRPr sz="1500" dirty="0">
              <a:latin typeface="Noto Sans CJK JP Regular"/>
              <a:cs typeface="Noto Sans CJK JP Regular"/>
            </a:endParaRPr>
          </a:p>
          <a:p>
            <a:pPr marL="390525">
              <a:lnSpc>
                <a:spcPct val="100000"/>
              </a:lnSpc>
              <a:spcBef>
                <a:spcPts val="1300"/>
              </a:spcBef>
            </a:pPr>
            <a:r>
              <a:rPr sz="1500" dirty="0">
                <a:latin typeface="Noto Sans CJK JP Regular"/>
                <a:cs typeface="Noto Sans CJK JP Regular"/>
              </a:rPr>
              <a:t>我们现在正在使用的版本是</a:t>
            </a:r>
            <a:r>
              <a:rPr sz="1500" spc="25" dirty="0" smtClean="0">
                <a:latin typeface="Noto Sans CJK JP Regular"/>
                <a:cs typeface="Noto Sans CJK JP Regular"/>
              </a:rPr>
              <a:t>HTML</a:t>
            </a:r>
            <a:r>
              <a:rPr lang="en-US" sz="1500" spc="25" dirty="0" smtClean="0">
                <a:latin typeface="Noto Sans CJK JP Regular"/>
                <a:cs typeface="Noto Sans CJK JP Regular"/>
              </a:rPr>
              <a:t>5</a:t>
            </a:r>
            <a:endParaRPr sz="1500" dirty="0">
              <a:latin typeface="Noto Sans CJK JP Regular"/>
              <a:cs typeface="Noto Sans CJK JP Regular"/>
            </a:endParaRPr>
          </a:p>
          <a:p>
            <a:pPr marL="390525">
              <a:lnSpc>
                <a:spcPct val="100000"/>
              </a:lnSpc>
              <a:spcBef>
                <a:spcPts val="1300"/>
              </a:spcBef>
            </a:pPr>
            <a:r>
              <a:rPr sz="1500" dirty="0">
                <a:latin typeface="Noto Sans CJK JP Regular"/>
                <a:cs typeface="Noto Sans CJK JP Regular"/>
              </a:rPr>
              <a:t>对语法的要求不是很严格，标签不闭合，大小写不注意，引号运用不严格。</a:t>
            </a:r>
          </a:p>
          <a:p>
            <a:pPr marL="12700">
              <a:lnSpc>
                <a:spcPct val="100000"/>
              </a:lnSpc>
              <a:spcBef>
                <a:spcPts val="1300"/>
              </a:spcBef>
            </a:pPr>
            <a:r>
              <a:rPr sz="1500" spc="5" dirty="0">
                <a:latin typeface="Noto Sans CJK JP Regular"/>
                <a:cs typeface="Noto Sans CJK JP Regular"/>
              </a:rPr>
              <a:t>w3c</a:t>
            </a:r>
            <a:endParaRPr sz="1500" dirty="0">
              <a:latin typeface="Noto Sans CJK JP Regular"/>
              <a:cs typeface="Noto Sans CJK JP Regular"/>
            </a:endParaRPr>
          </a:p>
          <a:p>
            <a:pPr marL="390525" marR="160020">
              <a:lnSpc>
                <a:spcPct val="150000"/>
              </a:lnSpc>
              <a:spcBef>
                <a:spcPts val="400"/>
              </a:spcBef>
            </a:pPr>
            <a:r>
              <a:rPr sz="1500" dirty="0">
                <a:latin typeface="Noto Sans CJK JP Regular"/>
                <a:cs typeface="Noto Sans CJK JP Regular"/>
              </a:rPr>
              <a:t>万维网联盟</a:t>
            </a:r>
            <a:r>
              <a:rPr sz="1500" spc="30" dirty="0">
                <a:latin typeface="Noto Sans CJK JP Regular"/>
                <a:cs typeface="Noto Sans CJK JP Regular"/>
              </a:rPr>
              <a:t>（World</a:t>
            </a:r>
            <a:r>
              <a:rPr sz="1500" spc="110" dirty="0">
                <a:latin typeface="Noto Sans CJK JP Regular"/>
                <a:cs typeface="Noto Sans CJK JP Regular"/>
              </a:rPr>
              <a:t> </a:t>
            </a:r>
            <a:r>
              <a:rPr sz="1500" spc="60" dirty="0">
                <a:latin typeface="Noto Sans CJK JP Regular"/>
                <a:cs typeface="Noto Sans CJK JP Regular"/>
              </a:rPr>
              <a:t>Wide</a:t>
            </a:r>
            <a:r>
              <a:rPr sz="1500" spc="110" dirty="0">
                <a:latin typeface="Noto Sans CJK JP Regular"/>
                <a:cs typeface="Noto Sans CJK JP Regular"/>
              </a:rPr>
              <a:t> </a:t>
            </a:r>
            <a:r>
              <a:rPr sz="1500" spc="70" dirty="0">
                <a:latin typeface="Noto Sans CJK JP Regular"/>
                <a:cs typeface="Noto Sans CJK JP Regular"/>
              </a:rPr>
              <a:t>Web</a:t>
            </a:r>
            <a:r>
              <a:rPr sz="1500" spc="120" dirty="0">
                <a:latin typeface="Noto Sans CJK JP Regular"/>
                <a:cs typeface="Noto Sans CJK JP Regular"/>
              </a:rPr>
              <a:t> </a:t>
            </a:r>
            <a:r>
              <a:rPr sz="1500" spc="25" dirty="0">
                <a:latin typeface="Noto Sans CJK JP Regular"/>
                <a:cs typeface="Noto Sans CJK JP Regular"/>
              </a:rPr>
              <a:t>Consortium，W3C），</a:t>
            </a:r>
            <a:r>
              <a:rPr sz="1500" dirty="0">
                <a:latin typeface="Noto Sans CJK JP Regular"/>
                <a:cs typeface="Noto Sans CJK JP Regular"/>
              </a:rPr>
              <a:t>又称</a:t>
            </a:r>
            <a:r>
              <a:rPr sz="1500" spc="95" dirty="0">
                <a:latin typeface="Noto Sans CJK JP Regular"/>
                <a:cs typeface="Noto Sans CJK JP Regular"/>
              </a:rPr>
              <a:t>W3C</a:t>
            </a:r>
            <a:r>
              <a:rPr sz="1500" dirty="0">
                <a:latin typeface="Noto Sans CJK JP Regular"/>
                <a:cs typeface="Noto Sans CJK JP Regular"/>
              </a:rPr>
              <a:t>理事会。</a:t>
            </a:r>
            <a:r>
              <a:rPr sz="1500" spc="45" dirty="0">
                <a:latin typeface="Noto Sans CJK JP Regular"/>
                <a:cs typeface="Noto Sans CJK JP Regular"/>
              </a:rPr>
              <a:t>1994</a:t>
            </a:r>
            <a:r>
              <a:rPr sz="1500" dirty="0">
                <a:latin typeface="Noto Sans CJK JP Regular"/>
                <a:cs typeface="Noto Sans CJK JP Regular"/>
              </a:rPr>
              <a:t>年</a:t>
            </a:r>
            <a:r>
              <a:rPr sz="1500" spc="45" dirty="0">
                <a:latin typeface="Noto Sans CJK JP Regular"/>
                <a:cs typeface="Noto Sans CJK JP Regular"/>
              </a:rPr>
              <a:t>10</a:t>
            </a:r>
            <a:r>
              <a:rPr sz="1500" dirty="0">
                <a:latin typeface="Noto Sans CJK JP Regular"/>
                <a:cs typeface="Noto Sans CJK JP Regular"/>
              </a:rPr>
              <a:t>月 在麻省理工学院计算机科学实验室成立。</a:t>
            </a:r>
          </a:p>
          <a:p>
            <a:pPr marL="390525" marR="5080">
              <a:lnSpc>
                <a:spcPct val="150000"/>
              </a:lnSpc>
              <a:spcBef>
                <a:spcPts val="400"/>
              </a:spcBef>
            </a:pPr>
            <a:r>
              <a:rPr sz="1500" spc="95" dirty="0">
                <a:latin typeface="Noto Sans CJK JP Regular"/>
                <a:cs typeface="Noto Sans CJK JP Regular"/>
              </a:rPr>
              <a:t>W3C</a:t>
            </a:r>
            <a:r>
              <a:rPr sz="1500" dirty="0">
                <a:latin typeface="Noto Sans CJK JP Regular"/>
                <a:cs typeface="Noto Sans CJK JP Regular"/>
              </a:rPr>
              <a:t>为解决</a:t>
            </a:r>
            <a:r>
              <a:rPr sz="1500" spc="90" dirty="0">
                <a:latin typeface="Noto Sans CJK JP Regular"/>
                <a:cs typeface="Noto Sans CJK JP Regular"/>
              </a:rPr>
              <a:t> </a:t>
            </a:r>
            <a:r>
              <a:rPr sz="1500" spc="70" dirty="0">
                <a:latin typeface="Noto Sans CJK JP Regular"/>
                <a:cs typeface="Noto Sans CJK JP Regular"/>
              </a:rPr>
              <a:t>Web</a:t>
            </a:r>
            <a:r>
              <a:rPr sz="1500" spc="100" dirty="0">
                <a:latin typeface="Noto Sans CJK JP Regular"/>
                <a:cs typeface="Noto Sans CJK JP Regular"/>
              </a:rPr>
              <a:t> </a:t>
            </a:r>
            <a:r>
              <a:rPr sz="1500" dirty="0">
                <a:latin typeface="Noto Sans CJK JP Regular"/>
                <a:cs typeface="Noto Sans CJK JP Regular"/>
              </a:rPr>
              <a:t>应用中不同平台、技术和开发者带来的不兼容问题，保障</a:t>
            </a:r>
            <a:r>
              <a:rPr sz="1500" spc="95" dirty="0">
                <a:latin typeface="Noto Sans CJK JP Regular"/>
                <a:cs typeface="Noto Sans CJK JP Regular"/>
              </a:rPr>
              <a:t> </a:t>
            </a:r>
            <a:r>
              <a:rPr sz="1500" spc="70" dirty="0">
                <a:latin typeface="Noto Sans CJK JP Regular"/>
                <a:cs typeface="Noto Sans CJK JP Regular"/>
              </a:rPr>
              <a:t>Web</a:t>
            </a:r>
            <a:r>
              <a:rPr sz="1500" spc="100" dirty="0">
                <a:latin typeface="Noto Sans CJK JP Regular"/>
                <a:cs typeface="Noto Sans CJK JP Regular"/>
              </a:rPr>
              <a:t> </a:t>
            </a:r>
            <a:r>
              <a:rPr sz="1500" dirty="0">
                <a:latin typeface="Noto Sans CJK JP Regular"/>
                <a:cs typeface="Noto Sans CJK JP Regular"/>
              </a:rPr>
              <a:t>信息的 顺利和完整流通，万维网联盟制定了一系列标准并督促</a:t>
            </a:r>
            <a:r>
              <a:rPr sz="1500" spc="85" dirty="0">
                <a:latin typeface="Noto Sans CJK JP Regular"/>
                <a:cs typeface="Noto Sans CJK JP Regular"/>
              </a:rPr>
              <a:t> </a:t>
            </a:r>
            <a:r>
              <a:rPr sz="1500" spc="70" dirty="0">
                <a:latin typeface="Noto Sans CJK JP Regular"/>
                <a:cs typeface="Noto Sans CJK JP Regular"/>
              </a:rPr>
              <a:t>Web</a:t>
            </a:r>
            <a:r>
              <a:rPr sz="1500" spc="95" dirty="0">
                <a:latin typeface="Noto Sans CJK JP Regular"/>
                <a:cs typeface="Noto Sans CJK JP Regular"/>
              </a:rPr>
              <a:t> </a:t>
            </a:r>
            <a:r>
              <a:rPr sz="1500" dirty="0">
                <a:latin typeface="Noto Sans CJK JP Regular"/>
                <a:cs typeface="Noto Sans CJK JP Regular"/>
              </a:rPr>
              <a:t>应用开发者和内容提供者遵 循这些标准。标准的内容包括使用语言的规范，开发中使用的导则和解释引擎的行为等等。 但是</a:t>
            </a:r>
            <a:r>
              <a:rPr sz="1500" spc="70" dirty="0">
                <a:latin typeface="Noto Sans CJK JP Regular"/>
                <a:cs typeface="Noto Sans CJK JP Regular"/>
              </a:rPr>
              <a:t>，</a:t>
            </a:r>
            <a:r>
              <a:rPr sz="1500" spc="70" dirty="0">
                <a:solidFill>
                  <a:srgbClr val="FF3300"/>
                </a:solidFill>
                <a:latin typeface="Noto Sans CJK JP Regular"/>
                <a:cs typeface="Noto Sans CJK JP Regular"/>
              </a:rPr>
              <a:t>W3C</a:t>
            </a:r>
            <a:r>
              <a:rPr sz="1500" spc="95" dirty="0">
                <a:solidFill>
                  <a:srgbClr val="FF3300"/>
                </a:solidFill>
                <a:latin typeface="Noto Sans CJK JP Regular"/>
                <a:cs typeface="Noto Sans CJK JP Regular"/>
              </a:rPr>
              <a:t> </a:t>
            </a:r>
            <a:r>
              <a:rPr sz="1500" dirty="0">
                <a:solidFill>
                  <a:srgbClr val="FF3300"/>
                </a:solidFill>
                <a:latin typeface="Noto Sans CJK JP Regular"/>
                <a:cs typeface="Noto Sans CJK JP Regular"/>
              </a:rPr>
              <a:t>制定的</a:t>
            </a:r>
            <a:r>
              <a:rPr sz="1500" spc="90" dirty="0">
                <a:solidFill>
                  <a:srgbClr val="FF3300"/>
                </a:solidFill>
                <a:latin typeface="Noto Sans CJK JP Regular"/>
                <a:cs typeface="Noto Sans CJK JP Regular"/>
              </a:rPr>
              <a:t> </a:t>
            </a:r>
            <a:r>
              <a:rPr sz="1500" spc="5" dirty="0">
                <a:solidFill>
                  <a:srgbClr val="FF3300"/>
                </a:solidFill>
                <a:latin typeface="Noto Sans CJK JP Regular"/>
                <a:cs typeface="Noto Sans CJK JP Regular"/>
              </a:rPr>
              <a:t>web</a:t>
            </a:r>
            <a:r>
              <a:rPr sz="1500" spc="95" dirty="0">
                <a:solidFill>
                  <a:srgbClr val="FF3300"/>
                </a:solidFill>
                <a:latin typeface="Noto Sans CJK JP Regular"/>
                <a:cs typeface="Noto Sans CJK JP Regular"/>
              </a:rPr>
              <a:t> </a:t>
            </a:r>
            <a:r>
              <a:rPr sz="1500" dirty="0">
                <a:solidFill>
                  <a:srgbClr val="FF3300"/>
                </a:solidFill>
                <a:latin typeface="Noto Sans CJK JP Regular"/>
                <a:cs typeface="Noto Sans CJK JP Regular"/>
              </a:rPr>
              <a:t>标准并非强制而只是推荐标准，因此部分网站仍然不能完全实现 这些标准</a:t>
            </a:r>
            <a:r>
              <a:rPr sz="1500" dirty="0">
                <a:latin typeface="Noto Sans CJK JP Regular"/>
                <a:cs typeface="Noto Sans CJK JP Regular"/>
              </a:rPr>
              <a:t>。特别是使用早期所见即所得网页编辑软件设计的网页往往会包含大量非标准代 码。</a:t>
            </a:r>
          </a:p>
        </p:txBody>
      </p:sp>
      <p:sp>
        <p:nvSpPr>
          <p:cNvPr id="11" name="object 11"/>
          <p:cNvSpPr txBox="1"/>
          <p:nvPr/>
        </p:nvSpPr>
        <p:spPr>
          <a:xfrm>
            <a:off x="789622" y="5682345"/>
            <a:ext cx="839469" cy="432434"/>
          </a:xfrm>
          <a:prstGeom prst="rect">
            <a:avLst/>
          </a:prstGeom>
        </p:spPr>
        <p:txBody>
          <a:bodyPr vert="horz" wrap="square" lIns="0" tIns="0" rIns="0" bIns="0" rtlCol="0">
            <a:spAutoFit/>
          </a:bodyPr>
          <a:lstStyle/>
          <a:p>
            <a:pPr marL="12700">
              <a:lnSpc>
                <a:spcPts val="3304"/>
              </a:lnSpc>
            </a:pPr>
            <a:r>
              <a:rPr sz="3200" spc="5" dirty="0">
                <a:latin typeface="Noto Sans CJK JP Regular"/>
                <a:cs typeface="Noto Sans CJK JP Regular"/>
              </a:rPr>
              <a:t>概念</a:t>
            </a:r>
            <a:endParaRPr sz="3200">
              <a:latin typeface="Noto Sans CJK JP Regular"/>
              <a:cs typeface="Noto Sans CJK JP Regular"/>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147" y="987425"/>
            <a:ext cx="153034" cy="15367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57922" y="1541144"/>
            <a:ext cx="153034" cy="15367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53147" y="878205"/>
            <a:ext cx="7108190" cy="2422525"/>
          </a:xfrm>
          <a:prstGeom prst="rect">
            <a:avLst/>
          </a:prstGeom>
        </p:spPr>
        <p:txBody>
          <a:bodyPr vert="horz" wrap="square" lIns="0" tIns="12065" rIns="0" bIns="0" rtlCol="0">
            <a:spAutoFit/>
          </a:bodyPr>
          <a:lstStyle/>
          <a:p>
            <a:pPr marL="12700">
              <a:lnSpc>
                <a:spcPct val="100000"/>
              </a:lnSpc>
              <a:spcBef>
                <a:spcPts val="95"/>
              </a:spcBef>
            </a:pPr>
            <a:r>
              <a:rPr sz="2200" dirty="0">
                <a:latin typeface="Noto Sans CJK JP Regular"/>
                <a:cs typeface="Noto Sans CJK JP Regular"/>
              </a:rPr>
              <a:t>超文本标签语</a:t>
            </a:r>
            <a:r>
              <a:rPr sz="2200" spc="-5" dirty="0">
                <a:latin typeface="Noto Sans CJK JP Regular"/>
                <a:cs typeface="Noto Sans CJK JP Regular"/>
              </a:rPr>
              <a:t>言</a:t>
            </a:r>
            <a:endParaRPr sz="2200" dirty="0">
              <a:latin typeface="Noto Sans CJK JP Regular"/>
              <a:cs typeface="Noto Sans CJK JP Regular"/>
            </a:endParaRPr>
          </a:p>
          <a:p>
            <a:pPr marL="390525" marR="5080" algn="just">
              <a:lnSpc>
                <a:spcPct val="150000"/>
              </a:lnSpc>
              <a:spcBef>
                <a:spcPts val="400"/>
              </a:spcBef>
            </a:pPr>
            <a:r>
              <a:rPr sz="2200" dirty="0">
                <a:latin typeface="Noto Sans CJK JP Regular"/>
                <a:cs typeface="Noto Sans CJK JP Regular"/>
              </a:rPr>
              <a:t>是一种规范，一种标准，它通过标记符号来标记要显</a:t>
            </a:r>
            <a:r>
              <a:rPr sz="2200" spc="-5" dirty="0">
                <a:latin typeface="Noto Sans CJK JP Regular"/>
                <a:cs typeface="Noto Sans CJK JP Regular"/>
              </a:rPr>
              <a:t>示 </a:t>
            </a:r>
            <a:r>
              <a:rPr sz="2200" dirty="0">
                <a:latin typeface="Noto Sans CJK JP Regular"/>
                <a:cs typeface="Noto Sans CJK JP Regular"/>
              </a:rPr>
              <a:t>的网页中的各个部分。可以告诉浏览器如何显示其中</a:t>
            </a:r>
            <a:r>
              <a:rPr sz="2200" spc="-5" dirty="0">
                <a:latin typeface="Noto Sans CJK JP Regular"/>
                <a:cs typeface="Noto Sans CJK JP Regular"/>
              </a:rPr>
              <a:t>的 </a:t>
            </a:r>
            <a:r>
              <a:rPr sz="2200" dirty="0">
                <a:latin typeface="Noto Sans CJK JP Regular"/>
                <a:cs typeface="Noto Sans CJK JP Regular"/>
              </a:rPr>
              <a:t>内容，他是一种由浏览器解释执行的语言。（如：文</a:t>
            </a:r>
            <a:r>
              <a:rPr sz="2200" spc="-5" dirty="0">
                <a:latin typeface="Noto Sans CJK JP Regular"/>
                <a:cs typeface="Noto Sans CJK JP Regular"/>
              </a:rPr>
              <a:t>字 </a:t>
            </a:r>
            <a:r>
              <a:rPr sz="2200" dirty="0">
                <a:latin typeface="Noto Sans CJK JP Regular"/>
                <a:cs typeface="Noto Sans CJK JP Regular"/>
              </a:rPr>
              <a:t>如何处理，画面如何安排，图片如何显示等）</a:t>
            </a:r>
            <a:r>
              <a:rPr sz="2200" spc="-5" dirty="0">
                <a:latin typeface="Noto Sans CJK JP Regular"/>
                <a:cs typeface="Noto Sans CJK JP Regular"/>
              </a:rPr>
              <a:t>。</a:t>
            </a:r>
            <a:endParaRPr sz="2200" dirty="0">
              <a:latin typeface="Noto Sans CJK JP Regular"/>
              <a:cs typeface="Noto Sans CJK JP Regular"/>
            </a:endParaRPr>
          </a:p>
        </p:txBody>
      </p:sp>
      <p:sp>
        <p:nvSpPr>
          <p:cNvPr id="5" name="object 5"/>
          <p:cNvSpPr txBox="1"/>
          <p:nvPr/>
        </p:nvSpPr>
        <p:spPr>
          <a:xfrm>
            <a:off x="786447" y="5584872"/>
            <a:ext cx="2377440" cy="423193"/>
          </a:xfrm>
          <a:prstGeom prst="rect">
            <a:avLst/>
          </a:prstGeom>
        </p:spPr>
        <p:txBody>
          <a:bodyPr vert="horz" wrap="square" lIns="0" tIns="0" rIns="0" bIns="0" rtlCol="0">
            <a:spAutoFit/>
          </a:bodyPr>
          <a:lstStyle/>
          <a:p>
            <a:pPr marL="12700">
              <a:lnSpc>
                <a:spcPts val="3304"/>
              </a:lnSpc>
            </a:pPr>
            <a:r>
              <a:rPr lang="en-US" sz="3200" dirty="0" smtClean="0">
                <a:latin typeface="Noto Sans CJK JP Regular"/>
                <a:cs typeface="Noto Sans CJK JP Regular"/>
              </a:rPr>
              <a:t>H</a:t>
            </a:r>
            <a:r>
              <a:rPr lang="en-US" altLang="zh-CN" sz="3200" dirty="0" smtClean="0">
                <a:latin typeface="Noto Sans CJK JP Regular"/>
                <a:cs typeface="Noto Sans CJK JP Regular"/>
              </a:rPr>
              <a:t>tml</a:t>
            </a:r>
            <a:r>
              <a:rPr lang="zh-CN" altLang="en-US" sz="3200" dirty="0" smtClean="0">
                <a:latin typeface="Noto Sans CJK JP Regular"/>
                <a:cs typeface="Noto Sans CJK JP Regular"/>
              </a:rPr>
              <a:t>是什么</a:t>
            </a:r>
            <a:endParaRPr sz="3200" dirty="0">
              <a:latin typeface="Noto Sans CJK JP Regular"/>
              <a:cs typeface="Noto Sans CJK JP Regular"/>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00"/>
              </a:lnSpc>
            </a:pPr>
            <a:r>
              <a:rPr lang="zh-CN" altLang="en-US" dirty="0" smtClean="0"/>
              <a:t>              上元教育</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681</Words>
  <Application>Microsoft Office PowerPoint</Application>
  <PresentationFormat>全屏显示(4:3)</PresentationFormat>
  <Paragraphs>141</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Theme</vt:lpstr>
      <vt:lpstr>上元  一心向学员            www.shangyuangroup.com  </vt:lpstr>
      <vt:lpstr>适用人群：</vt:lpstr>
      <vt:lpstr>幻灯片 3</vt:lpstr>
      <vt:lpstr>幻灯片 4</vt:lpstr>
      <vt:lpstr>幻灯片 5</vt:lpstr>
      <vt:lpstr>幻灯片 6</vt:lpstr>
      <vt:lpstr>幻灯片 7</vt:lpstr>
      <vt:lpstr>幻灯片 8</vt:lpstr>
      <vt:lpstr>幻灯片 9</vt:lpstr>
      <vt:lpstr>可以使用.html 与 .htm 做为html文件的扩展名 可以使用任意文本编辑器创建HTML HTML由于比较简单，是一种描述性的语言，没有逻辑性， 所以学习起来非常容易</vt:lpstr>
      <vt:lpstr>幻灯片 11</vt:lpstr>
      <vt:lpstr>幻灯片 12</vt:lpstr>
      <vt:lpstr>幻灯片 13</vt:lpstr>
      <vt:lpstr>幻灯片 14</vt:lpstr>
      <vt:lpstr>幻灯片 15</vt:lpstr>
      <vt:lpstr>幻灯片 16</vt:lpstr>
      <vt:lpstr>Body中放置的是网页中的主体，表示网页的主体部分， 通俗的说也就是用户可以看到的内容，可以包含文本、 图片、音频、视频等各种内容！</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上元                   一心向学员       www.shangyuangroup.com  </dc:title>
  <cp:lastModifiedBy>Admin</cp:lastModifiedBy>
  <cp:revision>14</cp:revision>
  <dcterms:created xsi:type="dcterms:W3CDTF">2018-03-13T02:01:26Z</dcterms:created>
  <dcterms:modified xsi:type="dcterms:W3CDTF">2018-03-15T01:27:16Z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2016-12-30T00:00:00Z</vt:filetime>
  </property>
  <property fmtid="{D5CDD505-2E9C-101B-9397-08002B2CF9AE}" pid="3" name="LastSaved">
    <vt:filetime>2018-03-13T00:00:00Z</vt:filetime>
  </property>
</Properties>
</file>