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7" r:id="rId6"/>
    <p:sldId id="278" r:id="rId7"/>
    <p:sldId id="279" r:id="rId8"/>
    <p:sldId id="257" r:id="rId9"/>
    <p:sldId id="258" r:id="rId10"/>
    <p:sldId id="259" r:id="rId11"/>
    <p:sldId id="274" r:id="rId12"/>
    <p:sldId id="275" r:id="rId13"/>
    <p:sldId id="276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pPr marL="12700">
              <a:lnSpc>
                <a:spcPts val="2000"/>
              </a:lnSpc>
            </a:pPr>
            <a:r>
              <a:rPr dirty="0"/>
              <a:t>后盾网</a:t>
            </a:r>
            <a:r>
              <a:rPr spc="-90" dirty="0"/>
              <a:t> </a:t>
            </a:r>
            <a:r>
              <a:rPr dirty="0"/>
              <a:t>人人做后盾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pPr marL="12700">
              <a:lnSpc>
                <a:spcPts val="2000"/>
              </a:lnSpc>
            </a:pPr>
            <a:r>
              <a:rPr dirty="0"/>
              <a:t>后盾网</a:t>
            </a:r>
            <a:r>
              <a:rPr spc="-90" dirty="0"/>
              <a:t> </a:t>
            </a:r>
            <a:r>
              <a:rPr dirty="0"/>
              <a:t>人人做后盾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pPr marL="12700">
              <a:lnSpc>
                <a:spcPts val="2000"/>
              </a:lnSpc>
            </a:pPr>
            <a:r>
              <a:rPr dirty="0"/>
              <a:t>后盾网</a:t>
            </a:r>
            <a:r>
              <a:rPr spc="-90" dirty="0"/>
              <a:t> </a:t>
            </a:r>
            <a:r>
              <a:rPr dirty="0"/>
              <a:t>人人做后盾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pPr marL="12700">
              <a:lnSpc>
                <a:spcPts val="2000"/>
              </a:lnSpc>
            </a:pPr>
            <a:r>
              <a:rPr dirty="0"/>
              <a:t>后盾网</a:t>
            </a:r>
            <a:r>
              <a:rPr spc="-90" dirty="0"/>
              <a:t> </a:t>
            </a:r>
            <a:r>
              <a:rPr dirty="0"/>
              <a:t>人人做后盾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pPr marL="12700">
              <a:lnSpc>
                <a:spcPts val="2000"/>
              </a:lnSpc>
            </a:pPr>
            <a:r>
              <a:rPr dirty="0"/>
              <a:t>后盾网</a:t>
            </a:r>
            <a:r>
              <a:rPr spc="-90" dirty="0"/>
              <a:t> </a:t>
            </a:r>
            <a:r>
              <a:rPr dirty="0"/>
              <a:t>人人做后盾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584" y="531494"/>
            <a:ext cx="3631565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360" y="2221547"/>
            <a:ext cx="8209279" cy="2261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58902" y="6289754"/>
            <a:ext cx="196850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pPr marL="12700">
              <a:lnSpc>
                <a:spcPts val="2000"/>
              </a:lnSpc>
            </a:pPr>
            <a:r>
              <a:rPr dirty="0"/>
              <a:t>后盾网</a:t>
            </a:r>
            <a:r>
              <a:rPr spc="-90" dirty="0"/>
              <a:t> </a:t>
            </a:r>
            <a:r>
              <a:rPr dirty="0"/>
              <a:t>人人做后盾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0"/>
            <a:ext cx="7543800" cy="3048000"/>
          </a:xfrm>
          <a:custGeom>
            <a:avLst/>
            <a:gdLst/>
            <a:ahLst/>
            <a:cxnLst/>
            <a:rect l="l" t="t" r="r" b="b"/>
            <a:pathLst>
              <a:path w="7543800" h="3048000">
                <a:moveTo>
                  <a:pt x="0" y="0"/>
                </a:moveTo>
                <a:lnTo>
                  <a:pt x="7543800" y="0"/>
                </a:lnTo>
                <a:lnTo>
                  <a:pt x="7543800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0755" y="823199"/>
            <a:ext cx="7150100" cy="15557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  <a:tabLst>
                <a:tab pos="2933065" algn="l"/>
              </a:tabLst>
            </a:pPr>
            <a:r>
              <a:rPr lang="zh-CN" altLang="en-US" sz="6600" dirty="0" smtClean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上元  一心向学员</a:t>
            </a:r>
            <a:r>
              <a:rPr sz="66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	</a:t>
            </a:r>
            <a:endParaRPr sz="6600" dirty="0">
              <a:latin typeface="Noto Sans Mono CJK JP Regular"/>
              <a:cs typeface="Noto Sans Mono CJK JP Regular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lang="en-US" sz="2800" spc="-5" dirty="0" smtClean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www.shangyuangroup.com</a:t>
            </a:r>
            <a:endParaRPr sz="2800" dirty="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034" y="4053204"/>
            <a:ext cx="4088766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-5" dirty="0" smtClean="0">
                <a:solidFill>
                  <a:srgbClr val="252525"/>
                </a:solidFill>
                <a:latin typeface="Arial"/>
                <a:cs typeface="Arial"/>
              </a:rPr>
              <a:t>HTML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5638800"/>
            <a:ext cx="2342308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12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HGWIBO+MicrosoftYaHei"/>
                <a:cs typeface="Times New Roman"/>
              </a:rPr>
              <a:t>上元教育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HGWIBO+MicrosoftYaHei"/>
                <a:cs typeface="HGWIBO+MicrosoftYaHei"/>
              </a:rPr>
              <a:t>2005-2018</a:t>
            </a:r>
            <a:endParaRPr lang="en-US" altLang="zh-CN" dirty="0">
              <a:solidFill>
                <a:srgbClr val="000000"/>
              </a:solidFill>
              <a:latin typeface="HGWIBO+MicrosoftYaHei"/>
              <a:cs typeface="HGWIBO+Microsoft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322" y="5535295"/>
            <a:ext cx="16535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Noto Sans CJK JP Regular"/>
                <a:cs typeface="Noto Sans CJK JP Regular"/>
              </a:rPr>
              <a:t>图片知识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lang="zh-CN" altLang="en-US" b="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6552" y="835977"/>
          <a:ext cx="8423275" cy="4323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075"/>
                <a:gridCol w="900430"/>
                <a:gridCol w="660400"/>
                <a:gridCol w="3779520"/>
                <a:gridCol w="1847850"/>
              </a:tblGrid>
              <a:tr h="56959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格式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C1616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透明度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C1616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动画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C1616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特点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C1616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适用场景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C1616">
                        <a:alpha val="50199"/>
                      </a:srgbClr>
                    </a:solidFill>
                  </a:tcPr>
                </a:tc>
              </a:tr>
              <a:tr h="817244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1800" spc="-55" dirty="0">
                          <a:latin typeface="Noto Sans CJK JP Regular"/>
                          <a:cs typeface="Noto Sans CJK JP Regular"/>
                        </a:rPr>
                        <a:t>JPG/JPEG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256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Noto Sans Mono CJK JP Regular"/>
                          <a:cs typeface="Noto Sans Mono CJK JP Regular"/>
                        </a:rPr>
                        <a:t>×</a:t>
                      </a:r>
                      <a:endParaRPr sz="180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Noto Sans Mono CJK JP Regular"/>
                          <a:cs typeface="Noto Sans Mono CJK JP Regular"/>
                        </a:rPr>
                        <a:t>×</a:t>
                      </a:r>
                      <a:endParaRPr sz="180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色彩丰富，压缩比高，画质损失小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，体积小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0" marR="113030" indent="-34290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色彩丰富、要求 体积要小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20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800" spc="70" dirty="0">
                          <a:latin typeface="Noto Sans CJK JP Regular"/>
                          <a:cs typeface="Noto Sans CJK JP Regular"/>
                        </a:rPr>
                        <a:t>PNG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√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Noto Sans Mono CJK JP Regular"/>
                          <a:cs typeface="Noto Sans Mono CJK JP Regular"/>
                        </a:rPr>
                        <a:t>×</a:t>
                      </a:r>
                      <a:endParaRPr sz="180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 marR="10223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色彩丰富，压缩比高，设置任意透 明度，体积较小，但比</a:t>
                      </a:r>
                      <a:r>
                        <a:rPr sz="1800" spc="-5" dirty="0">
                          <a:latin typeface="Noto Sans CJK JP Regular"/>
                          <a:cs typeface="Noto Sans CJK JP Regular"/>
                        </a:rPr>
                        <a:t>j</a:t>
                      </a: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p</a:t>
                      </a:r>
                      <a:r>
                        <a:rPr sz="1800" spc="-5" dirty="0">
                          <a:latin typeface="Noto Sans CJK JP Regular"/>
                          <a:cs typeface="Noto Sans CJK JP Regular"/>
                        </a:rPr>
                        <a:t>g</a:t>
                      </a: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体积大一 些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844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1303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对色彩有特殊要 求、需要透明效 果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844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88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spc="20" dirty="0">
                          <a:latin typeface="Noto Sans CJK JP Regular"/>
                          <a:cs typeface="Noto Sans CJK JP Regular"/>
                        </a:rPr>
                        <a:t>GIF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√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√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935" marR="192405" indent="-544195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仅支持</a:t>
                      </a:r>
                      <a:r>
                        <a:rPr sz="1800" spc="-5" dirty="0">
                          <a:latin typeface="Noto Sans CJK JP Regular"/>
                          <a:cs typeface="Noto Sans CJK JP Regular"/>
                        </a:rPr>
                        <a:t>256</a:t>
                      </a: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种颜色，体积小，只有 透明和不透明两种效果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2051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0" marR="113030" indent="-228600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图片颜色少、需 要透明效果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2051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800" spc="65" dirty="0">
                          <a:latin typeface="Noto Sans CJK JP Regular"/>
                          <a:cs typeface="Noto Sans CJK JP Regular"/>
                        </a:rPr>
                        <a:t>BMP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Noto Sans Mono CJK JP Regular"/>
                          <a:cs typeface="Noto Sans Mono CJK JP Regular"/>
                        </a:rPr>
                        <a:t>×</a:t>
                      </a:r>
                      <a:endParaRPr sz="180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Noto Sans Mono CJK JP Regular"/>
                          <a:cs typeface="Noto Sans Mono CJK JP Regular"/>
                        </a:rPr>
                        <a:t>×</a:t>
                      </a:r>
                      <a:endParaRPr sz="180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色彩丰富，画质清晰，但体积偏大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 marR="113030" indent="-57150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不推荐在网页中 使用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746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022" y="949325"/>
            <a:ext cx="153034" cy="15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022" y="1503044"/>
            <a:ext cx="153034" cy="15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5022" y="2559685"/>
            <a:ext cx="153034" cy="15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022" y="840105"/>
            <a:ext cx="7425690" cy="2473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latin typeface="Noto Sans CJK JP Regular"/>
                <a:cs typeface="Noto Sans CJK JP Regular"/>
              </a:rPr>
              <a:t>Html</a:t>
            </a:r>
            <a:r>
              <a:rPr sz="2200" dirty="0">
                <a:latin typeface="Noto Sans CJK JP Regular"/>
                <a:cs typeface="Noto Sans CJK JP Regular"/>
              </a:rPr>
              <a:t>语法中最重要的标签之一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  <a:p>
            <a:pPr marL="12700" marR="5080">
              <a:lnSpc>
                <a:spcPct val="150000"/>
              </a:lnSpc>
              <a:spcBef>
                <a:spcPts val="400"/>
              </a:spcBef>
            </a:pPr>
            <a:r>
              <a:rPr sz="2200" dirty="0">
                <a:latin typeface="Noto Sans CJK JP Regular"/>
                <a:cs typeface="Noto Sans CJK JP Regular"/>
              </a:rPr>
              <a:t>通过使</a:t>
            </a:r>
            <a:r>
              <a:rPr sz="2200" spc="-5" dirty="0">
                <a:latin typeface="Noto Sans CJK JP Regular"/>
                <a:cs typeface="Noto Sans CJK JP Regular"/>
              </a:rPr>
              <a:t>用</a:t>
            </a:r>
            <a:r>
              <a:rPr sz="2200" spc="114" dirty="0">
                <a:latin typeface="Noto Sans CJK JP Regular"/>
                <a:cs typeface="Noto Sans CJK JP Regular"/>
              </a:rPr>
              <a:t> </a:t>
            </a:r>
            <a:r>
              <a:rPr sz="2200" spc="5" dirty="0">
                <a:latin typeface="Noto Sans CJK JP Regular"/>
                <a:cs typeface="Noto Sans CJK JP Regular"/>
              </a:rPr>
              <a:t>href</a:t>
            </a:r>
            <a:r>
              <a:rPr sz="2200" spc="120" dirty="0">
                <a:latin typeface="Noto Sans CJK JP Regular"/>
                <a:cs typeface="Noto Sans CJK JP Regular"/>
              </a:rPr>
              <a:t> </a:t>
            </a:r>
            <a:r>
              <a:rPr sz="2200" dirty="0">
                <a:latin typeface="Noto Sans CJK JP Regular"/>
                <a:cs typeface="Noto Sans CJK JP Regular"/>
              </a:rPr>
              <a:t>属性，创建指向另外一个页面的链接（或超</a:t>
            </a:r>
            <a:r>
              <a:rPr sz="2200" spc="-5" dirty="0">
                <a:latin typeface="Noto Sans CJK JP Regular"/>
                <a:cs typeface="Noto Sans CJK JP Regular"/>
              </a:rPr>
              <a:t>链 </a:t>
            </a:r>
            <a:r>
              <a:rPr sz="2200" dirty="0">
                <a:latin typeface="Noto Sans CJK JP Regular"/>
                <a:cs typeface="Noto Sans CJK JP Regular"/>
              </a:rPr>
              <a:t>接</a:t>
            </a:r>
            <a:r>
              <a:rPr sz="2200" spc="-5" dirty="0">
                <a:latin typeface="Noto Sans CJK JP Regular"/>
                <a:cs typeface="Noto Sans CJK JP Regular"/>
              </a:rPr>
              <a:t>）</a:t>
            </a:r>
            <a:endParaRPr sz="2200">
              <a:latin typeface="Noto Sans CJK JP Regular"/>
              <a:cs typeface="Noto Sans CJK JP Regular"/>
            </a:endParaRPr>
          </a:p>
          <a:p>
            <a:pPr marL="12700" marR="86360">
              <a:lnSpc>
                <a:spcPct val="150000"/>
              </a:lnSpc>
              <a:spcBef>
                <a:spcPts val="400"/>
              </a:spcBef>
            </a:pPr>
            <a:r>
              <a:rPr sz="2200" dirty="0">
                <a:latin typeface="Noto Sans CJK JP Regular"/>
                <a:cs typeface="Noto Sans CJK JP Regular"/>
              </a:rPr>
              <a:t>通过使用</a:t>
            </a:r>
            <a:r>
              <a:rPr sz="2200" spc="5" dirty="0">
                <a:latin typeface="Noto Sans CJK JP Regular"/>
                <a:cs typeface="Noto Sans CJK JP Regular"/>
              </a:rPr>
              <a:t>id</a:t>
            </a:r>
            <a:r>
              <a:rPr sz="2200" spc="65" dirty="0">
                <a:latin typeface="Noto Sans CJK JP Regular"/>
                <a:cs typeface="Noto Sans CJK JP Regular"/>
              </a:rPr>
              <a:t> </a:t>
            </a:r>
            <a:r>
              <a:rPr sz="2200" dirty="0">
                <a:latin typeface="Noto Sans CJK JP Regular"/>
                <a:cs typeface="Noto Sans CJK JP Regular"/>
              </a:rPr>
              <a:t>属性，创建一个文档内部的文档片段的书签（</a:t>
            </a:r>
            <a:r>
              <a:rPr sz="2200" spc="-5" dirty="0">
                <a:latin typeface="Noto Sans CJK JP Regular"/>
                <a:cs typeface="Noto Sans CJK JP Regular"/>
              </a:rPr>
              <a:t>锚 </a:t>
            </a:r>
            <a:r>
              <a:rPr sz="2200" dirty="0">
                <a:latin typeface="Noto Sans CJK JP Regular"/>
                <a:cs typeface="Noto Sans CJK JP Regular"/>
              </a:rPr>
              <a:t>链接</a:t>
            </a:r>
            <a:r>
              <a:rPr sz="2200" spc="-5" dirty="0">
                <a:latin typeface="Noto Sans CJK JP Regular"/>
                <a:cs typeface="Noto Sans CJK JP Regular"/>
              </a:rPr>
              <a:t>）</a:t>
            </a:r>
            <a:endParaRPr sz="22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322" y="5636717"/>
            <a:ext cx="106553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spc="5" dirty="0">
                <a:latin typeface="Noto Sans CJK JP Regular"/>
                <a:cs typeface="Noto Sans CJK JP Regular"/>
              </a:rPr>
              <a:t>标签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785" y="1054735"/>
            <a:ext cx="1397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9785" y="2477135"/>
            <a:ext cx="1397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8560" y="2985135"/>
            <a:ext cx="1397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3785" y="801497"/>
            <a:ext cx="7138034" cy="241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Noto Sans CJK JP Regular"/>
                <a:cs typeface="Noto Sans CJK JP Regular"/>
              </a:rPr>
              <a:t>链接是指从一个页面指向到另一个目标体，目标体可以是一个图 片，也可以是一个网页，也可以是一个文件等，超链接是网络的 灵魂，使用的</a:t>
            </a:r>
            <a:r>
              <a:rPr sz="2000" spc="75" dirty="0">
                <a:latin typeface="Noto Sans CJK JP Regular"/>
                <a:cs typeface="Noto Sans CJK JP Regular"/>
              </a:rPr>
              <a:t>HTML</a:t>
            </a:r>
            <a:r>
              <a:rPr sz="2000" dirty="0">
                <a:latin typeface="Noto Sans CJK JP Regular"/>
                <a:cs typeface="Noto Sans CJK JP Regular"/>
              </a:rPr>
              <a:t>标记是</a:t>
            </a:r>
            <a:r>
              <a:rPr sz="2000" spc="-25" dirty="0">
                <a:latin typeface="Noto Sans CJK JP Regular"/>
                <a:cs typeface="Noto Sans CJK JP Regular"/>
              </a:rPr>
              <a:t>a</a:t>
            </a:r>
            <a:r>
              <a:rPr sz="2000" dirty="0">
                <a:latin typeface="Noto Sans CJK JP Regular"/>
                <a:cs typeface="Noto Sans CJK JP Regular"/>
              </a:rPr>
              <a:t>标</a:t>
            </a:r>
            <a:r>
              <a:rPr sz="2000" spc="5" dirty="0">
                <a:latin typeface="Noto Sans CJK JP Regular"/>
                <a:cs typeface="Noto Sans CJK JP Regular"/>
              </a:rPr>
              <a:t>签</a:t>
            </a:r>
            <a:endParaRPr sz="2000">
              <a:latin typeface="Noto Sans CJK JP Regular"/>
              <a:cs typeface="Noto Sans CJK JP Regular"/>
            </a:endParaRPr>
          </a:p>
          <a:p>
            <a:pPr marL="12700" algn="just">
              <a:lnSpc>
                <a:spcPct val="100000"/>
              </a:lnSpc>
              <a:spcBef>
                <a:spcPts val="1600"/>
              </a:spcBef>
            </a:pPr>
            <a:r>
              <a:rPr sz="2000" spc="175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&lt;a</a:t>
            </a:r>
            <a:r>
              <a:rPr sz="2000" spc="130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50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href="</a:t>
            </a:r>
            <a:r>
              <a:rPr sz="2000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地址</a:t>
            </a:r>
            <a:r>
              <a:rPr sz="2000" spc="-80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"</a:t>
            </a:r>
            <a:r>
              <a:rPr sz="2000" spc="135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30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target=""</a:t>
            </a:r>
            <a:r>
              <a:rPr sz="2000" spc="135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100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title=""&gt;&lt;/a&gt;</a:t>
            </a:r>
            <a:endParaRPr sz="2000">
              <a:latin typeface="Noto Sans CJK JP Regular"/>
              <a:cs typeface="Noto Sans CJK JP Regular"/>
            </a:endParaRPr>
          </a:p>
          <a:p>
            <a:pPr marL="390525">
              <a:lnSpc>
                <a:spcPct val="100000"/>
              </a:lnSpc>
              <a:spcBef>
                <a:spcPts val="1600"/>
              </a:spcBef>
            </a:pPr>
            <a:r>
              <a:rPr sz="2000" spc="10" dirty="0">
                <a:latin typeface="Noto Sans CJK JP Regular"/>
                <a:cs typeface="Noto Sans CJK JP Regular"/>
              </a:rPr>
              <a:t>target</a:t>
            </a:r>
            <a:r>
              <a:rPr sz="2000" dirty="0">
                <a:latin typeface="Noto Sans CJK JP Regular"/>
                <a:cs typeface="Noto Sans CJK JP Regular"/>
              </a:rPr>
              <a:t>属性值</a:t>
            </a:r>
            <a:r>
              <a:rPr sz="2000" spc="5" dirty="0">
                <a:latin typeface="Noto Sans CJK JP Regular"/>
                <a:cs typeface="Noto Sans CJK JP Regular"/>
              </a:rPr>
              <a:t>为</a:t>
            </a:r>
            <a:r>
              <a:rPr sz="2000" spc="125" dirty="0">
                <a:latin typeface="Noto Sans CJK JP Regular"/>
                <a:cs typeface="Noto Sans CJK JP Regular"/>
              </a:rPr>
              <a:t> </a:t>
            </a:r>
            <a:r>
              <a:rPr sz="2000" spc="-45" dirty="0">
                <a:latin typeface="Noto Sans CJK JP Regular"/>
                <a:cs typeface="Noto Sans CJK JP Regular"/>
              </a:rPr>
              <a:t>_blank</a:t>
            </a:r>
            <a:r>
              <a:rPr sz="2000" spc="135" dirty="0">
                <a:latin typeface="Noto Sans CJK JP Regular"/>
                <a:cs typeface="Noto Sans CJK JP Regular"/>
              </a:rPr>
              <a:t> </a:t>
            </a:r>
            <a:r>
              <a:rPr sz="2000" dirty="0">
                <a:latin typeface="Noto Sans CJK JP Regular"/>
                <a:cs typeface="Noto Sans CJK JP Regular"/>
              </a:rPr>
              <a:t>时，表示在新窗口中打开链</a:t>
            </a:r>
            <a:r>
              <a:rPr sz="2000" spc="5" dirty="0">
                <a:latin typeface="Noto Sans CJK JP Regular"/>
                <a:cs typeface="Noto Sans CJK JP Regular"/>
              </a:rPr>
              <a:t>接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084" y="5580109"/>
            <a:ext cx="348996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z="3200" spc="5" dirty="0">
                <a:latin typeface="Noto Sans CJK JP Regular"/>
                <a:cs typeface="Noto Sans CJK JP Regular"/>
              </a:rPr>
              <a:t>链接标签（</a:t>
            </a:r>
            <a:r>
              <a:rPr sz="3200" spc="-170" dirty="0">
                <a:latin typeface="Noto Sans CJK JP Regular"/>
                <a:cs typeface="Noto Sans CJK JP Regular"/>
              </a:rPr>
              <a:t>a</a:t>
            </a:r>
            <a:r>
              <a:rPr sz="3200" spc="5" dirty="0">
                <a:latin typeface="Noto Sans CJK JP Regular"/>
                <a:cs typeface="Noto Sans CJK JP Regular"/>
              </a:rPr>
              <a:t>标签）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497" y="894397"/>
            <a:ext cx="7324090" cy="231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Noto Sans CJK JP Regular"/>
                <a:cs typeface="Noto Sans CJK JP Regular"/>
              </a:rPr>
              <a:t>锚链接</a:t>
            </a:r>
            <a:r>
              <a:rPr sz="2000" spc="-75" dirty="0">
                <a:latin typeface="Noto Sans CJK JP Regular"/>
                <a:cs typeface="Noto Sans CJK JP Regular"/>
              </a:rPr>
              <a:t>:</a:t>
            </a:r>
            <a:endParaRPr sz="2000">
              <a:latin typeface="Noto Sans CJK JP Regular"/>
              <a:cs typeface="Noto Sans CJK JP Regular"/>
            </a:endParaRPr>
          </a:p>
          <a:p>
            <a:pPr marL="279400" marR="5080" indent="33020">
              <a:lnSpc>
                <a:spcPct val="150000"/>
              </a:lnSpc>
              <a:spcBef>
                <a:spcPts val="400"/>
              </a:spcBef>
            </a:pPr>
            <a:r>
              <a:rPr sz="2000" dirty="0">
                <a:latin typeface="Noto Sans CJK JP Regular"/>
                <a:cs typeface="Noto Sans CJK JP Regular"/>
              </a:rPr>
              <a:t>给页面当中的某个特定位置添加标记，可以通过</a:t>
            </a:r>
            <a:r>
              <a:rPr sz="2000" spc="-25" dirty="0">
                <a:latin typeface="Noto Sans CJK JP Regular"/>
                <a:cs typeface="Noto Sans CJK JP Regular"/>
              </a:rPr>
              <a:t>a</a:t>
            </a:r>
            <a:r>
              <a:rPr sz="2000" dirty="0">
                <a:latin typeface="Noto Sans CJK JP Regular"/>
                <a:cs typeface="Noto Sans CJK JP Regular"/>
              </a:rPr>
              <a:t>链接直接指向 这个位置，经常用在页面内容比较多的情况</a:t>
            </a:r>
            <a:r>
              <a:rPr sz="2000" spc="5" dirty="0"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000" dirty="0">
                <a:latin typeface="Noto Sans CJK JP Regular"/>
                <a:cs typeface="Noto Sans CJK JP Regular"/>
              </a:rPr>
              <a:t>语法</a:t>
            </a:r>
            <a:r>
              <a:rPr sz="2000" spc="-75" dirty="0">
                <a:latin typeface="Noto Sans CJK JP Regular"/>
                <a:cs typeface="Noto Sans CJK JP Regular"/>
              </a:rPr>
              <a:t>: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000" spc="175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&lt;a</a:t>
            </a:r>
            <a:r>
              <a:rPr sz="2000" spc="130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75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href='#</a:t>
            </a:r>
            <a:r>
              <a:rPr sz="2000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要跳转位置的</a:t>
            </a:r>
            <a:r>
              <a:rPr sz="2000" spc="155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ID'&gt;&lt;/a&gt;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384" y="5579567"/>
            <a:ext cx="431101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spc="5" dirty="0">
                <a:latin typeface="Noto Sans CJK JP Regular"/>
                <a:cs typeface="Noto Sans CJK JP Regular"/>
              </a:rPr>
              <a:t>标签</a:t>
            </a:r>
            <a:r>
              <a:rPr sz="3200" spc="125" dirty="0">
                <a:latin typeface="Noto Sans CJK JP Regular"/>
                <a:cs typeface="Noto Sans CJK JP Regular"/>
              </a:rPr>
              <a:t> </a:t>
            </a:r>
            <a:r>
              <a:rPr sz="3200" b="1" dirty="0">
                <a:latin typeface="Arial"/>
                <a:cs typeface="Arial"/>
              </a:rPr>
              <a:t>–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spc="5" dirty="0">
                <a:latin typeface="Noto Sans CJK JP Regular"/>
                <a:cs typeface="Noto Sans CJK JP Regular"/>
              </a:rPr>
              <a:t>锚链接效果</a:t>
            </a:r>
            <a:endParaRPr sz="3200" dirty="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4384" y="5494020"/>
            <a:ext cx="16535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Noto Sans CJK JP Regular"/>
                <a:cs typeface="Noto Sans CJK JP Regular"/>
              </a:rPr>
              <a:t>路径知识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3397" y="699769"/>
            <a:ext cx="118109" cy="118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7397" y="611505"/>
            <a:ext cx="88963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Noto Sans CJK JP Regular"/>
                <a:cs typeface="Noto Sans CJK JP Regular"/>
              </a:rPr>
              <a:t>绝对路</a:t>
            </a:r>
            <a:r>
              <a:rPr sz="1700" spc="5" dirty="0">
                <a:latin typeface="Noto Sans CJK JP Regular"/>
                <a:cs typeface="Noto Sans CJK JP Regular"/>
              </a:rPr>
              <a:t>径</a:t>
            </a:r>
            <a:endParaRPr sz="17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2172" y="1129030"/>
            <a:ext cx="111125" cy="11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2172" y="1545589"/>
            <a:ext cx="111125" cy="11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3397" y="2338070"/>
            <a:ext cx="118109" cy="118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2172" y="2777489"/>
            <a:ext cx="118109" cy="118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3022" y="3216910"/>
            <a:ext cx="118109" cy="118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2172" y="3656329"/>
            <a:ext cx="118109" cy="11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3022" y="4095750"/>
            <a:ext cx="118109" cy="11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172" y="4535170"/>
            <a:ext cx="118109" cy="11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3022" y="4974590"/>
            <a:ext cx="118109" cy="11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7397" y="1056005"/>
            <a:ext cx="7854315" cy="4125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Noto Sans CJK JP Regular"/>
                <a:cs typeface="Noto Sans CJK JP Regular"/>
              </a:rPr>
              <a:t>绝对路径就是指带有域名的完整路</a:t>
            </a:r>
            <a:r>
              <a:rPr sz="1600" spc="-5" dirty="0">
                <a:latin typeface="Noto Sans CJK JP Regular"/>
                <a:cs typeface="Noto Sans CJK JP Regular"/>
              </a:rPr>
              <a:t>径</a:t>
            </a:r>
            <a:endParaRPr sz="1600">
              <a:latin typeface="Noto Sans CJK JP Regular"/>
              <a:cs typeface="Noto Sans CJK JP Regular"/>
            </a:endParaRPr>
          </a:p>
          <a:p>
            <a:pPr marL="390525" marR="5080">
              <a:lnSpc>
                <a:spcPct val="150000"/>
              </a:lnSpc>
              <a:spcBef>
                <a:spcPts val="400"/>
              </a:spcBef>
            </a:pPr>
            <a:r>
              <a:rPr sz="1600" dirty="0">
                <a:latin typeface="Noto Sans CJK JP Regular"/>
                <a:cs typeface="Noto Sans CJK JP Regular"/>
              </a:rPr>
              <a:t>比如</a:t>
            </a:r>
            <a:r>
              <a:rPr sz="1600" spc="-70" dirty="0">
                <a:latin typeface="Noto Sans CJK JP Regular"/>
                <a:cs typeface="Noto Sans CJK JP Regular"/>
              </a:rPr>
              <a:t>"</a:t>
            </a:r>
            <a:r>
              <a:rPr sz="1600" dirty="0">
                <a:latin typeface="Noto Sans CJK JP Regular"/>
                <a:cs typeface="Noto Sans CJK JP Regular"/>
              </a:rPr>
              <a:t>中国北京市朝阳区孙河顺白路</a:t>
            </a:r>
            <a:r>
              <a:rPr sz="1600" spc="45" dirty="0">
                <a:latin typeface="Noto Sans CJK JP Regular"/>
                <a:cs typeface="Noto Sans CJK JP Regular"/>
              </a:rPr>
              <a:t>12</a:t>
            </a:r>
            <a:r>
              <a:rPr sz="1600" dirty="0">
                <a:latin typeface="Noto Sans CJK JP Regular"/>
                <a:cs typeface="Noto Sans CJK JP Regular"/>
              </a:rPr>
              <a:t>号后盾I</a:t>
            </a:r>
            <a:r>
              <a:rPr sz="1600" spc="-45" dirty="0">
                <a:latin typeface="Noto Sans CJK JP Regular"/>
                <a:cs typeface="Noto Sans CJK JP Regular"/>
              </a:rPr>
              <a:t>T</a:t>
            </a:r>
            <a:r>
              <a:rPr sz="1600" dirty="0">
                <a:latin typeface="Noto Sans CJK JP Regular"/>
                <a:cs typeface="Noto Sans CJK JP Regular"/>
              </a:rPr>
              <a:t>教育楼</a:t>
            </a:r>
            <a:r>
              <a:rPr sz="1600" spc="45" dirty="0">
                <a:latin typeface="Noto Sans CJK JP Regular"/>
                <a:cs typeface="Noto Sans CJK JP Regular"/>
              </a:rPr>
              <a:t>201</a:t>
            </a:r>
            <a:r>
              <a:rPr sz="1600" dirty="0">
                <a:latin typeface="Noto Sans CJK JP Regular"/>
                <a:cs typeface="Noto Sans CJK JP Regular"/>
              </a:rPr>
              <a:t>房间</a:t>
            </a:r>
            <a:r>
              <a:rPr sz="1600" spc="-70" dirty="0">
                <a:latin typeface="Noto Sans CJK JP Regular"/>
                <a:cs typeface="Noto Sans CJK JP Regular"/>
              </a:rPr>
              <a:t>"</a:t>
            </a:r>
            <a:r>
              <a:rPr sz="1600" dirty="0">
                <a:latin typeface="Noto Sans CJK JP Regular"/>
                <a:cs typeface="Noto Sans CJK JP Regular"/>
              </a:rPr>
              <a:t>这就是一个生活动</a:t>
            </a:r>
            <a:r>
              <a:rPr sz="1600" spc="-5" dirty="0">
                <a:latin typeface="Noto Sans CJK JP Regular"/>
                <a:cs typeface="Noto Sans CJK JP Regular"/>
              </a:rPr>
              <a:t>中 </a:t>
            </a:r>
            <a:r>
              <a:rPr sz="1600" dirty="0">
                <a:latin typeface="Noto Sans CJK JP Regular"/>
                <a:cs typeface="Noto Sans CJK JP Regular"/>
              </a:rPr>
              <a:t>的经典</a:t>
            </a:r>
            <a:r>
              <a:rPr sz="1600" spc="-70" dirty="0">
                <a:latin typeface="Noto Sans CJK JP Regular"/>
                <a:cs typeface="Noto Sans CJK JP Regular"/>
              </a:rPr>
              <a:t>"</a:t>
            </a:r>
            <a:r>
              <a:rPr sz="1600" dirty="0">
                <a:latin typeface="Noto Sans CJK JP Regular"/>
                <a:cs typeface="Noto Sans CJK JP Regular"/>
              </a:rPr>
              <a:t>绝对</a:t>
            </a:r>
            <a:r>
              <a:rPr sz="1600" spc="-70" dirty="0">
                <a:latin typeface="Noto Sans CJK JP Regular"/>
                <a:cs typeface="Noto Sans CJK JP Regular"/>
              </a:rPr>
              <a:t>"</a:t>
            </a:r>
            <a:r>
              <a:rPr sz="1600" dirty="0">
                <a:latin typeface="Noto Sans CJK JP Regular"/>
                <a:cs typeface="Noto Sans CJK JP Regular"/>
              </a:rPr>
              <a:t>方式的描</a:t>
            </a:r>
            <a:r>
              <a:rPr sz="1600" spc="-5" dirty="0">
                <a:latin typeface="Noto Sans CJK JP Regular"/>
                <a:cs typeface="Noto Sans CJK JP Regular"/>
              </a:rPr>
              <a:t>述</a:t>
            </a:r>
            <a:endParaRPr sz="16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700" dirty="0">
                <a:latin typeface="Noto Sans CJK JP Regular"/>
                <a:cs typeface="Noto Sans CJK JP Regular"/>
              </a:rPr>
              <a:t>相对路</a:t>
            </a:r>
            <a:r>
              <a:rPr sz="1700" spc="5" dirty="0">
                <a:latin typeface="Noto Sans CJK JP Regular"/>
                <a:cs typeface="Noto Sans CJK JP Regular"/>
              </a:rPr>
              <a:t>径</a:t>
            </a:r>
            <a:endParaRPr sz="1700">
              <a:latin typeface="Noto Sans CJK JP Regular"/>
              <a:cs typeface="Noto Sans CJK JP Regular"/>
            </a:endParaRPr>
          </a:p>
          <a:p>
            <a:pPr marL="390525">
              <a:lnSpc>
                <a:spcPct val="100000"/>
              </a:lnSpc>
              <a:spcBef>
                <a:spcPts val="1420"/>
              </a:spcBef>
            </a:pPr>
            <a:r>
              <a:rPr sz="1700" dirty="0">
                <a:latin typeface="Noto Sans CJK JP Regular"/>
                <a:cs typeface="Noto Sans CJK JP Regular"/>
              </a:rPr>
              <a:t>相对于本目</a:t>
            </a:r>
            <a:r>
              <a:rPr sz="1700" spc="5" dirty="0">
                <a:latin typeface="Noto Sans CJK JP Regular"/>
                <a:cs typeface="Noto Sans CJK JP Regular"/>
              </a:rPr>
              <a:t>录</a:t>
            </a:r>
            <a:endParaRPr sz="1700">
              <a:latin typeface="Noto Sans CJK JP Regular"/>
              <a:cs typeface="Noto Sans CJK JP Regular"/>
            </a:endParaRPr>
          </a:p>
          <a:p>
            <a:pPr marL="390525" marR="2674620" indent="393700">
              <a:lnSpc>
                <a:spcPct val="169600"/>
              </a:lnSpc>
            </a:pPr>
            <a:r>
              <a:rPr sz="1700" dirty="0">
                <a:latin typeface="Noto Sans CJK JP Regular"/>
                <a:cs typeface="Noto Sans CJK JP Regular"/>
              </a:rPr>
              <a:t>例如</a:t>
            </a:r>
            <a:r>
              <a:rPr sz="1700" spc="95" dirty="0">
                <a:latin typeface="Noto Sans CJK JP Regular"/>
                <a:cs typeface="Noto Sans CJK JP Regular"/>
              </a:rPr>
              <a:t>：&lt;a</a:t>
            </a:r>
            <a:r>
              <a:rPr sz="1700" spc="50" dirty="0">
                <a:latin typeface="Noto Sans CJK JP Regular"/>
                <a:cs typeface="Noto Sans CJK JP Regular"/>
              </a:rPr>
              <a:t> </a:t>
            </a:r>
            <a:r>
              <a:rPr sz="1700" spc="35" dirty="0">
                <a:latin typeface="Noto Sans CJK JP Regular"/>
                <a:cs typeface="Noto Sans CJK JP Regular"/>
              </a:rPr>
              <a:t>href="1.html"&gt;</a:t>
            </a:r>
            <a:r>
              <a:rPr sz="1700" dirty="0">
                <a:latin typeface="Noto Sans CJK JP Regular"/>
                <a:cs typeface="Noto Sans CJK JP Regular"/>
              </a:rPr>
              <a:t>本目录下页面</a:t>
            </a:r>
            <a:r>
              <a:rPr sz="1700" spc="165" dirty="0">
                <a:latin typeface="Noto Sans CJK JP Regular"/>
                <a:cs typeface="Noto Sans CJK JP Regular"/>
              </a:rPr>
              <a:t>&lt;/a&gt;  </a:t>
            </a:r>
            <a:r>
              <a:rPr sz="1700" dirty="0">
                <a:latin typeface="Noto Sans CJK JP Regular"/>
                <a:cs typeface="Noto Sans CJK JP Regular"/>
              </a:rPr>
              <a:t>相对于上级目</a:t>
            </a:r>
            <a:r>
              <a:rPr sz="1700" spc="5" dirty="0">
                <a:latin typeface="Noto Sans CJK JP Regular"/>
                <a:cs typeface="Noto Sans CJK JP Regular"/>
              </a:rPr>
              <a:t>录</a:t>
            </a:r>
            <a:endParaRPr sz="1700">
              <a:latin typeface="Noto Sans CJK JP Regular"/>
              <a:cs typeface="Noto Sans CJK JP Regular"/>
            </a:endParaRPr>
          </a:p>
          <a:p>
            <a:pPr marL="390525" marR="2404110" indent="393700">
              <a:lnSpc>
                <a:spcPct val="169600"/>
              </a:lnSpc>
            </a:pPr>
            <a:r>
              <a:rPr sz="1700" dirty="0">
                <a:latin typeface="Noto Sans CJK JP Regular"/>
                <a:cs typeface="Noto Sans CJK JP Regular"/>
              </a:rPr>
              <a:t>例如</a:t>
            </a:r>
            <a:r>
              <a:rPr sz="1700" spc="85" dirty="0">
                <a:latin typeface="Noto Sans CJK JP Regular"/>
                <a:cs typeface="Noto Sans CJK JP Regular"/>
              </a:rPr>
              <a:t>：&lt;img</a:t>
            </a:r>
            <a:r>
              <a:rPr sz="1700" spc="100" dirty="0">
                <a:latin typeface="Noto Sans CJK JP Regular"/>
                <a:cs typeface="Noto Sans CJK JP Regular"/>
              </a:rPr>
              <a:t> </a:t>
            </a:r>
            <a:r>
              <a:rPr sz="1700" dirty="0">
                <a:latin typeface="Noto Sans CJK JP Regular"/>
                <a:cs typeface="Noto Sans CJK JP Regular"/>
              </a:rPr>
              <a:t>src="../meinv.jpg"</a:t>
            </a:r>
            <a:r>
              <a:rPr sz="1700" spc="110" dirty="0">
                <a:latin typeface="Noto Sans CJK JP Regular"/>
                <a:cs typeface="Noto Sans CJK JP Regular"/>
              </a:rPr>
              <a:t> </a:t>
            </a:r>
            <a:r>
              <a:rPr sz="1700" spc="25" dirty="0">
                <a:latin typeface="Noto Sans CJK JP Regular"/>
                <a:cs typeface="Noto Sans CJK JP Regular"/>
              </a:rPr>
              <a:t>title="</a:t>
            </a:r>
            <a:r>
              <a:rPr sz="1700" dirty="0">
                <a:latin typeface="Noto Sans CJK JP Regular"/>
                <a:cs typeface="Noto Sans CJK JP Regular"/>
              </a:rPr>
              <a:t>美女</a:t>
            </a:r>
            <a:r>
              <a:rPr sz="1700" spc="-65" dirty="0">
                <a:latin typeface="Noto Sans CJK JP Regular"/>
                <a:cs typeface="Noto Sans CJK JP Regular"/>
              </a:rPr>
              <a:t>"</a:t>
            </a:r>
            <a:r>
              <a:rPr sz="1700" spc="110" dirty="0">
                <a:latin typeface="Noto Sans CJK JP Regular"/>
                <a:cs typeface="Noto Sans CJK JP Regular"/>
              </a:rPr>
              <a:t> </a:t>
            </a:r>
            <a:r>
              <a:rPr sz="1700" spc="185" dirty="0">
                <a:latin typeface="Noto Sans CJK JP Regular"/>
                <a:cs typeface="Noto Sans CJK JP Regular"/>
              </a:rPr>
              <a:t>/&gt;  </a:t>
            </a:r>
            <a:r>
              <a:rPr sz="1700" dirty="0">
                <a:latin typeface="Noto Sans CJK JP Regular"/>
                <a:cs typeface="Noto Sans CJK JP Regular"/>
              </a:rPr>
              <a:t>相对于根目</a:t>
            </a:r>
            <a:r>
              <a:rPr sz="1700" spc="5" dirty="0">
                <a:latin typeface="Noto Sans CJK JP Regular"/>
                <a:cs typeface="Noto Sans CJK JP Regular"/>
              </a:rPr>
              <a:t>录</a:t>
            </a:r>
            <a:endParaRPr sz="1700">
              <a:latin typeface="Noto Sans CJK JP Regular"/>
              <a:cs typeface="Noto Sans CJK JP Regular"/>
            </a:endParaRPr>
          </a:p>
          <a:p>
            <a:pPr marL="784225">
              <a:lnSpc>
                <a:spcPct val="100000"/>
              </a:lnSpc>
              <a:spcBef>
                <a:spcPts val="1420"/>
              </a:spcBef>
            </a:pPr>
            <a:r>
              <a:rPr sz="1700" spc="145" dirty="0">
                <a:latin typeface="Noto Sans CJK JP Regular"/>
                <a:cs typeface="Noto Sans CJK JP Regular"/>
              </a:rPr>
              <a:t>&lt;a</a:t>
            </a:r>
            <a:r>
              <a:rPr sz="1700" spc="114" dirty="0">
                <a:latin typeface="Noto Sans CJK JP Regular"/>
                <a:cs typeface="Noto Sans CJK JP Regular"/>
              </a:rPr>
              <a:t> </a:t>
            </a:r>
            <a:r>
              <a:rPr sz="1700" spc="35" dirty="0">
                <a:latin typeface="Noto Sans CJK JP Regular"/>
                <a:cs typeface="Noto Sans CJK JP Regular"/>
              </a:rPr>
              <a:t>href="/2.html"&gt;</a:t>
            </a:r>
            <a:r>
              <a:rPr sz="1700" dirty="0">
                <a:latin typeface="Noto Sans CJK JP Regular"/>
                <a:cs typeface="Noto Sans CJK JP Regular"/>
              </a:rPr>
              <a:t>根目录下页面</a:t>
            </a:r>
            <a:r>
              <a:rPr sz="1700" spc="165" dirty="0">
                <a:latin typeface="Noto Sans CJK JP Regular"/>
                <a:cs typeface="Noto Sans CJK JP Regular"/>
              </a:rPr>
              <a:t>&lt;/a&gt;</a:t>
            </a:r>
            <a:endParaRPr sz="170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6400800" y="6289754"/>
            <a:ext cx="202660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 上元教育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447" y="5478145"/>
            <a:ext cx="16535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Noto Sans CJK JP Regular"/>
                <a:cs typeface="Noto Sans CJK JP Regular"/>
              </a:rPr>
              <a:t>列表元素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6122" y="1144905"/>
            <a:ext cx="146684" cy="146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0122" y="1039495"/>
            <a:ext cx="10922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Noto Sans CJK JP Regular"/>
                <a:cs typeface="Noto Sans CJK JP Regular"/>
              </a:rPr>
              <a:t>无序列表</a:t>
            </a:r>
            <a:endParaRPr sz="21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4897" y="1644650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122" y="2138045"/>
            <a:ext cx="146684" cy="146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4897" y="2637789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6122" y="3131185"/>
            <a:ext cx="146684" cy="146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4897" y="3630929"/>
            <a:ext cx="125730" cy="12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0122" y="1552575"/>
            <a:ext cx="7261225" cy="310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algn="just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latin typeface="Noto Sans CJK JP Regular"/>
                <a:cs typeface="Noto Sans CJK JP Regular"/>
              </a:rPr>
              <a:t>&lt;ul&gt;&lt;li&gt;&lt;/li&gt;&lt;/ul&gt;</a:t>
            </a:r>
            <a:endParaRPr sz="18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100" dirty="0">
                <a:latin typeface="Noto Sans CJK JP Regular"/>
                <a:cs typeface="Noto Sans CJK JP Regular"/>
              </a:rPr>
              <a:t>有序列表</a:t>
            </a:r>
            <a:endParaRPr sz="2100">
              <a:latin typeface="Noto Sans CJK JP Regular"/>
              <a:cs typeface="Noto Sans CJK JP Regular"/>
            </a:endParaRPr>
          </a:p>
          <a:p>
            <a:pPr marL="390525" algn="just">
              <a:lnSpc>
                <a:spcPct val="100000"/>
              </a:lnSpc>
              <a:spcBef>
                <a:spcPts val="1470"/>
              </a:spcBef>
            </a:pPr>
            <a:r>
              <a:rPr sz="1800" spc="-5" dirty="0">
                <a:latin typeface="Arial"/>
                <a:cs typeface="Arial"/>
              </a:rPr>
              <a:t>&lt;ol&gt;&lt;li&gt;&lt;/li&gt;&lt;/ol&gt;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100" dirty="0">
                <a:latin typeface="Noto Sans CJK JP Regular"/>
                <a:cs typeface="Noto Sans CJK JP Regular"/>
              </a:rPr>
              <a:t>自定义列表</a:t>
            </a:r>
            <a:endParaRPr sz="2100">
              <a:latin typeface="Noto Sans CJK JP Regular"/>
              <a:cs typeface="Noto Sans CJK JP Regular"/>
            </a:endParaRPr>
          </a:p>
          <a:p>
            <a:pPr marL="390525" marR="5080" algn="just">
              <a:lnSpc>
                <a:spcPct val="150000"/>
              </a:lnSpc>
              <a:spcBef>
                <a:spcPts val="439"/>
              </a:spcBef>
            </a:pPr>
            <a:r>
              <a:rPr sz="1800" dirty="0">
                <a:latin typeface="Noto Sans CJK JP Regular"/>
                <a:cs typeface="Noto Sans CJK JP Regular"/>
              </a:rPr>
              <a:t>自定义列表不是一个项目的序列，它是一系列条目和它们的解释。有 序列表以</a:t>
            </a:r>
            <a:r>
              <a:rPr sz="1800" spc="160" dirty="0">
                <a:latin typeface="Noto Sans CJK JP Regular"/>
                <a:cs typeface="Noto Sans CJK JP Regular"/>
              </a:rPr>
              <a:t>&lt;dl&gt;</a:t>
            </a:r>
            <a:r>
              <a:rPr sz="1800" dirty="0">
                <a:latin typeface="Noto Sans CJK JP Regular"/>
                <a:cs typeface="Noto Sans CJK JP Regular"/>
              </a:rPr>
              <a:t>标签开始，自定义列表条目以</a:t>
            </a:r>
            <a:r>
              <a:rPr sz="1800" spc="165" dirty="0">
                <a:latin typeface="Noto Sans CJK JP Regular"/>
                <a:cs typeface="Noto Sans CJK JP Regular"/>
              </a:rPr>
              <a:t>&lt;dt&gt;</a:t>
            </a:r>
            <a:r>
              <a:rPr sz="1800" dirty="0">
                <a:latin typeface="Noto Sans CJK JP Regular"/>
                <a:cs typeface="Noto Sans CJK JP Regular"/>
              </a:rPr>
              <a:t>开始，自定义列表 的定义以</a:t>
            </a:r>
            <a:r>
              <a:rPr sz="1800" spc="180" dirty="0">
                <a:latin typeface="Noto Sans CJK JP Regular"/>
                <a:cs typeface="Noto Sans CJK JP Regular"/>
              </a:rPr>
              <a:t>&lt;dd&gt;</a:t>
            </a:r>
            <a:r>
              <a:rPr sz="1800" dirty="0">
                <a:latin typeface="Noto Sans CJK JP Regular"/>
                <a:cs typeface="Noto Sans CJK JP Regular"/>
              </a:rPr>
              <a:t>开始。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上元教育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9785" y="5503545"/>
            <a:ext cx="16535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Noto Sans CJK JP Regular"/>
                <a:cs typeface="Noto Sans CJK JP Regular"/>
              </a:rPr>
              <a:t>表格元素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lang="zh-CN" altLang="en-US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0697" y="989647"/>
            <a:ext cx="2072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>
                <a:latin typeface="Noto Sans CJK JP Regular"/>
                <a:cs typeface="Noto Sans CJK JP Regular"/>
              </a:rPr>
              <a:t>&lt;table&gt;</a:t>
            </a:r>
            <a:r>
              <a:rPr dirty="0">
                <a:latin typeface="Noto Sans CJK JP Regular"/>
                <a:cs typeface="Noto Sans CJK JP Regular"/>
              </a:rPr>
              <a:t>标签属</a:t>
            </a:r>
            <a:r>
              <a:rPr spc="5" dirty="0">
                <a:latin typeface="Noto Sans CJK JP Regular"/>
                <a:cs typeface="Noto Sans CJK JP Regular"/>
              </a:rPr>
              <a:t>性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0697" y="1497647"/>
            <a:ext cx="53035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6260" indent="-184785">
              <a:lnSpc>
                <a:spcPct val="100000"/>
              </a:lnSpc>
              <a:spcBef>
                <a:spcPts val="105"/>
              </a:spcBef>
              <a:buChar char="-"/>
              <a:tabLst>
                <a:tab pos="556260" algn="l"/>
              </a:tabLst>
            </a:pPr>
            <a:r>
              <a:rPr sz="2000" spc="-5" dirty="0">
                <a:latin typeface="Noto Sans CJK JP Regular"/>
                <a:cs typeface="Noto Sans CJK JP Regular"/>
              </a:rPr>
              <a:t>width</a:t>
            </a:r>
            <a:r>
              <a:rPr sz="2000" dirty="0">
                <a:latin typeface="Noto Sans CJK JP Regular"/>
                <a:cs typeface="Noto Sans CJK JP Regular"/>
              </a:rPr>
              <a:t>、</a:t>
            </a:r>
            <a:r>
              <a:rPr sz="2000" spc="25" dirty="0">
                <a:latin typeface="Noto Sans CJK JP Regular"/>
                <a:cs typeface="Noto Sans CJK JP Regular"/>
              </a:rPr>
              <a:t>height</a:t>
            </a:r>
            <a:r>
              <a:rPr sz="2000" dirty="0">
                <a:latin typeface="Noto Sans CJK JP Regular"/>
                <a:cs typeface="Noto Sans CJK JP Regular"/>
              </a:rPr>
              <a:t>、</a:t>
            </a:r>
            <a:r>
              <a:rPr sz="2000" spc="15" dirty="0">
                <a:latin typeface="Noto Sans CJK JP Regular"/>
                <a:cs typeface="Noto Sans CJK JP Regular"/>
              </a:rPr>
              <a:t>border</a:t>
            </a:r>
            <a:r>
              <a:rPr sz="2000" spc="135" dirty="0">
                <a:latin typeface="Noto Sans CJK JP Regular"/>
                <a:cs typeface="Noto Sans CJK JP Regular"/>
              </a:rPr>
              <a:t> </a:t>
            </a:r>
            <a:r>
              <a:rPr sz="2000" dirty="0">
                <a:latin typeface="Noto Sans CJK JP Regular"/>
                <a:cs typeface="Noto Sans CJK JP Regular"/>
              </a:rPr>
              <a:t>、</a:t>
            </a:r>
            <a:r>
              <a:rPr sz="2000" spc="15" dirty="0">
                <a:latin typeface="Noto Sans CJK JP Regular"/>
                <a:cs typeface="Noto Sans CJK JP Regular"/>
              </a:rPr>
              <a:t>align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000" spc="235" dirty="0">
                <a:latin typeface="Noto Sans CJK JP Regular"/>
                <a:cs typeface="Noto Sans CJK JP Regular"/>
              </a:rPr>
              <a:t>&lt;tr&gt;</a:t>
            </a:r>
            <a:r>
              <a:rPr sz="2000" dirty="0">
                <a:latin typeface="Noto Sans CJK JP Regular"/>
                <a:cs typeface="Noto Sans CJK JP Regular"/>
              </a:rPr>
              <a:t>标签属</a:t>
            </a:r>
            <a:r>
              <a:rPr sz="2000" spc="5" dirty="0">
                <a:latin typeface="Noto Sans CJK JP Regular"/>
                <a:cs typeface="Noto Sans CJK JP Regular"/>
              </a:rPr>
              <a:t>性</a:t>
            </a:r>
            <a:endParaRPr sz="2000">
              <a:latin typeface="Noto Sans CJK JP Regular"/>
              <a:cs typeface="Noto Sans CJK JP Regular"/>
            </a:endParaRPr>
          </a:p>
          <a:p>
            <a:pPr marL="556260" indent="-184785">
              <a:lnSpc>
                <a:spcPct val="100000"/>
              </a:lnSpc>
              <a:spcBef>
                <a:spcPts val="1600"/>
              </a:spcBef>
              <a:buChar char="-"/>
              <a:tabLst>
                <a:tab pos="556260" algn="l"/>
              </a:tabLst>
            </a:pPr>
            <a:r>
              <a:rPr sz="2000" spc="-5" dirty="0">
                <a:latin typeface="Noto Sans CJK JP Regular"/>
                <a:cs typeface="Noto Sans CJK JP Regular"/>
              </a:rPr>
              <a:t>width</a:t>
            </a:r>
            <a:r>
              <a:rPr sz="2000" dirty="0">
                <a:latin typeface="Noto Sans CJK JP Regular"/>
                <a:cs typeface="Noto Sans CJK JP Regular"/>
              </a:rPr>
              <a:t>、</a:t>
            </a:r>
            <a:r>
              <a:rPr sz="2000" spc="25" dirty="0">
                <a:latin typeface="Noto Sans CJK JP Regular"/>
                <a:cs typeface="Noto Sans CJK JP Regular"/>
              </a:rPr>
              <a:t>height</a:t>
            </a:r>
            <a:r>
              <a:rPr sz="2000" dirty="0">
                <a:latin typeface="Noto Sans CJK JP Regular"/>
                <a:cs typeface="Noto Sans CJK JP Regular"/>
              </a:rPr>
              <a:t>、</a:t>
            </a:r>
            <a:r>
              <a:rPr sz="2000" spc="30" dirty="0">
                <a:latin typeface="Noto Sans CJK JP Regular"/>
                <a:cs typeface="Noto Sans CJK JP Regular"/>
              </a:rPr>
              <a:t>bgcolor</a:t>
            </a:r>
            <a:r>
              <a:rPr sz="2000" dirty="0">
                <a:latin typeface="Noto Sans CJK JP Regular"/>
                <a:cs typeface="Noto Sans CJK JP Regular"/>
              </a:rPr>
              <a:t>、</a:t>
            </a:r>
            <a:r>
              <a:rPr sz="2000" spc="10" dirty="0">
                <a:latin typeface="Noto Sans CJK JP Regular"/>
                <a:cs typeface="Noto Sans CJK JP Regular"/>
              </a:rPr>
              <a:t>align</a:t>
            </a:r>
            <a:r>
              <a:rPr sz="2000" dirty="0">
                <a:latin typeface="Noto Sans CJK JP Regular"/>
                <a:cs typeface="Noto Sans CJK JP Regular"/>
              </a:rPr>
              <a:t>、</a:t>
            </a:r>
            <a:r>
              <a:rPr sz="2000" spc="5" dirty="0">
                <a:latin typeface="Noto Sans CJK JP Regular"/>
                <a:cs typeface="Noto Sans CJK JP Regular"/>
              </a:rPr>
              <a:t>valign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000" spc="240" dirty="0">
                <a:latin typeface="Noto Sans CJK JP Regular"/>
                <a:cs typeface="Noto Sans CJK JP Regular"/>
              </a:rPr>
              <a:t>&lt;td&gt;</a:t>
            </a:r>
            <a:r>
              <a:rPr sz="2000" dirty="0">
                <a:latin typeface="Noto Sans CJK JP Regular"/>
                <a:cs typeface="Noto Sans CJK JP Regular"/>
              </a:rPr>
              <a:t>标签属</a:t>
            </a:r>
            <a:r>
              <a:rPr sz="2000" spc="5" dirty="0">
                <a:latin typeface="Noto Sans CJK JP Regular"/>
                <a:cs typeface="Noto Sans CJK JP Regular"/>
              </a:rPr>
              <a:t>性</a:t>
            </a:r>
            <a:endParaRPr sz="2000">
              <a:latin typeface="Noto Sans CJK JP Regular"/>
              <a:cs typeface="Noto Sans CJK JP Regular"/>
            </a:endParaRPr>
          </a:p>
          <a:p>
            <a:pPr marL="279400">
              <a:lnSpc>
                <a:spcPct val="100000"/>
              </a:lnSpc>
              <a:spcBef>
                <a:spcPts val="1600"/>
              </a:spcBef>
            </a:pPr>
            <a:r>
              <a:rPr sz="2000" spc="170" dirty="0">
                <a:latin typeface="Noto Sans CJK JP Regular"/>
                <a:cs typeface="Noto Sans CJK JP Regular"/>
              </a:rPr>
              <a:t>-</a:t>
            </a:r>
            <a:r>
              <a:rPr sz="2000" spc="130" dirty="0">
                <a:latin typeface="Noto Sans CJK JP Regular"/>
                <a:cs typeface="Noto Sans CJK JP Regular"/>
              </a:rPr>
              <a:t> </a:t>
            </a:r>
            <a:r>
              <a:rPr sz="2000" spc="-15" dirty="0">
                <a:latin typeface="Noto Sans CJK JP Regular"/>
                <a:cs typeface="Noto Sans CJK JP Regular"/>
              </a:rPr>
              <a:t>tr</a:t>
            </a:r>
            <a:r>
              <a:rPr sz="2000" dirty="0">
                <a:latin typeface="Noto Sans CJK JP Regular"/>
                <a:cs typeface="Noto Sans CJK JP Regular"/>
              </a:rPr>
              <a:t>标签的属性</a:t>
            </a:r>
            <a:r>
              <a:rPr sz="2000" spc="-5" dirty="0">
                <a:latin typeface="Noto Sans CJK JP Regular"/>
                <a:cs typeface="Noto Sans CJK JP Regular"/>
              </a:rPr>
              <a:t>td</a:t>
            </a:r>
            <a:r>
              <a:rPr sz="2000" dirty="0">
                <a:latin typeface="Noto Sans CJK JP Regular"/>
                <a:cs typeface="Noto Sans CJK JP Regular"/>
              </a:rPr>
              <a:t>都</a:t>
            </a:r>
            <a:r>
              <a:rPr sz="2000" spc="5" dirty="0">
                <a:latin typeface="Noto Sans CJK JP Regular"/>
                <a:cs typeface="Noto Sans CJK JP Regular"/>
              </a:rPr>
              <a:t>有</a:t>
            </a:r>
            <a:endParaRPr sz="2000">
              <a:latin typeface="Noto Sans CJK JP Regular"/>
              <a:cs typeface="Noto Sans CJK JP Regular"/>
            </a:endParaRPr>
          </a:p>
          <a:p>
            <a:pPr marL="371475">
              <a:lnSpc>
                <a:spcPct val="100000"/>
              </a:lnSpc>
              <a:spcBef>
                <a:spcPts val="1600"/>
              </a:spcBef>
            </a:pPr>
            <a:r>
              <a:rPr sz="2000" spc="-5" dirty="0">
                <a:latin typeface="Noto Sans CJK JP Regular"/>
                <a:cs typeface="Noto Sans CJK JP Regular"/>
              </a:rPr>
              <a:t>colspan</a:t>
            </a:r>
            <a:r>
              <a:rPr sz="2000" spc="130" dirty="0">
                <a:latin typeface="Noto Sans CJK JP Regular"/>
                <a:cs typeface="Noto Sans CJK JP Regular"/>
              </a:rPr>
              <a:t> </a:t>
            </a:r>
            <a:r>
              <a:rPr sz="2000" dirty="0">
                <a:latin typeface="Noto Sans CJK JP Regular"/>
                <a:cs typeface="Noto Sans CJK JP Regular"/>
              </a:rPr>
              <a:t>横跨的列</a:t>
            </a:r>
            <a:r>
              <a:rPr sz="2000" spc="5" dirty="0">
                <a:latin typeface="Noto Sans CJK JP Regular"/>
                <a:cs typeface="Noto Sans CJK JP Regular"/>
              </a:rPr>
              <a:t>数</a:t>
            </a:r>
            <a:r>
              <a:rPr sz="2000" spc="130" dirty="0">
                <a:latin typeface="Noto Sans CJK JP Regular"/>
                <a:cs typeface="Noto Sans CJK JP Regular"/>
              </a:rPr>
              <a:t> </a:t>
            </a:r>
            <a:r>
              <a:rPr sz="2000" dirty="0">
                <a:latin typeface="Noto Sans CJK JP Regular"/>
                <a:cs typeface="Noto Sans CJK JP Regular"/>
              </a:rPr>
              <a:t>（合并列</a:t>
            </a:r>
            <a:r>
              <a:rPr sz="2000" spc="5" dirty="0">
                <a:latin typeface="Noto Sans CJK JP Regular"/>
                <a:cs typeface="Noto Sans CJK JP Regular"/>
              </a:rPr>
              <a:t>）</a:t>
            </a:r>
            <a:endParaRPr sz="2000">
              <a:latin typeface="Noto Sans CJK JP Regular"/>
              <a:cs typeface="Noto Sans CJK JP Regular"/>
            </a:endParaRPr>
          </a:p>
          <a:p>
            <a:pPr marL="371475">
              <a:lnSpc>
                <a:spcPct val="100000"/>
              </a:lnSpc>
              <a:spcBef>
                <a:spcPts val="1600"/>
              </a:spcBef>
              <a:tabLst>
                <a:tab pos="2893060" algn="l"/>
              </a:tabLst>
            </a:pPr>
            <a:r>
              <a:rPr sz="2000" spc="-10" dirty="0">
                <a:latin typeface="Noto Sans CJK JP Regular"/>
                <a:cs typeface="Noto Sans CJK JP Regular"/>
              </a:rPr>
              <a:t>rowspan</a:t>
            </a:r>
            <a:r>
              <a:rPr sz="2000" spc="145" dirty="0">
                <a:latin typeface="Noto Sans CJK JP Regular"/>
                <a:cs typeface="Noto Sans CJK JP Regular"/>
              </a:rPr>
              <a:t> </a:t>
            </a:r>
            <a:r>
              <a:rPr sz="2000" dirty="0">
                <a:latin typeface="Noto Sans CJK JP Regular"/>
                <a:cs typeface="Noto Sans CJK JP Regular"/>
              </a:rPr>
              <a:t>横跨的行</a:t>
            </a:r>
            <a:r>
              <a:rPr sz="2000" spc="5" dirty="0">
                <a:latin typeface="Noto Sans CJK JP Regular"/>
                <a:cs typeface="Noto Sans CJK JP Regular"/>
              </a:rPr>
              <a:t>数	</a:t>
            </a:r>
            <a:r>
              <a:rPr sz="2000" spc="-10" dirty="0">
                <a:latin typeface="Noto Sans CJK JP Regular"/>
                <a:cs typeface="Noto Sans CJK JP Regular"/>
              </a:rPr>
              <a:t>(</a:t>
            </a:r>
            <a:r>
              <a:rPr sz="2000" dirty="0">
                <a:latin typeface="Noto Sans CJK JP Regular"/>
                <a:cs typeface="Noto Sans CJK JP Regular"/>
              </a:rPr>
              <a:t>合并行</a:t>
            </a:r>
            <a:r>
              <a:rPr sz="2000" spc="-10" dirty="0">
                <a:latin typeface="Noto Sans CJK JP Regular"/>
                <a:cs typeface="Noto Sans CJK JP Regular"/>
              </a:rPr>
              <a:t>)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1847" y="5494020"/>
            <a:ext cx="16535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Noto Sans CJK JP Regular"/>
                <a:cs typeface="Noto Sans CJK JP Regular"/>
              </a:rPr>
              <a:t>表单元素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284" y="672465"/>
            <a:ext cx="125729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284" y="443230"/>
            <a:ext cx="779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表单形成的交互界面上有许多元素，负责收集用户输入的各种信息，这些元素 一般称为控件。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1060" y="1546225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1060" y="2008504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060" y="2470785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1060" y="2933064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1060" y="3395345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1060" y="3857625"/>
            <a:ext cx="125730" cy="12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1060" y="4319904"/>
            <a:ext cx="125730" cy="12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1060" y="4782184"/>
            <a:ext cx="125730" cy="12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4110" y="1454150"/>
            <a:ext cx="1723389" cy="3535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单行</a:t>
            </a:r>
            <a:r>
              <a:rPr sz="1800" spc="60" dirty="0">
                <a:latin typeface="Noto Sans CJK JP Regular"/>
                <a:cs typeface="Noto Sans CJK JP Regular"/>
              </a:rPr>
              <a:t>/多行文本框</a:t>
            </a:r>
            <a:endParaRPr sz="1800">
              <a:latin typeface="Noto Sans CJK JP Regular"/>
              <a:cs typeface="Noto Sans CJK JP Regular"/>
            </a:endParaRPr>
          </a:p>
          <a:p>
            <a:pPr marL="12700" marR="789305">
              <a:lnSpc>
                <a:spcPct val="168500"/>
              </a:lnSpc>
            </a:pPr>
            <a:r>
              <a:rPr sz="1800" dirty="0">
                <a:latin typeface="Noto Sans CJK JP Regular"/>
                <a:cs typeface="Noto Sans CJK JP Regular"/>
              </a:rPr>
              <a:t>复选框 单选按钮 文件域 隐藏域 下拉菜单 提交按钮 重置按钮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322" y="5560695"/>
            <a:ext cx="16535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Noto Sans CJK JP Regular"/>
                <a:cs typeface="Noto Sans CJK JP Regular"/>
              </a:rPr>
              <a:t>表单元素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上元教育</a:t>
            </a:r>
            <a:endParaRPr lang="zh-CN" altLang="en-US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&lt;form method="post"</a:t>
            </a:r>
            <a:r>
              <a:rPr spc="-75" dirty="0"/>
              <a:t> </a:t>
            </a:r>
            <a:r>
              <a:rPr spc="-5" dirty="0"/>
              <a:t>action=""&gt;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01770" y="832485"/>
            <a:ext cx="19380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70" dirty="0">
                <a:latin typeface="Noto Sans CJK JP Regular"/>
                <a:cs typeface="Noto Sans CJK JP Regular"/>
              </a:rPr>
              <a:t>&lt;</a:t>
            </a:r>
            <a:r>
              <a:rPr sz="2000" spc="-25" dirty="0">
                <a:latin typeface="Noto Sans CJK JP Regular"/>
                <a:cs typeface="Noto Sans CJK JP Regular"/>
              </a:rPr>
              <a:t>!</a:t>
            </a:r>
            <a:r>
              <a:rPr sz="2000" spc="165" dirty="0">
                <a:latin typeface="Noto Sans CJK JP Regular"/>
                <a:cs typeface="Noto Sans CJK JP Regular"/>
              </a:rPr>
              <a:t>--</a:t>
            </a:r>
            <a:r>
              <a:rPr sz="2000" dirty="0">
                <a:latin typeface="Noto Sans CJK JP Regular"/>
                <a:cs typeface="Noto Sans CJK JP Regular"/>
              </a:rPr>
              <a:t>单行文本</a:t>
            </a:r>
            <a:r>
              <a:rPr sz="2000" spc="165" dirty="0">
                <a:latin typeface="Noto Sans CJK JP Regular"/>
                <a:cs typeface="Noto Sans CJK JP Regular"/>
              </a:rPr>
              <a:t>--</a:t>
            </a:r>
            <a:r>
              <a:rPr sz="2000" spc="375" dirty="0">
                <a:latin typeface="Noto Sans CJK JP Regular"/>
                <a:cs typeface="Noto Sans CJK JP Regular"/>
              </a:rPr>
              <a:t>&gt;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1429" y="1127124"/>
            <a:ext cx="2921000" cy="268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>
              <a:lnSpc>
                <a:spcPts val="2360"/>
              </a:lnSpc>
              <a:spcBef>
                <a:spcPts val="105"/>
              </a:spcBef>
            </a:pPr>
            <a:r>
              <a:rPr sz="2000" spc="170" dirty="0">
                <a:latin typeface="Noto Sans CJK JP Regular"/>
                <a:cs typeface="Noto Sans CJK JP Regular"/>
              </a:rPr>
              <a:t>&lt;!--</a:t>
            </a:r>
            <a:r>
              <a:rPr sz="2000" dirty="0">
                <a:latin typeface="Noto Sans CJK JP Regular"/>
                <a:cs typeface="Noto Sans CJK JP Regular"/>
              </a:rPr>
              <a:t>密码</a:t>
            </a:r>
            <a:r>
              <a:rPr sz="2000" spc="235" dirty="0">
                <a:latin typeface="Noto Sans CJK JP Regular"/>
                <a:cs typeface="Noto Sans CJK JP Regular"/>
              </a:rPr>
              <a:t>--&gt;</a:t>
            </a:r>
            <a:endParaRPr sz="2000">
              <a:latin typeface="Noto Sans CJK JP Regular"/>
              <a:cs typeface="Noto Sans CJK JP Regular"/>
            </a:endParaRPr>
          </a:p>
          <a:p>
            <a:pPr marL="153670">
              <a:lnSpc>
                <a:spcPts val="2320"/>
              </a:lnSpc>
            </a:pPr>
            <a:r>
              <a:rPr sz="2000" spc="370" dirty="0">
                <a:latin typeface="Noto Sans CJK JP Regular"/>
                <a:cs typeface="Noto Sans CJK JP Regular"/>
              </a:rPr>
              <a:t>&lt;</a:t>
            </a:r>
            <a:r>
              <a:rPr sz="2000" spc="-25" dirty="0">
                <a:latin typeface="Noto Sans CJK JP Regular"/>
                <a:cs typeface="Noto Sans CJK JP Regular"/>
              </a:rPr>
              <a:t>!</a:t>
            </a:r>
            <a:r>
              <a:rPr sz="2000" spc="165" dirty="0">
                <a:latin typeface="Noto Sans CJK JP Regular"/>
                <a:cs typeface="Noto Sans CJK JP Regular"/>
              </a:rPr>
              <a:t>--</a:t>
            </a:r>
            <a:r>
              <a:rPr sz="2000" dirty="0">
                <a:latin typeface="Noto Sans CJK JP Regular"/>
                <a:cs typeface="Noto Sans CJK JP Regular"/>
              </a:rPr>
              <a:t>单选框</a:t>
            </a:r>
            <a:r>
              <a:rPr sz="2000" spc="165" dirty="0">
                <a:latin typeface="Noto Sans CJK JP Regular"/>
                <a:cs typeface="Noto Sans CJK JP Regular"/>
              </a:rPr>
              <a:t>--</a:t>
            </a:r>
            <a:r>
              <a:rPr sz="2000" spc="375" dirty="0">
                <a:latin typeface="Noto Sans CJK JP Regular"/>
                <a:cs typeface="Noto Sans CJK JP Regular"/>
              </a:rPr>
              <a:t>&gt;</a:t>
            </a:r>
            <a:endParaRPr sz="2000">
              <a:latin typeface="Noto Sans CJK JP Regular"/>
              <a:cs typeface="Noto Sans CJK JP Regular"/>
            </a:endParaRPr>
          </a:p>
          <a:p>
            <a:pPr marL="168275">
              <a:lnSpc>
                <a:spcPts val="2320"/>
              </a:lnSpc>
            </a:pPr>
            <a:r>
              <a:rPr sz="2000" spc="370" dirty="0">
                <a:latin typeface="Noto Sans CJK JP Regular"/>
                <a:cs typeface="Noto Sans CJK JP Regular"/>
              </a:rPr>
              <a:t>&lt;</a:t>
            </a:r>
            <a:r>
              <a:rPr sz="2000" spc="-25" dirty="0">
                <a:latin typeface="Noto Sans CJK JP Regular"/>
                <a:cs typeface="Noto Sans CJK JP Regular"/>
              </a:rPr>
              <a:t>!</a:t>
            </a:r>
            <a:r>
              <a:rPr sz="2000" spc="165" dirty="0">
                <a:latin typeface="Noto Sans CJK JP Regular"/>
                <a:cs typeface="Noto Sans CJK JP Regular"/>
              </a:rPr>
              <a:t>--</a:t>
            </a:r>
            <a:r>
              <a:rPr sz="2000" dirty="0">
                <a:latin typeface="Noto Sans CJK JP Regular"/>
                <a:cs typeface="Noto Sans CJK JP Regular"/>
              </a:rPr>
              <a:t>复选框</a:t>
            </a:r>
            <a:r>
              <a:rPr sz="2000" spc="165" dirty="0">
                <a:latin typeface="Noto Sans CJK JP Regular"/>
                <a:cs typeface="Noto Sans CJK JP Regular"/>
              </a:rPr>
              <a:t>--</a:t>
            </a:r>
            <a:r>
              <a:rPr sz="2000" spc="375" dirty="0">
                <a:latin typeface="Noto Sans CJK JP Regular"/>
                <a:cs typeface="Noto Sans CJK JP Regular"/>
              </a:rPr>
              <a:t>&gt;</a:t>
            </a:r>
            <a:endParaRPr sz="2000">
              <a:latin typeface="Noto Sans CJK JP Regular"/>
              <a:cs typeface="Noto Sans CJK JP Regular"/>
            </a:endParaRPr>
          </a:p>
          <a:p>
            <a:pPr marL="175260">
              <a:lnSpc>
                <a:spcPts val="2320"/>
              </a:lnSpc>
            </a:pPr>
            <a:r>
              <a:rPr sz="2000" spc="370" dirty="0">
                <a:latin typeface="Noto Sans CJK JP Regular"/>
                <a:cs typeface="Noto Sans CJK JP Regular"/>
              </a:rPr>
              <a:t>&lt;</a:t>
            </a:r>
            <a:r>
              <a:rPr sz="2000" spc="-25" dirty="0">
                <a:latin typeface="Noto Sans CJK JP Regular"/>
                <a:cs typeface="Noto Sans CJK JP Regular"/>
              </a:rPr>
              <a:t>!</a:t>
            </a:r>
            <a:r>
              <a:rPr sz="2000" spc="165" dirty="0">
                <a:latin typeface="Noto Sans CJK JP Regular"/>
                <a:cs typeface="Noto Sans CJK JP Regular"/>
              </a:rPr>
              <a:t>--</a:t>
            </a:r>
            <a:r>
              <a:rPr sz="2000" dirty="0">
                <a:latin typeface="Noto Sans CJK JP Regular"/>
                <a:cs typeface="Noto Sans CJK JP Regular"/>
              </a:rPr>
              <a:t>隐藏域</a:t>
            </a:r>
            <a:r>
              <a:rPr sz="2000" spc="165" dirty="0">
                <a:latin typeface="Noto Sans CJK JP Regular"/>
                <a:cs typeface="Noto Sans CJK JP Regular"/>
              </a:rPr>
              <a:t>--</a:t>
            </a:r>
            <a:r>
              <a:rPr sz="2000" spc="375" dirty="0">
                <a:latin typeface="Noto Sans CJK JP Regular"/>
                <a:cs typeface="Noto Sans CJK JP Regular"/>
              </a:rPr>
              <a:t>&gt;</a:t>
            </a:r>
            <a:endParaRPr sz="2000">
              <a:latin typeface="Noto Sans CJK JP Regular"/>
              <a:cs typeface="Noto Sans CJK JP Regular"/>
            </a:endParaRPr>
          </a:p>
          <a:p>
            <a:pPr marL="152400">
              <a:lnSpc>
                <a:spcPts val="2320"/>
              </a:lnSpc>
            </a:pPr>
            <a:r>
              <a:rPr sz="2000" spc="170" dirty="0">
                <a:latin typeface="Noto Sans CJK JP Regular"/>
                <a:cs typeface="Noto Sans CJK JP Regular"/>
              </a:rPr>
              <a:t>&lt;!--</a:t>
            </a:r>
            <a:r>
              <a:rPr sz="2000" dirty="0">
                <a:latin typeface="Noto Sans CJK JP Regular"/>
                <a:cs typeface="Noto Sans CJK JP Regular"/>
              </a:rPr>
              <a:t>提交按钮</a:t>
            </a:r>
            <a:r>
              <a:rPr sz="2000" spc="235" dirty="0">
                <a:latin typeface="Noto Sans CJK JP Regular"/>
                <a:cs typeface="Noto Sans CJK JP Regular"/>
              </a:rPr>
              <a:t>--&gt;</a:t>
            </a:r>
            <a:endParaRPr sz="2000">
              <a:latin typeface="Noto Sans CJK JP Regular"/>
              <a:cs typeface="Noto Sans CJK JP Regular"/>
            </a:endParaRPr>
          </a:p>
          <a:p>
            <a:pPr marL="178435">
              <a:lnSpc>
                <a:spcPts val="2320"/>
              </a:lnSpc>
            </a:pPr>
            <a:r>
              <a:rPr sz="2000" spc="170" dirty="0">
                <a:latin typeface="Noto Sans CJK JP Regular"/>
                <a:cs typeface="Noto Sans CJK JP Regular"/>
              </a:rPr>
              <a:t>&lt;!--</a:t>
            </a:r>
            <a:r>
              <a:rPr sz="2000" dirty="0">
                <a:latin typeface="Noto Sans CJK JP Regular"/>
                <a:cs typeface="Noto Sans CJK JP Regular"/>
              </a:rPr>
              <a:t>文件域</a:t>
            </a:r>
            <a:r>
              <a:rPr sz="2000" spc="235" dirty="0">
                <a:latin typeface="Noto Sans CJK JP Regular"/>
                <a:cs typeface="Noto Sans CJK JP Regular"/>
              </a:rPr>
              <a:t>--&gt;</a:t>
            </a:r>
            <a:endParaRPr sz="2000">
              <a:latin typeface="Noto Sans CJK JP Regular"/>
              <a:cs typeface="Noto Sans CJK JP Regular"/>
            </a:endParaRPr>
          </a:p>
          <a:p>
            <a:pPr marR="975360" algn="ctr">
              <a:lnSpc>
                <a:spcPts val="2320"/>
              </a:lnSpc>
            </a:pPr>
            <a:r>
              <a:rPr sz="2000" spc="370" dirty="0">
                <a:latin typeface="Noto Sans CJK JP Regular"/>
                <a:cs typeface="Noto Sans CJK JP Regular"/>
              </a:rPr>
              <a:t>&lt;</a:t>
            </a:r>
            <a:r>
              <a:rPr sz="2000" spc="-25" dirty="0">
                <a:latin typeface="Noto Sans CJK JP Regular"/>
                <a:cs typeface="Noto Sans CJK JP Regular"/>
              </a:rPr>
              <a:t>!</a:t>
            </a:r>
            <a:r>
              <a:rPr sz="2000" spc="165" dirty="0">
                <a:latin typeface="Noto Sans CJK JP Regular"/>
                <a:cs typeface="Noto Sans CJK JP Regular"/>
              </a:rPr>
              <a:t>--</a:t>
            </a:r>
            <a:r>
              <a:rPr sz="2000" dirty="0">
                <a:latin typeface="Noto Sans CJK JP Regular"/>
                <a:cs typeface="Noto Sans CJK JP Regular"/>
              </a:rPr>
              <a:t>重置按钮</a:t>
            </a:r>
            <a:r>
              <a:rPr sz="2000" spc="165" dirty="0">
                <a:latin typeface="Noto Sans CJK JP Regular"/>
                <a:cs typeface="Noto Sans CJK JP Regular"/>
              </a:rPr>
              <a:t>--</a:t>
            </a:r>
            <a:r>
              <a:rPr sz="2000" spc="375" dirty="0">
                <a:latin typeface="Noto Sans CJK JP Regular"/>
                <a:cs typeface="Noto Sans CJK JP Regular"/>
              </a:rPr>
              <a:t>&gt;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ts val="2320"/>
              </a:lnSpc>
            </a:pPr>
            <a:r>
              <a:rPr sz="2000" spc="170" dirty="0">
                <a:latin typeface="Noto Sans CJK JP Regular"/>
                <a:cs typeface="Noto Sans CJK JP Regular"/>
              </a:rPr>
              <a:t>&lt;!--</a:t>
            </a:r>
            <a:r>
              <a:rPr sz="2000" dirty="0">
                <a:latin typeface="Noto Sans CJK JP Regular"/>
                <a:cs typeface="Noto Sans CJK JP Regular"/>
              </a:rPr>
              <a:t>按钮</a:t>
            </a:r>
            <a:r>
              <a:rPr sz="2000" spc="235" dirty="0">
                <a:latin typeface="Noto Sans CJK JP Regular"/>
                <a:cs typeface="Noto Sans CJK JP Regular"/>
              </a:rPr>
              <a:t>--&gt;</a:t>
            </a:r>
            <a:endParaRPr sz="2000">
              <a:latin typeface="Noto Sans CJK JP Regular"/>
              <a:cs typeface="Noto Sans CJK JP Regular"/>
            </a:endParaRPr>
          </a:p>
          <a:p>
            <a:pPr marL="995680">
              <a:lnSpc>
                <a:spcPts val="2360"/>
              </a:lnSpc>
            </a:pPr>
            <a:r>
              <a:rPr sz="2000" spc="370" dirty="0">
                <a:latin typeface="Noto Sans CJK JP Regular"/>
                <a:cs typeface="Noto Sans CJK JP Regular"/>
              </a:rPr>
              <a:t>&lt;</a:t>
            </a:r>
            <a:r>
              <a:rPr sz="2000" spc="-25" dirty="0">
                <a:latin typeface="Noto Sans CJK JP Regular"/>
                <a:cs typeface="Noto Sans CJK JP Regular"/>
              </a:rPr>
              <a:t>!</a:t>
            </a:r>
            <a:r>
              <a:rPr sz="2000" spc="165" dirty="0">
                <a:latin typeface="Noto Sans CJK JP Regular"/>
                <a:cs typeface="Noto Sans CJK JP Regular"/>
              </a:rPr>
              <a:t>--</a:t>
            </a:r>
            <a:r>
              <a:rPr sz="2000" dirty="0">
                <a:latin typeface="Noto Sans CJK JP Regular"/>
                <a:cs typeface="Noto Sans CJK JP Regular"/>
              </a:rPr>
              <a:t>文本区域</a:t>
            </a:r>
            <a:r>
              <a:rPr sz="2000" spc="165" dirty="0">
                <a:latin typeface="Noto Sans CJK JP Regular"/>
                <a:cs typeface="Noto Sans CJK JP Regular"/>
              </a:rPr>
              <a:t>--</a:t>
            </a:r>
            <a:r>
              <a:rPr sz="2000" spc="375" dirty="0">
                <a:latin typeface="Noto Sans CJK JP Regular"/>
                <a:cs typeface="Noto Sans CJK JP Regular"/>
              </a:rPr>
              <a:t>&gt;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584" y="832485"/>
            <a:ext cx="3245485" cy="4155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0">
              <a:lnSpc>
                <a:spcPts val="236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&lt;input type="text"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ts val="2320"/>
              </a:lnSpc>
            </a:pPr>
            <a:r>
              <a:rPr sz="2000" spc="-5" dirty="0">
                <a:latin typeface="Arial"/>
                <a:cs typeface="Arial"/>
              </a:rPr>
              <a:t>&lt;input type="password"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ts val="2320"/>
              </a:lnSpc>
            </a:pPr>
            <a:r>
              <a:rPr sz="2000" spc="-5" dirty="0">
                <a:latin typeface="Arial"/>
                <a:cs typeface="Arial"/>
              </a:rPr>
              <a:t>&lt;input type="radio"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ts val="2320"/>
              </a:lnSpc>
            </a:pPr>
            <a:r>
              <a:rPr sz="2000" spc="-5" dirty="0">
                <a:latin typeface="Arial"/>
                <a:cs typeface="Arial"/>
              </a:rPr>
              <a:t>&lt;input type="checkbox"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ts val="2320"/>
              </a:lnSpc>
            </a:pPr>
            <a:r>
              <a:rPr sz="2000" spc="-5" dirty="0">
                <a:latin typeface="Arial"/>
                <a:cs typeface="Arial"/>
              </a:rPr>
              <a:t>&lt;input type="hidden"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ts val="2320"/>
              </a:lnSpc>
            </a:pPr>
            <a:r>
              <a:rPr sz="2000" spc="-5" dirty="0">
                <a:latin typeface="Arial"/>
                <a:cs typeface="Arial"/>
              </a:rPr>
              <a:t>&lt;input type="submit"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ts val="2320"/>
              </a:lnSpc>
            </a:pPr>
            <a:r>
              <a:rPr sz="2000" spc="-5" dirty="0">
                <a:latin typeface="Arial"/>
                <a:cs typeface="Arial"/>
              </a:rPr>
              <a:t>&lt;input type="file"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ts val="2320"/>
              </a:lnSpc>
              <a:tabLst>
                <a:tab pos="2560955" algn="l"/>
              </a:tabLst>
            </a:pPr>
            <a:r>
              <a:rPr sz="2000" spc="-5" dirty="0">
                <a:latin typeface="Arial"/>
                <a:cs typeface="Arial"/>
              </a:rPr>
              <a:t>&lt;input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type="reset"	/&gt;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ts val="2320"/>
              </a:lnSpc>
              <a:tabLst>
                <a:tab pos="2701925" algn="l"/>
              </a:tabLst>
            </a:pPr>
            <a:r>
              <a:rPr sz="2000" spc="-5" dirty="0">
                <a:latin typeface="Arial"/>
                <a:cs typeface="Arial"/>
              </a:rPr>
              <a:t>&lt;input type="button"	/&gt;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ts val="2295"/>
              </a:lnSpc>
            </a:pPr>
            <a:r>
              <a:rPr sz="2000" spc="-5" dirty="0">
                <a:latin typeface="Arial"/>
                <a:cs typeface="Arial"/>
              </a:rPr>
              <a:t>&lt;textarea&gt;&lt;/textarea&gt;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ts val="2295"/>
              </a:lnSpc>
            </a:pPr>
            <a:r>
              <a:rPr sz="2000" spc="-5" dirty="0">
                <a:latin typeface="Arial"/>
                <a:cs typeface="Arial"/>
              </a:rPr>
              <a:t>&lt;select&gt;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345"/>
              </a:lnSpc>
            </a:pPr>
            <a:r>
              <a:rPr sz="2000" spc="-5" dirty="0">
                <a:latin typeface="Arial"/>
                <a:cs typeface="Arial"/>
              </a:rPr>
              <a:t>&lt;option&gt;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&lt;/option&gt;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ts val="2320"/>
              </a:lnSpc>
            </a:pPr>
            <a:r>
              <a:rPr sz="2000" spc="-5" dirty="0">
                <a:latin typeface="Arial"/>
                <a:cs typeface="Arial"/>
              </a:rPr>
              <a:t>&lt;/select&gt;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70" dirty="0">
                <a:latin typeface="Noto Sans CJK JP Regular"/>
                <a:cs typeface="Noto Sans CJK JP Regular"/>
              </a:rPr>
              <a:t>&lt;!--</a:t>
            </a:r>
            <a:r>
              <a:rPr sz="2000" dirty="0">
                <a:latin typeface="Noto Sans CJK JP Regular"/>
                <a:cs typeface="Noto Sans CJK JP Regular"/>
              </a:rPr>
              <a:t>下拉框</a:t>
            </a:r>
            <a:r>
              <a:rPr sz="2000" spc="235" dirty="0">
                <a:latin typeface="Noto Sans CJK JP Regular"/>
                <a:cs typeface="Noto Sans CJK JP Regular"/>
              </a:rPr>
              <a:t>--&gt;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ts val="2335"/>
              </a:lnSpc>
            </a:pPr>
            <a:r>
              <a:rPr sz="2000" spc="-5" dirty="0">
                <a:latin typeface="Arial"/>
                <a:cs typeface="Arial"/>
              </a:rPr>
              <a:t>&lt;/form&gt;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0910" y="809307"/>
            <a:ext cx="16764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4910" y="690562"/>
            <a:ext cx="3534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Noto Sans CJK JP Regular"/>
                <a:cs typeface="Noto Sans CJK JP Regular"/>
              </a:rPr>
              <a:t>i</a:t>
            </a:r>
            <a:r>
              <a:rPr sz="2400" spc="10" dirty="0">
                <a:latin typeface="Noto Sans CJK JP Regular"/>
                <a:cs typeface="Noto Sans CJK JP Regular"/>
              </a:rPr>
              <a:t>n</a:t>
            </a:r>
            <a:r>
              <a:rPr sz="2400" spc="40" dirty="0">
                <a:latin typeface="Noto Sans CJK JP Regular"/>
                <a:cs typeface="Noto Sans CJK JP Regular"/>
              </a:rPr>
              <a:t>p</a:t>
            </a:r>
            <a:r>
              <a:rPr sz="2400" spc="20" dirty="0">
                <a:latin typeface="Noto Sans CJK JP Regular"/>
                <a:cs typeface="Noto Sans CJK JP Regular"/>
              </a:rPr>
              <a:t>u</a:t>
            </a:r>
            <a:r>
              <a:rPr sz="2400" spc="-15" dirty="0">
                <a:latin typeface="Noto Sans CJK JP Regular"/>
                <a:cs typeface="Noto Sans CJK JP Regular"/>
              </a:rPr>
              <a:t>t标签共有的一些属性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9685" y="1408747"/>
            <a:ext cx="16764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9685" y="2008187"/>
            <a:ext cx="16764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9685" y="2607627"/>
            <a:ext cx="16764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0910" y="3207067"/>
            <a:ext cx="16764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9685" y="3806507"/>
            <a:ext cx="16764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9685" y="4405947"/>
            <a:ext cx="16764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9685" y="5005387"/>
            <a:ext cx="16764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9785" y="1290002"/>
            <a:ext cx="6284595" cy="472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latin typeface="Noto Sans CJK JP Regular"/>
                <a:cs typeface="Noto Sans CJK JP Regular"/>
              </a:rPr>
              <a:t>type</a:t>
            </a:r>
            <a:r>
              <a:rPr sz="2400" spc="165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控件的类型</a:t>
            </a:r>
            <a:endParaRPr sz="2400">
              <a:latin typeface="Noto Sans CJK JP Regular"/>
              <a:cs typeface="Noto Sans CJK JP Regular"/>
            </a:endParaRPr>
          </a:p>
          <a:p>
            <a:pPr marL="755650">
              <a:lnSpc>
                <a:spcPct val="100000"/>
              </a:lnSpc>
              <a:spcBef>
                <a:spcPts val="1840"/>
              </a:spcBef>
            </a:pPr>
            <a:r>
              <a:rPr sz="2400" spc="-15" dirty="0">
                <a:latin typeface="Noto Sans CJK JP Regular"/>
                <a:cs typeface="Noto Sans CJK JP Regular"/>
              </a:rPr>
              <a:t>value</a:t>
            </a:r>
            <a:r>
              <a:rPr sz="2400" spc="165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指定默认值</a:t>
            </a:r>
            <a:endParaRPr sz="2400">
              <a:latin typeface="Noto Sans CJK JP Regular"/>
              <a:cs typeface="Noto Sans CJK JP Regular"/>
            </a:endParaRPr>
          </a:p>
          <a:p>
            <a:pPr marL="377825" marR="1873885" indent="377825">
              <a:lnSpc>
                <a:spcPct val="163900"/>
              </a:lnSpc>
            </a:pPr>
            <a:r>
              <a:rPr sz="2400" spc="5" dirty="0">
                <a:latin typeface="Noto Sans CJK JP Regular"/>
                <a:cs typeface="Noto Sans CJK JP Regular"/>
              </a:rPr>
              <a:t>name</a:t>
            </a:r>
            <a:r>
              <a:rPr sz="2400" spc="90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用于服务器获取数据 单选和多选</a:t>
            </a:r>
            <a:endParaRPr sz="2400">
              <a:latin typeface="Noto Sans CJK JP Regular"/>
              <a:cs typeface="Noto Sans CJK JP Regular"/>
            </a:endParaRPr>
          </a:p>
          <a:p>
            <a:pPr marL="755650">
              <a:lnSpc>
                <a:spcPct val="100000"/>
              </a:lnSpc>
              <a:spcBef>
                <a:spcPts val="1840"/>
              </a:spcBef>
              <a:tabLst>
                <a:tab pos="1699260" algn="l"/>
              </a:tabLst>
            </a:pPr>
            <a:r>
              <a:rPr sz="2400" spc="-45" dirty="0">
                <a:latin typeface="Noto Sans CJK JP Regular"/>
                <a:cs typeface="Noto Sans CJK JP Regular"/>
              </a:rPr>
              <a:t>v</a:t>
            </a:r>
            <a:r>
              <a:rPr sz="2400" spc="-35" dirty="0">
                <a:latin typeface="Noto Sans CJK JP Regular"/>
                <a:cs typeface="Noto Sans CJK JP Regular"/>
              </a:rPr>
              <a:t>a</a:t>
            </a:r>
            <a:r>
              <a:rPr sz="2400" spc="-50" dirty="0">
                <a:latin typeface="Noto Sans CJK JP Regular"/>
                <a:cs typeface="Noto Sans CJK JP Regular"/>
              </a:rPr>
              <a:t>l</a:t>
            </a:r>
            <a:r>
              <a:rPr sz="2400" spc="20" dirty="0">
                <a:latin typeface="Noto Sans CJK JP Regular"/>
                <a:cs typeface="Noto Sans CJK JP Regular"/>
              </a:rPr>
              <a:t>u</a:t>
            </a:r>
            <a:r>
              <a:rPr sz="2400" spc="30" dirty="0">
                <a:latin typeface="Noto Sans CJK JP Regular"/>
                <a:cs typeface="Noto Sans CJK JP Regular"/>
              </a:rPr>
              <a:t>e</a:t>
            </a:r>
            <a:r>
              <a:rPr sz="2400" dirty="0">
                <a:latin typeface="Noto Sans CJK JP Regular"/>
                <a:cs typeface="Noto Sans CJK JP Regular"/>
              </a:rPr>
              <a:t>	该选项被选中后提交到服务器的值</a:t>
            </a:r>
            <a:endParaRPr sz="2400">
              <a:latin typeface="Noto Sans CJK JP Regular"/>
              <a:cs typeface="Noto Sans CJK JP Regular"/>
            </a:endParaRPr>
          </a:p>
          <a:p>
            <a:pPr marL="755650">
              <a:lnSpc>
                <a:spcPct val="100000"/>
              </a:lnSpc>
              <a:spcBef>
                <a:spcPts val="1840"/>
              </a:spcBef>
              <a:tabLst>
                <a:tab pos="212852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checked	默认的选中项</a:t>
            </a:r>
            <a:endParaRPr sz="2400">
              <a:latin typeface="Noto Sans CJK JP Regular"/>
              <a:cs typeface="Noto Sans CJK JP Regular"/>
            </a:endParaRPr>
          </a:p>
          <a:p>
            <a:pPr marL="755650">
              <a:lnSpc>
                <a:spcPct val="100000"/>
              </a:lnSpc>
              <a:spcBef>
                <a:spcPts val="1840"/>
              </a:spcBef>
            </a:pPr>
            <a:r>
              <a:rPr sz="2400" spc="5" dirty="0">
                <a:latin typeface="Noto Sans CJK JP Regular"/>
                <a:cs typeface="Noto Sans CJK JP Regular"/>
              </a:rPr>
              <a:t>name</a:t>
            </a:r>
            <a:r>
              <a:rPr sz="2400" spc="165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用于服务器获取数据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3200" spc="5" dirty="0">
                <a:latin typeface="Noto Sans CJK JP Regular"/>
                <a:cs typeface="Noto Sans CJK JP Regular"/>
              </a:rPr>
              <a:t>表单元素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上元教育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447" y="5535295"/>
            <a:ext cx="16535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b="1" spc="5" dirty="0" smtClean="0">
                <a:latin typeface="Noto Sans CJK JP Regular"/>
                <a:cs typeface="Noto Sans CJK JP Regular"/>
              </a:rPr>
              <a:t>标题标签</a:t>
            </a:r>
            <a:endParaRPr sz="32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7800" y="4953000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7800" y="1219200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7800" y="1981200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7800" y="2743200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2600" y="899959"/>
            <a:ext cx="4785678" cy="5958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en-US" altLang="zh-CN" sz="3200" spc="130" dirty="0" smtClean="0">
                <a:latin typeface="Noto Sans CJK JP Regular"/>
                <a:cs typeface="Noto Sans CJK JP Regular"/>
              </a:rPr>
              <a:t>&lt;h1&gt;</a:t>
            </a:r>
            <a:r>
              <a:rPr lang="zh-CN" altLang="en-US" sz="3200" spc="130" dirty="0" smtClean="0">
                <a:latin typeface="Noto Sans CJK JP Regular"/>
                <a:cs typeface="Noto Sans CJK JP Regular"/>
              </a:rPr>
              <a:t>上元教育</a:t>
            </a:r>
            <a:r>
              <a:rPr lang="en-US" altLang="zh-CN" sz="3200" spc="130" dirty="0" smtClean="0">
                <a:latin typeface="Noto Sans CJK JP Regular"/>
                <a:cs typeface="Noto Sans CJK JP Regular"/>
              </a:rPr>
              <a:t>&lt;/h1&gt;</a:t>
            </a: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en-US" altLang="zh-CN" sz="3200" spc="130" dirty="0" smtClean="0">
                <a:latin typeface="Noto Sans CJK JP Regular"/>
                <a:cs typeface="Noto Sans CJK JP Regular"/>
              </a:rPr>
              <a:t>&lt;h2&gt;</a:t>
            </a:r>
            <a:r>
              <a:rPr lang="zh-CN" altLang="en-US" sz="2800" spc="130" dirty="0" smtClean="0">
                <a:latin typeface="Noto Sans CJK JP Regular"/>
                <a:cs typeface="Noto Sans CJK JP Regular"/>
              </a:rPr>
              <a:t>上元教育</a:t>
            </a:r>
            <a:r>
              <a:rPr lang="en-US" altLang="zh-CN" sz="3200" spc="130" dirty="0" smtClean="0">
                <a:latin typeface="Noto Sans CJK JP Regular"/>
                <a:cs typeface="Noto Sans CJK JP Regular"/>
              </a:rPr>
              <a:t>&lt;/h2&gt;</a:t>
            </a: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en-US" altLang="zh-CN" sz="3200" spc="130" dirty="0" smtClean="0">
                <a:latin typeface="Noto Sans CJK JP Regular"/>
                <a:cs typeface="Noto Sans CJK JP Regular"/>
              </a:rPr>
              <a:t>&lt;h3&gt;</a:t>
            </a:r>
            <a:r>
              <a:rPr lang="zh-CN" altLang="en-US" sz="2400" spc="130" dirty="0" smtClean="0">
                <a:latin typeface="Noto Sans CJK JP Regular"/>
                <a:cs typeface="Noto Sans CJK JP Regular"/>
              </a:rPr>
              <a:t>上元教育</a:t>
            </a:r>
            <a:r>
              <a:rPr lang="en-US" altLang="zh-CN" sz="3200" spc="130" dirty="0" smtClean="0">
                <a:latin typeface="Noto Sans CJK JP Regular"/>
                <a:cs typeface="Noto Sans CJK JP Regular"/>
              </a:rPr>
              <a:t>&lt;/h3&gt;</a:t>
            </a: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en-US" altLang="zh-CN" sz="3200" spc="130" dirty="0" smtClean="0">
                <a:latin typeface="Noto Sans CJK JP Regular"/>
                <a:cs typeface="Noto Sans CJK JP Regular"/>
              </a:rPr>
              <a:t>&lt;h4&gt;</a:t>
            </a:r>
            <a:r>
              <a:rPr lang="zh-CN" altLang="en-US" sz="2000" spc="130" dirty="0" smtClean="0">
                <a:latin typeface="Noto Sans CJK JP Regular"/>
                <a:cs typeface="Noto Sans CJK JP Regular"/>
              </a:rPr>
              <a:t>上元教育</a:t>
            </a:r>
            <a:r>
              <a:rPr lang="en-US" altLang="zh-CN" sz="3200" spc="130" dirty="0" smtClean="0">
                <a:latin typeface="Noto Sans CJK JP Regular"/>
                <a:cs typeface="Noto Sans CJK JP Regular"/>
              </a:rPr>
              <a:t>&lt;/h4&gt;</a:t>
            </a: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en-US" altLang="zh-CN" sz="3200" spc="130" dirty="0" smtClean="0">
                <a:latin typeface="Noto Sans CJK JP Regular"/>
                <a:cs typeface="Noto Sans CJK JP Regular"/>
              </a:rPr>
              <a:t>&lt;h5&gt;</a:t>
            </a:r>
            <a:r>
              <a:rPr lang="zh-CN" altLang="en-US" spc="130" dirty="0" smtClean="0">
                <a:latin typeface="Noto Sans CJK JP Regular"/>
                <a:cs typeface="Noto Sans CJK JP Regular"/>
              </a:rPr>
              <a:t>上元教育</a:t>
            </a:r>
            <a:r>
              <a:rPr lang="en-US" altLang="zh-CN" sz="3200" spc="130" dirty="0" smtClean="0">
                <a:latin typeface="Noto Sans CJK JP Regular"/>
                <a:cs typeface="Noto Sans CJK JP Regular"/>
              </a:rPr>
              <a:t>&lt;/h5&gt;</a:t>
            </a: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en-US" altLang="zh-CN" sz="3200" spc="130" dirty="0" smtClean="0">
                <a:latin typeface="Noto Sans CJK JP Regular"/>
                <a:cs typeface="Noto Sans CJK JP Regular"/>
              </a:rPr>
              <a:t>&lt;h6&gt;</a:t>
            </a:r>
            <a:r>
              <a:rPr lang="zh-CN" altLang="en-US" sz="1600" spc="130" dirty="0" smtClean="0">
                <a:latin typeface="Noto Sans CJK JP Regular"/>
                <a:cs typeface="Noto Sans CJK JP Regular"/>
              </a:rPr>
              <a:t>上元教育</a:t>
            </a:r>
            <a:r>
              <a:rPr lang="en-US" altLang="zh-CN" sz="3200" spc="130" dirty="0" smtClean="0">
                <a:latin typeface="Noto Sans CJK JP Regular"/>
                <a:cs typeface="Noto Sans CJK JP Regular"/>
              </a:rPr>
              <a:t>&lt;/h6&gt;</a:t>
            </a:r>
          </a:p>
          <a:p>
            <a:pPr marL="12700">
              <a:spcBef>
                <a:spcPts val="95"/>
              </a:spcBef>
            </a:pPr>
            <a:endParaRPr lang="en-US" altLang="zh-CN" spc="130" dirty="0" smtClean="0">
              <a:latin typeface="Noto Sans CJK JP Regular"/>
              <a:cs typeface="Noto Sans CJK JP Regular"/>
            </a:endParaRPr>
          </a:p>
          <a:p>
            <a:pPr marL="12700">
              <a:spcBef>
                <a:spcPts val="95"/>
              </a:spcBef>
            </a:pPr>
            <a:endParaRPr lang="en-US" altLang="zh-CN" spc="130" dirty="0" smtClean="0">
              <a:latin typeface="Noto Sans CJK JP Regular"/>
              <a:cs typeface="Noto Sans CJK JP Regular"/>
            </a:endParaRPr>
          </a:p>
          <a:p>
            <a:pPr marL="12700">
              <a:spcBef>
                <a:spcPts val="95"/>
              </a:spcBef>
            </a:pPr>
            <a:endParaRPr lang="en-US" altLang="zh-CN" spc="130" dirty="0" smtClean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zh-CN" spc="130" dirty="0" smtClean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zh-CN" dirty="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7800" y="3429000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7800" y="4191000"/>
            <a:ext cx="125730" cy="12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147" y="5568950"/>
            <a:ext cx="1246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Noto Sans CJK JP Regular"/>
                <a:cs typeface="Noto Sans CJK JP Regular"/>
              </a:rPr>
              <a:t>下拉框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0585" y="824865"/>
            <a:ext cx="6359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Noto Sans CJK JP Regular"/>
                <a:cs typeface="Noto Sans CJK JP Regular"/>
              </a:rPr>
              <a:t>HTML</a:t>
            </a:r>
            <a:r>
              <a:rPr sz="1800" dirty="0">
                <a:latin typeface="Noto Sans CJK JP Regular"/>
                <a:cs typeface="Noto Sans CJK JP Regular"/>
              </a:rPr>
              <a:t>是通过</a:t>
            </a:r>
            <a:r>
              <a:rPr sz="1800" spc="75" dirty="0">
                <a:latin typeface="Noto Sans CJK JP Regular"/>
                <a:cs typeface="Noto Sans CJK JP Regular"/>
              </a:rPr>
              <a:t>&lt;select&gt;</a:t>
            </a:r>
            <a:r>
              <a:rPr sz="1800" dirty="0">
                <a:latin typeface="Noto Sans CJK JP Regular"/>
                <a:cs typeface="Noto Sans CJK JP Regular"/>
              </a:rPr>
              <a:t>和</a:t>
            </a:r>
            <a:r>
              <a:rPr sz="1800" spc="95" dirty="0">
                <a:latin typeface="Noto Sans CJK JP Regular"/>
                <a:cs typeface="Noto Sans CJK JP Regular"/>
              </a:rPr>
              <a:t>&lt;option&gt;</a:t>
            </a:r>
            <a:r>
              <a:rPr sz="1800" dirty="0">
                <a:latin typeface="Noto Sans CJK JP Regular"/>
                <a:cs typeface="Noto Sans CJK JP Regular"/>
              </a:rPr>
              <a:t>标记来定义输入列表框的。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6584" y="1379219"/>
            <a:ext cx="125729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6584" y="2252979"/>
            <a:ext cx="125729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3884" y="1149985"/>
            <a:ext cx="8086090" cy="388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列表框标记</a:t>
            </a:r>
            <a:r>
              <a:rPr sz="1800" spc="75" dirty="0">
                <a:latin typeface="Noto Sans CJK JP Regular"/>
                <a:cs typeface="Noto Sans CJK JP Regular"/>
              </a:rPr>
              <a:t>&lt;select&gt;</a:t>
            </a:r>
            <a:r>
              <a:rPr sz="1800" dirty="0">
                <a:latin typeface="Noto Sans CJK JP Regular"/>
                <a:cs typeface="Noto Sans CJK JP Regular"/>
              </a:rPr>
              <a:t>是成对出现标记，首标记</a:t>
            </a:r>
            <a:r>
              <a:rPr sz="1800" spc="75" dirty="0">
                <a:latin typeface="Noto Sans CJK JP Regular"/>
                <a:cs typeface="Noto Sans CJK JP Regular"/>
              </a:rPr>
              <a:t>&lt;select&gt;</a:t>
            </a:r>
            <a:r>
              <a:rPr sz="1800" dirty="0">
                <a:latin typeface="Noto Sans CJK JP Regular"/>
                <a:cs typeface="Noto Sans CJK JP Regular"/>
              </a:rPr>
              <a:t>和尾标记</a:t>
            </a:r>
            <a:r>
              <a:rPr sz="1800" spc="75" dirty="0">
                <a:latin typeface="Noto Sans CJK JP Regular"/>
                <a:cs typeface="Noto Sans CJK JP Regular"/>
              </a:rPr>
              <a:t>&lt;/select&gt;</a:t>
            </a:r>
            <a:r>
              <a:rPr sz="1800" dirty="0">
                <a:latin typeface="Noto Sans CJK JP Regular"/>
                <a:cs typeface="Noto Sans CJK JP Regular"/>
              </a:rPr>
              <a:t>之 间的内容就是一个列表框的内容。</a:t>
            </a:r>
            <a:endParaRPr sz="1800">
              <a:latin typeface="Noto Sans CJK JP Regular"/>
              <a:cs typeface="Noto Sans CJK JP Regular"/>
            </a:endParaRPr>
          </a:p>
          <a:p>
            <a:pPr marL="12700" marR="3307079" indent="266700">
              <a:lnSpc>
                <a:spcPct val="168500"/>
              </a:lnSpc>
            </a:pPr>
            <a:r>
              <a:rPr sz="1800" spc="330" dirty="0">
                <a:latin typeface="Noto Sans CJK JP Regular"/>
                <a:cs typeface="Noto Sans CJK JP Regular"/>
              </a:rPr>
              <a:t>&lt;</a:t>
            </a:r>
            <a:r>
              <a:rPr sz="1800" spc="50" dirty="0">
                <a:latin typeface="Noto Sans CJK JP Regular"/>
                <a:cs typeface="Noto Sans CJK JP Regular"/>
              </a:rPr>
              <a:t>o</a:t>
            </a:r>
            <a:r>
              <a:rPr sz="1800" spc="30" dirty="0">
                <a:latin typeface="Noto Sans CJK JP Regular"/>
                <a:cs typeface="Noto Sans CJK JP Regular"/>
              </a:rPr>
              <a:t>p</a:t>
            </a:r>
            <a:r>
              <a:rPr sz="1800" spc="-15" dirty="0">
                <a:latin typeface="Noto Sans CJK JP Regular"/>
                <a:cs typeface="Noto Sans CJK JP Regular"/>
              </a:rPr>
              <a:t>t</a:t>
            </a:r>
            <a:r>
              <a:rPr sz="1800" spc="-20" dirty="0">
                <a:latin typeface="Noto Sans CJK JP Regular"/>
                <a:cs typeface="Noto Sans CJK JP Regular"/>
              </a:rPr>
              <a:t>i</a:t>
            </a:r>
            <a:r>
              <a:rPr sz="1800" spc="50" dirty="0">
                <a:latin typeface="Noto Sans CJK JP Regular"/>
                <a:cs typeface="Noto Sans CJK JP Regular"/>
              </a:rPr>
              <a:t>o</a:t>
            </a:r>
            <a:r>
              <a:rPr sz="1800" spc="5" dirty="0">
                <a:latin typeface="Noto Sans CJK JP Regular"/>
                <a:cs typeface="Noto Sans CJK JP Regular"/>
              </a:rPr>
              <a:t>n</a:t>
            </a:r>
            <a:r>
              <a:rPr sz="1800" spc="330" dirty="0">
                <a:latin typeface="Noto Sans CJK JP Regular"/>
                <a:cs typeface="Noto Sans CJK JP Regular"/>
              </a:rPr>
              <a:t>&gt;</a:t>
            </a:r>
            <a:r>
              <a:rPr sz="1800" dirty="0">
                <a:latin typeface="Noto Sans CJK JP Regular"/>
                <a:cs typeface="Noto Sans CJK JP Regular"/>
              </a:rPr>
              <a:t>标记用于定义列表框中的各个选项 代码格式：</a:t>
            </a:r>
            <a:endParaRPr sz="1800">
              <a:latin typeface="Noto Sans CJK JP Regular"/>
              <a:cs typeface="Noto Sans CJK JP Regular"/>
            </a:endParaRPr>
          </a:p>
          <a:p>
            <a:pPr marL="7366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Noto Sans CJK JP Regular"/>
                <a:cs typeface="Noto Sans CJK JP Regular"/>
              </a:rPr>
              <a:t>＜select </a:t>
            </a:r>
            <a:r>
              <a:rPr sz="1800" dirty="0">
                <a:latin typeface="Noto Sans CJK JP Regular"/>
                <a:cs typeface="Noto Sans CJK JP Regular"/>
              </a:rPr>
              <a:t>name="..." size="..."</a:t>
            </a:r>
            <a:r>
              <a:rPr sz="1800" spc="390" dirty="0">
                <a:latin typeface="Noto Sans CJK JP Regular"/>
                <a:cs typeface="Noto Sans CJK JP Regular"/>
              </a:rPr>
              <a:t> </a:t>
            </a:r>
            <a:r>
              <a:rPr sz="1800" dirty="0">
                <a:latin typeface="Noto Sans CJK JP Regular"/>
                <a:cs typeface="Noto Sans CJK JP Regular"/>
              </a:rPr>
              <a:t>＞</a:t>
            </a:r>
            <a:endParaRPr sz="1800">
              <a:latin typeface="Noto Sans CJK JP Regular"/>
              <a:cs typeface="Noto Sans CJK JP Regular"/>
            </a:endParaRPr>
          </a:p>
          <a:p>
            <a:pPr marL="736600">
              <a:lnSpc>
                <a:spcPct val="100000"/>
              </a:lnSpc>
              <a:spcBef>
                <a:spcPts val="1080"/>
              </a:spcBef>
            </a:pPr>
            <a:r>
              <a:rPr sz="1800" spc="15" dirty="0">
                <a:latin typeface="Noto Sans CJK JP Regular"/>
                <a:cs typeface="Noto Sans CJK JP Regular"/>
              </a:rPr>
              <a:t>＜option </a:t>
            </a:r>
            <a:r>
              <a:rPr sz="1800" spc="-10" dirty="0">
                <a:latin typeface="Noto Sans CJK JP Regular"/>
                <a:cs typeface="Noto Sans CJK JP Regular"/>
              </a:rPr>
              <a:t>value="..."</a:t>
            </a:r>
            <a:r>
              <a:rPr sz="1800" spc="245" dirty="0"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latin typeface="Noto Sans CJK JP Regular"/>
                <a:cs typeface="Noto Sans CJK JP Regular"/>
              </a:rPr>
              <a:t>selected="selected"＞...</a:t>
            </a:r>
            <a:endParaRPr sz="1800">
              <a:latin typeface="Noto Sans CJK JP Regular"/>
              <a:cs typeface="Noto Sans CJK JP Regular"/>
            </a:endParaRPr>
          </a:p>
          <a:p>
            <a:pPr marL="755015">
              <a:lnSpc>
                <a:spcPct val="100000"/>
              </a:lnSpc>
              <a:spcBef>
                <a:spcPts val="1080"/>
              </a:spcBef>
            </a:pPr>
            <a:r>
              <a:rPr sz="1800" spc="15" dirty="0">
                <a:latin typeface="Noto Sans CJK JP Regular"/>
                <a:cs typeface="Noto Sans CJK JP Regular"/>
              </a:rPr>
              <a:t>＜option </a:t>
            </a:r>
            <a:r>
              <a:rPr sz="1800" spc="-10" dirty="0">
                <a:latin typeface="Noto Sans CJK JP Regular"/>
                <a:cs typeface="Noto Sans CJK JP Regular"/>
              </a:rPr>
              <a:t>value="..." </a:t>
            </a:r>
            <a:r>
              <a:rPr sz="1800" dirty="0">
                <a:latin typeface="Noto Sans CJK JP Regular"/>
                <a:cs typeface="Noto Sans CJK JP Regular"/>
              </a:rPr>
              <a:t>selected</a:t>
            </a:r>
            <a:r>
              <a:rPr sz="1800" spc="-10" dirty="0"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latin typeface="Noto Sans CJK JP Regular"/>
                <a:cs typeface="Noto Sans CJK JP Regular"/>
              </a:rPr>
              <a:t>=""＞...</a:t>
            </a:r>
            <a:endParaRPr sz="18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1480"/>
              </a:spcBef>
            </a:pPr>
            <a:r>
              <a:rPr sz="1800" spc="-70" dirty="0">
                <a:latin typeface="Noto Sans CJK JP Regular"/>
                <a:cs typeface="Noto Sans CJK JP Regular"/>
              </a:rPr>
              <a:t>...</a:t>
            </a:r>
            <a:endParaRPr sz="1800">
              <a:latin typeface="Noto Sans CJK JP Regular"/>
              <a:cs typeface="Noto Sans CJK JP Regular"/>
            </a:endParaRPr>
          </a:p>
          <a:p>
            <a:pPr marL="7366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Noto Sans CJK JP Regular"/>
                <a:cs typeface="Noto Sans CJK JP Regular"/>
              </a:rPr>
              <a:t>＜/select＞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4384" y="5527357"/>
            <a:ext cx="400621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50" dirty="0">
                <a:latin typeface="Noto Sans CJK JP Regular"/>
                <a:cs typeface="Noto Sans CJK JP Regular"/>
              </a:rPr>
              <a:t>&lt;select&gt;</a:t>
            </a:r>
            <a:r>
              <a:rPr sz="3200" spc="5" dirty="0">
                <a:latin typeface="Noto Sans CJK JP Regular"/>
                <a:cs typeface="Noto Sans CJK JP Regular"/>
              </a:rPr>
              <a:t>标记</a:t>
            </a:r>
            <a:endParaRPr sz="3200" dirty="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上元教育</a:t>
            </a:r>
            <a:endParaRPr lang="zh-CN" altLang="en-US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0084" y="889635"/>
            <a:ext cx="50673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>
                <a:latin typeface="Noto Sans CJK JP Regular"/>
                <a:cs typeface="Noto Sans CJK JP Regular"/>
              </a:rPr>
              <a:t>&lt;select&gt;</a:t>
            </a:r>
            <a:r>
              <a:rPr dirty="0">
                <a:latin typeface="Noto Sans CJK JP Regular"/>
                <a:cs typeface="Noto Sans CJK JP Regular"/>
              </a:rPr>
              <a:t>标记属性有</a:t>
            </a:r>
            <a:r>
              <a:rPr spc="-5" dirty="0">
                <a:latin typeface="Noto Sans CJK JP Regular"/>
                <a:cs typeface="Noto Sans CJK JP Regular"/>
              </a:rPr>
              <a:t>：name,size</a:t>
            </a:r>
            <a:r>
              <a:rPr dirty="0">
                <a:latin typeface="Noto Sans CJK JP Regular"/>
                <a:cs typeface="Noto Sans CJK JP Regular"/>
              </a:rPr>
              <a:t>和</a:t>
            </a:r>
            <a:r>
              <a:rPr spc="-5" dirty="0">
                <a:latin typeface="Noto Sans CJK JP Regular"/>
                <a:cs typeface="Noto Sans CJK JP Regular"/>
              </a:rPr>
              <a:t>multiple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3384" y="1397635"/>
            <a:ext cx="813244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Noto Sans CJK JP Regular"/>
                <a:cs typeface="Noto Sans CJK JP Regular"/>
              </a:rPr>
              <a:t>，其中</a:t>
            </a:r>
            <a:r>
              <a:rPr sz="2000" spc="5" dirty="0">
                <a:latin typeface="Noto Sans CJK JP Regular"/>
                <a:cs typeface="Noto Sans CJK JP Regular"/>
              </a:rPr>
              <a:t>name</a:t>
            </a:r>
            <a:r>
              <a:rPr sz="2000" dirty="0">
                <a:latin typeface="Noto Sans CJK JP Regular"/>
                <a:cs typeface="Noto Sans CJK JP Regular"/>
              </a:rPr>
              <a:t>属性是不可缺省的</a:t>
            </a:r>
            <a:r>
              <a:rPr sz="2000" spc="5" dirty="0"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  <a:p>
            <a:pPr marL="279400" indent="-266700">
              <a:lnSpc>
                <a:spcPct val="100000"/>
              </a:lnSpc>
              <a:spcBef>
                <a:spcPts val="1600"/>
              </a:spcBef>
              <a:buAutoNum type="arabicParenBoth"/>
              <a:tabLst>
                <a:tab pos="407034" algn="l"/>
              </a:tabLst>
            </a:pPr>
            <a:r>
              <a:rPr sz="2000" spc="5" dirty="0">
                <a:latin typeface="Noto Sans CJK JP Regular"/>
                <a:cs typeface="Noto Sans CJK JP Regular"/>
              </a:rPr>
              <a:t>name</a:t>
            </a:r>
            <a:r>
              <a:rPr sz="2000" dirty="0">
                <a:latin typeface="Noto Sans CJK JP Regular"/>
                <a:cs typeface="Noto Sans CJK JP Regular"/>
              </a:rPr>
              <a:t>属性。用于指定输入列表框的名字</a:t>
            </a:r>
            <a:r>
              <a:rPr sz="2000" spc="5" dirty="0"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  <a:p>
            <a:pPr marL="279400" marR="5080" indent="-266700">
              <a:lnSpc>
                <a:spcPct val="150000"/>
              </a:lnSpc>
              <a:spcBef>
                <a:spcPts val="400"/>
              </a:spcBef>
              <a:buAutoNum type="arabicParenBoth"/>
              <a:tabLst>
                <a:tab pos="407034" algn="l"/>
              </a:tabLst>
            </a:pPr>
            <a:r>
              <a:rPr sz="2000" spc="-15" dirty="0">
                <a:latin typeface="Noto Sans CJK JP Regular"/>
                <a:cs typeface="Noto Sans CJK JP Regular"/>
              </a:rPr>
              <a:t>s</a:t>
            </a:r>
            <a:r>
              <a:rPr sz="2000" spc="-25" dirty="0">
                <a:latin typeface="Noto Sans CJK JP Regular"/>
                <a:cs typeface="Noto Sans CJK JP Regular"/>
              </a:rPr>
              <a:t>i</a:t>
            </a:r>
            <a:r>
              <a:rPr sz="2000" spc="30" dirty="0">
                <a:latin typeface="Noto Sans CJK JP Regular"/>
                <a:cs typeface="Noto Sans CJK JP Regular"/>
              </a:rPr>
              <a:t>z</a:t>
            </a:r>
            <a:r>
              <a:rPr sz="2000" spc="20" dirty="0">
                <a:latin typeface="Noto Sans CJK JP Regular"/>
                <a:cs typeface="Noto Sans CJK JP Regular"/>
              </a:rPr>
              <a:t>e</a:t>
            </a:r>
            <a:r>
              <a:rPr sz="2000" dirty="0">
                <a:latin typeface="Noto Sans CJK JP Regular"/>
                <a:cs typeface="Noto Sans CJK JP Regular"/>
              </a:rPr>
              <a:t>属性。</a:t>
            </a:r>
            <a:r>
              <a:rPr sz="2000" spc="-15" dirty="0">
                <a:latin typeface="Noto Sans CJK JP Regular"/>
                <a:cs typeface="Noto Sans CJK JP Regular"/>
              </a:rPr>
              <a:t>s</a:t>
            </a:r>
            <a:r>
              <a:rPr sz="2000" spc="-25" dirty="0">
                <a:latin typeface="Noto Sans CJK JP Regular"/>
                <a:cs typeface="Noto Sans CJK JP Regular"/>
              </a:rPr>
              <a:t>i</a:t>
            </a:r>
            <a:r>
              <a:rPr sz="2000" spc="30" dirty="0">
                <a:latin typeface="Noto Sans CJK JP Regular"/>
                <a:cs typeface="Noto Sans CJK JP Regular"/>
              </a:rPr>
              <a:t>z</a:t>
            </a:r>
            <a:r>
              <a:rPr sz="2000" spc="20" dirty="0">
                <a:latin typeface="Noto Sans CJK JP Regular"/>
                <a:cs typeface="Noto Sans CJK JP Regular"/>
              </a:rPr>
              <a:t>e</a:t>
            </a:r>
            <a:r>
              <a:rPr sz="2000" dirty="0">
                <a:latin typeface="Noto Sans CJK JP Regular"/>
                <a:cs typeface="Noto Sans CJK JP Regular"/>
              </a:rPr>
              <a:t>属性是可选的，用于定义列表框的长度。</a:t>
            </a:r>
            <a:r>
              <a:rPr sz="2000" spc="-15" dirty="0">
                <a:latin typeface="Noto Sans CJK JP Regular"/>
                <a:cs typeface="Noto Sans CJK JP Regular"/>
              </a:rPr>
              <a:t>s</a:t>
            </a:r>
            <a:r>
              <a:rPr sz="2000" spc="-25" dirty="0">
                <a:latin typeface="Noto Sans CJK JP Regular"/>
                <a:cs typeface="Noto Sans CJK JP Regular"/>
              </a:rPr>
              <a:t>i</a:t>
            </a:r>
            <a:r>
              <a:rPr sz="2000" spc="30" dirty="0">
                <a:latin typeface="Noto Sans CJK JP Regular"/>
                <a:cs typeface="Noto Sans CJK JP Regular"/>
              </a:rPr>
              <a:t>z</a:t>
            </a:r>
            <a:r>
              <a:rPr sz="2000" spc="20" dirty="0">
                <a:latin typeface="Noto Sans CJK JP Regular"/>
                <a:cs typeface="Noto Sans CJK JP Regular"/>
              </a:rPr>
              <a:t>e</a:t>
            </a:r>
            <a:r>
              <a:rPr sz="2000" dirty="0">
                <a:latin typeface="Noto Sans CJK JP Regular"/>
                <a:cs typeface="Noto Sans CJK JP Regular"/>
              </a:rPr>
              <a:t>属性的参 数值是数字，表示显示在列表框中的选项数目。当</a:t>
            </a:r>
            <a:r>
              <a:rPr sz="2000" spc="5" dirty="0">
                <a:latin typeface="Noto Sans CJK JP Regular"/>
                <a:cs typeface="Noto Sans CJK JP Regular"/>
              </a:rPr>
              <a:t>size</a:t>
            </a:r>
            <a:r>
              <a:rPr sz="2000" dirty="0">
                <a:latin typeface="Noto Sans CJK JP Regular"/>
                <a:cs typeface="Noto Sans CJK JP Regular"/>
              </a:rPr>
              <a:t>属性的参数值</a:t>
            </a:r>
            <a:r>
              <a:rPr sz="2000" spc="5" dirty="0">
                <a:latin typeface="Noto Sans CJK JP Regular"/>
                <a:cs typeface="Noto Sans CJK JP Regular"/>
              </a:rPr>
              <a:t>小 </a:t>
            </a:r>
            <a:r>
              <a:rPr sz="2000" dirty="0">
                <a:latin typeface="Noto Sans CJK JP Regular"/>
                <a:cs typeface="Noto Sans CJK JP Regular"/>
              </a:rPr>
              <a:t>于列表框中的列表项数目时，浏览器会为该列表框添加滚动条，用</a:t>
            </a:r>
            <a:r>
              <a:rPr sz="2000" spc="5" dirty="0">
                <a:latin typeface="Noto Sans CJK JP Regular"/>
                <a:cs typeface="Noto Sans CJK JP Regular"/>
              </a:rPr>
              <a:t>户 </a:t>
            </a:r>
            <a:r>
              <a:rPr sz="2000" dirty="0">
                <a:latin typeface="Noto Sans CJK JP Regular"/>
                <a:cs typeface="Noto Sans CJK JP Regular"/>
              </a:rPr>
              <a:t>可以使用滚动条来查看所有的选项。</a:t>
            </a:r>
            <a:r>
              <a:rPr sz="2000" spc="5" dirty="0">
                <a:latin typeface="Noto Sans CJK JP Regular"/>
                <a:cs typeface="Noto Sans CJK JP Regular"/>
              </a:rPr>
              <a:t>size</a:t>
            </a:r>
            <a:r>
              <a:rPr sz="2000" dirty="0">
                <a:latin typeface="Noto Sans CJK JP Regular"/>
                <a:cs typeface="Noto Sans CJK JP Regular"/>
              </a:rPr>
              <a:t>属性的缺省值为</a:t>
            </a:r>
            <a:r>
              <a:rPr sz="2000" spc="60" dirty="0">
                <a:latin typeface="Noto Sans CJK JP Regular"/>
                <a:cs typeface="Noto Sans CJK JP Regular"/>
              </a:rPr>
              <a:t>1</a:t>
            </a:r>
            <a:r>
              <a:rPr sz="2000" spc="5" dirty="0"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  <a:p>
            <a:pPr marL="279400" indent="-266700">
              <a:lnSpc>
                <a:spcPct val="100000"/>
              </a:lnSpc>
              <a:spcBef>
                <a:spcPts val="1600"/>
              </a:spcBef>
              <a:buAutoNum type="arabicParenBoth"/>
              <a:tabLst>
                <a:tab pos="407034" algn="l"/>
              </a:tabLst>
            </a:pPr>
            <a:r>
              <a:rPr sz="2000" spc="-5" dirty="0">
                <a:latin typeface="Noto Sans CJK JP Regular"/>
                <a:cs typeface="Noto Sans CJK JP Regular"/>
              </a:rPr>
              <a:t>multiple</a:t>
            </a:r>
            <a:r>
              <a:rPr sz="2000" dirty="0">
                <a:latin typeface="Noto Sans CJK JP Regular"/>
                <a:cs typeface="Noto Sans CJK JP Regular"/>
              </a:rPr>
              <a:t>属性表示可以多选，如果不设置本属性，那么只能单选；</a:t>
            </a:r>
            <a:r>
              <a:rPr sz="2000" spc="5" dirty="0">
                <a:latin typeface="Noto Sans CJK JP Regular"/>
                <a:cs typeface="Noto Sans CJK JP Regular"/>
              </a:rPr>
              <a:t>按</a:t>
            </a:r>
            <a:endParaRPr sz="2000">
              <a:latin typeface="Noto Sans CJK JP Regular"/>
              <a:cs typeface="Noto Sans CJK JP Regular"/>
            </a:endParaRPr>
          </a:p>
          <a:p>
            <a:pPr marL="2794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Noto Sans CJK JP Regular"/>
                <a:cs typeface="Noto Sans CJK JP Regular"/>
              </a:rPr>
              <a:t>Ctrl</a:t>
            </a:r>
            <a:r>
              <a:rPr sz="2000" dirty="0">
                <a:latin typeface="Noto Sans CJK JP Regular"/>
                <a:cs typeface="Noto Sans CJK JP Regular"/>
              </a:rPr>
              <a:t>可以多选</a:t>
            </a:r>
            <a:r>
              <a:rPr sz="2000" spc="-75" dirty="0">
                <a:latin typeface="Noto Sans CJK JP Regular"/>
                <a:cs typeface="Noto Sans CJK JP Regular"/>
              </a:rPr>
              <a:t>.</a:t>
            </a:r>
            <a:r>
              <a:rPr sz="2000" spc="130" dirty="0">
                <a:latin typeface="Noto Sans CJK JP Regular"/>
                <a:cs typeface="Noto Sans CJK JP Regular"/>
              </a:rPr>
              <a:t> </a:t>
            </a:r>
            <a:r>
              <a:rPr sz="2000" dirty="0">
                <a:latin typeface="Noto Sans CJK JP Regular"/>
                <a:cs typeface="Noto Sans CJK JP Regular"/>
              </a:rPr>
              <a:t>用法</a:t>
            </a:r>
            <a:r>
              <a:rPr sz="2000" spc="5" dirty="0">
                <a:latin typeface="Noto Sans CJK JP Regular"/>
                <a:cs typeface="Noto Sans CJK JP Regular"/>
              </a:rPr>
              <a:t>：multiple="multiple"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2797" y="5578475"/>
            <a:ext cx="3931603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944" dirty="0">
                <a:latin typeface="Noto Sans CJK JP Regular"/>
                <a:cs typeface="Noto Sans CJK JP Regular"/>
              </a:rPr>
              <a:t>&lt;</a:t>
            </a:r>
            <a:r>
              <a:rPr sz="3200" spc="-250" dirty="0">
                <a:latin typeface="Noto Sans CJK JP Regular"/>
                <a:cs typeface="Noto Sans CJK JP Regular"/>
              </a:rPr>
              <a:t>o</a:t>
            </a:r>
            <a:r>
              <a:rPr sz="3200" spc="-310" dirty="0">
                <a:latin typeface="Noto Sans CJK JP Regular"/>
                <a:cs typeface="Noto Sans CJK JP Regular"/>
              </a:rPr>
              <a:t>p</a:t>
            </a:r>
            <a:r>
              <a:rPr sz="3200" spc="215" dirty="0">
                <a:latin typeface="Noto Sans CJK JP Regular"/>
                <a:cs typeface="Noto Sans CJK JP Regular"/>
              </a:rPr>
              <a:t>t</a:t>
            </a:r>
            <a:r>
              <a:rPr sz="3200" spc="-5" dirty="0">
                <a:latin typeface="Noto Sans CJK JP Regular"/>
                <a:cs typeface="Noto Sans CJK JP Regular"/>
              </a:rPr>
              <a:t>i</a:t>
            </a:r>
            <a:r>
              <a:rPr sz="3200" spc="-250" dirty="0">
                <a:latin typeface="Noto Sans CJK JP Regular"/>
                <a:cs typeface="Noto Sans CJK JP Regular"/>
              </a:rPr>
              <a:t>o</a:t>
            </a:r>
            <a:r>
              <a:rPr sz="3200" spc="-330" dirty="0">
                <a:latin typeface="Noto Sans CJK JP Regular"/>
                <a:cs typeface="Noto Sans CJK JP Regular"/>
              </a:rPr>
              <a:t>n</a:t>
            </a:r>
            <a:r>
              <a:rPr sz="3200" spc="944" dirty="0">
                <a:latin typeface="Noto Sans CJK JP Regular"/>
                <a:cs typeface="Noto Sans CJK JP Regular"/>
              </a:rPr>
              <a:t>&gt;</a:t>
            </a:r>
            <a:r>
              <a:rPr sz="3200" spc="5" dirty="0">
                <a:latin typeface="Noto Sans CJK JP Regular"/>
                <a:cs typeface="Noto Sans CJK JP Regular"/>
              </a:rPr>
              <a:t>标记</a:t>
            </a:r>
            <a:endParaRPr sz="32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8184" y="698309"/>
            <a:ext cx="79736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pc="370" dirty="0">
                <a:latin typeface="Noto Sans CJK JP Regular"/>
                <a:cs typeface="Noto Sans CJK JP Regular"/>
              </a:rPr>
              <a:t>&lt;</a:t>
            </a:r>
            <a:r>
              <a:rPr spc="55" dirty="0">
                <a:latin typeface="Noto Sans CJK JP Regular"/>
                <a:cs typeface="Noto Sans CJK JP Regular"/>
              </a:rPr>
              <a:t>o</a:t>
            </a:r>
            <a:r>
              <a:rPr spc="30" dirty="0">
                <a:latin typeface="Noto Sans CJK JP Regular"/>
                <a:cs typeface="Noto Sans CJK JP Regular"/>
              </a:rPr>
              <a:t>p</a:t>
            </a:r>
            <a:r>
              <a:rPr spc="-15" dirty="0">
                <a:latin typeface="Noto Sans CJK JP Regular"/>
                <a:cs typeface="Noto Sans CJK JP Regular"/>
              </a:rPr>
              <a:t>t</a:t>
            </a:r>
            <a:r>
              <a:rPr spc="-25" dirty="0">
                <a:latin typeface="Noto Sans CJK JP Regular"/>
                <a:cs typeface="Noto Sans CJK JP Regular"/>
              </a:rPr>
              <a:t>i</a:t>
            </a:r>
            <a:r>
              <a:rPr spc="55" dirty="0">
                <a:latin typeface="Noto Sans CJK JP Regular"/>
                <a:cs typeface="Noto Sans CJK JP Regular"/>
              </a:rPr>
              <a:t>o</a:t>
            </a:r>
            <a:r>
              <a:rPr dirty="0">
                <a:latin typeface="Noto Sans CJK JP Regular"/>
                <a:cs typeface="Noto Sans CJK JP Regular"/>
              </a:rPr>
              <a:t>n</a:t>
            </a:r>
            <a:r>
              <a:rPr spc="370" dirty="0">
                <a:latin typeface="Noto Sans CJK JP Regular"/>
                <a:cs typeface="Noto Sans CJK JP Regular"/>
              </a:rPr>
              <a:t>&gt;</a:t>
            </a:r>
            <a:r>
              <a:rPr dirty="0">
                <a:latin typeface="Noto Sans CJK JP Regular"/>
                <a:cs typeface="Noto Sans CJK JP Regular"/>
              </a:rPr>
              <a:t>标记用于定义列表框中的选项。</a:t>
            </a:r>
            <a:r>
              <a:rPr spc="370" dirty="0">
                <a:latin typeface="Noto Sans CJK JP Regular"/>
                <a:cs typeface="Noto Sans CJK JP Regular"/>
              </a:rPr>
              <a:t>&lt;</a:t>
            </a:r>
            <a:r>
              <a:rPr spc="55" dirty="0">
                <a:latin typeface="Noto Sans CJK JP Regular"/>
                <a:cs typeface="Noto Sans CJK JP Regular"/>
              </a:rPr>
              <a:t>o</a:t>
            </a:r>
            <a:r>
              <a:rPr spc="30" dirty="0">
                <a:latin typeface="Noto Sans CJK JP Regular"/>
                <a:cs typeface="Noto Sans CJK JP Regular"/>
              </a:rPr>
              <a:t>p</a:t>
            </a:r>
            <a:r>
              <a:rPr spc="-15" dirty="0">
                <a:latin typeface="Noto Sans CJK JP Regular"/>
                <a:cs typeface="Noto Sans CJK JP Regular"/>
              </a:rPr>
              <a:t>t</a:t>
            </a:r>
            <a:r>
              <a:rPr spc="-25" dirty="0">
                <a:latin typeface="Noto Sans CJK JP Regular"/>
                <a:cs typeface="Noto Sans CJK JP Regular"/>
              </a:rPr>
              <a:t>i</a:t>
            </a:r>
            <a:r>
              <a:rPr spc="55" dirty="0">
                <a:latin typeface="Noto Sans CJK JP Regular"/>
                <a:cs typeface="Noto Sans CJK JP Regular"/>
              </a:rPr>
              <a:t>o</a:t>
            </a:r>
            <a:r>
              <a:rPr dirty="0">
                <a:latin typeface="Noto Sans CJK JP Regular"/>
                <a:cs typeface="Noto Sans CJK JP Regular"/>
              </a:rPr>
              <a:t>n</a:t>
            </a:r>
            <a:r>
              <a:rPr spc="370" dirty="0">
                <a:latin typeface="Noto Sans CJK JP Regular"/>
                <a:cs typeface="Noto Sans CJK JP Regular"/>
              </a:rPr>
              <a:t>&gt;</a:t>
            </a:r>
            <a:r>
              <a:rPr dirty="0">
                <a:latin typeface="Noto Sans CJK JP Regular"/>
                <a:cs typeface="Noto Sans CJK JP Regular"/>
              </a:rPr>
              <a:t>标记是单独标记， 它必须嵌套在列表框标记中使用，一个列表框中有几个选项，就要有</a:t>
            </a:r>
            <a:r>
              <a:rPr spc="5" dirty="0">
                <a:latin typeface="Noto Sans CJK JP Regular"/>
                <a:cs typeface="Noto Sans CJK JP Regular"/>
              </a:rPr>
              <a:t>几 </a:t>
            </a:r>
            <a:r>
              <a:rPr dirty="0">
                <a:latin typeface="Noto Sans CJK JP Regular"/>
                <a:cs typeface="Noto Sans CJK JP Regular"/>
              </a:rPr>
              <a:t>个</a:t>
            </a:r>
            <a:r>
              <a:rPr spc="105" dirty="0">
                <a:latin typeface="Noto Sans CJK JP Regular"/>
                <a:cs typeface="Noto Sans CJK JP Regular"/>
              </a:rPr>
              <a:t>&lt;option&gt;</a:t>
            </a:r>
            <a:r>
              <a:rPr dirty="0">
                <a:latin typeface="Noto Sans CJK JP Regular"/>
                <a:cs typeface="Noto Sans CJK JP Regular"/>
              </a:rPr>
              <a:t>标记与之相对应。</a:t>
            </a:r>
            <a:r>
              <a:rPr spc="105" dirty="0">
                <a:latin typeface="Noto Sans CJK JP Regular"/>
                <a:cs typeface="Noto Sans CJK JP Regular"/>
              </a:rPr>
              <a:t>&lt;option&gt;</a:t>
            </a:r>
            <a:r>
              <a:rPr dirty="0">
                <a:latin typeface="Noto Sans CJK JP Regular"/>
                <a:cs typeface="Noto Sans CJK JP Regular"/>
              </a:rPr>
              <a:t>标记有</a:t>
            </a:r>
            <a:r>
              <a:rPr spc="60" dirty="0">
                <a:latin typeface="Noto Sans CJK JP Regular"/>
                <a:cs typeface="Noto Sans CJK JP Regular"/>
              </a:rPr>
              <a:t>2</a:t>
            </a:r>
            <a:r>
              <a:rPr dirty="0">
                <a:latin typeface="Noto Sans CJK JP Regular"/>
                <a:cs typeface="Noto Sans CJK JP Regular"/>
              </a:rPr>
              <a:t>个属性</a:t>
            </a:r>
            <a:r>
              <a:rPr spc="-15" dirty="0">
                <a:latin typeface="Noto Sans CJK JP Regular"/>
                <a:cs typeface="Noto Sans CJK JP Regular"/>
              </a:rPr>
              <a:t>：value</a:t>
            </a:r>
            <a:r>
              <a:rPr spc="5" dirty="0">
                <a:latin typeface="Noto Sans CJK JP Regular"/>
                <a:cs typeface="Noto Sans CJK JP Regular"/>
              </a:rPr>
              <a:t>和</a:t>
            </a:r>
          </a:p>
        </p:txBody>
      </p:sp>
      <p:sp>
        <p:nvSpPr>
          <p:cNvPr id="6" name="object 6"/>
          <p:cNvSpPr/>
          <p:nvPr/>
        </p:nvSpPr>
        <p:spPr>
          <a:xfrm>
            <a:off x="464184" y="2831147"/>
            <a:ext cx="1397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84" y="3796347"/>
            <a:ext cx="1397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    </a:t>
            </a:r>
            <a:r>
              <a:rPr dirty="0" err="1" smtClean="0"/>
              <a:t>selected</a:t>
            </a:r>
            <a:r>
              <a:rPr dirty="0" err="1"/>
              <a:t>，它们都是可选的</a:t>
            </a:r>
            <a:r>
              <a:rPr spc="5" dirty="0"/>
              <a:t>。</a:t>
            </a:r>
          </a:p>
          <a:p>
            <a:pPr marL="263525" marR="192405">
              <a:lnSpc>
                <a:spcPct val="150000"/>
              </a:lnSpc>
              <a:spcBef>
                <a:spcPts val="400"/>
              </a:spcBef>
            </a:pPr>
            <a:r>
              <a:rPr dirty="0"/>
              <a:t>其中</a:t>
            </a:r>
            <a:r>
              <a:rPr spc="-35" dirty="0"/>
              <a:t>v</a:t>
            </a:r>
            <a:r>
              <a:rPr spc="-25" dirty="0"/>
              <a:t>a</a:t>
            </a:r>
            <a:r>
              <a:rPr spc="-45" dirty="0"/>
              <a:t>l</a:t>
            </a:r>
            <a:r>
              <a:rPr spc="10" dirty="0"/>
              <a:t>u</a:t>
            </a:r>
            <a:r>
              <a:rPr spc="20" dirty="0"/>
              <a:t>e</a:t>
            </a:r>
            <a:r>
              <a:rPr dirty="0"/>
              <a:t>属性的参数值是当该项被选中并提交后，</a:t>
            </a:r>
            <a:r>
              <a:rPr spc="-45" dirty="0"/>
              <a:t>w</a:t>
            </a:r>
            <a:r>
              <a:rPr spc="20" dirty="0"/>
              <a:t>e</a:t>
            </a:r>
            <a:r>
              <a:rPr spc="30" dirty="0"/>
              <a:t>b</a:t>
            </a:r>
            <a:r>
              <a:rPr dirty="0"/>
              <a:t>浏览器传送给 服务器的数据。缺省时，浏览器将传送选项的内容</a:t>
            </a:r>
            <a:r>
              <a:rPr spc="5" dirty="0"/>
              <a:t>。</a:t>
            </a:r>
          </a:p>
          <a:p>
            <a:pPr marL="263525" marR="5080" indent="74930">
              <a:lnSpc>
                <a:spcPct val="150000"/>
              </a:lnSpc>
              <a:spcBef>
                <a:spcPts val="400"/>
              </a:spcBef>
            </a:pPr>
            <a:r>
              <a:rPr spc="-15" dirty="0"/>
              <a:t>s</a:t>
            </a:r>
            <a:r>
              <a:rPr spc="20" dirty="0"/>
              <a:t>e</a:t>
            </a:r>
            <a:r>
              <a:rPr spc="-45" dirty="0"/>
              <a:t>l</a:t>
            </a:r>
            <a:r>
              <a:rPr spc="20" dirty="0"/>
              <a:t>e</a:t>
            </a:r>
            <a:r>
              <a:rPr spc="-20" dirty="0"/>
              <a:t>c</a:t>
            </a:r>
            <a:r>
              <a:rPr spc="-35" dirty="0"/>
              <a:t>t</a:t>
            </a:r>
            <a:r>
              <a:rPr spc="20" dirty="0"/>
              <a:t>e</a:t>
            </a:r>
            <a:r>
              <a:rPr spc="35" dirty="0"/>
              <a:t>d</a:t>
            </a:r>
            <a:r>
              <a:rPr dirty="0"/>
              <a:t>属性用来指定选项的初始状态，表示该选项在初始时是被选中 的</a:t>
            </a:r>
            <a:r>
              <a:rPr spc="5" dirty="0"/>
              <a:t>。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上元教育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0259" y="5544820"/>
            <a:ext cx="1246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Noto Sans CJK JP Regular"/>
                <a:cs typeface="Noto Sans CJK JP Regular"/>
              </a:rPr>
              <a:t>按钮类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2960" y="860425"/>
            <a:ext cx="173990" cy="17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6960" y="728980"/>
            <a:ext cx="3118485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&lt;input</a:t>
            </a:r>
            <a:r>
              <a:rPr sz="2500" spc="-45" dirty="0"/>
              <a:t> </a:t>
            </a:r>
            <a:r>
              <a:rPr sz="2500" spc="-5" dirty="0"/>
              <a:t>type="submit"&gt;</a:t>
            </a:r>
            <a:endParaRPr sz="2500"/>
          </a:p>
        </p:txBody>
      </p:sp>
      <p:sp>
        <p:nvSpPr>
          <p:cNvPr id="7" name="object 7"/>
          <p:cNvSpPr/>
          <p:nvPr/>
        </p:nvSpPr>
        <p:spPr>
          <a:xfrm>
            <a:off x="822960" y="1482725"/>
            <a:ext cx="173990" cy="17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2960" y="2105025"/>
            <a:ext cx="173990" cy="17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1735" y="2726689"/>
            <a:ext cx="173990" cy="17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2585" y="3348990"/>
            <a:ext cx="173989" cy="17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2585" y="3971290"/>
            <a:ext cx="173989" cy="17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76960" y="1351280"/>
            <a:ext cx="4860925" cy="2903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&lt;input type="reset"&gt;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500" spc="-5" dirty="0">
                <a:latin typeface="Arial"/>
                <a:cs typeface="Arial"/>
              </a:rPr>
              <a:t>&lt;input type="button"&gt;</a:t>
            </a:r>
            <a:endParaRPr sz="250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1965"/>
              </a:spcBef>
            </a:pPr>
            <a:r>
              <a:rPr sz="2500" dirty="0">
                <a:latin typeface="Noto Sans CJK JP Regular"/>
                <a:cs typeface="Noto Sans CJK JP Regular"/>
              </a:rPr>
              <a:t>属性</a:t>
            </a:r>
            <a:r>
              <a:rPr sz="2500" spc="-5" dirty="0">
                <a:latin typeface="Noto Sans CJK JP Regular"/>
                <a:cs typeface="Noto Sans CJK JP Regular"/>
              </a:rPr>
              <a:t>：</a:t>
            </a:r>
            <a:endParaRPr sz="2500">
              <a:latin typeface="Noto Sans CJK JP Regular"/>
              <a:cs typeface="Noto Sans CJK JP Regular"/>
            </a:endParaRPr>
          </a:p>
          <a:p>
            <a:pPr marL="784225">
              <a:lnSpc>
                <a:spcPct val="100000"/>
              </a:lnSpc>
              <a:spcBef>
                <a:spcPts val="1900"/>
              </a:spcBef>
            </a:pPr>
            <a:r>
              <a:rPr sz="2500" spc="-15" dirty="0">
                <a:latin typeface="Noto Sans CJK JP Regular"/>
                <a:cs typeface="Noto Sans CJK JP Regular"/>
              </a:rPr>
              <a:t>value</a:t>
            </a:r>
            <a:r>
              <a:rPr sz="2500" spc="95" dirty="0">
                <a:latin typeface="Noto Sans CJK JP Regular"/>
                <a:cs typeface="Noto Sans CJK JP Regular"/>
              </a:rPr>
              <a:t> </a:t>
            </a:r>
            <a:r>
              <a:rPr sz="2500" dirty="0">
                <a:latin typeface="Noto Sans CJK JP Regular"/>
                <a:cs typeface="Noto Sans CJK JP Regular"/>
              </a:rPr>
              <a:t>按钮中默认显示的内</a:t>
            </a:r>
            <a:r>
              <a:rPr sz="2500" spc="-5" dirty="0">
                <a:latin typeface="Noto Sans CJK JP Regular"/>
                <a:cs typeface="Noto Sans CJK JP Regular"/>
              </a:rPr>
              <a:t>容</a:t>
            </a:r>
            <a:endParaRPr sz="2500">
              <a:latin typeface="Noto Sans CJK JP Regular"/>
              <a:cs typeface="Noto Sans CJK JP Regular"/>
            </a:endParaRPr>
          </a:p>
          <a:p>
            <a:pPr marL="784225">
              <a:lnSpc>
                <a:spcPct val="100000"/>
              </a:lnSpc>
              <a:spcBef>
                <a:spcPts val="1900"/>
              </a:spcBef>
            </a:pPr>
            <a:r>
              <a:rPr sz="2500" spc="5" dirty="0">
                <a:latin typeface="Noto Sans CJK JP Regular"/>
                <a:cs typeface="Noto Sans CJK JP Regular"/>
              </a:rPr>
              <a:t>name</a:t>
            </a:r>
            <a:r>
              <a:rPr sz="2500" spc="170" dirty="0">
                <a:latin typeface="Noto Sans CJK JP Regular"/>
                <a:cs typeface="Noto Sans CJK JP Regular"/>
              </a:rPr>
              <a:t> </a:t>
            </a:r>
            <a:r>
              <a:rPr sz="2500" dirty="0">
                <a:latin typeface="Noto Sans CJK JP Regular"/>
                <a:cs typeface="Noto Sans CJK JP Regular"/>
              </a:rPr>
              <a:t>用于表单提</a:t>
            </a:r>
            <a:r>
              <a:rPr sz="2500" spc="-5" dirty="0">
                <a:latin typeface="Noto Sans CJK JP Regular"/>
                <a:cs typeface="Noto Sans CJK JP Regular"/>
              </a:rPr>
              <a:t>交</a:t>
            </a:r>
            <a:endParaRPr sz="25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447" y="5535295"/>
            <a:ext cx="16535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b="1" spc="5" dirty="0" smtClean="0">
                <a:latin typeface="Noto Sans CJK JP Regular"/>
                <a:cs typeface="Noto Sans CJK JP Regular"/>
              </a:rPr>
              <a:t>段落标签</a:t>
            </a:r>
            <a:endParaRPr sz="3200" dirty="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7800" y="1219200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7800" y="2438400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2600" y="899959"/>
            <a:ext cx="6248400" cy="2200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en-US" altLang="zh-CN" sz="3200" spc="130" dirty="0" smtClean="0">
                <a:latin typeface="Noto Sans CJK JP Regular"/>
                <a:cs typeface="Noto Sans CJK JP Regular"/>
              </a:rPr>
              <a:t>&lt;p&gt;</a:t>
            </a:r>
            <a:r>
              <a:rPr lang="zh-CN" altLang="en-US" sz="3200" dirty="0" smtClean="0"/>
              <a:t>这是第一个段落</a:t>
            </a:r>
            <a:r>
              <a:rPr lang="en-US" altLang="zh-CN" sz="3200" spc="130" dirty="0" smtClean="0">
                <a:latin typeface="Noto Sans CJK JP Regular"/>
                <a:cs typeface="Noto Sans CJK JP Regular"/>
              </a:rPr>
              <a:t>&lt;/p&gt;</a:t>
            </a:r>
          </a:p>
          <a:p>
            <a:pPr marL="12700">
              <a:spcBef>
                <a:spcPts val="95"/>
              </a:spcBef>
            </a:pPr>
            <a:endParaRPr lang="en-US" altLang="zh-CN" spc="130" dirty="0" smtClean="0">
              <a:latin typeface="Noto Sans CJK JP Regular"/>
              <a:cs typeface="Noto Sans CJK JP Regular"/>
            </a:endParaRPr>
          </a:p>
          <a:p>
            <a:pPr marL="12700">
              <a:spcBef>
                <a:spcPts val="95"/>
              </a:spcBef>
            </a:pPr>
            <a:endParaRPr lang="en-US" altLang="zh-CN" spc="130" dirty="0" smtClean="0">
              <a:latin typeface="Noto Sans CJK JP Regular"/>
              <a:cs typeface="Noto Sans CJK JP Regular"/>
            </a:endParaRPr>
          </a:p>
          <a:p>
            <a:pPr marL="12700">
              <a:spcBef>
                <a:spcPts val="95"/>
              </a:spcBef>
            </a:pPr>
            <a:endParaRPr lang="en-US" altLang="zh-CN" spc="130" dirty="0" smtClean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zh-CN" spc="130" dirty="0" smtClean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zh-CN" dirty="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b="1" dirty="0"/>
          </a:p>
        </p:txBody>
      </p:sp>
      <p:sp>
        <p:nvSpPr>
          <p:cNvPr id="15" name="矩形 14"/>
          <p:cNvSpPr/>
          <p:nvPr/>
        </p:nvSpPr>
        <p:spPr>
          <a:xfrm>
            <a:off x="1752600" y="2209800"/>
            <a:ext cx="954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&lt;</a:t>
            </a:r>
            <a:r>
              <a:rPr lang="en-US" altLang="zh-CN" sz="3200" dirty="0" err="1" smtClean="0"/>
              <a:t>br</a:t>
            </a:r>
            <a:r>
              <a:rPr lang="en-US" altLang="zh-CN" sz="3200" dirty="0" smtClean="0"/>
              <a:t>&gt;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422" y="1076325"/>
            <a:ext cx="153034" cy="15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0422" y="1630045"/>
            <a:ext cx="153034" cy="15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0422" y="2183764"/>
            <a:ext cx="153034" cy="15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22" y="2737485"/>
            <a:ext cx="153034" cy="15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0422" y="3291204"/>
            <a:ext cx="153034" cy="15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422" y="3844925"/>
            <a:ext cx="153034" cy="153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4422" y="967105"/>
            <a:ext cx="3477578" cy="48340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30" dirty="0">
                <a:latin typeface="Noto Sans CJK JP Regular"/>
                <a:cs typeface="Noto Sans CJK JP Regular"/>
              </a:rPr>
              <a:t>&lt;h1&gt;...&lt;/h1&gt;</a:t>
            </a:r>
            <a:endParaRPr sz="22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200" spc="130" dirty="0">
                <a:latin typeface="Noto Sans CJK JP Regular"/>
                <a:cs typeface="Noto Sans CJK JP Regular"/>
              </a:rPr>
              <a:t>&lt;h6&gt;...&lt;/h6&gt;</a:t>
            </a:r>
            <a:endParaRPr sz="22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200" spc="85" dirty="0">
                <a:latin typeface="Noto Sans CJK JP Regular"/>
                <a:cs typeface="Noto Sans CJK JP Regular"/>
              </a:rPr>
              <a:t>&lt;strong&gt;...&lt;/</a:t>
            </a:r>
            <a:r>
              <a:rPr sz="2200" spc="85" dirty="0" smtClean="0">
                <a:latin typeface="Noto Sans CJK JP Regular"/>
                <a:cs typeface="Noto Sans CJK JP Regular"/>
              </a:rPr>
              <a:t>stro</a:t>
            </a:r>
            <a:r>
              <a:rPr lang="en-US" altLang="zh-CN" sz="2200" spc="85" dirty="0" smtClean="0">
                <a:latin typeface="Noto Sans CJK JP Regular"/>
                <a:cs typeface="Noto Sans CJK JP Regular"/>
              </a:rPr>
              <a:t>ng</a:t>
            </a:r>
            <a:r>
              <a:rPr sz="2200" spc="85" dirty="0" smtClean="0">
                <a:latin typeface="Noto Sans CJK JP Regular"/>
                <a:cs typeface="Noto Sans CJK JP Regular"/>
              </a:rPr>
              <a:t>&gt;</a:t>
            </a:r>
            <a:endParaRPr lang="en-US" sz="2200" spc="85" dirty="0" smtClean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lang="en-US" sz="2200" dirty="0" smtClean="0">
                <a:latin typeface="Noto Sans CJK JP Regular"/>
                <a:cs typeface="Noto Sans CJK JP Regular"/>
              </a:rPr>
              <a:t>&lt;b&gt;</a:t>
            </a:r>
            <a:r>
              <a:rPr lang="en-US" altLang="zh-CN" sz="2200" dirty="0" smtClean="0">
                <a:latin typeface="Noto Sans CJK JP Regular"/>
                <a:cs typeface="Noto Sans CJK JP Regular"/>
              </a:rPr>
              <a:t>&lt;/</a:t>
            </a:r>
            <a:r>
              <a:rPr lang="en-US" sz="2200" dirty="0" smtClean="0">
                <a:latin typeface="Noto Sans CJK JP Regular"/>
                <a:cs typeface="Noto Sans CJK JP Regular"/>
              </a:rPr>
              <a:t>b&gt;</a:t>
            </a:r>
            <a:endParaRPr sz="22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200" spc="125" dirty="0">
                <a:latin typeface="Noto Sans CJK JP Regular"/>
                <a:cs typeface="Noto Sans CJK JP Regular"/>
              </a:rPr>
              <a:t>&lt;em&gt;...&lt;/em&gt;</a:t>
            </a:r>
            <a:endParaRPr sz="22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200" spc="85" dirty="0">
                <a:latin typeface="Noto Sans CJK JP Regular"/>
                <a:cs typeface="Noto Sans CJK JP Regular"/>
              </a:rPr>
              <a:t>&lt;span&gt;…&lt;/span&gt;</a:t>
            </a:r>
            <a:endParaRPr sz="22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200" spc="165" dirty="0">
                <a:latin typeface="Noto Sans CJK JP Regular"/>
                <a:cs typeface="Noto Sans CJK JP Regular"/>
              </a:rPr>
              <a:t>&lt;u&gt;…&lt;/u</a:t>
            </a:r>
            <a:r>
              <a:rPr sz="2200" spc="165" dirty="0" smtClean="0">
                <a:latin typeface="Noto Sans CJK JP Regular"/>
                <a:cs typeface="Noto Sans CJK JP Regular"/>
              </a:rPr>
              <a:t>&gt;</a:t>
            </a:r>
            <a:endParaRPr lang="en-US" sz="2200" spc="165" dirty="0" smtClean="0">
              <a:latin typeface="Noto Sans CJK JP Regular"/>
              <a:cs typeface="Noto Sans CJK JP Regular"/>
            </a:endParaRPr>
          </a:p>
          <a:p>
            <a:pPr marL="12700">
              <a:spcBef>
                <a:spcPts val="1720"/>
              </a:spcBef>
            </a:pPr>
            <a:r>
              <a:rPr lang="en-US" altLang="zh-CN" sz="2400" b="1" dirty="0" smtClean="0"/>
              <a:t>&lt;hr&gt;</a:t>
            </a:r>
            <a:endParaRPr lang="en-US" sz="2200" spc="165" dirty="0" smtClean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endParaRPr sz="2200" dirty="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7722" y="5642022"/>
            <a:ext cx="24676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z="3200" spc="5" dirty="0">
                <a:latin typeface="Noto Sans CJK JP Regular"/>
                <a:cs typeface="Noto Sans CJK JP Regular"/>
              </a:rPr>
              <a:t>字体效果标签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上元教育</a:t>
            </a:r>
            <a:endParaRPr lang="zh-CN" altLang="en-US" b="1" dirty="0"/>
          </a:p>
        </p:txBody>
      </p:sp>
      <p:sp>
        <p:nvSpPr>
          <p:cNvPr id="9" name="object 9"/>
          <p:cNvSpPr txBox="1"/>
          <p:nvPr/>
        </p:nvSpPr>
        <p:spPr>
          <a:xfrm>
            <a:off x="5705792" y="967105"/>
            <a:ext cx="2284095" cy="444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Noto Sans CJK JP Regular"/>
                <a:cs typeface="Noto Sans CJK JP Regular"/>
              </a:rPr>
              <a:t>标题字</a:t>
            </a:r>
            <a:r>
              <a:rPr sz="2200" spc="-15" dirty="0">
                <a:latin typeface="Noto Sans CJK JP Regular"/>
                <a:cs typeface="Noto Sans CJK JP Regular"/>
              </a:rPr>
              <a:t>(</a:t>
            </a:r>
            <a:r>
              <a:rPr sz="2200" dirty="0">
                <a:latin typeface="Noto Sans CJK JP Regular"/>
                <a:cs typeface="Noto Sans CJK JP Regular"/>
              </a:rPr>
              <a:t>最大</a:t>
            </a:r>
            <a:r>
              <a:rPr sz="2200" spc="-15" dirty="0">
                <a:latin typeface="Noto Sans CJK JP Regular"/>
                <a:cs typeface="Noto Sans CJK JP Regular"/>
              </a:rPr>
              <a:t>)</a:t>
            </a:r>
            <a:endParaRPr sz="2200" dirty="0">
              <a:latin typeface="Noto Sans CJK JP Regular"/>
              <a:cs typeface="Noto Sans CJK JP Regular"/>
            </a:endParaRPr>
          </a:p>
          <a:p>
            <a:pPr marL="12700" marR="663575" indent="16510">
              <a:lnSpc>
                <a:spcPts val="4360"/>
              </a:lnSpc>
              <a:spcBef>
                <a:spcPts val="430"/>
              </a:spcBef>
            </a:pPr>
            <a:r>
              <a:rPr sz="2200" dirty="0">
                <a:latin typeface="Noto Sans CJK JP Regular"/>
                <a:cs typeface="Noto Sans CJK JP Regular"/>
              </a:rPr>
              <a:t>标题字</a:t>
            </a:r>
            <a:r>
              <a:rPr sz="2200" spc="-15" dirty="0">
                <a:latin typeface="Noto Sans CJK JP Regular"/>
                <a:cs typeface="Noto Sans CJK JP Regular"/>
              </a:rPr>
              <a:t>(</a:t>
            </a:r>
            <a:r>
              <a:rPr sz="2200" dirty="0" err="1">
                <a:latin typeface="Noto Sans CJK JP Regular"/>
                <a:cs typeface="Noto Sans CJK JP Regular"/>
              </a:rPr>
              <a:t>最小</a:t>
            </a:r>
            <a:r>
              <a:rPr sz="2200" spc="-10" dirty="0" smtClean="0">
                <a:latin typeface="Noto Sans CJK JP Regular"/>
                <a:cs typeface="Noto Sans CJK JP Regular"/>
              </a:rPr>
              <a:t>)</a:t>
            </a:r>
            <a:r>
              <a:rPr lang="zh-CN" altLang="en-US" sz="2200" b="1" dirty="0" smtClean="0">
                <a:latin typeface="Noto Sans CJK JP Regular"/>
                <a:cs typeface="Noto Sans CJK JP Regular"/>
              </a:rPr>
              <a:t>粗体</a:t>
            </a:r>
            <a:r>
              <a:rPr lang="zh-CN" altLang="en-US" sz="2200" b="1" spc="-5" dirty="0" smtClean="0">
                <a:latin typeface="Noto Sans CJK JP Regular"/>
                <a:cs typeface="Noto Sans CJK JP Regular"/>
              </a:rPr>
              <a:t>字</a:t>
            </a:r>
            <a:endParaRPr lang="en-US" sz="2200" b="1" spc="-5" dirty="0" smtClean="0">
              <a:latin typeface="Noto Sans CJK JP Regular"/>
              <a:cs typeface="Noto Sans CJK JP Regular"/>
            </a:endParaRPr>
          </a:p>
          <a:p>
            <a:pPr marL="12700" marR="663575" indent="16510">
              <a:lnSpc>
                <a:spcPts val="4360"/>
              </a:lnSpc>
              <a:spcBef>
                <a:spcPts val="430"/>
              </a:spcBef>
            </a:pPr>
            <a:r>
              <a:rPr lang="zh-CN" altLang="en-US" sz="2200" b="1" dirty="0" smtClean="0">
                <a:latin typeface="Noto Sans CJK JP Regular"/>
                <a:cs typeface="Noto Sans CJK JP Regular"/>
              </a:rPr>
              <a:t>粗体</a:t>
            </a:r>
            <a:r>
              <a:rPr lang="zh-CN" altLang="en-US" sz="2200" b="1" spc="-5" dirty="0" smtClean="0">
                <a:latin typeface="Noto Sans CJK JP Regular"/>
                <a:cs typeface="Noto Sans CJK JP Regular"/>
              </a:rPr>
              <a:t>字</a:t>
            </a:r>
            <a:endParaRPr sz="2200" b="1" dirty="0">
              <a:latin typeface="Noto Sans CJK JP Regular"/>
              <a:cs typeface="Noto Sans CJK JP Regular"/>
            </a:endParaRPr>
          </a:p>
          <a:p>
            <a:pPr marL="33020">
              <a:lnSpc>
                <a:spcPct val="100000"/>
              </a:lnSpc>
              <a:spcBef>
                <a:spcPts val="1290"/>
              </a:spcBef>
            </a:pPr>
            <a:r>
              <a:rPr sz="2200" dirty="0">
                <a:latin typeface="Noto Sans CJK JP Regular"/>
                <a:cs typeface="Noto Sans CJK JP Regular"/>
              </a:rPr>
              <a:t>斜体</a:t>
            </a:r>
            <a:r>
              <a:rPr sz="2200" spc="-5" dirty="0">
                <a:latin typeface="Noto Sans CJK JP Regular"/>
                <a:cs typeface="Noto Sans CJK JP Regular"/>
              </a:rPr>
              <a:t>字</a:t>
            </a:r>
            <a:endParaRPr sz="2200" dirty="0">
              <a:latin typeface="Noto Sans CJK JP Regular"/>
              <a:cs typeface="Noto Sans CJK JP Regular"/>
            </a:endParaRPr>
          </a:p>
          <a:p>
            <a:pPr marL="36830" marR="5080">
              <a:lnSpc>
                <a:spcPts val="4360"/>
              </a:lnSpc>
              <a:spcBef>
                <a:spcPts val="430"/>
              </a:spcBef>
            </a:pPr>
            <a:r>
              <a:rPr sz="2200" dirty="0" err="1">
                <a:latin typeface="Noto Sans CJK JP Regular"/>
                <a:cs typeface="Noto Sans CJK JP Regular"/>
              </a:rPr>
              <a:t>无意义的文字标</a:t>
            </a:r>
            <a:r>
              <a:rPr sz="2200" spc="-5" dirty="0" err="1">
                <a:latin typeface="Noto Sans CJK JP Regular"/>
                <a:cs typeface="Noto Sans CJK JP Regular"/>
              </a:rPr>
              <a:t>签</a:t>
            </a:r>
            <a:r>
              <a:rPr sz="2200" spc="-5" dirty="0">
                <a:latin typeface="Noto Sans CJK JP Regular"/>
                <a:cs typeface="Noto Sans CJK JP Regular"/>
              </a:rPr>
              <a:t> </a:t>
            </a:r>
            <a:r>
              <a:rPr sz="2200" dirty="0" err="1" smtClean="0">
                <a:latin typeface="Noto Sans CJK JP Regular"/>
                <a:cs typeface="Noto Sans CJK JP Regular"/>
              </a:rPr>
              <a:t>添加下划</a:t>
            </a:r>
            <a:r>
              <a:rPr sz="2200" spc="-5" dirty="0" err="1" smtClean="0">
                <a:latin typeface="Noto Sans CJK JP Regular"/>
                <a:cs typeface="Noto Sans CJK JP Regular"/>
              </a:rPr>
              <a:t>线</a:t>
            </a:r>
            <a:endParaRPr lang="en-US" sz="2200" spc="-5" dirty="0" smtClean="0">
              <a:latin typeface="Noto Sans CJK JP Regular"/>
              <a:cs typeface="Noto Sans CJK JP Regular"/>
            </a:endParaRPr>
          </a:p>
          <a:p>
            <a:pPr marL="36830" marR="5080">
              <a:lnSpc>
                <a:spcPts val="4360"/>
              </a:lnSpc>
              <a:spcBef>
                <a:spcPts val="430"/>
              </a:spcBef>
            </a:pPr>
            <a:r>
              <a:rPr lang="zh-CN" altLang="en-US" sz="2200" b="1" spc="-5" dirty="0" smtClean="0">
                <a:latin typeface="Noto Sans CJK JP Regular"/>
                <a:cs typeface="Noto Sans CJK JP Regular"/>
              </a:rPr>
              <a:t>水平线</a:t>
            </a:r>
            <a:endParaRPr sz="2200" b="1" dirty="0">
              <a:latin typeface="Noto Sans CJK JP Regular"/>
              <a:cs typeface="Noto Sans CJK JP Regular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838200" y="4343400"/>
            <a:ext cx="153034" cy="153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/>
          <p:nvPr/>
        </p:nvSpPr>
        <p:spPr>
          <a:xfrm>
            <a:off x="838200" y="4953000"/>
            <a:ext cx="153034" cy="153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422" y="1076325"/>
            <a:ext cx="153034" cy="15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1981200"/>
            <a:ext cx="153034" cy="15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4422" y="967105"/>
            <a:ext cx="3782378" cy="24641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b="1" dirty="0" smtClean="0"/>
              <a:t>&lt;address&gt;</a:t>
            </a:r>
            <a:r>
              <a:rPr sz="2200" spc="130" dirty="0" smtClean="0">
                <a:latin typeface="Noto Sans CJK JP Regular"/>
                <a:cs typeface="Noto Sans CJK JP Regular"/>
              </a:rPr>
              <a:t>...</a:t>
            </a:r>
            <a:r>
              <a:rPr lang="zh-CN" altLang="zh-CN" sz="2400" b="1" dirty="0" smtClean="0"/>
              <a:t> </a:t>
            </a:r>
            <a:r>
              <a:rPr lang="en-US" altLang="zh-CN" sz="2400" b="1" dirty="0" smtClean="0"/>
              <a:t>&lt;address&gt;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200" dirty="0">
              <a:latin typeface="Noto Sans CJK JP Regular"/>
              <a:cs typeface="Noto Sans CJK JP Regular"/>
            </a:endParaRPr>
          </a:p>
          <a:p>
            <a:pPr marL="12700">
              <a:spcBef>
                <a:spcPts val="1720"/>
              </a:spcBef>
            </a:pPr>
            <a:r>
              <a:rPr lang="en-US" altLang="zh-CN" sz="2400" b="1" dirty="0" smtClean="0"/>
              <a:t>&lt;</a:t>
            </a:r>
            <a:r>
              <a:rPr lang="en-US" altLang="zh-CN" sz="2400" b="1" dirty="0" err="1" smtClean="0"/>
              <a:t>blockquote</a:t>
            </a:r>
            <a:r>
              <a:rPr lang="en-US" altLang="zh-CN" sz="2400" b="1" dirty="0" smtClean="0"/>
              <a:t>&gt;</a:t>
            </a:r>
            <a:r>
              <a:rPr lang="en-US" altLang="zh-CN" sz="2400" spc="130" dirty="0" smtClean="0">
                <a:latin typeface="Noto Sans CJK JP Regular"/>
                <a:cs typeface="Noto Sans CJK JP Regular"/>
              </a:rPr>
              <a:t>...</a:t>
            </a:r>
            <a:r>
              <a:rPr lang="en-US" altLang="zh-CN" sz="2400" b="1" dirty="0" smtClean="0"/>
              <a:t>&lt;</a:t>
            </a:r>
            <a:r>
              <a:rPr lang="en-US" altLang="zh-CN" sz="2400" b="1" dirty="0" err="1" smtClean="0"/>
              <a:t>blockquote</a:t>
            </a:r>
            <a:r>
              <a:rPr lang="en-US" altLang="zh-CN" sz="2400" b="1" dirty="0" smtClean="0"/>
              <a:t>&gt;</a:t>
            </a:r>
          </a:p>
          <a:p>
            <a:pPr marL="12700">
              <a:spcBef>
                <a:spcPts val="1720"/>
              </a:spcBef>
            </a:pPr>
            <a:endParaRPr lang="en-US" altLang="zh-CN" sz="2400" b="1" dirty="0" smtClean="0"/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endParaRPr sz="2200" dirty="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7722" y="5642022"/>
            <a:ext cx="24676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z="3200" spc="5" dirty="0">
                <a:latin typeface="Noto Sans CJK JP Regular"/>
                <a:cs typeface="Noto Sans CJK JP Regular"/>
              </a:rPr>
              <a:t>字体效果标签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上元教育</a:t>
            </a:r>
            <a:endParaRPr lang="zh-CN" altLang="en-US" b="1" dirty="0"/>
          </a:p>
        </p:txBody>
      </p:sp>
      <p:sp>
        <p:nvSpPr>
          <p:cNvPr id="9" name="object 9"/>
          <p:cNvSpPr txBox="1"/>
          <p:nvPr/>
        </p:nvSpPr>
        <p:spPr>
          <a:xfrm>
            <a:off x="4876800" y="1066800"/>
            <a:ext cx="4267200" cy="1871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5"/>
              </a:spcBef>
            </a:pPr>
            <a:r>
              <a:rPr lang="zh-CN" altLang="en-US" sz="2000" b="1" dirty="0" smtClean="0"/>
              <a:t>定义地址、签名或者文档的作者身份</a:t>
            </a:r>
            <a:endParaRPr lang="en-US" altLang="zh-CN" sz="2000" b="1" dirty="0" smtClean="0"/>
          </a:p>
          <a:p>
            <a:pPr marL="29209">
              <a:lnSpc>
                <a:spcPct val="100000"/>
              </a:lnSpc>
              <a:spcBef>
                <a:spcPts val="95"/>
              </a:spcBef>
            </a:pPr>
            <a:endParaRPr lang="en-US" sz="2000" b="1" spc="-5" dirty="0" smtClean="0">
              <a:latin typeface="Noto Sans CJK JP Regular"/>
              <a:cs typeface="Noto Sans CJK JP Regular"/>
            </a:endParaRPr>
          </a:p>
          <a:p>
            <a:pPr marL="12700" marR="663575" indent="16510">
              <a:lnSpc>
                <a:spcPts val="4360"/>
              </a:lnSpc>
              <a:spcBef>
                <a:spcPts val="430"/>
              </a:spcBef>
            </a:pPr>
            <a:r>
              <a:rPr lang="zh-CN" altLang="en-US" sz="2200" b="1" dirty="0" smtClean="0">
                <a:latin typeface="Noto Sans CJK JP Regular"/>
                <a:cs typeface="Noto Sans CJK JP Regular"/>
              </a:rPr>
              <a:t>长文本引用</a:t>
            </a:r>
            <a:endParaRPr sz="2200" b="1" dirty="0">
              <a:latin typeface="Noto Sans CJK JP Regular"/>
              <a:cs typeface="Noto Sans CJK JP Regular"/>
            </a:endParaRPr>
          </a:p>
          <a:p>
            <a:pPr marL="36830" marR="5080">
              <a:lnSpc>
                <a:spcPts val="4360"/>
              </a:lnSpc>
              <a:spcBef>
                <a:spcPts val="430"/>
              </a:spcBef>
            </a:pPr>
            <a:endParaRPr sz="2200" b="1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" y="744410"/>
            <a:ext cx="7404734" cy="236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SzPct val="8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Noto Sans CJK JP Regular"/>
                <a:cs typeface="Noto Sans CJK JP Regular"/>
              </a:rPr>
              <a:t>元素可定义预格式化的文本。被包围</a:t>
            </a:r>
            <a:r>
              <a:rPr sz="2500" spc="-5" dirty="0">
                <a:latin typeface="Noto Sans CJK JP Regular"/>
                <a:cs typeface="Noto Sans CJK JP Regular"/>
              </a:rPr>
              <a:t>在</a:t>
            </a:r>
            <a:r>
              <a:rPr sz="2500" spc="135" dirty="0">
                <a:latin typeface="Noto Sans CJK JP Regular"/>
                <a:cs typeface="Noto Sans CJK JP Regular"/>
              </a:rPr>
              <a:t> </a:t>
            </a:r>
            <a:r>
              <a:rPr sz="2500" spc="5" dirty="0">
                <a:latin typeface="Noto Sans CJK JP Regular"/>
                <a:cs typeface="Noto Sans CJK JP Regular"/>
              </a:rPr>
              <a:t>pre</a:t>
            </a:r>
            <a:r>
              <a:rPr sz="2500" spc="130" dirty="0">
                <a:latin typeface="Noto Sans CJK JP Regular"/>
                <a:cs typeface="Noto Sans CJK JP Regular"/>
              </a:rPr>
              <a:t> </a:t>
            </a:r>
            <a:r>
              <a:rPr sz="2500" dirty="0">
                <a:latin typeface="Noto Sans CJK JP Regular"/>
                <a:cs typeface="Noto Sans CJK JP Regular"/>
              </a:rPr>
              <a:t>元素</a:t>
            </a:r>
            <a:r>
              <a:rPr sz="2500" spc="-5" dirty="0">
                <a:latin typeface="Noto Sans CJK JP Regular"/>
                <a:cs typeface="Noto Sans CJK JP Regular"/>
              </a:rPr>
              <a:t>中 </a:t>
            </a:r>
            <a:r>
              <a:rPr sz="2500" dirty="0">
                <a:latin typeface="Noto Sans CJK JP Regular"/>
                <a:cs typeface="Noto Sans CJK JP Regular"/>
              </a:rPr>
              <a:t>的文本通常会保留空格和换行</a:t>
            </a:r>
            <a:r>
              <a:rPr sz="2500" spc="-5" dirty="0">
                <a:latin typeface="Noto Sans CJK JP Regular"/>
                <a:cs typeface="Noto Sans CJK JP Regular"/>
              </a:rPr>
              <a:t>符</a:t>
            </a:r>
            <a:endParaRPr sz="2500">
              <a:latin typeface="Noto Sans CJK JP Regular"/>
              <a:cs typeface="Noto Sans CJK JP Regular"/>
            </a:endParaRPr>
          </a:p>
          <a:p>
            <a:pPr marL="355600" marR="57150" indent="-342900">
              <a:lnSpc>
                <a:spcPct val="150000"/>
              </a:lnSpc>
              <a:spcBef>
                <a:spcPts val="400"/>
              </a:spcBef>
              <a:buSzPct val="8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Noto Sans CJK JP Regular"/>
                <a:cs typeface="Noto Sans CJK JP Regular"/>
              </a:rPr>
              <a:t>在浏览器中显示时，按照编辑工具中文档预先排</a:t>
            </a:r>
            <a:r>
              <a:rPr sz="2500" spc="-5" dirty="0">
                <a:latin typeface="Noto Sans CJK JP Regular"/>
                <a:cs typeface="Noto Sans CJK JP Regular"/>
              </a:rPr>
              <a:t>好 </a:t>
            </a:r>
            <a:r>
              <a:rPr sz="2500" dirty="0">
                <a:latin typeface="Noto Sans CJK JP Regular"/>
                <a:cs typeface="Noto Sans CJK JP Regular"/>
              </a:rPr>
              <a:t>的形式显示内容</a:t>
            </a:r>
            <a:r>
              <a:rPr sz="2500" spc="-5" dirty="0">
                <a:latin typeface="Noto Sans CJK JP Regular"/>
                <a:cs typeface="Noto Sans CJK JP Regular"/>
              </a:rPr>
              <a:t>。</a:t>
            </a:r>
            <a:endParaRPr sz="25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322" y="5634084"/>
            <a:ext cx="149987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z="3200" spc="120" dirty="0">
                <a:latin typeface="Noto Sans CJK JP Regular"/>
                <a:cs typeface="Noto Sans CJK JP Regular"/>
              </a:rPr>
              <a:t>P</a:t>
            </a:r>
            <a:r>
              <a:rPr sz="3200" spc="125" dirty="0">
                <a:latin typeface="Noto Sans CJK JP Regular"/>
                <a:cs typeface="Noto Sans CJK JP Regular"/>
              </a:rPr>
              <a:t>r</a:t>
            </a:r>
            <a:r>
              <a:rPr sz="3200" spc="-100" dirty="0">
                <a:latin typeface="Noto Sans CJK JP Regular"/>
                <a:cs typeface="Noto Sans CJK JP Regular"/>
              </a:rPr>
              <a:t>e</a:t>
            </a:r>
            <a:r>
              <a:rPr sz="3200" spc="5" dirty="0">
                <a:latin typeface="Noto Sans CJK JP Regular"/>
                <a:cs typeface="Noto Sans CJK JP Regular"/>
              </a:rPr>
              <a:t>标签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997" y="616902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7772" y="1079182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997" y="2364422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2997" y="524827"/>
            <a:ext cx="7143115" cy="2047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定义</a:t>
            </a:r>
            <a:endParaRPr sz="1800">
              <a:latin typeface="Noto Sans CJK JP Regular"/>
              <a:cs typeface="Noto Sans CJK JP Regular"/>
            </a:endParaRPr>
          </a:p>
          <a:p>
            <a:pPr marL="39052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Noto Sans CJK JP Regular"/>
                <a:cs typeface="Noto Sans CJK JP Regular"/>
              </a:rPr>
              <a:t>在</a:t>
            </a:r>
            <a:r>
              <a:rPr sz="1800" spc="-5" dirty="0">
                <a:latin typeface="Noto Sans CJK JP Regular"/>
                <a:cs typeface="Noto Sans CJK JP Regular"/>
              </a:rPr>
              <a:t>html</a:t>
            </a:r>
            <a:r>
              <a:rPr sz="1800" dirty="0">
                <a:latin typeface="Noto Sans CJK JP Regular"/>
                <a:cs typeface="Noto Sans CJK JP Regular"/>
              </a:rPr>
              <a:t>中有一些特殊符号属于</a:t>
            </a:r>
            <a:r>
              <a:rPr sz="1800" spc="65" dirty="0">
                <a:latin typeface="Noto Sans CJK JP Regular"/>
                <a:cs typeface="Noto Sans CJK JP Regular"/>
              </a:rPr>
              <a:t>HTML</a:t>
            </a:r>
            <a:r>
              <a:rPr sz="1800" dirty="0">
                <a:latin typeface="Noto Sans CJK JP Regular"/>
                <a:cs typeface="Noto Sans CJK JP Regular"/>
              </a:rPr>
              <a:t>语法的关键字符，比</a:t>
            </a:r>
            <a:endParaRPr sz="1800">
              <a:latin typeface="Noto Sans CJK JP Regular"/>
              <a:cs typeface="Noto Sans CJK JP Regular"/>
            </a:endParaRPr>
          </a:p>
          <a:p>
            <a:pPr marL="390525" marR="5080">
              <a:lnSpc>
                <a:spcPct val="150000"/>
              </a:lnSpc>
            </a:pPr>
            <a:r>
              <a:rPr sz="1800" dirty="0">
                <a:latin typeface="Noto Sans CJK JP Regular"/>
                <a:cs typeface="Noto Sans CJK JP Regular"/>
              </a:rPr>
              <a:t>如</a:t>
            </a:r>
            <a:r>
              <a:rPr sz="1800" spc="1295" dirty="0">
                <a:latin typeface="Noto Sans CJK JP Regular"/>
                <a:cs typeface="Noto Sans CJK JP Regular"/>
              </a:rPr>
              <a:t>’</a:t>
            </a:r>
            <a:r>
              <a:rPr sz="1800" spc="330" dirty="0">
                <a:latin typeface="Noto Sans CJK JP Regular"/>
                <a:cs typeface="Noto Sans CJK JP Regular"/>
              </a:rPr>
              <a:t>&lt;</a:t>
            </a:r>
            <a:r>
              <a:rPr sz="1800" spc="1295" dirty="0">
                <a:latin typeface="Noto Sans CJK JP Regular"/>
                <a:cs typeface="Noto Sans CJK JP Regular"/>
              </a:rPr>
              <a:t>‘</a:t>
            </a:r>
            <a:r>
              <a:rPr sz="1800" dirty="0">
                <a:latin typeface="Noto Sans CJK JP Regular"/>
                <a:cs typeface="Noto Sans CJK JP Regular"/>
              </a:rPr>
              <a:t>或</a:t>
            </a:r>
            <a:r>
              <a:rPr sz="1800" spc="1295" dirty="0">
                <a:latin typeface="Noto Sans CJK JP Regular"/>
                <a:cs typeface="Noto Sans CJK JP Regular"/>
              </a:rPr>
              <a:t>’</a:t>
            </a:r>
            <a:r>
              <a:rPr sz="1800" spc="330" dirty="0">
                <a:latin typeface="Noto Sans CJK JP Regular"/>
                <a:cs typeface="Noto Sans CJK JP Regular"/>
              </a:rPr>
              <a:t>&gt;</a:t>
            </a:r>
            <a:r>
              <a:rPr sz="1800" spc="1295" dirty="0">
                <a:latin typeface="Noto Sans CJK JP Regular"/>
                <a:cs typeface="Noto Sans CJK JP Regular"/>
              </a:rPr>
              <a:t>’</a:t>
            </a:r>
            <a:r>
              <a:rPr sz="1800" dirty="0">
                <a:latin typeface="Noto Sans CJK JP Regular"/>
                <a:cs typeface="Noto Sans CJK JP Regular"/>
              </a:rPr>
              <a:t>等，为了在页面中显示这样的特殊字符，所以要使 用实体来表示</a:t>
            </a:r>
            <a:endParaRPr sz="18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Noto Sans CJK JP Regular"/>
                <a:cs typeface="Noto Sans CJK JP Regular"/>
              </a:rPr>
              <a:t>写法</a:t>
            </a:r>
            <a:r>
              <a:rPr sz="1800" spc="165" dirty="0">
                <a:latin typeface="Noto Sans CJK JP Regular"/>
                <a:cs typeface="Noto Sans CJK JP Regular"/>
              </a:rPr>
              <a:t>：</a:t>
            </a:r>
            <a:r>
              <a:rPr sz="1800" spc="165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&amp;</a:t>
            </a:r>
            <a:r>
              <a:rPr sz="1800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实体名称</a:t>
            </a:r>
            <a:r>
              <a:rPr sz="1800" spc="-70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;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2367" y="2851404"/>
            <a:ext cx="5119115" cy="539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2367" y="3384803"/>
            <a:ext cx="5119115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82367" y="3931920"/>
            <a:ext cx="5119115" cy="551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82367" y="4477511"/>
            <a:ext cx="5119115" cy="551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2367" y="5023103"/>
            <a:ext cx="5119115" cy="5532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82177" y="2850514"/>
          <a:ext cx="5111749" cy="2718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255"/>
                <a:gridCol w="1277620"/>
                <a:gridCol w="1278254"/>
                <a:gridCol w="1277620"/>
              </a:tblGrid>
              <a:tr h="534035"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000" spc="10" dirty="0">
                          <a:latin typeface="Noto Sans CJK JP Regular"/>
                          <a:cs typeface="Noto Sans CJK JP Regular"/>
                        </a:rPr>
                        <a:t>代</a:t>
                      </a:r>
                      <a:r>
                        <a:rPr sz="2000" spc="5" dirty="0">
                          <a:latin typeface="Noto Sans CJK JP Regular"/>
                          <a:cs typeface="Noto Sans CJK JP Regular"/>
                        </a:rPr>
                        <a:t>码</a:t>
                      </a:r>
                      <a:endParaRPr sz="20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40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000" spc="10" dirty="0">
                          <a:latin typeface="Noto Sans CJK JP Regular"/>
                          <a:cs typeface="Noto Sans CJK JP Regular"/>
                        </a:rPr>
                        <a:t>效</a:t>
                      </a:r>
                      <a:r>
                        <a:rPr sz="2000" spc="5" dirty="0">
                          <a:latin typeface="Noto Sans CJK JP Regular"/>
                          <a:cs typeface="Noto Sans CJK JP Regular"/>
                        </a:rPr>
                        <a:t>果</a:t>
                      </a:r>
                      <a:endParaRPr sz="20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40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000" spc="10" dirty="0">
                          <a:latin typeface="Noto Sans CJK JP Regular"/>
                          <a:cs typeface="Noto Sans CJK JP Regular"/>
                        </a:rPr>
                        <a:t>代</a:t>
                      </a:r>
                      <a:r>
                        <a:rPr sz="2000" spc="5" dirty="0">
                          <a:latin typeface="Noto Sans CJK JP Regular"/>
                          <a:cs typeface="Noto Sans CJK JP Regular"/>
                        </a:rPr>
                        <a:t>码</a:t>
                      </a:r>
                      <a:endParaRPr sz="20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40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000" spc="10" dirty="0">
                          <a:latin typeface="Noto Sans CJK JP Regular"/>
                          <a:cs typeface="Noto Sans CJK JP Regular"/>
                        </a:rPr>
                        <a:t>效</a:t>
                      </a:r>
                      <a:r>
                        <a:rPr sz="2000" spc="5" dirty="0">
                          <a:latin typeface="Noto Sans CJK JP Regular"/>
                          <a:cs typeface="Noto Sans CJK JP Regular"/>
                        </a:rPr>
                        <a:t>果</a:t>
                      </a:r>
                      <a:endParaRPr sz="20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40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&amp;quot;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“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&amp;amp;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&amp;lt;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&lt;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&amp;gt;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&amp;nbsp;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000" spc="10" dirty="0">
                          <a:latin typeface="Noto Sans CJK JP Regular"/>
                          <a:cs typeface="Noto Sans CJK JP Regular"/>
                        </a:rPr>
                        <a:t>空</a:t>
                      </a:r>
                      <a:r>
                        <a:rPr sz="2000" spc="5" dirty="0">
                          <a:latin typeface="Noto Sans CJK JP Regular"/>
                          <a:cs typeface="Noto Sans CJK JP Regular"/>
                        </a:rPr>
                        <a:t>格</a:t>
                      </a:r>
                      <a:endParaRPr sz="20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40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&amp;copy;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©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&amp;sect;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000" dirty="0">
                          <a:latin typeface="Noto Sans CJK JP Regular"/>
                          <a:cs typeface="Noto Sans CJK JP Regular"/>
                        </a:rPr>
                        <a:t>§</a:t>
                      </a:r>
                      <a:endParaRPr sz="20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40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&amp;curren;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¤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62634" y="5600747"/>
            <a:ext cx="2666366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z="3200" spc="-195" dirty="0">
                <a:latin typeface="Noto Sans CJK JP Regular"/>
                <a:cs typeface="Noto Sans CJK JP Regular"/>
              </a:rPr>
              <a:t>H</a:t>
            </a:r>
            <a:r>
              <a:rPr sz="3200" spc="265" dirty="0">
                <a:latin typeface="Noto Sans CJK JP Regular"/>
                <a:cs typeface="Noto Sans CJK JP Regular"/>
              </a:rPr>
              <a:t>T</a:t>
            </a:r>
            <a:r>
              <a:rPr sz="3200" spc="-70" dirty="0">
                <a:latin typeface="Noto Sans CJK JP Regular"/>
                <a:cs typeface="Noto Sans CJK JP Regular"/>
              </a:rPr>
              <a:t>M</a:t>
            </a:r>
            <a:r>
              <a:rPr sz="3200" spc="305" dirty="0">
                <a:latin typeface="Noto Sans CJK JP Regular"/>
                <a:cs typeface="Noto Sans CJK JP Regular"/>
              </a:rPr>
              <a:t>L</a:t>
            </a:r>
            <a:r>
              <a:rPr sz="3200" spc="5" dirty="0">
                <a:latin typeface="Noto Sans CJK JP Regular"/>
                <a:cs typeface="Noto Sans CJK JP Regular"/>
              </a:rPr>
              <a:t>实体</a:t>
            </a:r>
            <a:endParaRPr sz="3200" dirty="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上元教育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447" y="5535295"/>
            <a:ext cx="16535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Noto Sans CJK JP Regular"/>
                <a:cs typeface="Noto Sans CJK JP Regular"/>
              </a:rPr>
              <a:t>图像标签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3397" y="1142364"/>
            <a:ext cx="125729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2172" y="1604644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7396" y="1050290"/>
            <a:ext cx="5404804" cy="7591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 smtClean="0">
                <a:latin typeface="Noto Sans CJK JP Regular"/>
                <a:cs typeface="Noto Sans CJK JP Regular"/>
              </a:rPr>
              <a:t>&lt;</a:t>
            </a:r>
            <a:r>
              <a:rPr sz="1800" spc="114" dirty="0">
                <a:latin typeface="Noto Sans CJK JP Regular"/>
                <a:cs typeface="Noto Sans CJK JP Regular"/>
              </a:rPr>
              <a:t>img</a:t>
            </a:r>
            <a:r>
              <a:rPr sz="1800" spc="55" dirty="0">
                <a:latin typeface="Noto Sans CJK JP Regular"/>
                <a:cs typeface="Noto Sans CJK JP Regular"/>
              </a:rPr>
              <a:t> </a:t>
            </a:r>
            <a:r>
              <a:rPr sz="1800" spc="195" dirty="0">
                <a:latin typeface="Noto Sans CJK JP Regular"/>
                <a:cs typeface="Noto Sans CJK JP Regular"/>
              </a:rPr>
              <a:t>/&gt;</a:t>
            </a:r>
            <a:r>
              <a:rPr sz="1800" dirty="0">
                <a:latin typeface="Noto Sans CJK JP Regular"/>
                <a:cs typeface="Noto Sans CJK JP Regular"/>
              </a:rPr>
              <a:t>单标签</a:t>
            </a:r>
          </a:p>
          <a:p>
            <a:pPr marL="39052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Noto Sans CJK JP Regular"/>
                <a:cs typeface="Noto Sans CJK JP Regular"/>
              </a:rPr>
              <a:t>属性</a:t>
            </a:r>
          </a:p>
        </p:txBody>
      </p:sp>
      <p:sp>
        <p:nvSpPr>
          <p:cNvPr id="8" name="object 8"/>
          <p:cNvSpPr/>
          <p:nvPr/>
        </p:nvSpPr>
        <p:spPr>
          <a:xfrm>
            <a:off x="1323022" y="2066925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3022" y="2529204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23022" y="2991485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38922" y="1974850"/>
            <a:ext cx="729615" cy="122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Noto Sans CJK JP Regular"/>
                <a:cs typeface="Noto Sans CJK JP Regular"/>
              </a:rPr>
              <a:t>src</a:t>
            </a:r>
            <a:endParaRPr sz="1800" dirty="0">
              <a:latin typeface="Noto Sans CJK JP Regular"/>
              <a:cs typeface="Noto Sans CJK JP Regular"/>
            </a:endParaRPr>
          </a:p>
          <a:p>
            <a:pPr marL="12700" marR="5080">
              <a:lnSpc>
                <a:spcPct val="168500"/>
              </a:lnSpc>
            </a:pPr>
            <a:r>
              <a:rPr sz="1800" spc="-5" dirty="0">
                <a:latin typeface="Noto Sans CJK JP Regular"/>
                <a:cs typeface="Noto Sans CJK JP Regular"/>
              </a:rPr>
              <a:t>width  </a:t>
            </a:r>
            <a:r>
              <a:rPr sz="1800" spc="15" dirty="0">
                <a:latin typeface="Noto Sans CJK JP Regular"/>
                <a:cs typeface="Noto Sans CJK JP Regular"/>
              </a:rPr>
              <a:t>he</a:t>
            </a:r>
            <a:r>
              <a:rPr sz="1800" spc="-20" dirty="0">
                <a:latin typeface="Noto Sans CJK JP Regular"/>
                <a:cs typeface="Noto Sans CJK JP Regular"/>
              </a:rPr>
              <a:t>i</a:t>
            </a:r>
            <a:r>
              <a:rPr sz="1800" spc="130" dirty="0">
                <a:latin typeface="Noto Sans CJK JP Regular"/>
                <a:cs typeface="Noto Sans CJK JP Regular"/>
              </a:rPr>
              <a:t>g</a:t>
            </a:r>
            <a:r>
              <a:rPr sz="1800" spc="15" dirty="0">
                <a:latin typeface="Noto Sans CJK JP Regular"/>
                <a:cs typeface="Noto Sans CJK JP Regular"/>
              </a:rPr>
              <a:t>h</a:t>
            </a:r>
            <a:r>
              <a:rPr sz="1800" spc="-10" dirty="0">
                <a:latin typeface="Noto Sans CJK JP Regular"/>
                <a:cs typeface="Noto Sans CJK JP Regular"/>
              </a:rPr>
              <a:t>t</a:t>
            </a:r>
            <a:endParaRPr sz="1800" dirty="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4592" y="1974850"/>
            <a:ext cx="2997200" cy="122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用来指定所要显示图像的地址</a:t>
            </a:r>
          </a:p>
          <a:p>
            <a:pPr marL="71755" marR="2460625" indent="-22225">
              <a:lnSpc>
                <a:spcPct val="168500"/>
              </a:lnSpc>
            </a:pPr>
            <a:r>
              <a:rPr sz="1800" dirty="0">
                <a:latin typeface="Noto Sans CJK JP Regular"/>
                <a:cs typeface="Noto Sans CJK JP Regular"/>
              </a:rPr>
              <a:t>宽度 高度</a:t>
            </a:r>
          </a:p>
        </p:txBody>
      </p:sp>
      <p:sp>
        <p:nvSpPr>
          <p:cNvPr id="13" name="object 13"/>
          <p:cNvSpPr/>
          <p:nvPr/>
        </p:nvSpPr>
        <p:spPr>
          <a:xfrm>
            <a:off x="1323022" y="3453765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3022" y="3916045"/>
            <a:ext cx="125730" cy="12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38922" y="3361690"/>
            <a:ext cx="823278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Noto Sans CJK JP Regular"/>
                <a:cs typeface="Noto Sans CJK JP Regular"/>
              </a:rPr>
              <a:t>alt</a:t>
            </a:r>
            <a:endParaRPr sz="18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800" spc="-15" dirty="0">
                <a:latin typeface="Noto Sans CJK JP Regular"/>
                <a:cs typeface="Noto Sans CJK JP Regular"/>
              </a:rPr>
              <a:t>t</a:t>
            </a:r>
            <a:r>
              <a:rPr sz="1800" spc="-20" dirty="0">
                <a:latin typeface="Noto Sans CJK JP Regular"/>
                <a:cs typeface="Noto Sans CJK JP Regular"/>
              </a:rPr>
              <a:t>i</a:t>
            </a:r>
            <a:r>
              <a:rPr sz="1800" spc="-15" dirty="0">
                <a:latin typeface="Noto Sans CJK JP Regular"/>
                <a:cs typeface="Noto Sans CJK JP Regular"/>
              </a:rPr>
              <a:t>t</a:t>
            </a:r>
            <a:r>
              <a:rPr sz="1800" spc="-35" dirty="0">
                <a:latin typeface="Noto Sans CJK JP Regular"/>
                <a:cs typeface="Noto Sans CJK JP Regular"/>
              </a:rPr>
              <a:t>l</a:t>
            </a:r>
            <a:r>
              <a:rPr sz="1800" spc="20" dirty="0">
                <a:latin typeface="Noto Sans CJK JP Regular"/>
                <a:cs typeface="Noto Sans CJK JP Regular"/>
              </a:rPr>
              <a:t>e</a:t>
            </a:r>
            <a:endParaRPr sz="1800" dirty="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b="1" dirty="0"/>
          </a:p>
        </p:txBody>
      </p:sp>
      <p:sp>
        <p:nvSpPr>
          <p:cNvPr id="16" name="object 16"/>
          <p:cNvSpPr txBox="1"/>
          <p:nvPr/>
        </p:nvSpPr>
        <p:spPr>
          <a:xfrm>
            <a:off x="2151062" y="3361690"/>
            <a:ext cx="595566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一般用于图片加载失败时的文本提示，该属性对</a:t>
            </a:r>
            <a:r>
              <a:rPr sz="1800" spc="-40" dirty="0">
                <a:latin typeface="Noto Sans CJK JP Regular"/>
                <a:cs typeface="Noto Sans CJK JP Regular"/>
              </a:rPr>
              <a:t>S</a:t>
            </a:r>
            <a:r>
              <a:rPr sz="1800" spc="-70" dirty="0">
                <a:latin typeface="Noto Sans CJK JP Regular"/>
                <a:cs typeface="Noto Sans CJK JP Regular"/>
              </a:rPr>
              <a:t>E</a:t>
            </a:r>
            <a:r>
              <a:rPr sz="1800" spc="125" dirty="0">
                <a:latin typeface="Noto Sans CJK JP Regular"/>
                <a:cs typeface="Noto Sans CJK JP Regular"/>
              </a:rPr>
              <a:t>O</a:t>
            </a:r>
            <a:r>
              <a:rPr sz="1800" dirty="0">
                <a:latin typeface="Noto Sans CJK JP Regular"/>
                <a:cs typeface="Noto Sans CJK JP Regular"/>
              </a:rPr>
              <a:t>有好处</a:t>
            </a:r>
          </a:p>
          <a:p>
            <a:pPr marL="26034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Noto Sans CJK JP Regular"/>
                <a:cs typeface="Noto Sans CJK JP Regular"/>
              </a:rPr>
              <a:t>鼠标移过时显示的文字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0259" y="5511482"/>
            <a:ext cx="16535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Noto Sans CJK JP Regular"/>
                <a:cs typeface="Noto Sans CJK JP Regular"/>
              </a:rPr>
              <a:t>图像地图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422" y="649605"/>
            <a:ext cx="779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图像地图效果的实质是把一幅图片划分为不同的作用区域，再让不同的区域链 接不同的地址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2827" y="1752600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8897" y="2214879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8897" y="2677160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8897" y="3139439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2827" y="3601720"/>
            <a:ext cx="125730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2827" y="4064000"/>
            <a:ext cx="125730" cy="12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2827" y="4526279"/>
            <a:ext cx="125730" cy="12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18247" y="1660525"/>
            <a:ext cx="2572385" cy="31035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Noto Sans CJK JP Regular"/>
                <a:cs typeface="Noto Sans CJK JP Regular"/>
              </a:rPr>
              <a:t>shape</a:t>
            </a:r>
            <a:r>
              <a:rPr sz="1800" spc="125" dirty="0">
                <a:latin typeface="Noto Sans CJK JP Regular"/>
                <a:cs typeface="Noto Sans CJK JP Regular"/>
              </a:rPr>
              <a:t> </a:t>
            </a:r>
            <a:r>
              <a:rPr sz="1800" dirty="0">
                <a:latin typeface="Noto Sans CJK JP Regular"/>
                <a:cs typeface="Noto Sans CJK JP Regular"/>
              </a:rPr>
              <a:t>形状</a:t>
            </a:r>
          </a:p>
          <a:p>
            <a:pPr marL="406400">
              <a:lnSpc>
                <a:spcPct val="100000"/>
              </a:lnSpc>
              <a:spcBef>
                <a:spcPts val="1480"/>
              </a:spcBef>
              <a:tabLst>
                <a:tab pos="1013460" algn="l"/>
              </a:tabLst>
            </a:pPr>
            <a:r>
              <a:rPr sz="1800" spc="-10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Rect	</a:t>
            </a:r>
            <a:r>
              <a:rPr sz="1800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矩形</a:t>
            </a:r>
            <a:endParaRPr sz="1800" dirty="0">
              <a:latin typeface="Noto Sans CJK JP Regular"/>
              <a:cs typeface="Noto Sans CJK JP Regular"/>
            </a:endParaRPr>
          </a:p>
          <a:p>
            <a:pPr marL="406400" marR="421640">
              <a:lnSpc>
                <a:spcPct val="168500"/>
              </a:lnSpc>
              <a:tabLst>
                <a:tab pos="999490" algn="l"/>
              </a:tabLst>
            </a:pPr>
            <a:r>
              <a:rPr sz="1800" spc="-5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Circle</a:t>
            </a:r>
            <a:r>
              <a:rPr sz="1800" spc="120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 </a:t>
            </a:r>
            <a:r>
              <a:rPr sz="1800" dirty="0" err="1">
                <a:solidFill>
                  <a:srgbClr val="FF6600"/>
                </a:solidFill>
                <a:latin typeface="Noto Sans CJK JP Regular"/>
                <a:cs typeface="Noto Sans CJK JP Regular"/>
              </a:rPr>
              <a:t>圆形</a:t>
            </a:r>
            <a:r>
              <a:rPr sz="1800" dirty="0">
                <a:solidFill>
                  <a:srgbClr val="FF6600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20" dirty="0" err="1" smtClean="0">
                <a:solidFill>
                  <a:srgbClr val="FF6600"/>
                </a:solidFill>
                <a:latin typeface="Noto Sans CJK JP Regular"/>
                <a:cs typeface="Noto Sans CJK JP Regular"/>
              </a:rPr>
              <a:t>P</a:t>
            </a:r>
            <a:r>
              <a:rPr sz="1800" spc="50" dirty="0" err="1" smtClean="0">
                <a:solidFill>
                  <a:srgbClr val="FF6600"/>
                </a:solidFill>
                <a:latin typeface="Noto Sans CJK JP Regular"/>
                <a:cs typeface="Noto Sans CJK JP Regular"/>
              </a:rPr>
              <a:t>o</a:t>
            </a:r>
            <a:r>
              <a:rPr sz="1800" spc="-35" dirty="0" err="1" smtClean="0">
                <a:solidFill>
                  <a:srgbClr val="FF6600"/>
                </a:solidFill>
                <a:latin typeface="Noto Sans CJK JP Regular"/>
                <a:cs typeface="Noto Sans CJK JP Regular"/>
              </a:rPr>
              <a:t>l</a:t>
            </a:r>
            <a:r>
              <a:rPr sz="1800" spc="10" dirty="0" err="1" smtClean="0">
                <a:solidFill>
                  <a:srgbClr val="FF6600"/>
                </a:solidFill>
                <a:latin typeface="Noto Sans CJK JP Regular"/>
                <a:cs typeface="Noto Sans CJK JP Regular"/>
              </a:rPr>
              <a:t>y</a:t>
            </a:r>
            <a:r>
              <a:rPr sz="1800" dirty="0" err="1" smtClean="0">
                <a:solidFill>
                  <a:srgbClr val="FF6600"/>
                </a:solidFill>
                <a:latin typeface="Noto Sans CJK JP Regular"/>
                <a:cs typeface="Noto Sans CJK JP Regular"/>
              </a:rPr>
              <a:t>不规则图形</a:t>
            </a:r>
            <a:endParaRPr sz="18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800" spc="-15" dirty="0">
                <a:latin typeface="Noto Sans CJK JP Regular"/>
                <a:cs typeface="Noto Sans CJK JP Regular"/>
              </a:rPr>
              <a:t>title</a:t>
            </a:r>
            <a:r>
              <a:rPr sz="1800" spc="65" dirty="0">
                <a:latin typeface="Noto Sans CJK JP Regular"/>
                <a:cs typeface="Noto Sans CJK JP Regular"/>
              </a:rPr>
              <a:t> </a:t>
            </a:r>
            <a:r>
              <a:rPr sz="1800" dirty="0">
                <a:latin typeface="Noto Sans CJK JP Regular"/>
                <a:cs typeface="Noto Sans CJK JP Regular"/>
              </a:rPr>
              <a:t>鼠标经过提示的文字</a:t>
            </a: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800" spc="5" dirty="0">
                <a:latin typeface="Noto Sans CJK JP Regular"/>
                <a:cs typeface="Noto Sans CJK JP Regular"/>
              </a:rPr>
              <a:t>href</a:t>
            </a:r>
            <a:r>
              <a:rPr sz="1800" spc="120" dirty="0">
                <a:latin typeface="Noto Sans CJK JP Regular"/>
                <a:cs typeface="Noto Sans CJK JP Regular"/>
              </a:rPr>
              <a:t> </a:t>
            </a:r>
            <a:r>
              <a:rPr sz="1800" dirty="0">
                <a:latin typeface="Noto Sans CJK JP Regular"/>
                <a:cs typeface="Noto Sans CJK JP Regular"/>
              </a:rPr>
              <a:t>指向的链接</a:t>
            </a: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803275" algn="l"/>
              </a:tabLst>
            </a:pPr>
            <a:r>
              <a:rPr sz="1800" spc="10" dirty="0">
                <a:latin typeface="Noto Sans CJK JP Regular"/>
                <a:cs typeface="Noto Sans CJK JP Regular"/>
              </a:rPr>
              <a:t>target	</a:t>
            </a:r>
            <a:r>
              <a:rPr sz="1800" dirty="0">
                <a:latin typeface="Noto Sans CJK JP Regular"/>
                <a:cs typeface="Noto Sans CJK JP Regular"/>
              </a:rPr>
              <a:t>以哪种方式打开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969</Words>
  <Application>Microsoft Office PowerPoint</Application>
  <PresentationFormat>全屏显示(4:3)</PresentationFormat>
  <Paragraphs>254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Theme</vt:lpstr>
      <vt:lpstr>上元  一心向学员  www.shangyuangroup.com</vt:lpstr>
      <vt:lpstr>幻灯片 2</vt:lpstr>
      <vt:lpstr>幻灯片 3</vt:lpstr>
      <vt:lpstr>幻灯片 4</vt:lpstr>
      <vt:lpstr>幻灯片 5</vt:lpstr>
      <vt:lpstr>幻灯片 6</vt:lpstr>
      <vt:lpstr>幻灯片 7</vt:lpstr>
      <vt:lpstr>&lt;img /&gt;单标签 属性</vt:lpstr>
      <vt:lpstr>图像地图效果的实质是把一幅图片划分为不同的作用区域，再让不同的区域链 接不同的地址</vt:lpstr>
      <vt:lpstr>幻灯片 10</vt:lpstr>
      <vt:lpstr>幻灯片 11</vt:lpstr>
      <vt:lpstr>幻灯片 12</vt:lpstr>
      <vt:lpstr>幻灯片 13</vt:lpstr>
      <vt:lpstr>绝对路径</vt:lpstr>
      <vt:lpstr>无序列表</vt:lpstr>
      <vt:lpstr>&lt;table&gt;标签属性</vt:lpstr>
      <vt:lpstr>表单形成的交互界面上有许多元素，负责收集用户输入的各种信息，这些元素 一般称为控件。</vt:lpstr>
      <vt:lpstr>&lt;form method="post" action=""&gt;</vt:lpstr>
      <vt:lpstr>input标签共有的一些属性</vt:lpstr>
      <vt:lpstr>HTML是通过&lt;select&gt;和&lt;option&gt;标记来定义输入列表框的。</vt:lpstr>
      <vt:lpstr>&lt;select&gt;标记属性有：name,size和multiple</vt:lpstr>
      <vt:lpstr>&lt;option&gt;标记用于定义列表框中的选项。&lt;option&gt;标记是单独标记， 它必须嵌套在列表框标记中使用，一个列表框中有几个选项，就要有几 个&lt;option&gt;标记与之相对应。&lt;option&gt;标记有2个属性：value和</vt:lpstr>
      <vt:lpstr>&lt;input type="submit"&gt;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上元  一心向学员  www.shangyuangroup.com</dc:title>
  <cp:lastModifiedBy>Admin</cp:lastModifiedBy>
  <cp:revision>11</cp:revision>
  <dcterms:created xsi:type="dcterms:W3CDTF">2018-03-13T03:14:25Z</dcterms:created>
  <dcterms:modified xsi:type="dcterms:W3CDTF">2018-03-13T07:42:05Z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2016-12-30T00:00:00Z</vt:filetime>
  </property>
  <property fmtid="{D5CDD505-2E9C-101B-9397-08002B2CF9AE}" pid="3" name="LastSaved">
    <vt:filetime>2018-03-13T00:00:00Z</vt:filetime>
  </property>
</Properties>
</file>