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40" y="0"/>
            <a:ext cx="7543800" cy="3048000"/>
          </a:xfrm>
          <a:custGeom>
            <a:avLst/>
            <a:gdLst/>
            <a:ahLst/>
            <a:cxnLst/>
            <a:rect l="l" t="t" r="r" b="b"/>
            <a:pathLst>
              <a:path w="7543800" h="3048000">
                <a:moveTo>
                  <a:pt x="0" y="0"/>
                </a:moveTo>
                <a:lnTo>
                  <a:pt x="7543800" y="0"/>
                </a:lnTo>
                <a:lnTo>
                  <a:pt x="75438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40" y="0"/>
            <a:ext cx="75438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0" y="0"/>
                </a:moveTo>
                <a:lnTo>
                  <a:pt x="7543800" y="0"/>
                </a:lnTo>
                <a:lnTo>
                  <a:pt x="7543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AC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7240" y="618591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27432">
            <a:solidFill>
              <a:srgbClr val="AC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994" y="861060"/>
            <a:ext cx="7954010" cy="159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4384" y="5700759"/>
            <a:ext cx="3983354" cy="43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58902" y="6289754"/>
            <a:ext cx="19685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>
            <a:pPr marL="12700">
              <a:lnSpc>
                <a:spcPts val="2000"/>
              </a:lnSpc>
            </a:pPr>
            <a:r>
              <a:rPr dirty="0"/>
              <a:t>后盾网</a:t>
            </a:r>
            <a:r>
              <a:rPr spc="-90" dirty="0"/>
              <a:t> </a:t>
            </a:r>
            <a:r>
              <a:rPr dirty="0"/>
              <a:t>人人做后盾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755" y="823199"/>
            <a:ext cx="7150100" cy="152862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  <a:tabLst>
                <a:tab pos="2933065" algn="l"/>
              </a:tabLst>
            </a:pPr>
            <a:r>
              <a:rPr lang="zh-CN" altLang="en-US" sz="6600" dirty="0" smtClean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上元  一心向学员</a:t>
            </a:r>
            <a:r>
              <a:rPr lang="en-US" sz="2800" spc="-5" dirty="0" smtClean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www.shangyuangroup.com</a:t>
            </a:r>
            <a:endParaRPr sz="28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034" y="4053204"/>
            <a:ext cx="30111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5" dirty="0" smtClean="0">
                <a:solidFill>
                  <a:srgbClr val="252525"/>
                </a:solidFill>
                <a:latin typeface="Arial"/>
                <a:cs typeface="Arial"/>
              </a:rPr>
              <a:t>HTML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5638800"/>
            <a:ext cx="2342308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HGWIBO+MicrosoftYaHei"/>
                <a:cs typeface="Times New Roman"/>
              </a:rPr>
              <a:t>上元教育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HGWIBO+MicrosoftYaHei"/>
                <a:cs typeface="HGWIBO+MicrosoftYaHei"/>
              </a:rPr>
              <a:t>2005-2018</a:t>
            </a:r>
            <a:endParaRPr lang="en-US" altLang="zh-CN" dirty="0">
              <a:solidFill>
                <a:srgbClr val="000000"/>
              </a:solidFill>
              <a:latin typeface="HGWIBO+MicrosoftYaHei"/>
              <a:cs typeface="HGWIBO+Microsoft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591184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739264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8689" y="215582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284" y="293814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689" y="3354704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8689" y="377126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284" y="4187825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8689" y="4604384"/>
            <a:ext cx="139700" cy="13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6284" y="429387"/>
            <a:ext cx="7900034" cy="477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Noto Sans CJK JP Regular"/>
                <a:cs typeface="Noto Sans CJK JP Regular"/>
              </a:rPr>
              <a:t>帧窗口是一种页面技术，应用帧技术可以使得用户在同一个浏览器中， 浏览不同的页面，并且各个页面之间相互联系，并且能够相互访问</a:t>
            </a:r>
            <a:r>
              <a:rPr sz="2000" spc="5" dirty="0">
                <a:latin typeface="Noto Sans CJK JP Regular"/>
                <a:cs typeface="Noto Sans CJK JP Regular"/>
              </a:rPr>
              <a:t>和 </a:t>
            </a:r>
            <a:r>
              <a:rPr sz="2000" dirty="0">
                <a:latin typeface="Noto Sans CJK JP Regular"/>
                <a:cs typeface="Noto Sans CJK JP Regular"/>
              </a:rPr>
              <a:t>进行操作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Noto Sans CJK JP Regular"/>
                <a:cs typeface="Noto Sans CJK JP Regular"/>
              </a:rPr>
              <a:t>实现思</a:t>
            </a:r>
            <a:r>
              <a:rPr sz="2000" spc="5" dirty="0">
                <a:latin typeface="Noto Sans CJK JP Regular"/>
                <a:cs typeface="Noto Sans CJK JP Regular"/>
              </a:rPr>
              <a:t>路</a:t>
            </a:r>
            <a:endParaRPr sz="2000" dirty="0">
              <a:latin typeface="Noto Sans CJK JP Regular"/>
              <a:cs typeface="Noto Sans CJK JP Regular"/>
            </a:endParaRPr>
          </a:p>
          <a:p>
            <a:pPr marL="390525" marR="135255">
              <a:lnSpc>
                <a:spcPct val="120000"/>
              </a:lnSpc>
              <a:spcBef>
                <a:spcPts val="400"/>
              </a:spcBef>
            </a:pPr>
            <a:r>
              <a:rPr sz="2000" dirty="0">
                <a:latin typeface="Noto Sans CJK JP Regular"/>
                <a:cs typeface="Noto Sans CJK JP Regular"/>
              </a:rPr>
              <a:t>将浏览器的窗口按照不同的功能分割成多个小窗口，每个窗口对应 自己的</a:t>
            </a:r>
            <a:r>
              <a:rPr sz="2000" spc="75" dirty="0">
                <a:latin typeface="Noto Sans CJK JP Regular"/>
                <a:cs typeface="Noto Sans CJK JP Regular"/>
              </a:rPr>
              <a:t>HTML</a:t>
            </a:r>
            <a:r>
              <a:rPr sz="2000" dirty="0">
                <a:latin typeface="Noto Sans CJK JP Regular"/>
                <a:cs typeface="Noto Sans CJK JP Regular"/>
              </a:rPr>
              <a:t>页面，按照一定的方式组合起来，实现特殊的效果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endParaRPr sz="20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Noto Sans CJK JP Regular"/>
                <a:cs typeface="Noto Sans CJK JP Regular"/>
              </a:rPr>
              <a:t>应用场</a:t>
            </a:r>
            <a:r>
              <a:rPr sz="2000" spc="5" dirty="0">
                <a:latin typeface="Noto Sans CJK JP Regular"/>
                <a:cs typeface="Noto Sans CJK JP Regular"/>
              </a:rPr>
              <a:t>景</a:t>
            </a:r>
            <a:endParaRPr sz="2000" dirty="0">
              <a:latin typeface="Noto Sans CJK JP Regular"/>
              <a:cs typeface="Noto Sans CJK JP Regular"/>
            </a:endParaRPr>
          </a:p>
          <a:p>
            <a:pPr marL="390525" marR="5215255">
              <a:lnSpc>
                <a:spcPct val="136700"/>
              </a:lnSpc>
            </a:pPr>
            <a:r>
              <a:rPr sz="2000" dirty="0">
                <a:latin typeface="Noto Sans CJK JP Regular"/>
                <a:cs typeface="Noto Sans CJK JP Regular"/>
              </a:rPr>
              <a:t>网站后台操作界</a:t>
            </a:r>
            <a:r>
              <a:rPr sz="2000" spc="5" dirty="0">
                <a:latin typeface="Noto Sans CJK JP Regular"/>
                <a:cs typeface="Noto Sans CJK JP Regular"/>
              </a:rPr>
              <a:t>面 </a:t>
            </a:r>
            <a:r>
              <a:rPr sz="2000" dirty="0">
                <a:latin typeface="Noto Sans CJK JP Regular"/>
                <a:cs typeface="Noto Sans CJK JP Regular"/>
              </a:rPr>
              <a:t>内容层级明确的页</a:t>
            </a:r>
            <a:r>
              <a:rPr sz="2000" spc="5" dirty="0">
                <a:latin typeface="Noto Sans CJK JP Regular"/>
                <a:cs typeface="Noto Sans CJK JP Regular"/>
              </a:rPr>
              <a:t>面</a:t>
            </a:r>
            <a:endParaRPr sz="20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Noto Sans CJK JP Regular"/>
                <a:cs typeface="Noto Sans CJK JP Regular"/>
              </a:rPr>
              <a:t>缺</a:t>
            </a:r>
            <a:r>
              <a:rPr sz="2000" spc="5" dirty="0">
                <a:latin typeface="Noto Sans CJK JP Regular"/>
                <a:cs typeface="Noto Sans CJK JP Regular"/>
              </a:rPr>
              <a:t>点</a:t>
            </a:r>
            <a:endParaRPr sz="2000" dirty="0">
              <a:latin typeface="Noto Sans CJK JP Regular"/>
              <a:cs typeface="Noto Sans CJK JP Regular"/>
            </a:endParaRPr>
          </a:p>
          <a:p>
            <a:pPr marL="390525" marR="135255">
              <a:lnSpc>
                <a:spcPct val="120000"/>
              </a:lnSpc>
              <a:spcBef>
                <a:spcPts val="400"/>
              </a:spcBef>
            </a:pPr>
            <a:r>
              <a:rPr sz="2000" dirty="0">
                <a:latin typeface="Noto Sans CJK JP Regular"/>
                <a:cs typeface="Noto Sans CJK JP Regular"/>
              </a:rPr>
              <a:t>页面布局比较复杂，效率没有单页面高，对搜索引擎的友好程度不 </a:t>
            </a:r>
            <a:r>
              <a:rPr sz="2000" spc="5" dirty="0">
                <a:latin typeface="Noto Sans CJK JP Regular"/>
                <a:cs typeface="Noto Sans CJK JP Regular"/>
              </a:rPr>
              <a:t>高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" y="667384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802" y="1083944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9802" y="150050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802" y="1917064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397" y="233362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9802" y="275018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9802" y="316674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9802" y="3583304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9802" y="399986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9802" y="4416425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9802" y="4832984"/>
            <a:ext cx="111125" cy="11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397" y="584834"/>
            <a:ext cx="7404100" cy="443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latin typeface="Noto Sans CJK JP Regular"/>
                <a:cs typeface="Noto Sans CJK JP Regular"/>
              </a:rPr>
              <a:t>&lt;frameset&gt;&lt;/frameset&gt;(</a:t>
            </a:r>
            <a:r>
              <a:rPr sz="1600" dirty="0">
                <a:latin typeface="Noto Sans CJK JP Regular"/>
                <a:cs typeface="Noto Sans CJK JP Regular"/>
              </a:rPr>
              <a:t>不能和</a:t>
            </a:r>
            <a:r>
              <a:rPr sz="1600" spc="25" dirty="0">
                <a:latin typeface="Noto Sans CJK JP Regular"/>
                <a:cs typeface="Noto Sans CJK JP Regular"/>
              </a:rPr>
              <a:t>body</a:t>
            </a:r>
            <a:r>
              <a:rPr sz="1600" dirty="0">
                <a:latin typeface="Noto Sans CJK JP Regular"/>
                <a:cs typeface="Noto Sans CJK JP Regular"/>
              </a:rPr>
              <a:t>共存</a:t>
            </a:r>
            <a:r>
              <a:rPr sz="1600" spc="-10" dirty="0">
                <a:latin typeface="Noto Sans CJK JP Regular"/>
                <a:cs typeface="Noto Sans CJK JP Regular"/>
              </a:rPr>
              <a:t>)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360"/>
              </a:spcBef>
            </a:pPr>
            <a:r>
              <a:rPr sz="1600" dirty="0">
                <a:latin typeface="Noto Sans CJK JP Regular"/>
                <a:cs typeface="Noto Sans CJK JP Regular"/>
              </a:rPr>
              <a:t>表示框架开始，指定框架的个数以及边框等属</a:t>
            </a:r>
            <a:r>
              <a:rPr sz="1600" spc="-5" dirty="0">
                <a:latin typeface="Noto Sans CJK JP Regular"/>
                <a:cs typeface="Noto Sans CJK JP Regular"/>
              </a:rPr>
              <a:t>性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 marR="13970">
              <a:lnSpc>
                <a:spcPct val="170800"/>
              </a:lnSpc>
            </a:pPr>
            <a:r>
              <a:rPr sz="1600" dirty="0">
                <a:latin typeface="Noto Sans CJK JP Regular"/>
                <a:cs typeface="Noto Sans CJK JP Regular"/>
              </a:rPr>
              <a:t>属性</a:t>
            </a:r>
            <a:r>
              <a:rPr sz="1600" spc="-5" dirty="0">
                <a:latin typeface="Noto Sans CJK JP Regular"/>
                <a:cs typeface="Noto Sans CJK JP Regular"/>
              </a:rPr>
              <a:t>：</a:t>
            </a:r>
            <a:r>
              <a:rPr sz="1600" spc="-5" dirty="0">
                <a:latin typeface="Arial"/>
                <a:cs typeface="Arial"/>
              </a:rPr>
              <a:t>rows=“”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Noto Sans Mono CJK JP Regular"/>
                <a:cs typeface="Noto Sans Mono CJK JP Regular"/>
              </a:rPr>
              <a:t>、</a:t>
            </a:r>
            <a:r>
              <a:rPr sz="1600" spc="-5" dirty="0">
                <a:latin typeface="Arial"/>
                <a:cs typeface="Arial"/>
              </a:rPr>
              <a:t>cols=“”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Noto Sans Mono CJK JP Regular"/>
                <a:cs typeface="Noto Sans Mono CJK JP Regular"/>
              </a:rPr>
              <a:t>、</a:t>
            </a:r>
            <a:r>
              <a:rPr sz="1600" dirty="0">
                <a:latin typeface="Noto Sans CJK JP Regular"/>
                <a:cs typeface="Noto Sans CJK JP Regular"/>
              </a:rPr>
              <a:t>值可以是百分比也是可以是具体的数字，也可以是</a:t>
            </a:r>
            <a:r>
              <a:rPr sz="1600" spc="-25" dirty="0">
                <a:latin typeface="Noto Sans CJK JP Regular"/>
                <a:cs typeface="Noto Sans CJK JP Regular"/>
              </a:rPr>
              <a:t>*  </a:t>
            </a:r>
            <a:r>
              <a:rPr sz="1600" spc="145" dirty="0">
                <a:latin typeface="Noto Sans CJK JP Regular"/>
                <a:cs typeface="Noto Sans CJK JP Regular"/>
              </a:rPr>
              <a:t>frameborder=“”</a:t>
            </a:r>
            <a:r>
              <a:rPr sz="1600" spc="114" dirty="0">
                <a:latin typeface="Noto Sans CJK JP Regular"/>
                <a:cs typeface="Noto Sans CJK JP Regular"/>
              </a:rPr>
              <a:t> </a:t>
            </a:r>
            <a:r>
              <a:rPr sz="1600" spc="45" dirty="0">
                <a:latin typeface="Noto Sans CJK JP Regular"/>
                <a:cs typeface="Noto Sans CJK JP Regular"/>
              </a:rPr>
              <a:t>0</a:t>
            </a:r>
            <a:r>
              <a:rPr sz="1600" dirty="0">
                <a:latin typeface="Noto Sans CJK JP Regular"/>
                <a:cs typeface="Noto Sans CJK JP Regular"/>
              </a:rPr>
              <a:t>表示没有边框</a:t>
            </a:r>
            <a:r>
              <a:rPr sz="1600" spc="20" dirty="0">
                <a:latin typeface="Noto Sans CJK JP Regular"/>
                <a:cs typeface="Noto Sans CJK JP Regular"/>
              </a:rPr>
              <a:t>，1</a:t>
            </a:r>
            <a:r>
              <a:rPr sz="1600" dirty="0">
                <a:latin typeface="Noto Sans CJK JP Regular"/>
                <a:cs typeface="Noto Sans CJK JP Regular"/>
              </a:rPr>
              <a:t>表示有边</a:t>
            </a:r>
            <a:r>
              <a:rPr sz="1600" spc="-5" dirty="0">
                <a:latin typeface="Noto Sans CJK JP Regular"/>
                <a:cs typeface="Noto Sans CJK JP Regular"/>
              </a:rPr>
              <a:t>框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55" dirty="0">
                <a:latin typeface="Noto Sans CJK JP Regular"/>
                <a:cs typeface="Noto Sans CJK JP Regular"/>
              </a:rPr>
              <a:t>&lt;frame</a:t>
            </a:r>
            <a:r>
              <a:rPr sz="1600" spc="114" dirty="0">
                <a:latin typeface="Noto Sans CJK JP Regular"/>
                <a:cs typeface="Noto Sans CJK JP Regular"/>
              </a:rPr>
              <a:t> </a:t>
            </a:r>
            <a:r>
              <a:rPr sz="1600" spc="170" dirty="0">
                <a:latin typeface="Noto Sans CJK JP Regular"/>
                <a:cs typeface="Noto Sans CJK JP Regular"/>
              </a:rPr>
              <a:t>/&gt;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 marR="5584190">
              <a:lnSpc>
                <a:spcPct val="170800"/>
              </a:lnSpc>
            </a:pPr>
            <a:r>
              <a:rPr sz="1600" dirty="0">
                <a:latin typeface="Noto Sans CJK JP Regular"/>
                <a:cs typeface="Noto Sans CJK JP Regular"/>
              </a:rPr>
              <a:t>代表窗口的实</a:t>
            </a:r>
            <a:r>
              <a:rPr sz="1600" spc="-5" dirty="0">
                <a:latin typeface="Noto Sans CJK JP Regular"/>
                <a:cs typeface="Noto Sans CJK JP Regular"/>
              </a:rPr>
              <a:t>体 </a:t>
            </a:r>
            <a:r>
              <a:rPr sz="1600" dirty="0">
                <a:latin typeface="Noto Sans CJK JP Regular"/>
                <a:cs typeface="Noto Sans CJK JP Regular"/>
              </a:rPr>
              <a:t>属性</a:t>
            </a:r>
            <a:r>
              <a:rPr sz="1600" spc="-65" dirty="0">
                <a:latin typeface="Noto Sans CJK JP Regular"/>
                <a:cs typeface="Noto Sans CJK JP Regular"/>
              </a:rPr>
              <a:t>: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360"/>
              </a:spcBef>
            </a:pPr>
            <a:r>
              <a:rPr sz="1600" spc="-25" dirty="0">
                <a:latin typeface="Noto Sans CJK JP Regular"/>
                <a:cs typeface="Noto Sans CJK JP Regular"/>
              </a:rPr>
              <a:t>src</a:t>
            </a:r>
            <a:r>
              <a:rPr sz="1600" spc="254" dirty="0">
                <a:latin typeface="Noto Sans CJK JP Regular"/>
                <a:cs typeface="Noto Sans CJK JP Regular"/>
              </a:rPr>
              <a:t> </a:t>
            </a:r>
            <a:r>
              <a:rPr sz="1600" dirty="0">
                <a:latin typeface="Noto Sans CJK JP Regular"/>
                <a:cs typeface="Noto Sans CJK JP Regular"/>
              </a:rPr>
              <a:t>指定本框架要指向的页</a:t>
            </a:r>
            <a:r>
              <a:rPr sz="1600" spc="-5" dirty="0">
                <a:latin typeface="Noto Sans CJK JP Regular"/>
                <a:cs typeface="Noto Sans CJK JP Regular"/>
              </a:rPr>
              <a:t>面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360"/>
              </a:spcBef>
              <a:tabLst>
                <a:tab pos="1235075" algn="l"/>
              </a:tabLst>
            </a:pPr>
            <a:r>
              <a:rPr sz="1600" spc="5" dirty="0">
                <a:latin typeface="Noto Sans CJK JP Regular"/>
                <a:cs typeface="Noto Sans CJK JP Regular"/>
              </a:rPr>
              <a:t>name	</a:t>
            </a:r>
            <a:r>
              <a:rPr sz="1600" dirty="0">
                <a:latin typeface="Noto Sans CJK JP Regular"/>
                <a:cs typeface="Noto Sans CJK JP Regular"/>
              </a:rPr>
              <a:t>指定本框架的名字。其他框架</a:t>
            </a:r>
            <a:r>
              <a:rPr sz="1600" spc="-25" dirty="0">
                <a:latin typeface="Noto Sans CJK JP Regular"/>
                <a:cs typeface="Noto Sans CJK JP Regular"/>
              </a:rPr>
              <a:t>a</a:t>
            </a:r>
            <a:r>
              <a:rPr sz="1600" dirty="0">
                <a:latin typeface="Noto Sans CJK JP Regular"/>
                <a:cs typeface="Noto Sans CJK JP Regular"/>
              </a:rPr>
              <a:t>链接中可以用</a:t>
            </a:r>
            <a:r>
              <a:rPr sz="1600" spc="15" dirty="0">
                <a:latin typeface="Noto Sans CJK JP Regular"/>
                <a:cs typeface="Noto Sans CJK JP Regular"/>
              </a:rPr>
              <a:t>target='name'</a:t>
            </a:r>
            <a:r>
              <a:rPr sz="1600" dirty="0">
                <a:latin typeface="Noto Sans CJK JP Regular"/>
                <a:cs typeface="Noto Sans CJK JP Regular"/>
              </a:rPr>
              <a:t>形式调</a:t>
            </a:r>
            <a:r>
              <a:rPr sz="1600" spc="-5" dirty="0">
                <a:latin typeface="Noto Sans CJK JP Regular"/>
                <a:cs typeface="Noto Sans CJK JP Regular"/>
              </a:rPr>
              <a:t>用</a:t>
            </a:r>
            <a:endParaRPr sz="1600" dirty="0">
              <a:latin typeface="Noto Sans CJK JP Regular"/>
              <a:cs typeface="Noto Sans CJK JP Regular"/>
            </a:endParaRPr>
          </a:p>
          <a:p>
            <a:pPr marL="390525">
              <a:lnSpc>
                <a:spcPct val="100000"/>
              </a:lnSpc>
              <a:spcBef>
                <a:spcPts val="1360"/>
              </a:spcBef>
            </a:pPr>
            <a:r>
              <a:rPr sz="1600" dirty="0">
                <a:latin typeface="Noto Sans CJK JP Regular"/>
                <a:cs typeface="Noto Sans CJK JP Regular"/>
              </a:rPr>
              <a:t>scrolling</a:t>
            </a:r>
            <a:r>
              <a:rPr sz="1600" spc="114" dirty="0">
                <a:latin typeface="Noto Sans CJK JP Regular"/>
                <a:cs typeface="Noto Sans CJK JP Regular"/>
              </a:rPr>
              <a:t> </a:t>
            </a:r>
            <a:r>
              <a:rPr sz="1600" dirty="0">
                <a:latin typeface="Noto Sans CJK JP Regular"/>
                <a:cs typeface="Noto Sans CJK JP Regular"/>
              </a:rPr>
              <a:t>是否出现滚动条（可用的值：yes、</a:t>
            </a:r>
            <a:r>
              <a:rPr sz="1600" spc="20" dirty="0">
                <a:latin typeface="Noto Sans CJK JP Regular"/>
                <a:cs typeface="Noto Sans CJK JP Regular"/>
              </a:rPr>
              <a:t>no</a:t>
            </a:r>
            <a:r>
              <a:rPr sz="1600" dirty="0">
                <a:latin typeface="Noto Sans CJK JP Regular"/>
                <a:cs typeface="Noto Sans CJK JP Regular"/>
              </a:rPr>
              <a:t>、auto）</a:t>
            </a:r>
          </a:p>
          <a:p>
            <a:pPr marL="390525">
              <a:lnSpc>
                <a:spcPct val="100000"/>
              </a:lnSpc>
              <a:spcBef>
                <a:spcPts val="1360"/>
              </a:spcBef>
            </a:pPr>
            <a:r>
              <a:rPr sz="1600" spc="5" dirty="0">
                <a:latin typeface="Noto Sans CJK JP Regular"/>
                <a:cs typeface="Noto Sans CJK JP Regular"/>
              </a:rPr>
              <a:t>noresize</a:t>
            </a:r>
            <a:r>
              <a:rPr sz="1600" spc="114" dirty="0">
                <a:latin typeface="Noto Sans CJK JP Regular"/>
                <a:cs typeface="Noto Sans CJK JP Regular"/>
              </a:rPr>
              <a:t> </a:t>
            </a:r>
            <a:r>
              <a:rPr sz="1600" dirty="0">
                <a:latin typeface="Noto Sans CJK JP Regular"/>
                <a:cs typeface="Noto Sans CJK JP Regular"/>
              </a:rPr>
              <a:t>是否可以拖</a:t>
            </a:r>
            <a:r>
              <a:rPr sz="1600" spc="-5" dirty="0">
                <a:latin typeface="Noto Sans CJK JP Regular"/>
                <a:cs typeface="Noto Sans CJK JP Regular"/>
              </a:rPr>
              <a:t>动</a:t>
            </a:r>
            <a:r>
              <a:rPr sz="1600" spc="120" dirty="0">
                <a:latin typeface="Noto Sans CJK JP Regular"/>
                <a:cs typeface="Noto Sans CJK JP Regular"/>
              </a:rPr>
              <a:t> </a:t>
            </a:r>
            <a:r>
              <a:rPr sz="1600" dirty="0">
                <a:latin typeface="Noto Sans CJK JP Regular"/>
                <a:cs typeface="Noto Sans CJK JP Regular"/>
              </a:rPr>
              <a:t>（可用的值</a:t>
            </a:r>
            <a:r>
              <a:rPr sz="1600" spc="5" dirty="0">
                <a:latin typeface="Noto Sans CJK JP Regular"/>
                <a:cs typeface="Noto Sans CJK JP Regular"/>
              </a:rPr>
              <a:t>：noresize）</a:t>
            </a:r>
            <a:endParaRPr sz="1600" dirty="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926464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548764"/>
            <a:ext cx="173990" cy="17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284" y="803909"/>
            <a:ext cx="7858125" cy="159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Noto Sans CJK JP Regular"/>
                <a:cs typeface="Noto Sans CJK JP Regular"/>
              </a:rPr>
              <a:t>注意</a:t>
            </a:r>
            <a:r>
              <a:rPr sz="2500" spc="90" dirty="0">
                <a:latin typeface="Noto Sans CJK JP Regular"/>
                <a:cs typeface="Noto Sans CJK JP Regular"/>
              </a:rPr>
              <a:t>：&lt;frameset&gt;</a:t>
            </a:r>
            <a:r>
              <a:rPr sz="2500" dirty="0">
                <a:latin typeface="Noto Sans CJK JP Regular"/>
                <a:cs typeface="Noto Sans CJK JP Regular"/>
              </a:rPr>
              <a:t>不能和</a:t>
            </a:r>
            <a:r>
              <a:rPr sz="2500" spc="45" dirty="0">
                <a:latin typeface="Noto Sans CJK JP Regular"/>
                <a:cs typeface="Noto Sans CJK JP Regular"/>
              </a:rPr>
              <a:t>body</a:t>
            </a:r>
            <a:r>
              <a:rPr sz="2500" dirty="0">
                <a:latin typeface="Noto Sans CJK JP Regular"/>
                <a:cs typeface="Noto Sans CJK JP Regular"/>
              </a:rPr>
              <a:t>体共存</a:t>
            </a:r>
            <a:r>
              <a:rPr sz="2500" spc="-95" dirty="0">
                <a:latin typeface="Noto Sans CJK JP Regular"/>
                <a:cs typeface="Noto Sans CJK JP Regular"/>
              </a:rPr>
              <a:t>.</a:t>
            </a:r>
            <a:endParaRPr sz="25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500" spc="95" dirty="0">
                <a:latin typeface="Noto Sans CJK JP Regular"/>
                <a:cs typeface="Noto Sans CJK JP Regular"/>
              </a:rPr>
              <a:t>&lt;frameset&gt;</a:t>
            </a:r>
            <a:r>
              <a:rPr sz="2500" dirty="0">
                <a:latin typeface="Noto Sans CJK JP Regular"/>
                <a:cs typeface="Noto Sans CJK JP Regular"/>
              </a:rPr>
              <a:t>标记框架开始和结束，不代表实体的框架</a:t>
            </a:r>
            <a:r>
              <a:rPr sz="2500" spc="-5" dirty="0">
                <a:latin typeface="Noto Sans CJK JP Regular"/>
                <a:cs typeface="Noto Sans CJK JP Regular"/>
              </a:rPr>
              <a:t>，</a:t>
            </a:r>
            <a:endParaRPr sz="25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500" spc="140" dirty="0">
                <a:latin typeface="Noto Sans CJK JP Regular"/>
                <a:cs typeface="Noto Sans CJK JP Regular"/>
              </a:rPr>
              <a:t>&lt;frame&gt;</a:t>
            </a:r>
            <a:r>
              <a:rPr sz="2500" dirty="0">
                <a:latin typeface="Noto Sans CJK JP Regular"/>
                <a:cs typeface="Noto Sans CJK JP Regular"/>
              </a:rPr>
              <a:t>表示具体的窗口</a:t>
            </a:r>
            <a:r>
              <a:rPr sz="2500" spc="-5" dirty="0">
                <a:latin typeface="Noto Sans CJK JP Regular"/>
                <a:cs typeface="Noto Sans CJK JP Regular"/>
              </a:rPr>
              <a:t>。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4" y="861060"/>
            <a:ext cx="7871459" cy="159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&lt;iframe&gt;&lt;/iframe&gt;</a:t>
            </a:r>
          </a:p>
          <a:p>
            <a:pPr marL="90805" marR="5080" indent="-78740">
              <a:lnSpc>
                <a:spcPct val="150000"/>
              </a:lnSpc>
              <a:spcBef>
                <a:spcPts val="400"/>
              </a:spcBef>
            </a:pPr>
            <a:r>
              <a:rPr dirty="0"/>
              <a:t>可以和</a:t>
            </a:r>
            <a:r>
              <a:rPr spc="45" dirty="0"/>
              <a:t>b</a:t>
            </a:r>
            <a:r>
              <a:rPr spc="70" dirty="0"/>
              <a:t>o</a:t>
            </a:r>
            <a:r>
              <a:rPr spc="45" dirty="0"/>
              <a:t>d</a:t>
            </a:r>
            <a:r>
              <a:rPr spc="15" dirty="0"/>
              <a:t>y</a:t>
            </a:r>
            <a:r>
              <a:rPr dirty="0"/>
              <a:t>体共存，用法和</a:t>
            </a:r>
            <a:r>
              <a:rPr spc="459" dirty="0"/>
              <a:t>&lt;</a:t>
            </a:r>
            <a:r>
              <a:rPr spc="50" dirty="0"/>
              <a:t>f</a:t>
            </a:r>
            <a:r>
              <a:rPr spc="-20" dirty="0"/>
              <a:t>r</a:t>
            </a:r>
            <a:r>
              <a:rPr spc="-35" dirty="0"/>
              <a:t>a</a:t>
            </a:r>
            <a:r>
              <a:rPr spc="25" dirty="0"/>
              <a:t>m</a:t>
            </a:r>
            <a:r>
              <a:rPr spc="30" dirty="0"/>
              <a:t>e</a:t>
            </a:r>
            <a:r>
              <a:rPr spc="459" dirty="0"/>
              <a:t>&gt;</a:t>
            </a:r>
            <a:r>
              <a:rPr dirty="0"/>
              <a:t>类似，用于早期</a:t>
            </a:r>
            <a:r>
              <a:rPr spc="-5" dirty="0"/>
              <a:t>实 </a:t>
            </a:r>
            <a:r>
              <a:rPr dirty="0"/>
              <a:t>现异步传输等视觉效果</a:t>
            </a:r>
            <a:r>
              <a:rPr spc="-5" dirty="0"/>
              <a:t>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pc="-220" dirty="0"/>
              <a:t>html</a:t>
            </a:r>
            <a:r>
              <a:rPr spc="5" dirty="0"/>
              <a:t>框架</a:t>
            </a:r>
            <a:r>
              <a:rPr spc="190" dirty="0"/>
              <a:t>(</a:t>
            </a:r>
            <a:r>
              <a:rPr spc="5" dirty="0"/>
              <a:t>帧窗口</a:t>
            </a:r>
            <a:r>
              <a:rPr spc="190" dirty="0"/>
              <a:t>)</a:t>
            </a:r>
            <a:r>
              <a:rPr spc="5" dirty="0"/>
              <a:t>技术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lang="zh-CN" altLang="en-US" b="1" dirty="0" smtClean="0"/>
              <a:t>             上元教育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162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上元  一心向学员www.shangyuangroup.com</vt:lpstr>
      <vt:lpstr>幻灯片 2</vt:lpstr>
      <vt:lpstr>幻灯片 3</vt:lpstr>
      <vt:lpstr>幻灯片 4</vt:lpstr>
      <vt:lpstr>&lt;iframe&gt;&lt;/iframe&gt; 可以和body体共存，用法和&lt;frame&gt;类似，用于早期实 现异步传输等视觉效果。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上元  一心向学员www.shangyuangroup.com</dc:title>
  <cp:lastModifiedBy>Admin</cp:lastModifiedBy>
  <cp:revision>2</cp:revision>
  <dcterms:created xsi:type="dcterms:W3CDTF">2018-03-13T03:29:50Z</dcterms:created>
  <dcterms:modified xsi:type="dcterms:W3CDTF">2018-03-13T07:42:28Z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2016-12-30T00:00:00Z</vt:filetime>
  </property>
  <property fmtid="{D5CDD505-2E9C-101B-9397-08002B2CF9AE}" pid="3" name="LastSaved">
    <vt:filetime>2018-03-13T00:00:00Z</vt:filetime>
  </property>
</Properties>
</file>