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7"/>
  </p:notesMasterIdLst>
  <p:sldIdLst>
    <p:sldId id="257" r:id="rId2"/>
    <p:sldId id="270" r:id="rId3"/>
    <p:sldId id="262" r:id="rId4"/>
    <p:sldId id="287" r:id="rId5"/>
    <p:sldId id="263" r:id="rId6"/>
    <p:sldId id="264" r:id="rId7"/>
    <p:sldId id="289" r:id="rId8"/>
    <p:sldId id="291" r:id="rId9"/>
    <p:sldId id="272" r:id="rId10"/>
    <p:sldId id="274" r:id="rId11"/>
    <p:sldId id="275" r:id="rId12"/>
    <p:sldId id="276" r:id="rId13"/>
    <p:sldId id="290" r:id="rId14"/>
    <p:sldId id="278" r:id="rId15"/>
    <p:sldId id="292" r:id="rId16"/>
    <p:sldId id="277" r:id="rId17"/>
    <p:sldId id="286" r:id="rId18"/>
    <p:sldId id="281" r:id="rId19"/>
    <p:sldId id="279" r:id="rId20"/>
    <p:sldId id="267" r:id="rId21"/>
    <p:sldId id="282" r:id="rId22"/>
    <p:sldId id="283" r:id="rId23"/>
    <p:sldId id="284" r:id="rId24"/>
    <p:sldId id="285"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A7BF2-312A-4F54-B6CA-EDCF851C3F23}" v="36" dt="2020-02-05T02:25:46.657"/>
    <p1510:client id="{FD2D1C58-4419-4CC0-B86D-C1542BBC3AE0}" v="313" dt="2020-02-04T23:35:0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7" d="100"/>
          <a:sy n="67" d="100"/>
        </p:scale>
        <p:origin x="57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a:solidFill>
                  <a:schemeClr val="tx1"/>
                </a:solidFill>
              </a:rPr>
              <a:t>Yannik Alinyoh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a:xfrm>
            <a:off x="1066800" y="6032526"/>
            <a:ext cx="5816600" cy="365760"/>
          </a:xfrm>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Median Income in Metro Atlanta</a:t>
            </a:r>
          </a:p>
        </p:txBody>
      </p:sp>
      <p:pic>
        <p:nvPicPr>
          <p:cNvPr id="4" name="Picture 3">
            <a:extLst>
              <a:ext uri="{FF2B5EF4-FFF2-40B4-BE49-F238E27FC236}">
                <a16:creationId xmlns:a16="http://schemas.microsoft.com/office/drawing/2014/main" id="{B051C29A-8F78-416F-AB76-FAE05BF8F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81983"/>
            <a:ext cx="5943600" cy="4457700"/>
          </a:xfrm>
          <a:prstGeom prst="rect">
            <a:avLst/>
          </a:prstGeom>
          <a:noFill/>
          <a:ln>
            <a:noFill/>
          </a:ln>
        </p:spPr>
      </p:pic>
      <p:sp>
        <p:nvSpPr>
          <p:cNvPr id="5" name="TextBox 4">
            <a:extLst>
              <a:ext uri="{FF2B5EF4-FFF2-40B4-BE49-F238E27FC236}">
                <a16:creationId xmlns:a16="http://schemas.microsoft.com/office/drawing/2014/main" id="{72FB1970-B899-4A61-B92F-58AAA61B58E3}"/>
              </a:ext>
            </a:extLst>
          </p:cNvPr>
          <p:cNvSpPr txBox="1"/>
          <p:nvPr/>
        </p:nvSpPr>
        <p:spPr>
          <a:xfrm>
            <a:off x="9272588" y="3172169"/>
            <a:ext cx="2347913"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Income increases year over year in the Metro Atlanta area.</a:t>
            </a:r>
          </a:p>
        </p:txBody>
      </p:sp>
      <p:sp>
        <p:nvSpPr>
          <p:cNvPr id="6" name="Footer Placeholder 3">
            <a:extLst>
              <a:ext uri="{FF2B5EF4-FFF2-40B4-BE49-F238E27FC236}">
                <a16:creationId xmlns:a16="http://schemas.microsoft.com/office/drawing/2014/main" id="{0670D8E0-1CE2-4A80-B75A-FF873F74185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259358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014-ECBF-4261-BB80-E59343A1C187}"/>
              </a:ext>
            </a:extLst>
          </p:cNvPr>
          <p:cNvSpPr>
            <a:spLocks noGrp="1"/>
          </p:cNvSpPr>
          <p:nvPr>
            <p:ph type="title"/>
          </p:nvPr>
        </p:nvSpPr>
        <p:spPr/>
        <p:txBody>
          <a:bodyPr/>
          <a:lstStyle/>
          <a:p>
            <a:r>
              <a:rPr lang="en-US" dirty="0"/>
              <a:t>Wage Distribution in Georgia</a:t>
            </a:r>
          </a:p>
        </p:txBody>
      </p:sp>
      <p:pic>
        <p:nvPicPr>
          <p:cNvPr id="6" name="Picture 5">
            <a:extLst>
              <a:ext uri="{FF2B5EF4-FFF2-40B4-BE49-F238E27FC236}">
                <a16:creationId xmlns:a16="http://schemas.microsoft.com/office/drawing/2014/main" id="{41267781-7F32-4C49-B4DF-0E506A9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367" y="2014194"/>
            <a:ext cx="4862513" cy="3842528"/>
          </a:xfrm>
          <a:prstGeom prst="rect">
            <a:avLst/>
          </a:prstGeom>
        </p:spPr>
      </p:pic>
      <p:sp>
        <p:nvSpPr>
          <p:cNvPr id="7" name="Footer Placeholder 3">
            <a:extLst>
              <a:ext uri="{FF2B5EF4-FFF2-40B4-BE49-F238E27FC236}">
                <a16:creationId xmlns:a16="http://schemas.microsoft.com/office/drawing/2014/main" id="{D1B91FB3-5D5B-4191-A639-ADC6FE484B3E}"/>
              </a:ext>
            </a:extLst>
          </p:cNvPr>
          <p:cNvSpPr>
            <a:spLocks noGrp="1"/>
          </p:cNvSpPr>
          <p:nvPr>
            <p:ph type="ftr" sz="quarter" idx="11"/>
          </p:nvPr>
        </p:nvSpPr>
        <p:spPr>
          <a:xfrm>
            <a:off x="1066800" y="6035040"/>
            <a:ext cx="5816600" cy="365760"/>
          </a:xfrm>
        </p:spPr>
        <p:txBody>
          <a:bodyPr/>
          <a:lstStyle/>
          <a:p>
            <a:r>
              <a:rPr lang="en-US" dirty="0"/>
              <a:t>DataUSA.io</a:t>
            </a:r>
          </a:p>
        </p:txBody>
      </p:sp>
      <p:sp>
        <p:nvSpPr>
          <p:cNvPr id="5" name="Content Placeholder 2">
            <a:extLst>
              <a:ext uri="{FF2B5EF4-FFF2-40B4-BE49-F238E27FC236}">
                <a16:creationId xmlns:a16="http://schemas.microsoft.com/office/drawing/2014/main" id="{EBF9B137-5C89-4519-995E-18084348765A}"/>
              </a:ext>
            </a:extLst>
          </p:cNvPr>
          <p:cNvSpPr>
            <a:spLocks noGrp="1"/>
          </p:cNvSpPr>
          <p:nvPr>
            <p:ph idx="1"/>
          </p:nvPr>
        </p:nvSpPr>
        <p:spPr>
          <a:xfrm>
            <a:off x="1066800" y="2103120"/>
            <a:ext cx="5229225" cy="3849624"/>
          </a:xfrm>
        </p:spPr>
        <p:txBody>
          <a:bodyPr>
            <a:normAutofit fontScale="92500" lnSpcReduction="10000"/>
          </a:bodyPr>
          <a:lstStyle/>
          <a:p>
            <a:r>
              <a:rPr lang="en-US" sz="2400" dirty="0"/>
              <a:t>In 2018:</a:t>
            </a:r>
          </a:p>
          <a:p>
            <a:pPr lvl="1"/>
            <a:r>
              <a:rPr lang="en-US" sz="1800" dirty="0"/>
              <a:t>525,008 people were employed in Georgia earning less than $10k/year</a:t>
            </a:r>
          </a:p>
          <a:p>
            <a:pPr lvl="1"/>
            <a:r>
              <a:rPr lang="en-US" sz="1800" dirty="0"/>
              <a:t>626,248 earned from $10k to $20k</a:t>
            </a:r>
          </a:p>
          <a:p>
            <a:pPr lvl="1"/>
            <a:r>
              <a:rPr lang="en-US" sz="1800" dirty="0"/>
              <a:t>740,762 earned between $20 to $30k.</a:t>
            </a:r>
          </a:p>
          <a:p>
            <a:pPr lvl="1"/>
            <a:r>
              <a:rPr lang="en-US" sz="1800" dirty="0"/>
              <a:t>390,649 people earned between $50-$60K, which contains the median income for Georgia ($58,756).</a:t>
            </a:r>
          </a:p>
          <a:p>
            <a:pPr lvl="1"/>
            <a:r>
              <a:rPr lang="en-US" sz="1800" dirty="0"/>
              <a:t>Only 321,971 people earn $60k-$70k</a:t>
            </a:r>
          </a:p>
          <a:p>
            <a:pPr lvl="1"/>
            <a:r>
              <a:rPr lang="en-US" sz="1800" dirty="0"/>
              <a:t>Based on the population of 10.5 million, the majority of wage earners wouldn't be able to afford to purchase a home if they earn less than $30k per a year and they are a single household income.</a:t>
            </a:r>
          </a:p>
          <a:p>
            <a:endParaRPr lang="en-US" dirty="0"/>
          </a:p>
          <a:p>
            <a:endParaRPr lang="en-US" dirty="0"/>
          </a:p>
        </p:txBody>
      </p:sp>
    </p:spTree>
    <p:extLst>
      <p:ext uri="{BB962C8B-B14F-4D97-AF65-F5344CB8AC3E}">
        <p14:creationId xmlns:p14="http://schemas.microsoft.com/office/powerpoint/2010/main" val="332040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F5E1D99-E10D-4B58-AB84-A56FAC9E79FA}"/>
              </a:ext>
            </a:extLst>
          </p:cNvPr>
          <p:cNvSpPr txBox="1"/>
          <p:nvPr/>
        </p:nvSpPr>
        <p:spPr>
          <a:xfrm>
            <a:off x="6129338" y="2299335"/>
            <a:ext cx="5067300" cy="3591878"/>
          </a:xfrm>
          <a:prstGeom prst="rect">
            <a:avLst/>
          </a:prstGeom>
          <a:solidFill>
            <a:schemeClr val="bg1"/>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normAutofit fontScale="90000"/>
          </a:bodyPr>
          <a:lstStyle/>
          <a:p>
            <a:r>
              <a:rPr lang="en-US" dirty="0"/>
              <a:t>How does the growth in population have an effect on housing prices in the region?</a:t>
            </a:r>
          </a:p>
        </p:txBody>
      </p:sp>
      <p:pic>
        <p:nvPicPr>
          <p:cNvPr id="5" name="Picture 4">
            <a:extLst>
              <a:ext uri="{FF2B5EF4-FFF2-40B4-BE49-F238E27FC236}">
                <a16:creationId xmlns:a16="http://schemas.microsoft.com/office/drawing/2014/main" id="{5FCC7CC6-FC79-4F62-AC2B-45C57CCE4F21}"/>
              </a:ext>
            </a:extLst>
          </p:cNvPr>
          <p:cNvPicPr>
            <a:picLocks noChangeAspect="1"/>
          </p:cNvPicPr>
          <p:nvPr/>
        </p:nvPicPr>
        <p:blipFill>
          <a:blip r:embed="rId2"/>
          <a:stretch>
            <a:fillRect/>
          </a:stretch>
        </p:blipFill>
        <p:spPr>
          <a:xfrm>
            <a:off x="601806" y="2299335"/>
            <a:ext cx="5282174" cy="3591878"/>
          </a:xfrm>
          <a:prstGeom prst="rect">
            <a:avLst/>
          </a:prstGeom>
        </p:spPr>
      </p:pic>
      <p:sp>
        <p:nvSpPr>
          <p:cNvPr id="7" name="Footer Placeholder 3">
            <a:extLst>
              <a:ext uri="{FF2B5EF4-FFF2-40B4-BE49-F238E27FC236}">
                <a16:creationId xmlns:a16="http://schemas.microsoft.com/office/drawing/2014/main" id="{80DF7BED-6397-406D-BD18-304B22B79E47}"/>
              </a:ext>
            </a:extLst>
          </p:cNvPr>
          <p:cNvSpPr>
            <a:spLocks noGrp="1"/>
          </p:cNvSpPr>
          <p:nvPr>
            <p:ph type="ftr" sz="quarter" idx="11"/>
          </p:nvPr>
        </p:nvSpPr>
        <p:spPr>
          <a:xfrm>
            <a:off x="1066800" y="6035040"/>
            <a:ext cx="5816600" cy="365760"/>
          </a:xfrm>
        </p:spPr>
        <p:txBody>
          <a:bodyPr/>
          <a:lstStyle/>
          <a:p>
            <a:r>
              <a:rPr lang="en-US" dirty="0"/>
              <a:t>DataUSA.io</a:t>
            </a:r>
          </a:p>
        </p:txBody>
      </p:sp>
      <p:pic>
        <p:nvPicPr>
          <p:cNvPr id="4" name="Picture 3" descr="A screenshot of a cell phone&#10;&#10;Description automatically generated">
            <a:extLst>
              <a:ext uri="{FF2B5EF4-FFF2-40B4-BE49-F238E27FC236}">
                <a16:creationId xmlns:a16="http://schemas.microsoft.com/office/drawing/2014/main" id="{F7DF5FD3-AA3C-437F-AC0B-83F5E25BA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711" y="2299335"/>
            <a:ext cx="4980554" cy="3532128"/>
          </a:xfrm>
          <a:prstGeom prst="rect">
            <a:avLst/>
          </a:prstGeom>
        </p:spPr>
      </p:pic>
    </p:spTree>
    <p:extLst>
      <p:ext uri="{BB962C8B-B14F-4D97-AF65-F5344CB8AC3E}">
        <p14:creationId xmlns:p14="http://schemas.microsoft.com/office/powerpoint/2010/main" val="131231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2699-F513-46EE-A8B2-CD4B197E2DEC}"/>
              </a:ext>
            </a:extLst>
          </p:cNvPr>
          <p:cNvSpPr>
            <a:spLocks noGrp="1"/>
          </p:cNvSpPr>
          <p:nvPr>
            <p:ph type="title"/>
          </p:nvPr>
        </p:nvSpPr>
        <p:spPr/>
        <p:txBody>
          <a:bodyPr/>
          <a:lstStyle/>
          <a:p>
            <a:r>
              <a:rPr lang="en-US" dirty="0"/>
              <a:t>Rising interest rates also have an impact on property value</a:t>
            </a:r>
          </a:p>
        </p:txBody>
      </p:sp>
      <p:pic>
        <p:nvPicPr>
          <p:cNvPr id="4" name="Picture 3">
            <a:extLst>
              <a:ext uri="{FF2B5EF4-FFF2-40B4-BE49-F238E27FC236}">
                <a16:creationId xmlns:a16="http://schemas.microsoft.com/office/drawing/2014/main" id="{32318711-1F99-4B5B-B574-08E603CD3E29}"/>
              </a:ext>
            </a:extLst>
          </p:cNvPr>
          <p:cNvPicPr>
            <a:picLocks noChangeAspect="1"/>
          </p:cNvPicPr>
          <p:nvPr/>
        </p:nvPicPr>
        <p:blipFill>
          <a:blip r:embed="rId2"/>
          <a:stretch>
            <a:fillRect/>
          </a:stretch>
        </p:blipFill>
        <p:spPr>
          <a:xfrm>
            <a:off x="1010457" y="2449124"/>
            <a:ext cx="10114743" cy="2847176"/>
          </a:xfrm>
          <a:prstGeom prst="rect">
            <a:avLst/>
          </a:prstGeom>
        </p:spPr>
      </p:pic>
      <p:sp>
        <p:nvSpPr>
          <p:cNvPr id="5" name="Footer Placeholder 3">
            <a:extLst>
              <a:ext uri="{FF2B5EF4-FFF2-40B4-BE49-F238E27FC236}">
                <a16:creationId xmlns:a16="http://schemas.microsoft.com/office/drawing/2014/main" id="{1731A65D-93A6-4408-8913-1627713E913D}"/>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84471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128713" y="5573233"/>
            <a:ext cx="10153650"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decreases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normAutofit lnSpcReduction="10000"/>
          </a:bodyPr>
          <a:lstStyle/>
          <a:p>
            <a:r>
              <a:rPr lang="en-US" dirty="0"/>
              <a:t>As expected, the price of homes in Georgia is increasing year over year across zip codes.</a:t>
            </a:r>
          </a:p>
          <a:p>
            <a:r>
              <a:rPr lang="en-US" dirty="0"/>
              <a:t>Median income has an impact on the affordability of housing in metro Atlanta.</a:t>
            </a:r>
          </a:p>
          <a:p>
            <a:r>
              <a:rPr lang="en-US" dirty="0"/>
              <a:t>As population grows, property value increases due to the increased demand in a concentrated area.</a:t>
            </a:r>
          </a:p>
          <a:p>
            <a:r>
              <a:rPr lang="en-US" dirty="0"/>
              <a:t>Interest rates are rising in Georgia, contributing to rising costs of the affordability of housing.</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Georgia?</a:t>
            </a:r>
          </a:p>
          <a:p>
            <a:pPr lvl="1"/>
            <a:r>
              <a:rPr lang="en-US" sz="1800" dirty="0"/>
              <a:t>What external factors can impact the price of homes in an area?</a:t>
            </a:r>
          </a:p>
          <a:p>
            <a:pPr lvl="2"/>
            <a:r>
              <a:rPr lang="en-US" sz="1600" dirty="0"/>
              <a:t>Does poverty rate by zip code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1689001"/>
            <a:ext cx="10058400" cy="4263743"/>
          </a:xfrm>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a:p>
            <a:r>
              <a:rPr lang="en-US" sz="1800" dirty="0"/>
              <a:t>Georgia Tech Wi-Fi</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320087" y="1426339"/>
            <a:ext cx="2428875" cy="828237"/>
          </a:xfrm>
          <a:prstGeom prst="rect">
            <a:avLst/>
          </a:prstGeom>
        </p:spPr>
      </p:pic>
      <p:pic>
        <p:nvPicPr>
          <p:cNvPr id="5" name="Picture 4">
            <a:extLst>
              <a:ext uri="{FF2B5EF4-FFF2-40B4-BE49-F238E27FC236}">
                <a16:creationId xmlns:a16="http://schemas.microsoft.com/office/drawing/2014/main" id="{815B150F-33CD-4B12-8FBF-0117D94622DB}"/>
              </a:ext>
            </a:extLst>
          </p:cNvPr>
          <p:cNvPicPr>
            <a:picLocks noChangeAspect="1"/>
          </p:cNvPicPr>
          <p:nvPr/>
        </p:nvPicPr>
        <p:blipFill>
          <a:blip r:embed="rId3"/>
          <a:stretch>
            <a:fillRect/>
          </a:stretch>
        </p:blipFill>
        <p:spPr>
          <a:xfrm>
            <a:off x="3881438" y="5343646"/>
            <a:ext cx="6096060" cy="1019054"/>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1818-6AAA-704A-B13B-29ADCA1A2D8D}"/>
              </a:ext>
            </a:extLst>
          </p:cNvPr>
          <p:cNvSpPr>
            <a:spLocks noGrp="1"/>
          </p:cNvSpPr>
          <p:nvPr>
            <p:ph type="title"/>
          </p:nvPr>
        </p:nvSpPr>
        <p:spPr/>
        <p:txBody>
          <a:bodyPr/>
          <a:lstStyle/>
          <a:p>
            <a:r>
              <a:rPr lang="en-US" dirty="0"/>
              <a:t>Data Retrieval Process and Result </a:t>
            </a:r>
          </a:p>
        </p:txBody>
      </p:sp>
      <p:pic>
        <p:nvPicPr>
          <p:cNvPr id="5" name="Picture 4" descr="A screenshot of a cell phone&#10;&#10;Description automatically generated">
            <a:extLst>
              <a:ext uri="{FF2B5EF4-FFF2-40B4-BE49-F238E27FC236}">
                <a16:creationId xmlns:a16="http://schemas.microsoft.com/office/drawing/2014/main" id="{A2F39142-C58E-5D49-B9E2-A05DC988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661" y="4153434"/>
            <a:ext cx="2608821" cy="18973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94C08B0-02F3-7441-9F3E-B9CE8A937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7118"/>
            <a:ext cx="4667479" cy="221480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591B89-876C-A741-B26E-82D1882C7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496343"/>
            <a:ext cx="4667479" cy="1554415"/>
          </a:xfrm>
          <a:prstGeom prst="rect">
            <a:avLst/>
          </a:prstGeom>
        </p:spPr>
      </p:pic>
      <p:sp>
        <p:nvSpPr>
          <p:cNvPr id="10" name="TextBox 9">
            <a:extLst>
              <a:ext uri="{FF2B5EF4-FFF2-40B4-BE49-F238E27FC236}">
                <a16:creationId xmlns:a16="http://schemas.microsoft.com/office/drawing/2014/main" id="{E0A8A267-3110-BA46-B7F2-6E612E89F7CE}"/>
              </a:ext>
            </a:extLst>
          </p:cNvPr>
          <p:cNvSpPr txBox="1"/>
          <p:nvPr/>
        </p:nvSpPr>
        <p:spPr>
          <a:xfrm>
            <a:off x="6096000" y="1711095"/>
            <a:ext cx="5267325" cy="3200876"/>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Six demographic characteristics were screened and identified as possible potential factors to housing prices: education level, family size, number of households, crime score, air quality score, and average expenditure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There are 108 zip code areas in Atlanta, and we were able to extract 7 zip codes/run. The data were stored in an excel file, which we planned to export as csv format and run analyses. Unfortunately, the 21 cases which we were able to pull is insufficient to generate meaningful results</a:t>
            </a:r>
          </a:p>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6355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2FB9-3417-4592-8980-30FA791BCE49}"/>
              </a:ext>
            </a:extLst>
          </p:cNvPr>
          <p:cNvSpPr>
            <a:spLocks noGrp="1"/>
          </p:cNvSpPr>
          <p:nvPr>
            <p:ph type="title"/>
          </p:nvPr>
        </p:nvSpPr>
        <p:spPr/>
        <p:txBody>
          <a:bodyPr>
            <a:normAutofit/>
          </a:bodyPr>
          <a:lstStyle/>
          <a:p>
            <a:r>
              <a:rPr lang="en-US" dirty="0"/>
              <a:t>Average Total Expenditure of Family Households in the Atlanta Area</a:t>
            </a:r>
          </a:p>
        </p:txBody>
      </p:sp>
      <p:pic>
        <p:nvPicPr>
          <p:cNvPr id="7" name="Picture 6" descr="A close up of a map&#10;&#10;Description automatically generated">
            <a:extLst>
              <a:ext uri="{FF2B5EF4-FFF2-40B4-BE49-F238E27FC236}">
                <a16:creationId xmlns:a16="http://schemas.microsoft.com/office/drawing/2014/main" id="{22B6BBE7-7AEC-4925-BE0C-6E2583E23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550" y="2333875"/>
            <a:ext cx="5157375" cy="3378970"/>
          </a:xfrm>
          <a:prstGeom prst="rect">
            <a:avLst/>
          </a:prstGeom>
        </p:spPr>
      </p:pic>
      <p:sp>
        <p:nvSpPr>
          <p:cNvPr id="8" name="Footer Placeholder 3">
            <a:extLst>
              <a:ext uri="{FF2B5EF4-FFF2-40B4-BE49-F238E27FC236}">
                <a16:creationId xmlns:a16="http://schemas.microsoft.com/office/drawing/2014/main" id="{20839235-99B0-41E3-880C-E563C11CD0DE}"/>
              </a:ext>
            </a:extLst>
          </p:cNvPr>
          <p:cNvSpPr>
            <a:spLocks noGrp="1"/>
          </p:cNvSpPr>
          <p:nvPr>
            <p:ph type="ftr" sz="quarter" idx="11"/>
          </p:nvPr>
        </p:nvSpPr>
        <p:spPr>
          <a:xfrm>
            <a:off x="1066800" y="6032526"/>
            <a:ext cx="5816600" cy="365760"/>
          </a:xfrm>
        </p:spPr>
        <p:txBody>
          <a:bodyPr/>
          <a:lstStyle/>
          <a:p>
            <a:r>
              <a:rPr lang="en-US" dirty="0"/>
              <a:t>Attom Data</a:t>
            </a:r>
          </a:p>
          <a:p>
            <a:r>
              <a:rPr lang="en-US" dirty="0"/>
              <a:t>Limited Sample Size</a:t>
            </a:r>
          </a:p>
        </p:txBody>
      </p:sp>
      <p:sp>
        <p:nvSpPr>
          <p:cNvPr id="9" name="TextBox 8">
            <a:extLst>
              <a:ext uri="{FF2B5EF4-FFF2-40B4-BE49-F238E27FC236}">
                <a16:creationId xmlns:a16="http://schemas.microsoft.com/office/drawing/2014/main" id="{2EDF6A21-866B-4239-ACE5-89756AAF346E}"/>
              </a:ext>
            </a:extLst>
          </p:cNvPr>
          <p:cNvSpPr txBox="1"/>
          <p:nvPr/>
        </p:nvSpPr>
        <p:spPr>
          <a:xfrm>
            <a:off x="8548773" y="2764810"/>
            <a:ext cx="2732249" cy="2308324"/>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There is a strong positive relationship between the number of family households per zip code with the average total expenditure of each family.</a:t>
            </a:r>
          </a:p>
        </p:txBody>
      </p:sp>
    </p:spTree>
    <p:extLst>
      <p:ext uri="{BB962C8B-B14F-4D97-AF65-F5344CB8AC3E}">
        <p14:creationId xmlns:p14="http://schemas.microsoft.com/office/powerpoint/2010/main" val="409948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{4C2B3CFD-DD77-40B0-98DF-027D37DA85BF}tf78438558</Template>
  <TotalTime>0</TotalTime>
  <Words>1279</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Century Gothic</vt:lpstr>
      <vt:lpstr>Courier New</vt:lpstr>
      <vt:lpstr>Garamond</vt:lpstr>
      <vt:lpstr>SavonVTI</vt:lpstr>
      <vt:lpstr>Drivers Impacting the Housing Market in Georgia</vt:lpstr>
      <vt:lpstr>Background</vt:lpstr>
      <vt:lpstr>Overview of Topic</vt:lpstr>
      <vt:lpstr>Summary</vt:lpstr>
      <vt:lpstr>Questions/Data</vt:lpstr>
      <vt:lpstr>Roadblocks</vt:lpstr>
      <vt:lpstr>Data Retrieval Process and Result </vt:lpstr>
      <vt:lpstr>Average Total Expenditure of Family Households in the Atlanta Area</vt:lpstr>
      <vt:lpstr>Data Analysis</vt:lpstr>
      <vt:lpstr>Data Analysis</vt:lpstr>
      <vt:lpstr>Home Price Trends</vt:lpstr>
      <vt:lpstr>Median Income in Metro Atlanta</vt:lpstr>
      <vt:lpstr>Wage Distribution in Georgia</vt:lpstr>
      <vt:lpstr>How does the growth in population have an effect on housing prices in the region?</vt:lpstr>
      <vt:lpstr>Rising interest rates also have an impact on property value</vt:lpstr>
      <vt:lpstr>Does Poverty Rate Impact Home Price?</vt:lpstr>
      <vt:lpstr>Does Unemployment Rate Impact House Price?</vt:lpstr>
      <vt:lpstr>How Does Education Impact The Median Home Prices by Zip Code?</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2020-02-04T19:01:27Z</dcterms:created>
  <dcterms:modified xsi:type="dcterms:W3CDTF">2020-02-05T02:26:22Z</dcterms:modified>
</cp:coreProperties>
</file>