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60" r:id="rId4"/>
    <p:sldId id="262" r:id="rId5"/>
    <p:sldId id="261" r:id="rId6"/>
    <p:sldId id="263" r:id="rId7"/>
    <p:sldId id="264" r:id="rId8"/>
    <p:sldId id="259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595" autoAdjust="0"/>
  </p:normalViewPr>
  <p:slideViewPr>
    <p:cSldViewPr snapToGrid="0">
      <p:cViewPr varScale="1">
        <p:scale>
          <a:sx n="52" d="100"/>
          <a:sy n="52" d="100"/>
        </p:scale>
        <p:origin x="36" y="368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18-4C3F-A9CE-9EEBC1E71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85-46E4-A155-E545BCE2627E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85-46E4-A155-E545BCE262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A85-46E4-A155-E545BCE262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A85-46E4-A155-E545BCE2627E}"/>
              </c:ext>
            </c:extLst>
          </c:dPt>
          <c:dLbls>
            <c:dLbl>
              <c:idx val="0"/>
              <c:layout>
                <c:manualLayout>
                  <c:x val="7.2608916738188034E-2"/>
                  <c:y val="0.133312114363499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A85-46E4-A155-E545BCE2627E}"/>
                </c:ext>
              </c:extLst>
            </c:dLbl>
            <c:dLbl>
              <c:idx val="1"/>
              <c:layout>
                <c:manualLayout>
                  <c:x val="-7.2608916738188187E-2"/>
                  <c:y val="0.169020716425150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A85-46E4-A155-E545BCE2627E}"/>
                </c:ext>
              </c:extLst>
            </c:dLbl>
            <c:dLbl>
              <c:idx val="2"/>
              <c:layout>
                <c:manualLayout>
                  <c:x val="-0.10464226235797711"/>
                  <c:y val="-5.23726163570890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A85-46E4-A155-E545BCE2627E}"/>
                </c:ext>
              </c:extLst>
            </c:dLbl>
            <c:dLbl>
              <c:idx val="3"/>
              <c:layout>
                <c:manualLayout>
                  <c:x val="0.13881116435241853"/>
                  <c:y val="-7.85589245356335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A85-46E4-A155-E545BCE2627E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85-46E4-A155-E545BCE262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81107-E2F0-4FFB-BAD2-D68BB3595516}" type="datetimeFigureOut">
              <a:rPr lang="en-US" noProof="0" smtClean="0"/>
              <a:t>2/1/2020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8732-FA64-4F57-8EE6-57AA70E1F1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156636-95EA-4995-B9CA-635FD1DE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152000"/>
            <a:ext cx="5472000" cy="5024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0" name="Graphic 19" descr="Right Arrow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aphic 20" descr="Right Arrow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anchor="ctr"/>
          <a:lstStyle>
            <a:lvl1pPr marL="0" indent="0" algn="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47312EC-14D6-4EE3-84DF-5BE8F35DD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000" y="1152000"/>
            <a:ext cx="5472000" cy="360000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2E4423B-993A-4321-BD96-12519C601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8002" y="1581663"/>
            <a:ext cx="5483998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881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9ABA0-4960-4BBE-9249-3B9F526B543D}"/>
              </a:ext>
            </a:extLst>
          </p:cNvPr>
          <p:cNvSpPr/>
          <p:nvPr userDrawn="1"/>
        </p:nvSpPr>
        <p:spPr>
          <a:xfrm>
            <a:off x="0" y="0"/>
            <a:ext cx="12204000" cy="6773258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 descr="Accent image brackets&#10;">
            <a:extLst>
              <a:ext uri="{FF2B5EF4-FFF2-40B4-BE49-F238E27FC236}">
                <a16:creationId xmlns:a16="http://schemas.microsoft.com/office/drawing/2014/main" id="{C76F92B7-6C7B-47FA-99F4-C2B7B3F6D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C768717-8441-4105-AF79-95C8C7634CEF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AF2D9B2-503F-41FB-981B-EBBEF4D0D01D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071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E6A42-8962-4702-8E68-FB78280BAD08}"/>
              </a:ext>
            </a:extLst>
          </p:cNvPr>
          <p:cNvSpPr/>
          <p:nvPr userDrawn="1"/>
        </p:nvSpPr>
        <p:spPr>
          <a:xfrm>
            <a:off x="0" y="-1"/>
            <a:ext cx="12192000" cy="6013451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4843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55B4F8-B74A-49D7-8E56-9627BCFF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398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42253A3-E01E-4F41-A614-A428B7D3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84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Content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Rectangle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noProof="0"/>
              <a:t>Emphasized Text</a:t>
            </a:r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200" b="1" noProof="0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US" sz="1200" noProof="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200" i="1" noProof="0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US" sz="1200" noProof="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79" r:id="rId23"/>
    <p:sldLayoutId id="2147483655" r:id="rId24"/>
    <p:sldLayoutId id="2147483674" r:id="rId25"/>
    <p:sldLayoutId id="2147483675" r:id="rId26"/>
    <p:sldLayoutId id="2147483676" r:id="rId27"/>
    <p:sldLayoutId id="2147483677" r:id="rId28"/>
    <p:sldLayoutId id="2147483678" r:id="rId2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4.svg"/><Relationship Id="rId7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2.xml"/><Relationship Id="rId6" Type="http://schemas.openxmlformats.org/officeDocument/2006/relationships/chart" Target="../charts/chart2.xml"/><Relationship Id="rId5" Type="http://schemas.openxmlformats.org/officeDocument/2006/relationships/image" Target="../media/image66.svg"/><Relationship Id="rId10" Type="http://schemas.openxmlformats.org/officeDocument/2006/relationships/image" Target="../media/image70.svg"/><Relationship Id="rId4" Type="http://schemas.openxmlformats.org/officeDocument/2006/relationships/image" Target="../media/image65.png"/><Relationship Id="rId9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10" Type="http://schemas.openxmlformats.org/officeDocument/2006/relationships/image" Target="../media/image81.svg"/><Relationship Id="rId4" Type="http://schemas.openxmlformats.org/officeDocument/2006/relationships/image" Target="../media/image75.sv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sv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jp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jp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7" Type="http://schemas.openxmlformats.org/officeDocument/2006/relationships/image" Target="../media/image4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ng wooden tunnel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33237"/>
            <a:ext cx="12192000" cy="6784058"/>
          </a:xfr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Rectangle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 descr="Logo Placeholder">
            <a:extLst>
              <a:ext uri="{FF2B5EF4-FFF2-40B4-BE49-F238E27FC236}">
                <a16:creationId xmlns:a16="http://schemas.microsoft.com/office/drawing/2014/main" id="{15BDFF4F-F29E-432C-8919-538354CC3582}"/>
              </a:ext>
            </a:extLst>
          </p:cNvPr>
          <p:cNvGrpSpPr/>
          <p:nvPr/>
        </p:nvGrpSpPr>
        <p:grpSpPr>
          <a:xfrm>
            <a:off x="143999" y="2325318"/>
            <a:ext cx="2173095" cy="523220"/>
            <a:chOff x="1985170" y="1950690"/>
            <a:chExt cx="2173095" cy="5232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C906931-C069-4BF7-9D34-6BD0A441F1D0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Diversity 101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FA7AA601-65CC-44E2-A893-84390726E28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9" y="2957992"/>
            <a:ext cx="5459001" cy="2005907"/>
          </a:xfrm>
        </p:spPr>
        <p:txBody>
          <a:bodyPr/>
          <a:lstStyle/>
          <a:p>
            <a:r>
              <a:rPr lang="en-US" dirty="0"/>
              <a:t>Drivers Impacting the Housing Market in Atlanta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GT Data Science Analytics Bootcamp - 12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840293F-4671-41F0-81A3-F8908F7D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68A20E-73E6-4BDD-826F-851FE419C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pic>
        <p:nvPicPr>
          <p:cNvPr id="5" name="Picture Placeholder 4" descr="Bullseye">
            <a:extLst>
              <a:ext uri="{FF2B5EF4-FFF2-40B4-BE49-F238E27FC236}">
                <a16:creationId xmlns:a16="http://schemas.microsoft.com/office/drawing/2014/main" id="{54A3BFA2-FCD4-4F41-AAAD-8DAF2B85DA3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E56E477-6E54-4833-B1E4-56C1AC66C5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F07C326-ECF8-41DF-9B2E-D430DEFF9A67}"/>
              </a:ext>
            </a:extLst>
          </p:cNvPr>
          <p:cNvSpPr>
            <a:spLocks noGrp="1"/>
          </p:cNvSpPr>
          <p:nvPr>
            <p:ph sz="half" idx="29"/>
          </p:nvPr>
        </p:nvSpPr>
        <p:spPr/>
        <p:txBody>
          <a:bodyPr/>
          <a:lstStyle/>
          <a:p>
            <a:r>
              <a:rPr lang="en-US" dirty="0"/>
              <a:t>Lorem ipsum </a:t>
            </a:r>
            <a:r>
              <a:rPr lang="en-US" noProof="1"/>
              <a:t>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  <a:p>
            <a:r>
              <a:rPr lang="en-US" noProof="1"/>
              <a:t>Morbi a purus dolor. Suspendisse sit amet ipsum finibus justo viverra blandit.</a:t>
            </a:r>
          </a:p>
        </p:txBody>
      </p:sp>
      <p:pic>
        <p:nvPicPr>
          <p:cNvPr id="7" name="Picture Placeholder 6" descr="Lecturer">
            <a:extLst>
              <a:ext uri="{FF2B5EF4-FFF2-40B4-BE49-F238E27FC236}">
                <a16:creationId xmlns:a16="http://schemas.microsoft.com/office/drawing/2014/main" id="{46483697-076C-45F1-BEB8-4E596D745014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A432125-2B7A-42E4-8AE0-79559A0082F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11E1D64-13B1-45CD-A29D-474622790A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</a:t>
            </a:r>
            <a:r>
              <a:rPr lang="en-US" noProof="1"/>
              <a:t>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  <a:p>
            <a:r>
              <a:rPr lang="en-US" noProof="1"/>
              <a:t>Morbi a purus dolor. Suspendisse sit amet ipsum finibus justo viverra blandit.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3D420-AEB0-44F9-86F5-DB2505B0F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525D2-29EF-4156-8E05-4971770BF1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4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2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Opportunity to Build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$3B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5A11B9F-68B0-405D-8B6F-DDBC74E10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Freedom to Invent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B4B73B3-17D0-4AD4-A250-23C177FEC5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5FC1E08-00E9-4B0E-B388-CB7F400A16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/>
              <a:t>Few Competitors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57220B4-795B-4602-8E69-5D53D12DCC8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F961A7D-A035-4952-BEF5-34EE93A24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271CD-BE6E-4BDA-AE95-037EC2B146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5" name="TextBox 34" descr="Chart Intersection">
            <a:extLst>
              <a:ext uri="{FF2B5EF4-FFF2-40B4-BE49-F238E27FC236}">
                <a16:creationId xmlns:a16="http://schemas.microsoft.com/office/drawing/2014/main" id="{C5D495D0-4A34-43A1-9AFE-E5EEA87C362C}"/>
              </a:ext>
            </a:extLst>
          </p:cNvPr>
          <p:cNvSpPr txBox="1">
            <a:spLocks/>
          </p:cNvSpPr>
          <p:nvPr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4" name="TextBox 33" descr="Chart Intersection">
            <a:extLst>
              <a:ext uri="{FF2B5EF4-FFF2-40B4-BE49-F238E27FC236}">
                <a16:creationId xmlns:a16="http://schemas.microsoft.com/office/drawing/2014/main" id="{151C5405-FC56-458C-AB6B-DB7AE365F968}"/>
              </a:ext>
            </a:extLst>
          </p:cNvPr>
          <p:cNvSpPr txBox="1">
            <a:spLocks/>
          </p:cNvSpPr>
          <p:nvPr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821A-C065-4C9A-A138-F7EC9FCB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B03EA-B8C0-4F25-9BA2-268BFF734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099127"/>
            <a:ext cx="5472000" cy="360000"/>
          </a:xfrm>
        </p:spPr>
        <p:txBody>
          <a:bodyPr/>
          <a:lstStyle/>
          <a:p>
            <a:r>
              <a:rPr lang="en-US" dirty="0"/>
              <a:t>Our Company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57B19-FD04-41F8-BAD3-71E46BBE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779605"/>
            <a:ext cx="4773297" cy="1924513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pPr lvl="1"/>
            <a:r>
              <a:rPr lang="en-US" noProof="1"/>
              <a:t>Etiam aliquet eu mi quis lacinia. Ut fermentum a magna ut eleifend. Integer convallis suscipit ante eu varius. </a:t>
            </a:r>
          </a:p>
          <a:p>
            <a:pPr lvl="1"/>
            <a:r>
              <a:rPr lang="en-US" noProof="1"/>
              <a:t>Morbi a purus dolor. Suspendisse sit amet ipsum finibus justo viverra blandit. Ut congue quis tortor eget sodales.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10A6B1-C801-4AD3-BA44-6124020D745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00000" y="2099652"/>
            <a:ext cx="5472000" cy="358775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2400" b="1" dirty="0"/>
              <a:t>Competitor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D61EA8-8FB6-48D4-98C6-27BCF841490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299888" y="2779931"/>
            <a:ext cx="4773396" cy="1924064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pPr lvl="1"/>
            <a:r>
              <a:rPr lang="en-US" noProof="1"/>
              <a:t>Etiam aliquet eu mi quis lacinia. Ut fermentum a magna ut eleifend. Integer convallis suscipit ante eu varius. </a:t>
            </a:r>
          </a:p>
          <a:p>
            <a:pPr lvl="1"/>
            <a:r>
              <a:rPr lang="en-US" noProof="1"/>
              <a:t>Morbi a purus dolor. Suspendisse sit amet ipsum finibus justo viverra blandit. Ut congue quis tortor eget sodales.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7F6A3-E32A-496A-ABD8-229B72019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563A-8A2A-4D32-9011-6B5BDB191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Inconvenient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Affordable</a:t>
            </a:r>
          </a:p>
        </p:txBody>
      </p:sp>
      <p:pic>
        <p:nvPicPr>
          <p:cNvPr id="9" name="Picture 8" title="Placeholder Logo">
            <a:extLst>
              <a:ext uri="{FF2B5EF4-FFF2-40B4-BE49-F238E27FC236}">
                <a16:creationId xmlns:a16="http://schemas.microsoft.com/office/drawing/2014/main" id="{D750F3EB-2A4C-4CE3-B6EB-D382233EC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10" name="Picture 9" title="Placeholder Logo">
            <a:extLst>
              <a:ext uri="{FF2B5EF4-FFF2-40B4-BE49-F238E27FC236}">
                <a16:creationId xmlns:a16="http://schemas.microsoft.com/office/drawing/2014/main" id="{EC96513E-DCDA-415F-9EB1-582688BD0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11" name="Picture 10" title="Placeholder Logo">
            <a:extLst>
              <a:ext uri="{FF2B5EF4-FFF2-40B4-BE49-F238E27FC236}">
                <a16:creationId xmlns:a16="http://schemas.microsoft.com/office/drawing/2014/main" id="{BD681EF7-3DA2-4CA5-AE25-A2B35BC33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12" name="Picture 11" title="Placeholder Logo">
            <a:extLst>
              <a:ext uri="{FF2B5EF4-FFF2-40B4-BE49-F238E27FC236}">
                <a16:creationId xmlns:a16="http://schemas.microsoft.com/office/drawing/2014/main" id="{04148509-495D-4F33-8410-C9B4582D5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13" name="Picture 12" title="Placeholder Logo">
            <a:extLst>
              <a:ext uri="{FF2B5EF4-FFF2-40B4-BE49-F238E27FC236}">
                <a16:creationId xmlns:a16="http://schemas.microsoft.com/office/drawing/2014/main" id="{C2682884-81CF-4B60-9E35-E2598C937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grpSp>
        <p:nvGrpSpPr>
          <p:cNvPr id="15" name="Group 14" descr="Logo Placeholder">
            <a:extLst>
              <a:ext uri="{FF2B5EF4-FFF2-40B4-BE49-F238E27FC236}">
                <a16:creationId xmlns:a16="http://schemas.microsoft.com/office/drawing/2014/main" id="{8DAED796-4DF5-4818-9BA9-AA03FD19D5FD}"/>
              </a:ext>
            </a:extLst>
          </p:cNvPr>
          <p:cNvGrpSpPr/>
          <p:nvPr/>
        </p:nvGrpSpPr>
        <p:grpSpPr>
          <a:xfrm>
            <a:off x="8402844" y="1928286"/>
            <a:ext cx="2173095" cy="523220"/>
            <a:chOff x="1985170" y="1950690"/>
            <a:chExt cx="2173095" cy="5232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60B153-2FCB-4B2C-A164-37E00883AD81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20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FF485DF8-474B-4B3C-A3E3-8B85CBE7F87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2373-F51E-4BB4-823A-2F3CA355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0C9E4-0377-44C0-A640-FB10AF0776B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will we scale in the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C1EC7B-5026-401F-9FE6-91ACF9977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b="1" i="1" dirty="0"/>
              <a:t>1</a:t>
            </a:r>
            <a:br>
              <a:rPr lang="en-US" dirty="0"/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Month, Year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DFC53-E285-49FA-9577-EA44E02740F2}"/>
              </a:ext>
            </a:extLst>
          </p:cNvPr>
          <p:cNvSpPr>
            <a:spLocks noGrp="1"/>
          </p:cNvSpPr>
          <p:nvPr>
            <p:ph idx="14"/>
          </p:nvPr>
        </p:nvSpPr>
        <p:spPr>
          <a:noFill/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FBA14C-83FC-4E5D-9FCA-B2B2B4C2EAF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b="1" i="1" dirty="0"/>
              <a:t>2</a:t>
            </a:r>
            <a:br>
              <a:rPr lang="en-US" dirty="0"/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Month, Year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B02845-3DF9-4617-803A-564A4F53FF10}"/>
              </a:ext>
            </a:extLst>
          </p:cNvPr>
          <p:cNvSpPr>
            <a:spLocks noGrp="1"/>
          </p:cNvSpPr>
          <p:nvPr>
            <p:ph idx="15"/>
          </p:nvPr>
        </p:nvSpPr>
        <p:spPr>
          <a:noFill/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F456C5-0190-4ADB-B982-46973917993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b="1" i="1" dirty="0"/>
              <a:t>3</a:t>
            </a:r>
            <a:br>
              <a:rPr lang="en-US" dirty="0"/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Month, Year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32FF8F-D1EA-491F-9893-2F1C75D25B40}"/>
              </a:ext>
            </a:extLst>
          </p:cNvPr>
          <p:cNvSpPr>
            <a:spLocks noGrp="1"/>
          </p:cNvSpPr>
          <p:nvPr>
            <p:ph idx="16"/>
          </p:nvPr>
        </p:nvSpPr>
        <p:spPr>
          <a:noFill/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468B0-C804-425B-8C8F-50B29CCE42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0280C-D3EE-4DA2-9F5A-6DA29D2738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2977-3E28-4760-BA40-840A6AA0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75804-EA8D-4091-9F09-9E2FB24B452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Forecasting for success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79BE77-08C7-47FC-831A-986BDEF62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133604"/>
              </p:ext>
            </p:extLst>
          </p:nvPr>
        </p:nvGraphicFramePr>
        <p:xfrm>
          <a:off x="409775" y="1568711"/>
          <a:ext cx="6680200" cy="4347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D4E1A124-14AD-43A7-97A2-5C305118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718783"/>
              </p:ext>
            </p:extLst>
          </p:nvPr>
        </p:nvGraphicFramePr>
        <p:xfrm>
          <a:off x="7389813" y="1568711"/>
          <a:ext cx="4381500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2FB0F-1EDC-42F3-8CFB-ED1E59C111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D8728-C6BD-4890-8BAF-32EA0048D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5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7313F-88F1-455D-8330-59BE361ECDE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Our two-year action plan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20YY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JAN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cxnSp>
        <p:nvCxnSpPr>
          <p:cNvPr id="45" name="Straight Connector 44" descr="Milestone Connector">
            <a:extLst>
              <a:ext uri="{FF2B5EF4-FFF2-40B4-BE49-F238E27FC236}">
                <a16:creationId xmlns:a16="http://schemas.microsoft.com/office/drawing/2014/main" id="{7AAE5EC1-092E-4A01-B866-C63F654AC331}"/>
              </a:ext>
            </a:extLst>
          </p:cNvPr>
          <p:cNvCxnSpPr>
            <a:cxnSpLocks/>
          </p:cNvCxnSpPr>
          <p:nvPr/>
        </p:nvCxnSpPr>
        <p:spPr>
          <a:xfrm>
            <a:off x="1115483" y="275272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59796" y="2190750"/>
            <a:ext cx="1793875" cy="561975"/>
          </a:xfrm>
        </p:spPr>
        <p:txBody>
          <a:bodyPr/>
          <a:lstStyle/>
          <a:p>
            <a:r>
              <a:rPr lang="en-US" dirty="0"/>
              <a:t>Blueprints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77C5603-8643-4603-9AC4-34B768C3DBB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11525" y="2505005"/>
            <a:ext cx="1690417" cy="224670"/>
          </a:xfrm>
        </p:spPr>
        <p:txBody>
          <a:bodyPr/>
          <a:lstStyle/>
          <a:p>
            <a:r>
              <a:rPr lang="en-US" dirty="0"/>
              <a:t>Month, 20YY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cxnSp>
        <p:nvCxnSpPr>
          <p:cNvPr id="49" name="Straight Connector 48" descr="Milestone Connector">
            <a:extLst>
              <a:ext uri="{FF2B5EF4-FFF2-40B4-BE49-F238E27FC236}">
                <a16:creationId xmlns:a16="http://schemas.microsoft.com/office/drawing/2014/main" id="{9F9EC6C0-1013-478D-9D38-F5E0A03C22F7}"/>
              </a:ext>
            </a:extLst>
          </p:cNvPr>
          <p:cNvCxnSpPr>
            <a:cxnSpLocks/>
          </p:cNvCxnSpPr>
          <p:nvPr/>
        </p:nvCxnSpPr>
        <p:spPr>
          <a:xfrm rot="10800000">
            <a:off x="2522009" y="4376128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607DCFEC-829E-4B9D-9E7F-72EDD3917269}"/>
              </a:ext>
            </a:extLst>
          </p:cNvPr>
          <p:cNvSpPr txBox="1">
            <a:spLocks/>
          </p:cNvSpPr>
          <p:nvPr/>
        </p:nvSpPr>
        <p:spPr>
          <a:xfrm>
            <a:off x="1625071" y="5233378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Group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4108CB68-6F0A-484F-A51D-06A02D71D152}"/>
              </a:ext>
            </a:extLst>
          </p:cNvPr>
          <p:cNvSpPr txBox="1">
            <a:spLocks/>
          </p:cNvSpPr>
          <p:nvPr/>
        </p:nvSpPr>
        <p:spPr>
          <a:xfrm>
            <a:off x="1676800" y="554763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JUN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JUL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OCT</a:t>
            </a:r>
          </a:p>
        </p:txBody>
      </p:sp>
      <p:cxnSp>
        <p:nvCxnSpPr>
          <p:cNvPr id="47" name="Straight Connector 46" descr="Milestone Connector">
            <a:extLst>
              <a:ext uri="{FF2B5EF4-FFF2-40B4-BE49-F238E27FC236}">
                <a16:creationId xmlns:a16="http://schemas.microsoft.com/office/drawing/2014/main" id="{75E1C21F-EF32-4CA2-BCB8-D7FA7A59B4FB}"/>
              </a:ext>
            </a:extLst>
          </p:cNvPr>
          <p:cNvCxnSpPr>
            <a:cxnSpLocks/>
          </p:cNvCxnSpPr>
          <p:nvPr/>
        </p:nvCxnSpPr>
        <p:spPr>
          <a:xfrm>
            <a:off x="4911854" y="275272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7FB66D8F-42FB-4D6F-B5C7-E8A2704C4D5D}"/>
              </a:ext>
            </a:extLst>
          </p:cNvPr>
          <p:cNvSpPr txBox="1">
            <a:spLocks/>
          </p:cNvSpPr>
          <p:nvPr/>
        </p:nvSpPr>
        <p:spPr>
          <a:xfrm>
            <a:off x="4014917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Feedback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70F9344-0ABB-49C3-B3ED-B9214081BFF4}"/>
              </a:ext>
            </a:extLst>
          </p:cNvPr>
          <p:cNvSpPr txBox="1">
            <a:spLocks/>
          </p:cNvSpPr>
          <p:nvPr/>
        </p:nvSpPr>
        <p:spPr>
          <a:xfrm>
            <a:off x="4066646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11" name="Year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20YY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JAN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cxnSp>
        <p:nvCxnSpPr>
          <p:cNvPr id="50" name="Straight Connector 49" descr="Milestone Connector">
            <a:extLst>
              <a:ext uri="{FF2B5EF4-FFF2-40B4-BE49-F238E27FC236}">
                <a16:creationId xmlns:a16="http://schemas.microsoft.com/office/drawing/2014/main" id="{000161CD-EB22-4A39-B831-F62D3980F039}"/>
              </a:ext>
            </a:extLst>
          </p:cNvPr>
          <p:cNvCxnSpPr>
            <a:cxnSpLocks/>
          </p:cNvCxnSpPr>
          <p:nvPr/>
        </p:nvCxnSpPr>
        <p:spPr>
          <a:xfrm rot="10800000">
            <a:off x="6780210" y="4376128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0322F7C2-6007-4413-B0AC-012350267DE3}"/>
              </a:ext>
            </a:extLst>
          </p:cNvPr>
          <p:cNvSpPr txBox="1">
            <a:spLocks/>
          </p:cNvSpPr>
          <p:nvPr/>
        </p:nvSpPr>
        <p:spPr>
          <a:xfrm>
            <a:off x="5883272" y="5233378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MVP</a:t>
            </a:r>
          </a:p>
        </p:txBody>
      </p:sp>
      <p:sp>
        <p:nvSpPr>
          <p:cNvPr id="41" name="Text Placeholder 32">
            <a:extLst>
              <a:ext uri="{FF2B5EF4-FFF2-40B4-BE49-F238E27FC236}">
                <a16:creationId xmlns:a16="http://schemas.microsoft.com/office/drawing/2014/main" id="{10494267-4554-4417-885E-D691A01C97F0}"/>
              </a:ext>
            </a:extLst>
          </p:cNvPr>
          <p:cNvSpPr txBox="1">
            <a:spLocks/>
          </p:cNvSpPr>
          <p:nvPr/>
        </p:nvSpPr>
        <p:spPr>
          <a:xfrm>
            <a:off x="5935001" y="554763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JUN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JUL</a:t>
            </a:r>
          </a:p>
        </p:txBody>
      </p:sp>
      <p:cxnSp>
        <p:nvCxnSpPr>
          <p:cNvPr id="51" name="Straight Connector 50" descr="Milestone Connector">
            <a:extLst>
              <a:ext uri="{FF2B5EF4-FFF2-40B4-BE49-F238E27FC236}">
                <a16:creationId xmlns:a16="http://schemas.microsoft.com/office/drawing/2014/main" id="{08DB31DC-8655-4956-9B1E-754B8549DC2B}"/>
              </a:ext>
            </a:extLst>
          </p:cNvPr>
          <p:cNvCxnSpPr>
            <a:cxnSpLocks/>
          </p:cNvCxnSpPr>
          <p:nvPr/>
        </p:nvCxnSpPr>
        <p:spPr>
          <a:xfrm rot="10800000">
            <a:off x="9121117" y="4376128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31">
            <a:extLst>
              <a:ext uri="{FF2B5EF4-FFF2-40B4-BE49-F238E27FC236}">
                <a16:creationId xmlns:a16="http://schemas.microsoft.com/office/drawing/2014/main" id="{98DDA43F-34CF-4E57-97F0-535BCBD8A38F}"/>
              </a:ext>
            </a:extLst>
          </p:cNvPr>
          <p:cNvSpPr txBox="1">
            <a:spLocks/>
          </p:cNvSpPr>
          <p:nvPr/>
        </p:nvSpPr>
        <p:spPr>
          <a:xfrm>
            <a:off x="8224180" y="5233378"/>
            <a:ext cx="1793875" cy="5619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Launch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A73003EF-6143-460A-9787-61DCD9FD999B}"/>
              </a:ext>
            </a:extLst>
          </p:cNvPr>
          <p:cNvSpPr txBox="1">
            <a:spLocks/>
          </p:cNvSpPr>
          <p:nvPr/>
        </p:nvSpPr>
        <p:spPr>
          <a:xfrm>
            <a:off x="8275909" y="554763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Month, 20YY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OCT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cxnSp>
        <p:nvCxnSpPr>
          <p:cNvPr id="48" name="Straight Connector 47" descr="Milestone Connector">
            <a:extLst>
              <a:ext uri="{FF2B5EF4-FFF2-40B4-BE49-F238E27FC236}">
                <a16:creationId xmlns:a16="http://schemas.microsoft.com/office/drawing/2014/main" id="{53BC501E-8914-41D2-8643-052558AA1E7D}"/>
              </a:ext>
            </a:extLst>
          </p:cNvPr>
          <p:cNvCxnSpPr>
            <a:cxnSpLocks/>
          </p:cNvCxnSpPr>
          <p:nvPr/>
        </p:nvCxnSpPr>
        <p:spPr>
          <a:xfrm>
            <a:off x="11425435" y="275272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FD461938-72FB-4E5D-80CD-DE5F3EE1D5AE}"/>
              </a:ext>
            </a:extLst>
          </p:cNvPr>
          <p:cNvSpPr txBox="1">
            <a:spLocks/>
          </p:cNvSpPr>
          <p:nvPr/>
        </p:nvSpPr>
        <p:spPr>
          <a:xfrm>
            <a:off x="9966326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Handover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3F2EA78E-7491-46CC-9C20-5B473BC28EED}"/>
              </a:ext>
            </a:extLst>
          </p:cNvPr>
          <p:cNvSpPr txBox="1">
            <a:spLocks/>
          </p:cNvSpPr>
          <p:nvPr/>
        </p:nvSpPr>
        <p:spPr>
          <a:xfrm>
            <a:off x="10018055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3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9834-13DD-4934-8DEA-757679F1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B4F596-B8E2-4504-A091-4EAA04BEA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13808"/>
              </p:ext>
            </p:extLst>
          </p:nvPr>
        </p:nvGraphicFramePr>
        <p:xfrm>
          <a:off x="1" y="1124680"/>
          <a:ext cx="12191999" cy="485701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305328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305328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5963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31745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1 600,000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5 625,000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2071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5 625,000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42177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649893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5 062,500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38 400,000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151 200,000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79637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1 687,500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9 600,000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21 600,000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03364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2 400,000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10 800,000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240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2 400,000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4 320,000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38634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7 593,750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52 800,000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187 920,000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785602"/>
                  </a:ext>
                </a:extLst>
              </a:tr>
              <a:tr h="4126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-1 968,750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-4 800,000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28 080,000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89D8D-2B09-4DF4-9B58-EED3A08328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1685-5DDE-48C4-BFB7-16E92D722B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77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31E7-6C29-45A4-877E-3AF8619A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22" name="Picture Placeholder 21" descr="male team member photo">
            <a:extLst>
              <a:ext uri="{FF2B5EF4-FFF2-40B4-BE49-F238E27FC236}">
                <a16:creationId xmlns:a16="http://schemas.microsoft.com/office/drawing/2014/main" id="{8EA1FFD3-9F86-4FE3-8943-80097EC9BC0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915" y="2319681"/>
            <a:ext cx="1352367" cy="135236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E1AA36-C61C-4443-9B7E-2D25BDFBFF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Mirjam</a:t>
            </a:r>
            <a:br>
              <a:rPr lang="en-US" noProof="1"/>
            </a:br>
            <a:r>
              <a:rPr lang="en-US" noProof="1"/>
              <a:t>Nils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76803A-88FD-4CE1-80B6-2094757E4E4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COO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ADB35D-93F4-44DB-AD3E-7480E28AB3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 Integer convallis suscipit ante eu varius. </a:t>
            </a:r>
          </a:p>
        </p:txBody>
      </p:sp>
      <p:pic>
        <p:nvPicPr>
          <p:cNvPr id="24" name="Picture Placeholder 23" descr="female team member placeholder">
            <a:extLst>
              <a:ext uri="{FF2B5EF4-FFF2-40B4-BE49-F238E27FC236}">
                <a16:creationId xmlns:a16="http://schemas.microsoft.com/office/drawing/2014/main" id="{5B6CD8F1-0725-42FC-B20D-9C4BE0EA744A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395C3A3-4012-4B8A-BA87-C3DD52DCB1A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noProof="1"/>
              <a:t>Victoria Lindqvist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B20678-EE46-4E7F-B9D0-C0041F56D53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COB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1C12F6F-1EB4-4699-B57C-58486A1A22D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 Integer convallis suscipit ante eu varius. </a:t>
            </a:r>
          </a:p>
        </p:txBody>
      </p:sp>
      <p:pic>
        <p:nvPicPr>
          <p:cNvPr id="26" name="Picture Placeholder 25" descr="female team member photo">
            <a:extLst>
              <a:ext uri="{FF2B5EF4-FFF2-40B4-BE49-F238E27FC236}">
                <a16:creationId xmlns:a16="http://schemas.microsoft.com/office/drawing/2014/main" id="{1CB7C8E8-0B2D-48EA-B38A-8824335022AB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3512" y="2319681"/>
            <a:ext cx="1352367" cy="1352367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703A7B9-2572-4305-BA72-39B4336FCD3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noProof="1"/>
              <a:t>Angelica Astrom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A7E314C-86D5-44F5-8659-DA2501E7C6B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CFO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E37AB88-81A1-49DC-9D09-F9E5B658A01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 Integer convallis suscipit ante eu varius.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36714-A103-4874-ABDB-6133C91C9E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C5279-C636-4D97-8B89-DAC480104F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4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A18D-5A43-4021-8549-97091BA1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2</a:t>
            </a:r>
          </a:p>
        </p:txBody>
      </p:sp>
      <p:pic>
        <p:nvPicPr>
          <p:cNvPr id="25" name="Picture Placeholder 24" descr="male team member photo">
            <a:extLst>
              <a:ext uri="{FF2B5EF4-FFF2-40B4-BE49-F238E27FC236}">
                <a16:creationId xmlns:a16="http://schemas.microsoft.com/office/drawing/2014/main" id="{44B4D212-EFB9-4C97-9806-9C9CF4CB3749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" y="2246681"/>
            <a:ext cx="1620000" cy="1620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083C10-58E9-4A06-9E19-5C1D17CDA7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noProof="1"/>
              <a:t>Mirjam Nilsson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B8A7D7-A57A-4662-B5FD-21FE396F2D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COO</a:t>
            </a:r>
          </a:p>
        </p:txBody>
      </p:sp>
      <p:pic>
        <p:nvPicPr>
          <p:cNvPr id="18" name="Picture Placeholder 17" descr="Female team member photo">
            <a:extLst>
              <a:ext uri="{FF2B5EF4-FFF2-40B4-BE49-F238E27FC236}">
                <a16:creationId xmlns:a16="http://schemas.microsoft.com/office/drawing/2014/main" id="{AA053C32-CB1A-4640-A477-A0EA7E699A6C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5703" y="2250329"/>
            <a:ext cx="1623666" cy="161635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6ED836-8B41-40C1-AADC-D073884E3C2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noProof="1"/>
              <a:t>Victoria Lindqvist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C697A9-B5F8-440F-AC3F-D62F89F099D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COB</a:t>
            </a:r>
          </a:p>
        </p:txBody>
      </p:sp>
      <p:pic>
        <p:nvPicPr>
          <p:cNvPr id="38" name="Picture Placeholder 37" descr="male team member photo">
            <a:extLst>
              <a:ext uri="{FF2B5EF4-FFF2-40B4-BE49-F238E27FC236}">
                <a16:creationId xmlns:a16="http://schemas.microsoft.com/office/drawing/2014/main" id="{D0127665-663E-49C2-8101-F8372090093D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AFF1CB-30CB-4FC0-8522-6D773F58371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noProof="1"/>
              <a:t>Alexander Martensson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732E81-317D-4EEB-A81C-B3E29EC1176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CFO</a:t>
            </a:r>
          </a:p>
        </p:txBody>
      </p:sp>
      <p:pic>
        <p:nvPicPr>
          <p:cNvPr id="32" name="Picture Placeholder 31" descr="Female team member photo">
            <a:extLst>
              <a:ext uri="{FF2B5EF4-FFF2-40B4-BE49-F238E27FC236}">
                <a16:creationId xmlns:a16="http://schemas.microsoft.com/office/drawing/2014/main" id="{66623331-C43D-4E31-A93D-5FE8EC1660B4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A327532-700A-446B-8EE2-65CBE57F2C4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noProof="1"/>
              <a:t>Angelica Astrom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F7BBBB-F5A9-45E4-8CC0-3EE10A7D6F4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Head of Operations</a:t>
            </a:r>
          </a:p>
        </p:txBody>
      </p:sp>
      <p:pic>
        <p:nvPicPr>
          <p:cNvPr id="42" name="Picture Placeholder 41" descr="Female team member photo">
            <a:extLst>
              <a:ext uri="{FF2B5EF4-FFF2-40B4-BE49-F238E27FC236}">
                <a16:creationId xmlns:a16="http://schemas.microsoft.com/office/drawing/2014/main" id="{34D4AC65-F1B5-4BE1-8898-DE775CD5AD0B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633F6A1-606D-4791-9478-50BA2B089FC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noProof="1"/>
              <a:t>Mira Karlsson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2B28F21-6B6C-4908-B6B3-718ED59DEDB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Head of Technical</a:t>
            </a:r>
          </a:p>
        </p:txBody>
      </p:sp>
      <p:pic>
        <p:nvPicPr>
          <p:cNvPr id="35" name="Picture Placeholder 34" descr="Female team member photo">
            <a:extLst>
              <a:ext uri="{FF2B5EF4-FFF2-40B4-BE49-F238E27FC236}">
                <a16:creationId xmlns:a16="http://schemas.microsoft.com/office/drawing/2014/main" id="{FDCCF17D-14C6-43C0-A013-357A75515408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4090CEE-1AB7-4361-B76C-6BE8D4B0752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noProof="1"/>
              <a:t>Flora Berggren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F3A611-0CAA-4C31-9F0A-D50B702F308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Creative Director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AED8D-B611-4347-9B5B-3413FDDA2F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93A6-5425-497F-97B5-39AC1B6F94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1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Triangular design of building up close">
            <a:extLst>
              <a:ext uri="{FF2B5EF4-FFF2-40B4-BE49-F238E27FC236}">
                <a16:creationId xmlns:a16="http://schemas.microsoft.com/office/drawing/2014/main" id="{2EC3AED0-517E-41C1-9ECD-ABB0A85049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2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</a:t>
            </a:r>
          </a:p>
        </p:txBody>
      </p:sp>
      <p:pic>
        <p:nvPicPr>
          <p:cNvPr id="32" name="Picture Placeholder 31" descr="Long wooden tunnel">
            <a:extLst>
              <a:ext uri="{FF2B5EF4-FFF2-40B4-BE49-F238E27FC236}">
                <a16:creationId xmlns:a16="http://schemas.microsoft.com/office/drawing/2014/main" id="{ADA7147C-9048-4CCD-A9FA-54C09406C1E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2C84AD-44F1-45D1-9F68-3FDC756E5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8650" y="3386488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442E937-7F5A-4CF2-98BD-C9CF5F2B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4086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 descr="Logo Placeholder">
            <a:extLst>
              <a:ext uri="{FF2B5EF4-FFF2-40B4-BE49-F238E27FC236}">
                <a16:creationId xmlns:a16="http://schemas.microsoft.com/office/drawing/2014/main" id="{3F31EBC4-0A2C-402C-AE20-AC3F0C88AF14}"/>
              </a:ext>
            </a:extLst>
          </p:cNvPr>
          <p:cNvGrpSpPr/>
          <p:nvPr/>
        </p:nvGrpSpPr>
        <p:grpSpPr>
          <a:xfrm>
            <a:off x="9874905" y="6067700"/>
            <a:ext cx="2173095" cy="523220"/>
            <a:chOff x="1985170" y="1950690"/>
            <a:chExt cx="2173095" cy="5232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F4EED9-3E92-4A9D-8DA8-01DFF623C45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20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932EEAB5-EC39-4A1C-9DB2-86C49079560B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619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D4BF-A64B-4DA1-A7C7-BF4EF857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grpSp>
        <p:nvGrpSpPr>
          <p:cNvPr id="12" name="Group 11" title="Fund Category (Grouped)">
            <a:extLst>
              <a:ext uri="{FF2B5EF4-FFF2-40B4-BE49-F238E27FC236}">
                <a16:creationId xmlns:a16="http://schemas.microsoft.com/office/drawing/2014/main" id="{66B67931-C9E4-4279-BD72-3FD77E66AF92}"/>
              </a:ext>
            </a:extLst>
          </p:cNvPr>
          <p:cNvGrpSpPr/>
          <p:nvPr/>
        </p:nvGrpSpPr>
        <p:grpSpPr>
          <a:xfrm>
            <a:off x="1086910" y="1236746"/>
            <a:ext cx="2456706" cy="1634164"/>
            <a:chOff x="635303" y="993330"/>
            <a:chExt cx="2456706" cy="1634164"/>
          </a:xfrm>
        </p:grpSpPr>
        <p:sp>
          <p:nvSpPr>
            <p:cNvPr id="13" name="Text Placeholder 80">
              <a:extLst>
                <a:ext uri="{FF2B5EF4-FFF2-40B4-BE49-F238E27FC236}">
                  <a16:creationId xmlns:a16="http://schemas.microsoft.com/office/drawing/2014/main" id="{0BF58CDE-2E85-4896-8FB3-55E612AB1EDA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14" name="Text Placeholder 80">
              <a:extLst>
                <a:ext uri="{FF2B5EF4-FFF2-40B4-BE49-F238E27FC236}">
                  <a16:creationId xmlns:a16="http://schemas.microsoft.com/office/drawing/2014/main" id="{D25BB99A-568B-4B98-96DE-AC90006FBC6F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16" name="Graphic 15" descr="Network" title="Placeholder Icon">
              <a:extLst>
                <a:ext uri="{FF2B5EF4-FFF2-40B4-BE49-F238E27FC236}">
                  <a16:creationId xmlns:a16="http://schemas.microsoft.com/office/drawing/2014/main" id="{53DDAFA2-4428-4D15-86CC-B0C31ADE8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</p:grpSp>
      <p:grpSp>
        <p:nvGrpSpPr>
          <p:cNvPr id="35" name="Group 34" descr="Callout arrows&#10;">
            <a:extLst>
              <a:ext uri="{FF2B5EF4-FFF2-40B4-BE49-F238E27FC236}">
                <a16:creationId xmlns:a16="http://schemas.microsoft.com/office/drawing/2014/main" id="{6047E553-759A-4C43-B15E-742B16B5CBD0}"/>
              </a:ext>
            </a:extLst>
          </p:cNvPr>
          <p:cNvGrpSpPr/>
          <p:nvPr/>
        </p:nvGrpSpPr>
        <p:grpSpPr>
          <a:xfrm flipH="1">
            <a:off x="3685283" y="1883907"/>
            <a:ext cx="779076" cy="340983"/>
            <a:chOff x="10085433" y="2368574"/>
            <a:chExt cx="1482680" cy="6489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35C5AC-FEE9-495F-B961-47C1827259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CD232C4-F6EC-43B8-828B-CABE5A060240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 title="Fund Category (Grouped)">
            <a:extLst>
              <a:ext uri="{FF2B5EF4-FFF2-40B4-BE49-F238E27FC236}">
                <a16:creationId xmlns:a16="http://schemas.microsoft.com/office/drawing/2014/main" id="{E8245AB2-5BEB-4705-9142-4A0E788B3322}"/>
              </a:ext>
            </a:extLst>
          </p:cNvPr>
          <p:cNvGrpSpPr/>
          <p:nvPr/>
        </p:nvGrpSpPr>
        <p:grpSpPr>
          <a:xfrm>
            <a:off x="474188" y="3650377"/>
            <a:ext cx="2439313" cy="1669940"/>
            <a:chOff x="635303" y="2759296"/>
            <a:chExt cx="2439313" cy="1669940"/>
          </a:xfrm>
        </p:grpSpPr>
        <p:sp>
          <p:nvSpPr>
            <p:cNvPr id="23" name="Text Placeholder 80">
              <a:extLst>
                <a:ext uri="{FF2B5EF4-FFF2-40B4-BE49-F238E27FC236}">
                  <a16:creationId xmlns:a16="http://schemas.microsoft.com/office/drawing/2014/main" id="{291365C7-4ECF-4B04-A3C8-7B56266BB05B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71258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24" name="Text Placeholder 80">
              <a:extLst>
                <a:ext uri="{FF2B5EF4-FFF2-40B4-BE49-F238E27FC236}">
                  <a16:creationId xmlns:a16="http://schemas.microsoft.com/office/drawing/2014/main" id="{6874E281-4820-4E95-98D8-335084CDC6B4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26" name="Graphic 25" descr="Newspaper" title="Placeholder Icon">
              <a:extLst>
                <a:ext uri="{FF2B5EF4-FFF2-40B4-BE49-F238E27FC236}">
                  <a16:creationId xmlns:a16="http://schemas.microsoft.com/office/drawing/2014/main" id="{56845FB2-3748-440D-8F74-3BA0A544A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</p:grpSp>
      <p:grpSp>
        <p:nvGrpSpPr>
          <p:cNvPr id="38" name="Group 37" descr="Callout arrows&#10;">
            <a:extLst>
              <a:ext uri="{FF2B5EF4-FFF2-40B4-BE49-F238E27FC236}">
                <a16:creationId xmlns:a16="http://schemas.microsoft.com/office/drawing/2014/main" id="{DF79BC50-46F9-4223-B129-E9FEF92668F6}"/>
              </a:ext>
            </a:extLst>
          </p:cNvPr>
          <p:cNvGrpSpPr/>
          <p:nvPr/>
        </p:nvGrpSpPr>
        <p:grpSpPr>
          <a:xfrm flipH="1" flipV="1">
            <a:off x="3057447" y="4026441"/>
            <a:ext cx="779076" cy="340983"/>
            <a:chOff x="10085433" y="2368574"/>
            <a:chExt cx="1482680" cy="648934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EE7F834-1F58-402F-98AD-A87226B382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DDBAC6-2F73-4131-A19B-9300AE3476B1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Chart 5" title="Funding Chart">
            <a:extLst>
              <a:ext uri="{FF2B5EF4-FFF2-40B4-BE49-F238E27FC236}">
                <a16:creationId xmlns:a16="http://schemas.microsoft.com/office/drawing/2014/main" id="{20C123DC-DBD3-4556-9BFC-E3C4B8D15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4011061"/>
              </p:ext>
            </p:extLst>
          </p:nvPr>
        </p:nvGraphicFramePr>
        <p:xfrm>
          <a:off x="3122536" y="1030514"/>
          <a:ext cx="5946928" cy="533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7" name="Group 16" title="Fund Category (Grouped)">
            <a:extLst>
              <a:ext uri="{FF2B5EF4-FFF2-40B4-BE49-F238E27FC236}">
                <a16:creationId xmlns:a16="http://schemas.microsoft.com/office/drawing/2014/main" id="{FACD8447-198F-4632-87EC-7226127213E8}"/>
              </a:ext>
            </a:extLst>
          </p:cNvPr>
          <p:cNvGrpSpPr/>
          <p:nvPr/>
        </p:nvGrpSpPr>
        <p:grpSpPr>
          <a:xfrm>
            <a:off x="7535218" y="557030"/>
            <a:ext cx="2391394" cy="1666341"/>
            <a:chOff x="635303" y="4645475"/>
            <a:chExt cx="2391394" cy="1666341"/>
          </a:xfrm>
        </p:grpSpPr>
        <p:sp>
          <p:nvSpPr>
            <p:cNvPr id="18" name="Text Placeholder 80">
              <a:extLst>
                <a:ext uri="{FF2B5EF4-FFF2-40B4-BE49-F238E27FC236}">
                  <a16:creationId xmlns:a16="http://schemas.microsoft.com/office/drawing/2014/main" id="{DD68BBB2-87D1-487B-98C0-F9FF3479325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id="{1C711D63-D9DD-4045-B78C-7967F8249B5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21" name="Graphic 20" descr="Satellite" title="Placeholder Icon">
              <a:extLst>
                <a:ext uri="{FF2B5EF4-FFF2-40B4-BE49-F238E27FC236}">
                  <a16:creationId xmlns:a16="http://schemas.microsoft.com/office/drawing/2014/main" id="{DB79A072-4B58-4A2F-A3C2-FB1769418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5303" y="4645475"/>
              <a:ext cx="516155" cy="516155"/>
            </a:xfrm>
            <a:prstGeom prst="rect">
              <a:avLst/>
            </a:prstGeom>
          </p:spPr>
        </p:pic>
      </p:grpSp>
      <p:grpSp>
        <p:nvGrpSpPr>
          <p:cNvPr id="31" name="Group 30" descr="Callout arrows&#10;">
            <a:extLst>
              <a:ext uri="{FF2B5EF4-FFF2-40B4-BE49-F238E27FC236}">
                <a16:creationId xmlns:a16="http://schemas.microsoft.com/office/drawing/2014/main" id="{01A0ED38-AFDA-435B-89C1-C69FE0717B99}"/>
              </a:ext>
            </a:extLst>
          </p:cNvPr>
          <p:cNvGrpSpPr/>
          <p:nvPr/>
        </p:nvGrpSpPr>
        <p:grpSpPr>
          <a:xfrm>
            <a:off x="6513062" y="1368363"/>
            <a:ext cx="835213" cy="340983"/>
            <a:chOff x="10085433" y="2368574"/>
            <a:chExt cx="1470538" cy="64893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CC16612-4FDD-4932-B841-5FE3CABE3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5525" y="2412045"/>
              <a:ext cx="132044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B68B96-5FDB-4C5C-B551-8548852554EB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 title="Fund Category (Grouped)">
            <a:extLst>
              <a:ext uri="{FF2B5EF4-FFF2-40B4-BE49-F238E27FC236}">
                <a16:creationId xmlns:a16="http://schemas.microsoft.com/office/drawing/2014/main" id="{F7FFE910-7823-4899-A055-76A22D747C6A}"/>
              </a:ext>
            </a:extLst>
          </p:cNvPr>
          <p:cNvGrpSpPr/>
          <p:nvPr/>
        </p:nvGrpSpPr>
        <p:grpSpPr>
          <a:xfrm>
            <a:off x="8818433" y="3905387"/>
            <a:ext cx="2497783" cy="1907755"/>
            <a:chOff x="8881417" y="2313167"/>
            <a:chExt cx="2497783" cy="1907755"/>
          </a:xfrm>
        </p:grpSpPr>
        <p:sp>
          <p:nvSpPr>
            <p:cNvPr id="8" name="Text Placeholder 80">
              <a:extLst>
                <a:ext uri="{FF2B5EF4-FFF2-40B4-BE49-F238E27FC236}">
                  <a16:creationId xmlns:a16="http://schemas.microsoft.com/office/drawing/2014/main" id="{C0528ED3-6318-4763-AF52-465F5D690953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9" name="Text Placeholder 80">
              <a:extLst>
                <a:ext uri="{FF2B5EF4-FFF2-40B4-BE49-F238E27FC236}">
                  <a16:creationId xmlns:a16="http://schemas.microsoft.com/office/drawing/2014/main" id="{758A4095-AA91-40EC-AB4D-51F40BC76138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11" name="Graphic 10" descr="Bullseye" title="Placeholder Icon">
              <a:extLst>
                <a:ext uri="{FF2B5EF4-FFF2-40B4-BE49-F238E27FC236}">
                  <a16:creationId xmlns:a16="http://schemas.microsoft.com/office/drawing/2014/main" id="{EEAC4737-8800-49D4-8181-1900AF661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81417" y="2313167"/>
              <a:ext cx="567771" cy="567771"/>
            </a:xfrm>
            <a:prstGeom prst="rect">
              <a:avLst/>
            </a:prstGeom>
          </p:spPr>
        </p:pic>
      </p:grpSp>
      <p:grpSp>
        <p:nvGrpSpPr>
          <p:cNvPr id="32" name="Group 31" descr="Callout arrows&#10;">
            <a:extLst>
              <a:ext uri="{FF2B5EF4-FFF2-40B4-BE49-F238E27FC236}">
                <a16:creationId xmlns:a16="http://schemas.microsoft.com/office/drawing/2014/main" id="{AEAD29A1-2E94-492F-8568-D740F025A8FB}"/>
              </a:ext>
            </a:extLst>
          </p:cNvPr>
          <p:cNvGrpSpPr/>
          <p:nvPr/>
        </p:nvGrpSpPr>
        <p:grpSpPr>
          <a:xfrm flipV="1">
            <a:off x="7926670" y="4922928"/>
            <a:ext cx="779074" cy="340983"/>
            <a:chOff x="10085436" y="2368575"/>
            <a:chExt cx="1482677" cy="64893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613753-302A-41EC-8E0C-AA02B693F4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004A97-9B9A-4B57-BB04-EE436F899A46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9" y="2693042"/>
              <a:ext cx="6489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37975-5DD7-4808-9CD5-B7E54E34BC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008C3-C58C-4FA9-9E6C-99AF4F48A3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32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7AF956-2A90-4422-A3C2-A6109BD133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5468000" cy="2032001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</a:t>
            </a:r>
          </a:p>
          <a:p>
            <a:r>
              <a:rPr lang="en-US" noProof="1"/>
              <a:t>Ut fermentum a magna ut eleifend. Integer convallis suscipit ante eu varius. </a:t>
            </a:r>
          </a:p>
          <a:p>
            <a:r>
              <a:rPr lang="en-US" noProof="1"/>
              <a:t>Morbi a purus dolor. Suspendisse sit amet ipsum finibus justo viverra blandit. Ut congue quis tortor eget sodales.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41472-323F-47B9-8C9E-D3B43CA30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Placeholder 9" descr="Image of office building windows">
            <a:extLst>
              <a:ext uri="{FF2B5EF4-FFF2-40B4-BE49-F238E27FC236}">
                <a16:creationId xmlns:a16="http://schemas.microsoft.com/office/drawing/2014/main" id="{9663686B-44B2-425C-9F15-899A0641AA7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4519"/>
            <a:ext cx="1872000" cy="1872000"/>
          </a:xfrm>
        </p:spPr>
      </p:pic>
      <p:pic>
        <p:nvPicPr>
          <p:cNvPr id="12" name="Picture Placeholder 11" descr="close up image of inside building material">
            <a:extLst>
              <a:ext uri="{FF2B5EF4-FFF2-40B4-BE49-F238E27FC236}">
                <a16:creationId xmlns:a16="http://schemas.microsoft.com/office/drawing/2014/main" id="{C640A70E-BC90-4E9E-97DF-9D7362FEEC6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594" y="767558"/>
            <a:ext cx="1872000" cy="1865922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1CD59A0-56C1-48D2-8571-55FF862D5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1757894" cy="750814"/>
          </a:xfrm>
        </p:spPr>
        <p:txBody>
          <a:bodyPr/>
          <a:lstStyle/>
          <a:p>
            <a:r>
              <a:rPr lang="en-US" dirty="0"/>
              <a:t>Summary tagline or sub-headline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81C9-C6B7-494A-8742-2D006C95F9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83A2-B38E-4405-A418-8BC7C1D25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58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Up close image of architect books on a bookshelf">
            <a:extLst>
              <a:ext uri="{FF2B5EF4-FFF2-40B4-BE49-F238E27FC236}">
                <a16:creationId xmlns:a16="http://schemas.microsoft.com/office/drawing/2014/main" id="{C96DDC1B-725A-4E23-998D-39DB95C7FF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7"/>
            <a:ext cx="12192000" cy="67774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ACC8C05-26AA-41E5-B8C0-527F289A1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grpSp>
        <p:nvGrpSpPr>
          <p:cNvPr id="14" name="Group 13" descr="Logo Placeholder">
            <a:extLst>
              <a:ext uri="{FF2B5EF4-FFF2-40B4-BE49-F238E27FC236}">
                <a16:creationId xmlns:a16="http://schemas.microsoft.com/office/drawing/2014/main" id="{880A2ECE-2779-4E77-A6CD-19245DDA0E83}"/>
              </a:ext>
            </a:extLst>
          </p:cNvPr>
          <p:cNvGrpSpPr/>
          <p:nvPr/>
        </p:nvGrpSpPr>
        <p:grpSpPr>
          <a:xfrm>
            <a:off x="595313" y="2154119"/>
            <a:ext cx="2173095" cy="523220"/>
            <a:chOff x="1985170" y="1950690"/>
            <a:chExt cx="2173095" cy="523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6922D7-EB08-469E-8F83-B30E96A2A1F1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20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76A980EB-D1F4-465E-AB3A-2BB5C023D32D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6">
            <a:extLst>
              <a:ext uri="{FF2B5EF4-FFF2-40B4-BE49-F238E27FC236}">
                <a16:creationId xmlns:a16="http://schemas.microsoft.com/office/drawing/2014/main" id="{069B61ED-348D-4C69-8AEB-6F6DB7533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595313" y="2970952"/>
            <a:ext cx="3792293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User" title="Icon - Presenter Name">
            <a:extLst>
              <a:ext uri="{FF2B5EF4-FFF2-40B4-BE49-F238E27FC236}">
                <a16:creationId xmlns:a16="http://schemas.microsoft.com/office/drawing/2014/main" id="{0D936581-1C4F-499A-B80F-85EB3B0ADBC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874" y="4486486"/>
            <a:ext cx="218900" cy="2189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79E2AB0-6808-4B87-9120-E7ED0C128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Allan Mattsson</a:t>
            </a:r>
          </a:p>
        </p:txBody>
      </p:sp>
      <p:pic>
        <p:nvPicPr>
          <p:cNvPr id="11" name="Graphic 10" descr="Smart Phone" title="Icon - Presenter Phone Number">
            <a:extLst>
              <a:ext uri="{FF2B5EF4-FFF2-40B4-BE49-F238E27FC236}">
                <a16:creationId xmlns:a16="http://schemas.microsoft.com/office/drawing/2014/main" id="{B45A175C-64D2-48F2-AAC2-400B1983050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74" y="4895246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3D6EB-3EF0-49B9-B771-0FFC787287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1"/>
              <a:t>+1 555-0100</a:t>
            </a:r>
          </a:p>
        </p:txBody>
      </p:sp>
      <p:pic>
        <p:nvPicPr>
          <p:cNvPr id="10" name="Graphic 9" descr="Envelope" title="Icon Presenter Email">
            <a:extLst>
              <a:ext uri="{FF2B5EF4-FFF2-40B4-BE49-F238E27FC236}">
                <a16:creationId xmlns:a16="http://schemas.microsoft.com/office/drawing/2014/main" id="{0A5A2E66-8294-497F-B1D3-36D2F03C6D4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874" y="532281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637AB8-D66B-47E2-8CEB-E8B5D42CE7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noProof="1"/>
              <a:t>allan@contoso.com</a:t>
            </a:r>
          </a:p>
          <a:p>
            <a:endParaRPr lang="en-US" noProof="1"/>
          </a:p>
        </p:txBody>
      </p:sp>
      <p:pic>
        <p:nvPicPr>
          <p:cNvPr id="17" name="Graphic 16" descr="Link">
            <a:extLst>
              <a:ext uri="{FF2B5EF4-FFF2-40B4-BE49-F238E27FC236}">
                <a16:creationId xmlns:a16="http://schemas.microsoft.com/office/drawing/2014/main" id="{8B0D17A9-1A1F-4E6C-89F3-F8C144A5A88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1015" y="5700480"/>
            <a:ext cx="244786" cy="244786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734FFE-24D3-4BB4-93BD-AD5CADA3FE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noProof="1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3257047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74E65-8548-44FB-BE6E-67787A65D59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92609" y="1684338"/>
            <a:ext cx="8806782" cy="348932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6000" u="sng" dirty="0">
                <a:solidFill>
                  <a:schemeClr val="accent1"/>
                </a:solidFill>
                <a:hlinkClick r:id="rId2"/>
              </a:rPr>
              <a:t>Template Editing Instructions and Feedback</a:t>
            </a:r>
            <a:endParaRPr lang="en-US" sz="6000" u="sng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2F80A-DEFA-4FAD-BB22-4236BAEB04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4370" y="2905536"/>
            <a:ext cx="5959013" cy="2954241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3200" dirty="0"/>
              <a:t>Lorem </a:t>
            </a:r>
            <a:r>
              <a:rPr lang="en-US" sz="3200" noProof="1"/>
              <a:t>ipsum dolor sit amet, consectetur adipiscing elit. 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noProof="1"/>
              <a:t>Ut fermentum a magna ut eleifend. Integer convallis suscipit ante eu varius. 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noProof="1"/>
              <a:t>Morbi a purus dolor. Suspendisse sit amet ipsum finibus justo viverra blandit. 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noProof="1"/>
              <a:t>Ut congue quis tortor eget sodales.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pic>
        <p:nvPicPr>
          <p:cNvPr id="13" name="Picture Placeholder 12" descr="blueprtint drawing of a chair">
            <a:extLst>
              <a:ext uri="{FF2B5EF4-FFF2-40B4-BE49-F238E27FC236}">
                <a16:creationId xmlns:a16="http://schemas.microsoft.com/office/drawing/2014/main" id="{6E643D59-F8F9-4C98-A5EE-B7CC655BB93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4519"/>
            <a:ext cx="1872000" cy="1872000"/>
          </a:xfrm>
        </p:spPr>
      </p:pic>
      <p:pic>
        <p:nvPicPr>
          <p:cNvPr id="12" name="Picture Placeholder 11" descr="close up image of inside building material">
            <a:extLst>
              <a:ext uri="{FF2B5EF4-FFF2-40B4-BE49-F238E27FC236}">
                <a16:creationId xmlns:a16="http://schemas.microsoft.com/office/drawing/2014/main" id="{538221E8-A1FD-47AB-9710-BF80F25B9D3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594" y="767558"/>
            <a:ext cx="1872000" cy="1865922"/>
          </a:xfr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C9D745AD-2359-4511-AF2E-0CFC07834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0F0B9BF-0637-4907-A537-C5F7C796F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A9A6-0313-4B4F-8298-49E83345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26" name="Picture Placeholder 25" descr="close up image of inside building material">
            <a:extLst>
              <a:ext uri="{FF2B5EF4-FFF2-40B4-BE49-F238E27FC236}">
                <a16:creationId xmlns:a16="http://schemas.microsoft.com/office/drawing/2014/main" id="{EDFCE70F-39B6-4AB4-9E2B-13682787A137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0" y="1981486"/>
            <a:ext cx="1476000" cy="1476000"/>
          </a:xfrm>
        </p:spPr>
      </p:pic>
      <p:pic>
        <p:nvPicPr>
          <p:cNvPr id="42" name="Graphic 41" descr="Map compass">
            <a:extLst>
              <a:ext uri="{FF2B5EF4-FFF2-40B4-BE49-F238E27FC236}">
                <a16:creationId xmlns:a16="http://schemas.microsoft.com/office/drawing/2014/main" id="{46ED85E1-E4CD-4B88-9DA6-1DD92A829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299" y="2375985"/>
            <a:ext cx="687003" cy="68700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9B008-144F-4910-A6A8-BEA6802070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Symmetry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20270B-0AD0-4BF8-8773-151D80729B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28" name="Picture Placeholder 27" descr="Pencil laying on a blueprint of building">
            <a:extLst>
              <a:ext uri="{FF2B5EF4-FFF2-40B4-BE49-F238E27FC236}">
                <a16:creationId xmlns:a16="http://schemas.microsoft.com/office/drawing/2014/main" id="{59CF1C61-6CBB-44C0-9851-9402710E17E5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850" y="1981486"/>
            <a:ext cx="1476000" cy="1476000"/>
          </a:xfrm>
        </p:spPr>
      </p:pic>
      <p:pic>
        <p:nvPicPr>
          <p:cNvPr id="40" name="Graphic 39" descr="Books">
            <a:extLst>
              <a:ext uri="{FF2B5EF4-FFF2-40B4-BE49-F238E27FC236}">
                <a16:creationId xmlns:a16="http://schemas.microsoft.com/office/drawing/2014/main" id="{C84B5BCC-B743-4842-98CF-21590E36E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8349" y="2375985"/>
            <a:ext cx="687003" cy="68700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21558F-5D14-474B-8899-E6F5062B1D8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5B2B69-8014-4202-9B08-617A62F852D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30" name="Picture Placeholder 29" descr="angled view of skyscraper from the ground">
            <a:extLst>
              <a:ext uri="{FF2B5EF4-FFF2-40B4-BE49-F238E27FC236}">
                <a16:creationId xmlns:a16="http://schemas.microsoft.com/office/drawing/2014/main" id="{D62E427A-7CC1-4C88-89A9-DAE587B9D83F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900" y="1981485"/>
            <a:ext cx="1475999" cy="1475999"/>
          </a:xfrm>
        </p:spPr>
      </p:pic>
      <p:pic>
        <p:nvPicPr>
          <p:cNvPr id="36" name="Graphic 35" descr="Eye">
            <a:extLst>
              <a:ext uri="{FF2B5EF4-FFF2-40B4-BE49-F238E27FC236}">
                <a16:creationId xmlns:a16="http://schemas.microsoft.com/office/drawing/2014/main" id="{648A7266-49FA-42B7-922C-A3394996A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58399" y="2375985"/>
            <a:ext cx="687003" cy="68700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44AD36-3CE8-4453-943C-29B2BFF2E97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Balance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B648E6-F551-4626-A621-E2444B18AE6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32" name="Picture Placeholder 31" descr="arial view of highway system in large city">
            <a:extLst>
              <a:ext uri="{FF2B5EF4-FFF2-40B4-BE49-F238E27FC236}">
                <a16:creationId xmlns:a16="http://schemas.microsoft.com/office/drawing/2014/main" id="{A7A47F2D-D684-4AD1-97D9-618D5B2B2F64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3950" y="1981486"/>
            <a:ext cx="1476000" cy="1476000"/>
          </a:xfrm>
        </p:spPr>
      </p:pic>
      <p:pic>
        <p:nvPicPr>
          <p:cNvPr id="45" name="Graphic 44" descr="Palm tree">
            <a:extLst>
              <a:ext uri="{FF2B5EF4-FFF2-40B4-BE49-F238E27FC236}">
                <a16:creationId xmlns:a16="http://schemas.microsoft.com/office/drawing/2014/main" id="{FE3FE708-9F8B-4AE0-880C-F3EF804FBD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4948" y="2341635"/>
            <a:ext cx="755703" cy="755703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60993A-28E1-4723-8C62-E19D80B590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Terrain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56BA5-5035-45C0-B8DE-2C7BD4E5994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34" name="Picture Placeholder 33" descr="image of skyscraper apartment building">
            <a:extLst>
              <a:ext uri="{FF2B5EF4-FFF2-40B4-BE49-F238E27FC236}">
                <a16:creationId xmlns:a16="http://schemas.microsoft.com/office/drawing/2014/main" id="{C930C1FA-2B80-4B29-9FEC-4D72DA9A5739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4000" y="1981486"/>
            <a:ext cx="1476000" cy="1476000"/>
          </a:xfrm>
        </p:spPr>
      </p:pic>
      <p:pic>
        <p:nvPicPr>
          <p:cNvPr id="38" name="Graphic 37" descr="Upward trend">
            <a:extLst>
              <a:ext uri="{FF2B5EF4-FFF2-40B4-BE49-F238E27FC236}">
                <a16:creationId xmlns:a16="http://schemas.microsoft.com/office/drawing/2014/main" id="{D7E0833B-50B4-4A2E-960A-B0A31D803F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438499" y="2375985"/>
            <a:ext cx="687003" cy="687003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E3BDEF-B95D-4AE6-AD68-3C076899F33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A6D8AEB-1A16-43E7-800A-63F473AE24D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656B8-4A77-4A07-9A21-F66AD97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E855-9F95-4134-BADA-80F9CB3EA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2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Close up image of architecture designed grate and wall">
            <a:extLst>
              <a:ext uri="{FF2B5EF4-FFF2-40B4-BE49-F238E27FC236}">
                <a16:creationId xmlns:a16="http://schemas.microsoft.com/office/drawing/2014/main" id="{ACF36960-4969-4798-A8C8-46030DFF29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73" name="Group 72" descr="Picture Placeholder">
            <a:extLst>
              <a:ext uri="{FF2B5EF4-FFF2-40B4-BE49-F238E27FC236}">
                <a16:creationId xmlns:a16="http://schemas.microsoft.com/office/drawing/2014/main" id="{B6D8D491-92D5-4337-BEB1-FCB3EB42F01F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B8F9FC5C-E147-4E48-832E-5E7D4F006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6">
              <a:extLst>
                <a:ext uri="{FF2B5EF4-FFF2-40B4-BE49-F238E27FC236}">
                  <a16:creationId xmlns:a16="http://schemas.microsoft.com/office/drawing/2014/main" id="{3817EB80-63DB-4AF9-B1C2-7A558E637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36">
            <a:extLst>
              <a:ext uri="{FF2B5EF4-FFF2-40B4-BE49-F238E27FC236}">
                <a16:creationId xmlns:a16="http://schemas.microsoft.com/office/drawing/2014/main" id="{4B1315E4-875E-4E7A-B7C4-CC242E88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482D5FEE-2122-45A2-A2E5-AF688FA41EE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</a:t>
            </a:r>
          </a:p>
        </p:txBody>
      </p:sp>
      <p:pic>
        <p:nvPicPr>
          <p:cNvPr id="46" name="Picture Placeholder 2" descr="Gold bars">
            <a:extLst>
              <a:ext uri="{FF2B5EF4-FFF2-40B4-BE49-F238E27FC236}">
                <a16:creationId xmlns:a16="http://schemas.microsoft.com/office/drawing/2014/main" id="{B07585AC-91C2-A642-8740-D1E5784229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817369" y="243495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3F48742-5436-4A86-A73D-1BA6F7BAE2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Prioritize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86C7F081-0447-467E-A32F-6B62B2A8E22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47" name="Picture Placeholder 6" descr="Pencil">
            <a:extLst>
              <a:ext uri="{FF2B5EF4-FFF2-40B4-BE49-F238E27FC236}">
                <a16:creationId xmlns:a16="http://schemas.microsoft.com/office/drawing/2014/main" id="{44CAD70A-C555-A44D-9102-805E9EF148D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157419" y="243495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63E1EDF-5BAC-426A-94B7-55FCD838BE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Authorize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D711F734-B3F3-4391-94AE-5D1B79762BB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48" name="Picture Placeholder 8" descr="Coins">
            <a:extLst>
              <a:ext uri="{FF2B5EF4-FFF2-40B4-BE49-F238E27FC236}">
                <a16:creationId xmlns:a16="http://schemas.microsoft.com/office/drawing/2014/main" id="{86E4E607-BD81-3E4D-8A66-293F64707B8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497469" y="243495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AF45A5B3-0701-4C27-8200-149553525BF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Monetize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C3DC4BA8-7AEF-43F5-90F5-037ECABF5CC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84A0C-78BE-43EA-B947-257E695101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6F84B-83F0-4BBC-AD8E-6C4E663B2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ngled image of skyscraper from the ground">
            <a:extLst>
              <a:ext uri="{FF2B5EF4-FFF2-40B4-BE49-F238E27FC236}">
                <a16:creationId xmlns:a16="http://schemas.microsoft.com/office/drawing/2014/main" id="{B86473A2-BB16-4117-9FAD-80DAA10126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999" y="145413"/>
            <a:ext cx="4680001" cy="6477169"/>
          </a:xfrm>
        </p:spPr>
      </p:pic>
      <p:grpSp>
        <p:nvGrpSpPr>
          <p:cNvPr id="19" name="Group 18" descr="Picture Placeholder">
            <a:extLst>
              <a:ext uri="{FF2B5EF4-FFF2-40B4-BE49-F238E27FC236}">
                <a16:creationId xmlns:a16="http://schemas.microsoft.com/office/drawing/2014/main" id="{BB6BAB5E-56A9-4E78-8778-39484DAF3BCE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68477B4D-D607-4B29-84FD-3A057814D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1F9BFE96-C2A2-4D45-A2B9-0D865A368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9D2A798-EAD7-4A9E-8E13-92C8A652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067C501-D3C5-44F0-981A-33DA8BDEE4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</a:t>
            </a:r>
          </a:p>
        </p:txBody>
      </p:sp>
      <p:pic>
        <p:nvPicPr>
          <p:cNvPr id="47" name="Picture Placeholder 21" descr="Bullseye">
            <a:extLst>
              <a:ext uri="{FF2B5EF4-FFF2-40B4-BE49-F238E27FC236}">
                <a16:creationId xmlns:a16="http://schemas.microsoft.com/office/drawing/2014/main" id="{A26D9F01-4A78-1741-BD4B-121666D9E5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481261" y="2584332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C6C5CD-54F6-47E9-8E7A-FA7BB7264AA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Unique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0A51F8-6834-466B-82CC-026F0298D4C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 adipiscing elit. </a:t>
            </a:r>
          </a:p>
        </p:txBody>
      </p:sp>
      <p:pic>
        <p:nvPicPr>
          <p:cNvPr id="49" name="Picture Placeholder 30" descr="Network">
            <a:extLst>
              <a:ext uri="{FF2B5EF4-FFF2-40B4-BE49-F238E27FC236}">
                <a16:creationId xmlns:a16="http://schemas.microsoft.com/office/drawing/2014/main" id="{427698D4-A4B5-854F-87D5-B66DF453BD9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5" r="65"/>
          <a:stretch>
            <a:fillRect/>
          </a:stretch>
        </p:blipFill>
        <p:spPr>
          <a:xfrm>
            <a:off x="5481261" y="4211050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1A381F4-FED1-4DBE-86B2-2C8A89D7DFF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Tested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2EF3F1-E8C0-4986-AEF2-7A4C6C331C2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 adipiscing elit. </a:t>
            </a:r>
          </a:p>
        </p:txBody>
      </p:sp>
      <p:pic>
        <p:nvPicPr>
          <p:cNvPr id="48" name="Picture Placeholder 28" descr="Lecturer">
            <a:extLst>
              <a:ext uri="{FF2B5EF4-FFF2-40B4-BE49-F238E27FC236}">
                <a16:creationId xmlns:a16="http://schemas.microsoft.com/office/drawing/2014/main" id="{C7B97DB1-24CF-8C4E-83AE-239C618BD35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5" b="65"/>
          <a:stretch>
            <a:fillRect/>
          </a:stretch>
        </p:blipFill>
        <p:spPr>
          <a:xfrm>
            <a:off x="8878186" y="2584332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1438D8-4715-4E36-AB12-9B63E931B12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First to Market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8451CB-94B6-41DA-90B3-95CAD1B0E7B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 adipiscing elit. </a:t>
            </a:r>
          </a:p>
        </p:txBody>
      </p:sp>
      <p:pic>
        <p:nvPicPr>
          <p:cNvPr id="50" name="Picture Placeholder 32" descr="Megaphone">
            <a:extLst>
              <a:ext uri="{FF2B5EF4-FFF2-40B4-BE49-F238E27FC236}">
                <a16:creationId xmlns:a16="http://schemas.microsoft.com/office/drawing/2014/main" id="{307E281C-467D-CF41-83B5-78C98C613AF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878186" y="4211050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C1DF979-98E1-4AC5-AD23-ED75468F559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Authentic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9121E-0479-4A4D-8BA9-E4CE6BAB52D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 adipiscing elit.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FFB02-E0E1-473C-8DFD-6147A44007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B0BC8-0F62-4186-A6C6-0B88B01D7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4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8BC0DD-63B7-4597-9A0D-AFD93722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Product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A90E5C-4CCE-49A8-A134-376EA82AB4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Emphasize your </a:t>
            </a:r>
            <a:br>
              <a:rPr lang="en-US" dirty="0"/>
            </a:br>
            <a:r>
              <a:rPr lang="en-US" dirty="0"/>
              <a:t>main 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3FAAD-3533-4254-8878-00AFC4F2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Other benefits include</a:t>
            </a:r>
          </a:p>
          <a:p>
            <a:r>
              <a:rPr lang="en-US" sz="1400" dirty="0"/>
              <a:t>Lorem </a:t>
            </a:r>
            <a:r>
              <a:rPr lang="en-US" sz="1400" noProof="1"/>
              <a:t>ipsum dolor sit amet, consectetur adipiscing elit. Etiam aliquet eu mi quis lacinia. </a:t>
            </a:r>
          </a:p>
          <a:p>
            <a:r>
              <a:rPr lang="en-US" sz="1400" noProof="1"/>
              <a:t>Ut fermentum a magna ut eleifend. Integer convallis suscipit ante eu varius. </a:t>
            </a:r>
          </a:p>
        </p:txBody>
      </p:sp>
      <p:pic>
        <p:nvPicPr>
          <p:cNvPr id="15" name="Picture Placeholder 14" descr="arial view of highways of a major city">
            <a:extLst>
              <a:ext uri="{FF2B5EF4-FFF2-40B4-BE49-F238E27FC236}">
                <a16:creationId xmlns:a16="http://schemas.microsoft.com/office/drawing/2014/main" id="{69B66177-D401-4472-A2DB-433B202701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5415D-B6D1-44B8-BE58-3D9FE5A9B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4EF13-6714-4D25-9365-6F3B5EA80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0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metal book shelves drawings on a ceiling">
            <a:extLst>
              <a:ext uri="{FF2B5EF4-FFF2-40B4-BE49-F238E27FC236}">
                <a16:creationId xmlns:a16="http://schemas.microsoft.com/office/drawing/2014/main" id="{8FDCC8BE-5223-4CB6-8D1A-CF93D63652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98"/>
            <a:ext cx="12192000" cy="601005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B08D19-26C2-431E-9138-F390BDD0F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9200" y="163897"/>
            <a:ext cx="4860000" cy="5724000"/>
          </a:xfrm>
        </p:spPr>
        <p:txBody>
          <a:bodyPr/>
          <a:lstStyle/>
          <a:p>
            <a:r>
              <a:rPr lang="en-US" dirty="0"/>
              <a:t>Section Divider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A726CC1-B260-4FE5-87C1-F6F4BC6F2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ipsum dolor quis lacinia. </a:t>
            </a:r>
          </a:p>
        </p:txBody>
      </p:sp>
      <p:pic>
        <p:nvPicPr>
          <p:cNvPr id="13" name="Picture Placeholder 12" descr="image of blueprint drawing">
            <a:extLst>
              <a:ext uri="{FF2B5EF4-FFF2-40B4-BE49-F238E27FC236}">
                <a16:creationId xmlns:a16="http://schemas.microsoft.com/office/drawing/2014/main" id="{5B202DF4-C175-4E49-B8FA-60E2FD7987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6482"/>
            <a:ext cx="3932788" cy="1868074"/>
          </a:xfr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0600985-B2DF-4BDC-A233-B58FEEFD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5F0C7C-308A-40B5-BDB9-10CCBC23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EBB80-2E0B-4A8B-8903-78DB389C5A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CDD0B-55B2-4C56-A95D-0116EAD85A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3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EA1AB58-0440-4072-A743-8B87B5BDF36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There is an opportunity for success</a:t>
            </a:r>
          </a:p>
        </p:txBody>
      </p:sp>
      <p:pic>
        <p:nvPicPr>
          <p:cNvPr id="34" name="Picture Placeholder 11" descr="Teacher">
            <a:extLst>
              <a:ext uri="{FF2B5EF4-FFF2-40B4-BE49-F238E27FC236}">
                <a16:creationId xmlns:a16="http://schemas.microsoft.com/office/drawing/2014/main" id="{BCF515DC-353A-4948-84E1-001D6B6C7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448866" y="2406502"/>
            <a:ext cx="625968" cy="625968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35" name="Picture Placeholder 15" descr="Group">
            <a:extLst>
              <a:ext uri="{FF2B5EF4-FFF2-40B4-BE49-F238E27FC236}">
                <a16:creationId xmlns:a16="http://schemas.microsoft.com/office/drawing/2014/main" id="{FD22C7BB-0313-DD45-87C7-17AC5A8AE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788916" y="2419202"/>
            <a:ext cx="625968" cy="625968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pic>
        <p:nvPicPr>
          <p:cNvPr id="36" name="Picture Placeholder 17" descr="Repeat">
            <a:extLst>
              <a:ext uri="{FF2B5EF4-FFF2-40B4-BE49-F238E27FC236}">
                <a16:creationId xmlns:a16="http://schemas.microsoft.com/office/drawing/2014/main" id="{BE1AEB62-723B-1141-822C-73271BB1CD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128966" y="2406502"/>
            <a:ext cx="625968" cy="625968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48 (4).potx" id="{390B9148-2E44-4729-BA38-DDB5AE565DC7}" vid="{41D5A012-D669-49FF-A992-EBB02BCA5C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 pitch deck</Template>
  <TotalTime>0</TotalTime>
  <Words>1324</Words>
  <Application>Microsoft Office PowerPoint</Application>
  <PresentationFormat>Widescreen</PresentationFormat>
  <Paragraphs>324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</vt:lpstr>
      <vt:lpstr>Times New Roman</vt:lpstr>
      <vt:lpstr>Wingdings</vt:lpstr>
      <vt:lpstr>Office Theme</vt:lpstr>
      <vt:lpstr>Drivers Impacting the Housing Market in Atlanta</vt:lpstr>
      <vt:lpstr>Presentation Title 2</vt:lpstr>
      <vt:lpstr>About Us</vt:lpstr>
      <vt:lpstr>The Problem</vt:lpstr>
      <vt:lpstr>Solution</vt:lpstr>
      <vt:lpstr>Product</vt:lpstr>
      <vt:lpstr>Digital Product</vt:lpstr>
      <vt:lpstr>Section Divider</vt:lpstr>
      <vt:lpstr>Business Model</vt:lpstr>
      <vt:lpstr>Market Opportunity Option 1</vt:lpstr>
      <vt:lpstr>Market Opportunity Option 2</vt:lpstr>
      <vt:lpstr>Competition Option 1</vt:lpstr>
      <vt:lpstr>Competition Option 2</vt:lpstr>
      <vt:lpstr>Growth Strategy</vt:lpstr>
      <vt:lpstr>Traction</vt:lpstr>
      <vt:lpstr>Timeline</vt:lpstr>
      <vt:lpstr>Financials</vt:lpstr>
      <vt:lpstr>Team</vt:lpstr>
      <vt:lpstr>Team 2</vt:lpstr>
      <vt:lpstr>Funding</vt:lpstr>
      <vt:lpstr>Summary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2020-02-01T14:49:29Z</dcterms:created>
  <dcterms:modified xsi:type="dcterms:W3CDTF">2020-02-01T14:54:24Z</dcterms:modified>
</cp:coreProperties>
</file>