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5"/>
  </p:notesMasterIdLst>
  <p:sldIdLst>
    <p:sldId id="257" r:id="rId2"/>
    <p:sldId id="270" r:id="rId3"/>
    <p:sldId id="262" r:id="rId4"/>
    <p:sldId id="263" r:id="rId5"/>
    <p:sldId id="264" r:id="rId6"/>
    <p:sldId id="289" r:id="rId7"/>
    <p:sldId id="272" r:id="rId8"/>
    <p:sldId id="274" r:id="rId9"/>
    <p:sldId id="275" r:id="rId10"/>
    <p:sldId id="276" r:id="rId11"/>
    <p:sldId id="290" r:id="rId12"/>
    <p:sldId id="278" r:id="rId13"/>
    <p:sldId id="277" r:id="rId14"/>
    <p:sldId id="286" r:id="rId15"/>
    <p:sldId id="281" r:id="rId16"/>
    <p:sldId id="287" r:id="rId17"/>
    <p:sldId id="279" r:id="rId18"/>
    <p:sldId id="267" r:id="rId19"/>
    <p:sldId id="282" r:id="rId20"/>
    <p:sldId id="283" r:id="rId21"/>
    <p:sldId id="284" r:id="rId22"/>
    <p:sldId id="285"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A7BF2-312A-4F54-B6CA-EDCF851C3F23}" v="12" dt="2020-02-05T00:22:35.585"/>
    <p1510:client id="{FD2D1C58-4419-4CC0-B86D-C1542BBC3AE0}" v="313" dt="2020-02-04T23:35:05.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7" d="100"/>
          <a:sy n="67" d="100"/>
        </p:scale>
        <p:origin x="57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0BE6D-FEA5-4FFE-A5C7-7ACEF8A2EA06}"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E61E6-743A-46BC-968B-E46C9AC33949}" type="slidenum">
              <a:rPr lang="en-US" smtClean="0"/>
              <a:t>‹#›</a:t>
            </a:fld>
            <a:endParaRPr lang="en-US"/>
          </a:p>
        </p:txBody>
      </p:sp>
    </p:spTree>
    <p:extLst>
      <p:ext uri="{BB962C8B-B14F-4D97-AF65-F5344CB8AC3E}">
        <p14:creationId xmlns:p14="http://schemas.microsoft.com/office/powerpoint/2010/main" val="273026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31615"/>
            <a:ext cx="4775075" cy="1630907"/>
          </a:xfrm>
        </p:spPr>
        <p:txBody>
          <a:bodyPr>
            <a:normAutofit/>
          </a:bodyPr>
          <a:lstStyle/>
          <a:p>
            <a:r>
              <a:rPr lang="en-US" sz="3600" dirty="0"/>
              <a:t>Drivers Impacting the Housing Market in Georgia</a:t>
            </a:r>
            <a:endParaRPr lang="en-US" sz="36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33813"/>
            <a:ext cx="4775075" cy="990598"/>
          </a:xfrm>
        </p:spPr>
        <p:txBody>
          <a:bodyPr>
            <a:normAutofit fontScale="92500" lnSpcReduction="20000"/>
          </a:bodyPr>
          <a:lstStyle/>
          <a:p>
            <a:pPr>
              <a:spcAft>
                <a:spcPts val="600"/>
              </a:spcAft>
            </a:pPr>
            <a:r>
              <a:rPr lang="en-US" dirty="0">
                <a:solidFill>
                  <a:schemeClr val="tx1"/>
                </a:solidFill>
              </a:rPr>
              <a:t>Yannik Alinyoh		Kevin Balhoff</a:t>
            </a:r>
          </a:p>
          <a:p>
            <a:pPr>
              <a:spcAft>
                <a:spcPts val="600"/>
              </a:spcAft>
            </a:pPr>
            <a:r>
              <a:rPr lang="en-US" dirty="0">
                <a:solidFill>
                  <a:schemeClr val="tx1"/>
                </a:solidFill>
              </a:rPr>
              <a:t>Tara Flowers		Ellie Zhang</a:t>
            </a:r>
          </a:p>
          <a:p>
            <a:pPr>
              <a:spcAft>
                <a:spcPts val="600"/>
              </a:spcAft>
            </a:pPr>
            <a:r>
              <a:rPr lang="en-US" dirty="0">
                <a:solidFill>
                  <a:schemeClr val="tx1"/>
                </a:solidFill>
              </a:rPr>
              <a:t>Harry Zhang</a:t>
            </a:r>
          </a:p>
        </p:txBody>
      </p:sp>
      <p:sp>
        <p:nvSpPr>
          <p:cNvPr id="7" name="Subtitle 22">
            <a:extLst>
              <a:ext uri="{FF2B5EF4-FFF2-40B4-BE49-F238E27FC236}">
                <a16:creationId xmlns:a16="http://schemas.microsoft.com/office/drawing/2014/main" id="{775B5423-3C0F-4151-A4AC-449BC4CD3947}"/>
              </a:ext>
            </a:extLst>
          </p:cNvPr>
          <p:cNvSpPr txBox="1">
            <a:spLocks/>
          </p:cNvSpPr>
          <p:nvPr/>
        </p:nvSpPr>
        <p:spPr>
          <a:xfrm>
            <a:off x="5695067" y="5810260"/>
            <a:ext cx="5452527" cy="836602"/>
          </a:xfrm>
          <a:prstGeom prst="rect">
            <a:avLst/>
          </a:prstGeom>
          <a:solidFill>
            <a:schemeClr val="bg1">
              <a:lumMod val="65000"/>
              <a:lumOff val="35000"/>
            </a:schemeClr>
          </a:solidFill>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noProof="1"/>
              <a:t>GT Data Science Analytics Bootcamp – 12</a:t>
            </a:r>
          </a:p>
          <a:p>
            <a:r>
              <a:rPr lang="en-US" noProof="1"/>
              <a:t>Diversity 101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CF67-E019-4BB8-9AB2-F752B055A462}"/>
              </a:ext>
            </a:extLst>
          </p:cNvPr>
          <p:cNvSpPr>
            <a:spLocks noGrp="1"/>
          </p:cNvSpPr>
          <p:nvPr>
            <p:ph type="title"/>
          </p:nvPr>
        </p:nvSpPr>
        <p:spPr/>
        <p:txBody>
          <a:bodyPr/>
          <a:lstStyle/>
          <a:p>
            <a:r>
              <a:rPr lang="en-US" dirty="0"/>
              <a:t>Median Income in Metro Atlanta</a:t>
            </a:r>
          </a:p>
        </p:txBody>
      </p:sp>
      <p:pic>
        <p:nvPicPr>
          <p:cNvPr id="4" name="Picture 3">
            <a:extLst>
              <a:ext uri="{FF2B5EF4-FFF2-40B4-BE49-F238E27FC236}">
                <a16:creationId xmlns:a16="http://schemas.microsoft.com/office/drawing/2014/main" id="{B051C29A-8F78-416F-AB76-FAE05BF8F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81983"/>
            <a:ext cx="5943600" cy="4457700"/>
          </a:xfrm>
          <a:prstGeom prst="rect">
            <a:avLst/>
          </a:prstGeom>
          <a:noFill/>
          <a:ln>
            <a:noFill/>
          </a:ln>
        </p:spPr>
      </p:pic>
      <p:sp>
        <p:nvSpPr>
          <p:cNvPr id="5" name="TextBox 4">
            <a:extLst>
              <a:ext uri="{FF2B5EF4-FFF2-40B4-BE49-F238E27FC236}">
                <a16:creationId xmlns:a16="http://schemas.microsoft.com/office/drawing/2014/main" id="{72FB1970-B899-4A61-B92F-58AAA61B58E3}"/>
              </a:ext>
            </a:extLst>
          </p:cNvPr>
          <p:cNvSpPr txBox="1"/>
          <p:nvPr/>
        </p:nvSpPr>
        <p:spPr>
          <a:xfrm>
            <a:off x="9272588" y="3172169"/>
            <a:ext cx="2347913"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Income increases year over year in the Metro Atlanta area.</a:t>
            </a:r>
          </a:p>
        </p:txBody>
      </p:sp>
      <p:sp>
        <p:nvSpPr>
          <p:cNvPr id="6" name="Footer Placeholder 3">
            <a:extLst>
              <a:ext uri="{FF2B5EF4-FFF2-40B4-BE49-F238E27FC236}">
                <a16:creationId xmlns:a16="http://schemas.microsoft.com/office/drawing/2014/main" id="{0670D8E0-1CE2-4A80-B75A-FF873F74185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259358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F014-ECBF-4261-BB80-E59343A1C187}"/>
              </a:ext>
            </a:extLst>
          </p:cNvPr>
          <p:cNvSpPr>
            <a:spLocks noGrp="1"/>
          </p:cNvSpPr>
          <p:nvPr>
            <p:ph type="title"/>
          </p:nvPr>
        </p:nvSpPr>
        <p:spPr/>
        <p:txBody>
          <a:bodyPr/>
          <a:lstStyle/>
          <a:p>
            <a:r>
              <a:rPr lang="en-US" dirty="0"/>
              <a:t>Wage Distribution in Georgia</a:t>
            </a:r>
          </a:p>
        </p:txBody>
      </p:sp>
      <p:pic>
        <p:nvPicPr>
          <p:cNvPr id="6" name="Picture 5">
            <a:extLst>
              <a:ext uri="{FF2B5EF4-FFF2-40B4-BE49-F238E27FC236}">
                <a16:creationId xmlns:a16="http://schemas.microsoft.com/office/drawing/2014/main" id="{41267781-7F32-4C49-B4DF-0E506A99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367" y="2014194"/>
            <a:ext cx="4862513" cy="3842528"/>
          </a:xfrm>
          <a:prstGeom prst="rect">
            <a:avLst/>
          </a:prstGeom>
        </p:spPr>
      </p:pic>
      <p:sp>
        <p:nvSpPr>
          <p:cNvPr id="7" name="Footer Placeholder 3">
            <a:extLst>
              <a:ext uri="{FF2B5EF4-FFF2-40B4-BE49-F238E27FC236}">
                <a16:creationId xmlns:a16="http://schemas.microsoft.com/office/drawing/2014/main" id="{D1B91FB3-5D5B-4191-A639-ADC6FE484B3E}"/>
              </a:ext>
            </a:extLst>
          </p:cNvPr>
          <p:cNvSpPr>
            <a:spLocks noGrp="1"/>
          </p:cNvSpPr>
          <p:nvPr>
            <p:ph type="ftr" sz="quarter" idx="11"/>
          </p:nvPr>
        </p:nvSpPr>
        <p:spPr>
          <a:xfrm>
            <a:off x="1066800" y="6035040"/>
            <a:ext cx="5816600" cy="365760"/>
          </a:xfrm>
        </p:spPr>
        <p:txBody>
          <a:bodyPr/>
          <a:lstStyle/>
          <a:p>
            <a:r>
              <a:rPr lang="en-US" dirty="0"/>
              <a:t>DataUSA.io</a:t>
            </a:r>
          </a:p>
        </p:txBody>
      </p:sp>
      <p:sp>
        <p:nvSpPr>
          <p:cNvPr id="5" name="Content Placeholder 2">
            <a:extLst>
              <a:ext uri="{FF2B5EF4-FFF2-40B4-BE49-F238E27FC236}">
                <a16:creationId xmlns:a16="http://schemas.microsoft.com/office/drawing/2014/main" id="{EBF9B137-5C89-4519-995E-18084348765A}"/>
              </a:ext>
            </a:extLst>
          </p:cNvPr>
          <p:cNvSpPr>
            <a:spLocks noGrp="1"/>
          </p:cNvSpPr>
          <p:nvPr>
            <p:ph idx="1"/>
          </p:nvPr>
        </p:nvSpPr>
        <p:spPr>
          <a:xfrm>
            <a:off x="1066800" y="2103120"/>
            <a:ext cx="5229225" cy="3849624"/>
          </a:xfrm>
        </p:spPr>
        <p:txBody>
          <a:bodyPr>
            <a:normAutofit fontScale="92500" lnSpcReduction="10000"/>
          </a:bodyPr>
          <a:lstStyle/>
          <a:p>
            <a:r>
              <a:rPr lang="en-US" sz="2400" dirty="0"/>
              <a:t>In 2018:</a:t>
            </a:r>
          </a:p>
          <a:p>
            <a:pPr lvl="1"/>
            <a:r>
              <a:rPr lang="en-US" sz="1800" dirty="0"/>
              <a:t>525,008 people were employed in Georgia earning less than $10k/year</a:t>
            </a:r>
          </a:p>
          <a:p>
            <a:pPr lvl="1"/>
            <a:r>
              <a:rPr lang="en-US" sz="1800" dirty="0"/>
              <a:t>626,248 earned from $10k to $20k</a:t>
            </a:r>
          </a:p>
          <a:p>
            <a:pPr lvl="1"/>
            <a:r>
              <a:rPr lang="en-US" sz="1800" dirty="0"/>
              <a:t>740,762 earned between $20 to $30k.</a:t>
            </a:r>
          </a:p>
          <a:p>
            <a:pPr lvl="1"/>
            <a:r>
              <a:rPr lang="en-US" sz="1800" dirty="0"/>
              <a:t>390,649 people earned between $50-$60K, which contains the median income for Georgia ($58,756).</a:t>
            </a:r>
          </a:p>
          <a:p>
            <a:pPr lvl="1"/>
            <a:r>
              <a:rPr lang="en-US" sz="1800" dirty="0"/>
              <a:t>Only 321,971 people earn $60k-$70k</a:t>
            </a:r>
          </a:p>
          <a:p>
            <a:pPr lvl="1"/>
            <a:r>
              <a:rPr lang="en-US" sz="1800" dirty="0"/>
              <a:t>Based on the population of 10.5 million, the majority of wage earners wouldn't be able to afford to purchase a home if they earn less than $30k per a year and they are a single household provider.</a:t>
            </a:r>
          </a:p>
          <a:p>
            <a:endParaRPr lang="en-US" dirty="0"/>
          </a:p>
          <a:p>
            <a:endParaRPr lang="en-US" dirty="0"/>
          </a:p>
        </p:txBody>
      </p:sp>
    </p:spTree>
    <p:extLst>
      <p:ext uri="{BB962C8B-B14F-4D97-AF65-F5344CB8AC3E}">
        <p14:creationId xmlns:p14="http://schemas.microsoft.com/office/powerpoint/2010/main" val="332040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4138-66F7-4170-87EC-2D22214AAA7E}"/>
              </a:ext>
            </a:extLst>
          </p:cNvPr>
          <p:cNvSpPr>
            <a:spLocks noGrp="1"/>
          </p:cNvSpPr>
          <p:nvPr>
            <p:ph type="title"/>
          </p:nvPr>
        </p:nvSpPr>
        <p:spPr/>
        <p:txBody>
          <a:bodyPr>
            <a:normAutofit fontScale="90000"/>
          </a:bodyPr>
          <a:lstStyle/>
          <a:p>
            <a:r>
              <a:rPr lang="en-US" dirty="0"/>
              <a:t>How does the growth in population have an effect on housing prices in the region?</a:t>
            </a:r>
          </a:p>
        </p:txBody>
      </p:sp>
      <p:pic>
        <p:nvPicPr>
          <p:cNvPr id="4" name="Picture 3">
            <a:extLst>
              <a:ext uri="{FF2B5EF4-FFF2-40B4-BE49-F238E27FC236}">
                <a16:creationId xmlns:a16="http://schemas.microsoft.com/office/drawing/2014/main" id="{0535B93F-46AE-4368-9823-9151FE7CBBD2}"/>
              </a:ext>
            </a:extLst>
          </p:cNvPr>
          <p:cNvPicPr>
            <a:picLocks noChangeAspect="1"/>
          </p:cNvPicPr>
          <p:nvPr/>
        </p:nvPicPr>
        <p:blipFill>
          <a:blip r:embed="rId2"/>
          <a:stretch>
            <a:fillRect/>
          </a:stretch>
        </p:blipFill>
        <p:spPr>
          <a:xfrm>
            <a:off x="2266951" y="4387062"/>
            <a:ext cx="7390958" cy="2080464"/>
          </a:xfrm>
          <a:prstGeom prst="rect">
            <a:avLst/>
          </a:prstGeom>
        </p:spPr>
      </p:pic>
      <p:pic>
        <p:nvPicPr>
          <p:cNvPr id="5" name="Picture 4">
            <a:extLst>
              <a:ext uri="{FF2B5EF4-FFF2-40B4-BE49-F238E27FC236}">
                <a16:creationId xmlns:a16="http://schemas.microsoft.com/office/drawing/2014/main" id="{5FCC7CC6-FC79-4F62-AC2B-45C57CCE4F21}"/>
              </a:ext>
            </a:extLst>
          </p:cNvPr>
          <p:cNvPicPr>
            <a:picLocks noChangeAspect="1"/>
          </p:cNvPicPr>
          <p:nvPr/>
        </p:nvPicPr>
        <p:blipFill>
          <a:blip r:embed="rId3"/>
          <a:stretch>
            <a:fillRect/>
          </a:stretch>
        </p:blipFill>
        <p:spPr>
          <a:xfrm>
            <a:off x="1604964" y="1828457"/>
            <a:ext cx="3657600" cy="2487168"/>
          </a:xfrm>
          <a:prstGeom prst="rect">
            <a:avLst/>
          </a:prstGeom>
        </p:spPr>
      </p:pic>
      <p:pic>
        <p:nvPicPr>
          <p:cNvPr id="6" name="Picture 5">
            <a:extLst>
              <a:ext uri="{FF2B5EF4-FFF2-40B4-BE49-F238E27FC236}">
                <a16:creationId xmlns:a16="http://schemas.microsoft.com/office/drawing/2014/main" id="{417F3829-E279-4CC1-824A-A93365C3C5E4}"/>
              </a:ext>
            </a:extLst>
          </p:cNvPr>
          <p:cNvPicPr>
            <a:picLocks noChangeAspect="1"/>
          </p:cNvPicPr>
          <p:nvPr/>
        </p:nvPicPr>
        <p:blipFill>
          <a:blip r:embed="rId4"/>
          <a:stretch>
            <a:fillRect/>
          </a:stretch>
        </p:blipFill>
        <p:spPr>
          <a:xfrm>
            <a:off x="6341855" y="1828457"/>
            <a:ext cx="3902281" cy="2487168"/>
          </a:xfrm>
          <a:prstGeom prst="rect">
            <a:avLst/>
          </a:prstGeom>
        </p:spPr>
      </p:pic>
      <p:sp>
        <p:nvSpPr>
          <p:cNvPr id="7" name="Footer Placeholder 3">
            <a:extLst>
              <a:ext uri="{FF2B5EF4-FFF2-40B4-BE49-F238E27FC236}">
                <a16:creationId xmlns:a16="http://schemas.microsoft.com/office/drawing/2014/main" id="{80DF7BED-6397-406D-BD18-304B22B79E4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131231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Poverty Rate Impact Home Price?</a:t>
            </a:r>
          </a:p>
        </p:txBody>
      </p:sp>
      <p:pic>
        <p:nvPicPr>
          <p:cNvPr id="7174" name="Picture 6">
            <a:extLst>
              <a:ext uri="{FF2B5EF4-FFF2-40B4-BE49-F238E27FC236}">
                <a16:creationId xmlns:a16="http://schemas.microsoft.com/office/drawing/2014/main" id="{34F8770E-A483-4123-A1F9-E02C8EB9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508"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15406DA-CA0C-4684-8808-8220F161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91"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00DB5FBB-840C-4651-B15D-5F5C8B2D9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479" y="2474908"/>
            <a:ext cx="2737723" cy="2737723"/>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DA0EA7E-1C91-4230-BF76-167A20DC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19" y="2474908"/>
            <a:ext cx="2737724" cy="27377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29C158-19A2-4F58-8609-AF2096620483}"/>
              </a:ext>
            </a:extLst>
          </p:cNvPr>
          <p:cNvSpPr txBox="1"/>
          <p:nvPr/>
        </p:nvSpPr>
        <p:spPr>
          <a:xfrm>
            <a:off x="1128713" y="5573233"/>
            <a:ext cx="10153650"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home price increases across years when the poverty rate decreases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2" name="TextBox 11">
            <a:extLst>
              <a:ext uri="{FF2B5EF4-FFF2-40B4-BE49-F238E27FC236}">
                <a16:creationId xmlns:a16="http://schemas.microsoft.com/office/drawing/2014/main" id="{16F0F219-CDCB-41AA-90E5-0143869F9A24}"/>
              </a:ext>
            </a:extLst>
          </p:cNvPr>
          <p:cNvSpPr txBox="1"/>
          <p:nvPr/>
        </p:nvSpPr>
        <p:spPr>
          <a:xfrm>
            <a:off x="832723"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3" name="TextBox 12">
            <a:extLst>
              <a:ext uri="{FF2B5EF4-FFF2-40B4-BE49-F238E27FC236}">
                <a16:creationId xmlns:a16="http://schemas.microsoft.com/office/drawing/2014/main" id="{07FD693C-8911-43FE-8B3D-2364366B520D}"/>
              </a:ext>
            </a:extLst>
          </p:cNvPr>
          <p:cNvSpPr txBox="1"/>
          <p:nvPr/>
        </p:nvSpPr>
        <p:spPr>
          <a:xfrm>
            <a:off x="3699582"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4" name="TextBox 13">
            <a:extLst>
              <a:ext uri="{FF2B5EF4-FFF2-40B4-BE49-F238E27FC236}">
                <a16:creationId xmlns:a16="http://schemas.microsoft.com/office/drawing/2014/main" id="{01AC2F9C-B4DE-4480-B02D-33FE67E67EC6}"/>
              </a:ext>
            </a:extLst>
          </p:cNvPr>
          <p:cNvSpPr txBox="1"/>
          <p:nvPr/>
        </p:nvSpPr>
        <p:spPr>
          <a:xfrm>
            <a:off x="6618904"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5" name="TextBox 14">
            <a:extLst>
              <a:ext uri="{FF2B5EF4-FFF2-40B4-BE49-F238E27FC236}">
                <a16:creationId xmlns:a16="http://schemas.microsoft.com/office/drawing/2014/main" id="{B6E8AF94-3096-4EA7-99C1-3291401B5D51}"/>
              </a:ext>
            </a:extLst>
          </p:cNvPr>
          <p:cNvSpPr txBox="1"/>
          <p:nvPr/>
        </p:nvSpPr>
        <p:spPr>
          <a:xfrm>
            <a:off x="963131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68000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Unemployment Rate Impact House Price?</a:t>
            </a:r>
          </a:p>
        </p:txBody>
      </p:sp>
      <p:sp>
        <p:nvSpPr>
          <p:cNvPr id="10" name="TextBox 9">
            <a:extLst>
              <a:ext uri="{FF2B5EF4-FFF2-40B4-BE49-F238E27FC236}">
                <a16:creationId xmlns:a16="http://schemas.microsoft.com/office/drawing/2014/main" id="{0D29C158-19A2-4F58-8609-AF2096620483}"/>
              </a:ext>
            </a:extLst>
          </p:cNvPr>
          <p:cNvSpPr txBox="1"/>
          <p:nvPr/>
        </p:nvSpPr>
        <p:spPr>
          <a:xfrm>
            <a:off x="1271217" y="5383584"/>
            <a:ext cx="9853983" cy="646331"/>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Areas with a higher unemployment rate among homeowners are less expensive to live in than areas with a low unemployment rate among homeowners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pic>
        <p:nvPicPr>
          <p:cNvPr id="11268" name="Picture 4">
            <a:extLst>
              <a:ext uri="{FF2B5EF4-FFF2-40B4-BE49-F238E27FC236}">
                <a16:creationId xmlns:a16="http://schemas.microsoft.com/office/drawing/2014/main" id="{FD27CEAA-BA64-4303-B6B8-82A0CED3B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72" y="2504593"/>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8891A54-E837-4934-AAF8-290BD301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827"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06570CC-BCB7-4016-B159-00577F379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788"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895ED79-3E0C-4C8F-ACB7-D58F8B78B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749"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53B5689-1C1D-41E7-9606-B6787B74FD1D}"/>
              </a:ext>
            </a:extLst>
          </p:cNvPr>
          <p:cNvSpPr txBox="1"/>
          <p:nvPr/>
        </p:nvSpPr>
        <p:spPr>
          <a:xfrm>
            <a:off x="1058799" y="1948033"/>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5" name="TextBox 14">
            <a:extLst>
              <a:ext uri="{FF2B5EF4-FFF2-40B4-BE49-F238E27FC236}">
                <a16:creationId xmlns:a16="http://schemas.microsoft.com/office/drawing/2014/main" id="{F979EEEB-0804-424E-A12B-74CE26627BC0}"/>
              </a:ext>
            </a:extLst>
          </p:cNvPr>
          <p:cNvSpPr txBox="1"/>
          <p:nvPr/>
        </p:nvSpPr>
        <p:spPr>
          <a:xfrm>
            <a:off x="4047481"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6" name="TextBox 15">
            <a:extLst>
              <a:ext uri="{FF2B5EF4-FFF2-40B4-BE49-F238E27FC236}">
                <a16:creationId xmlns:a16="http://schemas.microsoft.com/office/drawing/2014/main" id="{175A0B3E-9769-4715-8DF3-A7551CC0F977}"/>
              </a:ext>
            </a:extLst>
          </p:cNvPr>
          <p:cNvSpPr txBox="1"/>
          <p:nvPr/>
        </p:nvSpPr>
        <p:spPr>
          <a:xfrm>
            <a:off x="6767867"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7" name="TextBox 16">
            <a:extLst>
              <a:ext uri="{FF2B5EF4-FFF2-40B4-BE49-F238E27FC236}">
                <a16:creationId xmlns:a16="http://schemas.microsoft.com/office/drawing/2014/main" id="{A52045B8-E7FA-4EC5-A691-EAEC886113CD}"/>
              </a:ext>
            </a:extLst>
          </p:cNvPr>
          <p:cNvSpPr txBox="1"/>
          <p:nvPr/>
        </p:nvSpPr>
        <p:spPr>
          <a:xfrm>
            <a:off x="949087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509445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How Does Education Impact The Median Home Prices by Zip Code?</a:t>
            </a:r>
          </a:p>
        </p:txBody>
      </p:sp>
      <p:pic>
        <p:nvPicPr>
          <p:cNvPr id="7" name="Picture 2">
            <a:extLst>
              <a:ext uri="{FF2B5EF4-FFF2-40B4-BE49-F238E27FC236}">
                <a16:creationId xmlns:a16="http://schemas.microsoft.com/office/drawing/2014/main" id="{E359F2E0-D420-423D-89EF-B924DD83A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56"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76C6A34F-DBE7-4506-B9AF-3687ED6DB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91"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E4F3DA0-16A2-45A1-9A7A-306F48C63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5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4D024026-6066-481B-989C-ED8AE0075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87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E1C57-240F-4E7B-849B-ACD73C5CA67A}"/>
              </a:ext>
            </a:extLst>
          </p:cNvPr>
          <p:cNvSpPr txBox="1"/>
          <p:nvPr/>
        </p:nvSpPr>
        <p:spPr>
          <a:xfrm>
            <a:off x="1271217" y="5135200"/>
            <a:ext cx="9853983" cy="92333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On average, zip codes that contain more people who have completed a Bachelor’s degree are more expensive to live in than zip codes where fewer people have completed a Bachelor’s degree</a:t>
            </a:r>
          </a:p>
        </p:txBody>
      </p:sp>
      <p:sp>
        <p:nvSpPr>
          <p:cNvPr id="12" name="Footer Placeholder 3">
            <a:extLst>
              <a:ext uri="{FF2B5EF4-FFF2-40B4-BE49-F238E27FC236}">
                <a16:creationId xmlns:a16="http://schemas.microsoft.com/office/drawing/2014/main" id="{9F679D7B-F533-40C1-8A3D-A79C88A180E7}"/>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3" name="TextBox 12">
            <a:extLst>
              <a:ext uri="{FF2B5EF4-FFF2-40B4-BE49-F238E27FC236}">
                <a16:creationId xmlns:a16="http://schemas.microsoft.com/office/drawing/2014/main" id="{469EC402-2CDE-42AB-87E3-74704EE3BCDF}"/>
              </a:ext>
            </a:extLst>
          </p:cNvPr>
          <p:cNvSpPr txBox="1"/>
          <p:nvPr/>
        </p:nvSpPr>
        <p:spPr>
          <a:xfrm>
            <a:off x="804658"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4" name="TextBox 13">
            <a:extLst>
              <a:ext uri="{FF2B5EF4-FFF2-40B4-BE49-F238E27FC236}">
                <a16:creationId xmlns:a16="http://schemas.microsoft.com/office/drawing/2014/main" id="{EF34E711-072E-4B83-9DE0-85D36E3055A6}"/>
              </a:ext>
            </a:extLst>
          </p:cNvPr>
          <p:cNvSpPr txBox="1"/>
          <p:nvPr/>
        </p:nvSpPr>
        <p:spPr>
          <a:xfrm>
            <a:off x="3673793"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5" name="TextBox 14">
            <a:extLst>
              <a:ext uri="{FF2B5EF4-FFF2-40B4-BE49-F238E27FC236}">
                <a16:creationId xmlns:a16="http://schemas.microsoft.com/office/drawing/2014/main" id="{5925C548-509F-4F6A-A857-5ECC79998430}"/>
              </a:ext>
            </a:extLst>
          </p:cNvPr>
          <p:cNvSpPr txBox="1"/>
          <p:nvPr/>
        </p:nvSpPr>
        <p:spPr>
          <a:xfrm>
            <a:off x="6493649"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6" name="TextBox 15">
            <a:extLst>
              <a:ext uri="{FF2B5EF4-FFF2-40B4-BE49-F238E27FC236}">
                <a16:creationId xmlns:a16="http://schemas.microsoft.com/office/drawing/2014/main" id="{C4E4CE75-CC73-444B-B97B-2F924294F8B6}"/>
              </a:ext>
            </a:extLst>
          </p:cNvPr>
          <p:cNvSpPr txBox="1"/>
          <p:nvPr/>
        </p:nvSpPr>
        <p:spPr>
          <a:xfrm>
            <a:off x="9167824"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261779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920-EE46-4ADF-8AFE-90DFA403912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C2029A2-C07E-40E2-AEB4-CFAB6045B215}"/>
              </a:ext>
            </a:extLst>
          </p:cNvPr>
          <p:cNvSpPr>
            <a:spLocks noGrp="1"/>
          </p:cNvSpPr>
          <p:nvPr>
            <p:ph idx="1"/>
          </p:nvPr>
        </p:nvSpPr>
        <p:spPr/>
        <p:txBody>
          <a:bodyPr/>
          <a:lstStyle/>
          <a:p>
            <a:r>
              <a:rPr lang="en-US" dirty="0"/>
              <a:t>As expected, the price of homes in Georgia is increasing year over year across zip codes.</a:t>
            </a:r>
          </a:p>
          <a:p>
            <a:r>
              <a:rPr lang="en-US" dirty="0"/>
              <a:t>Median income has an impact on the affordability of housing in metro Atlanta.</a:t>
            </a:r>
          </a:p>
          <a:p>
            <a:r>
              <a:rPr lang="en-US" dirty="0"/>
              <a:t>As population grows, property value increases due to the increased demand in a concentrated area.</a:t>
            </a:r>
          </a:p>
          <a:p>
            <a:r>
              <a:rPr lang="en-US" dirty="0"/>
              <a:t>Zip codes with higher poverty rates in Georgia are less expensive to live in than those with lower poverty rates</a:t>
            </a:r>
          </a:p>
          <a:p>
            <a:r>
              <a:rPr lang="en-US" dirty="0"/>
              <a:t>Zip codes with higher unemployment rates in Georgia are less expensive to live in than those with lower unemployment rates</a:t>
            </a:r>
          </a:p>
          <a:p>
            <a:r>
              <a:rPr lang="en-US" dirty="0"/>
              <a:t>Zip codes with fewer highly educated people in Georgia are less expensive to live in than those with more highly educated people</a:t>
            </a:r>
          </a:p>
          <a:p>
            <a:r>
              <a:rPr lang="en-US" dirty="0"/>
              <a:t>Many of these factors are intertwined, and a more robust analysis with a more robust data set would be helpful to identify the key factors that are most correlated with home price in an area.</a:t>
            </a:r>
          </a:p>
          <a:p>
            <a:endParaRPr lang="en-US" dirty="0"/>
          </a:p>
        </p:txBody>
      </p:sp>
    </p:spTree>
    <p:extLst>
      <p:ext uri="{BB962C8B-B14F-4D97-AF65-F5344CB8AC3E}">
        <p14:creationId xmlns:p14="http://schemas.microsoft.com/office/powerpoint/2010/main" val="418824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10207150" cy="3849624"/>
          </a:xfrm>
        </p:spPr>
        <p:txBody>
          <a:bodyPr>
            <a:normAutofit fontScale="85000" lnSpcReduction="20000"/>
          </a:bodyPr>
          <a:lstStyle/>
          <a:p>
            <a:pPr marL="0" indent="0">
              <a:buNone/>
            </a:pPr>
            <a:r>
              <a:rPr lang="en-US" sz="2200" b="1" dirty="0"/>
              <a:t>If we had a few more weeks to investigate…</a:t>
            </a:r>
          </a:p>
          <a:p>
            <a:r>
              <a:rPr lang="en-US" sz="2200" dirty="0"/>
              <a:t>We’d love to look at how various data points are correlated:</a:t>
            </a:r>
          </a:p>
          <a:p>
            <a:pPr lvl="1"/>
            <a:r>
              <a:rPr lang="en-US" sz="2000" dirty="0"/>
              <a:t>Does count of bachelor’s degrees per capita increase as stronger job opportunities increase?</a:t>
            </a:r>
          </a:p>
          <a:p>
            <a:pPr lvl="1"/>
            <a:r>
              <a:rPr lang="en-US" sz="2000" dirty="0"/>
              <a:t>Does the split of white collar/blue collar job opportunities impact home price?</a:t>
            </a:r>
          </a:p>
          <a:p>
            <a:pPr lvl="1"/>
            <a:r>
              <a:rPr lang="en-US" sz="2000" dirty="0"/>
              <a:t>How do things like commute distances to the city, walking scores, and access to public transportation factor into home price?</a:t>
            </a:r>
          </a:p>
          <a:p>
            <a:pPr lvl="1"/>
            <a:r>
              <a:rPr lang="en-US" sz="2000" dirty="0"/>
              <a:t>Does split of rental opportunities versus “owned” homes impact the median price of sale?</a:t>
            </a:r>
          </a:p>
          <a:p>
            <a:pPr lvl="1"/>
            <a:r>
              <a:rPr lang="en-US" sz="2000" dirty="0"/>
              <a:t>What factors are caused by the increase in median home price and what factors result in an increase in home price?</a:t>
            </a:r>
          </a:p>
          <a:p>
            <a:pPr lvl="2"/>
            <a:r>
              <a:rPr lang="en-US" sz="1900" dirty="0"/>
              <a:t>i.e., do prices move down as poverty rates increase, or vice versa?</a:t>
            </a:r>
          </a:p>
          <a:p>
            <a:pPr lvl="2"/>
            <a:r>
              <a:rPr lang="en-US" sz="1900" dirty="0"/>
              <a:t>Does having more Starbucks Coffee’s or Chipotle’s open in a neighborhood result in the price of rent increasing? Or does Starbucks Coffee and Chipotle select locations that have recently seen a wealthier clientele move in?</a:t>
            </a:r>
          </a:p>
          <a:p>
            <a:pPr lvl="1"/>
            <a:endParaRPr lang="en-US" sz="2000" dirty="0"/>
          </a:p>
        </p:txBody>
      </p:sp>
    </p:spTree>
    <p:extLst>
      <p:ext uri="{BB962C8B-B14F-4D97-AF65-F5344CB8AC3E}">
        <p14:creationId xmlns:p14="http://schemas.microsoft.com/office/powerpoint/2010/main" val="221774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0EC2B2B3-B7A1-4292-A5C2-74D8CB7ED2BC}"/>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63585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79715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normAutofit/>
          </a:bodyPr>
          <a:lstStyle/>
          <a:p>
            <a:r>
              <a:rPr lang="en-US" dirty="0"/>
              <a:t>Background</a:t>
            </a:r>
          </a:p>
        </p:txBody>
      </p:sp>
    </p:spTree>
    <p:extLst>
      <p:ext uri="{BB962C8B-B14F-4D97-AF65-F5344CB8AC3E}">
        <p14:creationId xmlns:p14="http://schemas.microsoft.com/office/powerpoint/2010/main" val="19269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Home Price By City Over Year</a:t>
            </a:r>
          </a:p>
        </p:txBody>
      </p:sp>
      <p:pic>
        <p:nvPicPr>
          <p:cNvPr id="3074" name="Picture 2">
            <a:extLst>
              <a:ext uri="{FF2B5EF4-FFF2-40B4-BE49-F238E27FC236}">
                <a16:creationId xmlns:a16="http://schemas.microsoft.com/office/drawing/2014/main" id="{C8BEF1EA-BC1E-427A-ADF2-2BB144B6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952" y="1583867"/>
            <a:ext cx="6953690" cy="475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3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CCB-9980-4EB3-AC3A-11EC6FDC8B5E}"/>
              </a:ext>
            </a:extLst>
          </p:cNvPr>
          <p:cNvSpPr>
            <a:spLocks noGrp="1"/>
          </p:cNvSpPr>
          <p:nvPr>
            <p:ph type="title"/>
          </p:nvPr>
        </p:nvSpPr>
        <p:spPr/>
        <p:txBody>
          <a:bodyPr/>
          <a:lstStyle/>
          <a:p>
            <a:r>
              <a:rPr lang="en-US" dirty="0"/>
              <a:t>Home Price by County/City – The Economic Decline</a:t>
            </a:r>
          </a:p>
        </p:txBody>
      </p:sp>
      <p:pic>
        <p:nvPicPr>
          <p:cNvPr id="5122" name="Picture 2">
            <a:extLst>
              <a:ext uri="{FF2B5EF4-FFF2-40B4-BE49-F238E27FC236}">
                <a16:creationId xmlns:a16="http://schemas.microsoft.com/office/drawing/2014/main" id="{51E742A7-A1C8-4270-A28A-C4C4443F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80" y="2068949"/>
            <a:ext cx="8299640" cy="44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59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B541-BEFF-481C-AC2C-5EE1E681AEAF}"/>
              </a:ext>
            </a:extLst>
          </p:cNvPr>
          <p:cNvSpPr>
            <a:spLocks noGrp="1"/>
          </p:cNvSpPr>
          <p:nvPr>
            <p:ph type="title"/>
          </p:nvPr>
        </p:nvSpPr>
        <p:spPr/>
        <p:txBody>
          <a:bodyPr/>
          <a:lstStyle/>
          <a:p>
            <a:r>
              <a:rPr lang="en-US" dirty="0"/>
              <a:t>Index of Home Price Year over Year</a:t>
            </a:r>
          </a:p>
        </p:txBody>
      </p:sp>
      <p:pic>
        <p:nvPicPr>
          <p:cNvPr id="6146" name="Picture 2">
            <a:extLst>
              <a:ext uri="{FF2B5EF4-FFF2-40B4-BE49-F238E27FC236}">
                <a16:creationId xmlns:a16="http://schemas.microsoft.com/office/drawing/2014/main" id="{EB45BDAA-BC3C-46E0-8CB6-56448C19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60" y="2014194"/>
            <a:ext cx="6394679"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0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D420-5DB4-4BA1-A04C-24691092FA46}"/>
              </a:ext>
            </a:extLst>
          </p:cNvPr>
          <p:cNvSpPr>
            <a:spLocks noGrp="1"/>
          </p:cNvSpPr>
          <p:nvPr>
            <p:ph type="title"/>
          </p:nvPr>
        </p:nvSpPr>
        <p:spPr/>
        <p:txBody>
          <a:bodyPr/>
          <a:lstStyle/>
          <a:p>
            <a:r>
              <a:rPr lang="en-US" dirty="0"/>
              <a:t>Merging Zillow Data with Census Data</a:t>
            </a:r>
          </a:p>
        </p:txBody>
      </p:sp>
      <p:pic>
        <p:nvPicPr>
          <p:cNvPr id="4" name="Picture 3">
            <a:extLst>
              <a:ext uri="{FF2B5EF4-FFF2-40B4-BE49-F238E27FC236}">
                <a16:creationId xmlns:a16="http://schemas.microsoft.com/office/drawing/2014/main" id="{2F1B1481-2371-460D-B0E3-A57FFAEC677B}"/>
              </a:ext>
            </a:extLst>
          </p:cNvPr>
          <p:cNvPicPr>
            <a:picLocks noChangeAspect="1"/>
          </p:cNvPicPr>
          <p:nvPr/>
        </p:nvPicPr>
        <p:blipFill rotWithShape="1">
          <a:blip r:embed="rId2"/>
          <a:srcRect r="9656"/>
          <a:stretch/>
        </p:blipFill>
        <p:spPr>
          <a:xfrm>
            <a:off x="1956863" y="1816165"/>
            <a:ext cx="8278273" cy="4352885"/>
          </a:xfrm>
          <a:prstGeom prst="rect">
            <a:avLst/>
          </a:prstGeom>
        </p:spPr>
      </p:pic>
    </p:spTree>
    <p:extLst>
      <p:ext uri="{BB962C8B-B14F-4D97-AF65-F5344CB8AC3E}">
        <p14:creationId xmlns:p14="http://schemas.microsoft.com/office/powerpoint/2010/main" val="226576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407-F64D-4808-BF2A-640982B3BD4D}"/>
              </a:ext>
            </a:extLst>
          </p:cNvPr>
          <p:cNvSpPr>
            <a:spLocks noGrp="1"/>
          </p:cNvSpPr>
          <p:nvPr>
            <p:ph type="title"/>
          </p:nvPr>
        </p:nvSpPr>
        <p:spPr/>
        <p:txBody>
          <a:bodyPr/>
          <a:lstStyle/>
          <a:p>
            <a:r>
              <a:rPr lang="en-US" dirty="0"/>
              <a:t>Overview of Topic</a:t>
            </a:r>
          </a:p>
        </p:txBody>
      </p:sp>
      <p:sp>
        <p:nvSpPr>
          <p:cNvPr id="3" name="Content Placeholder 2">
            <a:extLst>
              <a:ext uri="{FF2B5EF4-FFF2-40B4-BE49-F238E27FC236}">
                <a16:creationId xmlns:a16="http://schemas.microsoft.com/office/drawing/2014/main" id="{0EE66E69-2005-4CB1-B1CB-A0FF3C85DADE}"/>
              </a:ext>
            </a:extLst>
          </p:cNvPr>
          <p:cNvSpPr>
            <a:spLocks noGrp="1"/>
          </p:cNvSpPr>
          <p:nvPr>
            <p:ph idx="1"/>
          </p:nvPr>
        </p:nvSpPr>
        <p:spPr/>
        <p:txBody>
          <a:bodyPr>
            <a:normAutofit/>
          </a:bodyPr>
          <a:lstStyle/>
          <a:p>
            <a:pPr marL="0" indent="0">
              <a:buNone/>
            </a:pPr>
            <a:r>
              <a:rPr lang="en-US" sz="2400" b="1" dirty="0"/>
              <a:t>Core Question: </a:t>
            </a:r>
            <a:r>
              <a:rPr lang="en-US" sz="2400" dirty="0"/>
              <a:t>What are the primary drivers which impact the median home price in Georgia?</a:t>
            </a:r>
          </a:p>
          <a:p>
            <a:pPr marL="0" indent="0">
              <a:buNone/>
            </a:pPr>
            <a:endParaRPr lang="en-US" sz="2400" b="1" dirty="0"/>
          </a:p>
          <a:p>
            <a:pPr marL="0" indent="0">
              <a:buNone/>
            </a:pPr>
            <a:r>
              <a:rPr lang="en-US" sz="2400" b="1" dirty="0"/>
              <a:t>Core Strategy: </a:t>
            </a:r>
            <a:r>
              <a:rPr lang="en-US" sz="2400" dirty="0"/>
              <a:t>Look for correlations between median home price and various external factors year over year at the total state level and at the zip code level and see whether they are correlated to increases and decreases in median price.</a:t>
            </a:r>
          </a:p>
        </p:txBody>
      </p:sp>
    </p:spTree>
    <p:extLst>
      <p:ext uri="{BB962C8B-B14F-4D97-AF65-F5344CB8AC3E}">
        <p14:creationId xmlns:p14="http://schemas.microsoft.com/office/powerpoint/2010/main" val="40146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4AF6-AAE0-4230-924F-C48C8BDB711B}"/>
              </a:ext>
            </a:extLst>
          </p:cNvPr>
          <p:cNvSpPr>
            <a:spLocks noGrp="1"/>
          </p:cNvSpPr>
          <p:nvPr>
            <p:ph type="title"/>
          </p:nvPr>
        </p:nvSpPr>
        <p:spPr/>
        <p:txBody>
          <a:bodyPr/>
          <a:lstStyle/>
          <a:p>
            <a:r>
              <a:rPr lang="en-US" dirty="0"/>
              <a:t>Questions/Data</a:t>
            </a:r>
          </a:p>
        </p:txBody>
      </p:sp>
      <p:sp>
        <p:nvSpPr>
          <p:cNvPr id="3" name="Content Placeholder 2">
            <a:extLst>
              <a:ext uri="{FF2B5EF4-FFF2-40B4-BE49-F238E27FC236}">
                <a16:creationId xmlns:a16="http://schemas.microsoft.com/office/drawing/2014/main" id="{81D00F6F-6CE3-47DB-BBDD-61B771719A9F}"/>
              </a:ext>
            </a:extLst>
          </p:cNvPr>
          <p:cNvSpPr>
            <a:spLocks noGrp="1"/>
          </p:cNvSpPr>
          <p:nvPr>
            <p:ph idx="1"/>
          </p:nvPr>
        </p:nvSpPr>
        <p:spPr/>
        <p:txBody>
          <a:bodyPr>
            <a:normAutofit fontScale="85000" lnSpcReduction="20000"/>
          </a:bodyPr>
          <a:lstStyle/>
          <a:p>
            <a:r>
              <a:rPr lang="en-US" sz="2400" b="1" dirty="0"/>
              <a:t>Questions Asked:</a:t>
            </a:r>
          </a:p>
          <a:p>
            <a:pPr lvl="1"/>
            <a:r>
              <a:rPr lang="en-US" sz="1800" dirty="0"/>
              <a:t>Have home prices increased or decreased over time in the state of Georgia?</a:t>
            </a:r>
          </a:p>
          <a:p>
            <a:pPr lvl="1"/>
            <a:r>
              <a:rPr lang="en-US" sz="1800" dirty="0"/>
              <a:t>Do people in Georgia generally buy more expensive homes if they make more money?</a:t>
            </a:r>
          </a:p>
          <a:p>
            <a:pPr lvl="1"/>
            <a:r>
              <a:rPr lang="en-US" sz="1800" dirty="0"/>
              <a:t>How does the growth in the population affect housing prices in Georgia?</a:t>
            </a:r>
          </a:p>
          <a:p>
            <a:pPr lvl="1"/>
            <a:r>
              <a:rPr lang="en-US" sz="1800" dirty="0"/>
              <a:t>What external factors can impact the price of homes in an area?</a:t>
            </a:r>
          </a:p>
          <a:p>
            <a:pPr lvl="2"/>
            <a:r>
              <a:rPr lang="en-US" sz="1600" dirty="0"/>
              <a:t>Does poverty rate by zip code impact home price?</a:t>
            </a:r>
          </a:p>
          <a:p>
            <a:pPr lvl="2"/>
            <a:r>
              <a:rPr lang="en-US" sz="1600" dirty="0"/>
              <a:t>Does unemployment rate by zip code impact home price?</a:t>
            </a:r>
          </a:p>
          <a:p>
            <a:pPr lvl="2"/>
            <a:r>
              <a:rPr lang="en-US" sz="1600" dirty="0"/>
              <a:t>Does the count of bachelor’s degrees in a zip code impact the housing price appreciation?</a:t>
            </a:r>
          </a:p>
          <a:p>
            <a:r>
              <a:rPr lang="en-US" sz="2400" b="1" dirty="0"/>
              <a:t>Data Needed:</a:t>
            </a:r>
          </a:p>
          <a:p>
            <a:pPr lvl="1"/>
            <a:r>
              <a:rPr lang="en-US" sz="2000" dirty="0"/>
              <a:t>Historical home price data and some demographic data for Georgia was obtained from datausa.io</a:t>
            </a:r>
          </a:p>
          <a:p>
            <a:pPr lvl="1"/>
            <a:r>
              <a:rPr lang="en-US" sz="2000" dirty="0"/>
              <a:t>Some points of interest on historical home price by zip code were collected from Zillow research data</a:t>
            </a:r>
          </a:p>
          <a:p>
            <a:pPr lvl="1"/>
            <a:r>
              <a:rPr lang="en-US" sz="2000" dirty="0"/>
              <a:t>Some demographic data was obtained from the Census API</a:t>
            </a:r>
          </a:p>
          <a:p>
            <a:pPr lvl="1"/>
            <a:endParaRPr lang="en-US" sz="2200" dirty="0"/>
          </a:p>
          <a:p>
            <a:pPr lvl="1"/>
            <a:endParaRPr lang="en-US" sz="1700" dirty="0"/>
          </a:p>
        </p:txBody>
      </p:sp>
    </p:spTree>
    <p:extLst>
      <p:ext uri="{BB962C8B-B14F-4D97-AF65-F5344CB8AC3E}">
        <p14:creationId xmlns:p14="http://schemas.microsoft.com/office/powerpoint/2010/main" val="49370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Roadblocks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p:txBody>
          <a:bodyPr>
            <a:normAutofit fontScale="92500" lnSpcReduction="20000"/>
          </a:bodyPr>
          <a:lstStyle/>
          <a:p>
            <a:pPr marL="0" indent="0">
              <a:buNone/>
            </a:pPr>
            <a:r>
              <a:rPr lang="en-US" sz="2400" b="1" u="sng" dirty="0"/>
              <a:t>Problems Which Arose</a:t>
            </a:r>
            <a:endParaRPr lang="en-US" sz="2400" dirty="0"/>
          </a:p>
          <a:p>
            <a:r>
              <a:rPr lang="en-US" sz="2000" dirty="0"/>
              <a:t>Retrieval Limits</a:t>
            </a:r>
          </a:p>
          <a:p>
            <a:pPr lvl="1"/>
            <a:r>
              <a:rPr lang="en-US" sz="1600" dirty="0"/>
              <a:t>Initially, much of our data on the state level and zip code level came from ATTOM real estate APIs.</a:t>
            </a:r>
          </a:p>
          <a:p>
            <a:pPr lvl="1"/>
            <a:r>
              <a:rPr lang="en-US" sz="1600" dirty="0"/>
              <a:t>This left us scrambling for reliable data sources at the end, and we didn’t get the chance to explore as many factors as we initially intended.</a:t>
            </a:r>
          </a:p>
          <a:p>
            <a:pPr lvl="1"/>
            <a:r>
              <a:rPr lang="en-US" sz="1600" dirty="0"/>
              <a:t>Some speed considerations depending on what the volume of data was being requested (frequent timeouts)</a:t>
            </a:r>
          </a:p>
          <a:p>
            <a:pPr lvl="1"/>
            <a:r>
              <a:rPr lang="en-US" sz="1600" dirty="0"/>
              <a:t>Different data sources provided different periods of time, which were at times difficult to combine</a:t>
            </a:r>
          </a:p>
          <a:p>
            <a:r>
              <a:rPr lang="en-US" sz="2000" dirty="0"/>
              <a:t>Scale</a:t>
            </a:r>
          </a:p>
          <a:p>
            <a:pPr lvl="1"/>
            <a:r>
              <a:rPr lang="en-US" sz="1600" dirty="0"/>
              <a:t>SO MANY factors influence the real estate market!</a:t>
            </a:r>
          </a:p>
          <a:p>
            <a:pPr lvl="1"/>
            <a:r>
              <a:rPr lang="en-US" sz="1600" dirty="0"/>
              <a:t>If we could isolate every single factor and its exact impact on home price in each zip code in ~2 weeks, we would be off exploiting arbitrage opportunities on the real estate market.</a:t>
            </a:r>
          </a:p>
          <a:p>
            <a:pPr lvl="1"/>
            <a:r>
              <a:rPr lang="en-US" sz="1600" dirty="0"/>
              <a:t>Our group aligned on choosing a handful of factors which were readily available to test and see what correlations we saw when comparing to home price over time!</a:t>
            </a:r>
          </a:p>
        </p:txBody>
      </p:sp>
      <p:pic>
        <p:nvPicPr>
          <p:cNvPr id="4" name="Picture 3">
            <a:extLst>
              <a:ext uri="{FF2B5EF4-FFF2-40B4-BE49-F238E27FC236}">
                <a16:creationId xmlns:a16="http://schemas.microsoft.com/office/drawing/2014/main" id="{7AF2C576-8C16-452C-A706-FB5807010CCD}"/>
              </a:ext>
            </a:extLst>
          </p:cNvPr>
          <p:cNvPicPr>
            <a:picLocks noChangeAspect="1"/>
          </p:cNvPicPr>
          <p:nvPr/>
        </p:nvPicPr>
        <p:blipFill>
          <a:blip r:embed="rId2"/>
          <a:stretch>
            <a:fillRect/>
          </a:stretch>
        </p:blipFill>
        <p:spPr>
          <a:xfrm>
            <a:off x="8534400" y="1689001"/>
            <a:ext cx="2428875" cy="828237"/>
          </a:xfrm>
          <a:prstGeom prst="rect">
            <a:avLst/>
          </a:prstGeom>
        </p:spPr>
      </p:pic>
    </p:spTree>
    <p:extLst>
      <p:ext uri="{BB962C8B-B14F-4D97-AF65-F5344CB8AC3E}">
        <p14:creationId xmlns:p14="http://schemas.microsoft.com/office/powerpoint/2010/main" val="39950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1818-6AAA-704A-B13B-29ADCA1A2D8D}"/>
              </a:ext>
            </a:extLst>
          </p:cNvPr>
          <p:cNvSpPr>
            <a:spLocks noGrp="1"/>
          </p:cNvSpPr>
          <p:nvPr>
            <p:ph type="title"/>
          </p:nvPr>
        </p:nvSpPr>
        <p:spPr/>
        <p:txBody>
          <a:bodyPr/>
          <a:lstStyle/>
          <a:p>
            <a:r>
              <a:rPr lang="en-US" dirty="0"/>
              <a:t>Data Retrieval Process and Result </a:t>
            </a:r>
          </a:p>
        </p:txBody>
      </p:sp>
      <p:pic>
        <p:nvPicPr>
          <p:cNvPr id="5" name="Picture 4" descr="A screenshot of a cell phone&#10;&#10;Description automatically generated">
            <a:extLst>
              <a:ext uri="{FF2B5EF4-FFF2-40B4-BE49-F238E27FC236}">
                <a16:creationId xmlns:a16="http://schemas.microsoft.com/office/drawing/2014/main" id="{A2F39142-C58E-5D49-B9E2-A05DC988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661" y="4153434"/>
            <a:ext cx="2608821" cy="18973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94C08B0-02F3-7441-9F3E-B9CE8A937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7118"/>
            <a:ext cx="4667479" cy="2214807"/>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2F591B89-876C-A741-B26E-82D1882C7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496343"/>
            <a:ext cx="4667479" cy="1554415"/>
          </a:xfrm>
          <a:prstGeom prst="rect">
            <a:avLst/>
          </a:prstGeom>
        </p:spPr>
      </p:pic>
      <p:sp>
        <p:nvSpPr>
          <p:cNvPr id="10" name="TextBox 9">
            <a:extLst>
              <a:ext uri="{FF2B5EF4-FFF2-40B4-BE49-F238E27FC236}">
                <a16:creationId xmlns:a16="http://schemas.microsoft.com/office/drawing/2014/main" id="{E0A8A267-3110-BA46-B7F2-6E612E89F7CE}"/>
              </a:ext>
            </a:extLst>
          </p:cNvPr>
          <p:cNvSpPr txBox="1"/>
          <p:nvPr/>
        </p:nvSpPr>
        <p:spPr>
          <a:xfrm>
            <a:off x="6096000" y="1711095"/>
            <a:ext cx="5267325" cy="3200876"/>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t>Six demographic characteristics were screened and identified as possible potential factors to housing prices: education level, family size, number of households, crime score, air quality score, and average expenditure</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There are 108 zip code areas in Atlanta, and we were able to extract 7 zip codes/run. The data were stored in an excel file, which we planned to export as csv format and run analyses. Unfortunately, the 21 cases which we were able to pull is insufficient to generate meaningful results</a:t>
            </a:r>
          </a:p>
          <a:p>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p:txBody>
      </p:sp>
    </p:spTree>
    <p:extLst>
      <p:ext uri="{BB962C8B-B14F-4D97-AF65-F5344CB8AC3E}">
        <p14:creationId xmlns:p14="http://schemas.microsoft.com/office/powerpoint/2010/main" val="6355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2730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6506049" cy="3849624"/>
          </a:xfrm>
        </p:spPr>
        <p:txBody>
          <a:bodyPr>
            <a:normAutofit/>
          </a:bodyPr>
          <a:lstStyle/>
          <a:p>
            <a:r>
              <a:rPr lang="en-US" sz="2200" dirty="0"/>
              <a:t>Graphical analysis was primarily done with Matplotlib</a:t>
            </a:r>
          </a:p>
          <a:p>
            <a:r>
              <a:rPr lang="en-US" sz="2200" dirty="0"/>
              <a:t>There were many different ways to visualize our data, and this helped us to view the data from different points of view (scatter plots, line graphs, boxplots, </a:t>
            </a:r>
            <a:r>
              <a:rPr lang="en-US" sz="2200" dirty="0" err="1"/>
              <a:t>etc</a:t>
            </a:r>
            <a:r>
              <a:rPr lang="en-US" sz="2200" dirty="0"/>
              <a:t>).</a:t>
            </a:r>
          </a:p>
        </p:txBody>
      </p:sp>
      <p:pic>
        <p:nvPicPr>
          <p:cNvPr id="1026" name="Picture 2" descr="Image result for data analysis&quot;">
            <a:extLst>
              <a:ext uri="{FF2B5EF4-FFF2-40B4-BE49-F238E27FC236}">
                <a16:creationId xmlns:a16="http://schemas.microsoft.com/office/drawing/2014/main" id="{4CE6AF1B-980A-44BD-A529-BDE3542A3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703" y="2484288"/>
            <a:ext cx="3414619" cy="18894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AD0A7BA-3E50-48E7-8239-307EA7BA1307}"/>
              </a:ext>
            </a:extLst>
          </p:cNvPr>
          <p:cNvSpPr>
            <a:spLocks noGrp="1"/>
          </p:cNvSpPr>
          <p:nvPr>
            <p:ph type="ftr" sz="quarter" idx="11"/>
          </p:nvPr>
        </p:nvSpPr>
        <p:spPr/>
        <p:txBody>
          <a:bodyPr/>
          <a:lstStyle/>
          <a:p>
            <a:r>
              <a:rPr lang="en-US" dirty="0"/>
              <a:t>Image from Towards Data Science</a:t>
            </a:r>
          </a:p>
        </p:txBody>
      </p:sp>
    </p:spTree>
    <p:extLst>
      <p:ext uri="{BB962C8B-B14F-4D97-AF65-F5344CB8AC3E}">
        <p14:creationId xmlns:p14="http://schemas.microsoft.com/office/powerpoint/2010/main" val="391894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701-516A-4587-9D12-EC8C959DBBAB}"/>
              </a:ext>
            </a:extLst>
          </p:cNvPr>
          <p:cNvSpPr>
            <a:spLocks noGrp="1"/>
          </p:cNvSpPr>
          <p:nvPr>
            <p:ph type="title"/>
          </p:nvPr>
        </p:nvSpPr>
        <p:spPr/>
        <p:txBody>
          <a:bodyPr/>
          <a:lstStyle/>
          <a:p>
            <a:r>
              <a:rPr lang="en-US" dirty="0"/>
              <a:t>Home Price Trends</a:t>
            </a:r>
          </a:p>
        </p:txBody>
      </p:sp>
      <p:sp>
        <p:nvSpPr>
          <p:cNvPr id="5" name="Footer Placeholder 3">
            <a:extLst>
              <a:ext uri="{FF2B5EF4-FFF2-40B4-BE49-F238E27FC236}">
                <a16:creationId xmlns:a16="http://schemas.microsoft.com/office/drawing/2014/main" id="{841CB834-96E4-4B62-A77E-A586B97A928D}"/>
              </a:ext>
            </a:extLst>
          </p:cNvPr>
          <p:cNvSpPr>
            <a:spLocks noGrp="1"/>
          </p:cNvSpPr>
          <p:nvPr>
            <p:ph type="ftr" sz="quarter" idx="11"/>
          </p:nvPr>
        </p:nvSpPr>
        <p:spPr>
          <a:xfrm>
            <a:off x="1066800" y="6035040"/>
            <a:ext cx="5816600" cy="365760"/>
          </a:xfrm>
        </p:spPr>
        <p:txBody>
          <a:bodyPr/>
          <a:lstStyle/>
          <a:p>
            <a:r>
              <a:rPr lang="en-US" dirty="0"/>
              <a:t>Zillow Research Data</a:t>
            </a:r>
          </a:p>
        </p:txBody>
      </p:sp>
      <p:sp>
        <p:nvSpPr>
          <p:cNvPr id="4" name="TextBox 3">
            <a:extLst>
              <a:ext uri="{FF2B5EF4-FFF2-40B4-BE49-F238E27FC236}">
                <a16:creationId xmlns:a16="http://schemas.microsoft.com/office/drawing/2014/main" id="{C3FC4256-7289-4FA5-8446-CC27BBE8471A}"/>
              </a:ext>
            </a:extLst>
          </p:cNvPr>
          <p:cNvSpPr txBox="1"/>
          <p:nvPr/>
        </p:nvSpPr>
        <p:spPr>
          <a:xfrm>
            <a:off x="8815473" y="3197661"/>
            <a:ext cx="2732249"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Across cities in Georgia, we have seen home price increase steadily over the previous 5 years</a:t>
            </a:r>
          </a:p>
        </p:txBody>
      </p:sp>
      <p:pic>
        <p:nvPicPr>
          <p:cNvPr id="7" name="Picture 6">
            <a:extLst>
              <a:ext uri="{FF2B5EF4-FFF2-40B4-BE49-F238E27FC236}">
                <a16:creationId xmlns:a16="http://schemas.microsoft.com/office/drawing/2014/main" id="{B1A9E593-D102-4ACF-A934-68D0EA5A7D89}"/>
              </a:ext>
            </a:extLst>
          </p:cNvPr>
          <p:cNvPicPr>
            <a:picLocks noChangeAspect="1"/>
          </p:cNvPicPr>
          <p:nvPr/>
        </p:nvPicPr>
        <p:blipFill>
          <a:blip r:embed="rId2"/>
          <a:stretch>
            <a:fillRect/>
          </a:stretch>
        </p:blipFill>
        <p:spPr>
          <a:xfrm>
            <a:off x="1066800" y="1926973"/>
            <a:ext cx="7474023" cy="4195289"/>
          </a:xfrm>
          <a:prstGeom prst="rect">
            <a:avLst/>
          </a:prstGeom>
        </p:spPr>
      </p:pic>
    </p:spTree>
    <p:extLst>
      <p:ext uri="{BB962C8B-B14F-4D97-AF65-F5344CB8AC3E}">
        <p14:creationId xmlns:p14="http://schemas.microsoft.com/office/powerpoint/2010/main" val="3707654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{4C2B3CFD-DD77-40B0-98DF-027D37DA85BF}tf78438558</Template>
  <TotalTime>0</TotalTime>
  <Words>1204</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Century Gothic</vt:lpstr>
      <vt:lpstr>Courier New</vt:lpstr>
      <vt:lpstr>Garamond</vt:lpstr>
      <vt:lpstr>SavonVTI</vt:lpstr>
      <vt:lpstr>Drivers Impacting the Housing Market in Georgia</vt:lpstr>
      <vt:lpstr>Background</vt:lpstr>
      <vt:lpstr>Overview of Topic</vt:lpstr>
      <vt:lpstr>Questions/Data</vt:lpstr>
      <vt:lpstr>Roadblocks</vt:lpstr>
      <vt:lpstr>Data Retrieval Process and Result </vt:lpstr>
      <vt:lpstr>Data Analysis</vt:lpstr>
      <vt:lpstr>Data Analysis</vt:lpstr>
      <vt:lpstr>Home Price Trends</vt:lpstr>
      <vt:lpstr>Median Income in Metro Atlanta</vt:lpstr>
      <vt:lpstr>Wage Distribution in Georgia</vt:lpstr>
      <vt:lpstr>How does the growth in population have an effect on housing prices in the region?</vt:lpstr>
      <vt:lpstr>Does Poverty Rate Impact Home Price?</vt:lpstr>
      <vt:lpstr>Does Unemployment Rate Impact House Price?</vt:lpstr>
      <vt:lpstr>How Does Education Impact The Median Home Prices by Zip Code?</vt:lpstr>
      <vt:lpstr>Conclusions</vt:lpstr>
      <vt:lpstr>What’s Next?</vt:lpstr>
      <vt:lpstr>Q&amp;A</vt:lpstr>
      <vt:lpstr>Appendix</vt:lpstr>
      <vt:lpstr>Home Price By City Over Year</vt:lpstr>
      <vt:lpstr>Home Price by County/City – The Economic Decline</vt:lpstr>
      <vt:lpstr>Index of Home Price Year over Year</vt:lpstr>
      <vt:lpstr>Merging Zillow Data with Census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2020-02-04T19:01:27Z</dcterms:created>
  <dcterms:modified xsi:type="dcterms:W3CDTF">2020-02-05T00:32:05Z</dcterms:modified>
</cp:coreProperties>
</file>