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7"/>
  </p:notesMasterIdLst>
  <p:sldIdLst>
    <p:sldId id="257" r:id="rId2"/>
    <p:sldId id="270" r:id="rId3"/>
    <p:sldId id="262" r:id="rId4"/>
    <p:sldId id="287" r:id="rId5"/>
    <p:sldId id="263" r:id="rId6"/>
    <p:sldId id="264" r:id="rId7"/>
    <p:sldId id="289" r:id="rId8"/>
    <p:sldId id="291" r:id="rId9"/>
    <p:sldId id="272" r:id="rId10"/>
    <p:sldId id="274" r:id="rId11"/>
    <p:sldId id="275" r:id="rId12"/>
    <p:sldId id="276" r:id="rId13"/>
    <p:sldId id="290" r:id="rId14"/>
    <p:sldId id="278" r:id="rId15"/>
    <p:sldId id="292" r:id="rId16"/>
    <p:sldId id="277" r:id="rId17"/>
    <p:sldId id="286" r:id="rId18"/>
    <p:sldId id="281" r:id="rId19"/>
    <p:sldId id="279" r:id="rId20"/>
    <p:sldId id="267" r:id="rId21"/>
    <p:sldId id="282" r:id="rId22"/>
    <p:sldId id="283" r:id="rId23"/>
    <p:sldId id="284" r:id="rId24"/>
    <p:sldId id="285"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30" dt="2020-02-05T01:32:49.312"/>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a:xfrm>
            <a:off x="1066800" y="6032526"/>
            <a:ext cx="5816600" cy="365760"/>
          </a:xfrm>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income.</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2"/>
          <a:stretch>
            <a:fillRect/>
          </a:stretch>
        </p:blipFill>
        <p:spPr>
          <a:xfrm>
            <a:off x="809621" y="2414245"/>
            <a:ext cx="4905374" cy="3335654"/>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3"/>
          <a:stretch>
            <a:fillRect/>
          </a:stretch>
        </p:blipFill>
        <p:spPr>
          <a:xfrm>
            <a:off x="6018000" y="2414244"/>
            <a:ext cx="5233525" cy="3335653"/>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2699-F513-46EE-A8B2-CD4B197E2DEC}"/>
              </a:ext>
            </a:extLst>
          </p:cNvPr>
          <p:cNvSpPr>
            <a:spLocks noGrp="1"/>
          </p:cNvSpPr>
          <p:nvPr>
            <p:ph type="title"/>
          </p:nvPr>
        </p:nvSpPr>
        <p:spPr/>
        <p:txBody>
          <a:bodyPr/>
          <a:lstStyle/>
          <a:p>
            <a:r>
              <a:rPr lang="en-US" dirty="0"/>
              <a:t>Rising interest rates also have an impact on property value</a:t>
            </a:r>
          </a:p>
        </p:txBody>
      </p:sp>
      <p:pic>
        <p:nvPicPr>
          <p:cNvPr id="4" name="Picture 3">
            <a:extLst>
              <a:ext uri="{FF2B5EF4-FFF2-40B4-BE49-F238E27FC236}">
                <a16:creationId xmlns:a16="http://schemas.microsoft.com/office/drawing/2014/main" id="{32318711-1F99-4B5B-B574-08E603CD3E29}"/>
              </a:ext>
            </a:extLst>
          </p:cNvPr>
          <p:cNvPicPr>
            <a:picLocks noChangeAspect="1"/>
          </p:cNvPicPr>
          <p:nvPr/>
        </p:nvPicPr>
        <p:blipFill>
          <a:blip r:embed="rId2"/>
          <a:stretch>
            <a:fillRect/>
          </a:stretch>
        </p:blipFill>
        <p:spPr>
          <a:xfrm>
            <a:off x="1010457" y="2449124"/>
            <a:ext cx="10114743" cy="2847176"/>
          </a:xfrm>
          <a:prstGeom prst="rect">
            <a:avLst/>
          </a:prstGeom>
        </p:spPr>
      </p:pic>
      <p:sp>
        <p:nvSpPr>
          <p:cNvPr id="5" name="Footer Placeholder 3">
            <a:extLst>
              <a:ext uri="{FF2B5EF4-FFF2-40B4-BE49-F238E27FC236}">
                <a16:creationId xmlns:a16="http://schemas.microsoft.com/office/drawing/2014/main" id="{1731A65D-93A6-4408-8913-1627713E913D}"/>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84471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normAutofit lnSpcReduction="10000"/>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Interest rates are rising in Georgia, contributing to rising costs of the affordability of housing.</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FB9-3417-4592-8980-30FA791BCE49}"/>
              </a:ext>
            </a:extLst>
          </p:cNvPr>
          <p:cNvSpPr>
            <a:spLocks noGrp="1"/>
          </p:cNvSpPr>
          <p:nvPr>
            <p:ph type="title"/>
          </p:nvPr>
        </p:nvSpPr>
        <p:spPr/>
        <p:txBody>
          <a:bodyPr>
            <a:normAutofit/>
          </a:bodyPr>
          <a:lstStyle/>
          <a:p>
            <a:r>
              <a:rPr lang="en-US" dirty="0"/>
              <a:t>Average Total Expenditure of Family Households in the Atlanta Area</a:t>
            </a:r>
          </a:p>
        </p:txBody>
      </p:sp>
      <p:pic>
        <p:nvPicPr>
          <p:cNvPr id="7" name="Picture 6" descr="A close up of a map&#10;&#10;Description automatically generated">
            <a:extLst>
              <a:ext uri="{FF2B5EF4-FFF2-40B4-BE49-F238E27FC236}">
                <a16:creationId xmlns:a16="http://schemas.microsoft.com/office/drawing/2014/main" id="{22B6BBE7-7AEC-4925-BE0C-6E2583E23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50" y="2333875"/>
            <a:ext cx="5157375" cy="3378970"/>
          </a:xfrm>
          <a:prstGeom prst="rect">
            <a:avLst/>
          </a:prstGeom>
        </p:spPr>
      </p:pic>
      <p:sp>
        <p:nvSpPr>
          <p:cNvPr id="8" name="Footer Placeholder 3">
            <a:extLst>
              <a:ext uri="{FF2B5EF4-FFF2-40B4-BE49-F238E27FC236}">
                <a16:creationId xmlns:a16="http://schemas.microsoft.com/office/drawing/2014/main" id="{20839235-99B0-41E3-880C-E563C11CD0DE}"/>
              </a:ext>
            </a:extLst>
          </p:cNvPr>
          <p:cNvSpPr>
            <a:spLocks noGrp="1"/>
          </p:cNvSpPr>
          <p:nvPr>
            <p:ph type="ftr" sz="quarter" idx="11"/>
          </p:nvPr>
        </p:nvSpPr>
        <p:spPr>
          <a:xfrm>
            <a:off x="1066800" y="6032526"/>
            <a:ext cx="5816600" cy="365760"/>
          </a:xfrm>
        </p:spPr>
        <p:txBody>
          <a:bodyPr/>
          <a:lstStyle/>
          <a:p>
            <a:r>
              <a:rPr lang="en-US" dirty="0"/>
              <a:t>Attom Data</a:t>
            </a:r>
          </a:p>
          <a:p>
            <a:r>
              <a:rPr lang="en-US" dirty="0"/>
              <a:t>Limited Sample Size</a:t>
            </a:r>
          </a:p>
        </p:txBody>
      </p:sp>
      <p:sp>
        <p:nvSpPr>
          <p:cNvPr id="9" name="TextBox 8">
            <a:extLst>
              <a:ext uri="{FF2B5EF4-FFF2-40B4-BE49-F238E27FC236}">
                <a16:creationId xmlns:a16="http://schemas.microsoft.com/office/drawing/2014/main" id="{2EDF6A21-866B-4239-ACE5-89756AAF346E}"/>
              </a:ext>
            </a:extLst>
          </p:cNvPr>
          <p:cNvSpPr txBox="1"/>
          <p:nvPr/>
        </p:nvSpPr>
        <p:spPr>
          <a:xfrm>
            <a:off x="8548773" y="2764810"/>
            <a:ext cx="2732249" cy="2308324"/>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There is a strong positive relationship between the number of family households per zip code with the average total expenditure of each family.</a:t>
            </a:r>
          </a:p>
        </p:txBody>
      </p:sp>
    </p:spTree>
    <p:extLst>
      <p:ext uri="{BB962C8B-B14F-4D97-AF65-F5344CB8AC3E}">
        <p14:creationId xmlns:p14="http://schemas.microsoft.com/office/powerpoint/2010/main" val="40994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1276</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Courier New</vt:lpstr>
      <vt:lpstr>Garamond</vt:lpstr>
      <vt:lpstr>SavonVTI</vt:lpstr>
      <vt:lpstr>Drivers Impacting the Housing Market in Georgia</vt:lpstr>
      <vt:lpstr>Background</vt:lpstr>
      <vt:lpstr>Overview of Topic</vt:lpstr>
      <vt:lpstr>Summary</vt:lpstr>
      <vt:lpstr>Questions/Data</vt:lpstr>
      <vt:lpstr>Roadblocks</vt:lpstr>
      <vt:lpstr>Data Retrieval Process and Result </vt:lpstr>
      <vt:lpstr>Average Total Expenditure of Family Households in the Atlanta Area</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Rising interest rates also have an impact on property value</vt:lpstr>
      <vt:lpstr>Does Poverty Rate Impact Home Price?</vt:lpstr>
      <vt:lpstr>Does Unemployment Rate Impact House Price?</vt:lpstr>
      <vt:lpstr>How Does Education Impact The Median Home Prices by Zip Code?</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2020-02-05T01:42:36Z</dcterms:modified>
</cp:coreProperties>
</file>