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32004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" userDrawn="1">
          <p15:clr>
            <a:srgbClr val="747775"/>
          </p15:clr>
        </p15:guide>
        <p15:guide id="2" pos="216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6005" autoAdjust="0"/>
  </p:normalViewPr>
  <p:slideViewPr>
    <p:cSldViewPr snapToGrid="0" showGuides="1">
      <p:cViewPr varScale="1">
        <p:scale>
          <a:sx n="189" d="100"/>
          <a:sy n="189" d="100"/>
        </p:scale>
        <p:origin x="654" y="156"/>
      </p:cViewPr>
      <p:guideLst>
        <p:guide orient="horz" pos="1022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5ba4159d1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5ba4159d1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23770"/>
            <a:ext cx="51435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680951"/>
            <a:ext cx="51435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60" indent="0" algn="ctr">
              <a:buNone/>
              <a:defRPr sz="935"/>
            </a:lvl2pPr>
            <a:lvl3pPr marL="426720" indent="0" algn="ctr">
              <a:buNone/>
              <a:defRPr sz="840"/>
            </a:lvl3pPr>
            <a:lvl4pPr marL="640080" indent="0" algn="ctr">
              <a:buNone/>
              <a:defRPr sz="745"/>
            </a:lvl4pPr>
            <a:lvl5pPr marL="853440" indent="0" algn="ctr">
              <a:buNone/>
              <a:defRPr sz="745"/>
            </a:lvl5pPr>
            <a:lvl6pPr marL="1066800" indent="0" algn="ctr">
              <a:buNone/>
              <a:defRPr sz="745"/>
            </a:lvl6pPr>
            <a:lvl7pPr marL="1280160" indent="0" algn="ctr">
              <a:buNone/>
              <a:defRPr sz="745"/>
            </a:lvl7pPr>
            <a:lvl8pPr marL="1493520" indent="0" algn="ctr">
              <a:buNone/>
              <a:defRPr sz="745"/>
            </a:lvl8pPr>
            <a:lvl9pPr marL="1706880" indent="0" algn="ctr">
              <a:buNone/>
              <a:defRPr sz="7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70392"/>
            <a:ext cx="147875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70392"/>
            <a:ext cx="4350544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97878"/>
            <a:ext cx="591502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141750"/>
            <a:ext cx="591502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67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08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4pPr>
            <a:lvl5pPr marL="85344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5pPr>
            <a:lvl6pPr marL="106680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6pPr>
            <a:lvl7pPr marL="128016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7pPr>
            <a:lvl8pPr marL="149352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8pPr>
            <a:lvl9pPr marL="1706880" indent="0">
              <a:buNone/>
              <a:defRPr sz="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51959"/>
            <a:ext cx="29146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51959"/>
            <a:ext cx="29146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0392"/>
            <a:ext cx="591502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84543"/>
            <a:ext cx="290125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5" b="1"/>
            </a:lvl4pPr>
            <a:lvl5pPr marL="853440" indent="0">
              <a:buNone/>
              <a:defRPr sz="745" b="1"/>
            </a:lvl5pPr>
            <a:lvl6pPr marL="1066800" indent="0">
              <a:buNone/>
              <a:defRPr sz="745" b="1"/>
            </a:lvl6pPr>
            <a:lvl7pPr marL="1280160" indent="0">
              <a:buNone/>
              <a:defRPr sz="745" b="1"/>
            </a:lvl7pPr>
            <a:lvl8pPr marL="1493520" indent="0">
              <a:buNone/>
              <a:defRPr sz="745" b="1"/>
            </a:lvl8pPr>
            <a:lvl9pPr marL="1706880" indent="0">
              <a:buNone/>
              <a:defRPr sz="7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169035"/>
            <a:ext cx="290125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84543"/>
            <a:ext cx="291554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5" b="1"/>
            </a:lvl4pPr>
            <a:lvl5pPr marL="853440" indent="0">
              <a:buNone/>
              <a:defRPr sz="745" b="1"/>
            </a:lvl5pPr>
            <a:lvl6pPr marL="1066800" indent="0">
              <a:buNone/>
              <a:defRPr sz="745" b="1"/>
            </a:lvl6pPr>
            <a:lvl7pPr marL="1280160" indent="0">
              <a:buNone/>
              <a:defRPr sz="745" b="1"/>
            </a:lvl7pPr>
            <a:lvl8pPr marL="1493520" indent="0">
              <a:buNone/>
              <a:defRPr sz="745" b="1"/>
            </a:lvl8pPr>
            <a:lvl9pPr marL="1706880" indent="0">
              <a:buNone/>
              <a:defRPr sz="7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169035"/>
            <a:ext cx="291554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3360"/>
            <a:ext cx="2211883" cy="746760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60799"/>
            <a:ext cx="3471863" cy="2274358"/>
          </a:xfrm>
        </p:spPr>
        <p:txBody>
          <a:bodyPr/>
          <a:lstStyle>
            <a:lvl1pPr>
              <a:defRPr sz="1495"/>
            </a:lvl1pPr>
            <a:lvl2pPr>
              <a:defRPr sz="1305"/>
            </a:lvl2pPr>
            <a:lvl3pPr>
              <a:defRPr sz="11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60120"/>
            <a:ext cx="2211883" cy="1778741"/>
          </a:xfrm>
        </p:spPr>
        <p:txBody>
          <a:bodyPr/>
          <a:lstStyle>
            <a:lvl1pPr marL="0" indent="0">
              <a:buNone/>
              <a:defRPr sz="745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6800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6880" indent="0">
              <a:buNone/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3360"/>
            <a:ext cx="2211883" cy="746760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60799"/>
            <a:ext cx="3471863" cy="2274358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360" indent="0">
              <a:buNone/>
              <a:defRPr sz="1305"/>
            </a:lvl2pPr>
            <a:lvl3pPr marL="426720" indent="0">
              <a:buNone/>
              <a:defRPr sz="1120"/>
            </a:lvl3pPr>
            <a:lvl4pPr marL="640080" indent="0">
              <a:buNone/>
              <a:defRPr sz="935"/>
            </a:lvl4pPr>
            <a:lvl5pPr marL="853440" indent="0">
              <a:buNone/>
              <a:defRPr sz="935"/>
            </a:lvl5pPr>
            <a:lvl6pPr marL="1066800" indent="0">
              <a:buNone/>
              <a:defRPr sz="935"/>
            </a:lvl6pPr>
            <a:lvl7pPr marL="1280160" indent="0">
              <a:buNone/>
              <a:defRPr sz="935"/>
            </a:lvl7pPr>
            <a:lvl8pPr marL="1493520" indent="0">
              <a:buNone/>
              <a:defRPr sz="935"/>
            </a:lvl8pPr>
            <a:lvl9pPr marL="1706880" indent="0">
              <a:buNone/>
              <a:defRPr sz="9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60120"/>
            <a:ext cx="2211883" cy="1778741"/>
          </a:xfrm>
        </p:spPr>
        <p:txBody>
          <a:bodyPr/>
          <a:lstStyle>
            <a:lvl1pPr marL="0" indent="0">
              <a:buNone/>
              <a:defRPr sz="745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6800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6880" indent="0">
              <a:buNone/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70392"/>
            <a:ext cx="591502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51959"/>
            <a:ext cx="591502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966297"/>
            <a:ext cx="231457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26720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" indent="-106680" algn="l" defTabSz="42672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676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60" indent="-106680" algn="l" defTabSz="42672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4;p13"/>
          <p:cNvSpPr/>
          <p:nvPr/>
        </p:nvSpPr>
        <p:spPr>
          <a:xfrm>
            <a:off x="3333493" y="454803"/>
            <a:ext cx="2011680" cy="224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cxnSp>
        <p:nvCxnSpPr>
          <p:cNvPr id="34" name="Google Shape;55;p13"/>
          <p:cNvCxnSpPr>
            <a:endCxn id="37" idx="1"/>
          </p:cNvCxnSpPr>
          <p:nvPr/>
        </p:nvCxnSpPr>
        <p:spPr>
          <a:xfrm>
            <a:off x="3208406" y="2190327"/>
            <a:ext cx="285100" cy="253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57;p13"/>
          <p:cNvCxnSpPr>
            <a:endCxn id="38" idx="1"/>
          </p:cNvCxnSpPr>
          <p:nvPr/>
        </p:nvCxnSpPr>
        <p:spPr>
          <a:xfrm>
            <a:off x="3234472" y="916368"/>
            <a:ext cx="87626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59;p13"/>
          <p:cNvSpPr/>
          <p:nvPr/>
        </p:nvSpPr>
        <p:spPr>
          <a:xfrm>
            <a:off x="4110733" y="1964264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7" name="Google Shape;56;p13"/>
          <p:cNvSpPr/>
          <p:nvPr/>
        </p:nvSpPr>
        <p:spPr>
          <a:xfrm>
            <a:off x="3493506" y="1964264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8" name="Google Shape;58;p13"/>
          <p:cNvSpPr/>
          <p:nvPr/>
        </p:nvSpPr>
        <p:spPr>
          <a:xfrm>
            <a:off x="4110733" y="687768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9" name="Google Shape;60;p13"/>
          <p:cNvSpPr/>
          <p:nvPr/>
        </p:nvSpPr>
        <p:spPr>
          <a:xfrm>
            <a:off x="4727953" y="1140981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0" name="Google Shape;61;p13"/>
          <p:cNvSpPr/>
          <p:nvPr/>
        </p:nvSpPr>
        <p:spPr>
          <a:xfrm>
            <a:off x="4727953" y="1964264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cxnSp>
        <p:nvCxnSpPr>
          <p:cNvPr id="41" name="Google Shape;62;p13"/>
          <p:cNvCxnSpPr>
            <a:stCxn id="37" idx="3"/>
            <a:endCxn id="36" idx="1"/>
          </p:cNvCxnSpPr>
          <p:nvPr/>
        </p:nvCxnSpPr>
        <p:spPr>
          <a:xfrm>
            <a:off x="3950706" y="2192864"/>
            <a:ext cx="16002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63;p13"/>
          <p:cNvCxnSpPr>
            <a:stCxn id="36" idx="3"/>
            <a:endCxn id="40" idx="1"/>
          </p:cNvCxnSpPr>
          <p:nvPr/>
        </p:nvCxnSpPr>
        <p:spPr>
          <a:xfrm>
            <a:off x="4567933" y="2192864"/>
            <a:ext cx="16002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64;p13"/>
          <p:cNvCxnSpPr>
            <a:stCxn id="38" idx="2"/>
            <a:endCxn id="39" idx="1"/>
          </p:cNvCxnSpPr>
          <p:nvPr/>
        </p:nvCxnSpPr>
        <p:spPr>
          <a:xfrm rot="16200000" flipH="1">
            <a:off x="4421337" y="1062964"/>
            <a:ext cx="224613" cy="38862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Google Shape;65;p13"/>
          <p:cNvSpPr/>
          <p:nvPr/>
        </p:nvSpPr>
        <p:spPr>
          <a:xfrm>
            <a:off x="3337560" y="2743200"/>
            <a:ext cx="822960" cy="457200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AFT (C)</a:t>
            </a:r>
          </a:p>
        </p:txBody>
      </p:sp>
      <p:sp>
        <p:nvSpPr>
          <p:cNvPr id="45" name="Google Shape;66;p13"/>
          <p:cNvSpPr/>
          <p:nvPr/>
        </p:nvSpPr>
        <p:spPr>
          <a:xfrm>
            <a:off x="4201228" y="2743200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RAUNet</a:t>
            </a: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(C)</a:t>
            </a:r>
          </a:p>
        </p:txBody>
      </p:sp>
      <p:sp>
        <p:nvSpPr>
          <p:cNvPr id="46" name="Google Shape;67;p13"/>
          <p:cNvSpPr txBox="1"/>
          <p:nvPr/>
        </p:nvSpPr>
        <p:spPr>
          <a:xfrm>
            <a:off x="1823848" y="0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Raw Input</a:t>
            </a:r>
            <a:r>
              <a:rPr lang="en-US" alt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</a:t>
            </a:r>
          </a:p>
        </p:txBody>
      </p:sp>
      <p:sp>
        <p:nvSpPr>
          <p:cNvPr id="47" name="Google Shape;68;p13"/>
          <p:cNvSpPr txBox="1"/>
          <p:nvPr/>
        </p:nvSpPr>
        <p:spPr>
          <a:xfrm>
            <a:off x="3332548" y="0"/>
            <a:ext cx="2011680" cy="45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AFTNet</a:t>
            </a: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Reconstruction</a:t>
            </a:r>
            <a:endParaRPr sz="16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4" name="Google Shape;69;p13"/>
          <p:cNvSpPr txBox="1"/>
          <p:nvPr/>
        </p:nvSpPr>
        <p:spPr>
          <a:xfrm>
            <a:off x="5394884" y="1711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Output</a:t>
            </a:r>
            <a:r>
              <a:rPr lang="en-US" alt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</a:t>
            </a:r>
          </a:p>
        </p:txBody>
      </p:sp>
      <p:cxnSp>
        <p:nvCxnSpPr>
          <p:cNvPr id="55" name="Google Shape;70;p13"/>
          <p:cNvCxnSpPr>
            <a:stCxn id="38" idx="3"/>
          </p:cNvCxnSpPr>
          <p:nvPr/>
        </p:nvCxnSpPr>
        <p:spPr>
          <a:xfrm>
            <a:off x="4567933" y="916368"/>
            <a:ext cx="82695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71;p13"/>
          <p:cNvCxnSpPr>
            <a:stCxn id="39" idx="3"/>
          </p:cNvCxnSpPr>
          <p:nvPr/>
        </p:nvCxnSpPr>
        <p:spPr>
          <a:xfrm>
            <a:off x="5185153" y="1369581"/>
            <a:ext cx="20973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72;p13"/>
          <p:cNvCxnSpPr>
            <a:stCxn id="40" idx="3"/>
          </p:cNvCxnSpPr>
          <p:nvPr/>
        </p:nvCxnSpPr>
        <p:spPr>
          <a:xfrm>
            <a:off x="5185153" y="2192864"/>
            <a:ext cx="20661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" name="Google Shape;73;p13"/>
          <p:cNvCxnSpPr>
            <a:stCxn id="36" idx="0"/>
            <a:endCxn id="63" idx="1"/>
          </p:cNvCxnSpPr>
          <p:nvPr/>
        </p:nvCxnSpPr>
        <p:spPr>
          <a:xfrm rot="5400000" flipH="1" flipV="1">
            <a:off x="4755430" y="1324811"/>
            <a:ext cx="223357" cy="1055551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" name="Google Shape;74;p13"/>
          <p:cNvSpPr/>
          <p:nvPr/>
        </p:nvSpPr>
        <p:spPr>
          <a:xfrm>
            <a:off x="0" y="274320"/>
            <a:ext cx="1783080" cy="7314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Cross-species</a:t>
            </a:r>
            <a:endParaRPr sz="1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Human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Mouse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0" name="Google Shape;75;p13"/>
          <p:cNvSpPr/>
          <p:nvPr/>
        </p:nvSpPr>
        <p:spPr>
          <a:xfrm>
            <a:off x="0" y="1051560"/>
            <a:ext cx="1783080" cy="11430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6" tIns="45700" rIns="0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Cross-modalities</a:t>
            </a:r>
            <a:endParaRPr sz="1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T1w MRI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T2w</a:t>
            </a:r>
            <a:r>
              <a:rPr lang="en-US" alt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MRI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alt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FLAIR</a:t>
            </a: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MRI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PRESS MRS</a:t>
            </a:r>
          </a:p>
        </p:txBody>
      </p:sp>
      <p:sp>
        <p:nvSpPr>
          <p:cNvPr id="61" name="Google Shape;76;p13"/>
          <p:cNvSpPr/>
          <p:nvPr/>
        </p:nvSpPr>
        <p:spPr>
          <a:xfrm>
            <a:off x="0" y="2240280"/>
            <a:ext cx="1783080" cy="9600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defTabSz="914400"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4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Cross-fields</a:t>
            </a:r>
            <a:endParaRPr sz="14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Low: 0.3 T</a:t>
            </a: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Normal:1.5/3 T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285750" indent="-260350" defTabSz="914400"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High: 9.4 T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2" name="Google Shape;77;p13"/>
          <p:cNvSpPr txBox="1"/>
          <p:nvPr/>
        </p:nvSpPr>
        <p:spPr>
          <a:xfrm>
            <a:off x="0" y="0"/>
            <a:ext cx="1783067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Application</a:t>
            </a:r>
            <a:r>
              <a:rPr lang="en-US" altLang="en-GB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</a:t>
            </a:r>
          </a:p>
        </p:txBody>
      </p:sp>
      <p:sp>
        <p:nvSpPr>
          <p:cNvPr id="63" name="Google Shape;78;p13"/>
          <p:cNvSpPr/>
          <p:nvPr/>
        </p:nvSpPr>
        <p:spPr>
          <a:xfrm>
            <a:off x="5394884" y="277807"/>
            <a:ext cx="1463040" cy="2926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6" tIns="45700" rIns="91440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4" name="Google Shape;79;p13"/>
          <p:cNvSpPr txBox="1"/>
          <p:nvPr/>
        </p:nvSpPr>
        <p:spPr>
          <a:xfrm>
            <a:off x="5394884" y="323527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Image (R)</a:t>
            </a:r>
          </a:p>
        </p:txBody>
      </p:sp>
      <p:pic>
        <p:nvPicPr>
          <p:cNvPr id="65" name="Google Shape;80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0800000" flipH="1">
            <a:off x="5513756" y="597847"/>
            <a:ext cx="1225550" cy="12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81;p13"/>
          <p:cNvSpPr txBox="1"/>
          <p:nvPr/>
        </p:nvSpPr>
        <p:spPr>
          <a:xfrm>
            <a:off x="5394884" y="1878006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Spectrum (R)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7" name="Google Shape;82;p13"/>
          <p:cNvSpPr/>
          <p:nvPr/>
        </p:nvSpPr>
        <p:spPr>
          <a:xfrm>
            <a:off x="1823858" y="274326"/>
            <a:ext cx="1463040" cy="2926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endParaRPr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8" name="Google Shape;83;p13"/>
          <p:cNvSpPr txBox="1"/>
          <p:nvPr/>
        </p:nvSpPr>
        <p:spPr>
          <a:xfrm>
            <a:off x="1823848" y="321531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K-space (C)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69" name="Google Shape;84;p13" descr="fig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42730" y="594246"/>
            <a:ext cx="1225296" cy="122364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85;p13"/>
          <p:cNvSpPr txBox="1"/>
          <p:nvPr/>
        </p:nvSpPr>
        <p:spPr>
          <a:xfrm>
            <a:off x="1823848" y="1874521"/>
            <a:ext cx="146304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0" rIns="91426" bIns="0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FID (C)</a:t>
            </a:r>
            <a:endParaRPr sz="1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grpSp>
        <p:nvGrpSpPr>
          <p:cNvPr id="71" name="Google Shape;86;p13"/>
          <p:cNvGrpSpPr/>
          <p:nvPr/>
        </p:nvGrpSpPr>
        <p:grpSpPr>
          <a:xfrm>
            <a:off x="1899790" y="2169575"/>
            <a:ext cx="1311176" cy="779350"/>
            <a:chOff x="2227874" y="3545135"/>
            <a:chExt cx="1324688" cy="779350"/>
          </a:xfrm>
        </p:grpSpPr>
        <p:pic>
          <p:nvPicPr>
            <p:cNvPr id="72" name="Google Shape;87;p13"/>
            <p:cNvPicPr preferRelativeResize="0"/>
            <p:nvPr/>
          </p:nvPicPr>
          <p:blipFill rotWithShape="1">
            <a:blip r:embed="rId5"/>
            <a:srcRect l="9089" t="37061" r="62046" b="41445"/>
            <a:stretch>
              <a:fillRect/>
            </a:stretch>
          </p:blipFill>
          <p:spPr>
            <a:xfrm>
              <a:off x="2227874" y="3545135"/>
              <a:ext cx="1324688" cy="59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88;p13"/>
            <p:cNvSpPr/>
            <p:nvPr/>
          </p:nvSpPr>
          <p:spPr>
            <a:xfrm>
              <a:off x="2227874" y="4136985"/>
              <a:ext cx="1323600" cy="18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SzPts val="1100"/>
                <a:buFont typeface="Arial" panose="020B0604020202020204"/>
                <a:buNone/>
              </a:pPr>
              <a:r>
                <a:rPr lang="en-GB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Time (</a:t>
              </a:r>
              <a:r>
                <a:rPr lang="en-GB" sz="1000" kern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ms</a:t>
              </a:r>
              <a:r>
                <a:rPr lang="en-GB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)</a:t>
              </a:r>
            </a:p>
          </p:txBody>
        </p:sp>
      </p:grpSp>
      <p:pic>
        <p:nvPicPr>
          <p:cNvPr id="74" name="Google Shape;90;p13"/>
          <p:cNvPicPr preferRelativeResize="0"/>
          <p:nvPr/>
        </p:nvPicPr>
        <p:blipFill rotWithShape="1">
          <a:blip r:embed="rId6"/>
          <a:srcRect l="39764" t="68333" r="31914" b="9902"/>
          <a:stretch>
            <a:fillRect/>
          </a:stretch>
        </p:blipFill>
        <p:spPr>
          <a:xfrm flipH="1">
            <a:off x="5468036" y="2206839"/>
            <a:ext cx="1311150" cy="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91;p13"/>
          <p:cNvSpPr/>
          <p:nvPr/>
        </p:nvSpPr>
        <p:spPr>
          <a:xfrm>
            <a:off x="5468036" y="2797787"/>
            <a:ext cx="1311114" cy="18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 panose="020B0604020202020204"/>
              <a:buNone/>
            </a:pPr>
            <a:r>
              <a:rPr lang="en-GB" sz="1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Frequency (ppm)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g1NWM2ZmVjNjJjYzkyMzM3MzI3ZjFjYjFlZjcwZjM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66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Yanting Yang</dc:creator>
  <cp:lastModifiedBy>yyt01@student.ubc.ca</cp:lastModifiedBy>
  <cp:revision>11</cp:revision>
  <dcterms:created xsi:type="dcterms:W3CDTF">2023-12-16T20:41:00Z</dcterms:created>
  <dcterms:modified xsi:type="dcterms:W3CDTF">2024-10-04T04:52:45Z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06B458AA62424B658D48BE0F54A69BB9_12</vt:lpwstr>
  </property>
  <property fmtid="{D5CDD505-2E9C-101B-9397-08002B2CF9AE}" pid="3" name="KSOProductBuildVer">
    <vt:lpwstr>2052-12.1.0.15990</vt:lpwstr>
  </property>
</Properties>
</file>