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823254-F8D8-4636-8000-D75BC4220AF4}">
  <a:tblStyle styleId="{10823254-F8D8-4636-8000-D75BC4220A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314BB1B-C65F-47BC-A282-B4A86B7D77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9bce7766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9bce7766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9bce7766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9bce7766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9bce7766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9bce7766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9bce7766b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9bce7766b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9bce776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9bce776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9bce7766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9bce7766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3718c70f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3718c70f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718c70f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718c70f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3718c70f1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3718c70f1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3718c70f1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3718c70f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9e90bc1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9e90bc1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9bce77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9bce77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9e90bc1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9e90bc1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9bce7766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9bce7766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9bce776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09bce776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9bce776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9bce776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9bce7766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9bce7766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9bce7766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9bce7766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59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Bellman–Ford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6725" y="4232613"/>
            <a:ext cx="85206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</a:t>
            </a:r>
            <a:r>
              <a:rPr lang="en" sz="1400"/>
              <a:t>resented by Group 4: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Zadie, Yan, Peng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325" y="1537900"/>
            <a:ext cx="3455350" cy="26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350" y="1142400"/>
            <a:ext cx="3036175" cy="30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2553213" y="422600"/>
            <a:ext cx="3744600" cy="400200"/>
          </a:xfrm>
          <a:prstGeom prst="rect">
            <a:avLst/>
          </a:prstGeom>
          <a:solidFill>
            <a:srgbClr val="F7F7F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 l</a:t>
            </a:r>
            <a:r>
              <a:rPr b="1" lang="en"/>
              <a:t>et’s look at a </a:t>
            </a:r>
            <a:r>
              <a:rPr b="1" lang="en" u="sng"/>
              <a:t>bad</a:t>
            </a:r>
            <a:r>
              <a:rPr b="1" lang="en"/>
              <a:t> implementation…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9747" l="17731" r="19232" t="23859"/>
          <a:stretch/>
        </p:blipFill>
        <p:spPr>
          <a:xfrm>
            <a:off x="818975" y="271650"/>
            <a:ext cx="4744000" cy="456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69925" y="902850"/>
            <a:ext cx="1578000" cy="67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What if [4,1] </a:t>
            </a:r>
            <a:endParaRPr b="1" i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weight is -1?</a:t>
            </a:r>
            <a:endParaRPr b="1" i="1" sz="1600"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6</a:t>
                      </a:r>
                      <a:endParaRPr sz="27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-1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Iteration</a:t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4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-2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2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-1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24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</a:t>
            </a:r>
            <a:r>
              <a:rPr b="1" lang="en" sz="1800"/>
              <a:t> Iteration</a:t>
            </a:r>
            <a:endParaRPr b="1" sz="18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27609" l="16728" r="20119" t="25792"/>
          <a:stretch/>
        </p:blipFill>
        <p:spPr>
          <a:xfrm>
            <a:off x="900275" y="309600"/>
            <a:ext cx="4692649" cy="45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5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-2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0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7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-4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25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 Iteration</a:t>
            </a:r>
            <a:endParaRPr b="1" sz="1800"/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24507" l="18578" r="17949" t="29049"/>
          <a:stretch/>
        </p:blipFill>
        <p:spPr>
          <a:xfrm>
            <a:off x="878900" y="327325"/>
            <a:ext cx="4714026" cy="45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6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-5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0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27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-4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6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2nd Iteration</a:t>
            </a:r>
            <a:endParaRPr b="1" sz="180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29876" l="17483" r="19309" t="23681"/>
          <a:stretch/>
        </p:blipFill>
        <p:spPr>
          <a:xfrm>
            <a:off x="908875" y="327450"/>
            <a:ext cx="4694049" cy="451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1883925" y="-40850"/>
            <a:ext cx="2500500" cy="477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FF0000"/>
                </a:solidFill>
              </a:rPr>
              <a:t>negative weight cycle</a:t>
            </a:r>
            <a:endParaRPr i="1" sz="1900">
              <a:solidFill>
                <a:srgbClr val="FF0000"/>
              </a:solidFill>
            </a:endParaRPr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6090800" y="104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-5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-3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0</a:t>
                      </a:r>
                      <a:endParaRPr sz="2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-4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27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3rd</a:t>
            </a:r>
            <a:r>
              <a:rPr b="1" lang="en" sz="1800"/>
              <a:t> Iteration</a:t>
            </a:r>
            <a:endParaRPr b="1" sz="1800"/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30787" l="14220" r="22464" t="22670"/>
          <a:stretch/>
        </p:blipFill>
        <p:spPr>
          <a:xfrm>
            <a:off x="896750" y="363200"/>
            <a:ext cx="4696174" cy="451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b="0" l="0" r="49010" t="4843"/>
          <a:stretch/>
        </p:blipFill>
        <p:spPr>
          <a:xfrm>
            <a:off x="329200" y="105875"/>
            <a:ext cx="1498501" cy="20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Bellman-Ford Pseudocode:</a:t>
            </a:r>
            <a:endParaRPr/>
          </a:p>
        </p:txBody>
      </p:sp>
      <p:cxnSp>
        <p:nvCxnSpPr>
          <p:cNvPr id="162" name="Google Shape;162;p28"/>
          <p:cNvCxnSpPr/>
          <p:nvPr/>
        </p:nvCxnSpPr>
        <p:spPr>
          <a:xfrm>
            <a:off x="228600" y="821325"/>
            <a:ext cx="8569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3" name="Google Shape;163;p28"/>
          <p:cNvGraphicFramePr/>
          <p:nvPr/>
        </p:nvGraphicFramePr>
        <p:xfrm>
          <a:off x="1151125" y="99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{1314BB1B-C65F-47BC-A282-B4A86B7D77B2}</a:tableStyleId>
              </a:tblPr>
              <a:tblGrid>
                <a:gridCol w="6545175"/>
              </a:tblGrid>
              <a:tr h="38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function BellmanFord(vertices, edges, source):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  // Step 1: Initialize distances from source to all other vertices as infinity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dist = {}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for each vertex in vertices: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dist[vertex] = infinity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dist[source] = 0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  // Step 2: Relax edges repeatedly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for i from 1 to |vertices|-1: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for each edge (u, v, w) in edges: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if dist[u] + w &lt; dist[v]: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    dist[v] = dist[u] + w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// Step 3: Check for negative-weight cycles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for each edge (u, v, w) in edges: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if dist[u] + w &lt; dist[v]: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        throw "Graph contains a negative-weight cycle"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   return dist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and Space Complexity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886125" y="1278025"/>
            <a:ext cx="53760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Worst case time complexity: </a:t>
            </a:r>
            <a:r>
              <a:rPr b="1" lang="en" sz="1900">
                <a:solidFill>
                  <a:schemeClr val="dk1"/>
                </a:solidFill>
              </a:rPr>
              <a:t>O (V</a:t>
            </a:r>
            <a:r>
              <a:rPr b="1" baseline="30000" lang="en" sz="1900">
                <a:solidFill>
                  <a:schemeClr val="dk1"/>
                </a:solidFill>
              </a:rPr>
              <a:t>3</a:t>
            </a:r>
            <a:r>
              <a:rPr b="1" lang="en" sz="1900">
                <a:solidFill>
                  <a:schemeClr val="dk1"/>
                </a:solidFill>
              </a:rPr>
              <a:t>)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Average case time complexity: </a:t>
            </a:r>
            <a:r>
              <a:rPr b="1" lang="en" sz="1900">
                <a:solidFill>
                  <a:schemeClr val="dk1"/>
                </a:solidFill>
              </a:rPr>
              <a:t>O(|V| * |E|)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Best case time complexity:</a:t>
            </a:r>
            <a:r>
              <a:rPr b="1" lang="en" sz="1900">
                <a:solidFill>
                  <a:schemeClr val="dk1"/>
                </a:solidFill>
              </a:rPr>
              <a:t> O(E)</a:t>
            </a:r>
            <a:endParaRPr b="1"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Space Complexity: </a:t>
            </a:r>
            <a:r>
              <a:rPr b="1" lang="en" sz="1900">
                <a:solidFill>
                  <a:schemeClr val="dk1"/>
                </a:solidFill>
              </a:rPr>
              <a:t>O(V + E) for all cases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70" name="Google Shape;170;p29"/>
          <p:cNvCxnSpPr/>
          <p:nvPr/>
        </p:nvCxnSpPr>
        <p:spPr>
          <a:xfrm>
            <a:off x="235500" y="1017725"/>
            <a:ext cx="8514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355625" y="47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learning with us!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513" y="1051425"/>
            <a:ext cx="5125875" cy="34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017725"/>
            <a:ext cx="831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A. Shimbel, "Structure in communication nets," in Proceedings of the Symposium on Information Networks, New York, NY, USA: Polytechnic Press of the Polytechnic Institute of Brooklyn, pp. 199-203 </a:t>
            </a: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1955.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R. Bellman, “On a routing problem,” Quarterly of Applied Mathematics, vol. 16, no. 1, pp. 87–90, 1958. 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L. R. Ford Jr., "Network Flow Theory," Paper P-923, Santa Monica, CA, USA: RAND Corporation, 1956.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E. F. Moore, "The shortest path through a maze," in Proc. Internat. Sympos. Switching Theory 1957, Part II, Cambridge, MA, USA: Harvard Univ. Press, 1959, pp. 285-292.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J. Y. Yen, “An algorithm for finding shortest routes from all source nodes to a given destination in general networks,” Quarterly of Applied Mathematics, vol. 27, no. 4, pp. 526–530, 1970. 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M. J. Bannister and D. Eppstein, “Randomized speedup of the bellman–Ford algorithm,” 2012 Proceedings of the Ninth Workshop on Analytic Algorithmics and Combinatorics (ANALCO), 2012. 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Roboto"/>
              <a:buAutoNum type="arabicParenR"/>
            </a:pPr>
            <a:r>
              <a:rPr lang="en" sz="13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“Bellman–Ford algorithm,” Wikipedia, 27-Feb-2023. [Online]. Available: https://en.wikipedia.org/wiki/Bellman%E2%80%93Ford_algorithm. [Accessed: 23-Mar-2023]. </a:t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34700" y="906450"/>
            <a:ext cx="74112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Shortest path algorithm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Performs shortest path traversal on a source node from a weighted digraph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Edges can have negative weights and the algorithm can detect negative weight cycles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Real life application: Negative weights can exist in an transportation graph or a discount or rebate is offered for a specific flight or route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59450" y="736850"/>
            <a:ext cx="8514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0170" l="9325" r="7851" t="17112"/>
          <a:stretch/>
        </p:blipFill>
        <p:spPr>
          <a:xfrm>
            <a:off x="1387750" y="249738"/>
            <a:ext cx="5575700" cy="464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05241">
            <a:off x="361675" y="-144950"/>
            <a:ext cx="1798850" cy="17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41229" l="18220" r="9389" t="9233"/>
          <a:stretch/>
        </p:blipFill>
        <p:spPr>
          <a:xfrm>
            <a:off x="2038637" y="229700"/>
            <a:ext cx="5066727" cy="453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881475" y="4622100"/>
            <a:ext cx="4234500" cy="46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New: Handles negative edge weights </a:t>
            </a:r>
            <a:endParaRPr b="1" sz="1800"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6177200" y="93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Edges 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Node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Min Dist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/>
                        <a:t>∞</a:t>
                      </a:r>
                      <a:endParaRPr sz="27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6667850" y="41135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Initialization</a:t>
            </a:r>
            <a:endParaRPr b="1" sz="1800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29048" l="18572" r="18040" t="24340"/>
          <a:stretch/>
        </p:blipFill>
        <p:spPr>
          <a:xfrm>
            <a:off x="769025" y="260225"/>
            <a:ext cx="4374476" cy="4209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7"/>
          <p:cNvCxnSpPr/>
          <p:nvPr/>
        </p:nvCxnSpPr>
        <p:spPr>
          <a:xfrm rot="10800000">
            <a:off x="4464250" y="3176075"/>
            <a:ext cx="159900" cy="151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6156850" y="97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6690250" y="4698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Iteration</a:t>
            </a:r>
            <a:endParaRPr b="1" sz="18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7064" l="19382" r="16604" t="26615"/>
          <a:stretch/>
        </p:blipFill>
        <p:spPr>
          <a:xfrm>
            <a:off x="898925" y="319600"/>
            <a:ext cx="4763700" cy="45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9"/>
          <p:cNvGraphicFramePr/>
          <p:nvPr/>
        </p:nvGraphicFramePr>
        <p:xfrm>
          <a:off x="6156850" y="97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6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700">
                          <a:solidFill>
                            <a:schemeClr val="dk1"/>
                          </a:solidFill>
                        </a:rPr>
                        <a:t>∞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6690250" y="4698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Iteration</a:t>
            </a:r>
            <a:endParaRPr b="1" sz="180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31941" l="15049" r="21743" t="21202"/>
          <a:stretch/>
        </p:blipFill>
        <p:spPr>
          <a:xfrm>
            <a:off x="898775" y="285925"/>
            <a:ext cx="4715251" cy="4574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0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6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6</a:t>
                      </a:r>
                      <a:endParaRPr sz="2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20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Iteration</a:t>
            </a:r>
            <a:endParaRPr b="1" sz="1800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28432" l="15323" r="21200" t="24919"/>
          <a:stretch/>
        </p:blipFill>
        <p:spPr>
          <a:xfrm>
            <a:off x="871500" y="370200"/>
            <a:ext cx="4728068" cy="454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1"/>
          <p:cNvGraphicFramePr/>
          <p:nvPr/>
        </p:nvGraphicFramePr>
        <p:xfrm>
          <a:off x="6156850" y="10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{10823254-F8D8-4636-8000-D75BC4220AF4}</a:tableStyleId>
              </a:tblPr>
              <a:tblGrid>
                <a:gridCol w="881600"/>
                <a:gridCol w="881600"/>
                <a:gridCol w="881600"/>
              </a:tblGrid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 Dist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[0,1]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[4,1]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[0,2]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[1,2]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3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[1,3]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[2,3]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6</a:t>
                      </a:r>
                      <a:endParaRPr sz="27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3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[2,4]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</a:rPr>
                        <a:t>-1</a:t>
                      </a:r>
                      <a:endParaRPr sz="18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p21"/>
          <p:cNvSpPr txBox="1"/>
          <p:nvPr/>
        </p:nvSpPr>
        <p:spPr>
          <a:xfrm>
            <a:off x="6690250" y="546000"/>
            <a:ext cx="1578000" cy="461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1st Iteration</a:t>
            </a:r>
            <a:endParaRPr b="1" sz="180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29238" l="15598" r="21198" t="24100"/>
          <a:stretch/>
        </p:blipFill>
        <p:spPr>
          <a:xfrm>
            <a:off x="908850" y="285650"/>
            <a:ext cx="4715059" cy="45553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44275" y="546000"/>
            <a:ext cx="1173900" cy="69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</a:t>
            </a:r>
            <a:r>
              <a:rPr b="1" lang="en" sz="1800"/>
              <a:t>ee the pattern?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