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2.xml.rels" ContentType="application/vnd.openxmlformats-package.relationships+xml"/>
  <Override PartName="/ppt/notesSlides/notesSlide22.xml" ContentType="application/vnd.openxmlformats-officedocument.presentationml.notesSlide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8.jpeg" ContentType="image/jpeg"/>
  <Override PartName="/ppt/media/image36.jpeg" ContentType="image/jpeg"/>
  <Override PartName="/ppt/media/image35.jpeg" ContentType="image/jpeg"/>
  <Override PartName="/ppt/media/image33.jpeg" ContentType="image/jpeg"/>
  <Override PartName="/ppt/media/image25.jpeg" ContentType="image/jpeg"/>
  <Override PartName="/ppt/media/image23.jpeg" ContentType="image/jpeg"/>
  <Override PartName="/ppt/media/image21.png" ContentType="image/png"/>
  <Override PartName="/ppt/media/image20.png" ContentType="image/png"/>
  <Override PartName="/ppt/media/image29.jpeg" ContentType="image/jpeg"/>
  <Override PartName="/ppt/media/image24.jpeg" ContentType="image/jpeg"/>
  <Override PartName="/ppt/media/image28.jpeg" ContentType="image/jpeg"/>
  <Override PartName="/ppt/media/image19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31.jpeg" ContentType="image/jpeg"/>
  <Override PartName="/ppt/media/image15.jpeg" ContentType="image/jpeg"/>
  <Override PartName="/ppt/media/image11.jpeg" ContentType="image/jpeg"/>
  <Override PartName="/ppt/media/image30.jpeg" ContentType="image/jpeg"/>
  <Override PartName="/ppt/media/image10.png" ContentType="image/png"/>
  <Override PartName="/ppt/media/image32.jpeg" ContentType="image/jpeg"/>
  <Override PartName="/ppt/media/image22.jpeg" ContentType="image/jpeg"/>
  <Override PartName="/ppt/media/image39.wmf" ContentType="image/x-wmf"/>
  <Override PartName="/ppt/media/image37.jpeg" ContentType="image/jpeg"/>
  <Override PartName="/ppt/media/image9.png" ContentType="image/png"/>
  <Override PartName="/ppt/media/image8.png" ContentType="image/png"/>
  <Override PartName="/ppt/media/image26.jpeg" ContentType="image/jpeg"/>
  <Override PartName="/ppt/media/image6.png" ContentType="image/png"/>
  <Override PartName="/ppt/media/image34.jpeg" ContentType="image/jpeg"/>
  <Override PartName="/ppt/media/image5.png" ContentType="image/png"/>
  <Override PartName="/ppt/media/image27.jpeg" ContentType="image/jpeg"/>
  <Override PartName="/ppt/media/image13.jpeg" ContentType="image/jpeg"/>
  <Override PartName="/ppt/media/image7.png" ContentType="image/png"/>
  <Override PartName="/ppt/media/image4.png" ContentType="image/png"/>
  <Override PartName="/ppt/media/image12.jpeg" ContentType="image/jpeg"/>
  <Override PartName="/ppt/media/image3.png" ContentType="image/png"/>
  <Override PartName="/ppt/media/image2.png" ContentType="image/png"/>
  <Override PartName="/ppt/media/image14.jpeg" ContentType="image/jpeg"/>
  <Override PartName="/ppt/media/image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id-ID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id-ID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0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id-ID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0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id-ID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0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BC0B164-880C-40BB-83C3-77E982A9F729}" type="slidenum">
              <a:rPr lang="id-ID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0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0149914-7DFF-4061-9D7E-200BF5EE1DEA}" type="slidenum">
              <a:rPr lang="id-ID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id-ID" sz="4400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id-ID" sz="3200" strike="noStrike">
                <a:solidFill>
                  <a:srgbClr val="8b8b8b"/>
                </a:solid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id-ID" sz="1200" strike="noStrike">
                <a:solidFill>
                  <a:srgbClr val="8b8b8b"/>
                </a:solidFill>
                <a:latin typeface="Calibri"/>
              </a:rPr>
              <a:t>26/08/15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89D6A68-69A0-472B-B99F-2B166B33D03D}" type="slidenum">
              <a:rPr lang="id-ID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d-ID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d-ID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d-ID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d-ID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d-ID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d-ID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d-ID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id-ID" sz="4400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d-ID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id-ID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id-ID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id-ID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id-ID" sz="1200" strike="noStrike">
                <a:solidFill>
                  <a:srgbClr val="8b8b8b"/>
                </a:solidFill>
                <a:latin typeface="Calibri"/>
              </a:rPr>
              <a:t>26/08/15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932F0A9-226A-443F-9039-FF6A91EABBF7}" type="slidenum">
              <a:rPr lang="id-ID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id-ID" sz="2000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id-ID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d-ID" sz="32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d-ID" sz="32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d-ID" sz="32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d-ID" sz="32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d-ID" sz="32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d-ID" sz="3200">
                <a:latin typeface="Calibri"/>
              </a:rPr>
              <a:t>Seventh Outline Level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id-ID" sz="14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d-ID" sz="14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d-ID" sz="14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d-ID" sz="14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d-ID" sz="14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d-ID" sz="14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id-ID" sz="14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id-ID" sz="1200" strike="noStrike">
                <a:solidFill>
                  <a:srgbClr val="8b8b8b"/>
                </a:solidFill>
                <a:latin typeface="Calibri"/>
              </a:rPr>
              <a:t>26/08/15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C866308-51B6-4D42-9277-05CA33892009}" type="slidenum">
              <a:rPr lang="id-ID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id-ID" sz="4400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id-ID" sz="28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d-ID" sz="28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d-ID" sz="28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d-ID" sz="28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d-ID" sz="28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d-ID" sz="28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28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d-ID" sz="24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id-ID" sz="20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id-ID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id-ID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id-ID" sz="28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d-ID" sz="28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d-ID" sz="28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d-ID" sz="28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d-ID" sz="28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d-ID" sz="28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28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d-ID" sz="24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id-ID" sz="20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id-ID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id-ID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id-ID" sz="1200" strike="noStrike">
                <a:solidFill>
                  <a:srgbClr val="8b8b8b"/>
                </a:solidFill>
                <a:latin typeface="Calibri"/>
              </a:rPr>
              <a:t>26/08/15</a:t>
            </a:r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4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B2D8175-13EC-4994-A34E-9E1C8E955D07}" type="slidenum">
              <a:rPr lang="id-ID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id-ID" sz="2000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d-ID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id-ID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id-ID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id-ID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id-ID" sz="14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d-ID" sz="14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d-ID" sz="14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d-ID" sz="14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d-ID" sz="14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d-ID" sz="14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id-ID" sz="14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id-ID" sz="1200" strike="noStrike">
                <a:solidFill>
                  <a:srgbClr val="8b8b8b"/>
                </a:solidFill>
                <a:latin typeface="Calibri"/>
              </a:rPr>
              <a:t>26/08/15</a:t>
            </a:r>
            <a:endParaRPr/>
          </a:p>
        </p:txBody>
      </p:sp>
      <p:sp>
        <p:nvSpPr>
          <p:cNvPr id="163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64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356ABFC-3FA5-46D5-9B30-7F91590F6E81}" type="slidenum">
              <a:rPr lang="id-ID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image" Target="../media/image37.jpeg"/><Relationship Id="rId3" Type="http://schemas.openxmlformats.org/officeDocument/2006/relationships/image" Target="../media/image38.jpeg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5" descr=""/>
          <p:cNvPicPr/>
          <p:nvPr/>
        </p:nvPicPr>
        <p:blipFill>
          <a:blip r:embed="rId1"/>
          <a:stretch/>
        </p:blipFill>
        <p:spPr>
          <a:xfrm>
            <a:off x="2329560" y="302400"/>
            <a:ext cx="6427440" cy="5094000"/>
          </a:xfrm>
          <a:prstGeom prst="rect">
            <a:avLst/>
          </a:prstGeom>
          <a:ln w="57240">
            <a:solidFill>
              <a:srgbClr val="00b050"/>
            </a:solidFill>
            <a:miter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</p:pic>
      <p:sp>
        <p:nvSpPr>
          <p:cNvPr id="205" name="TextShape 1"/>
          <p:cNvSpPr txBox="1"/>
          <p:nvPr/>
        </p:nvSpPr>
        <p:spPr>
          <a:xfrm>
            <a:off x="2514600" y="5500800"/>
            <a:ext cx="5677560" cy="999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id-ID" sz="7200" strike="noStrike">
                <a:solidFill>
                  <a:srgbClr val="002060"/>
                </a:solidFill>
                <a:latin typeface="Bernard MT Condensed"/>
              </a:rPr>
              <a:t> </a:t>
            </a:r>
            <a:r>
              <a:rPr b="1" lang="id-ID" sz="9600" strike="noStrike">
                <a:solidFill>
                  <a:srgbClr val="002060"/>
                </a:solidFill>
                <a:latin typeface="Bernard MT Condensed"/>
              </a:rPr>
              <a:t>BKSN 2015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2571840" y="6453000"/>
            <a:ext cx="5875560" cy="40464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id-ID" sz="2000" strike="noStrike">
                <a:solidFill>
                  <a:srgbClr val="002060"/>
                </a:solidFill>
                <a:latin typeface="Narkisim"/>
                <a:ea typeface="BatangChe"/>
              </a:rPr>
              <a:t>Keluarga Yang Melayani seturut Sabda Allah</a:t>
            </a:r>
            <a:endParaRPr/>
          </a:p>
        </p:txBody>
      </p:sp>
      <p:sp>
        <p:nvSpPr>
          <p:cNvPr id="207" name="CustomShape 3"/>
          <p:cNvSpPr/>
          <p:nvPr/>
        </p:nvSpPr>
        <p:spPr>
          <a:xfrm rot="16200000">
            <a:off x="-3317040" y="3259440"/>
            <a:ext cx="6892200" cy="304560"/>
          </a:xfrm>
          <a:prstGeom prst="rect">
            <a:avLst/>
          </a:prstGeom>
          <a:solidFill>
            <a:schemeClr val="accent2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4"/>
          <p:cNvSpPr/>
          <p:nvPr/>
        </p:nvSpPr>
        <p:spPr>
          <a:xfrm rot="16200000">
            <a:off x="-1462320" y="1978560"/>
            <a:ext cx="4886640" cy="12999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32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2800" strike="noStrike">
                <a:solidFill>
                  <a:srgbClr val="ffffff"/>
                </a:solidFill>
                <a:latin typeface="Berlin Sans FB"/>
              </a:rPr>
              <a:t>Komisi  Kitab Suci  KAS</a:t>
            </a:r>
            <a:r>
              <a:rPr b="1" lang="id-ID" sz="2800" strike="noStrike">
                <a:solidFill>
                  <a:srgbClr val="ffffff"/>
                </a:solidFill>
                <a:latin typeface="Palatino Linotype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id-ID" sz="2800" strike="noStrike">
                <a:solidFill>
                  <a:srgbClr val="ffffff"/>
                </a:solidFill>
                <a:latin typeface="Arabic Typesetting"/>
              </a:rPr>
              <a:t>Gagasan Pendukung &amp; Bahan Pertemuan</a:t>
            </a:r>
            <a:endParaRPr/>
          </a:p>
        </p:txBody>
      </p:sp>
      <p:sp>
        <p:nvSpPr>
          <p:cNvPr id="209" name="CustomShape 5"/>
          <p:cNvSpPr/>
          <p:nvPr/>
        </p:nvSpPr>
        <p:spPr>
          <a:xfrm rot="16200000">
            <a:off x="-1478520" y="3387240"/>
            <a:ext cx="6892200" cy="76680"/>
          </a:xfrm>
          <a:prstGeom prst="rect">
            <a:avLst/>
          </a:prstGeom>
          <a:solidFill>
            <a:schemeClr val="accent2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0" name="Picture 11" descr=""/>
          <p:cNvPicPr/>
          <p:nvPr/>
        </p:nvPicPr>
        <p:blipFill>
          <a:blip r:embed="rId2"/>
          <a:stretch/>
        </p:blipFill>
        <p:spPr>
          <a:xfrm>
            <a:off x="103680" y="5238360"/>
            <a:ext cx="1753920" cy="1467720"/>
          </a:xfrm>
          <a:prstGeom prst="rect">
            <a:avLst/>
          </a:prstGeom>
          <a:ln w="76320">
            <a:solidFill>
              <a:schemeClr val="bg1"/>
            </a:solidFill>
            <a:round/>
          </a:ln>
          <a:effectLst>
            <a:reflection algn="bl" blurRad="12700" dir="5400000" dist="5000" endPos="28000" rotWithShape="0" stA="38000" sy="-100000"/>
          </a:effectLst>
        </p:spPr>
      </p:pic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285840" y="5715000"/>
            <a:ext cx="75434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1" lang="id-ID" sz="3600" strike="noStrike">
                <a:solidFill>
                  <a:srgbClr val="0033cc"/>
                </a:solidFill>
                <a:latin typeface="Narkisim"/>
              </a:rPr>
              <a:t>
</a:t>
            </a:r>
            <a:r>
              <a:rPr b="1" lang="id-ID" sz="3600" strike="noStrike">
                <a:solidFill>
                  <a:srgbClr val="0033cc"/>
                </a:solidFill>
                <a:latin typeface="Narkisim"/>
              </a:rPr>
              <a:t>
</a:t>
            </a:r>
            <a:r>
              <a:rPr b="1" lang="id-ID" sz="3600" strike="noStrike">
                <a:solidFill>
                  <a:srgbClr val="0033cc"/>
                </a:solidFill>
                <a:latin typeface="Narkisim"/>
              </a:rPr>
              <a:t>
</a:t>
            </a:r>
            <a:r>
              <a:rPr b="1" lang="id-ID" sz="3600" strike="noStrike">
                <a:solidFill>
                  <a:srgbClr val="0033cc"/>
                </a:solidFill>
                <a:latin typeface="Narkisim"/>
              </a:rPr>
              <a:t>
</a:t>
            </a:r>
            <a:r>
              <a:rPr b="1" lang="id-ID" sz="7200" strike="noStrike">
                <a:solidFill>
                  <a:srgbClr val="0033cc"/>
                </a:solidFill>
                <a:latin typeface="comic"/>
              </a:rPr>
              <a:t>D</a:t>
            </a:r>
            <a:r>
              <a:rPr b="1" lang="id-ID" sz="3600" strike="noStrike">
                <a:solidFill>
                  <a:srgbClr val="0033cc"/>
                </a:solidFill>
                <a:latin typeface="Narkisim"/>
              </a:rPr>
              <a:t>ARI  </a:t>
            </a:r>
            <a:r>
              <a:rPr b="1" lang="id-ID" sz="3600" strike="noStrike">
                <a:solidFill>
                  <a:srgbClr val="984807"/>
                </a:solidFill>
                <a:latin typeface="Agency FB"/>
              </a:rPr>
              <a:t>PERBUDAKAN</a:t>
            </a:r>
            <a:r>
              <a:rPr b="1" lang="id-ID" sz="3600" strike="noStrike">
                <a:solidFill>
                  <a:srgbClr val="0033cc"/>
                </a:solidFill>
                <a:latin typeface="Segoe Script"/>
              </a:rPr>
              <a:t> </a:t>
            </a:r>
            <a:r>
              <a:rPr b="1" lang="id-ID" sz="3600" strike="noStrike">
                <a:solidFill>
                  <a:srgbClr val="0033cc"/>
                </a:solidFill>
                <a:latin typeface="Narkisim"/>
              </a:rPr>
              <a:t> MENUJU</a:t>
            </a:r>
            <a:r>
              <a:rPr b="1" lang="id-ID" sz="3600" strike="noStrike">
                <a:solidFill>
                  <a:srgbClr val="0033cc"/>
                </a:solidFill>
                <a:latin typeface="Agency FB"/>
              </a:rPr>
              <a:t> </a:t>
            </a:r>
            <a:r>
              <a:rPr b="1" lang="id-ID" sz="3600" strike="noStrike">
                <a:solidFill>
                  <a:srgbClr val="984807"/>
                </a:solidFill>
                <a:latin typeface="Agency FB"/>
              </a:rPr>
              <a:t>PERSAUDARAAN</a:t>
            </a:r>
            <a:r>
              <a:rPr b="1" lang="id-ID" sz="3600" strike="noStrike">
                <a:solidFill>
                  <a:srgbClr val="984807"/>
                </a:solidFill>
                <a:latin typeface="Segoe Script"/>
              </a:rPr>
              <a:t>
</a:t>
            </a:r>
            <a:endParaRPr/>
          </a:p>
        </p:txBody>
      </p:sp>
      <p:pic>
        <p:nvPicPr>
          <p:cNvPr id="234" name="Picture Placeholder 6" descr=""/>
          <p:cNvPicPr/>
          <p:nvPr/>
        </p:nvPicPr>
        <p:blipFill>
          <a:blip r:embed="rId1"/>
          <a:srcRect l="636" t="0" r="636" b="0"/>
          <a:stretch/>
        </p:blipFill>
        <p:spPr>
          <a:xfrm>
            <a:off x="785880" y="285840"/>
            <a:ext cx="8072280" cy="444132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</p:pic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724280" y="304920"/>
            <a:ext cx="4204800" cy="243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id-ID" sz="4000" strike="noStrike">
                <a:solidFill>
                  <a:srgbClr val="7030a0"/>
                </a:solidFill>
                <a:latin typeface="Pristina"/>
              </a:rPr>
              <a:t>
</a:t>
            </a:r>
            <a:r>
              <a:rPr b="1" lang="id-ID" sz="4000" strike="noStrike">
                <a:solidFill>
                  <a:srgbClr val="7030a0"/>
                </a:solidFill>
                <a:latin typeface="Narkisim"/>
              </a:rPr>
              <a:t>A</a:t>
            </a:r>
            <a:r>
              <a:rPr b="1" lang="id-ID" sz="4000" strike="noStrike">
                <a:solidFill>
                  <a:srgbClr val="7030a0"/>
                </a:solidFill>
                <a:latin typeface="Pristina"/>
              </a:rPr>
              <a:t>. </a:t>
            </a:r>
            <a:r>
              <a:rPr b="1" lang="id-ID" sz="4000" strike="noStrike">
                <a:solidFill>
                  <a:srgbClr val="7030a0"/>
                </a:solidFill>
                <a:latin typeface="Berlin Sans FB"/>
              </a:rPr>
              <a:t>Dasar Pelayanan</a:t>
            </a:r>
            <a:r>
              <a:rPr b="1" lang="id-ID" sz="4000" strike="noStrike">
                <a:solidFill>
                  <a:srgbClr val="7030a0"/>
                </a:solidFill>
                <a:latin typeface="Pristina"/>
              </a:rPr>
              <a:t>: Allah telah menyelamatkan Israel</a:t>
            </a:r>
            <a:r>
              <a:rPr lang="id-ID" sz="4000" strike="noStrike">
                <a:solidFill>
                  <a:srgbClr val="7030a0"/>
                </a:solidFill>
                <a:latin typeface="Pristina"/>
              </a:rPr>
              <a:t>
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214200" y="642960"/>
            <a:ext cx="4343040" cy="258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2800" strike="noStrike">
                <a:solidFill>
                  <a:srgbClr val="000000"/>
                </a:solidFill>
                <a:latin typeface="Calibri"/>
              </a:rPr>
              <a:t>Syukur atas “tangan Tuhan yang kuat” (Kel 3:19) dengan </a:t>
            </a:r>
            <a:r>
              <a:rPr b="1" lang="id-ID" sz="3000" strike="noStrike">
                <a:solidFill>
                  <a:srgbClr val="ff0000"/>
                </a:solidFill>
                <a:latin typeface="Agency FB"/>
              </a:rPr>
              <a:t>membebaskan bangsa dari perbudakan di Mesir </a:t>
            </a:r>
            <a:r>
              <a:rPr lang="id-ID" sz="2800" strike="noStrike">
                <a:solidFill>
                  <a:srgbClr val="000000"/>
                </a:solidFill>
                <a:latin typeface="Calibri"/>
              </a:rPr>
              <a:t>membuat bangsa Israel </a:t>
            </a:r>
            <a:r>
              <a:rPr b="1" lang="id-ID" sz="3500" strike="noStrike">
                <a:solidFill>
                  <a:srgbClr val="0070c0"/>
                </a:solidFill>
                <a:latin typeface="Calibri"/>
              </a:rPr>
              <a:t>memuji dan memuliakan Allah</a:t>
            </a:r>
            <a:r>
              <a:rPr lang="id-ID" sz="2800" strike="noStrike">
                <a:solidFill>
                  <a:srgbClr val="0070c0"/>
                </a:solidFill>
                <a:latin typeface="Calibri"/>
              </a:rPr>
              <a:t>. </a:t>
            </a:r>
            <a:r>
              <a:rPr lang="id-ID" sz="2800" strike="noStrike">
                <a:solidFill>
                  <a:srgbClr val="000000"/>
                </a:solidFill>
                <a:latin typeface="Calibri"/>
              </a:rPr>
              <a:t>Memuji dan memuliakan ini dipandang sebagai  pelayanan.</a:t>
            </a:r>
            <a:endParaRPr/>
          </a:p>
        </p:txBody>
      </p:sp>
      <p:pic>
        <p:nvPicPr>
          <p:cNvPr id="237" name="Picture 3" descr=""/>
          <p:cNvPicPr/>
          <p:nvPr/>
        </p:nvPicPr>
        <p:blipFill>
          <a:blip r:embed="rId1"/>
          <a:stretch/>
        </p:blipFill>
        <p:spPr>
          <a:xfrm>
            <a:off x="357120" y="3429000"/>
            <a:ext cx="8357760" cy="342864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id-ID" sz="4800" strike="noStrike">
                <a:solidFill>
                  <a:srgbClr val="7030a0"/>
                </a:solidFill>
                <a:latin typeface="Pristina"/>
              </a:rPr>
              <a:t>
</a:t>
            </a:r>
            <a:r>
              <a:rPr b="1" lang="id-ID" sz="4800" strike="noStrike">
                <a:solidFill>
                  <a:srgbClr val="7030a0"/>
                </a:solidFill>
                <a:latin typeface="Narkisim"/>
              </a:rPr>
              <a:t>B</a:t>
            </a:r>
            <a:r>
              <a:rPr b="1" lang="id-ID" sz="4800" strike="noStrike">
                <a:solidFill>
                  <a:srgbClr val="7030a0"/>
                </a:solidFill>
                <a:latin typeface="Pristina"/>
              </a:rPr>
              <a:t>. Dekalog</a:t>
            </a:r>
            <a:r>
              <a:rPr lang="id-ID" sz="4800" strike="noStrike">
                <a:solidFill>
                  <a:srgbClr val="7030a0"/>
                </a:solidFill>
                <a:latin typeface="Pristina"/>
              </a:rPr>
              <a:t>
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5429160" y="1676520"/>
            <a:ext cx="3500280" cy="426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id-ID" sz="2800" strike="noStrike">
                <a:solidFill>
                  <a:srgbClr val="0070c0"/>
                </a:solidFill>
                <a:latin typeface="Arial Rounded MT Bold"/>
              </a:rPr>
              <a:t>Memelihara atau memenuhi dengan setia   </a:t>
            </a:r>
            <a:r>
              <a:rPr b="1" lang="id-ID" sz="3500" strike="noStrike">
                <a:solidFill>
                  <a:srgbClr val="4f6228"/>
                </a:solidFill>
                <a:latin typeface="Narkisim"/>
              </a:rPr>
              <a:t>“Sepuluh Firman”</a:t>
            </a:r>
            <a:r>
              <a:rPr lang="id-ID" sz="3500" strike="noStrike">
                <a:solidFill>
                  <a:srgbClr val="4f6228"/>
                </a:solidFill>
                <a:latin typeface="Narkisim"/>
              </a:rPr>
              <a:t> </a:t>
            </a:r>
            <a:r>
              <a:rPr lang="id-ID" sz="2800" strike="noStrike">
                <a:solidFill>
                  <a:srgbClr val="000000"/>
                </a:solidFill>
                <a:latin typeface="Calibri"/>
              </a:rPr>
              <a:t>(Ul 4:13) dipandang sebagai  pelayanan bangsa Israel terhadap Allah dan sesama.</a:t>
            </a:r>
            <a:endParaRPr/>
          </a:p>
        </p:txBody>
      </p:sp>
      <p:pic>
        <p:nvPicPr>
          <p:cNvPr id="240" name="Picture 2" descr=""/>
          <p:cNvPicPr/>
          <p:nvPr/>
        </p:nvPicPr>
        <p:blipFill>
          <a:blip r:embed="rId1"/>
          <a:stretch/>
        </p:blipFill>
        <p:spPr>
          <a:xfrm>
            <a:off x="214200" y="1447920"/>
            <a:ext cx="4857480" cy="457164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</p:spTree>
  </p:cSld>
  <p:transition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id-ID" sz="4800" strike="noStrike">
                <a:solidFill>
                  <a:srgbClr val="7030a0"/>
                </a:solidFill>
                <a:latin typeface="Pristina"/>
              </a:rPr>
              <a:t>
</a:t>
            </a:r>
            <a:r>
              <a:rPr b="1" lang="id-ID" sz="4800" strike="noStrike">
                <a:solidFill>
                  <a:srgbClr val="7030a0"/>
                </a:solidFill>
                <a:latin typeface="Narkisim"/>
              </a:rPr>
              <a:t>C</a:t>
            </a:r>
            <a:r>
              <a:rPr b="1" lang="id-ID" sz="4800" strike="noStrike">
                <a:solidFill>
                  <a:srgbClr val="7030a0"/>
                </a:solidFill>
                <a:latin typeface="Pristina"/>
              </a:rPr>
              <a:t>. “Saudaramu si miskin” </a:t>
            </a:r>
            <a:r>
              <a:rPr b="1" lang="id-ID" sz="4800" strike="noStrike">
                <a:solidFill>
                  <a:srgbClr val="7030a0"/>
                </a:solidFill>
                <a:latin typeface="Narkisim"/>
              </a:rPr>
              <a:t>(Ul 15)</a:t>
            </a:r>
            <a:r>
              <a:rPr lang="id-ID" sz="4800" strike="noStrike">
                <a:solidFill>
                  <a:srgbClr val="7030a0"/>
                </a:solidFill>
                <a:latin typeface="Narkisim"/>
              </a:rPr>
              <a:t>
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457200" y="1600200"/>
            <a:ext cx="5257440" cy="487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Cara hidup bersama untuk orang Israel ditemukan dalam </a:t>
            </a:r>
            <a:r>
              <a:rPr b="1" lang="id-ID" sz="3200" strike="noStrike">
                <a:solidFill>
                  <a:srgbClr val="0070c0"/>
                </a:solidFill>
                <a:latin typeface="Narkisim"/>
              </a:rPr>
              <a:t>Ul 12-25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. Dalam Kitab itu terdapat  perhatian kepada pengaturan keseharian, terutama </a:t>
            </a:r>
            <a:r>
              <a:rPr b="1" lang="id-ID" sz="3600" strike="noStrike">
                <a:solidFill>
                  <a:srgbClr val="ff0000"/>
                </a:solidFill>
                <a:latin typeface="Narkisim"/>
              </a:rPr>
              <a:t>perlindungan kepada mereka yang lemah.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Ul 15 berbicara tentang hutang dan perbudakan. Aturan hukum berusaha sungguh untuk </a:t>
            </a:r>
            <a:r>
              <a:rPr b="1" lang="id-ID" sz="3600" strike="noStrike">
                <a:solidFill>
                  <a:srgbClr val="ff0000"/>
                </a:solidFill>
                <a:latin typeface="Narkisim"/>
              </a:rPr>
              <a:t>mengurangi atau menghapuskan kemelaratan dari masyarakat 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(ay. 4, 7, 11).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Ul 15:12-18 berbicara tentang memerdekakan budak Ibrani. </a:t>
            </a:r>
            <a:endParaRPr/>
          </a:p>
        </p:txBody>
      </p:sp>
      <p:pic>
        <p:nvPicPr>
          <p:cNvPr id="243" name="Picture 3" descr=""/>
          <p:cNvPicPr/>
          <p:nvPr/>
        </p:nvPicPr>
        <p:blipFill>
          <a:blip r:embed="rId1"/>
          <a:stretch/>
        </p:blipFill>
        <p:spPr>
          <a:xfrm>
            <a:off x="5867280" y="2333520"/>
            <a:ext cx="3146760" cy="330480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</p:spTree>
  </p:cSld>
  <p:transition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609480" y="6172200"/>
            <a:ext cx="5486040" cy="566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id-ID" sz="7200" strike="noStrike">
                <a:solidFill>
                  <a:srgbClr val="006600"/>
                </a:solidFill>
                <a:latin typeface="comic"/>
              </a:rPr>
              <a:t>M</a:t>
            </a:r>
            <a:r>
              <a:rPr b="1" lang="id-ID" sz="4000" strike="noStrike">
                <a:solidFill>
                  <a:srgbClr val="006600"/>
                </a:solidFill>
                <a:latin typeface="Narkisim"/>
              </a:rPr>
              <a:t>ELAYANI KARENA KRISTUS</a:t>
            </a:r>
            <a:r>
              <a:rPr b="1" lang="id-ID" sz="4000" strike="noStrike">
                <a:solidFill>
                  <a:srgbClr val="006600"/>
                </a:solidFill>
                <a:latin typeface="Narkisim"/>
              </a:rPr>
              <a:t>
</a:t>
            </a:r>
            <a:endParaRPr/>
          </a:p>
        </p:txBody>
      </p:sp>
      <p:pic>
        <p:nvPicPr>
          <p:cNvPr id="245" name="Picture Placeholder 6" descr=""/>
          <p:cNvPicPr/>
          <p:nvPr/>
        </p:nvPicPr>
        <p:blipFill>
          <a:blip r:embed="rId1"/>
          <a:srcRect l="2332" t="0" r="2332" b="0"/>
          <a:stretch/>
        </p:blipFill>
        <p:spPr>
          <a:xfrm>
            <a:off x="642960" y="285840"/>
            <a:ext cx="7429320" cy="4357440"/>
          </a:xfrm>
          <a:prstGeom prst="rect">
            <a:avLst/>
          </a:prstGeom>
          <a:ln w="76320">
            <a:solidFill>
              <a:schemeClr val="bg1"/>
            </a:solidFill>
            <a:round/>
          </a:ln>
          <a:scene3d>
            <a:camera prst="isometricOffAxis2Left"/>
            <a:lightRig dir="t" rig="threePt"/>
          </a:scene3d>
        </p:spPr>
      </p:pic>
    </p:spTree>
  </p:cSld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id-ID" sz="4800" strike="noStrike">
                <a:solidFill>
                  <a:srgbClr val="984807"/>
                </a:solidFill>
                <a:latin typeface="Pristina"/>
              </a:rPr>
              <a:t>
</a:t>
            </a:r>
            <a:r>
              <a:rPr b="1" lang="id-ID" sz="4800" strike="noStrike">
                <a:solidFill>
                  <a:srgbClr val="984807"/>
                </a:solidFill>
                <a:latin typeface="Narkisim"/>
              </a:rPr>
              <a:t>A</a:t>
            </a:r>
            <a:r>
              <a:rPr b="1" lang="id-ID" sz="4800" strike="noStrike">
                <a:solidFill>
                  <a:srgbClr val="984807"/>
                </a:solidFill>
                <a:latin typeface="Pristina"/>
              </a:rPr>
              <a:t>. Inti Hidup Pengikut Kristus</a:t>
            </a:r>
            <a:r>
              <a:rPr lang="id-ID" sz="4800" strike="noStrike">
                <a:solidFill>
                  <a:srgbClr val="984807"/>
                </a:solidFill>
                <a:latin typeface="Pristina"/>
              </a:rPr>
              <a:t>
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500040" y="2000160"/>
            <a:ext cx="8072280" cy="3733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Dalam Kis 6 tujuh orang dipilih untuk </a:t>
            </a:r>
            <a:r>
              <a:rPr b="1" lang="id-ID" sz="3200" strike="noStrike">
                <a:solidFill>
                  <a:srgbClr val="0033cc"/>
                </a:solidFill>
                <a:latin typeface="Berlin Sans FB"/>
              </a:rPr>
              <a:t>melayani orang miskin dalam jemaat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. Pelayanan di luar kelompok masih terabaikan.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id-ID" sz="3200" strike="noStrike">
                <a:solidFill>
                  <a:srgbClr val="000000"/>
                </a:solidFill>
                <a:latin typeface="Calibri"/>
              </a:rPr>
              <a:t>Diakonia 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ada dalam inti hidup kristiani. </a:t>
            </a:r>
            <a:r>
              <a:rPr b="1" i="1" lang="id-ID" sz="3200" strike="noStrike">
                <a:solidFill>
                  <a:srgbClr val="0033cc"/>
                </a:solidFill>
                <a:latin typeface="Aparajita"/>
              </a:rPr>
              <a:t>Diakonia </a:t>
            </a:r>
            <a:r>
              <a:rPr b="1" lang="id-ID" sz="3200" strike="noStrike">
                <a:solidFill>
                  <a:srgbClr val="0033cc"/>
                </a:solidFill>
                <a:latin typeface="Aparajita"/>
              </a:rPr>
              <a:t>tidak bisa dipisahkan dari doa dan liturgi, serta dari dimensi kesaksian dan pewartaan Injil.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285840" y="0"/>
            <a:ext cx="57862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id-ID" sz="4800" strike="noStrike">
                <a:solidFill>
                  <a:srgbClr val="984807"/>
                </a:solidFill>
                <a:latin typeface="Pristina"/>
              </a:rPr>
              <a:t>
</a:t>
            </a:r>
            <a:r>
              <a:rPr b="1" lang="id-ID" sz="4800" strike="noStrike">
                <a:solidFill>
                  <a:srgbClr val="984807"/>
                </a:solidFill>
                <a:latin typeface="Narkisim"/>
              </a:rPr>
              <a:t>B</a:t>
            </a:r>
            <a:r>
              <a:rPr b="1" lang="id-ID" sz="4800" strike="noStrike">
                <a:solidFill>
                  <a:srgbClr val="984807"/>
                </a:solidFill>
                <a:latin typeface="Pristina"/>
              </a:rPr>
              <a:t>. Pelayanan Sabda</a:t>
            </a:r>
            <a:r>
              <a:rPr lang="id-ID" sz="4800" strike="noStrike">
                <a:solidFill>
                  <a:srgbClr val="984807"/>
                </a:solidFill>
                <a:latin typeface="Pristina"/>
              </a:rPr>
              <a:t>
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0" y="1285920"/>
            <a:ext cx="6000480" cy="4500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id-ID" sz="3200" strike="noStrike">
                <a:solidFill>
                  <a:srgbClr val="e46c0a"/>
                </a:solidFill>
                <a:latin typeface="Agency FB"/>
              </a:rPr>
              <a:t>Paulus menghubungkan </a:t>
            </a:r>
            <a:r>
              <a:rPr b="1" i="1" lang="id-ID" sz="3200" strike="noStrike">
                <a:solidFill>
                  <a:srgbClr val="e46c0a"/>
                </a:solidFill>
                <a:latin typeface="Agency FB"/>
              </a:rPr>
              <a:t>diakonia </a:t>
            </a:r>
            <a:r>
              <a:rPr b="1" lang="id-ID" sz="3200" strike="noStrike">
                <a:solidFill>
                  <a:srgbClr val="e46c0a"/>
                </a:solidFill>
                <a:latin typeface="Agency FB"/>
              </a:rPr>
              <a:t>dengan pewartaan Injil. 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Paulus menjamin otoritas pewartaan dengan menegaskan bahwa dia adalah pelayan Kristus (2 Kor 11:13 – 15:23).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Dia mewartakan Injil tentang </a:t>
            </a:r>
            <a:r>
              <a:rPr b="1" lang="id-ID" sz="3200" strike="noStrike">
                <a:solidFill>
                  <a:srgbClr val="e46c0a"/>
                </a:solidFill>
                <a:latin typeface="Agency FB"/>
              </a:rPr>
              <a:t>tindakan penyelamatan Allah dalam Kristus 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yang tersalib (1 Tes 1:5; Rm 1:16-17). Dia menjadi pelayan Injil (Kol 1:23; Ef 3:7). </a:t>
            </a:r>
            <a:endParaRPr/>
          </a:p>
        </p:txBody>
      </p:sp>
      <p:pic>
        <p:nvPicPr>
          <p:cNvPr id="250" name="Picture 3" descr=""/>
          <p:cNvPicPr/>
          <p:nvPr/>
        </p:nvPicPr>
        <p:blipFill>
          <a:blip r:embed="rId1"/>
          <a:stretch/>
        </p:blipFill>
        <p:spPr>
          <a:xfrm>
            <a:off x="6143760" y="1714320"/>
            <a:ext cx="2999880" cy="365724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  <a:scene3d>
            <a:camera prst="isometricOffAxis1Right"/>
            <a:lightRig dir="t" rig="threePt"/>
          </a:scene3d>
        </p:spPr>
      </p:pic>
    </p:spTree>
  </p:cSld>
  <p:transition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id-ID" sz="4800" strike="noStrike">
                <a:solidFill>
                  <a:srgbClr val="4f6228"/>
                </a:solidFill>
                <a:latin typeface="Pristina"/>
              </a:rPr>
              <a:t>
</a:t>
            </a:r>
            <a:r>
              <a:rPr b="1" lang="id-ID" sz="4800" strike="noStrike">
                <a:solidFill>
                  <a:srgbClr val="4f6228"/>
                </a:solidFill>
                <a:latin typeface="Narkisim"/>
              </a:rPr>
              <a:t>C</a:t>
            </a:r>
            <a:r>
              <a:rPr b="1" lang="id-ID" sz="4800" strike="noStrike">
                <a:solidFill>
                  <a:srgbClr val="4f6228"/>
                </a:solidFill>
                <a:latin typeface="Pristina"/>
              </a:rPr>
              <a:t>. Pelayanan di dalam Jemaat</a:t>
            </a:r>
            <a:r>
              <a:rPr lang="id-ID" sz="4800" strike="noStrike">
                <a:solidFill>
                  <a:srgbClr val="4f6228"/>
                </a:solidFill>
                <a:latin typeface="Pristina"/>
              </a:rPr>
              <a:t>
</a:t>
            </a:r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Suasana </a:t>
            </a:r>
            <a:r>
              <a:rPr i="1" lang="id-ID" sz="3200" strike="noStrike">
                <a:solidFill>
                  <a:srgbClr val="000000"/>
                </a:solidFill>
                <a:latin typeface="Calibri"/>
              </a:rPr>
              <a:t>kekeluargaan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 ditemukan dalam hubungan Paulus dengan jemaatnya. Jemaat diperlakukan juga dengan penuh kelembutan, seperti seorang ayah dan ibu memperlakukan anak-anaknya (1 Tes 2:7-8, 11). Paulus memperlakukan rekan-rekan sekerjanya dengan penuh kasih, kelembutan dan hormat (</a:t>
            </a:r>
            <a:r>
              <a:rPr i="1" lang="id-ID" sz="3200" strike="noStrike">
                <a:solidFill>
                  <a:srgbClr val="000000"/>
                </a:solidFill>
                <a:latin typeface="Calibri"/>
              </a:rPr>
              <a:t>lih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. Rm 16:1; Flp 2:22; Kol 4:7; Ef 6:21).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Paulus menyadari bahwa jemaat sesungguhnya adalah tubuh Kristus (bdk. 1 Kor 12; Rm 12:4-5; 15:2).</a:t>
            </a:r>
            <a:endParaRPr/>
          </a:p>
        </p:txBody>
      </p:sp>
    </p:spTree>
  </p:cSld>
  <p:transition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id-ID" sz="4800" strike="noStrike">
                <a:solidFill>
                  <a:srgbClr val="4f6228"/>
                </a:solidFill>
                <a:latin typeface="Pristina"/>
              </a:rPr>
              <a:t>
</a:t>
            </a:r>
            <a:r>
              <a:rPr b="1" lang="id-ID" sz="4800" strike="noStrike">
                <a:solidFill>
                  <a:srgbClr val="4f6228"/>
                </a:solidFill>
                <a:latin typeface="Narkisim"/>
              </a:rPr>
              <a:t>D</a:t>
            </a:r>
            <a:r>
              <a:rPr b="1" lang="id-ID" sz="4800" strike="noStrike">
                <a:solidFill>
                  <a:srgbClr val="4f6228"/>
                </a:solidFill>
                <a:latin typeface="Pristina"/>
              </a:rPr>
              <a:t>. Motivasi Pelayanan Paulus </a:t>
            </a:r>
            <a:r>
              <a:rPr lang="id-ID" sz="4800" strike="noStrike">
                <a:solidFill>
                  <a:srgbClr val="4f6228"/>
                </a:solidFill>
                <a:latin typeface="Pristina"/>
              </a:rPr>
              <a:t>
</a:t>
            </a:r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457200" y="1600200"/>
            <a:ext cx="8229240" cy="5028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b="1" lang="id-ID" sz="3200" strike="noStrike">
                <a:solidFill>
                  <a:srgbClr val="000000"/>
                </a:solidFill>
                <a:latin typeface="Calibri"/>
              </a:rPr>
              <a:t>Ucapan Syukur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r>
              <a:rPr lang="id-ID" sz="2800" strike="noStrike">
                <a:solidFill>
                  <a:srgbClr val="000000"/>
                </a:solidFill>
                <a:latin typeface="Calibri"/>
              </a:rPr>
              <a:t>Pada awal setiap suratnya, Paulus selalu mengucapkan syukur dalam doanya untuk jemaat tertentu. Paulus mengucap syukur karena mengakui segala kasih karunia Allah yang menaungi jemaat (Rm 6:14). 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b="1" lang="id-ID" sz="3200" strike="noStrike">
                <a:solidFill>
                  <a:srgbClr val="000000"/>
                </a:solidFill>
                <a:latin typeface="Calibri"/>
              </a:rPr>
              <a:t>Persembahan hidup yang berkenan kepada Allah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. </a:t>
            </a:r>
            <a:endParaRPr/>
          </a:p>
          <a:p>
            <a:r>
              <a:rPr lang="id-ID" sz="2800" strike="noStrike">
                <a:solidFill>
                  <a:srgbClr val="000000"/>
                </a:solidFill>
                <a:latin typeface="Calibri"/>
              </a:rPr>
              <a:t>Paulus memahami pelayanannya bukan sekedar tugas dan pekerjaan seorang rasul, melainkan melihatnya sebagai persembahan yang berkenan kepada Allah. Paulus mengimani betul bahwa pelayanan pewartaan Injil adalah </a:t>
            </a:r>
            <a:r>
              <a:rPr i="1" lang="id-ID" sz="2800" strike="noStrike">
                <a:solidFill>
                  <a:srgbClr val="000000"/>
                </a:solidFill>
                <a:latin typeface="Calibri"/>
              </a:rPr>
              <a:t>bagian dari ibadahnya</a:t>
            </a:r>
            <a:r>
              <a:rPr lang="id-ID" sz="2800" strike="noStrike">
                <a:solidFill>
                  <a:srgbClr val="000000"/>
                </a:solidFill>
                <a:latin typeface="Calibri"/>
              </a:rPr>
              <a:t> (Rm 1:9). 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b="1" lang="id-ID" sz="3200" strike="noStrike">
                <a:solidFill>
                  <a:srgbClr val="000000"/>
                </a:solidFill>
                <a:latin typeface="Calibri"/>
              </a:rPr>
              <a:t>Sebuah relasi akrab dengan Kristus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r>
              <a:rPr lang="id-ID" sz="2800" strike="noStrike">
                <a:solidFill>
                  <a:srgbClr val="000000"/>
                </a:solidFill>
                <a:latin typeface="Calibri"/>
              </a:rPr>
              <a:t>Pengalaman Damsyik membawa  Paulus pada  keyakinan bahwa Allah telah memilihnya sejak dalam kandungan ibunya dan memanggil dia karena kasih karunia-Nya.</a:t>
            </a:r>
            <a:endParaRPr/>
          </a:p>
        </p:txBody>
      </p:sp>
    </p:spTree>
  </p:cSld>
  <p:transition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-609480" y="3049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id-ID" sz="4800" strike="noStrike">
                <a:solidFill>
                  <a:srgbClr val="4f6228"/>
                </a:solidFill>
                <a:latin typeface="Pristina"/>
              </a:rPr>
              <a:t>
</a:t>
            </a:r>
            <a:r>
              <a:rPr b="1" lang="id-ID" sz="4800" strike="noStrike">
                <a:solidFill>
                  <a:srgbClr val="4f6228"/>
                </a:solidFill>
                <a:latin typeface="Narkisim"/>
              </a:rPr>
              <a:t>E</a:t>
            </a:r>
            <a:r>
              <a:rPr b="1" lang="id-ID" sz="4800" strike="noStrike">
                <a:solidFill>
                  <a:srgbClr val="4f6228"/>
                </a:solidFill>
                <a:latin typeface="Pristina"/>
              </a:rPr>
              <a:t>. Kristus sebagai Model</a:t>
            </a:r>
            <a:r>
              <a:rPr lang="id-ID" sz="4800" strike="noStrike">
                <a:solidFill>
                  <a:srgbClr val="4f6228"/>
                </a:solidFill>
                <a:latin typeface="Pristina"/>
              </a:rPr>
              <a:t>
</a:t>
            </a:r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3143160" y="1371600"/>
            <a:ext cx="5771880" cy="455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i="1" lang="id-ID" sz="3200" strike="noStrike">
                <a:solidFill>
                  <a:srgbClr val="000000"/>
                </a:solidFill>
                <a:latin typeface="Calibri"/>
              </a:rPr>
              <a:t>Meneladan Kristus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1" i="1" lang="id-ID" sz="32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Bagi Paulus, Kristus adalah model yang diikutinya. Ia mengajak jemaat untuk mengikuti teladannya sendiri: “Jadilah pengikutku, sama seperti aku juga menjadi pengikut Kristus” (1 Kor 11:1).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i="1" lang="id-ID" sz="3200" strike="noStrike">
                <a:solidFill>
                  <a:srgbClr val="000000"/>
                </a:solidFill>
                <a:latin typeface="Calibri"/>
              </a:rPr>
              <a:t>Hubungan antar Sesama Manusia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. Apa yang dilakukan oleh Kristus menjadi alasan untuk menerima satu sama lain: “Sebab itu terimalah satu akan yang lain, sama seperti Kristus juga telah menerima kita, untuk kemuliaan Allah” (Rm 15:7).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i="1" lang="id-ID" sz="3200" strike="noStrike">
                <a:solidFill>
                  <a:srgbClr val="000000"/>
                </a:solidFill>
                <a:latin typeface="Calibri"/>
              </a:rPr>
              <a:t>Pemberian diri kepada orang lain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. Pelayanan apa pun yang dilakukan perlu dimaknai sebagai persembahan hidup yang berkenan kepada Allah dan memberkati sesama.</a:t>
            </a:r>
            <a:endParaRPr/>
          </a:p>
        </p:txBody>
      </p:sp>
      <p:pic>
        <p:nvPicPr>
          <p:cNvPr id="257" name="Picture 3" descr=""/>
          <p:cNvPicPr/>
          <p:nvPr/>
        </p:nvPicPr>
        <p:blipFill>
          <a:blip r:embed="rId1"/>
          <a:stretch/>
        </p:blipFill>
        <p:spPr>
          <a:xfrm>
            <a:off x="0" y="1828800"/>
            <a:ext cx="3443400" cy="389052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2900160" cy="725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d-ID" sz="4400" strike="noStrike">
                <a:solidFill>
                  <a:srgbClr val="000000"/>
                </a:solidFill>
                <a:latin typeface="Calibri"/>
              </a:rPr>
              <a:t>MELAYANI: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457200" y="1357200"/>
            <a:ext cx="8229240" cy="4768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CIRI KHAS KARYA GEREJA KATOLIK.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ADA SUKA CITA, SEMANGAT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Inti BKSN 2013 : keluarga bersekutu/bersatu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Inti BKSN 2014 : keluarga beribadah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Inti BKSN 2015 : keluarga melayani. </a:t>
            </a:r>
            <a:endParaRPr/>
          </a:p>
        </p:txBody>
      </p:sp>
    </p:spTree>
  </p:cSld>
  <p:transition>
    <p:fade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906360" y="272880"/>
            <a:ext cx="5023080" cy="3536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id-ID" sz="3200" strike="noStrike">
                <a:solidFill>
                  <a:srgbClr val="000000"/>
                </a:solidFill>
                <a:latin typeface="Arial Rounded MT Bold"/>
              </a:rPr>
              <a:t>Agape, kasih tanpa batas, kunci pemberian diri</a:t>
            </a:r>
            <a:r>
              <a:rPr lang="id-ID" sz="3200" strike="noStrike">
                <a:solidFill>
                  <a:srgbClr val="000000"/>
                </a:solidFill>
                <a:latin typeface="Arial Rounded MT Bold"/>
              </a:rPr>
              <a:t>. 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 Sebagai tanggapan atas kasih Allah ini umat beriman diundang untuk menyesuaikan hidupnya. Mereka harus berjalan seturut kasih Allah (Rm 14:15) untuk menghormati sesama. Kasihlah yang membangun (1 Kor 8:1). Melalui kasihlah kita melayani satu sama lain (Gal 5:13). </a:t>
            </a:r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1214280" y="4143240"/>
            <a:ext cx="6714720" cy="2315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id-ID" sz="2400" strike="noStrike">
                <a:solidFill>
                  <a:srgbClr val="ffffff"/>
                </a:solidFill>
                <a:latin typeface="Arial Rounded MT Bold"/>
              </a:rPr>
              <a:t>Pelayanan antar-jemaat dan universal</a:t>
            </a:r>
            <a:r>
              <a:rPr lang="id-ID" sz="2400" strike="noStrike">
                <a:solidFill>
                  <a:srgbClr val="ffffff"/>
                </a:solidFill>
                <a:latin typeface="Arial Rounded MT Bold"/>
              </a:rPr>
              <a:t>.</a:t>
            </a:r>
            <a:r>
              <a:rPr lang="id-ID" sz="2400" strike="noStrike">
                <a:solidFill>
                  <a:srgbClr val="ffffff"/>
                </a:solidFill>
                <a:latin typeface="Calibri"/>
              </a:rPr>
              <a:t> Paulus tidak pernah bermaksud membangun sebuah jemaat yang tertutup satu sama lain.  Relasi yang terbuka antar jemaat ini menyentuh juga relasi dengan orang-orang di luar lingkungan jemaat kristen (Rm 12:17, 12:20, 13:1-5).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60" name="Picture 5" descr=""/>
          <p:cNvPicPr/>
          <p:nvPr/>
        </p:nvPicPr>
        <p:blipFill>
          <a:blip r:embed="rId1"/>
          <a:stretch/>
        </p:blipFill>
        <p:spPr>
          <a:xfrm>
            <a:off x="0" y="357120"/>
            <a:ext cx="3785760" cy="266652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sp>
        <p:nvSpPr>
          <p:cNvPr id="261" name="CustomShape 3"/>
          <p:cNvSpPr/>
          <p:nvPr/>
        </p:nvSpPr>
        <p:spPr>
          <a:xfrm>
            <a:off x="8358120" y="4286160"/>
            <a:ext cx="151920" cy="2285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4"/>
          <p:cNvSpPr/>
          <p:nvPr/>
        </p:nvSpPr>
        <p:spPr>
          <a:xfrm>
            <a:off x="285840" y="4286160"/>
            <a:ext cx="151920" cy="2285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2895480" y="6095880"/>
            <a:ext cx="5714640" cy="566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1" lang="id-ID" sz="4000" strike="noStrike">
                <a:solidFill>
                  <a:srgbClr val="000000"/>
                </a:solidFill>
                <a:latin typeface="Narkisim"/>
              </a:rPr>
              <a:t>YESUS </a:t>
            </a:r>
            <a:r>
              <a:rPr b="1" lang="id-ID" sz="4000" strike="noStrike">
                <a:solidFill>
                  <a:srgbClr val="000000"/>
                </a:solidFill>
                <a:latin typeface="Narkisim"/>
              </a:rPr>
              <a:t>
</a:t>
            </a:r>
            <a:r>
              <a:rPr b="1" lang="id-ID" sz="4000" strike="noStrike">
                <a:solidFill>
                  <a:srgbClr val="000000"/>
                </a:solidFill>
                <a:latin typeface="Narkisim"/>
              </a:rPr>
              <a:t>SANG PELAYAN SEJATI</a:t>
            </a:r>
            <a:r>
              <a:rPr b="1" lang="id-ID" sz="4000" strike="noStrike">
                <a:solidFill>
                  <a:srgbClr val="000000"/>
                </a:solidFill>
                <a:latin typeface="Narkisim"/>
              </a:rPr>
              <a:t>
</a:t>
            </a:r>
            <a:endParaRPr/>
          </a:p>
        </p:txBody>
      </p:sp>
      <p:pic>
        <p:nvPicPr>
          <p:cNvPr id="264" name="Picture Placeholder 6" descr=""/>
          <p:cNvPicPr/>
          <p:nvPr/>
        </p:nvPicPr>
        <p:blipFill>
          <a:blip r:embed="rId1"/>
          <a:srcRect l="5634" t="0" r="5634" b="0"/>
          <a:stretch/>
        </p:blipFill>
        <p:spPr>
          <a:xfrm>
            <a:off x="285840" y="685800"/>
            <a:ext cx="6267240" cy="3814560"/>
          </a:xfrm>
          <a:prstGeom prst="rect">
            <a:avLst/>
          </a:prstGeom>
          <a:ln>
            <a:noFill/>
          </a:ln>
          <a:scene3d>
            <a:camera prst="isometricOffAxis1Right"/>
            <a:lightRig dir="t" rig="threePt"/>
          </a:scene3d>
        </p:spPr>
      </p:pic>
    </p:spTree>
  </p:cSld>
  <p:transition>
    <p:fad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57200" y="1847880"/>
            <a:ext cx="3007800" cy="1161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id-ID" sz="4800" strike="noStrike">
                <a:solidFill>
                  <a:srgbClr val="000000"/>
                </a:solidFill>
                <a:latin typeface="Pristina"/>
              </a:rPr>
              <a:t>
</a:t>
            </a:r>
            <a:r>
              <a:rPr b="1" lang="id-ID" sz="4800" strike="noStrike">
                <a:solidFill>
                  <a:srgbClr val="000000"/>
                </a:solidFill>
                <a:latin typeface="Narkisim"/>
              </a:rPr>
              <a:t>A</a:t>
            </a:r>
            <a:r>
              <a:rPr b="1" lang="id-ID" sz="4800" strike="noStrike">
                <a:solidFill>
                  <a:srgbClr val="000000"/>
                </a:solidFill>
                <a:latin typeface="Pristina"/>
              </a:rPr>
              <a:t>. Panorama Pelayanan Yesus</a:t>
            </a:r>
            <a:r>
              <a:rPr b="1" lang="id-ID" sz="4800" strike="noStrike">
                <a:solidFill>
                  <a:srgbClr val="000000"/>
                </a:solidFill>
                <a:latin typeface="Pristina"/>
              </a:rPr>
              <a:t>
</a:t>
            </a:r>
            <a:endParaRPr/>
          </a:p>
        </p:txBody>
      </p:sp>
      <p:sp>
        <p:nvSpPr>
          <p:cNvPr id="266" name="TextShape 2"/>
          <p:cNvSpPr txBox="1"/>
          <p:nvPr/>
        </p:nvSpPr>
        <p:spPr>
          <a:xfrm>
            <a:off x="3575160" y="272880"/>
            <a:ext cx="5111280" cy="585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i="1" lang="id-ID" sz="3200" strike="noStrike">
                <a:solidFill>
                  <a:srgbClr val="0033cc"/>
                </a:solidFill>
                <a:latin typeface="Calibri"/>
              </a:rPr>
              <a:t>Membawa Berita Gembira</a:t>
            </a:r>
            <a:r>
              <a:rPr lang="id-ID" sz="3200" strike="noStrike">
                <a:solidFill>
                  <a:srgbClr val="0033cc"/>
                </a:solidFill>
                <a:latin typeface="Calibri"/>
              </a:rPr>
              <a:t>.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 Yesus hidup di tengah-tengah orang banyak, memberitakan Kerajaan Allah, menghidupkan harapan, menyembuhkan, mengusir setan, memilih murid-murid agar semakin banyak orang dapat dilayani (Luk 4:18-19).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i="1" lang="id-ID" sz="3200" strike="noStrike">
                <a:solidFill>
                  <a:srgbClr val="0033cc"/>
                </a:solidFill>
                <a:latin typeface="Calibri"/>
              </a:rPr>
              <a:t>Memanggil para rasul</a:t>
            </a:r>
            <a:r>
              <a:rPr i="1" lang="id-ID" sz="3200" strike="noStrike">
                <a:solidFill>
                  <a:srgbClr val="0033cc"/>
                </a:solidFill>
                <a:latin typeface="Calibri"/>
              </a:rPr>
              <a:t>.</a:t>
            </a:r>
            <a:r>
              <a:rPr i="1" lang="id-ID" sz="32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Yesus tidak sendirian. Ia mengumpulkan sekelompok murid (Mrk 3:13-15).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i="1" lang="id-ID" sz="3200" strike="noStrike">
                <a:solidFill>
                  <a:srgbClr val="0033cc"/>
                </a:solidFill>
                <a:latin typeface="Calibri"/>
              </a:rPr>
              <a:t>Akhir pelayanan Yesus</a:t>
            </a:r>
            <a:r>
              <a:rPr lang="id-ID" sz="3200" strike="noStrike">
                <a:solidFill>
                  <a:srgbClr val="0033cc"/>
                </a:solidFill>
                <a:latin typeface="Calibri"/>
              </a:rPr>
              <a:t>.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 Warta gembira Kerajaan Allah yang dibawa Yesus kerap kali berbenturan dengan praktik hidup orang-orang Yahudi. Berkali-kali mereka berusaha menjebak Yesus. Situasi ini membuat Yesus sadar bahwa perutusan-Nya akan membahayakan hidup-Nya sendiri (Luk 22:42).</a:t>
            </a:r>
            <a:endParaRPr/>
          </a:p>
        </p:txBody>
      </p:sp>
      <p:pic>
        <p:nvPicPr>
          <p:cNvPr id="267" name="Picture 3" descr=""/>
          <p:cNvPicPr/>
          <p:nvPr/>
        </p:nvPicPr>
        <p:blipFill>
          <a:blip r:embed="rId1"/>
          <a:stretch/>
        </p:blipFill>
        <p:spPr>
          <a:xfrm>
            <a:off x="152280" y="2209680"/>
            <a:ext cx="3625200" cy="449532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380880" y="1971720"/>
            <a:ext cx="3007800" cy="1161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id-ID" sz="4800" strike="noStrike">
                <a:solidFill>
                  <a:srgbClr val="000000"/>
                </a:solidFill>
                <a:latin typeface="Pristina"/>
              </a:rPr>
              <a:t>
</a:t>
            </a:r>
            <a:r>
              <a:rPr b="1" lang="id-ID" sz="4800" strike="noStrike">
                <a:solidFill>
                  <a:srgbClr val="000000"/>
                </a:solidFill>
                <a:latin typeface="Narkisim"/>
              </a:rPr>
              <a:t>B</a:t>
            </a:r>
            <a:r>
              <a:rPr b="1" lang="id-ID" sz="4800" strike="noStrike">
                <a:solidFill>
                  <a:srgbClr val="000000"/>
                </a:solidFill>
                <a:latin typeface="Pristina"/>
              </a:rPr>
              <a:t>. Hamba Allah yang Menderita</a:t>
            </a:r>
            <a:r>
              <a:rPr b="1" lang="id-ID" sz="4800" strike="noStrike">
                <a:solidFill>
                  <a:srgbClr val="000000"/>
                </a:solidFill>
                <a:latin typeface="Pristina"/>
              </a:rPr>
              <a:t>
</a:t>
            </a: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3962520" y="272880"/>
            <a:ext cx="4952520" cy="6279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i="1" lang="id-ID" sz="3200" strike="noStrike">
                <a:solidFill>
                  <a:srgbClr val="0033cc"/>
                </a:solidFill>
                <a:latin typeface="Calibri"/>
              </a:rPr>
              <a:t>Yesus menyadari diri-Nya sebagai hamba Allah yang menderita</a:t>
            </a:r>
            <a:r>
              <a:rPr b="1" lang="id-ID" sz="3200" strike="noStrike">
                <a:solidFill>
                  <a:srgbClr val="0033cc"/>
                </a:solidFill>
                <a:latin typeface="Calibri"/>
              </a:rPr>
              <a:t>.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 Menyebut Yesus sebagai hamba Allah berarti </a:t>
            </a:r>
            <a:r>
              <a:rPr i="1" lang="id-ID" sz="3200" strike="noStrike">
                <a:solidFill>
                  <a:srgbClr val="000000"/>
                </a:solidFill>
                <a:latin typeface="Calibri"/>
              </a:rPr>
              <a:t>menghubungkan Yesus dengan tokoh-tokoh yang menjadi pelaksana penyelamatan Allah sepanjang sejarah 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, seperti Abraham (Mzm 105:42), Musa (Kel 14:32; Bil 12:17; Ul 34:5), Daud (2 Sam 7:5-8; 1 Raj 8:66), nabi Elia (2 Raj 10:10).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Gambaran tentang Yesus sebagai hamba Allah mencapai puncaknya dalam gambaran </a:t>
            </a:r>
            <a:r>
              <a:rPr b="1" lang="id-ID" sz="3200" strike="noStrike">
                <a:solidFill>
                  <a:srgbClr val="0033cc"/>
                </a:solidFill>
                <a:latin typeface="Calibri"/>
              </a:rPr>
              <a:t>hamba yang menderita.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Berulang kali Yesus memaparkan </a:t>
            </a:r>
            <a:r>
              <a:rPr b="1" lang="id-ID" sz="3200" strike="noStrike">
                <a:solidFill>
                  <a:srgbClr val="0033cc"/>
                </a:solidFill>
                <a:latin typeface="Calibri"/>
              </a:rPr>
              <a:t>risiko perjuangan-Nya</a:t>
            </a:r>
            <a:r>
              <a:rPr b="1" lang="id-ID" sz="3200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di Yerusalem (lih. Mrk 9:31; 10:33).</a:t>
            </a:r>
            <a:endParaRPr/>
          </a:p>
        </p:txBody>
      </p:sp>
      <p:pic>
        <p:nvPicPr>
          <p:cNvPr id="270" name="Picture 3" descr=""/>
          <p:cNvPicPr/>
          <p:nvPr/>
        </p:nvPicPr>
        <p:blipFill>
          <a:blip r:embed="rId1"/>
          <a:stretch/>
        </p:blipFill>
        <p:spPr>
          <a:xfrm>
            <a:off x="228600" y="2438280"/>
            <a:ext cx="3733560" cy="411444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</p:spTree>
  </p:cSld>
  <p:transition>
    <p:fade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304920" y="6276960"/>
            <a:ext cx="8000640" cy="1161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1" lang="id-ID" sz="4000" strike="noStrike">
                <a:solidFill>
                  <a:srgbClr val="000000"/>
                </a:solidFill>
                <a:latin typeface="Pristina"/>
              </a:rPr>
              <a:t>
</a:t>
            </a:r>
            <a:r>
              <a:rPr b="1" lang="id-ID" sz="4000" strike="noStrike">
                <a:solidFill>
                  <a:srgbClr val="000000"/>
                </a:solidFill>
                <a:latin typeface="Narkisim"/>
              </a:rPr>
              <a:t>C</a:t>
            </a:r>
            <a:r>
              <a:rPr b="1" lang="id-ID" sz="4000" strike="noStrike">
                <a:solidFill>
                  <a:srgbClr val="000000"/>
                </a:solidFill>
                <a:latin typeface="Pristina"/>
              </a:rPr>
              <a:t>. Anak Manusia yang Datang untuk Melayani</a:t>
            </a:r>
            <a:r>
              <a:rPr b="1" lang="id-ID" sz="4000" strike="noStrike">
                <a:solidFill>
                  <a:srgbClr val="000000"/>
                </a:solidFill>
                <a:latin typeface="Pristina"/>
              </a:rPr>
              <a:t>
</a:t>
            </a:r>
            <a:endParaRPr/>
          </a:p>
        </p:txBody>
      </p:sp>
      <p:sp>
        <p:nvSpPr>
          <p:cNvPr id="272" name="TextShape 2"/>
          <p:cNvSpPr txBox="1"/>
          <p:nvPr/>
        </p:nvSpPr>
        <p:spPr>
          <a:xfrm>
            <a:off x="3575160" y="272880"/>
            <a:ext cx="5111280" cy="4984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i="1" lang="id-ID" sz="3200" strike="noStrike">
                <a:solidFill>
                  <a:srgbClr val="0033cc"/>
                </a:solidFill>
                <a:latin typeface="Calibri"/>
              </a:rPr>
              <a:t>Yesus menginsyafi diri-Nya sebagai Anak Manusia yang datang untuk melayani.</a:t>
            </a:r>
            <a:r>
              <a:rPr b="1" i="1" lang="id-ID" sz="3200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Penginjil rupanya menjadikan Anak Manusia sebagai gelar favorit pribadi Yesus. Sebutan ini muncul 82 kali dalam Perjanjian Baru dan hampir seluruhnya terdapat dalam Injil.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Gelar anak manusia digunakan Yesus dalam </a:t>
            </a:r>
            <a:r>
              <a:rPr b="1" lang="id-ID" sz="3200" strike="noStrike">
                <a:solidFill>
                  <a:srgbClr val="0033cc"/>
                </a:solidFill>
                <a:latin typeface="Calibri"/>
              </a:rPr>
              <a:t>cakrawala penderitaan dan kematian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i="1" lang="id-ID" sz="3200" strike="noStrike">
                <a:solidFill>
                  <a:srgbClr val="000000"/>
                </a:solidFill>
                <a:latin typeface="Calibri"/>
              </a:rPr>
              <a:t>lih. 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Mat 17;12.22; 16:21; 20:18; Mrk 8:31; 10:33; Luk 9:44).</a:t>
            </a:r>
            <a:endParaRPr/>
          </a:p>
        </p:txBody>
      </p:sp>
      <p:sp>
        <p:nvSpPr>
          <p:cNvPr id="273" name="TextShape 3"/>
          <p:cNvSpPr txBox="1"/>
          <p:nvPr/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pic>
        <p:nvPicPr>
          <p:cNvPr id="274" name="Picture 5" descr=""/>
          <p:cNvPicPr/>
          <p:nvPr/>
        </p:nvPicPr>
        <p:blipFill>
          <a:blip r:embed="rId1"/>
          <a:stretch/>
        </p:blipFill>
        <p:spPr>
          <a:xfrm>
            <a:off x="152280" y="1219320"/>
            <a:ext cx="3123720" cy="381636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ransition>
    <p:fade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85800" y="6019920"/>
            <a:ext cx="5486040" cy="566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id-ID" sz="4000" strike="noStrike">
                <a:solidFill>
                  <a:srgbClr val="000000"/>
                </a:solidFill>
                <a:latin typeface="Narkisim"/>
              </a:rPr>
              <a:t>
</a:t>
            </a:r>
            <a:r>
              <a:rPr b="1" lang="id-ID" sz="4000" strike="noStrike">
                <a:solidFill>
                  <a:srgbClr val="000000"/>
                </a:solidFill>
                <a:latin typeface="Narkisim"/>
              </a:rPr>
              <a:t>
</a:t>
            </a:r>
            <a:r>
              <a:rPr b="1" lang="id-ID" sz="4000" strike="noStrike">
                <a:solidFill>
                  <a:srgbClr val="000000"/>
                </a:solidFill>
                <a:latin typeface="Narkisim"/>
              </a:rPr>
              <a:t>KELUARGA MENGABDI TUHAN</a:t>
            </a:r>
            <a:r>
              <a:rPr b="1" lang="id-ID" sz="4000" strike="noStrike">
                <a:solidFill>
                  <a:srgbClr val="000000"/>
                </a:solidFill>
                <a:latin typeface="Narkisim"/>
              </a:rPr>
              <a:t>
</a:t>
            </a:r>
            <a:endParaRPr/>
          </a:p>
        </p:txBody>
      </p:sp>
      <p:pic>
        <p:nvPicPr>
          <p:cNvPr id="276" name="Picture Placeholder 6" descr=""/>
          <p:cNvPicPr/>
          <p:nvPr/>
        </p:nvPicPr>
        <p:blipFill>
          <a:blip r:embed="rId1"/>
          <a:srcRect l="0" t="10994" r="0" b="10994"/>
          <a:stretch/>
        </p:blipFill>
        <p:spPr>
          <a:xfrm>
            <a:off x="2895480" y="380880"/>
            <a:ext cx="5486040" cy="411444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484920" y="5105520"/>
            <a:ext cx="3007800" cy="1161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id-ID" sz="4000" strike="noStrike">
                <a:solidFill>
                  <a:srgbClr val="4a452a"/>
                </a:solidFill>
                <a:latin typeface="Pristina"/>
              </a:rPr>
              <a:t>
</a:t>
            </a:r>
            <a:r>
              <a:rPr b="1" lang="id-ID" sz="4000" strike="noStrike">
                <a:solidFill>
                  <a:srgbClr val="4a452a"/>
                </a:solidFill>
                <a:latin typeface="Narkisim"/>
              </a:rPr>
              <a:t>A</a:t>
            </a:r>
            <a:r>
              <a:rPr b="1" lang="id-ID" sz="4000" strike="noStrike">
                <a:solidFill>
                  <a:srgbClr val="4a452a"/>
                </a:solidFill>
                <a:latin typeface="Pristina"/>
              </a:rPr>
              <a:t>. Semuanya bermula dari kehendak Allah</a:t>
            </a:r>
            <a:r>
              <a:rPr b="1" lang="id-ID" sz="4000" strike="noStrike">
                <a:solidFill>
                  <a:srgbClr val="4a452a"/>
                </a:solidFill>
                <a:latin typeface="Pristina"/>
              </a:rPr>
              <a:t>
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3714840" y="714240"/>
            <a:ext cx="5111280" cy="52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Dalam Kitab Kejadian (1:26-28; 2:18-24) dikisahkan bahwa Allah menciptakan manusia menurut gambar dan citra-Nya, untuk saling melengkapi, dan untuk bersama-sama dengan Allah menciptakan manusia-manusia baru.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Kitab Suci memberikan landasan yang sangat kuat bahwa Allah menciptakan </a:t>
            </a:r>
            <a:r>
              <a:rPr b="1" lang="id-ID" sz="3200" strike="noStrike">
                <a:solidFill>
                  <a:srgbClr val="984807"/>
                </a:solidFill>
                <a:latin typeface="Calibri"/>
              </a:rPr>
              <a:t>keluarga sebagai tempat untuk menyalurkan kasih dan kehidupan.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Tantangan zaman memang membuat semuanya itu tidak selalu gampang. Pergaulan yang semakin terbuka sungguh menguji kesetiaan suami-istri. Untuk itu diperlukan sungguh kerendahan hati untuk kembali ke cita-cita awal.</a:t>
            </a:r>
            <a:endParaRPr/>
          </a:p>
        </p:txBody>
      </p:sp>
      <p:pic>
        <p:nvPicPr>
          <p:cNvPr id="279" name="Picture 3" descr=""/>
          <p:cNvPicPr/>
          <p:nvPr/>
        </p:nvPicPr>
        <p:blipFill>
          <a:blip r:embed="rId1"/>
          <a:stretch/>
        </p:blipFill>
        <p:spPr>
          <a:xfrm>
            <a:off x="228600" y="304920"/>
            <a:ext cx="3352320" cy="312372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</p:spTree>
  </p:cSld>
  <p:transition>
    <p:fade/>
  </p:transition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517320" y="2467080"/>
            <a:ext cx="3007800" cy="1161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id-ID" sz="4400" strike="noStrike">
                <a:solidFill>
                  <a:srgbClr val="4a452a"/>
                </a:solidFill>
                <a:latin typeface="Pristina"/>
              </a:rPr>
              <a:t>
</a:t>
            </a:r>
            <a:r>
              <a:rPr b="1" lang="id-ID" sz="4400" strike="noStrike">
                <a:solidFill>
                  <a:srgbClr val="4a452a"/>
                </a:solidFill>
                <a:latin typeface="Narkisim"/>
              </a:rPr>
              <a:t>B</a:t>
            </a:r>
            <a:r>
              <a:rPr b="1" lang="id-ID" sz="4400" strike="noStrike">
                <a:solidFill>
                  <a:srgbClr val="4a452a"/>
                </a:solidFill>
                <a:latin typeface="Pristina"/>
              </a:rPr>
              <a:t>. Saling Melayani dalam Keluarga</a:t>
            </a:r>
            <a:r>
              <a:rPr b="1" lang="id-ID" sz="4400" strike="noStrike">
                <a:solidFill>
                  <a:srgbClr val="4a452a"/>
                </a:solidFill>
                <a:latin typeface="Pristina"/>
              </a:rPr>
              <a:t>
</a:t>
            </a:r>
            <a:endParaRPr/>
          </a:p>
        </p:txBody>
      </p:sp>
      <p:sp>
        <p:nvSpPr>
          <p:cNvPr id="281" name="TextShape 2"/>
          <p:cNvSpPr txBox="1"/>
          <p:nvPr/>
        </p:nvSpPr>
        <p:spPr>
          <a:xfrm>
            <a:off x="3575160" y="272880"/>
            <a:ext cx="5111280" cy="585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Maksud Allah menciptakan keluarga sebagai tempat </a:t>
            </a:r>
            <a:r>
              <a:rPr b="1" lang="id-ID" sz="3200" strike="noStrike">
                <a:solidFill>
                  <a:srgbClr val="984807"/>
                </a:solidFill>
                <a:latin typeface="Calibri"/>
              </a:rPr>
              <a:t>menyalurkan kasih dan kehidupan diawali dari dalam keluarga itu sendiri.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Tuhan Yesus memberikan pedoman emas: “Sebagaimana kamu kehendaki supaya orang perbuat kepadamu, perbuatlah juga demikian kepada mereka” (Luk 6:31).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Penting sekali disadari adanya kebutuhan dasar setiap orang di rumah yang harus dipenuhi, karena setiap anggota keluarga memiliki kebutuhan dasarnya masing-masing.</a:t>
            </a:r>
            <a:endParaRPr/>
          </a:p>
        </p:txBody>
      </p:sp>
      <p:pic>
        <p:nvPicPr>
          <p:cNvPr id="282" name="Picture 3" descr=""/>
          <p:cNvPicPr/>
          <p:nvPr/>
        </p:nvPicPr>
        <p:blipFill>
          <a:blip r:embed="rId1"/>
          <a:stretch/>
        </p:blipFill>
        <p:spPr>
          <a:xfrm>
            <a:off x="415440" y="3048120"/>
            <a:ext cx="3089520" cy="3580920"/>
          </a:xfrm>
          <a:prstGeom prst="rect">
            <a:avLst/>
          </a:prstGeom>
          <a:ln w="190440">
            <a:solidFill>
              <a:srgbClr val="ffffff"/>
            </a:solidFill>
            <a:miter/>
          </a:ln>
          <a:effectLst>
            <a:outerShdw algn="tl" blurRad="65000" dir="12900000" dist="50800" kx="195000" ky="145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dir="t" rig="twoP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transition>
    <p:fade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500040" y="1857240"/>
            <a:ext cx="3007800" cy="661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id-ID" sz="4000" strike="noStrike">
                <a:solidFill>
                  <a:srgbClr val="4a452a"/>
                </a:solidFill>
                <a:latin typeface="Pristina"/>
              </a:rPr>
              <a:t>
</a:t>
            </a:r>
            <a:r>
              <a:rPr b="1" lang="id-ID" sz="4000" strike="noStrike">
                <a:solidFill>
                  <a:srgbClr val="4a452a"/>
                </a:solidFill>
                <a:latin typeface="Narkisim"/>
              </a:rPr>
              <a:t>C</a:t>
            </a:r>
            <a:r>
              <a:rPr b="1" lang="id-ID" sz="4000" strike="noStrike">
                <a:solidFill>
                  <a:srgbClr val="4a452a"/>
                </a:solidFill>
                <a:latin typeface="Pristina"/>
              </a:rPr>
              <a:t>. Ikut Serta dalam Perutusan Gereja</a:t>
            </a:r>
            <a:r>
              <a:rPr b="1" lang="id-ID" sz="4000" strike="noStrike">
                <a:solidFill>
                  <a:srgbClr val="4a452a"/>
                </a:solidFill>
                <a:latin typeface="Pristina"/>
              </a:rPr>
              <a:t>
</a:t>
            </a:r>
            <a:endParaRPr/>
          </a:p>
        </p:txBody>
      </p:sp>
      <p:sp>
        <p:nvSpPr>
          <p:cNvPr id="284" name="TextShape 2"/>
          <p:cNvSpPr txBox="1"/>
          <p:nvPr/>
        </p:nvSpPr>
        <p:spPr>
          <a:xfrm>
            <a:off x="4343400" y="272880"/>
            <a:ext cx="4586040" cy="6356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Kasih yang dialami dalam keluarga menjadi sumber kekuatan yang dahsyat untuk turut serta dalam perutusan Gereja.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Perutusan Gereja yang terpenting bagi keluarga adalah </a:t>
            </a:r>
            <a:r>
              <a:rPr b="1" lang="id-ID" sz="3200" strike="noStrike">
                <a:solidFill>
                  <a:srgbClr val="984807"/>
                </a:solidFill>
                <a:latin typeface="Calibri"/>
              </a:rPr>
              <a:t>mewujudkan sebuah Gereja kecil 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atau disebut juga Gereja rumah tangga (</a:t>
            </a:r>
            <a:r>
              <a:rPr i="1" lang="id-ID" sz="3200" strike="noStrike">
                <a:solidFill>
                  <a:srgbClr val="000000"/>
                </a:solidFill>
                <a:latin typeface="Calibri"/>
              </a:rPr>
              <a:t>Ecclesia domestica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Paulus VI mengatakan dalam ensiklik </a:t>
            </a:r>
            <a:r>
              <a:rPr i="1" lang="id-ID" sz="3200" strike="noStrike">
                <a:solidFill>
                  <a:srgbClr val="000000"/>
                </a:solidFill>
                <a:latin typeface="Calibri"/>
              </a:rPr>
              <a:t>Evangelii Nutiandi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: “… Keluarga patut diberi nama yang indah yaitu sebagai Gereja rumah tangga (domestik)...”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Tugas keluarga kristiani ini dijalankan baik secara langsung, maupun melalui perihidup dan contoh-contoh keluarga yang baik (FC 53-54).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85" name="Picture 5" descr=""/>
          <p:cNvPicPr/>
          <p:nvPr/>
        </p:nvPicPr>
        <p:blipFill>
          <a:blip r:embed="rId1"/>
          <a:stretch/>
        </p:blipFill>
        <p:spPr>
          <a:xfrm>
            <a:off x="642960" y="2571840"/>
            <a:ext cx="3312360" cy="352800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</p:spTree>
  </p:cSld>
  <p:transition>
    <p:fade/>
  </p:transition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304920" y="6276960"/>
            <a:ext cx="3007800" cy="1161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id-ID" sz="4000" strike="noStrike">
                <a:solidFill>
                  <a:srgbClr val="4a452a"/>
                </a:solidFill>
                <a:latin typeface="Pristina"/>
              </a:rPr>
              <a:t> </a:t>
            </a:r>
            <a:r>
              <a:rPr b="1" lang="id-ID" sz="4000" strike="noStrike">
                <a:solidFill>
                  <a:srgbClr val="4a452a"/>
                </a:solidFill>
                <a:latin typeface="Pristina"/>
              </a:rPr>
              <a:t>
</a:t>
            </a:r>
            <a:r>
              <a:rPr b="1" lang="id-ID" sz="4000" strike="noStrike">
                <a:solidFill>
                  <a:srgbClr val="4a452a"/>
                </a:solidFill>
                <a:latin typeface="Narkisim"/>
              </a:rPr>
              <a:t>D</a:t>
            </a:r>
            <a:r>
              <a:rPr b="1" lang="id-ID" sz="4000" strike="noStrike">
                <a:solidFill>
                  <a:srgbClr val="4a452a"/>
                </a:solidFill>
                <a:latin typeface="Pristina"/>
              </a:rPr>
              <a:t>. Bersama Bersaksi dan Melayani Masyarakat </a:t>
            </a:r>
            <a:r>
              <a:rPr b="1" lang="id-ID" sz="4000" strike="noStrike">
                <a:solidFill>
                  <a:srgbClr val="4a452a"/>
                </a:solidFill>
                <a:latin typeface="Pristina"/>
              </a:rPr>
              <a:t>
</a:t>
            </a:r>
            <a:endParaRPr/>
          </a:p>
        </p:txBody>
      </p:sp>
      <p:sp>
        <p:nvSpPr>
          <p:cNvPr id="287" name="TextShape 2"/>
          <p:cNvSpPr txBox="1"/>
          <p:nvPr/>
        </p:nvSpPr>
        <p:spPr>
          <a:xfrm>
            <a:off x="3575160" y="272880"/>
            <a:ext cx="5111280" cy="585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Kasih yang dialami dalam keluarga dan keikutsertaan dalam perutusan Gereja membawa keluarga pada lingkup yang lebih luas, yakni lingkup masyarakat.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id-ID" sz="3200" strike="noStrike">
                <a:solidFill>
                  <a:srgbClr val="984807"/>
                </a:solidFill>
                <a:latin typeface="Calibri"/>
              </a:rPr>
              <a:t>Keluarga mendukung perkembangan masyarakat melalui pelayanan cinta kasih kepada sesama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 (AA 11).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Keluarga mempunyai hubungan-hubungan yang amat penting dan organik dengan masyarakat, karena keluarga merupakan landasan masyarakat…” (FC 42)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88" name="Picture 3" descr=""/>
          <p:cNvPicPr/>
          <p:nvPr/>
        </p:nvPicPr>
        <p:blipFill>
          <a:blip r:embed="rId1"/>
          <a:stretch/>
        </p:blipFill>
        <p:spPr>
          <a:xfrm>
            <a:off x="0" y="304920"/>
            <a:ext cx="3428640" cy="3967200"/>
          </a:xfrm>
          <a:prstGeom prst="rect">
            <a:avLst/>
          </a:prstGeom>
          <a:ln w="190440">
            <a:solidFill>
              <a:srgbClr val="ffffff"/>
            </a:solidFill>
            <a:round/>
          </a:ln>
          <a:effectLst>
            <a:outerShdw algn="tl" blurRad="36195" dir="11400000" dist="12700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dir="t" rig="sof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 rot="16200000">
            <a:off x="-1086480" y="1944360"/>
            <a:ext cx="4011120" cy="837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id-ID" sz="4800" strike="noStrike">
                <a:solidFill>
                  <a:srgbClr val="002060"/>
                </a:solidFill>
                <a:latin typeface="Narkisim"/>
              </a:rPr>
              <a:t>Arti  Pelayanan</a:t>
            </a:r>
            <a:endParaRPr/>
          </a:p>
        </p:txBody>
      </p:sp>
      <p:pic>
        <p:nvPicPr>
          <p:cNvPr id="214" name="Picture Placeholder 6" descr=""/>
          <p:cNvPicPr/>
          <p:nvPr/>
        </p:nvPicPr>
        <p:blipFill>
          <a:blip r:embed="rId1"/>
          <a:srcRect l="0" t="174" r="0" b="174"/>
          <a:stretch/>
        </p:blipFill>
        <p:spPr>
          <a:xfrm>
            <a:off x="1928880" y="380880"/>
            <a:ext cx="6300360" cy="419076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sp>
        <p:nvSpPr>
          <p:cNvPr id="215" name="TextShape 2"/>
          <p:cNvSpPr txBox="1"/>
          <p:nvPr/>
        </p:nvSpPr>
        <p:spPr>
          <a:xfrm>
            <a:off x="762120" y="5029200"/>
            <a:ext cx="8000640" cy="1066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id-ID" sz="2000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lang="id-ID" sz="2000" strike="noStrike">
                <a:solidFill>
                  <a:srgbClr val="000000"/>
                </a:solidFill>
                <a:latin typeface="Calibri"/>
              </a:rPr>
              <a:t>Pelayanan” </a:t>
            </a:r>
            <a:r>
              <a:rPr lang="id-ID" sz="2400" strike="noStrike">
                <a:solidFill>
                  <a:srgbClr val="000000"/>
                </a:solidFill>
                <a:latin typeface="Berlin Sans FB"/>
              </a:rPr>
              <a:t>(</a:t>
            </a:r>
            <a:r>
              <a:rPr b="1" i="1" lang="id-ID" sz="2400" strike="noStrike">
                <a:solidFill>
                  <a:srgbClr val="000000"/>
                </a:solidFill>
                <a:latin typeface="Berlin Sans FB"/>
              </a:rPr>
              <a:t>diakonia</a:t>
            </a:r>
            <a:r>
              <a:rPr lang="id-ID" sz="2400" strike="noStrike">
                <a:solidFill>
                  <a:srgbClr val="000000"/>
                </a:solidFill>
                <a:latin typeface="Berlin Sans FB"/>
              </a:rPr>
              <a:t>)</a:t>
            </a:r>
            <a:r>
              <a:rPr lang="id-ID" sz="2000" strike="noStrike">
                <a:solidFill>
                  <a:srgbClr val="000000"/>
                </a:solidFill>
                <a:latin typeface="Calibri"/>
              </a:rPr>
              <a:t> &gt; bagian dari identitas gereja.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b="1" lang="id-ID" sz="2400" strike="noStrike">
                <a:solidFill>
                  <a:srgbClr val="000000"/>
                </a:solidFill>
                <a:latin typeface="Berlin Sans FB"/>
              </a:rPr>
              <a:t>Arti umum</a:t>
            </a:r>
            <a:r>
              <a:rPr lang="id-ID" sz="2000" strike="noStrike">
                <a:solidFill>
                  <a:srgbClr val="000000"/>
                </a:solidFill>
                <a:latin typeface="Calibri"/>
              </a:rPr>
              <a:t> &gt; </a:t>
            </a:r>
            <a:r>
              <a:rPr i="1" lang="id-ID" sz="2000" strike="noStrike">
                <a:solidFill>
                  <a:srgbClr val="000000"/>
                </a:solidFill>
                <a:latin typeface="Calibri"/>
              </a:rPr>
              <a:t>orang melakukan sesuatu demi kebaikan orang lain</a:t>
            </a:r>
            <a:r>
              <a:rPr lang="id-ID" sz="2000" strike="noStrike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b="1" lang="id-ID" sz="2400" strike="noStrike">
                <a:solidFill>
                  <a:srgbClr val="000000"/>
                </a:solidFill>
                <a:latin typeface="Berlin Sans FB"/>
              </a:rPr>
              <a:t>Paulus</a:t>
            </a:r>
            <a:r>
              <a:rPr lang="id-ID" sz="2000" strike="noStrike">
                <a:solidFill>
                  <a:srgbClr val="000000"/>
                </a:solidFill>
                <a:latin typeface="Calibri"/>
              </a:rPr>
              <a:t> &gt; </a:t>
            </a:r>
            <a:r>
              <a:rPr i="1" lang="id-ID" sz="2000" strike="noStrike">
                <a:solidFill>
                  <a:srgbClr val="000000"/>
                </a:solidFill>
                <a:latin typeface="Calibri"/>
              </a:rPr>
              <a:t>persembahan yang hidup kepada Allah dan solidaritas kepada anggota tubuh Kristus yang sedang menderita</a:t>
            </a:r>
            <a:r>
              <a:rPr lang="id-ID" sz="2000" strike="noStrike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</p:spTree>
  </p:cSld>
  <p:transition>
    <p:fade/>
  </p:transition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id-ID" sz="4800" strike="noStrike">
                <a:solidFill>
                  <a:srgbClr val="4a452a"/>
                </a:solidFill>
                <a:latin typeface="Pristina"/>
              </a:rPr>
              <a:t>
</a:t>
            </a:r>
            <a:r>
              <a:rPr b="1" lang="id-ID" sz="4800" strike="noStrike">
                <a:solidFill>
                  <a:srgbClr val="4a452a"/>
                </a:solidFill>
                <a:latin typeface="Narkisim"/>
              </a:rPr>
              <a:t>E</a:t>
            </a:r>
            <a:r>
              <a:rPr b="1" lang="id-ID" sz="4800" strike="noStrike">
                <a:solidFill>
                  <a:srgbClr val="4a452a"/>
                </a:solidFill>
                <a:latin typeface="Pristina"/>
              </a:rPr>
              <a:t>. Menimba Rahmat Ekaristi untuk Melayani</a:t>
            </a:r>
            <a:r>
              <a:rPr lang="id-ID" sz="4800" strike="noStrike">
                <a:solidFill>
                  <a:srgbClr val="4a452a"/>
                </a:solidFill>
                <a:latin typeface="Pristina"/>
              </a:rPr>
              <a:t>
</a:t>
            </a:r>
            <a:endParaRPr/>
          </a:p>
        </p:txBody>
      </p:sp>
      <p:sp>
        <p:nvSpPr>
          <p:cNvPr id="2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Dalam Ekaristi, Allah menguduskan umat beriman, dan umat beriman memuliakan Allah.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id-ID" sz="3200" strike="noStrike">
                <a:solidFill>
                  <a:srgbClr val="984807"/>
                </a:solidFill>
                <a:latin typeface="Calibri"/>
              </a:rPr>
              <a:t>Keluarga kristiani menghadiri perayaan Ekaristi dengan membawa seluruh perjuangan sehari-hari 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dan </a:t>
            </a:r>
            <a:r>
              <a:rPr i="1" lang="id-ID" sz="3200" strike="noStrike">
                <a:solidFill>
                  <a:srgbClr val="000000"/>
                </a:solidFill>
                <a:latin typeface="Calibri"/>
              </a:rPr>
              <a:t>mempersembahkannya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 di sana.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Persembahan hidup keluarga akhirnya </a:t>
            </a:r>
            <a:r>
              <a:rPr i="1" lang="id-ID" sz="3200" strike="noStrike">
                <a:solidFill>
                  <a:srgbClr val="000000"/>
                </a:solidFill>
                <a:latin typeface="Calibri"/>
              </a:rPr>
              <a:t>disatukan dengan kurban Kristus di altar</a:t>
            </a:r>
            <a:r>
              <a:rPr lang="id-ID" sz="3200" strike="noStrike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</p:spTree>
  </p:cSld>
  <p:transition>
    <p:fade/>
  </p:transition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274680"/>
            <a:ext cx="8229240" cy="867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d-ID" sz="4400" strike="noStrike">
                <a:solidFill>
                  <a:srgbClr val="000000"/>
                </a:solidFill>
                <a:latin typeface="Calibri"/>
              </a:rPr>
              <a:t>INTINYA  MELAYANI</a:t>
            </a:r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500040" y="1285920"/>
            <a:ext cx="8000640" cy="2499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Yok, </a:t>
            </a:r>
            <a:r>
              <a:rPr lang="id-ID" sz="3500" strike="noStrike">
                <a:solidFill>
                  <a:srgbClr val="000000"/>
                </a:solidFill>
                <a:latin typeface="Calibri"/>
              </a:rPr>
              <a:t>Para kanca semangat lan gambira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Gumregah kanthi bungah saben dina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Padha makarya sacara nyata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 strike="noStrike">
                <a:solidFill>
                  <a:srgbClr val="000000"/>
                </a:solidFill>
                <a:latin typeface="Calibri"/>
              </a:rPr>
              <a:t>Ing kulawarga, masyarakat, lan ing greja</a:t>
            </a:r>
            <a:endParaRPr/>
          </a:p>
        </p:txBody>
      </p:sp>
      <p:pic>
        <p:nvPicPr>
          <p:cNvPr id="293" name="Picture Placeholder 6" descr=""/>
          <p:cNvPicPr/>
          <p:nvPr/>
        </p:nvPicPr>
        <p:blipFill>
          <a:blip r:embed="rId1"/>
          <a:srcRect l="5634" t="0" r="5634" b="0"/>
          <a:stretch/>
        </p:blipFill>
        <p:spPr>
          <a:xfrm rot="450000">
            <a:off x="176760" y="3992760"/>
            <a:ext cx="3361680" cy="2928600"/>
          </a:xfrm>
          <a:prstGeom prst="rect">
            <a:avLst/>
          </a:prstGeom>
          <a:ln>
            <a:noFill/>
          </a:ln>
          <a:scene3d>
            <a:camera prst="isometricOffAxis1Right"/>
            <a:lightRig dir="t" rig="threePt"/>
          </a:scene3d>
        </p:spPr>
      </p:pic>
      <p:pic>
        <p:nvPicPr>
          <p:cNvPr id="294" name="Picture 4" descr=""/>
          <p:cNvPicPr/>
          <p:nvPr/>
        </p:nvPicPr>
        <p:blipFill>
          <a:blip r:embed="rId2"/>
          <a:stretch/>
        </p:blipFill>
        <p:spPr>
          <a:xfrm>
            <a:off x="6072120" y="3929040"/>
            <a:ext cx="3071520" cy="2752560"/>
          </a:xfrm>
          <a:prstGeom prst="rect">
            <a:avLst/>
          </a:prstGeom>
          <a:ln w="190440">
            <a:solidFill>
              <a:srgbClr val="ffffff"/>
            </a:solidFill>
            <a:round/>
          </a:ln>
          <a:effectLst>
            <a:outerShdw algn="tl" blurRad="36195" dir="11400000" dist="12700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dir="t" rig="sof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295" name="Picture 5" descr=""/>
          <p:cNvPicPr/>
          <p:nvPr/>
        </p:nvPicPr>
        <p:blipFill>
          <a:blip r:embed="rId3"/>
          <a:stretch/>
        </p:blipFill>
        <p:spPr>
          <a:xfrm>
            <a:off x="3571920" y="4071960"/>
            <a:ext cx="2700000" cy="255240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457200" y="274680"/>
            <a:ext cx="7543440" cy="79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d-ID" sz="4400" strike="noStrike">
                <a:solidFill>
                  <a:srgbClr val="000000"/>
                </a:solidFill>
                <a:latin typeface="Calibri"/>
              </a:rPr>
              <a:t>Catatan penting bagi pemandu:</a:t>
            </a:r>
            <a:endParaRPr/>
          </a:p>
        </p:txBody>
      </p:sp>
      <p:sp>
        <p:nvSpPr>
          <p:cNvPr id="297" name="TextShape 2"/>
          <p:cNvSpPr txBox="1"/>
          <p:nvPr/>
        </p:nvSpPr>
        <p:spPr>
          <a:xfrm>
            <a:off x="457200" y="1643040"/>
            <a:ext cx="5471640" cy="4643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d-ID" sz="2800" strike="noStrike">
                <a:solidFill>
                  <a:srgbClr val="000000"/>
                </a:solidFill>
                <a:latin typeface="Arial"/>
              </a:rPr>
              <a:t>Hindari kesan menggurui.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d-ID" sz="2800" strike="noStrike">
                <a:solidFill>
                  <a:srgbClr val="000000"/>
                </a:solidFill>
                <a:latin typeface="Arial"/>
              </a:rPr>
              <a:t>Hindari kesan mengajar atau mengkhotbahi.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d-ID" sz="2800" strike="noStrike">
                <a:solidFill>
                  <a:srgbClr val="000000"/>
                </a:solidFill>
                <a:latin typeface="Arial"/>
              </a:rPr>
              <a:t>Hindari terjadi diskusi atau bantahan atas apa yang diungkapkan orang lain.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d-ID" sz="2800" strike="noStrike">
                <a:solidFill>
                  <a:srgbClr val="000000"/>
                </a:solidFill>
                <a:latin typeface="Arial"/>
              </a:rPr>
              <a:t>Setiap peserta mengungkapkan pengalaman imannya.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d-ID" sz="2800" strike="noStrike">
                <a:solidFill>
                  <a:srgbClr val="000000"/>
                </a:solidFill>
                <a:latin typeface="Arial"/>
              </a:rPr>
              <a:t>Tiap orang harus merasa nyaman, aman untuk mengungkapkan pikiran atau hasil renungannya.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d-ID" sz="2800" strike="noStrike">
                <a:solidFill>
                  <a:srgbClr val="000000"/>
                </a:solidFill>
                <a:latin typeface="Arial"/>
              </a:rPr>
              <a:t>Dalam sharing gunakan kata “saya” bukan “kami” atau “kita”.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d-ID" sz="2800" strike="noStrike">
                <a:solidFill>
                  <a:srgbClr val="000000"/>
                </a:solidFill>
                <a:latin typeface="Arial"/>
              </a:rPr>
              <a:t>Tiap pengalaman yang unik akan memperkaya satu sama lain sebagaimana Allah berkarya dalam dirinya.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d-ID" sz="2800" strike="noStrike">
                <a:solidFill>
                  <a:srgbClr val="000000"/>
                </a:solidFill>
                <a:latin typeface="Arial"/>
              </a:rPr>
              <a:t>Usahakan tiap peserta membawa Kitab Suci.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98" name="Picture 3" descr=""/>
          <p:cNvPicPr/>
          <p:nvPr/>
        </p:nvPicPr>
        <p:blipFill>
          <a:blip r:embed="rId1"/>
          <a:stretch/>
        </p:blipFill>
        <p:spPr>
          <a:xfrm>
            <a:off x="6072120" y="1285920"/>
            <a:ext cx="2857320" cy="307152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274680"/>
            <a:ext cx="8229240" cy="939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id-ID" sz="4800" strike="noStrike">
                <a:solidFill>
                  <a:srgbClr val="ff0000"/>
                </a:solidFill>
                <a:latin typeface="Pristina"/>
              </a:rPr>
              <a:t>
</a:t>
            </a:r>
            <a:r>
              <a:rPr b="1" lang="id-ID" sz="4000" strike="noStrike">
                <a:solidFill>
                  <a:srgbClr val="ff0000"/>
                </a:solidFill>
                <a:latin typeface="Narkisim"/>
              </a:rPr>
              <a:t>A</a:t>
            </a:r>
            <a:r>
              <a:rPr b="1" lang="id-ID" sz="4000" strike="noStrike">
                <a:solidFill>
                  <a:srgbClr val="ff0000"/>
                </a:solidFill>
                <a:latin typeface="Pristina"/>
              </a:rPr>
              <a:t>. Dalam PL: Hamba Melayani Majikan</a:t>
            </a:r>
            <a:r>
              <a:rPr lang="id-ID" sz="4800" strike="noStrike">
                <a:solidFill>
                  <a:srgbClr val="ff0000"/>
                </a:solidFill>
                <a:latin typeface="Pristina"/>
              </a:rPr>
              <a:t>
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857160" y="1357200"/>
            <a:ext cx="7572240" cy="4500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2800" strike="noStrike">
                <a:solidFill>
                  <a:srgbClr val="000000"/>
                </a:solidFill>
                <a:latin typeface="Calibri"/>
              </a:rPr>
              <a:t>Istilah Yunani </a:t>
            </a:r>
            <a:r>
              <a:rPr b="1" lang="id-ID" sz="2800" strike="noStrike">
                <a:solidFill>
                  <a:srgbClr val="000000"/>
                </a:solidFill>
                <a:latin typeface="Berlin Sans FB"/>
              </a:rPr>
              <a:t>“</a:t>
            </a:r>
            <a:r>
              <a:rPr b="1" lang="id-ID" sz="2800" strike="noStrike">
                <a:solidFill>
                  <a:srgbClr val="000000"/>
                </a:solidFill>
                <a:latin typeface="comic"/>
              </a:rPr>
              <a:t>abad</a:t>
            </a:r>
            <a:r>
              <a:rPr b="1" lang="id-ID" sz="2800" strike="noStrike">
                <a:solidFill>
                  <a:srgbClr val="000000"/>
                </a:solidFill>
                <a:latin typeface="Berlin Sans FB"/>
              </a:rPr>
              <a:t>”</a:t>
            </a:r>
            <a:r>
              <a:rPr lang="id-ID" sz="2800" strike="noStrike">
                <a:solidFill>
                  <a:srgbClr val="000000"/>
                </a:solidFill>
                <a:latin typeface="Calibri"/>
              </a:rPr>
              <a:t> berarti melayani (seseorang yang bekerja untuk orang lain dalam kedudukan lebih tinggi); </a:t>
            </a:r>
            <a:r>
              <a:rPr b="1" i="1" lang="id-ID" sz="2800" strike="noStrike">
                <a:solidFill>
                  <a:srgbClr val="000000"/>
                </a:solidFill>
                <a:latin typeface="Calibri"/>
              </a:rPr>
              <a:t>ebed</a:t>
            </a:r>
            <a:r>
              <a:rPr i="1" lang="id-ID" sz="2800" strike="noStrike">
                <a:solidFill>
                  <a:srgbClr val="000000"/>
                </a:solidFill>
                <a:latin typeface="Calibri"/>
              </a:rPr>
              <a:t> = pelayan/hamba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id-ID" sz="3900" strike="noStrike">
                <a:solidFill>
                  <a:srgbClr val="000000"/>
                </a:solidFill>
                <a:latin typeface="comic"/>
              </a:rPr>
              <a:t>“</a:t>
            </a:r>
            <a:r>
              <a:rPr b="1" lang="id-ID" sz="3900" strike="noStrike">
                <a:solidFill>
                  <a:srgbClr val="000000"/>
                </a:solidFill>
                <a:latin typeface="comic"/>
              </a:rPr>
              <a:t>Diakonia”</a:t>
            </a:r>
            <a:r>
              <a:rPr b="1" lang="id-ID" sz="2800" strike="noStrike">
                <a:solidFill>
                  <a:srgbClr val="000000"/>
                </a:solidFill>
                <a:latin typeface="comic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id-ID" sz="2400" strike="noStrike">
                <a:solidFill>
                  <a:srgbClr val="000000"/>
                </a:solidFill>
                <a:latin typeface="Calibri"/>
              </a:rPr>
              <a:t>Pelayan raja (Ester 1:10; 2:2; 6:3,5)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id-ID" sz="2400" strike="noStrike">
                <a:solidFill>
                  <a:srgbClr val="000000"/>
                </a:solidFill>
                <a:latin typeface="Calibri"/>
              </a:rPr>
              <a:t>Pelayan meja (1 Makabe 11:58)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id-ID" sz="2400" strike="noStrike">
                <a:solidFill>
                  <a:srgbClr val="000000"/>
                </a:solidFill>
                <a:latin typeface="Calibri"/>
              </a:rPr>
              <a:t>Pelayanan yang diberikan kepada Allah (</a:t>
            </a:r>
            <a:r>
              <a:rPr i="1" lang="id-ID" sz="2400" strike="noStrike">
                <a:solidFill>
                  <a:srgbClr val="000000"/>
                </a:solidFill>
                <a:latin typeface="Calibri"/>
              </a:rPr>
              <a:t>bdk</a:t>
            </a:r>
            <a:r>
              <a:rPr lang="id-ID" sz="2400" strike="noStrike">
                <a:solidFill>
                  <a:srgbClr val="000000"/>
                </a:solidFill>
                <a:latin typeface="Calibri"/>
              </a:rPr>
              <a:t>. 2 Raj 1:10-11)</a:t>
            </a:r>
            <a:endParaRPr/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id-ID" sz="4800" strike="noStrike">
                <a:solidFill>
                  <a:srgbClr val="ff0000"/>
                </a:solidFill>
                <a:latin typeface="Pristina"/>
              </a:rPr>
              <a:t>
</a:t>
            </a:r>
            <a:r>
              <a:rPr b="1" lang="id-ID" sz="4800" strike="noStrike">
                <a:solidFill>
                  <a:srgbClr val="ff0000"/>
                </a:solidFill>
                <a:latin typeface="Narkisim"/>
              </a:rPr>
              <a:t>B</a:t>
            </a:r>
            <a:r>
              <a:rPr b="1" lang="id-ID" sz="4800" strike="noStrike">
                <a:solidFill>
                  <a:srgbClr val="ff0000"/>
                </a:solidFill>
                <a:latin typeface="Pristina"/>
              </a:rPr>
              <a:t>. Dalam PB: Aneka Arti Pelayanan</a:t>
            </a:r>
            <a:r>
              <a:rPr lang="id-ID" sz="4800" strike="noStrike">
                <a:solidFill>
                  <a:srgbClr val="ff0000"/>
                </a:solidFill>
                <a:latin typeface="Pristina"/>
              </a:rPr>
              <a:t>
</a:t>
            </a:r>
            <a:endParaRPr/>
          </a:p>
        </p:txBody>
      </p:sp>
      <p:pic>
        <p:nvPicPr>
          <p:cNvPr id="219" name="Content Placeholder 5" descr=""/>
          <p:cNvPicPr/>
          <p:nvPr/>
        </p:nvPicPr>
        <p:blipFill>
          <a:blip r:embed="rId1"/>
          <a:stretch/>
        </p:blipFill>
        <p:spPr>
          <a:xfrm>
            <a:off x="614160" y="1785960"/>
            <a:ext cx="3457440" cy="3714480"/>
          </a:xfrm>
          <a:prstGeom prst="rect">
            <a:avLst/>
          </a:prstGeom>
          <a:ln>
            <a:noFill/>
          </a:ln>
          <a:scene3d>
            <a:camera prst="isometricOffAxis1Right"/>
            <a:lightRig dir="t" rig="threePt"/>
          </a:scene3d>
        </p:spPr>
      </p:pic>
      <p:sp>
        <p:nvSpPr>
          <p:cNvPr id="220" name="TextShape 2"/>
          <p:cNvSpPr txBox="1"/>
          <p:nvPr/>
        </p:nvSpPr>
        <p:spPr>
          <a:xfrm>
            <a:off x="4143240" y="1600200"/>
            <a:ext cx="4785840" cy="468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id-ID" sz="3200" strike="noStrike">
                <a:solidFill>
                  <a:srgbClr val="4f6228"/>
                </a:solidFill>
                <a:latin typeface="comic"/>
              </a:rPr>
              <a:t>Diakonia </a:t>
            </a:r>
            <a:r>
              <a:rPr lang="id-ID" sz="2800" strike="noStrike">
                <a:solidFill>
                  <a:srgbClr val="000000"/>
                </a:solidFill>
                <a:latin typeface="Calibri"/>
              </a:rPr>
              <a:t>:  </a:t>
            </a:r>
            <a:r>
              <a:rPr i="1" lang="id-ID" sz="2800" strike="noStrike">
                <a:solidFill>
                  <a:srgbClr val="000000"/>
                </a:solidFill>
                <a:latin typeface="Calibri"/>
              </a:rPr>
              <a:t>pekerjaan rumah </a:t>
            </a:r>
            <a:r>
              <a:rPr lang="id-ID" sz="2800" strike="noStrike">
                <a:solidFill>
                  <a:srgbClr val="000000"/>
                </a:solidFill>
                <a:latin typeface="Calibri"/>
              </a:rPr>
              <a:t>(Luk 10:40), </a:t>
            </a:r>
            <a:r>
              <a:rPr i="1" lang="id-ID" sz="2800" strike="noStrike">
                <a:solidFill>
                  <a:srgbClr val="000000"/>
                </a:solidFill>
                <a:latin typeface="Calibri"/>
              </a:rPr>
              <a:t>pasokan makanan</a:t>
            </a:r>
            <a:r>
              <a:rPr lang="id-ID" sz="2800" strike="noStrike">
                <a:solidFill>
                  <a:srgbClr val="000000"/>
                </a:solidFill>
                <a:latin typeface="Calibri"/>
              </a:rPr>
              <a:t> (Kis 6:1), </a:t>
            </a:r>
            <a:r>
              <a:rPr i="1" lang="id-ID" sz="2800" strike="noStrike">
                <a:solidFill>
                  <a:srgbClr val="000000"/>
                </a:solidFill>
                <a:latin typeface="Calibri"/>
              </a:rPr>
              <a:t>pelayanan kasih </a:t>
            </a:r>
            <a:r>
              <a:rPr lang="id-ID" sz="2800" strike="noStrike">
                <a:solidFill>
                  <a:srgbClr val="000000"/>
                </a:solidFill>
                <a:latin typeface="Calibri"/>
              </a:rPr>
              <a:t>(Kis 11:29; 12:25; Rm 15:31; 2 Kor 8:4; 9:1,12,13), </a:t>
            </a:r>
            <a:r>
              <a:rPr i="1" lang="id-ID" sz="2800" strike="noStrike">
                <a:solidFill>
                  <a:srgbClr val="000000"/>
                </a:solidFill>
                <a:latin typeface="Calibri"/>
              </a:rPr>
              <a:t>pelayanan pewartaan sabda</a:t>
            </a:r>
            <a:r>
              <a:rPr lang="id-ID" sz="2800" strike="noStrike">
                <a:solidFill>
                  <a:srgbClr val="000000"/>
                </a:solidFill>
                <a:latin typeface="Calibri"/>
              </a:rPr>
              <a:t> (Kis 6:4)</a:t>
            </a:r>
            <a:r>
              <a:rPr i="1" lang="id-ID" sz="2800" strike="noStrike">
                <a:solidFill>
                  <a:srgbClr val="000000"/>
                </a:solidFill>
                <a:latin typeface="Calibri"/>
              </a:rPr>
              <a:t>, tugas-tugas dalam jemaat </a:t>
            </a:r>
            <a:r>
              <a:rPr lang="id-ID" sz="2800" strike="noStrike">
                <a:solidFill>
                  <a:srgbClr val="000000"/>
                </a:solidFill>
                <a:latin typeface="Calibri"/>
              </a:rPr>
              <a:t>(Ef 4:12), </a:t>
            </a:r>
            <a:r>
              <a:rPr i="1" lang="id-ID" sz="2800" strike="noStrike">
                <a:solidFill>
                  <a:srgbClr val="000000"/>
                </a:solidFill>
                <a:latin typeface="Calibri"/>
              </a:rPr>
              <a:t>pelayanan perutusan </a:t>
            </a:r>
            <a:r>
              <a:rPr lang="id-ID" sz="2800" strike="noStrike">
                <a:solidFill>
                  <a:srgbClr val="000000"/>
                </a:solidFill>
                <a:latin typeface="Calibri"/>
              </a:rPr>
              <a:t>(Kis 1:17).</a:t>
            </a:r>
            <a:endParaRPr/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57120" y="857160"/>
            <a:ext cx="3928680" cy="3611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id-ID" sz="3600" strike="noStrike">
                <a:solidFill>
                  <a:srgbClr val="0033cc"/>
                </a:solidFill>
                <a:latin typeface="Berlin Sans FB"/>
              </a:rPr>
              <a:t>Diakoneo</a:t>
            </a:r>
            <a:r>
              <a:rPr b="1" i="1" lang="id-ID" sz="2800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lang="id-ID" sz="2800" strike="noStrike">
                <a:solidFill>
                  <a:srgbClr val="000000"/>
                </a:solidFill>
                <a:latin typeface="Calibri"/>
              </a:rPr>
              <a:t> melayani.</a:t>
            </a:r>
            <a:endParaRPr/>
          </a:p>
          <a:p>
            <a:r>
              <a:rPr i="1" lang="id-ID" sz="2400" strike="noStrike">
                <a:solidFill>
                  <a:srgbClr val="000000"/>
                </a:solidFill>
                <a:latin typeface="Calibri"/>
              </a:rPr>
              <a:t>Melayani meja</a:t>
            </a:r>
            <a:r>
              <a:rPr lang="id-ID" sz="2400" strike="noStrike">
                <a:solidFill>
                  <a:srgbClr val="000000"/>
                </a:solidFill>
                <a:latin typeface="Calibri"/>
              </a:rPr>
              <a:t> (Mrk 1:31), </a:t>
            </a:r>
            <a:r>
              <a:rPr i="1" lang="id-ID" sz="2400" strike="noStrike">
                <a:solidFill>
                  <a:srgbClr val="000000"/>
                </a:solidFill>
                <a:latin typeface="Calibri"/>
              </a:rPr>
              <a:t>membantu seseorang </a:t>
            </a:r>
            <a:r>
              <a:rPr lang="id-ID" sz="2400" strike="noStrike">
                <a:solidFill>
                  <a:srgbClr val="000000"/>
                </a:solidFill>
                <a:latin typeface="Calibri"/>
              </a:rPr>
              <a:t>(Mrk 15:41), </a:t>
            </a:r>
            <a:r>
              <a:rPr i="1" lang="id-ID" sz="2400" strike="noStrike">
                <a:solidFill>
                  <a:srgbClr val="000000"/>
                </a:solidFill>
                <a:latin typeface="Calibri"/>
              </a:rPr>
              <a:t>membantu komunitas</a:t>
            </a:r>
            <a:r>
              <a:rPr lang="id-ID" sz="2400" strike="noStrike">
                <a:solidFill>
                  <a:srgbClr val="000000"/>
                </a:solidFill>
                <a:latin typeface="Calibri"/>
              </a:rPr>
              <a:t> (2 Tim 1:18), </a:t>
            </a:r>
            <a:r>
              <a:rPr i="1" lang="id-ID" sz="2400" strike="noStrike">
                <a:solidFill>
                  <a:srgbClr val="000000"/>
                </a:solidFill>
                <a:latin typeface="Calibri"/>
              </a:rPr>
              <a:t>menyatakan pemberian diri-Nya bagi orang lain</a:t>
            </a:r>
            <a:r>
              <a:rPr lang="id-ID" sz="2400" strike="noStrike">
                <a:solidFill>
                  <a:srgbClr val="000000"/>
                </a:solidFill>
                <a:latin typeface="Calibri"/>
              </a:rPr>
              <a:t> (Mrk 10:45)</a:t>
            </a:r>
            <a:endParaRPr/>
          </a:p>
        </p:txBody>
      </p:sp>
      <p:pic>
        <p:nvPicPr>
          <p:cNvPr id="222" name="Picture 2" descr=""/>
          <p:cNvPicPr/>
          <p:nvPr/>
        </p:nvPicPr>
        <p:blipFill>
          <a:blip r:embed="rId1"/>
          <a:stretch/>
        </p:blipFill>
        <p:spPr>
          <a:xfrm>
            <a:off x="4643280" y="1143000"/>
            <a:ext cx="4285800" cy="307152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</p:pic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510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3643200" y="1357200"/>
            <a:ext cx="5285880" cy="357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id-ID" sz="4000" strike="noStrike">
                <a:solidFill>
                  <a:srgbClr val="ff0000"/>
                </a:solidFill>
                <a:latin typeface="Berlin Sans FB"/>
              </a:rPr>
              <a:t>Diakonos</a:t>
            </a:r>
            <a:r>
              <a:rPr b="1" i="1" lang="id-ID" sz="4000" strike="noStrike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r>
              <a:rPr i="1" lang="id-ID" sz="2400" strike="noStrike">
                <a:solidFill>
                  <a:srgbClr val="000000"/>
                </a:solidFill>
                <a:latin typeface="Calibri"/>
              </a:rPr>
              <a:t>Pelayan perjanjian</a:t>
            </a:r>
            <a:r>
              <a:rPr lang="id-ID" sz="2400" strike="noStrike">
                <a:solidFill>
                  <a:srgbClr val="000000"/>
                </a:solidFill>
                <a:latin typeface="Calibri"/>
              </a:rPr>
              <a:t> (2 Kor 3:6), </a:t>
            </a:r>
            <a:r>
              <a:rPr i="1" lang="id-ID" sz="2400" strike="noStrike">
                <a:solidFill>
                  <a:srgbClr val="000000"/>
                </a:solidFill>
                <a:latin typeface="Calibri"/>
              </a:rPr>
              <a:t>pelayan keadilan </a:t>
            </a:r>
            <a:r>
              <a:rPr lang="id-ID" sz="2400" strike="noStrike">
                <a:solidFill>
                  <a:srgbClr val="000000"/>
                </a:solidFill>
                <a:latin typeface="Calibri"/>
              </a:rPr>
              <a:t>(2 Kor 11:15), </a:t>
            </a:r>
            <a:r>
              <a:rPr i="1" lang="id-ID" sz="2400" strike="noStrike">
                <a:solidFill>
                  <a:srgbClr val="000000"/>
                </a:solidFill>
                <a:latin typeface="Calibri"/>
              </a:rPr>
              <a:t>pelayan Kristus</a:t>
            </a:r>
            <a:r>
              <a:rPr lang="id-ID" sz="2400" strike="noStrike">
                <a:solidFill>
                  <a:srgbClr val="000000"/>
                </a:solidFill>
                <a:latin typeface="Calibri"/>
              </a:rPr>
              <a:t> (2 Kor 11:23; Kol 1:7), </a:t>
            </a:r>
            <a:r>
              <a:rPr i="1" lang="id-ID" sz="2400" strike="noStrike">
                <a:solidFill>
                  <a:srgbClr val="000000"/>
                </a:solidFill>
                <a:latin typeface="Calibri"/>
              </a:rPr>
              <a:t>pelayan Allah</a:t>
            </a:r>
            <a:r>
              <a:rPr lang="id-ID" sz="2400" strike="noStrike">
                <a:solidFill>
                  <a:srgbClr val="000000"/>
                </a:solidFill>
                <a:latin typeface="Calibri"/>
              </a:rPr>
              <a:t> (2 Kor 6:4), </a:t>
            </a:r>
            <a:endParaRPr/>
          </a:p>
          <a:p>
            <a:r>
              <a:rPr i="1" lang="id-ID" sz="2400" strike="noStrike">
                <a:solidFill>
                  <a:srgbClr val="000000"/>
                </a:solidFill>
                <a:latin typeface="Calibri"/>
              </a:rPr>
              <a:t>pelayan Injil</a:t>
            </a:r>
            <a:r>
              <a:rPr lang="id-ID" sz="2400" strike="noStrike">
                <a:solidFill>
                  <a:srgbClr val="000000"/>
                </a:solidFill>
                <a:latin typeface="Calibri"/>
              </a:rPr>
              <a:t> (Ef 3:7; Kol 1:23); </a:t>
            </a:r>
            <a:r>
              <a:rPr i="1" lang="id-ID" sz="2400" strike="noStrike">
                <a:solidFill>
                  <a:srgbClr val="000000"/>
                </a:solidFill>
                <a:latin typeface="Calibri"/>
              </a:rPr>
              <a:t>pelayan jemaat</a:t>
            </a:r>
            <a:r>
              <a:rPr lang="id-ID" sz="2400" strike="noStrike">
                <a:solidFill>
                  <a:srgbClr val="000000"/>
                </a:solidFill>
                <a:latin typeface="Calibri"/>
              </a:rPr>
              <a:t> (Kol 1:25). </a:t>
            </a:r>
            <a:endParaRPr/>
          </a:p>
        </p:txBody>
      </p:sp>
      <p:pic>
        <p:nvPicPr>
          <p:cNvPr id="225" name="Picture 2" descr=""/>
          <p:cNvPicPr/>
          <p:nvPr/>
        </p:nvPicPr>
        <p:blipFill>
          <a:blip r:embed="rId1"/>
          <a:stretch/>
        </p:blipFill>
        <p:spPr>
          <a:xfrm>
            <a:off x="428760" y="2143080"/>
            <a:ext cx="2928600" cy="287892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</p:pic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152280" y="2435040"/>
            <a:ext cx="3704760" cy="2994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id-ID" sz="4000" strike="noStrike">
                <a:solidFill>
                  <a:srgbClr val="10243e"/>
                </a:solidFill>
                <a:latin typeface="Berlin Sans FB"/>
              </a:rPr>
              <a:t>Diakonat</a:t>
            </a:r>
            <a:endParaRPr/>
          </a:p>
          <a:p>
            <a:r>
              <a:rPr lang="id-ID" sz="2400" strike="noStrike">
                <a:solidFill>
                  <a:srgbClr val="000000"/>
                </a:solidFill>
                <a:latin typeface="Calibri"/>
              </a:rPr>
              <a:t>Dikaitkan dengan jabatan khusus dalam jemaat yang tugasnya kurang lebih seperti penilik jemaat (1 Tim 3:1-2 dan 3:8-9).</a:t>
            </a:r>
            <a:endParaRPr/>
          </a:p>
        </p:txBody>
      </p:sp>
      <p:sp>
        <p:nvSpPr>
          <p:cNvPr id="228" name="TextShape 3"/>
          <p:cNvSpPr txBox="1"/>
          <p:nvPr/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pic>
        <p:nvPicPr>
          <p:cNvPr id="229" name="Picture 2" descr=""/>
          <p:cNvPicPr/>
          <p:nvPr/>
        </p:nvPicPr>
        <p:blipFill>
          <a:blip r:embed="rId1"/>
          <a:stretch/>
        </p:blipFill>
        <p:spPr>
          <a:xfrm>
            <a:off x="4071960" y="1676520"/>
            <a:ext cx="5071680" cy="432396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14200" y="274680"/>
            <a:ext cx="8472240" cy="101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id-ID" sz="4800" strike="noStrike">
                <a:solidFill>
                  <a:srgbClr val="ff0000"/>
                </a:solidFill>
                <a:latin typeface="Pristina"/>
              </a:rPr>
              <a:t>
</a:t>
            </a:r>
            <a:r>
              <a:rPr b="1" lang="id-ID" sz="3200" strike="noStrike">
                <a:solidFill>
                  <a:srgbClr val="ff0000"/>
                </a:solidFill>
                <a:latin typeface="Narkisim"/>
              </a:rPr>
              <a:t>C</a:t>
            </a:r>
            <a:r>
              <a:rPr b="1" lang="id-ID" sz="3200" strike="noStrike">
                <a:solidFill>
                  <a:srgbClr val="ff0000"/>
                </a:solidFill>
                <a:latin typeface="Pristina"/>
              </a:rPr>
              <a:t>. Dalam Tulisan Paulus: Melayani Anggota Tubuh Kristus</a:t>
            </a:r>
            <a:r>
              <a:rPr lang="id-ID" sz="4800" strike="noStrike">
                <a:solidFill>
                  <a:srgbClr val="ff0000"/>
                </a:solidFill>
                <a:latin typeface="Pristina"/>
              </a:rPr>
              <a:t>
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214200" y="1714320"/>
            <a:ext cx="4252680" cy="4049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id-ID" sz="3600" strike="noStrike">
                <a:solidFill>
                  <a:srgbClr val="4f6228"/>
                </a:solidFill>
                <a:latin typeface="Berlin Sans FB"/>
              </a:rPr>
              <a:t>Diakonia</a:t>
            </a:r>
            <a:r>
              <a:rPr b="1" lang="id-ID" sz="2800" strike="noStrike">
                <a:solidFill>
                  <a:srgbClr val="000000"/>
                </a:solidFill>
                <a:latin typeface="Calibri"/>
              </a:rPr>
              <a:t>: 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b="1" lang="id-ID" sz="2400" strike="noStrike">
                <a:solidFill>
                  <a:srgbClr val="000000"/>
                </a:solidFill>
                <a:latin typeface="Arial Rounded MT Bold"/>
              </a:rPr>
              <a:t>Solidaritas</a:t>
            </a:r>
            <a:r>
              <a:rPr lang="id-ID" sz="2400" strike="noStrike">
                <a:solidFill>
                  <a:srgbClr val="000000"/>
                </a:solidFill>
                <a:latin typeface="Calibri"/>
              </a:rPr>
              <a:t> dengan anggota tubuh Kristus yang lain (Ef 4:12)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id-ID" sz="2400" strike="noStrike">
                <a:solidFill>
                  <a:srgbClr val="000000"/>
                </a:solidFill>
                <a:latin typeface="Calibri"/>
              </a:rPr>
              <a:t>Wujud </a:t>
            </a:r>
            <a:r>
              <a:rPr b="1" lang="id-ID" sz="2400" strike="noStrike">
                <a:solidFill>
                  <a:srgbClr val="000000"/>
                </a:solidFill>
                <a:latin typeface="Arial Rounded MT Bold"/>
              </a:rPr>
              <a:t>ucapan syukur</a:t>
            </a:r>
            <a:r>
              <a:rPr lang="id-ID" sz="2400" strike="noStrike">
                <a:solidFill>
                  <a:srgbClr val="000000"/>
                </a:solidFill>
                <a:latin typeface="Calibri"/>
              </a:rPr>
              <a:t> kepada Allah” (2 Kor 9:12)</a:t>
            </a:r>
            <a:endParaRPr/>
          </a:p>
        </p:txBody>
      </p:sp>
      <p:pic>
        <p:nvPicPr>
          <p:cNvPr id="232" name="Picture 2" descr=""/>
          <p:cNvPicPr/>
          <p:nvPr/>
        </p:nvPicPr>
        <p:blipFill>
          <a:blip r:embed="rId1"/>
          <a:stretch/>
        </p:blipFill>
        <p:spPr>
          <a:xfrm>
            <a:off x="4643280" y="1214280"/>
            <a:ext cx="4285800" cy="541476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Application>LibreOffice/4.4.5.2$Linux_X86_64 LibreOffice_project/a22f674fd25a3b6f45bdebf25400ed2adff0ff99</Application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2015-06-24T18:54:54Z</dcterms:created>
  <dc:creator>Tri</dc:creator>
  <dc:language>id-ID</dc:language>
  <dcterms:modified xsi:type="dcterms:W3CDTF">2015-08-26T13:56:15Z</dcterms:modified>
  <cp:revision>59</cp:revision>
  <dc:title>BKSN 2015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