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8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3072" autoAdjust="0"/>
  </p:normalViewPr>
  <p:slideViewPr>
    <p:cSldViewPr snapToGrid="0">
      <p:cViewPr varScale="1">
        <p:scale>
          <a:sx n="66" d="100"/>
          <a:sy n="66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3A0EF-3CDD-4344-B7E6-E9092608A612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32D9-CE2B-44CF-8DD9-5BFDC6426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8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 https://history.msu.edu/hst321/files/2010/07/grayson.pdf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3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5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 https://towardsdatascience.com/understanding-confusion-matrix-a9ad42dcfd62</a:t>
            </a:r>
          </a:p>
          <a:p>
            <a:r>
              <a:rPr lang="en-IN" dirty="0"/>
              <a:t>        https://developers.google.com/machine-learning/crash-course/classification/accuracy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7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2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2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0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Dice roll of 1:  probability = 1/6, odds = 1/5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dice roll:  probability = 3/6, odds = 3/3 = 1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 Disease : 1 in 6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Cancer : 1 in 7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Suicide : 1 in 88</a:t>
            </a:r>
          </a:p>
          <a:p>
            <a:r>
              <a:rPr lang="en-IN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 :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in 103</a:t>
            </a:r>
            <a:endParaRPr lang="en-IN" sz="1200" b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 :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in 114</a:t>
            </a:r>
          </a:p>
          <a:p>
            <a:r>
              <a:rPr lang="en-IN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Pedestrian Accident :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in 556</a:t>
            </a:r>
          </a:p>
          <a:p>
            <a:r>
              <a:rPr lang="en-IN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Drowning :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in 1,117</a:t>
            </a:r>
          </a:p>
          <a:p>
            <a:r>
              <a:rPr lang="en-IN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Choking on Food  : 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in 2,696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 objects : 1 in 28,000</a:t>
            </a:r>
          </a:p>
          <a:p>
            <a:r>
              <a:rPr lang="en-IN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Storm :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in 31,394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 surfaces and substances : 1 in 46,045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Hornet, wasp and bee stings : 1 in 46,562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 attack : 1 in 115,111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Passenger on an airplane : 1 in 188,364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Lightning : 1 in 218,106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 passenger : 1 in 243,765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3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3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0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; http://courses.washington.edu/css490/2012.Winter/lecture_slides/05b_logistic_regression.pdf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4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3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32D9-CE2B-44CF-8DD9-5BFDC6426CB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5DC4-95D3-4803-9B86-99AA09F10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800FA-C4A9-4596-8D31-CEF4D3D44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92EF-295D-4D52-9395-344540F3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CB42-97E4-49D3-B4F4-BD24ECF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4836-3EC3-4CFE-B569-6D2D410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7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5D3A-395A-4718-8348-F3F9B745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9AC5D-0A22-4DB7-8D1E-4F6C370E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BA8E-ABD1-4DFC-A19C-E5F505DB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B4CE-C47E-452A-B7AD-B7B311F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5EBB-25A1-4534-A276-8588EF7F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96520-AF50-49CC-BF52-A5F79E35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577EE-6E76-4F8D-842C-B99CD294A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53CE-AB0E-47FC-ABD8-F1574744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3569-E47D-42FC-8BA4-0B8E2BFA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F0EA-195F-44CF-AB71-3CD66ABF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0458-BB3C-45AD-825E-B1E0F7EA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C2E1-2A26-4A18-88F3-63E4FBD8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0F850-57EF-477C-89F9-AB2F19A2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90BD-313B-48BF-8501-B7E982C6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64D4E-33D1-4A31-A3E1-A20C583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9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5FAB-7781-4523-9046-9DEB1DDE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2C0F-2F07-4E24-BE62-2597CD9F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F944-5565-417E-AC07-DA36BD35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DAA5-4CD9-4B5E-BB0E-A648DD6D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6CCE-3F31-4DD7-A699-F782F99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7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16C9-4FDA-4D9D-A405-2CBC67D7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4307-DB27-4121-8378-4C0BF648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0DFFC-1454-4DEF-9D32-3D05E524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C57A9-C6BA-43B9-AE0E-24786C95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6DD2-4833-4AC1-8255-09572AD0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FC733-1CB1-4273-BA4A-8CF6FE56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2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378D-6373-4B37-92D9-48E658B3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3338-1A37-442D-AF0F-BE4A17D34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AA1B0-5C39-4373-99A4-66588FE8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F29D7-F6C7-4342-A2EC-3B284DFF7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170D1-0C5E-49DA-ADB4-1A77FBC4C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6CD3B-433F-438E-907C-206A3193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226B7-186F-422C-8ECB-51FBDECA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828E-8CC4-43CB-9552-90E98A4F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0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A3BD-0FC3-4BC7-AED0-FC94C302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6E9B-E8B0-4F2C-8982-8F921625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8478F-2F49-4F92-8DCC-6255296A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74E8-A248-46D4-B32F-9A2D2FA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515FD-3514-45F4-96F0-7F6CE400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B5337-7923-4BAA-8712-E878377A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9E7AE-5E50-4976-8A59-5B3D3DE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7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FD4A-29A3-44F3-9A0E-27D0939A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9F16-7FC0-47A3-8A1B-500EBD1C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0F49-1771-4FE1-960F-78A27E41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30D9A-B6FD-4827-83E7-5BA8F393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C92CE-2A6A-4304-BDD6-5DEC8D8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53A3-55D2-4384-839E-AA6C67A4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7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A58C-DC14-4548-B97A-A8F187DC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60DFB-5534-4796-B0B1-76F3C2FD8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D365-7EB7-48AE-8DFD-FD3940DB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0F77-DA56-4DDC-872A-F691E012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32A9-92FC-4C81-993E-22CCF1DB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BC62-96D6-4B97-943F-AB606CEA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784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05FBA-CBFD-407A-8089-A74535CF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B985-242D-4DA5-9180-B7884A8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2AA4-4420-43D4-94DB-5EBC28FD8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DCE3-32C3-4760-8A54-9660DBE13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27A9-DAAD-4DB7-92A4-9088E989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E023-8B51-4430-A084-A8D4AD581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125EF-A413-40B6-91C3-2FEABCF0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2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0E2D-D7AB-4ADF-964D-38B72957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Linear to Logistic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3D141D-85DF-4B2A-B443-B4CCD2D29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537" y="1845064"/>
            <a:ext cx="10234658" cy="47386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ea typeface="Arial Unicode MS" pitchFamily="34" charset="-128"/>
              </a:rPr>
              <a:t>Linear regression: </a:t>
            </a:r>
          </a:p>
          <a:p>
            <a:pPr marL="457200" lvl="1" indent="0">
              <a:buNone/>
            </a:pPr>
            <a:r>
              <a:rPr lang="en-US" altLang="en-US" dirty="0">
                <a:ea typeface="Arial Unicode MS" pitchFamily="34" charset="-128"/>
              </a:rPr>
              <a:t>continuous response is modeled as a linear combination of the features:    </a:t>
            </a:r>
          </a:p>
          <a:p>
            <a:pPr marL="457200" lvl="1" indent="0">
              <a:buNone/>
            </a:pPr>
            <a:r>
              <a:rPr lang="en-US" altLang="en-US" dirty="0">
                <a:ea typeface="Arial Unicode MS" pitchFamily="34" charset="-128"/>
              </a:rPr>
              <a:t>				       </a:t>
            </a:r>
          </a:p>
          <a:p>
            <a:pPr marL="457200" lvl="1" indent="0">
              <a:buNone/>
            </a:pPr>
            <a:r>
              <a:rPr lang="en-US" altLang="en-US" dirty="0">
                <a:ea typeface="Arial Unicode MS" pitchFamily="34" charset="-128"/>
              </a:rPr>
              <a:t>				y=β0+β1x</a:t>
            </a:r>
          </a:p>
          <a:p>
            <a:pPr marL="457200" lvl="1" indent="0">
              <a:buNone/>
            </a:pPr>
            <a:endParaRPr lang="en-US" altLang="en-US" dirty="0">
              <a:ea typeface="Arial Unicode MS" pitchFamily="34" charset="-128"/>
            </a:endParaRPr>
          </a:p>
          <a:p>
            <a:pPr lvl="0">
              <a:lnSpc>
                <a:spcPct val="100000"/>
              </a:lnSpc>
            </a:pPr>
            <a:r>
              <a:rPr lang="en-US" altLang="en-US" dirty="0">
                <a:ea typeface="Arial Unicode MS" pitchFamily="34" charset="-128"/>
              </a:rPr>
              <a:t>Logistic regression:</a:t>
            </a: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 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altLang="en-US" sz="2400" dirty="0">
                <a:ea typeface="Arial Unicode MS" pitchFamily="34" charset="-128"/>
              </a:rPr>
              <a:t>log-odds of a categorical response (being "true" ~1) is modeled as 	a linear combination of the features: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4000" dirty="0">
                <a:latin typeface="MathJax_Main"/>
              </a:rPr>
              <a:t>				</a:t>
            </a:r>
            <a:r>
              <a:rPr lang="en-US" altLang="en-US" sz="2400" dirty="0">
                <a:ea typeface="Arial Unicode MS" pitchFamily="34" charset="-128"/>
              </a:rPr>
              <a:t>ln(p/1−p)=β0+β1x</a:t>
            </a:r>
          </a:p>
          <a:p>
            <a:pPr marL="0" indent="0">
              <a:buNone/>
            </a:pPr>
            <a:r>
              <a:rPr lang="en-US" altLang="en-US" sz="2400" dirty="0">
                <a:ea typeface="Arial Unicode MS" pitchFamily="34" charset="-128"/>
              </a:rPr>
              <a:t>	</a:t>
            </a:r>
          </a:p>
          <a:p>
            <a:pPr marL="0" indent="0">
              <a:buNone/>
            </a:pPr>
            <a:r>
              <a:rPr lang="en-US" altLang="en-US" sz="2400" dirty="0">
                <a:ea typeface="Arial Unicode MS" pitchFamily="34" charset="-128"/>
              </a:rPr>
              <a:t>	The equation can be rearranged into the logistic function:</a:t>
            </a:r>
          </a:p>
          <a:p>
            <a:pPr marL="0" indent="0">
              <a:buNone/>
            </a:pPr>
            <a:br>
              <a:rPr lang="el-GR" dirty="0"/>
            </a:br>
            <a:r>
              <a:rPr lang="en-IN" dirty="0"/>
              <a:t>				    </a:t>
            </a:r>
            <a:r>
              <a:rPr lang="en-US" altLang="en-US" dirty="0">
                <a:ea typeface="Arial Unicode MS" pitchFamily="34" charset="-128"/>
              </a:rPr>
              <a:t>p =</a:t>
            </a:r>
            <a:br>
              <a:rPr lang="en-US" altLang="en-US" dirty="0">
                <a:ea typeface="Arial Unicode MS" pitchFamily="34" charset="-128"/>
              </a:rPr>
            </a:br>
            <a:endParaRPr lang="en-US" altLang="en-US" dirty="0">
              <a:ea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969EE-B13E-4BE9-B118-653BE6D9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75" y="5395800"/>
            <a:ext cx="1670797" cy="11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81DD-EA2B-4371-8F49-522E7D8C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1026" name="Picture 2" descr="Image result for logistic equation coefficients">
            <a:extLst>
              <a:ext uri="{FF2B5EF4-FFF2-40B4-BE49-F238E27FC236}">
                <a16:creationId xmlns:a16="http://schemas.microsoft.com/office/drawing/2014/main" id="{C973D54E-2786-4AC2-99D2-7F444B77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81" y="2122282"/>
            <a:ext cx="54387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FA0F7D-E87A-439C-9894-37DD8C296C27}"/>
              </a:ext>
            </a:extLst>
          </p:cNvPr>
          <p:cNvSpPr/>
          <p:nvPr/>
        </p:nvSpPr>
        <p:spPr>
          <a:xfrm>
            <a:off x="6745044" y="1395369"/>
            <a:ext cx="4916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enguiat Frisky" pitchFamily="66" charset="0"/>
              </a:rPr>
              <a:t>The logistic distribution constrains the estimated probabilities to lie between 0 and 1.</a:t>
            </a:r>
          </a:p>
          <a:p>
            <a:pPr>
              <a:buClr>
                <a:schemeClr val="hlink"/>
              </a:buClr>
            </a:pPr>
            <a:endParaRPr lang="en-US" dirty="0">
              <a:latin typeface="Benguiat Frisky" pitchFamily="66" charset="0"/>
            </a:endParaRPr>
          </a:p>
          <a:p>
            <a:pPr marL="285750" indent="-285750"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enguiat Frisky" pitchFamily="66" charset="0"/>
              </a:rPr>
              <a:t>if you let </a:t>
            </a:r>
            <a:r>
              <a:rPr lang="en-US" i="1" dirty="0">
                <a:latin typeface="Benguiat Frisky" pitchFamily="66" charset="0"/>
                <a:sym typeface="Symbol" pitchFamily="18" charset="2"/>
              </a:rPr>
              <a:t></a:t>
            </a:r>
            <a:r>
              <a:rPr lang="en-US" i="1" baseline="-25000" dirty="0">
                <a:latin typeface="Benguiat Frisky" pitchFamily="66" charset="0"/>
                <a:sym typeface="Symbol" pitchFamily="18" charset="2"/>
              </a:rPr>
              <a:t>0</a:t>
            </a:r>
            <a:r>
              <a:rPr lang="en-US" dirty="0">
                <a:latin typeface="Benguiat Frisky" pitchFamily="66" charset="0"/>
              </a:rPr>
              <a:t> + </a:t>
            </a:r>
            <a:r>
              <a:rPr lang="en-US" i="1" dirty="0">
                <a:latin typeface="Benguiat Frisky" pitchFamily="66" charset="0"/>
                <a:sym typeface="Symbol" pitchFamily="18" charset="2"/>
              </a:rPr>
              <a:t></a:t>
            </a:r>
            <a:r>
              <a:rPr lang="en-US" i="1" baseline="-25000" dirty="0">
                <a:latin typeface="Benguiat Frisky" pitchFamily="66" charset="0"/>
                <a:sym typeface="Symbol" pitchFamily="18" charset="2"/>
              </a:rPr>
              <a:t>1</a:t>
            </a:r>
            <a:r>
              <a:rPr lang="en-US" dirty="0">
                <a:latin typeface="Benguiat Frisky" pitchFamily="66" charset="0"/>
              </a:rPr>
              <a:t>X =0, then p = .50 </a:t>
            </a:r>
          </a:p>
          <a:p>
            <a:pPr marL="285750" indent="-285750"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enguiat Frisky" pitchFamily="66" charset="0"/>
              </a:rPr>
              <a:t>as </a:t>
            </a:r>
            <a:r>
              <a:rPr lang="en-US" dirty="0">
                <a:latin typeface="Benguiat Frisky" pitchFamily="66" charset="0"/>
                <a:sym typeface="Symbol" pitchFamily="18" charset="2"/>
              </a:rPr>
              <a:t>0</a:t>
            </a:r>
            <a:r>
              <a:rPr lang="en-US" dirty="0">
                <a:latin typeface="Benguiat Frisky" pitchFamily="66" charset="0"/>
              </a:rPr>
              <a:t> + </a:t>
            </a:r>
            <a:r>
              <a:rPr lang="en-US" dirty="0">
                <a:latin typeface="Benguiat Frisky" pitchFamily="66" charset="0"/>
                <a:sym typeface="Symbol" pitchFamily="18" charset="2"/>
              </a:rPr>
              <a:t>1</a:t>
            </a:r>
            <a:r>
              <a:rPr lang="en-US" dirty="0">
                <a:latin typeface="Benguiat Frisky" pitchFamily="66" charset="0"/>
              </a:rPr>
              <a:t>X gets really big, p approaches 1 </a:t>
            </a:r>
          </a:p>
          <a:p>
            <a:pPr marL="285750" indent="-285750"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enguiat Frisky" pitchFamily="66" charset="0"/>
              </a:rPr>
              <a:t>as </a:t>
            </a:r>
            <a:r>
              <a:rPr lang="en-US" dirty="0">
                <a:latin typeface="Benguiat Frisky" pitchFamily="66" charset="0"/>
                <a:sym typeface="Symbol" pitchFamily="18" charset="2"/>
              </a:rPr>
              <a:t>0</a:t>
            </a:r>
            <a:r>
              <a:rPr lang="en-US" dirty="0">
                <a:latin typeface="Benguiat Frisky" pitchFamily="66" charset="0"/>
              </a:rPr>
              <a:t> + </a:t>
            </a:r>
            <a:r>
              <a:rPr lang="en-US" dirty="0">
                <a:latin typeface="Benguiat Frisky" pitchFamily="66" charset="0"/>
                <a:sym typeface="Symbol" pitchFamily="18" charset="2"/>
              </a:rPr>
              <a:t>1</a:t>
            </a:r>
            <a:r>
              <a:rPr lang="en-US" dirty="0">
                <a:latin typeface="Benguiat Frisky" pitchFamily="66" charset="0"/>
              </a:rPr>
              <a:t>X gets really small, p approaches 0</a:t>
            </a:r>
          </a:p>
          <a:p>
            <a:pPr marL="285750" indent="-285750">
              <a:buClr>
                <a:schemeClr val="hlink"/>
              </a:buClr>
              <a:buFont typeface="Arial" panose="020B0604020202020204" pitchFamily="34" charset="0"/>
              <a:buChar char="•"/>
            </a:pPr>
            <a:endParaRPr lang="en-US" dirty="0">
              <a:latin typeface="Benguiat Frisky" pitchFamily="66" charset="0"/>
            </a:endParaRPr>
          </a:p>
          <a:p>
            <a:pPr>
              <a:buClr>
                <a:schemeClr val="hlink"/>
              </a:buClr>
            </a:pPr>
            <a:endParaRPr lang="en-US" dirty="0">
              <a:latin typeface="Benguiat Frisky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5B6AE-61B9-4964-BCCE-C5B673BEA546}"/>
              </a:ext>
            </a:extLst>
          </p:cNvPr>
          <p:cNvSpPr/>
          <p:nvPr/>
        </p:nvSpPr>
        <p:spPr>
          <a:xfrm>
            <a:off x="6884893" y="3852163"/>
            <a:ext cx="46688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Logistic regression outputs the 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probabilities of a specific class</a:t>
            </a:r>
          </a:p>
          <a:p>
            <a:endParaRPr lang="en-IN" dirty="0">
              <a:solidFill>
                <a:srgbClr val="000000"/>
              </a:solidFill>
              <a:latin typeface="Helvetica Neue"/>
            </a:endParaRP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Those probabilities can be converted into 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class predictions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11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1CB2-A9D2-489C-A889-1E00DB62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48F-2B87-4DCE-BE28-D9BB8D88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is somewhat misleading. Really a technique for classification, not regression. technique for classification, not regression.</a:t>
            </a:r>
          </a:p>
          <a:p>
            <a:r>
              <a:rPr lang="en-IN" dirty="0"/>
              <a:t>Involves a more probabilistic view of classification. </a:t>
            </a:r>
          </a:p>
          <a:p>
            <a:endParaRPr lang="en-IN" dirty="0"/>
          </a:p>
        </p:txBody>
      </p:sp>
      <p:pic>
        <p:nvPicPr>
          <p:cNvPr id="2050" name="Picture 2" descr="https://cdn-images-1.medium.com/max/880/1*DmZ86NmgX2syazCKtkcJsA.png">
            <a:extLst>
              <a:ext uri="{FF2B5EF4-FFF2-40B4-BE49-F238E27FC236}">
                <a16:creationId xmlns:a16="http://schemas.microsoft.com/office/drawing/2014/main" id="{62B5713C-D337-4CE8-BA74-D898D9B3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71" y="3483038"/>
            <a:ext cx="33813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0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4F99-34B1-42C8-8F9B-E4669C6B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80ED-7DD8-4E10-B04D-00C6512C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multidimensional feature space (features A multidimensional feature space (features can be categorical or continuous).</a:t>
            </a:r>
          </a:p>
          <a:p>
            <a:r>
              <a:rPr lang="en-IN" dirty="0"/>
              <a:t>Outcome is discrete. We’ll focus on case of two classes first. This can be extended to many classes.</a:t>
            </a:r>
          </a:p>
          <a:p>
            <a:r>
              <a:rPr lang="en-IN" dirty="0"/>
              <a:t>It seems plausible that a linear decision boundary will give good predictive accuracy.</a:t>
            </a:r>
          </a:p>
          <a:p>
            <a:r>
              <a:rPr lang="en-IN" dirty="0"/>
              <a:t>Can interpret prediction from a logistic regression model as model as probability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75134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32AB-BC94-42A1-9232-A58BAB26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Linearly Separable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8AD2-3037-47C3-B3E9-388E59D5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74" y="19713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Logistic regression assumes that your input space can be separated into two ‘regions’, one for each class, by a </a:t>
            </a:r>
            <a:r>
              <a:rPr lang="en-IN" b="1" i="1" dirty="0"/>
              <a:t>linear </a:t>
            </a:r>
            <a:r>
              <a:rPr lang="en-IN" b="1" dirty="0"/>
              <a:t>boundary</a:t>
            </a:r>
            <a:r>
              <a:rPr lang="en-IN" dirty="0"/>
              <a:t>. </a:t>
            </a:r>
          </a:p>
        </p:txBody>
      </p:sp>
      <p:pic>
        <p:nvPicPr>
          <p:cNvPr id="1026" name="Picture 2" descr="linearly_separable_4">
            <a:extLst>
              <a:ext uri="{FF2B5EF4-FFF2-40B4-BE49-F238E27FC236}">
                <a16:creationId xmlns:a16="http://schemas.microsoft.com/office/drawing/2014/main" id="{9928A960-956A-4E7C-82A3-2730D6F0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80" y="3373842"/>
            <a:ext cx="2857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asses separable">
            <a:extLst>
              <a:ext uri="{FF2B5EF4-FFF2-40B4-BE49-F238E27FC236}">
                <a16:creationId xmlns:a16="http://schemas.microsoft.com/office/drawing/2014/main" id="{BC2829EB-1FB5-4963-80AD-A1A528FE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03" y="3856264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9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D28A-D949-44C5-856F-EA915F33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2D0-80DE-4847-98D2-1E21D64F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Natural probabilistic view of class predictions.</a:t>
            </a:r>
          </a:p>
          <a:p>
            <a:r>
              <a:rPr lang="en-IN" dirty="0"/>
              <a:t>Easily extended to multiple classes.</a:t>
            </a:r>
          </a:p>
          <a:p>
            <a:r>
              <a:rPr lang="en-IN" dirty="0"/>
              <a:t>Good accuracy for many simple data sets.</a:t>
            </a:r>
          </a:p>
          <a:p>
            <a:r>
              <a:rPr lang="en-IN" dirty="0"/>
              <a:t>Resistant to overfitting.</a:t>
            </a:r>
          </a:p>
          <a:p>
            <a:r>
              <a:rPr lang="en-IN" dirty="0"/>
              <a:t>Quick to train.</a:t>
            </a:r>
          </a:p>
          <a:p>
            <a:r>
              <a:rPr lang="en-IN" dirty="0"/>
              <a:t>Can interpret model coefficients as indicators of feature importance. </a:t>
            </a:r>
          </a:p>
        </p:txBody>
      </p:sp>
    </p:spTree>
    <p:extLst>
      <p:ext uri="{BB962C8B-B14F-4D97-AF65-F5344CB8AC3E}">
        <p14:creationId xmlns:p14="http://schemas.microsoft.com/office/powerpoint/2010/main" val="346786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EA93-27EB-4F4D-BA26-01F782FC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- Accuracy</a:t>
            </a:r>
          </a:p>
        </p:txBody>
      </p:sp>
      <p:pic>
        <p:nvPicPr>
          <p:cNvPr id="3074" name="Picture 2" descr="https://cdn-images-1.medium.com/max/880/1*Z54JgbS4DUwWSknhDCvNTQ.png">
            <a:extLst>
              <a:ext uri="{FF2B5EF4-FFF2-40B4-BE49-F238E27FC236}">
                <a16:creationId xmlns:a16="http://schemas.microsoft.com/office/drawing/2014/main" id="{9F2679C8-2F07-42E2-918F-2E976CAF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71" y="2364802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77543-0BEA-4008-AF7F-1D7815D7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015" y="1959842"/>
            <a:ext cx="372427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7A4EC-1A65-4AAA-ABF7-DF087425A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104" y="2675984"/>
            <a:ext cx="3067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F0A3-AC9A-440C-A0B5-A71769C6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7927A-A3DE-4372-9B09-EC31BEBFC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861763"/>
              </p:ext>
            </p:extLst>
          </p:nvPr>
        </p:nvGraphicFramePr>
        <p:xfrm>
          <a:off x="978151" y="1813241"/>
          <a:ext cx="8153400" cy="193167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3857038115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1495924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solidFill>
                            <a:srgbClr val="212121"/>
                          </a:solidFill>
                          <a:effectLst/>
                        </a:rPr>
                        <a:t>True Positive (TP):Reality: Malignant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212121"/>
                          </a:solidFill>
                          <a:effectLst/>
                        </a:rPr>
                        <a:t>ML model predicted: Malignant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Number of TP results: 1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solidFill>
                            <a:srgbClr val="212121"/>
                          </a:solidFill>
                          <a:effectLst/>
                        </a:rPr>
                        <a:t>False Positive (FP):Reality: Benign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212121"/>
                          </a:solidFill>
                          <a:effectLst/>
                        </a:rPr>
                        <a:t>ML model predicted: Malignant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Number of FP results: 1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54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solidFill>
                            <a:srgbClr val="212121"/>
                          </a:solidFill>
                          <a:effectLst/>
                        </a:rPr>
                        <a:t>False Negative (FN):Reality: Malignant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212121"/>
                          </a:solidFill>
                          <a:effectLst/>
                        </a:rPr>
                        <a:t>ML model predicted: Benign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Number of FN results: 8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solidFill>
                            <a:srgbClr val="212121"/>
                          </a:solidFill>
                          <a:effectLst/>
                        </a:rPr>
                        <a:t>True Negative (TN):Reality: Benign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212121"/>
                          </a:solidFill>
                          <a:effectLst/>
                        </a:rPr>
                        <a:t>ML model predicted: Benign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Number of TN results: 90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7614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06A4EFD-E67A-4875-835F-3531A899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1149" y="-12222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Accuracy=TP+TNTP+TN+FP+FN=1+901+90+1+8=0.91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846E1-D6E4-4CD6-A6D3-898C6729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16" y="3882910"/>
            <a:ext cx="5153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0634-EFDD-42FF-A8DC-119E995A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574A-30E6-4D49-8B05-828713E1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proportion of positive identifications was actually correct?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ACF01C-BFA6-4931-9736-76491D35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55670"/>
              </p:ext>
            </p:extLst>
          </p:nvPr>
        </p:nvGraphicFramePr>
        <p:xfrm>
          <a:off x="1825336" y="2835954"/>
          <a:ext cx="8153400" cy="83439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369483801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574417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True Positives (TPs): 1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False Positives (FPs): 1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4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solidFill>
                            <a:srgbClr val="212121"/>
                          </a:solidFill>
                          <a:effectLst/>
                        </a:rPr>
                        <a:t>False Negatives (FNs): 8</a:t>
                      </a:r>
                      <a:endParaRPr lang="en-IN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True Negatives (TNs): 90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956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F3B821D-390B-4D16-82E8-549F3E0C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69" y="3891684"/>
            <a:ext cx="3171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3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1CEE-9927-42D6-985F-8A90F278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8CBF-57BA-4E46-B758-478AF02D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proportion of actual positives was identified correctly?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A61106-9A9E-4E9B-ADC3-8B1138BE2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81928"/>
              </p:ext>
            </p:extLst>
          </p:nvPr>
        </p:nvGraphicFramePr>
        <p:xfrm>
          <a:off x="1595665" y="2738067"/>
          <a:ext cx="8153400" cy="83439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1036103145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1543958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solidFill>
                            <a:srgbClr val="212121"/>
                          </a:solidFill>
                          <a:effectLst/>
                        </a:rPr>
                        <a:t>True Positives (TPs): 1</a:t>
                      </a:r>
                      <a:endParaRPr lang="en-IN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solidFill>
                            <a:srgbClr val="212121"/>
                          </a:solidFill>
                          <a:effectLst/>
                        </a:rPr>
                        <a:t>False Positives (FPs): 1</a:t>
                      </a:r>
                      <a:endParaRPr lang="en-IN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24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solidFill>
                            <a:srgbClr val="212121"/>
                          </a:solidFill>
                          <a:effectLst/>
                        </a:rPr>
                        <a:t>False Negatives (FNs): 8</a:t>
                      </a:r>
                      <a:endParaRPr lang="en-IN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solidFill>
                            <a:srgbClr val="212121"/>
                          </a:solidFill>
                          <a:effectLst/>
                        </a:rPr>
                        <a:t>True Negatives (TNs): 90</a:t>
                      </a:r>
                      <a:endParaRPr lang="en-IN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419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1D83F1-091F-45F3-82AD-D1220815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30" y="3807593"/>
            <a:ext cx="3200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EE6C6F-5AD1-4D22-A1D9-EAD2F8C5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far…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F2DAC-97DA-4007-8B2E-1F3ACA701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Simple linear regression</a:t>
            </a:r>
          </a:p>
          <a:p>
            <a:pPr lvl="1"/>
            <a:r>
              <a:rPr lang="en-IN" dirty="0"/>
              <a:t>Single feature</a:t>
            </a:r>
          </a:p>
          <a:p>
            <a:pPr lvl="1"/>
            <a:r>
              <a:rPr lang="en-IN" dirty="0"/>
              <a:t>Single dependent continuous variable</a:t>
            </a:r>
          </a:p>
          <a:p>
            <a:pPr lvl="1"/>
            <a:r>
              <a:rPr lang="en-IN" dirty="0"/>
              <a:t>Linear equation</a:t>
            </a:r>
          </a:p>
          <a:p>
            <a:r>
              <a:rPr lang="en-IN" dirty="0"/>
              <a:t>Multiple regression</a:t>
            </a:r>
          </a:p>
          <a:p>
            <a:pPr lvl="1"/>
            <a:r>
              <a:rPr lang="en-IN" dirty="0"/>
              <a:t>Multiple features</a:t>
            </a:r>
          </a:p>
          <a:p>
            <a:pPr lvl="1"/>
            <a:r>
              <a:rPr lang="en-IN" dirty="0"/>
              <a:t>Single dependent continuous variable</a:t>
            </a:r>
          </a:p>
          <a:p>
            <a:pPr lvl="1"/>
            <a:r>
              <a:rPr lang="en-IN" dirty="0"/>
              <a:t>Linear equation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913FF-E8CC-4C3C-BD60-6FE2BA2C95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what to do when …</a:t>
            </a:r>
          </a:p>
          <a:p>
            <a:pPr lvl="1"/>
            <a:r>
              <a:rPr lang="en-IN" dirty="0"/>
              <a:t>When the dependent variable is not continuous</a:t>
            </a:r>
          </a:p>
          <a:p>
            <a:pPr lvl="1"/>
            <a:r>
              <a:rPr lang="en-IN" dirty="0"/>
              <a:t>When relationship is not linear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338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E509-70C8-43EA-B121-5A5BFE21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Threshold</a:t>
            </a:r>
          </a:p>
        </p:txBody>
      </p:sp>
      <p:pic>
        <p:nvPicPr>
          <p:cNvPr id="7170" name="Picture 2" descr="https://cdn-images-1.medium.com/max/880/1*3SjX3LaLUfJ3Yf7xU1QhmA.png">
            <a:extLst>
              <a:ext uri="{FF2B5EF4-FFF2-40B4-BE49-F238E27FC236}">
                <a16:creationId xmlns:a16="http://schemas.microsoft.com/office/drawing/2014/main" id="{4421FACC-DDEC-435B-B51F-3559B8D8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14" y="1623399"/>
            <a:ext cx="8382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5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AA16-B33A-4270-AC1B-6606794F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D15203-AA7B-419D-A859-1FAE13940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947" y="2265575"/>
            <a:ext cx="310515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3380C-55E3-4783-9B7B-7432CD38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79" y="3075004"/>
            <a:ext cx="326707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05F2C-7ABB-45EB-B526-28268FAF3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20" y="4372908"/>
            <a:ext cx="2876550" cy="676275"/>
          </a:xfrm>
          <a:prstGeom prst="rect">
            <a:avLst/>
          </a:prstGeom>
        </p:spPr>
      </p:pic>
      <p:pic>
        <p:nvPicPr>
          <p:cNvPr id="8194" name="Picture 2" descr="Image result for roc curve">
            <a:extLst>
              <a:ext uri="{FF2B5EF4-FFF2-40B4-BE49-F238E27FC236}">
                <a16:creationId xmlns:a16="http://schemas.microsoft.com/office/drawing/2014/main" id="{E34F1849-E553-4DCF-A35F-9E711DF7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43" y="1449813"/>
            <a:ext cx="4594045" cy="443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0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16B113-CCBA-4094-BC9D-BEF041DA937E}"/>
              </a:ext>
            </a:extLst>
          </p:cNvPr>
          <p:cNvSpPr/>
          <p:nvPr/>
        </p:nvSpPr>
        <p:spPr>
          <a:xfrm>
            <a:off x="3048000" y="2828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181818"/>
                </a:solidFill>
                <a:latin typeface="Merriweather"/>
              </a:rPr>
              <a:t>“People worry that computers will get too smart and take over the world, but the real problem is that they're too stupid and they've already taken over the world.” </a:t>
            </a:r>
            <a:br>
              <a:rPr lang="en-IN" dirty="0"/>
            </a:br>
            <a:endParaRPr lang="en-IN" dirty="0"/>
          </a:p>
          <a:p>
            <a:r>
              <a:rPr lang="en-IN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IN" b="1" dirty="0">
                <a:solidFill>
                  <a:srgbClr val="333333"/>
                </a:solidFill>
                <a:latin typeface="Lato"/>
              </a:rPr>
              <a:t>Pedro </a:t>
            </a:r>
            <a:r>
              <a:rPr lang="en-IN" b="1" dirty="0" err="1">
                <a:solidFill>
                  <a:srgbClr val="333333"/>
                </a:solidFill>
                <a:latin typeface="Lato"/>
              </a:rPr>
              <a:t>Domingos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22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903-277C-4082-8BA0-19FF42D5F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6DA8-06BA-4D04-BB6E-7E650965C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D096B6-0CC0-4697-BE52-31B0C4F4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Donner Party (1846)</a:t>
            </a:r>
          </a:p>
        </p:txBody>
      </p:sp>
      <p:pic>
        <p:nvPicPr>
          <p:cNvPr id="1026" name="Picture 2" descr="Image result for donner party">
            <a:extLst>
              <a:ext uri="{FF2B5EF4-FFF2-40B4-BE49-F238E27FC236}">
                <a16:creationId xmlns:a16="http://schemas.microsoft.com/office/drawing/2014/main" id="{0E419890-283D-4E5F-94B0-21D7EEA1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85" y="1746636"/>
            <a:ext cx="6657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D22AF-E34C-4371-8F67-6B3A03C3BC86}"/>
              </a:ext>
            </a:extLst>
          </p:cNvPr>
          <p:cNvSpPr txBox="1"/>
          <p:nvPr/>
        </p:nvSpPr>
        <p:spPr>
          <a:xfrm>
            <a:off x="8154186" y="1715678"/>
            <a:ext cx="3337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the summer of 1846, the 87 members of the Donner Party started their journey to California.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Lansford W. Hastings in a popular and influential guidebook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the time the last member of the party was rescued, 40 had died.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4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BE62-CE25-41B2-8DFF-FE04E40C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73465-E9F7-4398-8B6C-DCE5ABD40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2213" y="1552247"/>
            <a:ext cx="4567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9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F47C-B11C-46D7-84F9-869B7FDA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Survived?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34036B-96E5-4787-8A67-2564DB18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581" y="1825625"/>
            <a:ext cx="70588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A4BA-5060-4268-9D7F-78EA06F8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3671-BA31-42DB-98FC-7D6E7D53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seems clear that both age and gender have an effect on someone’s survival, how do we come up with a model that will let us explore this relationship? 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Independent Variables : Age  , Sex</a:t>
            </a:r>
          </a:p>
          <a:p>
            <a:pPr lvl="1"/>
            <a:r>
              <a:rPr lang="en-IN" dirty="0"/>
              <a:t>Dependent Variable : Survived? {Yes, No}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40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3508-937A-45B2-91EC-69EF32D0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linear regression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401932-F30E-4931-9816-0107D5A00390}"/>
              </a:ext>
            </a:extLst>
          </p:cNvPr>
          <p:cNvGrpSpPr/>
          <p:nvPr/>
        </p:nvGrpSpPr>
        <p:grpSpPr>
          <a:xfrm>
            <a:off x="1366630" y="2051724"/>
            <a:ext cx="4648916" cy="3395544"/>
            <a:chOff x="5386346" y="1209972"/>
            <a:chExt cx="4648916" cy="33955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EB7EDC-172A-409A-A73E-AF94E3E4E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46" y="1382891"/>
              <a:ext cx="3733800" cy="322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DB8EA6E-67CE-4ADF-8B06-85B056CCBCAB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041546" y="1517749"/>
              <a:ext cx="268816" cy="404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F66697-0C74-41ED-A7D8-47747AC02457}"/>
                </a:ext>
              </a:extLst>
            </p:cNvPr>
            <p:cNvCxnSpPr/>
            <p:nvPr/>
          </p:nvCxnSpPr>
          <p:spPr>
            <a:xfrm flipV="1">
              <a:off x="9560340" y="2598456"/>
              <a:ext cx="0" cy="23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D7B3CAC-67D6-4D15-B50D-83D7AEDD0EB1}"/>
                </a:ext>
              </a:extLst>
            </p:cNvPr>
            <p:cNvSpPr txBox="1"/>
            <p:nvPr/>
          </p:nvSpPr>
          <p:spPr>
            <a:xfrm>
              <a:off x="7467929" y="1209972"/>
              <a:ext cx="1147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FF0000"/>
                  </a:solidFill>
                </a:rPr>
                <a:t>Linear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1973E2-AD32-4FEB-A45B-6E08E67F9C54}"/>
                </a:ext>
              </a:extLst>
            </p:cNvPr>
            <p:cNvCxnSpPr/>
            <p:nvPr/>
          </p:nvCxnSpPr>
          <p:spPr>
            <a:xfrm>
              <a:off x="9560340" y="3230016"/>
              <a:ext cx="0" cy="29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C33D737D-AB16-4254-B6CA-9C6C7B7B7D28}"/>
                </a:ext>
              </a:extLst>
            </p:cNvPr>
            <p:cNvSpPr txBox="1"/>
            <p:nvPr/>
          </p:nvSpPr>
          <p:spPr>
            <a:xfrm>
              <a:off x="9164411" y="2778399"/>
              <a:ext cx="870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Binary Outcome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4B8EBC3D-E5F3-4D5D-9B70-6BE99D7F9C4F}"/>
                </a:ext>
              </a:extLst>
            </p:cNvPr>
            <p:cNvSpPr txBox="1"/>
            <p:nvPr/>
          </p:nvSpPr>
          <p:spPr>
            <a:xfrm>
              <a:off x="6926950" y="137797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y</a:t>
              </a: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31C02486-38BD-43EF-A746-16F448EC869C}"/>
                </a:ext>
              </a:extLst>
            </p:cNvPr>
            <p:cNvSpPr txBox="1"/>
            <p:nvPr/>
          </p:nvSpPr>
          <p:spPr>
            <a:xfrm>
              <a:off x="8844118" y="302807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3F80AF-E9E5-4992-98DE-C089A8253925}"/>
                </a:ext>
              </a:extLst>
            </p:cNvPr>
            <p:cNvCxnSpPr/>
            <p:nvPr/>
          </p:nvCxnSpPr>
          <p:spPr>
            <a:xfrm flipV="1">
              <a:off x="6964091" y="3071264"/>
              <a:ext cx="0" cy="163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9">
                  <a:extLst>
                    <a:ext uri="{FF2B5EF4-FFF2-40B4-BE49-F238E27FC236}">
                      <a16:creationId xmlns:a16="http://schemas.microsoft.com/office/drawing/2014/main" id="{5AAE2D1C-320B-432D-B629-34D567B465D7}"/>
                    </a:ext>
                  </a:extLst>
                </p:cNvPr>
                <p:cNvSpPr txBox="1"/>
                <p:nvPr/>
              </p:nvSpPr>
              <p:spPr>
                <a:xfrm>
                  <a:off x="6712557" y="2720620"/>
                  <a:ext cx="51668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charset="0"/>
                              </a:rPr>
                              <m:t>𝑛𝑒𝑤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" name="TextBox 19">
                  <a:extLst>
                    <a:ext uri="{FF2B5EF4-FFF2-40B4-BE49-F238E27FC236}">
                      <a16:creationId xmlns:a16="http://schemas.microsoft.com/office/drawing/2014/main" id="{5AAE2D1C-320B-432D-B629-34D567B46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557" y="2720620"/>
                  <a:ext cx="51668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B92433-A2B7-4051-BBC0-D39DAF2649DA}"/>
                </a:ext>
              </a:extLst>
            </p:cNvPr>
            <p:cNvSpPr/>
            <p:nvPr/>
          </p:nvSpPr>
          <p:spPr>
            <a:xfrm>
              <a:off x="6916019" y="2948904"/>
              <a:ext cx="59267" cy="5926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B8D693-01D4-49E1-AD4F-2C7E66C9A757}"/>
                </a:ext>
              </a:extLst>
            </p:cNvPr>
            <p:cNvCxnSpPr/>
            <p:nvPr/>
          </p:nvCxnSpPr>
          <p:spPr>
            <a:xfrm flipH="1">
              <a:off x="7460316" y="3670300"/>
              <a:ext cx="2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4CF69C7A-AEBD-4E89-BE33-A36968FCCE7F}"/>
                </a:ext>
              </a:extLst>
            </p:cNvPr>
            <p:cNvSpPr txBox="1"/>
            <p:nvPr/>
          </p:nvSpPr>
          <p:spPr>
            <a:xfrm>
              <a:off x="9352098" y="2327453"/>
              <a:ext cx="420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Yes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643DDEC1-352B-4657-9702-84434AA6577E}"/>
                </a:ext>
              </a:extLst>
            </p:cNvPr>
            <p:cNvSpPr txBox="1"/>
            <p:nvPr/>
          </p:nvSpPr>
          <p:spPr>
            <a:xfrm>
              <a:off x="9391853" y="3482899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No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3D34C48-2AAA-413D-867A-8970921E305E}"/>
              </a:ext>
            </a:extLst>
          </p:cNvPr>
          <p:cNvSpPr txBox="1"/>
          <p:nvPr/>
        </p:nvSpPr>
        <p:spPr>
          <a:xfrm>
            <a:off x="7068710" y="1796995"/>
            <a:ext cx="4079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are we modelling? Value or probability?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Dependent Variable (y) is restricted in {0,1} . For any value of X, output should be probability of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difficult to decipher a relationship among these variables.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non-normally distributed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nguiat Frisky" pitchFamily="66" charset="0"/>
              </a:rPr>
              <a:t>The error terms are heteroskedastic. [ error is not normally distributed because y takes on only two values]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nguiat Frisky" pitchFamily="66" charset="0"/>
              </a:rPr>
              <a:t>The predicted probabilities can be greater than 1 or less than 0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3325D-14BF-4728-A0E1-B97584FECBAF}"/>
              </a:ext>
            </a:extLst>
          </p:cNvPr>
          <p:cNvSpPr/>
          <p:nvPr/>
        </p:nvSpPr>
        <p:spPr>
          <a:xfrm>
            <a:off x="1624717" y="5471995"/>
            <a:ext cx="418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enguiat Frisky" pitchFamily="66" charset="0"/>
              </a:rPr>
              <a:t>In the linear regression: </a:t>
            </a:r>
          </a:p>
          <a:p>
            <a:pPr>
              <a:buNone/>
            </a:pPr>
            <a:r>
              <a:rPr lang="en-US" dirty="0">
                <a:latin typeface="Benguiat Frisky" pitchFamily="66" charset="0"/>
              </a:rPr>
              <a:t>y = </a:t>
            </a:r>
            <a:r>
              <a:rPr lang="el-GR" dirty="0">
                <a:latin typeface="Benguiat Frisky" pitchFamily="66" charset="0"/>
              </a:rPr>
              <a:t>β</a:t>
            </a:r>
            <a:r>
              <a:rPr lang="en-US" baseline="-25000" dirty="0">
                <a:latin typeface="Benguiat Frisky" pitchFamily="66" charset="0"/>
              </a:rPr>
              <a:t>0</a:t>
            </a:r>
            <a:r>
              <a:rPr lang="en-US" dirty="0">
                <a:latin typeface="Benguiat Frisky" pitchFamily="66" charset="0"/>
              </a:rPr>
              <a:t> + </a:t>
            </a:r>
            <a:r>
              <a:rPr lang="en-US" dirty="0">
                <a:latin typeface="Benguiat Frisky" pitchFamily="66" charset="0"/>
                <a:sym typeface="Symbol" pitchFamily="18" charset="2"/>
              </a:rPr>
              <a:t></a:t>
            </a:r>
            <a:r>
              <a:rPr lang="el-GR" dirty="0">
                <a:latin typeface="Benguiat Frisky" pitchFamily="66" charset="0"/>
              </a:rPr>
              <a:t>β</a:t>
            </a:r>
            <a:r>
              <a:rPr lang="en-US" baseline="-25000" dirty="0">
                <a:latin typeface="Benguiat Frisky" pitchFamily="66" charset="0"/>
              </a:rPr>
              <a:t>1</a:t>
            </a:r>
            <a:r>
              <a:rPr lang="en-US" dirty="0">
                <a:latin typeface="Benguiat Frisky" pitchFamily="66" charset="0"/>
              </a:rPr>
              <a:t>X + e ; where Y = (0, 1)</a:t>
            </a:r>
          </a:p>
        </p:txBody>
      </p:sp>
    </p:spTree>
    <p:extLst>
      <p:ext uri="{BB962C8B-B14F-4D97-AF65-F5344CB8AC3E}">
        <p14:creationId xmlns:p14="http://schemas.microsoft.com/office/powerpoint/2010/main" val="63328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82BD-36DD-444F-A29C-7CD2BE3C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And Odds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AF1B7E-4A5F-4709-97A9-80600045C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7812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F0528-34DD-4D9B-886E-E19B1CE3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03" y="1839401"/>
            <a:ext cx="32766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E3073-C755-40BD-B11D-FC285510F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345" y="2961191"/>
            <a:ext cx="31623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64ECE-7EC9-416A-983C-BB98588D6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398" y="2920832"/>
            <a:ext cx="1315344" cy="676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E541E3-6308-4C70-9C73-9097DB796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627" y="1999022"/>
            <a:ext cx="127635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C28F4-A2F9-4486-BC50-932325CE7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60" y="1937895"/>
            <a:ext cx="266700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2D715-5A5B-44B5-B44D-2CB16CC18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7905" y="4202930"/>
            <a:ext cx="2838450" cy="733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FA753F-C422-4642-BB6E-F705AB818BA5}"/>
              </a:ext>
            </a:extLst>
          </p:cNvPr>
          <p:cNvSpPr/>
          <p:nvPr/>
        </p:nvSpPr>
        <p:spPr>
          <a:xfrm>
            <a:off x="5339379" y="40874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The odds has a range of 0 to </a:t>
            </a:r>
            <a:r>
              <a:rPr lang="en-US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 with values greater than 1 associated with an event being more likely to occur than to not occur and values less than 1 associated with an event that is less likely to occur than not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63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C501-23D0-4313-BE34-71CAD4CA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00F7-12B5-4BED-8EC5-9BC65508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The logit is defined as the log of the odds</a:t>
            </a:r>
          </a:p>
          <a:p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 marL="457200" lvl="1" indent="0">
              <a:buNone/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		</a:t>
            </a:r>
          </a:p>
          <a:p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It creates a variable with a range from -</a:t>
            </a:r>
            <a:r>
              <a:rPr lang="en-US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 to +. Range of the logit is not restricted like probability {0,1}</a:t>
            </a:r>
          </a:p>
          <a:p>
            <a:r>
              <a:rPr lang="en-US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interpretation of logits is simple—take the exponential of the logit and you have the odds for the two groups in question.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09937-C507-4B9C-96EA-C8CDE8B3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69" y="2531073"/>
            <a:ext cx="6134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0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</TotalTime>
  <Words>962</Words>
  <Application>Microsoft Office PowerPoint</Application>
  <PresentationFormat>Widescreen</PresentationFormat>
  <Paragraphs>161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Benguiat Frisky</vt:lpstr>
      <vt:lpstr>Calibri</vt:lpstr>
      <vt:lpstr>Calibri Light</vt:lpstr>
      <vt:lpstr>Cambria Math</vt:lpstr>
      <vt:lpstr>Helvetica Neue</vt:lpstr>
      <vt:lpstr>Lato</vt:lpstr>
      <vt:lpstr>MathJax_Main</vt:lpstr>
      <vt:lpstr>Merriweather</vt:lpstr>
      <vt:lpstr>Roboto</vt:lpstr>
      <vt:lpstr>Office Theme</vt:lpstr>
      <vt:lpstr>Logistic Regression</vt:lpstr>
      <vt:lpstr>So far…</vt:lpstr>
      <vt:lpstr>Donner Party (1846)</vt:lpstr>
      <vt:lpstr>Data</vt:lpstr>
      <vt:lpstr>Survived?</vt:lpstr>
      <vt:lpstr>Problem Setup</vt:lpstr>
      <vt:lpstr>Fitting linear regression</vt:lpstr>
      <vt:lpstr>Probability And Odds</vt:lpstr>
      <vt:lpstr>Logit</vt:lpstr>
      <vt:lpstr>From Linear to Logistic</vt:lpstr>
      <vt:lpstr>Logistic Regression</vt:lpstr>
      <vt:lpstr>Logistic Regression</vt:lpstr>
      <vt:lpstr>About…</vt:lpstr>
      <vt:lpstr>Linearly Separable</vt:lpstr>
      <vt:lpstr>Advantages</vt:lpstr>
      <vt:lpstr>Confusion Matrix - Accuracy</vt:lpstr>
      <vt:lpstr>Accuracy Example</vt:lpstr>
      <vt:lpstr>Precision</vt:lpstr>
      <vt:lpstr>Recall</vt:lpstr>
      <vt:lpstr>Threshold</vt:lpstr>
      <vt:lpstr>ROC Curve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Adwait Bhave</dc:creator>
  <cp:lastModifiedBy>Adwait Bhave</cp:lastModifiedBy>
  <cp:revision>31</cp:revision>
  <dcterms:created xsi:type="dcterms:W3CDTF">2019-02-25T13:25:15Z</dcterms:created>
  <dcterms:modified xsi:type="dcterms:W3CDTF">2019-03-01T16:15:00Z</dcterms:modified>
</cp:coreProperties>
</file>