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82" r:id="rId5"/>
    <p:sldId id="283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67" r:id="rId14"/>
    <p:sldId id="268" r:id="rId15"/>
    <p:sldId id="269" r:id="rId16"/>
    <p:sldId id="270" r:id="rId17"/>
    <p:sldId id="271" r:id="rId18"/>
    <p:sldId id="286" r:id="rId19"/>
    <p:sldId id="287" r:id="rId20"/>
    <p:sldId id="289" r:id="rId21"/>
    <p:sldId id="274" r:id="rId22"/>
    <p:sldId id="278" r:id="rId23"/>
    <p:sldId id="275" r:id="rId24"/>
    <p:sldId id="279" r:id="rId25"/>
    <p:sldId id="280" r:id="rId26"/>
    <p:sldId id="290" r:id="rId27"/>
    <p:sldId id="284" r:id="rId28"/>
    <p:sldId id="281" r:id="rId29"/>
    <p:sldId id="29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1B95121-6E11-4380-80CD-7E13760201CB}">
          <p14:sldIdLst>
            <p14:sldId id="256"/>
          </p14:sldIdLst>
        </p14:section>
        <p14:section name="About Data Careers" id="{73F5BEA0-B1C3-4627-B751-B57E99E8F5A1}">
          <p14:sldIdLst>
            <p14:sldId id="257"/>
            <p14:sldId id="258"/>
            <p14:sldId id="282"/>
          </p14:sldIdLst>
        </p14:section>
        <p14:section name="Learning" id="{276D41A8-8262-46AD-AC16-5DA1C2EEF6C9}">
          <p14:sldIdLst>
            <p14:sldId id="283"/>
            <p14:sldId id="261"/>
            <p14:sldId id="262"/>
            <p14:sldId id="263"/>
            <p14:sldId id="264"/>
            <p14:sldId id="265"/>
            <p14:sldId id="266"/>
            <p14:sldId id="276"/>
            <p14:sldId id="267"/>
            <p14:sldId id="268"/>
          </p14:sldIdLst>
        </p14:section>
        <p14:section name="Getting Job" id="{73B9C4A6-D782-4018-A503-596967FC0C8D}">
          <p14:sldIdLst>
            <p14:sldId id="269"/>
            <p14:sldId id="270"/>
            <p14:sldId id="271"/>
            <p14:sldId id="286"/>
            <p14:sldId id="287"/>
            <p14:sldId id="289"/>
            <p14:sldId id="274"/>
            <p14:sldId id="278"/>
          </p14:sldIdLst>
        </p14:section>
        <p14:section name="After thoughts" id="{832D59A5-A160-45C5-AEAE-3AD861822377}">
          <p14:sldIdLst>
            <p14:sldId id="275"/>
            <p14:sldId id="279"/>
            <p14:sldId id="280"/>
          </p14:sldIdLst>
        </p14:section>
        <p14:section name="Closure" id="{4F981B27-D637-4322-A86D-EDF3859141AC}">
          <p14:sldIdLst>
            <p14:sldId id="290"/>
            <p14:sldId id="284"/>
            <p14:sldId id="281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284" autoAdjust="0"/>
  </p:normalViewPr>
  <p:slideViewPr>
    <p:cSldViewPr snapToGrid="0">
      <p:cViewPr varScale="1">
        <p:scale>
          <a:sx n="93" d="100"/>
          <a:sy n="93" d="100"/>
        </p:scale>
        <p:origin x="12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C0132C-8FF9-4EEF-B900-CFC20A32060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F863038-5FB2-4E55-92F5-DFEE8EAEBC75}">
      <dgm:prSet/>
      <dgm:spPr/>
      <dgm:t>
        <a:bodyPr/>
        <a:lstStyle/>
        <a:p>
          <a:r>
            <a:rPr lang="en-IN" b="1" dirty="0"/>
            <a:t>Analysers</a:t>
          </a:r>
          <a:r>
            <a:rPr lang="en-IN" dirty="0"/>
            <a:t>:  Researcher, Applied Researcher, Scientist, Statistician, Modeller</a:t>
          </a:r>
        </a:p>
      </dgm:t>
    </dgm:pt>
    <dgm:pt modelId="{51C1E94A-7AA2-400D-8104-4DF40E4BFCC6}" type="parTrans" cxnId="{53EA0C36-BD39-48AF-BE1D-0390E3F5DFEA}">
      <dgm:prSet/>
      <dgm:spPr/>
      <dgm:t>
        <a:bodyPr/>
        <a:lstStyle/>
        <a:p>
          <a:endParaRPr lang="en-IN"/>
        </a:p>
      </dgm:t>
    </dgm:pt>
    <dgm:pt modelId="{63E1C986-0853-46FF-A491-E6845B7BE9BC}" type="sibTrans" cxnId="{53EA0C36-BD39-48AF-BE1D-0390E3F5DFEA}">
      <dgm:prSet/>
      <dgm:spPr/>
      <dgm:t>
        <a:bodyPr/>
        <a:lstStyle/>
        <a:p>
          <a:endParaRPr lang="en-IN"/>
        </a:p>
      </dgm:t>
    </dgm:pt>
    <dgm:pt modelId="{74F8C5EC-1912-4165-9FBE-6238425A5D8E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b="1" dirty="0"/>
            <a:t>Builders</a:t>
          </a:r>
          <a:r>
            <a:rPr lang="en-IN" dirty="0"/>
            <a:t>: Developer, Engineer, Manager</a:t>
          </a:r>
        </a:p>
      </dgm:t>
    </dgm:pt>
    <dgm:pt modelId="{C8D84D4B-BDFC-498D-A254-12DC7EFD8969}" type="parTrans" cxnId="{6EE804B4-5C68-4C4F-90E3-918A28B3E27E}">
      <dgm:prSet/>
      <dgm:spPr/>
      <dgm:t>
        <a:bodyPr/>
        <a:lstStyle/>
        <a:p>
          <a:endParaRPr lang="en-IN"/>
        </a:p>
      </dgm:t>
    </dgm:pt>
    <dgm:pt modelId="{F8000A94-889C-4731-82D8-CF635C1D0143}" type="sibTrans" cxnId="{6EE804B4-5C68-4C4F-90E3-918A28B3E27E}">
      <dgm:prSet/>
      <dgm:spPr/>
      <dgm:t>
        <a:bodyPr/>
        <a:lstStyle/>
        <a:p>
          <a:endParaRPr lang="en-IN"/>
        </a:p>
      </dgm:t>
    </dgm:pt>
    <dgm:pt modelId="{A63F4887-D20E-4F23-A515-38AC8A9E9623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IN" b="1" dirty="0"/>
            <a:t>Traders</a:t>
          </a:r>
          <a:r>
            <a:rPr lang="en-IN" dirty="0"/>
            <a:t>: Business, Leader, Entrepreneur</a:t>
          </a:r>
        </a:p>
      </dgm:t>
    </dgm:pt>
    <dgm:pt modelId="{2655E413-0299-4E8F-9148-5A97C5373AD2}" type="parTrans" cxnId="{4322FE37-D34F-4346-A62E-94D1998ABEBC}">
      <dgm:prSet/>
      <dgm:spPr/>
      <dgm:t>
        <a:bodyPr/>
        <a:lstStyle/>
        <a:p>
          <a:endParaRPr lang="en-IN"/>
        </a:p>
      </dgm:t>
    </dgm:pt>
    <dgm:pt modelId="{FDB09100-5E09-4785-B52A-6009E5402B5D}" type="sibTrans" cxnId="{4322FE37-D34F-4346-A62E-94D1998ABEBC}">
      <dgm:prSet/>
      <dgm:spPr/>
      <dgm:t>
        <a:bodyPr/>
        <a:lstStyle/>
        <a:p>
          <a:endParaRPr lang="en-IN"/>
        </a:p>
      </dgm:t>
    </dgm:pt>
    <dgm:pt modelId="{72D62DF9-C67D-4063-ADB2-8817427E3BDF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IN" b="1" dirty="0"/>
            <a:t>Supporters</a:t>
          </a:r>
          <a:r>
            <a:rPr lang="en-IN" dirty="0"/>
            <a:t>: Recruiter, Trainer</a:t>
          </a:r>
        </a:p>
      </dgm:t>
    </dgm:pt>
    <dgm:pt modelId="{60E7758D-D411-4082-A646-856B6BD6DE61}" type="parTrans" cxnId="{10D4E824-9DAF-47D5-B11C-09A019492952}">
      <dgm:prSet/>
      <dgm:spPr/>
      <dgm:t>
        <a:bodyPr/>
        <a:lstStyle/>
        <a:p>
          <a:endParaRPr lang="en-IN"/>
        </a:p>
      </dgm:t>
    </dgm:pt>
    <dgm:pt modelId="{90628DA3-847B-4992-8D1B-FCF66BFB5DED}" type="sibTrans" cxnId="{10D4E824-9DAF-47D5-B11C-09A019492952}">
      <dgm:prSet/>
      <dgm:spPr/>
      <dgm:t>
        <a:bodyPr/>
        <a:lstStyle/>
        <a:p>
          <a:endParaRPr lang="en-IN"/>
        </a:p>
      </dgm:t>
    </dgm:pt>
    <dgm:pt modelId="{5B69BCB0-433B-436B-AC50-EBD9DF8AEF81}">
      <dgm:prSet/>
      <dgm:spPr>
        <a:solidFill>
          <a:srgbClr val="7030A0"/>
        </a:solidFill>
      </dgm:spPr>
      <dgm:t>
        <a:bodyPr/>
        <a:lstStyle/>
        <a:p>
          <a:r>
            <a:rPr lang="en-IN" b="1" dirty="0"/>
            <a:t>Explainers</a:t>
          </a:r>
          <a:r>
            <a:rPr lang="en-IN" dirty="0"/>
            <a:t>: Journalist, Artist, Visualization Expert, Evangelist</a:t>
          </a:r>
        </a:p>
      </dgm:t>
    </dgm:pt>
    <dgm:pt modelId="{9D8868BA-22BC-4F7D-939A-1030095828F6}" type="parTrans" cxnId="{3F125F1D-D778-404B-BE2D-6254A849956E}">
      <dgm:prSet/>
      <dgm:spPr/>
      <dgm:t>
        <a:bodyPr/>
        <a:lstStyle/>
        <a:p>
          <a:endParaRPr lang="en-IN"/>
        </a:p>
      </dgm:t>
    </dgm:pt>
    <dgm:pt modelId="{E069621E-0EC8-45B1-8AAC-BB866F4A8B7C}" type="sibTrans" cxnId="{3F125F1D-D778-404B-BE2D-6254A849956E}">
      <dgm:prSet/>
      <dgm:spPr/>
      <dgm:t>
        <a:bodyPr/>
        <a:lstStyle/>
        <a:p>
          <a:endParaRPr lang="en-IN"/>
        </a:p>
      </dgm:t>
    </dgm:pt>
    <dgm:pt modelId="{87EF680A-5A8D-4E4A-9079-CF62B804E602}" type="pres">
      <dgm:prSet presAssocID="{66C0132C-8FF9-4EEF-B900-CFC20A32060A}" presName="diagram" presStyleCnt="0">
        <dgm:presLayoutVars>
          <dgm:dir/>
          <dgm:resizeHandles val="exact"/>
        </dgm:presLayoutVars>
      </dgm:prSet>
      <dgm:spPr/>
    </dgm:pt>
    <dgm:pt modelId="{277800F8-C011-448D-BF61-CF277AA9E23A}" type="pres">
      <dgm:prSet presAssocID="{DF863038-5FB2-4E55-92F5-DFEE8EAEBC75}" presName="node" presStyleLbl="node1" presStyleIdx="0" presStyleCnt="5">
        <dgm:presLayoutVars>
          <dgm:bulletEnabled val="1"/>
        </dgm:presLayoutVars>
      </dgm:prSet>
      <dgm:spPr/>
    </dgm:pt>
    <dgm:pt modelId="{FD5435BD-DBB8-4D1B-ADCF-9D85C8DA174F}" type="pres">
      <dgm:prSet presAssocID="{63E1C986-0853-46FF-A491-E6845B7BE9BC}" presName="sibTrans" presStyleCnt="0"/>
      <dgm:spPr/>
    </dgm:pt>
    <dgm:pt modelId="{D5AD9044-4517-49A8-9381-66A474021CF7}" type="pres">
      <dgm:prSet presAssocID="{74F8C5EC-1912-4165-9FBE-6238425A5D8E}" presName="node" presStyleLbl="node1" presStyleIdx="1" presStyleCnt="5">
        <dgm:presLayoutVars>
          <dgm:bulletEnabled val="1"/>
        </dgm:presLayoutVars>
      </dgm:prSet>
      <dgm:spPr/>
    </dgm:pt>
    <dgm:pt modelId="{77834818-68E0-45F5-A88C-7FDD40FAEC27}" type="pres">
      <dgm:prSet presAssocID="{F8000A94-889C-4731-82D8-CF635C1D0143}" presName="sibTrans" presStyleCnt="0"/>
      <dgm:spPr/>
    </dgm:pt>
    <dgm:pt modelId="{97A41815-CDBD-4C92-BD9D-FA3AA25D1366}" type="pres">
      <dgm:prSet presAssocID="{A63F4887-D20E-4F23-A515-38AC8A9E9623}" presName="node" presStyleLbl="node1" presStyleIdx="2" presStyleCnt="5">
        <dgm:presLayoutVars>
          <dgm:bulletEnabled val="1"/>
        </dgm:presLayoutVars>
      </dgm:prSet>
      <dgm:spPr/>
    </dgm:pt>
    <dgm:pt modelId="{3236588C-52C4-4986-9C0E-D3567D1A7DC0}" type="pres">
      <dgm:prSet presAssocID="{FDB09100-5E09-4785-B52A-6009E5402B5D}" presName="sibTrans" presStyleCnt="0"/>
      <dgm:spPr/>
    </dgm:pt>
    <dgm:pt modelId="{63567128-4EC9-4D17-9019-804B1E3C88C3}" type="pres">
      <dgm:prSet presAssocID="{72D62DF9-C67D-4063-ADB2-8817427E3BDF}" presName="node" presStyleLbl="node1" presStyleIdx="3" presStyleCnt="5">
        <dgm:presLayoutVars>
          <dgm:bulletEnabled val="1"/>
        </dgm:presLayoutVars>
      </dgm:prSet>
      <dgm:spPr/>
    </dgm:pt>
    <dgm:pt modelId="{B786A5EC-FF74-4DFA-832D-C024A69D5554}" type="pres">
      <dgm:prSet presAssocID="{90628DA3-847B-4992-8D1B-FCF66BFB5DED}" presName="sibTrans" presStyleCnt="0"/>
      <dgm:spPr/>
    </dgm:pt>
    <dgm:pt modelId="{368DB406-4B94-4B1A-96D8-26A9C0B01FBC}" type="pres">
      <dgm:prSet presAssocID="{5B69BCB0-433B-436B-AC50-EBD9DF8AEF81}" presName="node" presStyleLbl="node1" presStyleIdx="4" presStyleCnt="5">
        <dgm:presLayoutVars>
          <dgm:bulletEnabled val="1"/>
        </dgm:presLayoutVars>
      </dgm:prSet>
      <dgm:spPr/>
    </dgm:pt>
  </dgm:ptLst>
  <dgm:cxnLst>
    <dgm:cxn modelId="{DAA9FA0B-B010-48A9-AAB0-8C4DFFB4A71A}" type="presOf" srcId="{66C0132C-8FF9-4EEF-B900-CFC20A32060A}" destId="{87EF680A-5A8D-4E4A-9079-CF62B804E602}" srcOrd="0" destOrd="0" presId="urn:microsoft.com/office/officeart/2005/8/layout/default"/>
    <dgm:cxn modelId="{8C0ACF1B-7B7E-4EE3-98B8-7301F9FED572}" type="presOf" srcId="{A63F4887-D20E-4F23-A515-38AC8A9E9623}" destId="{97A41815-CDBD-4C92-BD9D-FA3AA25D1366}" srcOrd="0" destOrd="0" presId="urn:microsoft.com/office/officeart/2005/8/layout/default"/>
    <dgm:cxn modelId="{3F125F1D-D778-404B-BE2D-6254A849956E}" srcId="{66C0132C-8FF9-4EEF-B900-CFC20A32060A}" destId="{5B69BCB0-433B-436B-AC50-EBD9DF8AEF81}" srcOrd="4" destOrd="0" parTransId="{9D8868BA-22BC-4F7D-939A-1030095828F6}" sibTransId="{E069621E-0EC8-45B1-8AAC-BB866F4A8B7C}"/>
    <dgm:cxn modelId="{10D4E824-9DAF-47D5-B11C-09A019492952}" srcId="{66C0132C-8FF9-4EEF-B900-CFC20A32060A}" destId="{72D62DF9-C67D-4063-ADB2-8817427E3BDF}" srcOrd="3" destOrd="0" parTransId="{60E7758D-D411-4082-A646-856B6BD6DE61}" sibTransId="{90628DA3-847B-4992-8D1B-FCF66BFB5DED}"/>
    <dgm:cxn modelId="{53EA0C36-BD39-48AF-BE1D-0390E3F5DFEA}" srcId="{66C0132C-8FF9-4EEF-B900-CFC20A32060A}" destId="{DF863038-5FB2-4E55-92F5-DFEE8EAEBC75}" srcOrd="0" destOrd="0" parTransId="{51C1E94A-7AA2-400D-8104-4DF40E4BFCC6}" sibTransId="{63E1C986-0853-46FF-A491-E6845B7BE9BC}"/>
    <dgm:cxn modelId="{4322FE37-D34F-4346-A62E-94D1998ABEBC}" srcId="{66C0132C-8FF9-4EEF-B900-CFC20A32060A}" destId="{A63F4887-D20E-4F23-A515-38AC8A9E9623}" srcOrd="2" destOrd="0" parTransId="{2655E413-0299-4E8F-9148-5A97C5373AD2}" sibTransId="{FDB09100-5E09-4785-B52A-6009E5402B5D}"/>
    <dgm:cxn modelId="{0698CE42-0BF9-4ABF-B90F-FC892C69423F}" type="presOf" srcId="{72D62DF9-C67D-4063-ADB2-8817427E3BDF}" destId="{63567128-4EC9-4D17-9019-804B1E3C88C3}" srcOrd="0" destOrd="0" presId="urn:microsoft.com/office/officeart/2005/8/layout/default"/>
    <dgm:cxn modelId="{5E085492-437F-4086-AE45-9A2C949D8A1B}" type="presOf" srcId="{5B69BCB0-433B-436B-AC50-EBD9DF8AEF81}" destId="{368DB406-4B94-4B1A-96D8-26A9C0B01FBC}" srcOrd="0" destOrd="0" presId="urn:microsoft.com/office/officeart/2005/8/layout/default"/>
    <dgm:cxn modelId="{2E99AE95-F7B1-4C14-B1D9-B53F51AE89C1}" type="presOf" srcId="{DF863038-5FB2-4E55-92F5-DFEE8EAEBC75}" destId="{277800F8-C011-448D-BF61-CF277AA9E23A}" srcOrd="0" destOrd="0" presId="urn:microsoft.com/office/officeart/2005/8/layout/default"/>
    <dgm:cxn modelId="{07192596-9FF0-4406-A089-CE8D09B9B93F}" type="presOf" srcId="{74F8C5EC-1912-4165-9FBE-6238425A5D8E}" destId="{D5AD9044-4517-49A8-9381-66A474021CF7}" srcOrd="0" destOrd="0" presId="urn:microsoft.com/office/officeart/2005/8/layout/default"/>
    <dgm:cxn modelId="{6EE804B4-5C68-4C4F-90E3-918A28B3E27E}" srcId="{66C0132C-8FF9-4EEF-B900-CFC20A32060A}" destId="{74F8C5EC-1912-4165-9FBE-6238425A5D8E}" srcOrd="1" destOrd="0" parTransId="{C8D84D4B-BDFC-498D-A254-12DC7EFD8969}" sibTransId="{F8000A94-889C-4731-82D8-CF635C1D0143}"/>
    <dgm:cxn modelId="{9F365E83-01A8-42DD-9FD4-78C09A0097BB}" type="presParOf" srcId="{87EF680A-5A8D-4E4A-9079-CF62B804E602}" destId="{277800F8-C011-448D-BF61-CF277AA9E23A}" srcOrd="0" destOrd="0" presId="urn:microsoft.com/office/officeart/2005/8/layout/default"/>
    <dgm:cxn modelId="{3787138F-146D-42F9-8935-D99D9E89434C}" type="presParOf" srcId="{87EF680A-5A8D-4E4A-9079-CF62B804E602}" destId="{FD5435BD-DBB8-4D1B-ADCF-9D85C8DA174F}" srcOrd="1" destOrd="0" presId="urn:microsoft.com/office/officeart/2005/8/layout/default"/>
    <dgm:cxn modelId="{571483BD-AD4D-48CD-899F-BB62E1B614B8}" type="presParOf" srcId="{87EF680A-5A8D-4E4A-9079-CF62B804E602}" destId="{D5AD9044-4517-49A8-9381-66A474021CF7}" srcOrd="2" destOrd="0" presId="urn:microsoft.com/office/officeart/2005/8/layout/default"/>
    <dgm:cxn modelId="{0F6CD748-3C86-445C-B5CA-8E3381F2A5C2}" type="presParOf" srcId="{87EF680A-5A8D-4E4A-9079-CF62B804E602}" destId="{77834818-68E0-45F5-A88C-7FDD40FAEC27}" srcOrd="3" destOrd="0" presId="urn:microsoft.com/office/officeart/2005/8/layout/default"/>
    <dgm:cxn modelId="{559FA340-DF8E-4AEC-9DB9-409228B1A209}" type="presParOf" srcId="{87EF680A-5A8D-4E4A-9079-CF62B804E602}" destId="{97A41815-CDBD-4C92-BD9D-FA3AA25D1366}" srcOrd="4" destOrd="0" presId="urn:microsoft.com/office/officeart/2005/8/layout/default"/>
    <dgm:cxn modelId="{4804A2B5-3173-4C5A-837E-07F61D6FA349}" type="presParOf" srcId="{87EF680A-5A8D-4E4A-9079-CF62B804E602}" destId="{3236588C-52C4-4986-9C0E-D3567D1A7DC0}" srcOrd="5" destOrd="0" presId="urn:microsoft.com/office/officeart/2005/8/layout/default"/>
    <dgm:cxn modelId="{AF889E3F-BCE4-4FF4-AC8A-80510B8DEF19}" type="presParOf" srcId="{87EF680A-5A8D-4E4A-9079-CF62B804E602}" destId="{63567128-4EC9-4D17-9019-804B1E3C88C3}" srcOrd="6" destOrd="0" presId="urn:microsoft.com/office/officeart/2005/8/layout/default"/>
    <dgm:cxn modelId="{4DEFCAF5-44A5-4E4C-8FCB-DA5EF6A01B13}" type="presParOf" srcId="{87EF680A-5A8D-4E4A-9079-CF62B804E602}" destId="{B786A5EC-FF74-4DFA-832D-C024A69D5554}" srcOrd="7" destOrd="0" presId="urn:microsoft.com/office/officeart/2005/8/layout/default"/>
    <dgm:cxn modelId="{AADA0B5A-3378-4659-B573-D1EFDBA2F65D}" type="presParOf" srcId="{87EF680A-5A8D-4E4A-9079-CF62B804E602}" destId="{368DB406-4B94-4B1A-96D8-26A9C0B01FB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91D90B-A3FE-43C0-A919-CDA2B018D33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806EC9F-FFAB-4C85-9A12-91534DB4BAAD}">
      <dgm:prSet/>
      <dgm:spPr/>
      <dgm:t>
        <a:bodyPr/>
        <a:lstStyle/>
        <a:p>
          <a:r>
            <a:rPr lang="en-IN" dirty="0"/>
            <a:t>Bangalore</a:t>
          </a:r>
        </a:p>
        <a:p>
          <a:r>
            <a:rPr lang="en-IN" dirty="0"/>
            <a:t> Mumbai </a:t>
          </a:r>
        </a:p>
        <a:p>
          <a:r>
            <a:rPr lang="en-IN" dirty="0"/>
            <a:t>Delhi</a:t>
          </a:r>
        </a:p>
      </dgm:t>
    </dgm:pt>
    <dgm:pt modelId="{72C1C894-84AA-4B13-8238-FCBBCF2C4A28}" type="parTrans" cxnId="{A8CCE3F5-EDD3-4DC5-96DC-C238C627C9B6}">
      <dgm:prSet/>
      <dgm:spPr/>
      <dgm:t>
        <a:bodyPr/>
        <a:lstStyle/>
        <a:p>
          <a:endParaRPr lang="en-IN"/>
        </a:p>
      </dgm:t>
    </dgm:pt>
    <dgm:pt modelId="{EC322C75-B541-42FA-85EC-72EE6E07DE55}" type="sibTrans" cxnId="{A8CCE3F5-EDD3-4DC5-96DC-C238C627C9B6}">
      <dgm:prSet/>
      <dgm:spPr/>
      <dgm:t>
        <a:bodyPr/>
        <a:lstStyle/>
        <a:p>
          <a:endParaRPr lang="en-IN"/>
        </a:p>
      </dgm:t>
    </dgm:pt>
    <dgm:pt modelId="{A0D8D2FB-43D6-454C-A0BD-6ACFAFE7006C}">
      <dgm:prSet/>
      <dgm:spPr/>
      <dgm:t>
        <a:bodyPr/>
        <a:lstStyle/>
        <a:p>
          <a:r>
            <a:rPr lang="en-IN" dirty="0"/>
            <a:t>Financial</a:t>
          </a:r>
        </a:p>
        <a:p>
          <a:r>
            <a:rPr lang="en-IN" dirty="0"/>
            <a:t>e-commerce</a:t>
          </a:r>
        </a:p>
        <a:p>
          <a:r>
            <a:rPr lang="en-IN" dirty="0"/>
            <a:t>healthcare</a:t>
          </a:r>
        </a:p>
      </dgm:t>
    </dgm:pt>
    <dgm:pt modelId="{4B9045DA-2E07-49E4-BF7A-88F112D84969}" type="parTrans" cxnId="{0DD1F0B2-1878-4F5A-8462-BF040569EA91}">
      <dgm:prSet/>
      <dgm:spPr/>
      <dgm:t>
        <a:bodyPr/>
        <a:lstStyle/>
        <a:p>
          <a:endParaRPr lang="en-IN"/>
        </a:p>
      </dgm:t>
    </dgm:pt>
    <dgm:pt modelId="{FFAABF88-983C-4484-819B-AEE3A3D218D7}" type="sibTrans" cxnId="{0DD1F0B2-1878-4F5A-8462-BF040569EA91}">
      <dgm:prSet/>
      <dgm:spPr/>
      <dgm:t>
        <a:bodyPr/>
        <a:lstStyle/>
        <a:p>
          <a:endParaRPr lang="en-IN"/>
        </a:p>
      </dgm:t>
    </dgm:pt>
    <dgm:pt modelId="{34FA224D-80B1-4974-B7E9-A0D566080BED}">
      <dgm:prSet/>
      <dgm:spPr>
        <a:solidFill>
          <a:schemeClr val="accent2"/>
        </a:solidFill>
      </dgm:spPr>
      <dgm:t>
        <a:bodyPr/>
        <a:lstStyle/>
        <a:p>
          <a:r>
            <a:rPr lang="en-IN" dirty="0"/>
            <a:t>40% bachelor </a:t>
          </a:r>
        </a:p>
        <a:p>
          <a:r>
            <a:rPr lang="en-IN" dirty="0"/>
            <a:t>20% masters</a:t>
          </a:r>
        </a:p>
      </dgm:t>
    </dgm:pt>
    <dgm:pt modelId="{1A01CFEF-36E3-43CA-85B5-65D135580E05}" type="parTrans" cxnId="{C35CD9B3-749E-458D-9BF5-641A8F98FA72}">
      <dgm:prSet/>
      <dgm:spPr/>
      <dgm:t>
        <a:bodyPr/>
        <a:lstStyle/>
        <a:p>
          <a:endParaRPr lang="en-IN"/>
        </a:p>
      </dgm:t>
    </dgm:pt>
    <dgm:pt modelId="{B6E5E01F-6BEF-482A-A6A2-C6773D4770DA}" type="sibTrans" cxnId="{C35CD9B3-749E-458D-9BF5-641A8F98FA72}">
      <dgm:prSet/>
      <dgm:spPr/>
      <dgm:t>
        <a:bodyPr/>
        <a:lstStyle/>
        <a:p>
          <a:endParaRPr lang="en-IN"/>
        </a:p>
      </dgm:t>
    </dgm:pt>
    <dgm:pt modelId="{9446DA67-B431-4405-985B-707DBF4CB504}">
      <dgm:prSet/>
      <dgm:spPr>
        <a:solidFill>
          <a:schemeClr val="accent2"/>
        </a:solidFill>
      </dgm:spPr>
      <dgm:t>
        <a:bodyPr/>
        <a:lstStyle/>
        <a:p>
          <a:r>
            <a:rPr lang="en-IN" dirty="0"/>
            <a:t>2 to 5 years is a sweet spot (25% of the jobs)</a:t>
          </a:r>
        </a:p>
      </dgm:t>
    </dgm:pt>
    <dgm:pt modelId="{E14D2052-8BC5-4589-9CD4-DC7A37586780}" type="parTrans" cxnId="{FF0D52B6-7BCF-4F7E-B9F8-24360B8FEC1F}">
      <dgm:prSet/>
      <dgm:spPr/>
      <dgm:t>
        <a:bodyPr/>
        <a:lstStyle/>
        <a:p>
          <a:endParaRPr lang="en-IN"/>
        </a:p>
      </dgm:t>
    </dgm:pt>
    <dgm:pt modelId="{7DABC9D2-4300-4C8F-9B54-48A6C875D03E}" type="sibTrans" cxnId="{FF0D52B6-7BCF-4F7E-B9F8-24360B8FEC1F}">
      <dgm:prSet/>
      <dgm:spPr/>
      <dgm:t>
        <a:bodyPr/>
        <a:lstStyle/>
        <a:p>
          <a:endParaRPr lang="en-IN"/>
        </a:p>
      </dgm:t>
    </dgm:pt>
    <dgm:pt modelId="{DE361C8D-AD85-4B69-8311-699FCCDEFAEA}">
      <dgm:prSet/>
      <dgm:spPr/>
      <dgm:t>
        <a:bodyPr/>
        <a:lstStyle/>
        <a:p>
          <a:r>
            <a:rPr lang="en-IN" dirty="0"/>
            <a:t>Captives (56%) </a:t>
          </a:r>
        </a:p>
        <a:p>
          <a:r>
            <a:rPr lang="en-IN" dirty="0"/>
            <a:t> IT service (18%)</a:t>
          </a:r>
        </a:p>
      </dgm:t>
    </dgm:pt>
    <dgm:pt modelId="{2ED2E5F2-2D8A-45D6-94D4-FAB86BA40F74}" type="parTrans" cxnId="{20F9139D-58F3-489B-BA7A-78F9F7C16C69}">
      <dgm:prSet/>
      <dgm:spPr/>
      <dgm:t>
        <a:bodyPr/>
        <a:lstStyle/>
        <a:p>
          <a:endParaRPr lang="en-IN"/>
        </a:p>
      </dgm:t>
    </dgm:pt>
    <dgm:pt modelId="{8F312314-9C2E-4D26-9B99-95022EA85FCE}" type="sibTrans" cxnId="{20F9139D-58F3-489B-BA7A-78F9F7C16C69}">
      <dgm:prSet/>
      <dgm:spPr/>
      <dgm:t>
        <a:bodyPr/>
        <a:lstStyle/>
        <a:p>
          <a:endParaRPr lang="en-IN"/>
        </a:p>
      </dgm:t>
    </dgm:pt>
    <dgm:pt modelId="{203C9E94-8512-448B-965D-4BF8E87370B4}">
      <dgm:prSet/>
      <dgm:spPr>
        <a:solidFill>
          <a:schemeClr val="accent2"/>
        </a:solidFill>
      </dgm:spPr>
      <dgm:t>
        <a:bodyPr/>
        <a:lstStyle/>
        <a:p>
          <a:r>
            <a:rPr lang="en-IN" dirty="0"/>
            <a:t>Python </a:t>
          </a:r>
        </a:p>
        <a:p>
          <a:r>
            <a:rPr lang="en-IN" dirty="0"/>
            <a:t>R</a:t>
          </a:r>
        </a:p>
        <a:p>
          <a:r>
            <a:rPr lang="en-IN" dirty="0"/>
            <a:t>SQL</a:t>
          </a:r>
        </a:p>
      </dgm:t>
    </dgm:pt>
    <dgm:pt modelId="{D8660AF0-F584-4228-B2BE-43248B85C761}" type="parTrans" cxnId="{2677DC62-CD2A-453E-8E59-AAED2410D0F7}">
      <dgm:prSet/>
      <dgm:spPr/>
      <dgm:t>
        <a:bodyPr/>
        <a:lstStyle/>
        <a:p>
          <a:endParaRPr lang="en-IN"/>
        </a:p>
      </dgm:t>
    </dgm:pt>
    <dgm:pt modelId="{F6F0D997-1D98-44ED-954E-6A3F637F6ACC}" type="sibTrans" cxnId="{2677DC62-CD2A-453E-8E59-AAED2410D0F7}">
      <dgm:prSet/>
      <dgm:spPr/>
      <dgm:t>
        <a:bodyPr/>
        <a:lstStyle/>
        <a:p>
          <a:endParaRPr lang="en-IN"/>
        </a:p>
      </dgm:t>
    </dgm:pt>
    <dgm:pt modelId="{7BF51FDE-B9AE-41CB-93D7-FFB54E56689D}" type="pres">
      <dgm:prSet presAssocID="{8C91D90B-A3FE-43C0-A919-CDA2B018D331}" presName="diagram" presStyleCnt="0">
        <dgm:presLayoutVars>
          <dgm:dir/>
          <dgm:resizeHandles val="exact"/>
        </dgm:presLayoutVars>
      </dgm:prSet>
      <dgm:spPr/>
    </dgm:pt>
    <dgm:pt modelId="{AA9668F3-FE25-422A-A1BB-2ADEF7E6E69F}" type="pres">
      <dgm:prSet presAssocID="{E806EC9F-FFAB-4C85-9A12-91534DB4BAAD}" presName="node" presStyleLbl="node1" presStyleIdx="0" presStyleCnt="6">
        <dgm:presLayoutVars>
          <dgm:bulletEnabled val="1"/>
        </dgm:presLayoutVars>
      </dgm:prSet>
      <dgm:spPr/>
    </dgm:pt>
    <dgm:pt modelId="{213BC272-E6C1-41ED-BB4A-44A156123B04}" type="pres">
      <dgm:prSet presAssocID="{EC322C75-B541-42FA-85EC-72EE6E07DE55}" presName="sibTrans" presStyleCnt="0"/>
      <dgm:spPr/>
    </dgm:pt>
    <dgm:pt modelId="{A3D71E2B-F372-40BC-AC8E-20C521AF3DA4}" type="pres">
      <dgm:prSet presAssocID="{A0D8D2FB-43D6-454C-A0BD-6ACFAFE7006C}" presName="node" presStyleLbl="node1" presStyleIdx="1" presStyleCnt="6">
        <dgm:presLayoutVars>
          <dgm:bulletEnabled val="1"/>
        </dgm:presLayoutVars>
      </dgm:prSet>
      <dgm:spPr/>
    </dgm:pt>
    <dgm:pt modelId="{4DEB9BD7-0B66-4519-B4E7-D588863EF644}" type="pres">
      <dgm:prSet presAssocID="{FFAABF88-983C-4484-819B-AEE3A3D218D7}" presName="sibTrans" presStyleCnt="0"/>
      <dgm:spPr/>
    </dgm:pt>
    <dgm:pt modelId="{8C61179E-C5AD-430C-9E94-C1FD446C7F07}" type="pres">
      <dgm:prSet presAssocID="{34FA224D-80B1-4974-B7E9-A0D566080BED}" presName="node" presStyleLbl="node1" presStyleIdx="2" presStyleCnt="6">
        <dgm:presLayoutVars>
          <dgm:bulletEnabled val="1"/>
        </dgm:presLayoutVars>
      </dgm:prSet>
      <dgm:spPr/>
    </dgm:pt>
    <dgm:pt modelId="{080E347D-EAE7-4B31-9024-32D4F09AB4B3}" type="pres">
      <dgm:prSet presAssocID="{B6E5E01F-6BEF-482A-A6A2-C6773D4770DA}" presName="sibTrans" presStyleCnt="0"/>
      <dgm:spPr/>
    </dgm:pt>
    <dgm:pt modelId="{98DFBDA0-0740-416B-90EF-A5C2750765DD}" type="pres">
      <dgm:prSet presAssocID="{9446DA67-B431-4405-985B-707DBF4CB504}" presName="node" presStyleLbl="node1" presStyleIdx="3" presStyleCnt="6">
        <dgm:presLayoutVars>
          <dgm:bulletEnabled val="1"/>
        </dgm:presLayoutVars>
      </dgm:prSet>
      <dgm:spPr/>
    </dgm:pt>
    <dgm:pt modelId="{C43248EC-3BDB-4FE6-A364-2BB1E03CE9EB}" type="pres">
      <dgm:prSet presAssocID="{7DABC9D2-4300-4C8F-9B54-48A6C875D03E}" presName="sibTrans" presStyleCnt="0"/>
      <dgm:spPr/>
    </dgm:pt>
    <dgm:pt modelId="{D759F32D-219E-4FFE-B686-A347771CCCED}" type="pres">
      <dgm:prSet presAssocID="{DE361C8D-AD85-4B69-8311-699FCCDEFAEA}" presName="node" presStyleLbl="node1" presStyleIdx="4" presStyleCnt="6">
        <dgm:presLayoutVars>
          <dgm:bulletEnabled val="1"/>
        </dgm:presLayoutVars>
      </dgm:prSet>
      <dgm:spPr/>
    </dgm:pt>
    <dgm:pt modelId="{880F7AF7-71EE-4F4A-B996-D9B4DD54251A}" type="pres">
      <dgm:prSet presAssocID="{8F312314-9C2E-4D26-9B99-95022EA85FCE}" presName="sibTrans" presStyleCnt="0"/>
      <dgm:spPr/>
    </dgm:pt>
    <dgm:pt modelId="{DA680867-B3D1-4684-9C57-A11B95252E30}" type="pres">
      <dgm:prSet presAssocID="{203C9E94-8512-448B-965D-4BF8E87370B4}" presName="node" presStyleLbl="node1" presStyleIdx="5" presStyleCnt="6">
        <dgm:presLayoutVars>
          <dgm:bulletEnabled val="1"/>
        </dgm:presLayoutVars>
      </dgm:prSet>
      <dgm:spPr/>
    </dgm:pt>
  </dgm:ptLst>
  <dgm:cxnLst>
    <dgm:cxn modelId="{C42C701F-BE28-4E04-89FC-EB3B2057E080}" type="presOf" srcId="{DE361C8D-AD85-4B69-8311-699FCCDEFAEA}" destId="{D759F32D-219E-4FFE-B686-A347771CCCED}" srcOrd="0" destOrd="0" presId="urn:microsoft.com/office/officeart/2005/8/layout/default"/>
    <dgm:cxn modelId="{118D625E-04BB-495A-9DAB-EAAF1FDA7AE9}" type="presOf" srcId="{34FA224D-80B1-4974-B7E9-A0D566080BED}" destId="{8C61179E-C5AD-430C-9E94-C1FD446C7F07}" srcOrd="0" destOrd="0" presId="urn:microsoft.com/office/officeart/2005/8/layout/default"/>
    <dgm:cxn modelId="{2677DC62-CD2A-453E-8E59-AAED2410D0F7}" srcId="{8C91D90B-A3FE-43C0-A919-CDA2B018D331}" destId="{203C9E94-8512-448B-965D-4BF8E87370B4}" srcOrd="5" destOrd="0" parTransId="{D8660AF0-F584-4228-B2BE-43248B85C761}" sibTransId="{F6F0D997-1D98-44ED-954E-6A3F637F6ACC}"/>
    <dgm:cxn modelId="{B288429C-0F5E-4FEE-849F-AD8F344AE069}" type="presOf" srcId="{A0D8D2FB-43D6-454C-A0BD-6ACFAFE7006C}" destId="{A3D71E2B-F372-40BC-AC8E-20C521AF3DA4}" srcOrd="0" destOrd="0" presId="urn:microsoft.com/office/officeart/2005/8/layout/default"/>
    <dgm:cxn modelId="{20F9139D-58F3-489B-BA7A-78F9F7C16C69}" srcId="{8C91D90B-A3FE-43C0-A919-CDA2B018D331}" destId="{DE361C8D-AD85-4B69-8311-699FCCDEFAEA}" srcOrd="4" destOrd="0" parTransId="{2ED2E5F2-2D8A-45D6-94D4-FAB86BA40F74}" sibTransId="{8F312314-9C2E-4D26-9B99-95022EA85FCE}"/>
    <dgm:cxn modelId="{0DD1F0B2-1878-4F5A-8462-BF040569EA91}" srcId="{8C91D90B-A3FE-43C0-A919-CDA2B018D331}" destId="{A0D8D2FB-43D6-454C-A0BD-6ACFAFE7006C}" srcOrd="1" destOrd="0" parTransId="{4B9045DA-2E07-49E4-BF7A-88F112D84969}" sibTransId="{FFAABF88-983C-4484-819B-AEE3A3D218D7}"/>
    <dgm:cxn modelId="{C35CD9B3-749E-458D-9BF5-641A8F98FA72}" srcId="{8C91D90B-A3FE-43C0-A919-CDA2B018D331}" destId="{34FA224D-80B1-4974-B7E9-A0D566080BED}" srcOrd="2" destOrd="0" parTransId="{1A01CFEF-36E3-43CA-85B5-65D135580E05}" sibTransId="{B6E5E01F-6BEF-482A-A6A2-C6773D4770DA}"/>
    <dgm:cxn modelId="{FF0D52B6-7BCF-4F7E-B9F8-24360B8FEC1F}" srcId="{8C91D90B-A3FE-43C0-A919-CDA2B018D331}" destId="{9446DA67-B431-4405-985B-707DBF4CB504}" srcOrd="3" destOrd="0" parTransId="{E14D2052-8BC5-4589-9CD4-DC7A37586780}" sibTransId="{7DABC9D2-4300-4C8F-9B54-48A6C875D03E}"/>
    <dgm:cxn modelId="{4199CFB8-DE75-4BBD-B27B-AAF4BE310A70}" type="presOf" srcId="{E806EC9F-FFAB-4C85-9A12-91534DB4BAAD}" destId="{AA9668F3-FE25-422A-A1BB-2ADEF7E6E69F}" srcOrd="0" destOrd="0" presId="urn:microsoft.com/office/officeart/2005/8/layout/default"/>
    <dgm:cxn modelId="{B1901AC3-754D-4D50-9733-429F963C9B90}" type="presOf" srcId="{9446DA67-B431-4405-985B-707DBF4CB504}" destId="{98DFBDA0-0740-416B-90EF-A5C2750765DD}" srcOrd="0" destOrd="0" presId="urn:microsoft.com/office/officeart/2005/8/layout/default"/>
    <dgm:cxn modelId="{E612B6EF-FC43-4FB9-9FE4-8AF7FC7EA4A0}" type="presOf" srcId="{8C91D90B-A3FE-43C0-A919-CDA2B018D331}" destId="{7BF51FDE-B9AE-41CB-93D7-FFB54E56689D}" srcOrd="0" destOrd="0" presId="urn:microsoft.com/office/officeart/2005/8/layout/default"/>
    <dgm:cxn modelId="{23C378F5-925E-4CEE-969A-03596CEA8120}" type="presOf" srcId="{203C9E94-8512-448B-965D-4BF8E87370B4}" destId="{DA680867-B3D1-4684-9C57-A11B95252E30}" srcOrd="0" destOrd="0" presId="urn:microsoft.com/office/officeart/2005/8/layout/default"/>
    <dgm:cxn modelId="{A8CCE3F5-EDD3-4DC5-96DC-C238C627C9B6}" srcId="{8C91D90B-A3FE-43C0-A919-CDA2B018D331}" destId="{E806EC9F-FFAB-4C85-9A12-91534DB4BAAD}" srcOrd="0" destOrd="0" parTransId="{72C1C894-84AA-4B13-8238-FCBBCF2C4A28}" sibTransId="{EC322C75-B541-42FA-85EC-72EE6E07DE55}"/>
    <dgm:cxn modelId="{47587828-F244-44A3-9164-5BC7C66D9692}" type="presParOf" srcId="{7BF51FDE-B9AE-41CB-93D7-FFB54E56689D}" destId="{AA9668F3-FE25-422A-A1BB-2ADEF7E6E69F}" srcOrd="0" destOrd="0" presId="urn:microsoft.com/office/officeart/2005/8/layout/default"/>
    <dgm:cxn modelId="{9E49FB46-6249-40E2-9CD1-66F9BF93577C}" type="presParOf" srcId="{7BF51FDE-B9AE-41CB-93D7-FFB54E56689D}" destId="{213BC272-E6C1-41ED-BB4A-44A156123B04}" srcOrd="1" destOrd="0" presId="urn:microsoft.com/office/officeart/2005/8/layout/default"/>
    <dgm:cxn modelId="{664859BC-FBFB-4486-AD02-C3F1FDBC9888}" type="presParOf" srcId="{7BF51FDE-B9AE-41CB-93D7-FFB54E56689D}" destId="{A3D71E2B-F372-40BC-AC8E-20C521AF3DA4}" srcOrd="2" destOrd="0" presId="urn:microsoft.com/office/officeart/2005/8/layout/default"/>
    <dgm:cxn modelId="{59AD467C-DA05-419E-B13D-DF7B0777DCA6}" type="presParOf" srcId="{7BF51FDE-B9AE-41CB-93D7-FFB54E56689D}" destId="{4DEB9BD7-0B66-4519-B4E7-D588863EF644}" srcOrd="3" destOrd="0" presId="urn:microsoft.com/office/officeart/2005/8/layout/default"/>
    <dgm:cxn modelId="{6CC73C48-903D-4A2D-897F-302D013709ED}" type="presParOf" srcId="{7BF51FDE-B9AE-41CB-93D7-FFB54E56689D}" destId="{8C61179E-C5AD-430C-9E94-C1FD446C7F07}" srcOrd="4" destOrd="0" presId="urn:microsoft.com/office/officeart/2005/8/layout/default"/>
    <dgm:cxn modelId="{D9AE11B6-96BD-425D-B0DC-E45E3AFB68C5}" type="presParOf" srcId="{7BF51FDE-B9AE-41CB-93D7-FFB54E56689D}" destId="{080E347D-EAE7-4B31-9024-32D4F09AB4B3}" srcOrd="5" destOrd="0" presId="urn:microsoft.com/office/officeart/2005/8/layout/default"/>
    <dgm:cxn modelId="{7DF54A8F-45D6-4B82-BFC1-F914CE99F0CD}" type="presParOf" srcId="{7BF51FDE-B9AE-41CB-93D7-FFB54E56689D}" destId="{98DFBDA0-0740-416B-90EF-A5C2750765DD}" srcOrd="6" destOrd="0" presId="urn:microsoft.com/office/officeart/2005/8/layout/default"/>
    <dgm:cxn modelId="{AE480461-D6F0-4FEC-AFA7-E684972B0B6A}" type="presParOf" srcId="{7BF51FDE-B9AE-41CB-93D7-FFB54E56689D}" destId="{C43248EC-3BDB-4FE6-A364-2BB1E03CE9EB}" srcOrd="7" destOrd="0" presId="urn:microsoft.com/office/officeart/2005/8/layout/default"/>
    <dgm:cxn modelId="{FC570B00-92F5-4B48-881C-1DF730A68BA2}" type="presParOf" srcId="{7BF51FDE-B9AE-41CB-93D7-FFB54E56689D}" destId="{D759F32D-219E-4FFE-B686-A347771CCCED}" srcOrd="8" destOrd="0" presId="urn:microsoft.com/office/officeart/2005/8/layout/default"/>
    <dgm:cxn modelId="{AF9DED22-EFF0-4244-9C9A-F31F4D729DAE}" type="presParOf" srcId="{7BF51FDE-B9AE-41CB-93D7-FFB54E56689D}" destId="{880F7AF7-71EE-4F4A-B996-D9B4DD54251A}" srcOrd="9" destOrd="0" presId="urn:microsoft.com/office/officeart/2005/8/layout/default"/>
    <dgm:cxn modelId="{448E03A7-A4FE-42B2-B2B6-67E892F9700D}" type="presParOf" srcId="{7BF51FDE-B9AE-41CB-93D7-FFB54E56689D}" destId="{DA680867-B3D1-4684-9C57-A11B95252E3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F6464D-971E-47C4-87DF-59274D37DEF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ACD7138-B414-4FEE-B327-A96FEC1965E4}">
      <dgm:prSet/>
      <dgm:spPr/>
      <dgm:t>
        <a:bodyPr/>
        <a:lstStyle/>
        <a:p>
          <a:r>
            <a:rPr lang="en-IN" dirty="0"/>
            <a:t>Mindset</a:t>
          </a:r>
        </a:p>
      </dgm:t>
    </dgm:pt>
    <dgm:pt modelId="{3CF1FFCA-41D1-4017-8999-88E1531F47A5}" type="parTrans" cxnId="{21D01BA1-3181-495B-9332-10333B3A3FDF}">
      <dgm:prSet/>
      <dgm:spPr/>
      <dgm:t>
        <a:bodyPr/>
        <a:lstStyle/>
        <a:p>
          <a:endParaRPr lang="en-IN"/>
        </a:p>
      </dgm:t>
    </dgm:pt>
    <dgm:pt modelId="{1C1264DB-3FA9-4693-B06F-632668FCB113}" type="sibTrans" cxnId="{21D01BA1-3181-495B-9332-10333B3A3FDF}">
      <dgm:prSet/>
      <dgm:spPr/>
      <dgm:t>
        <a:bodyPr/>
        <a:lstStyle/>
        <a:p>
          <a:endParaRPr lang="en-IN"/>
        </a:p>
      </dgm:t>
    </dgm:pt>
    <dgm:pt modelId="{C56D31D5-446B-43B7-996F-FF72CE572A91}">
      <dgm:prSet/>
      <dgm:spPr/>
      <dgm:t>
        <a:bodyPr/>
        <a:lstStyle/>
        <a:p>
          <a:r>
            <a:rPr lang="en-IN" dirty="0"/>
            <a:t>Money</a:t>
          </a:r>
        </a:p>
      </dgm:t>
    </dgm:pt>
    <dgm:pt modelId="{0EBF5B58-EC8C-4392-AB27-BC35F1EE0B5C}" type="parTrans" cxnId="{0DCAAF43-7B31-4288-9550-3B27A1F9A1B0}">
      <dgm:prSet/>
      <dgm:spPr/>
      <dgm:t>
        <a:bodyPr/>
        <a:lstStyle/>
        <a:p>
          <a:endParaRPr lang="en-IN"/>
        </a:p>
      </dgm:t>
    </dgm:pt>
    <dgm:pt modelId="{8901195A-D1F4-4943-B076-C52815B5CCB9}" type="sibTrans" cxnId="{0DCAAF43-7B31-4288-9550-3B27A1F9A1B0}">
      <dgm:prSet/>
      <dgm:spPr/>
      <dgm:t>
        <a:bodyPr/>
        <a:lstStyle/>
        <a:p>
          <a:endParaRPr lang="en-IN"/>
        </a:p>
      </dgm:t>
    </dgm:pt>
    <dgm:pt modelId="{3D1168DB-068E-437A-8FB1-D67ABC1737D6}">
      <dgm:prSet/>
      <dgm:spPr/>
      <dgm:t>
        <a:bodyPr/>
        <a:lstStyle/>
        <a:p>
          <a:r>
            <a:rPr lang="en-IN" dirty="0"/>
            <a:t>Networking</a:t>
          </a:r>
        </a:p>
      </dgm:t>
    </dgm:pt>
    <dgm:pt modelId="{528B4532-1AA7-403E-9CCA-BD5A738FA014}" type="parTrans" cxnId="{CFA8127C-A194-4C8B-B754-6571BDA09804}">
      <dgm:prSet/>
      <dgm:spPr/>
      <dgm:t>
        <a:bodyPr/>
        <a:lstStyle/>
        <a:p>
          <a:endParaRPr lang="en-IN"/>
        </a:p>
      </dgm:t>
    </dgm:pt>
    <dgm:pt modelId="{A248B8C4-0EDD-4E9F-99F6-F4EBD6838A3B}" type="sibTrans" cxnId="{CFA8127C-A194-4C8B-B754-6571BDA09804}">
      <dgm:prSet/>
      <dgm:spPr/>
      <dgm:t>
        <a:bodyPr/>
        <a:lstStyle/>
        <a:p>
          <a:endParaRPr lang="en-IN"/>
        </a:p>
      </dgm:t>
    </dgm:pt>
    <dgm:pt modelId="{A7D842A1-0C6F-47DA-962F-840BDF7B24FA}">
      <dgm:prSet/>
      <dgm:spPr/>
      <dgm:t>
        <a:bodyPr/>
        <a:lstStyle/>
        <a:p>
          <a:r>
            <a:rPr lang="en-IN" dirty="0"/>
            <a:t>Interviewing</a:t>
          </a:r>
        </a:p>
      </dgm:t>
    </dgm:pt>
    <dgm:pt modelId="{B7D82610-5C64-49CC-95D3-7B4207FC561D}" type="parTrans" cxnId="{07408753-C869-4BF3-B2BD-EA4239258884}">
      <dgm:prSet/>
      <dgm:spPr/>
      <dgm:t>
        <a:bodyPr/>
        <a:lstStyle/>
        <a:p>
          <a:endParaRPr lang="en-IN"/>
        </a:p>
      </dgm:t>
    </dgm:pt>
    <dgm:pt modelId="{D3CD347A-8834-4B15-A60A-ADCFCA8BB051}" type="sibTrans" cxnId="{07408753-C869-4BF3-B2BD-EA4239258884}">
      <dgm:prSet/>
      <dgm:spPr/>
      <dgm:t>
        <a:bodyPr/>
        <a:lstStyle/>
        <a:p>
          <a:endParaRPr lang="en-IN"/>
        </a:p>
      </dgm:t>
    </dgm:pt>
    <dgm:pt modelId="{0509727B-D7D4-498F-82E9-E8147DAADD0C}">
      <dgm:prSet/>
      <dgm:spPr/>
      <dgm:t>
        <a:bodyPr/>
        <a:lstStyle/>
        <a:p>
          <a:r>
            <a:rPr lang="en-IN" dirty="0"/>
            <a:t>Do not treat your current field and data career as separate fields. </a:t>
          </a:r>
        </a:p>
      </dgm:t>
    </dgm:pt>
    <dgm:pt modelId="{9DD7D1D6-2719-4642-B9FC-FDD3C0F31FC0}" type="parTrans" cxnId="{89CC28F6-3370-457D-B73B-0F8A31BB2CE3}">
      <dgm:prSet/>
      <dgm:spPr/>
      <dgm:t>
        <a:bodyPr/>
        <a:lstStyle/>
        <a:p>
          <a:endParaRPr lang="en-IN"/>
        </a:p>
      </dgm:t>
    </dgm:pt>
    <dgm:pt modelId="{A2512298-EAF6-4DB0-A357-E786CC8CB61A}" type="sibTrans" cxnId="{89CC28F6-3370-457D-B73B-0F8A31BB2CE3}">
      <dgm:prSet/>
      <dgm:spPr/>
      <dgm:t>
        <a:bodyPr/>
        <a:lstStyle/>
        <a:p>
          <a:endParaRPr lang="en-IN"/>
        </a:p>
      </dgm:t>
    </dgm:pt>
    <dgm:pt modelId="{C9029F4C-1B17-4474-9A3A-E2257A08297D}">
      <dgm:prSet/>
      <dgm:spPr/>
      <dgm:t>
        <a:bodyPr/>
        <a:lstStyle/>
        <a:p>
          <a:r>
            <a:rPr lang="en-IN" dirty="0"/>
            <a:t>Freelancing on Weekends.</a:t>
          </a:r>
        </a:p>
      </dgm:t>
    </dgm:pt>
    <dgm:pt modelId="{7E2A699D-17CD-4283-A336-BAD6606D8ED5}" type="parTrans" cxnId="{6E29DCEA-B227-4603-AC2F-724FDA5F7FE5}">
      <dgm:prSet/>
      <dgm:spPr/>
      <dgm:t>
        <a:bodyPr/>
        <a:lstStyle/>
        <a:p>
          <a:endParaRPr lang="en-IN"/>
        </a:p>
      </dgm:t>
    </dgm:pt>
    <dgm:pt modelId="{147195C2-8806-45CB-B2C7-58EE8FE7C52A}" type="sibTrans" cxnId="{6E29DCEA-B227-4603-AC2F-724FDA5F7FE5}">
      <dgm:prSet/>
      <dgm:spPr/>
      <dgm:t>
        <a:bodyPr/>
        <a:lstStyle/>
        <a:p>
          <a:endParaRPr lang="en-IN"/>
        </a:p>
      </dgm:t>
    </dgm:pt>
    <dgm:pt modelId="{D47ECB22-DAD5-4E70-820E-B15DF83E95EC}">
      <dgm:prSet/>
      <dgm:spPr/>
      <dgm:t>
        <a:bodyPr/>
        <a:lstStyle/>
        <a:p>
          <a:r>
            <a:rPr lang="en-IN" dirty="0"/>
            <a:t>Think how you can solve data problems in your field. </a:t>
          </a:r>
        </a:p>
      </dgm:t>
    </dgm:pt>
    <dgm:pt modelId="{0AD91177-055B-406A-BAD7-22F47CD8A404}" type="parTrans" cxnId="{E3015676-C9A9-4500-93EF-F167FA2BD817}">
      <dgm:prSet/>
      <dgm:spPr/>
      <dgm:t>
        <a:bodyPr/>
        <a:lstStyle/>
        <a:p>
          <a:endParaRPr lang="en-IN"/>
        </a:p>
      </dgm:t>
    </dgm:pt>
    <dgm:pt modelId="{83A5FA3A-4509-49F2-AE65-466B8E64D788}" type="sibTrans" cxnId="{E3015676-C9A9-4500-93EF-F167FA2BD817}">
      <dgm:prSet/>
      <dgm:spPr/>
      <dgm:t>
        <a:bodyPr/>
        <a:lstStyle/>
        <a:p>
          <a:endParaRPr lang="en-IN"/>
        </a:p>
      </dgm:t>
    </dgm:pt>
    <dgm:pt modelId="{9020C7CB-02E6-42D0-A595-29B6A1B3FA1B}">
      <dgm:prSet/>
      <dgm:spPr/>
      <dgm:t>
        <a:bodyPr/>
        <a:lstStyle/>
        <a:p>
          <a:r>
            <a:rPr lang="en-IN" dirty="0"/>
            <a:t>Learn continuously.</a:t>
          </a:r>
        </a:p>
      </dgm:t>
    </dgm:pt>
    <dgm:pt modelId="{AF70B19D-0FC6-4B27-92CB-18EB856AA179}" type="parTrans" cxnId="{C195339A-D23F-439F-9D89-C3DE448B5D96}">
      <dgm:prSet/>
      <dgm:spPr/>
      <dgm:t>
        <a:bodyPr/>
        <a:lstStyle/>
        <a:p>
          <a:endParaRPr lang="en-IN"/>
        </a:p>
      </dgm:t>
    </dgm:pt>
    <dgm:pt modelId="{47ADA9DE-1DBA-48B4-975A-22B64292F2B1}" type="sibTrans" cxnId="{C195339A-D23F-439F-9D89-C3DE448B5D96}">
      <dgm:prSet/>
      <dgm:spPr/>
      <dgm:t>
        <a:bodyPr/>
        <a:lstStyle/>
        <a:p>
          <a:endParaRPr lang="en-IN"/>
        </a:p>
      </dgm:t>
    </dgm:pt>
    <dgm:pt modelId="{5190F836-03FE-46F6-87D1-79DEB23F48C8}">
      <dgm:prSet/>
      <dgm:spPr/>
      <dgm:t>
        <a:bodyPr/>
        <a:lstStyle/>
        <a:p>
          <a:r>
            <a:rPr lang="en-IN" dirty="0"/>
            <a:t>Weekend Entrepreneurship</a:t>
          </a:r>
        </a:p>
      </dgm:t>
    </dgm:pt>
    <dgm:pt modelId="{4F9541CD-70F4-4A0B-BAFD-51C6FA5DD126}" type="parTrans" cxnId="{153DC87E-D259-4D13-ACB7-0B2BA95E792F}">
      <dgm:prSet/>
      <dgm:spPr/>
      <dgm:t>
        <a:bodyPr/>
        <a:lstStyle/>
        <a:p>
          <a:endParaRPr lang="en-IN"/>
        </a:p>
      </dgm:t>
    </dgm:pt>
    <dgm:pt modelId="{2EB174D6-5302-4FA5-BD37-60750CCA2D5D}" type="sibTrans" cxnId="{153DC87E-D259-4D13-ACB7-0B2BA95E792F}">
      <dgm:prSet/>
      <dgm:spPr/>
      <dgm:t>
        <a:bodyPr/>
        <a:lstStyle/>
        <a:p>
          <a:endParaRPr lang="en-IN"/>
        </a:p>
      </dgm:t>
    </dgm:pt>
    <dgm:pt modelId="{CBA76712-0049-4A21-A72F-1800F9262934}">
      <dgm:prSet/>
      <dgm:spPr/>
      <dgm:t>
        <a:bodyPr/>
        <a:lstStyle/>
        <a:p>
          <a:r>
            <a:rPr lang="en-IN" dirty="0"/>
            <a:t>Start up or Big</a:t>
          </a:r>
        </a:p>
      </dgm:t>
    </dgm:pt>
    <dgm:pt modelId="{AB33C87E-FFE0-4FB7-83AF-50D46395D9F0}" type="parTrans" cxnId="{CF089215-5DEA-48DD-95C0-50E31C5D4B0E}">
      <dgm:prSet/>
      <dgm:spPr/>
      <dgm:t>
        <a:bodyPr/>
        <a:lstStyle/>
        <a:p>
          <a:endParaRPr lang="en-IN"/>
        </a:p>
      </dgm:t>
    </dgm:pt>
    <dgm:pt modelId="{6224E946-F7F7-44BD-AB72-1909B8850AB3}" type="sibTrans" cxnId="{CF089215-5DEA-48DD-95C0-50E31C5D4B0E}">
      <dgm:prSet/>
      <dgm:spPr/>
      <dgm:t>
        <a:bodyPr/>
        <a:lstStyle/>
        <a:p>
          <a:endParaRPr lang="en-IN"/>
        </a:p>
      </dgm:t>
    </dgm:pt>
    <dgm:pt modelId="{1A17E141-F58B-47AA-8D45-30908F89147E}">
      <dgm:prSet/>
      <dgm:spPr/>
      <dgm:t>
        <a:bodyPr/>
        <a:lstStyle/>
        <a:p>
          <a:r>
            <a:rPr lang="en-IN" dirty="0"/>
            <a:t>Flexibility</a:t>
          </a:r>
        </a:p>
      </dgm:t>
    </dgm:pt>
    <dgm:pt modelId="{9B2FCCD3-5E51-4C0F-BF82-683145BA04A9}" type="parTrans" cxnId="{FBE78B45-B324-4320-BFD2-E2769A3CA35A}">
      <dgm:prSet/>
      <dgm:spPr/>
      <dgm:t>
        <a:bodyPr/>
        <a:lstStyle/>
        <a:p>
          <a:endParaRPr lang="en-IN"/>
        </a:p>
      </dgm:t>
    </dgm:pt>
    <dgm:pt modelId="{60BCB037-8621-4392-BA68-784F177DA543}" type="sibTrans" cxnId="{FBE78B45-B324-4320-BFD2-E2769A3CA35A}">
      <dgm:prSet/>
      <dgm:spPr/>
      <dgm:t>
        <a:bodyPr/>
        <a:lstStyle/>
        <a:p>
          <a:endParaRPr lang="en-IN"/>
        </a:p>
      </dgm:t>
    </dgm:pt>
    <dgm:pt modelId="{6438D497-0BF6-4FD1-80BC-607967D5B46F}">
      <dgm:prSet/>
      <dgm:spPr/>
      <dgm:t>
        <a:bodyPr/>
        <a:lstStyle/>
        <a:p>
          <a:r>
            <a:rPr lang="en-IN" dirty="0"/>
            <a:t>Realistic expectations</a:t>
          </a:r>
        </a:p>
      </dgm:t>
    </dgm:pt>
    <dgm:pt modelId="{1AFBFFD5-49A5-4BFA-99E0-BC2DCE78CF1B}" type="parTrans" cxnId="{78F6FE70-84D8-4818-AA26-81D1B43EFB8D}">
      <dgm:prSet/>
      <dgm:spPr/>
      <dgm:t>
        <a:bodyPr/>
        <a:lstStyle/>
        <a:p>
          <a:endParaRPr lang="en-IN"/>
        </a:p>
      </dgm:t>
    </dgm:pt>
    <dgm:pt modelId="{3E0356A6-3DFB-4621-8283-E18682715B26}" type="sibTrans" cxnId="{78F6FE70-84D8-4818-AA26-81D1B43EFB8D}">
      <dgm:prSet/>
      <dgm:spPr/>
      <dgm:t>
        <a:bodyPr/>
        <a:lstStyle/>
        <a:p>
          <a:endParaRPr lang="en-IN"/>
        </a:p>
      </dgm:t>
    </dgm:pt>
    <dgm:pt modelId="{E7BD7A72-6CBF-41AD-9B23-9135A5E25FFF}">
      <dgm:prSet/>
      <dgm:spPr/>
      <dgm:t>
        <a:bodyPr/>
        <a:lstStyle/>
        <a:p>
          <a:r>
            <a:rPr lang="en-IN" dirty="0"/>
            <a:t>LinkedIn</a:t>
          </a:r>
        </a:p>
      </dgm:t>
    </dgm:pt>
    <dgm:pt modelId="{F8ADED09-5636-4A63-AD3C-85F1CC8219AE}" type="parTrans" cxnId="{6A397BA1-0BC2-44D1-9C18-6C12A552ACF0}">
      <dgm:prSet/>
      <dgm:spPr/>
      <dgm:t>
        <a:bodyPr/>
        <a:lstStyle/>
        <a:p>
          <a:endParaRPr lang="en-IN"/>
        </a:p>
      </dgm:t>
    </dgm:pt>
    <dgm:pt modelId="{3C1BF107-DEB9-44B5-A99D-637BBF33DC99}" type="sibTrans" cxnId="{6A397BA1-0BC2-44D1-9C18-6C12A552ACF0}">
      <dgm:prSet/>
      <dgm:spPr/>
      <dgm:t>
        <a:bodyPr/>
        <a:lstStyle/>
        <a:p>
          <a:endParaRPr lang="en-IN"/>
        </a:p>
      </dgm:t>
    </dgm:pt>
    <dgm:pt modelId="{B44D6DCF-ED9C-4B8F-B8A3-8CE3E89B9817}">
      <dgm:prSet/>
      <dgm:spPr/>
      <dgm:t>
        <a:bodyPr/>
        <a:lstStyle/>
        <a:p>
          <a:r>
            <a:rPr lang="en-IN" dirty="0"/>
            <a:t>Mentoring</a:t>
          </a:r>
        </a:p>
      </dgm:t>
    </dgm:pt>
    <dgm:pt modelId="{5B85B38B-FFE7-4774-BB2A-B0E20859C7B9}" type="parTrans" cxnId="{A4652DBB-8FD6-49B6-B6E4-A85E97157760}">
      <dgm:prSet/>
      <dgm:spPr/>
      <dgm:t>
        <a:bodyPr/>
        <a:lstStyle/>
        <a:p>
          <a:endParaRPr lang="en-IN"/>
        </a:p>
      </dgm:t>
    </dgm:pt>
    <dgm:pt modelId="{18E27672-D2F1-4C8E-AC62-D7583FF1B7C2}" type="sibTrans" cxnId="{A4652DBB-8FD6-49B6-B6E4-A85E97157760}">
      <dgm:prSet/>
      <dgm:spPr/>
      <dgm:t>
        <a:bodyPr/>
        <a:lstStyle/>
        <a:p>
          <a:endParaRPr lang="en-IN"/>
        </a:p>
      </dgm:t>
    </dgm:pt>
    <dgm:pt modelId="{AED2421E-E05D-4A44-A05C-B8F09B73AD34}">
      <dgm:prSet/>
      <dgm:spPr/>
      <dgm:t>
        <a:bodyPr/>
        <a:lstStyle/>
        <a:p>
          <a:r>
            <a:rPr lang="en-IN" dirty="0"/>
            <a:t>Meetups</a:t>
          </a:r>
        </a:p>
      </dgm:t>
    </dgm:pt>
    <dgm:pt modelId="{3D85D473-9428-4E07-95CF-EBEFDA269C45}" type="parTrans" cxnId="{0565DF4D-1F04-4809-9689-AF00778A9E1F}">
      <dgm:prSet/>
      <dgm:spPr/>
      <dgm:t>
        <a:bodyPr/>
        <a:lstStyle/>
        <a:p>
          <a:endParaRPr lang="en-IN"/>
        </a:p>
      </dgm:t>
    </dgm:pt>
    <dgm:pt modelId="{D120127A-3CB5-408E-BD58-9517F2247D41}" type="sibTrans" cxnId="{0565DF4D-1F04-4809-9689-AF00778A9E1F}">
      <dgm:prSet/>
      <dgm:spPr/>
      <dgm:t>
        <a:bodyPr/>
        <a:lstStyle/>
        <a:p>
          <a:endParaRPr lang="en-IN"/>
        </a:p>
      </dgm:t>
    </dgm:pt>
    <dgm:pt modelId="{6FE6F8F2-B830-48EC-A959-AD706EA9891C}">
      <dgm:prSet/>
      <dgm:spPr/>
      <dgm:t>
        <a:bodyPr/>
        <a:lstStyle/>
        <a:p>
          <a:r>
            <a:rPr lang="en-IN" dirty="0"/>
            <a:t>Recruiters</a:t>
          </a:r>
        </a:p>
      </dgm:t>
    </dgm:pt>
    <dgm:pt modelId="{392948B8-BF49-4E32-A38F-BFBDC6EF87EB}" type="parTrans" cxnId="{5CA421EC-D185-485E-800D-A5245027BFE6}">
      <dgm:prSet/>
      <dgm:spPr/>
      <dgm:t>
        <a:bodyPr/>
        <a:lstStyle/>
        <a:p>
          <a:endParaRPr lang="en-IN"/>
        </a:p>
      </dgm:t>
    </dgm:pt>
    <dgm:pt modelId="{3FB78CE3-C9E8-4284-B644-F48A48170497}" type="sibTrans" cxnId="{5CA421EC-D185-485E-800D-A5245027BFE6}">
      <dgm:prSet/>
      <dgm:spPr/>
      <dgm:t>
        <a:bodyPr/>
        <a:lstStyle/>
        <a:p>
          <a:endParaRPr lang="en-IN"/>
        </a:p>
      </dgm:t>
    </dgm:pt>
    <dgm:pt modelId="{A871B77D-B983-4417-9FEC-E0C066FA8C96}">
      <dgm:prSet/>
      <dgm:spPr/>
      <dgm:t>
        <a:bodyPr/>
        <a:lstStyle/>
        <a:p>
          <a:r>
            <a:rPr lang="en-IN" dirty="0"/>
            <a:t>Courses</a:t>
          </a:r>
        </a:p>
      </dgm:t>
    </dgm:pt>
    <dgm:pt modelId="{0A7EE747-2E74-4DDE-B505-95517C555A27}" type="parTrans" cxnId="{F512AEC9-6465-42CB-AC26-3011163BDFB7}">
      <dgm:prSet/>
      <dgm:spPr/>
      <dgm:t>
        <a:bodyPr/>
        <a:lstStyle/>
        <a:p>
          <a:endParaRPr lang="en-IN"/>
        </a:p>
      </dgm:t>
    </dgm:pt>
    <dgm:pt modelId="{3F976912-C183-44A7-A321-CD917E3F8C3D}" type="sibTrans" cxnId="{F512AEC9-6465-42CB-AC26-3011163BDFB7}">
      <dgm:prSet/>
      <dgm:spPr/>
      <dgm:t>
        <a:bodyPr/>
        <a:lstStyle/>
        <a:p>
          <a:endParaRPr lang="en-IN"/>
        </a:p>
      </dgm:t>
    </dgm:pt>
    <dgm:pt modelId="{46F45655-F0A9-40E3-8667-F667E4662CA8}">
      <dgm:prSet/>
      <dgm:spPr/>
      <dgm:t>
        <a:bodyPr/>
        <a:lstStyle/>
        <a:p>
          <a:r>
            <a:rPr lang="en-IN" dirty="0"/>
            <a:t>Answering interview questions is a skill. </a:t>
          </a:r>
        </a:p>
      </dgm:t>
    </dgm:pt>
    <dgm:pt modelId="{4DA5713F-4973-45F8-AEEB-89D2E8F4318C}" type="parTrans" cxnId="{2198EDDD-A07C-43E3-8EDE-78604DC2198E}">
      <dgm:prSet/>
      <dgm:spPr/>
    </dgm:pt>
    <dgm:pt modelId="{540CD193-4E10-4751-9FDD-0BDBB00C9CD9}" type="sibTrans" cxnId="{2198EDDD-A07C-43E3-8EDE-78604DC2198E}">
      <dgm:prSet/>
      <dgm:spPr/>
    </dgm:pt>
    <dgm:pt modelId="{E6530052-33C0-489E-BB38-8786C12C463C}">
      <dgm:prSet/>
      <dgm:spPr/>
      <dgm:t>
        <a:bodyPr/>
        <a:lstStyle/>
        <a:p>
          <a:r>
            <a:rPr lang="en-IN" dirty="0"/>
            <a:t>Try to master it independently. </a:t>
          </a:r>
        </a:p>
      </dgm:t>
    </dgm:pt>
    <dgm:pt modelId="{3C677CD7-F18D-46DA-8758-7B8EEEA8D61C}" type="parTrans" cxnId="{269AE6FA-F352-4C34-8573-FCC30CF2C722}">
      <dgm:prSet/>
      <dgm:spPr/>
    </dgm:pt>
    <dgm:pt modelId="{30028117-E2DF-452F-9B0E-0DE414BFE789}" type="sibTrans" cxnId="{269AE6FA-F352-4C34-8573-FCC30CF2C722}">
      <dgm:prSet/>
      <dgm:spPr/>
    </dgm:pt>
    <dgm:pt modelId="{2E40A4EF-B3AB-4A31-BF45-348B90E7BA99}">
      <dgm:prSet/>
      <dgm:spPr/>
      <dgm:t>
        <a:bodyPr/>
        <a:lstStyle/>
        <a:p>
          <a:r>
            <a:rPr lang="en-IN" dirty="0"/>
            <a:t>Selecting right opportunity to your goal.</a:t>
          </a:r>
        </a:p>
      </dgm:t>
    </dgm:pt>
    <dgm:pt modelId="{DA05215A-C277-4DE6-A34E-66134433E2BB}" type="parTrans" cxnId="{92D41AA5-E35D-4BA7-BA8A-5C949DB9563E}">
      <dgm:prSet/>
      <dgm:spPr/>
    </dgm:pt>
    <dgm:pt modelId="{6FF05788-6B29-4B41-AA8D-92E8D666B355}" type="sibTrans" cxnId="{92D41AA5-E35D-4BA7-BA8A-5C949DB9563E}">
      <dgm:prSet/>
      <dgm:spPr/>
    </dgm:pt>
    <dgm:pt modelId="{6E865EDF-7576-478F-BE2D-54607226747C}">
      <dgm:prSet/>
      <dgm:spPr/>
      <dgm:t>
        <a:bodyPr/>
        <a:lstStyle/>
        <a:p>
          <a:r>
            <a:rPr lang="en-IN" dirty="0"/>
            <a:t>Portfolio preparation</a:t>
          </a:r>
        </a:p>
      </dgm:t>
    </dgm:pt>
    <dgm:pt modelId="{02B5EA69-719E-4E61-BE4B-20E6C580BB79}" type="parTrans" cxnId="{C7043982-F24B-4316-A6D4-D01E2FEE8DA8}">
      <dgm:prSet/>
      <dgm:spPr/>
    </dgm:pt>
    <dgm:pt modelId="{DE8AFF5B-633A-406A-B76A-8FA28912BDCE}" type="sibTrans" cxnId="{C7043982-F24B-4316-A6D4-D01E2FEE8DA8}">
      <dgm:prSet/>
      <dgm:spPr/>
    </dgm:pt>
    <dgm:pt modelId="{60F3C862-9474-4A68-AD42-87555F27D964}" type="pres">
      <dgm:prSet presAssocID="{55F6464D-971E-47C4-87DF-59274D37DEF3}" presName="Name0" presStyleCnt="0">
        <dgm:presLayoutVars>
          <dgm:dir/>
          <dgm:animLvl val="lvl"/>
          <dgm:resizeHandles val="exact"/>
        </dgm:presLayoutVars>
      </dgm:prSet>
      <dgm:spPr/>
    </dgm:pt>
    <dgm:pt modelId="{2E70A38E-1FCC-4286-93BB-4748C49D66AA}" type="pres">
      <dgm:prSet presAssocID="{1ACD7138-B414-4FEE-B327-A96FEC1965E4}" presName="composite" presStyleCnt="0"/>
      <dgm:spPr/>
    </dgm:pt>
    <dgm:pt modelId="{B745E6E4-DF7F-425F-B6B0-DBCDDFAFAB4F}" type="pres">
      <dgm:prSet presAssocID="{1ACD7138-B414-4FEE-B327-A96FEC1965E4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158FC2F5-E047-4825-A882-8FC9EE6AE015}" type="pres">
      <dgm:prSet presAssocID="{1ACD7138-B414-4FEE-B327-A96FEC1965E4}" presName="desTx" presStyleLbl="alignAccFollowNode1" presStyleIdx="0" presStyleCnt="4">
        <dgm:presLayoutVars>
          <dgm:bulletEnabled val="1"/>
        </dgm:presLayoutVars>
      </dgm:prSet>
      <dgm:spPr/>
    </dgm:pt>
    <dgm:pt modelId="{04F04150-B72F-49FA-B7F0-490DAABC38A4}" type="pres">
      <dgm:prSet presAssocID="{1C1264DB-3FA9-4693-B06F-632668FCB113}" presName="space" presStyleCnt="0"/>
      <dgm:spPr/>
    </dgm:pt>
    <dgm:pt modelId="{1BEDFC58-B8A7-40D9-B9A1-1948DDB71E77}" type="pres">
      <dgm:prSet presAssocID="{C56D31D5-446B-43B7-996F-FF72CE572A91}" presName="composite" presStyleCnt="0"/>
      <dgm:spPr/>
    </dgm:pt>
    <dgm:pt modelId="{0D7CF9D7-20F9-4F2B-BE28-1F13DA0D9A6E}" type="pres">
      <dgm:prSet presAssocID="{C56D31D5-446B-43B7-996F-FF72CE572A9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28B75A6B-7F8C-459F-82CD-5836B7A1AA25}" type="pres">
      <dgm:prSet presAssocID="{C56D31D5-446B-43B7-996F-FF72CE572A91}" presName="desTx" presStyleLbl="alignAccFollowNode1" presStyleIdx="1" presStyleCnt="4">
        <dgm:presLayoutVars>
          <dgm:bulletEnabled val="1"/>
        </dgm:presLayoutVars>
      </dgm:prSet>
      <dgm:spPr/>
    </dgm:pt>
    <dgm:pt modelId="{15BC6E08-7A8E-4159-B61F-A69E5E39DCBC}" type="pres">
      <dgm:prSet presAssocID="{8901195A-D1F4-4943-B076-C52815B5CCB9}" presName="space" presStyleCnt="0"/>
      <dgm:spPr/>
    </dgm:pt>
    <dgm:pt modelId="{0E248C09-6B1D-4EF8-AD1D-3B9E08C09E1A}" type="pres">
      <dgm:prSet presAssocID="{3D1168DB-068E-437A-8FB1-D67ABC1737D6}" presName="composite" presStyleCnt="0"/>
      <dgm:spPr/>
    </dgm:pt>
    <dgm:pt modelId="{E437B3D7-8203-425F-B56E-FBEA50AA8901}" type="pres">
      <dgm:prSet presAssocID="{3D1168DB-068E-437A-8FB1-D67ABC1737D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FA8C71C5-A018-40E7-BC2C-90BA5C56E86F}" type="pres">
      <dgm:prSet presAssocID="{3D1168DB-068E-437A-8FB1-D67ABC1737D6}" presName="desTx" presStyleLbl="alignAccFollowNode1" presStyleIdx="2" presStyleCnt="4">
        <dgm:presLayoutVars>
          <dgm:bulletEnabled val="1"/>
        </dgm:presLayoutVars>
      </dgm:prSet>
      <dgm:spPr/>
    </dgm:pt>
    <dgm:pt modelId="{C541FF85-7409-46FC-B594-D43F9D52E33B}" type="pres">
      <dgm:prSet presAssocID="{A248B8C4-0EDD-4E9F-99F6-F4EBD6838A3B}" presName="space" presStyleCnt="0"/>
      <dgm:spPr/>
    </dgm:pt>
    <dgm:pt modelId="{D065DD8D-0E4D-4F07-B6DC-DE433E4DB047}" type="pres">
      <dgm:prSet presAssocID="{A7D842A1-0C6F-47DA-962F-840BDF7B24FA}" presName="composite" presStyleCnt="0"/>
      <dgm:spPr/>
    </dgm:pt>
    <dgm:pt modelId="{0880CD5E-1376-43FA-A20A-CDDAB9529139}" type="pres">
      <dgm:prSet presAssocID="{A7D842A1-0C6F-47DA-962F-840BDF7B24FA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902ABDA8-3345-48D1-BE3D-C7FF30EBD9DC}" type="pres">
      <dgm:prSet presAssocID="{A7D842A1-0C6F-47DA-962F-840BDF7B24FA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ED224A06-BCDC-4379-82B6-AAC3EFB350CB}" type="presOf" srcId="{6FE6F8F2-B830-48EC-A959-AD706EA9891C}" destId="{FA8C71C5-A018-40E7-BC2C-90BA5C56E86F}" srcOrd="0" destOrd="4" presId="urn:microsoft.com/office/officeart/2005/8/layout/hList1"/>
    <dgm:cxn modelId="{CF089215-5DEA-48DD-95C0-50E31C5D4B0E}" srcId="{C56D31D5-446B-43B7-996F-FF72CE572A91}" destId="{CBA76712-0049-4A21-A72F-1800F9262934}" srcOrd="2" destOrd="0" parTransId="{AB33C87E-FFE0-4FB7-83AF-50D46395D9F0}" sibTransId="{6224E946-F7F7-44BD-AB72-1909B8850AB3}"/>
    <dgm:cxn modelId="{0852CD1A-70FF-44E7-A22B-3A8C8FC14F08}" type="presOf" srcId="{2E40A4EF-B3AB-4A31-BF45-348B90E7BA99}" destId="{902ABDA8-3345-48D1-BE3D-C7FF30EBD9DC}" srcOrd="0" destOrd="3" presId="urn:microsoft.com/office/officeart/2005/8/layout/hList1"/>
    <dgm:cxn modelId="{04ACDF24-EC6E-423F-AAB3-F6B904FDE51E}" type="presOf" srcId="{A871B77D-B983-4417-9FEC-E0C066FA8C96}" destId="{FA8C71C5-A018-40E7-BC2C-90BA5C56E86F}" srcOrd="0" destOrd="1" presId="urn:microsoft.com/office/officeart/2005/8/layout/hList1"/>
    <dgm:cxn modelId="{DE8D7438-3859-4755-B243-C5F099CBB6A6}" type="presOf" srcId="{CBA76712-0049-4A21-A72F-1800F9262934}" destId="{28B75A6B-7F8C-459F-82CD-5836B7A1AA25}" srcOrd="0" destOrd="2" presId="urn:microsoft.com/office/officeart/2005/8/layout/hList1"/>
    <dgm:cxn modelId="{4709E33B-E43E-46FC-8496-202D1D0246C4}" type="presOf" srcId="{6E865EDF-7576-478F-BE2D-54607226747C}" destId="{902ABDA8-3345-48D1-BE3D-C7FF30EBD9DC}" srcOrd="0" destOrd="0" presId="urn:microsoft.com/office/officeart/2005/8/layout/hList1"/>
    <dgm:cxn modelId="{1388095F-58D2-4976-BE6C-B872E6CE02C3}" type="presOf" srcId="{E6530052-33C0-489E-BB38-8786C12C463C}" destId="{902ABDA8-3345-48D1-BE3D-C7FF30EBD9DC}" srcOrd="0" destOrd="2" presId="urn:microsoft.com/office/officeart/2005/8/layout/hList1"/>
    <dgm:cxn modelId="{0DCAAF43-7B31-4288-9550-3B27A1F9A1B0}" srcId="{55F6464D-971E-47C4-87DF-59274D37DEF3}" destId="{C56D31D5-446B-43B7-996F-FF72CE572A91}" srcOrd="1" destOrd="0" parTransId="{0EBF5B58-EC8C-4392-AB27-BC35F1EE0B5C}" sibTransId="{8901195A-D1F4-4943-B076-C52815B5CCB9}"/>
    <dgm:cxn modelId="{B27ED363-B6E6-440B-9785-D50710F6C914}" type="presOf" srcId="{9020C7CB-02E6-42D0-A595-29B6A1B3FA1B}" destId="{158FC2F5-E047-4825-A882-8FC9EE6AE015}" srcOrd="0" destOrd="2" presId="urn:microsoft.com/office/officeart/2005/8/layout/hList1"/>
    <dgm:cxn modelId="{FBE78B45-B324-4320-BFD2-E2769A3CA35A}" srcId="{C56D31D5-446B-43B7-996F-FF72CE572A91}" destId="{1A17E141-F58B-47AA-8D45-30908F89147E}" srcOrd="3" destOrd="0" parTransId="{9B2FCCD3-5E51-4C0F-BF82-683145BA04A9}" sibTransId="{60BCB037-8621-4392-BA68-784F177DA543}"/>
    <dgm:cxn modelId="{182D036B-F2FF-46A3-877A-8E9A9AED18F4}" type="presOf" srcId="{46F45655-F0A9-40E3-8667-F667E4662CA8}" destId="{902ABDA8-3345-48D1-BE3D-C7FF30EBD9DC}" srcOrd="0" destOrd="1" presId="urn:microsoft.com/office/officeart/2005/8/layout/hList1"/>
    <dgm:cxn modelId="{03DEBF4B-2EC0-4E05-8D97-E7D18E89DB4C}" type="presOf" srcId="{AED2421E-E05D-4A44-A05C-B8F09B73AD34}" destId="{FA8C71C5-A018-40E7-BC2C-90BA5C56E86F}" srcOrd="0" destOrd="3" presId="urn:microsoft.com/office/officeart/2005/8/layout/hList1"/>
    <dgm:cxn modelId="{0565DF4D-1F04-4809-9689-AF00778A9E1F}" srcId="{3D1168DB-068E-437A-8FB1-D67ABC1737D6}" destId="{AED2421E-E05D-4A44-A05C-B8F09B73AD34}" srcOrd="3" destOrd="0" parTransId="{3D85D473-9428-4E07-95CF-EBEFDA269C45}" sibTransId="{D120127A-3CB5-408E-BD58-9517F2247D41}"/>
    <dgm:cxn modelId="{58E44A6F-3A34-420F-B540-CDD95A2E2364}" type="presOf" srcId="{3D1168DB-068E-437A-8FB1-D67ABC1737D6}" destId="{E437B3D7-8203-425F-B56E-FBEA50AA8901}" srcOrd="0" destOrd="0" presId="urn:microsoft.com/office/officeart/2005/8/layout/hList1"/>
    <dgm:cxn modelId="{78F6FE70-84D8-4818-AA26-81D1B43EFB8D}" srcId="{C56D31D5-446B-43B7-996F-FF72CE572A91}" destId="{6438D497-0BF6-4FD1-80BC-607967D5B46F}" srcOrd="4" destOrd="0" parTransId="{1AFBFFD5-49A5-4BFA-99E0-BC2DCE78CF1B}" sibTransId="{3E0356A6-3DFB-4621-8283-E18682715B26}"/>
    <dgm:cxn modelId="{07408753-C869-4BF3-B2BD-EA4239258884}" srcId="{55F6464D-971E-47C4-87DF-59274D37DEF3}" destId="{A7D842A1-0C6F-47DA-962F-840BDF7B24FA}" srcOrd="3" destOrd="0" parTransId="{B7D82610-5C64-49CC-95D3-7B4207FC561D}" sibTransId="{D3CD347A-8834-4B15-A60A-ADCFCA8BB051}"/>
    <dgm:cxn modelId="{E3015676-C9A9-4500-93EF-F167FA2BD817}" srcId="{1ACD7138-B414-4FEE-B327-A96FEC1965E4}" destId="{D47ECB22-DAD5-4E70-820E-B15DF83E95EC}" srcOrd="1" destOrd="0" parTransId="{0AD91177-055B-406A-BAD7-22F47CD8A404}" sibTransId="{83A5FA3A-4509-49F2-AE65-466B8E64D788}"/>
    <dgm:cxn modelId="{CFA8127C-A194-4C8B-B754-6571BDA09804}" srcId="{55F6464D-971E-47C4-87DF-59274D37DEF3}" destId="{3D1168DB-068E-437A-8FB1-D67ABC1737D6}" srcOrd="2" destOrd="0" parTransId="{528B4532-1AA7-403E-9CCA-BD5A738FA014}" sibTransId="{A248B8C4-0EDD-4E9F-99F6-F4EBD6838A3B}"/>
    <dgm:cxn modelId="{153DC87E-D259-4D13-ACB7-0B2BA95E792F}" srcId="{C56D31D5-446B-43B7-996F-FF72CE572A91}" destId="{5190F836-03FE-46F6-87D1-79DEB23F48C8}" srcOrd="1" destOrd="0" parTransId="{4F9541CD-70F4-4A0B-BAFD-51C6FA5DD126}" sibTransId="{2EB174D6-5302-4FA5-BD37-60750CCA2D5D}"/>
    <dgm:cxn modelId="{0DF7FC7F-75D1-4CC9-A8AE-51CF2E200977}" type="presOf" srcId="{5190F836-03FE-46F6-87D1-79DEB23F48C8}" destId="{28B75A6B-7F8C-459F-82CD-5836B7A1AA25}" srcOrd="0" destOrd="1" presId="urn:microsoft.com/office/officeart/2005/8/layout/hList1"/>
    <dgm:cxn modelId="{09E59581-D790-45D0-A7BE-8603040AD0A9}" type="presOf" srcId="{C56D31D5-446B-43B7-996F-FF72CE572A91}" destId="{0D7CF9D7-20F9-4F2B-BE28-1F13DA0D9A6E}" srcOrd="0" destOrd="0" presId="urn:microsoft.com/office/officeart/2005/8/layout/hList1"/>
    <dgm:cxn modelId="{C7043982-F24B-4316-A6D4-D01E2FEE8DA8}" srcId="{A7D842A1-0C6F-47DA-962F-840BDF7B24FA}" destId="{6E865EDF-7576-478F-BE2D-54607226747C}" srcOrd="0" destOrd="0" parTransId="{02B5EA69-719E-4E61-BE4B-20E6C580BB79}" sibTransId="{DE8AFF5B-633A-406A-B76A-8FA28912BDCE}"/>
    <dgm:cxn modelId="{6277E788-CB06-49E6-9D1D-EE428263B155}" type="presOf" srcId="{C9029F4C-1B17-4474-9A3A-E2257A08297D}" destId="{28B75A6B-7F8C-459F-82CD-5836B7A1AA25}" srcOrd="0" destOrd="0" presId="urn:microsoft.com/office/officeart/2005/8/layout/hList1"/>
    <dgm:cxn modelId="{729A5E93-453D-4A10-8399-F4697FFEDB95}" type="presOf" srcId="{D47ECB22-DAD5-4E70-820E-B15DF83E95EC}" destId="{158FC2F5-E047-4825-A882-8FC9EE6AE015}" srcOrd="0" destOrd="1" presId="urn:microsoft.com/office/officeart/2005/8/layout/hList1"/>
    <dgm:cxn modelId="{C195339A-D23F-439F-9D89-C3DE448B5D96}" srcId="{1ACD7138-B414-4FEE-B327-A96FEC1965E4}" destId="{9020C7CB-02E6-42D0-A595-29B6A1B3FA1B}" srcOrd="2" destOrd="0" parTransId="{AF70B19D-0FC6-4B27-92CB-18EB856AA179}" sibTransId="{47ADA9DE-1DBA-48B4-975A-22B64292F2B1}"/>
    <dgm:cxn modelId="{EEDC029C-14D8-416B-AA44-FFDF640A5696}" type="presOf" srcId="{E7BD7A72-6CBF-41AD-9B23-9135A5E25FFF}" destId="{FA8C71C5-A018-40E7-BC2C-90BA5C56E86F}" srcOrd="0" destOrd="0" presId="urn:microsoft.com/office/officeart/2005/8/layout/hList1"/>
    <dgm:cxn modelId="{7BA1EE9D-10B0-476A-883F-18676BB1F30E}" type="presOf" srcId="{55F6464D-971E-47C4-87DF-59274D37DEF3}" destId="{60F3C862-9474-4A68-AD42-87555F27D964}" srcOrd="0" destOrd="0" presId="urn:microsoft.com/office/officeart/2005/8/layout/hList1"/>
    <dgm:cxn modelId="{21D01BA1-3181-495B-9332-10333B3A3FDF}" srcId="{55F6464D-971E-47C4-87DF-59274D37DEF3}" destId="{1ACD7138-B414-4FEE-B327-A96FEC1965E4}" srcOrd="0" destOrd="0" parTransId="{3CF1FFCA-41D1-4017-8999-88E1531F47A5}" sibTransId="{1C1264DB-3FA9-4693-B06F-632668FCB113}"/>
    <dgm:cxn modelId="{6A397BA1-0BC2-44D1-9C18-6C12A552ACF0}" srcId="{3D1168DB-068E-437A-8FB1-D67ABC1737D6}" destId="{E7BD7A72-6CBF-41AD-9B23-9135A5E25FFF}" srcOrd="0" destOrd="0" parTransId="{F8ADED09-5636-4A63-AD3C-85F1CC8219AE}" sibTransId="{3C1BF107-DEB9-44B5-A99D-637BBF33DC99}"/>
    <dgm:cxn modelId="{92D41AA5-E35D-4BA7-BA8A-5C949DB9563E}" srcId="{A7D842A1-0C6F-47DA-962F-840BDF7B24FA}" destId="{2E40A4EF-B3AB-4A31-BF45-348B90E7BA99}" srcOrd="3" destOrd="0" parTransId="{DA05215A-C277-4DE6-A34E-66134433E2BB}" sibTransId="{6FF05788-6B29-4B41-AA8D-92E8D666B355}"/>
    <dgm:cxn modelId="{A4652DBB-8FD6-49B6-B6E4-A85E97157760}" srcId="{3D1168DB-068E-437A-8FB1-D67ABC1737D6}" destId="{B44D6DCF-ED9C-4B8F-B8A3-8CE3E89B9817}" srcOrd="2" destOrd="0" parTransId="{5B85B38B-FFE7-4774-BB2A-B0E20859C7B9}" sibTransId="{18E27672-D2F1-4C8E-AC62-D7583FF1B7C2}"/>
    <dgm:cxn modelId="{F512AEC9-6465-42CB-AC26-3011163BDFB7}" srcId="{3D1168DB-068E-437A-8FB1-D67ABC1737D6}" destId="{A871B77D-B983-4417-9FEC-E0C066FA8C96}" srcOrd="1" destOrd="0" parTransId="{0A7EE747-2E74-4DDE-B505-95517C555A27}" sibTransId="{3F976912-C183-44A7-A321-CD917E3F8C3D}"/>
    <dgm:cxn modelId="{0B633FD8-65A5-4CDA-9C11-1CB538879EB5}" type="presOf" srcId="{B44D6DCF-ED9C-4B8F-B8A3-8CE3E89B9817}" destId="{FA8C71C5-A018-40E7-BC2C-90BA5C56E86F}" srcOrd="0" destOrd="2" presId="urn:microsoft.com/office/officeart/2005/8/layout/hList1"/>
    <dgm:cxn modelId="{B6C374DA-2161-47F3-9DC2-1DE49F71AE54}" type="presOf" srcId="{A7D842A1-0C6F-47DA-962F-840BDF7B24FA}" destId="{0880CD5E-1376-43FA-A20A-CDDAB9529139}" srcOrd="0" destOrd="0" presId="urn:microsoft.com/office/officeart/2005/8/layout/hList1"/>
    <dgm:cxn modelId="{2198EDDD-A07C-43E3-8EDE-78604DC2198E}" srcId="{A7D842A1-0C6F-47DA-962F-840BDF7B24FA}" destId="{46F45655-F0A9-40E3-8667-F667E4662CA8}" srcOrd="1" destOrd="0" parTransId="{4DA5713F-4973-45F8-AEEB-89D2E8F4318C}" sibTransId="{540CD193-4E10-4751-9FDD-0BDBB00C9CD9}"/>
    <dgm:cxn modelId="{96E3B8E0-D07F-4B3A-B15D-9A6660775619}" type="presOf" srcId="{6438D497-0BF6-4FD1-80BC-607967D5B46F}" destId="{28B75A6B-7F8C-459F-82CD-5836B7A1AA25}" srcOrd="0" destOrd="4" presId="urn:microsoft.com/office/officeart/2005/8/layout/hList1"/>
    <dgm:cxn modelId="{D0832DE4-DB82-4096-97E0-086E255D8B68}" type="presOf" srcId="{1A17E141-F58B-47AA-8D45-30908F89147E}" destId="{28B75A6B-7F8C-459F-82CD-5836B7A1AA25}" srcOrd="0" destOrd="3" presId="urn:microsoft.com/office/officeart/2005/8/layout/hList1"/>
    <dgm:cxn modelId="{A01740E6-7B12-406E-99D1-4DB2980CC529}" type="presOf" srcId="{1ACD7138-B414-4FEE-B327-A96FEC1965E4}" destId="{B745E6E4-DF7F-425F-B6B0-DBCDDFAFAB4F}" srcOrd="0" destOrd="0" presId="urn:microsoft.com/office/officeart/2005/8/layout/hList1"/>
    <dgm:cxn modelId="{6E29DCEA-B227-4603-AC2F-724FDA5F7FE5}" srcId="{C56D31D5-446B-43B7-996F-FF72CE572A91}" destId="{C9029F4C-1B17-4474-9A3A-E2257A08297D}" srcOrd="0" destOrd="0" parTransId="{7E2A699D-17CD-4283-A336-BAD6606D8ED5}" sibTransId="{147195C2-8806-45CB-B2C7-58EE8FE7C52A}"/>
    <dgm:cxn modelId="{5CA421EC-D185-485E-800D-A5245027BFE6}" srcId="{3D1168DB-068E-437A-8FB1-D67ABC1737D6}" destId="{6FE6F8F2-B830-48EC-A959-AD706EA9891C}" srcOrd="4" destOrd="0" parTransId="{392948B8-BF49-4E32-A38F-BFBDC6EF87EB}" sibTransId="{3FB78CE3-C9E8-4284-B644-F48A48170497}"/>
    <dgm:cxn modelId="{89CC28F6-3370-457D-B73B-0F8A31BB2CE3}" srcId="{1ACD7138-B414-4FEE-B327-A96FEC1965E4}" destId="{0509727B-D7D4-498F-82E9-E8147DAADD0C}" srcOrd="0" destOrd="0" parTransId="{9DD7D1D6-2719-4642-B9FC-FDD3C0F31FC0}" sibTransId="{A2512298-EAF6-4DB0-A357-E786CC8CB61A}"/>
    <dgm:cxn modelId="{325B67F7-C5E4-4DBF-94ED-2A4D0C29F058}" type="presOf" srcId="{0509727B-D7D4-498F-82E9-E8147DAADD0C}" destId="{158FC2F5-E047-4825-A882-8FC9EE6AE015}" srcOrd="0" destOrd="0" presId="urn:microsoft.com/office/officeart/2005/8/layout/hList1"/>
    <dgm:cxn modelId="{269AE6FA-F352-4C34-8573-FCC30CF2C722}" srcId="{A7D842A1-0C6F-47DA-962F-840BDF7B24FA}" destId="{E6530052-33C0-489E-BB38-8786C12C463C}" srcOrd="2" destOrd="0" parTransId="{3C677CD7-F18D-46DA-8758-7B8EEEA8D61C}" sibTransId="{30028117-E2DF-452F-9B0E-0DE414BFE789}"/>
    <dgm:cxn modelId="{CD1268A9-15D9-4163-A4B5-01A18E51DE2F}" type="presParOf" srcId="{60F3C862-9474-4A68-AD42-87555F27D964}" destId="{2E70A38E-1FCC-4286-93BB-4748C49D66AA}" srcOrd="0" destOrd="0" presId="urn:microsoft.com/office/officeart/2005/8/layout/hList1"/>
    <dgm:cxn modelId="{0A5BC49B-B9EB-4E14-9E4C-D8DFF728EE5F}" type="presParOf" srcId="{2E70A38E-1FCC-4286-93BB-4748C49D66AA}" destId="{B745E6E4-DF7F-425F-B6B0-DBCDDFAFAB4F}" srcOrd="0" destOrd="0" presId="urn:microsoft.com/office/officeart/2005/8/layout/hList1"/>
    <dgm:cxn modelId="{733C8314-29A6-4C1A-AE32-87EBD57A548A}" type="presParOf" srcId="{2E70A38E-1FCC-4286-93BB-4748C49D66AA}" destId="{158FC2F5-E047-4825-A882-8FC9EE6AE015}" srcOrd="1" destOrd="0" presId="urn:microsoft.com/office/officeart/2005/8/layout/hList1"/>
    <dgm:cxn modelId="{65201640-BB00-4788-B693-527393AB3613}" type="presParOf" srcId="{60F3C862-9474-4A68-AD42-87555F27D964}" destId="{04F04150-B72F-49FA-B7F0-490DAABC38A4}" srcOrd="1" destOrd="0" presId="urn:microsoft.com/office/officeart/2005/8/layout/hList1"/>
    <dgm:cxn modelId="{85B19F7A-FF04-4A8B-837B-6DB70C20A740}" type="presParOf" srcId="{60F3C862-9474-4A68-AD42-87555F27D964}" destId="{1BEDFC58-B8A7-40D9-B9A1-1948DDB71E77}" srcOrd="2" destOrd="0" presId="urn:microsoft.com/office/officeart/2005/8/layout/hList1"/>
    <dgm:cxn modelId="{6AE69DB7-65BE-4649-A993-0AB8D668781A}" type="presParOf" srcId="{1BEDFC58-B8A7-40D9-B9A1-1948DDB71E77}" destId="{0D7CF9D7-20F9-4F2B-BE28-1F13DA0D9A6E}" srcOrd="0" destOrd="0" presId="urn:microsoft.com/office/officeart/2005/8/layout/hList1"/>
    <dgm:cxn modelId="{FA675A2B-2216-4967-8810-11E928C1E0FB}" type="presParOf" srcId="{1BEDFC58-B8A7-40D9-B9A1-1948DDB71E77}" destId="{28B75A6B-7F8C-459F-82CD-5836B7A1AA25}" srcOrd="1" destOrd="0" presId="urn:microsoft.com/office/officeart/2005/8/layout/hList1"/>
    <dgm:cxn modelId="{90BB98AB-08EE-4333-B843-120D64AE9A0E}" type="presParOf" srcId="{60F3C862-9474-4A68-AD42-87555F27D964}" destId="{15BC6E08-7A8E-4159-B61F-A69E5E39DCBC}" srcOrd="3" destOrd="0" presId="urn:microsoft.com/office/officeart/2005/8/layout/hList1"/>
    <dgm:cxn modelId="{7211B74E-B815-4ADB-A22E-BBBDFBAB4992}" type="presParOf" srcId="{60F3C862-9474-4A68-AD42-87555F27D964}" destId="{0E248C09-6B1D-4EF8-AD1D-3B9E08C09E1A}" srcOrd="4" destOrd="0" presId="urn:microsoft.com/office/officeart/2005/8/layout/hList1"/>
    <dgm:cxn modelId="{FCC102A4-99A1-4DDD-8FA1-6767245D7137}" type="presParOf" srcId="{0E248C09-6B1D-4EF8-AD1D-3B9E08C09E1A}" destId="{E437B3D7-8203-425F-B56E-FBEA50AA8901}" srcOrd="0" destOrd="0" presId="urn:microsoft.com/office/officeart/2005/8/layout/hList1"/>
    <dgm:cxn modelId="{176A73B9-9B6A-4FF1-92E8-6B0E55478DF0}" type="presParOf" srcId="{0E248C09-6B1D-4EF8-AD1D-3B9E08C09E1A}" destId="{FA8C71C5-A018-40E7-BC2C-90BA5C56E86F}" srcOrd="1" destOrd="0" presId="urn:microsoft.com/office/officeart/2005/8/layout/hList1"/>
    <dgm:cxn modelId="{3AA7B65F-EBAE-4955-9BD2-24385CE1B775}" type="presParOf" srcId="{60F3C862-9474-4A68-AD42-87555F27D964}" destId="{C541FF85-7409-46FC-B594-D43F9D52E33B}" srcOrd="5" destOrd="0" presId="urn:microsoft.com/office/officeart/2005/8/layout/hList1"/>
    <dgm:cxn modelId="{B7BA2F57-D97C-4641-82CE-25952A17F2AE}" type="presParOf" srcId="{60F3C862-9474-4A68-AD42-87555F27D964}" destId="{D065DD8D-0E4D-4F07-B6DC-DE433E4DB047}" srcOrd="6" destOrd="0" presId="urn:microsoft.com/office/officeart/2005/8/layout/hList1"/>
    <dgm:cxn modelId="{2ABAF740-9D12-4087-BC7A-21929AFB6760}" type="presParOf" srcId="{D065DD8D-0E4D-4F07-B6DC-DE433E4DB047}" destId="{0880CD5E-1376-43FA-A20A-CDDAB9529139}" srcOrd="0" destOrd="0" presId="urn:microsoft.com/office/officeart/2005/8/layout/hList1"/>
    <dgm:cxn modelId="{F1B90C6C-4DEC-42E3-A7C5-4B62B659F877}" type="presParOf" srcId="{D065DD8D-0E4D-4F07-B6DC-DE433E4DB047}" destId="{902ABDA8-3345-48D1-BE3D-C7FF30EBD9D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7800F8-C011-448D-BF61-CF277AA9E23A}">
      <dsp:nvSpPr>
        <dsp:cNvPr id="0" name=""/>
        <dsp:cNvSpPr/>
      </dsp:nvSpPr>
      <dsp:spPr>
        <a:xfrm>
          <a:off x="0" y="92975"/>
          <a:ext cx="2303059" cy="13818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Analysers</a:t>
          </a:r>
          <a:r>
            <a:rPr lang="en-IN" sz="1800" kern="1200" dirty="0"/>
            <a:t>:  Researcher, Applied Researcher, Scientist, Statistician, Modeller</a:t>
          </a:r>
        </a:p>
      </dsp:txBody>
      <dsp:txXfrm>
        <a:off x="0" y="92975"/>
        <a:ext cx="2303059" cy="1381836"/>
      </dsp:txXfrm>
    </dsp:sp>
    <dsp:sp modelId="{D5AD9044-4517-49A8-9381-66A474021CF7}">
      <dsp:nvSpPr>
        <dsp:cNvPr id="0" name=""/>
        <dsp:cNvSpPr/>
      </dsp:nvSpPr>
      <dsp:spPr>
        <a:xfrm>
          <a:off x="2533366" y="92975"/>
          <a:ext cx="2303059" cy="1381836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Builders</a:t>
          </a:r>
          <a:r>
            <a:rPr lang="en-IN" sz="1800" kern="1200" dirty="0"/>
            <a:t>: Developer, Engineer, Manager</a:t>
          </a:r>
        </a:p>
      </dsp:txBody>
      <dsp:txXfrm>
        <a:off x="2533366" y="92975"/>
        <a:ext cx="2303059" cy="1381836"/>
      </dsp:txXfrm>
    </dsp:sp>
    <dsp:sp modelId="{97A41815-CDBD-4C92-BD9D-FA3AA25D1366}">
      <dsp:nvSpPr>
        <dsp:cNvPr id="0" name=""/>
        <dsp:cNvSpPr/>
      </dsp:nvSpPr>
      <dsp:spPr>
        <a:xfrm>
          <a:off x="5066732" y="92975"/>
          <a:ext cx="2303059" cy="1381836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Traders</a:t>
          </a:r>
          <a:r>
            <a:rPr lang="en-IN" sz="1800" kern="1200" dirty="0"/>
            <a:t>: Business, Leader, Entrepreneur</a:t>
          </a:r>
        </a:p>
      </dsp:txBody>
      <dsp:txXfrm>
        <a:off x="5066732" y="92975"/>
        <a:ext cx="2303059" cy="1381836"/>
      </dsp:txXfrm>
    </dsp:sp>
    <dsp:sp modelId="{63567128-4EC9-4D17-9019-804B1E3C88C3}">
      <dsp:nvSpPr>
        <dsp:cNvPr id="0" name=""/>
        <dsp:cNvSpPr/>
      </dsp:nvSpPr>
      <dsp:spPr>
        <a:xfrm>
          <a:off x="1266683" y="1705117"/>
          <a:ext cx="2303059" cy="1381836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Supporters</a:t>
          </a:r>
          <a:r>
            <a:rPr lang="en-IN" sz="1800" kern="1200" dirty="0"/>
            <a:t>: Recruiter, Trainer</a:t>
          </a:r>
        </a:p>
      </dsp:txBody>
      <dsp:txXfrm>
        <a:off x="1266683" y="1705117"/>
        <a:ext cx="2303059" cy="1381836"/>
      </dsp:txXfrm>
    </dsp:sp>
    <dsp:sp modelId="{368DB406-4B94-4B1A-96D8-26A9C0B01FBC}">
      <dsp:nvSpPr>
        <dsp:cNvPr id="0" name=""/>
        <dsp:cNvSpPr/>
      </dsp:nvSpPr>
      <dsp:spPr>
        <a:xfrm>
          <a:off x="3800049" y="1705117"/>
          <a:ext cx="2303059" cy="1381836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Explainers</a:t>
          </a:r>
          <a:r>
            <a:rPr lang="en-IN" sz="1800" kern="1200" dirty="0"/>
            <a:t>: Journalist, Artist, Visualization Expert, Evangelist</a:t>
          </a:r>
        </a:p>
      </dsp:txBody>
      <dsp:txXfrm>
        <a:off x="3800049" y="1705117"/>
        <a:ext cx="2303059" cy="13818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9668F3-FE25-422A-A1BB-2ADEF7E6E69F}">
      <dsp:nvSpPr>
        <dsp:cNvPr id="0" name=""/>
        <dsp:cNvSpPr/>
      </dsp:nvSpPr>
      <dsp:spPr>
        <a:xfrm>
          <a:off x="36198" y="46"/>
          <a:ext cx="2428651" cy="14571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Bangalore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 Mumbai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Delhi</a:t>
          </a:r>
        </a:p>
      </dsp:txBody>
      <dsp:txXfrm>
        <a:off x="36198" y="46"/>
        <a:ext cx="2428651" cy="1457191"/>
      </dsp:txXfrm>
    </dsp:sp>
    <dsp:sp modelId="{A3D71E2B-F372-40BC-AC8E-20C521AF3DA4}">
      <dsp:nvSpPr>
        <dsp:cNvPr id="0" name=""/>
        <dsp:cNvSpPr/>
      </dsp:nvSpPr>
      <dsp:spPr>
        <a:xfrm>
          <a:off x="2707715" y="46"/>
          <a:ext cx="2428651" cy="14571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Financial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e-commerce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healthcare</a:t>
          </a:r>
        </a:p>
      </dsp:txBody>
      <dsp:txXfrm>
        <a:off x="2707715" y="46"/>
        <a:ext cx="2428651" cy="1457191"/>
      </dsp:txXfrm>
    </dsp:sp>
    <dsp:sp modelId="{8C61179E-C5AD-430C-9E94-C1FD446C7F07}">
      <dsp:nvSpPr>
        <dsp:cNvPr id="0" name=""/>
        <dsp:cNvSpPr/>
      </dsp:nvSpPr>
      <dsp:spPr>
        <a:xfrm>
          <a:off x="5379232" y="46"/>
          <a:ext cx="2428651" cy="145719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40% bachelor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20% masters</a:t>
          </a:r>
        </a:p>
      </dsp:txBody>
      <dsp:txXfrm>
        <a:off x="5379232" y="46"/>
        <a:ext cx="2428651" cy="1457191"/>
      </dsp:txXfrm>
    </dsp:sp>
    <dsp:sp modelId="{98DFBDA0-0740-416B-90EF-A5C2750765DD}">
      <dsp:nvSpPr>
        <dsp:cNvPr id="0" name=""/>
        <dsp:cNvSpPr/>
      </dsp:nvSpPr>
      <dsp:spPr>
        <a:xfrm>
          <a:off x="8050749" y="46"/>
          <a:ext cx="2428651" cy="145719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2 to 5 years is a sweet spot (25% of the jobs)</a:t>
          </a:r>
        </a:p>
      </dsp:txBody>
      <dsp:txXfrm>
        <a:off x="8050749" y="46"/>
        <a:ext cx="2428651" cy="1457191"/>
      </dsp:txXfrm>
    </dsp:sp>
    <dsp:sp modelId="{D759F32D-219E-4FFE-B686-A347771CCCED}">
      <dsp:nvSpPr>
        <dsp:cNvPr id="0" name=""/>
        <dsp:cNvSpPr/>
      </dsp:nvSpPr>
      <dsp:spPr>
        <a:xfrm>
          <a:off x="2707715" y="1700103"/>
          <a:ext cx="2428651" cy="14571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Captives (56%)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 IT service (18%)</a:t>
          </a:r>
        </a:p>
      </dsp:txBody>
      <dsp:txXfrm>
        <a:off x="2707715" y="1700103"/>
        <a:ext cx="2428651" cy="1457191"/>
      </dsp:txXfrm>
    </dsp:sp>
    <dsp:sp modelId="{DA680867-B3D1-4684-9C57-A11B95252E30}">
      <dsp:nvSpPr>
        <dsp:cNvPr id="0" name=""/>
        <dsp:cNvSpPr/>
      </dsp:nvSpPr>
      <dsp:spPr>
        <a:xfrm>
          <a:off x="5379232" y="1700103"/>
          <a:ext cx="2428651" cy="145719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Python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R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SQL</a:t>
          </a:r>
        </a:p>
      </dsp:txBody>
      <dsp:txXfrm>
        <a:off x="5379232" y="1700103"/>
        <a:ext cx="2428651" cy="14571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5E6E4-DF7F-425F-B6B0-DBCDDFAFAB4F}">
      <dsp:nvSpPr>
        <dsp:cNvPr id="0" name=""/>
        <dsp:cNvSpPr/>
      </dsp:nvSpPr>
      <dsp:spPr>
        <a:xfrm>
          <a:off x="3953" y="107410"/>
          <a:ext cx="2377306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Mindset</a:t>
          </a:r>
        </a:p>
      </dsp:txBody>
      <dsp:txXfrm>
        <a:off x="3953" y="107410"/>
        <a:ext cx="2377306" cy="547200"/>
      </dsp:txXfrm>
    </dsp:sp>
    <dsp:sp modelId="{158FC2F5-E047-4825-A882-8FC9EE6AE015}">
      <dsp:nvSpPr>
        <dsp:cNvPr id="0" name=""/>
        <dsp:cNvSpPr/>
      </dsp:nvSpPr>
      <dsp:spPr>
        <a:xfrm>
          <a:off x="3953" y="654610"/>
          <a:ext cx="2377306" cy="31097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Do not treat your current field and data career as separate fields.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Think how you can solve data problems in your field.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Learn continuously.</a:t>
          </a:r>
        </a:p>
      </dsp:txBody>
      <dsp:txXfrm>
        <a:off x="3953" y="654610"/>
        <a:ext cx="2377306" cy="3109741"/>
      </dsp:txXfrm>
    </dsp:sp>
    <dsp:sp modelId="{0D7CF9D7-20F9-4F2B-BE28-1F13DA0D9A6E}">
      <dsp:nvSpPr>
        <dsp:cNvPr id="0" name=""/>
        <dsp:cNvSpPr/>
      </dsp:nvSpPr>
      <dsp:spPr>
        <a:xfrm>
          <a:off x="2714082" y="107410"/>
          <a:ext cx="2377306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Money</a:t>
          </a:r>
        </a:p>
      </dsp:txBody>
      <dsp:txXfrm>
        <a:off x="2714082" y="107410"/>
        <a:ext cx="2377306" cy="547200"/>
      </dsp:txXfrm>
    </dsp:sp>
    <dsp:sp modelId="{28B75A6B-7F8C-459F-82CD-5836B7A1AA25}">
      <dsp:nvSpPr>
        <dsp:cNvPr id="0" name=""/>
        <dsp:cNvSpPr/>
      </dsp:nvSpPr>
      <dsp:spPr>
        <a:xfrm>
          <a:off x="2714082" y="654610"/>
          <a:ext cx="2377306" cy="31097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Freelancing on Weekends.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Weekend Entrepreneurship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Start up or Big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Flexibility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Realistic expectations</a:t>
          </a:r>
        </a:p>
      </dsp:txBody>
      <dsp:txXfrm>
        <a:off x="2714082" y="654610"/>
        <a:ext cx="2377306" cy="3109741"/>
      </dsp:txXfrm>
    </dsp:sp>
    <dsp:sp modelId="{E437B3D7-8203-425F-B56E-FBEA50AA8901}">
      <dsp:nvSpPr>
        <dsp:cNvPr id="0" name=""/>
        <dsp:cNvSpPr/>
      </dsp:nvSpPr>
      <dsp:spPr>
        <a:xfrm>
          <a:off x="5424211" y="107410"/>
          <a:ext cx="2377306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Networking</a:t>
          </a:r>
        </a:p>
      </dsp:txBody>
      <dsp:txXfrm>
        <a:off x="5424211" y="107410"/>
        <a:ext cx="2377306" cy="547200"/>
      </dsp:txXfrm>
    </dsp:sp>
    <dsp:sp modelId="{FA8C71C5-A018-40E7-BC2C-90BA5C56E86F}">
      <dsp:nvSpPr>
        <dsp:cNvPr id="0" name=""/>
        <dsp:cNvSpPr/>
      </dsp:nvSpPr>
      <dsp:spPr>
        <a:xfrm>
          <a:off x="5424211" y="654610"/>
          <a:ext cx="2377306" cy="31097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LinkedIn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Courses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Mentoring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Meetups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Recruiters</a:t>
          </a:r>
        </a:p>
      </dsp:txBody>
      <dsp:txXfrm>
        <a:off x="5424211" y="654610"/>
        <a:ext cx="2377306" cy="3109741"/>
      </dsp:txXfrm>
    </dsp:sp>
    <dsp:sp modelId="{0880CD5E-1376-43FA-A20A-CDDAB9529139}">
      <dsp:nvSpPr>
        <dsp:cNvPr id="0" name=""/>
        <dsp:cNvSpPr/>
      </dsp:nvSpPr>
      <dsp:spPr>
        <a:xfrm>
          <a:off x="8134340" y="107410"/>
          <a:ext cx="2377306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Interviewing</a:t>
          </a:r>
        </a:p>
      </dsp:txBody>
      <dsp:txXfrm>
        <a:off x="8134340" y="107410"/>
        <a:ext cx="2377306" cy="547200"/>
      </dsp:txXfrm>
    </dsp:sp>
    <dsp:sp modelId="{902ABDA8-3345-48D1-BE3D-C7FF30EBD9DC}">
      <dsp:nvSpPr>
        <dsp:cNvPr id="0" name=""/>
        <dsp:cNvSpPr/>
      </dsp:nvSpPr>
      <dsp:spPr>
        <a:xfrm>
          <a:off x="8134340" y="654610"/>
          <a:ext cx="2377306" cy="31097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Portfolio preparation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Answering interview questions is a skill.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Try to master it independently.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Selecting right opportunity to your goal.</a:t>
          </a:r>
        </a:p>
      </dsp:txBody>
      <dsp:txXfrm>
        <a:off x="8134340" y="654610"/>
        <a:ext cx="2377306" cy="3109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F6174-657F-4DB6-BC20-3071BE3CF7EF}" type="datetimeFigureOut">
              <a:rPr lang="en-IN" smtClean="0"/>
              <a:t>26-02-2018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4D24C-ADC0-4FFF-A2A1-EB5BC1630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54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4D24C-ADC0-4FFF-A2A1-EB5BC1630C40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1148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4D24C-ADC0-4FFF-A2A1-EB5BC1630C4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478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4D24C-ADC0-4FFF-A2A1-EB5BC1630C4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763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Ref :</a:t>
            </a:r>
          </a:p>
          <a:p>
            <a:r>
              <a:rPr lang="en-IN" dirty="0"/>
              <a:t>https://www.kaggle.com/jackcook/how-to-become-a-data-scientist/notebook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4D24C-ADC0-4FFF-A2A1-EB5BC1630C4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010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4D24C-ADC0-4FFF-A2A1-EB5BC1630C4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631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Double life : Your day job and then your adventures with data. You don't mind spending your nights tweaking algorithms.</a:t>
            </a:r>
            <a:endParaRPr lang="en-IN" b="0" dirty="0">
              <a:effectLst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4D24C-ADC0-4FFF-A2A1-EB5BC1630C4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555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4D24C-ADC0-4FFF-A2A1-EB5BC1630C4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519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Ref: Analytics and Data science study 2017</a:t>
            </a:r>
          </a:p>
          <a:p>
            <a:r>
              <a:rPr lang="en-IN" dirty="0"/>
              <a:t>https://365datascience.com/research-into-1001-data-scientist-profiles/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4D24C-ADC0-4FFF-A2A1-EB5BC1630C4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300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Ref:</a:t>
            </a:r>
          </a:p>
          <a:p>
            <a:r>
              <a:rPr lang="en-IN" dirty="0"/>
              <a:t>https://www.kaggle.com/surveys/2017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4D24C-ADC0-4FFF-A2A1-EB5BC1630C4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532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Ref:</a:t>
            </a:r>
          </a:p>
          <a:p>
            <a:r>
              <a:rPr lang="en-IN" dirty="0"/>
              <a:t>https://www.kaggle.com/surveys/2017</a:t>
            </a:r>
          </a:p>
          <a:p>
            <a:r>
              <a:rPr lang="en-IN" dirty="0"/>
              <a:t>CBSE syllabus : https://www.cbsesyllabus.in/class-12/mathematics-class-12-syllabus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4D24C-ADC0-4FFF-A2A1-EB5BC1630C40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5479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4D24C-ADC0-4FFF-A2A1-EB5BC1630C40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098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IN" dirty="0"/>
              <a:t>Ref :</a:t>
            </a:r>
            <a:endParaRPr lang="en-IN" b="0" dirty="0">
              <a:effectLst/>
            </a:endParaRPr>
          </a:p>
          <a:p>
            <a:pPr rtl="0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scientist a useless job title : https://yanirseroussi.com/2016/08/04/is-data-scientist-a-useless-job-title/</a:t>
            </a:r>
            <a:endParaRPr lang="en-IN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4D24C-ADC0-4FFF-A2A1-EB5BC1630C40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2515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4D24C-ADC0-4FFF-A2A1-EB5BC1630C40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916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Ref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I Become a Data Scientist : </a:t>
            </a:r>
            <a:r>
              <a:rPr lang="en-IN" dirty="0"/>
              <a:t>https://365datascience.com/research-into-1001-data-scientist-profiles/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4D24C-ADC0-4FFF-A2A1-EB5BC1630C40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3737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4D24C-ADC0-4FFF-A2A1-EB5BC1630C40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8484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4D24C-ADC0-4FFF-A2A1-EB5BC1630C40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1550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4D24C-ADC0-4FFF-A2A1-EB5BC1630C40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5565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4D24C-ADC0-4FFF-A2A1-EB5BC1630C40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7643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4D24C-ADC0-4FFF-A2A1-EB5BC1630C40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5823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4D24C-ADC0-4FFF-A2A1-EB5BC1630C40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2514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4D24C-ADC0-4FFF-A2A1-EB5BC1630C40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1206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4D24C-ADC0-4FFF-A2A1-EB5BC1630C40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980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Ref: </a:t>
            </a:r>
            <a:endParaRPr lang="en-IN" b="0" dirty="0">
              <a:effectLst/>
            </a:endParaRPr>
          </a:p>
          <a:p>
            <a:pPr rtl="0"/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Analyzing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Analyzers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http://www.stat.wvu.edu/~jharner/courses/dsci503/docs/Analyzing_the_Analyzers.pdf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4D24C-ADC0-4FFF-A2A1-EB5BC1630C4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517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4D24C-ADC0-4FFF-A2A1-EB5BC1630C4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04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Why I want to be in data career?</a:t>
            </a:r>
            <a:endParaRPr lang="en-IN" b="0" dirty="0">
              <a:effectLst/>
            </a:endParaRPr>
          </a:p>
          <a:p>
            <a:endParaRPr lang="en-IN" dirty="0"/>
          </a:p>
          <a:p>
            <a:r>
              <a:rPr lang="en-IN" dirty="0"/>
              <a:t>I am excited by the hype around it and I would like to check if it works for me.</a:t>
            </a:r>
          </a:p>
          <a:p>
            <a:r>
              <a:rPr lang="en-IN" dirty="0"/>
              <a:t>I have 10 years plus experience solving software problems, but now I am doing more repetitive work. I think I should be solving more challenging problems.</a:t>
            </a:r>
          </a:p>
          <a:p>
            <a:r>
              <a:rPr lang="en-IN" dirty="0"/>
              <a:t>The word ‘AI' fascinates me and it almost looks like out of sci-fi books.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What are my weaknesses and fears?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Are there any jobs in this field?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My current job is paying me well and it is much better strategy to focus and grow in the same job.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If I start now, I'll be again like a novice in the field and no-one will hire me with salary commensurate with my overall experience. </a:t>
            </a:r>
          </a:p>
          <a:p>
            <a:r>
              <a:rPr lang="en-IN" dirty="0"/>
              <a:t>This field requires lot of statistics and mathematics. I am not good at any.</a:t>
            </a:r>
          </a:p>
          <a:p>
            <a:r>
              <a:rPr lang="en-IN" dirty="0"/>
              <a:t>I am not a smart person. I understand things very slowly, almost painfully.</a:t>
            </a:r>
          </a:p>
          <a:p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What can go wrong?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Data career sounds all good, but this will too pass just like Cloud / Java / . What is the point in jumping on to it. I better act as a wise person who has seen these cycles come and go.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This is going to be one of those things where I am excited about it and then it wanes off. And again losing interest in one more thing will confirm that I do not have what it takes to reach my desired destination.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This could be more like a buzzword and my all efforts will go waste when the trend changes.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r>
              <a:rPr lang="en-IN" dirty="0"/>
              <a:t>Enthusiasm &amp; Confusion</a:t>
            </a:r>
          </a:p>
          <a:p>
            <a:endParaRPr lang="en-IN" dirty="0"/>
          </a:p>
          <a:p>
            <a:r>
              <a:rPr lang="en-IN" dirty="0"/>
              <a:t>Overwhelmed. job getting compromised. Less family time. and zero knowledge of anything.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4D24C-ADC0-4FFF-A2A1-EB5BC1630C4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914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Ref : </a:t>
            </a:r>
          </a:p>
          <a:p>
            <a:r>
              <a:rPr lang="en-IN" dirty="0"/>
              <a:t>Symbolic Self-Completion, Attempted Influence, and Self-Deprecation: https://www.socmot.uni-konstanz.de/sites/default/files/81_Wicklund_Gollwitzer_Symbolic_Self-Completion_Attempte.pdf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4D24C-ADC0-4FFF-A2A1-EB5BC1630C4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492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Feeling at beginner stage : I wish I have someone who can assure me of the best path to follow. If I just keep doing it ad-hoc then I may waste my efforts.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4D24C-ADC0-4FFF-A2A1-EB5BC1630C4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444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Ref:</a:t>
            </a:r>
          </a:p>
          <a:p>
            <a:r>
              <a:rPr lang="en-IN" dirty="0"/>
              <a:t>How to get most out of MOOC?</a:t>
            </a:r>
          </a:p>
          <a:p>
            <a:r>
              <a:rPr lang="en-IN" dirty="0"/>
              <a:t>How to select best MOOC?</a:t>
            </a:r>
          </a:p>
          <a:p>
            <a:r>
              <a:rPr lang="en-IN" dirty="0"/>
              <a:t>How to find mentors?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4D24C-ADC0-4FFF-A2A1-EB5BC1630C4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932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You can talk to anyone about your interest!</a:t>
            </a:r>
            <a:endParaRPr lang="en-IN" b="0" dirty="0">
              <a:effectLst/>
            </a:endParaRPr>
          </a:p>
          <a:p>
            <a:pPr marL="0" indent="0">
              <a:buNone/>
            </a:pPr>
            <a:r>
              <a:rPr lang="en-IN" dirty="0"/>
              <a:t>This is a long phase. Keep consistent pace of efforts.</a:t>
            </a:r>
            <a:br>
              <a:rPr lang="en-IN" dirty="0"/>
            </a:b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4D24C-ADC0-4FFF-A2A1-EB5BC1630C4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43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848AB-7966-46A4-98B9-DE3707866133}" type="datetime1">
              <a:rPr lang="en-IN" smtClean="0"/>
              <a:t>26-02-2018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F598-DD2D-477A-8F80-D8062CEEB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96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D40B-39B4-4C5D-8D3E-A5E7382EB2DE}" type="datetime1">
              <a:rPr lang="en-IN" smtClean="0"/>
              <a:t>26-02-2018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F598-DD2D-477A-8F80-D8062CEEB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0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7CEE-4496-4183-9522-8BA3B70B34FE}" type="datetime1">
              <a:rPr lang="en-IN" smtClean="0"/>
              <a:t>26-02-2018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F598-DD2D-477A-8F80-D8062CEEB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563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4577-9225-4EC9-B5E5-DC43C5C95D42}" type="datetime1">
              <a:rPr lang="en-IN" smtClean="0"/>
              <a:t>26-02-2018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F598-DD2D-477A-8F80-D8062CEEB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00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2BF8-0854-4409-A62C-3B4265297CC8}" type="datetime1">
              <a:rPr lang="en-IN" smtClean="0"/>
              <a:t>26-02-2018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F598-DD2D-477A-8F80-D8062CEEB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78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B266-8BA2-49E7-85FF-48832969DF38}" type="datetime1">
              <a:rPr lang="en-IN" smtClean="0"/>
              <a:t>26-02-2018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F598-DD2D-477A-8F80-D8062CEEB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61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BA54-6468-42A9-902C-0E1AB14D14AF}" type="datetime1">
              <a:rPr lang="en-IN" smtClean="0"/>
              <a:t>26-02-2018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F598-DD2D-477A-8F80-D8062CEEB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96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02EB-B6D8-4168-82E9-079CCBB11B03}" type="datetime1">
              <a:rPr lang="en-IN" smtClean="0"/>
              <a:t>26-02-2018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F598-DD2D-477A-8F80-D8062CEEB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64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A3743-C230-4623-8895-5102A75F99BA}" type="datetime1">
              <a:rPr lang="en-IN" smtClean="0"/>
              <a:t>26-02-2018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F598-DD2D-477A-8F80-D8062CEEB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38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6AF-6B3E-4504-AE6D-83E66218F527}" type="datetime1">
              <a:rPr lang="en-IN" smtClean="0"/>
              <a:t>26-02-2018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F598-DD2D-477A-8F80-D8062CEEB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3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9DFF-361F-4170-A9FB-B4F8A8623A22}" type="datetime1">
              <a:rPr lang="en-IN" smtClean="0"/>
              <a:t>26-02-2018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F598-DD2D-477A-8F80-D8062CEEB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49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88617-6CCB-4321-AF57-D7A61E7B2B7E}" type="datetime1">
              <a:rPr lang="en-IN" smtClean="0"/>
              <a:t>26-02-2018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8F598-DD2D-477A-8F80-D8062CEEB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62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dwaitbhave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bsesyllabus.in/class-12/mathematics-class-12-syllabus" TargetMode="External"/><Relationship Id="rId3" Type="http://schemas.openxmlformats.org/officeDocument/2006/relationships/hyperlink" Target="https://yanirseroussi.com/2016/08/04/is-data-scientist-a-useless-job-title/" TargetMode="External"/><Relationship Id="rId7" Type="http://schemas.openxmlformats.org/officeDocument/2006/relationships/hyperlink" Target="https://www.kaggle.com/surveys/2017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365datascience.com/research-into-1001-data-scientist-profiles/" TargetMode="External"/><Relationship Id="rId5" Type="http://schemas.openxmlformats.org/officeDocument/2006/relationships/hyperlink" Target="https://www.socmot.uni-konstanz.de/sites/default/files/81_Wicklund_Gollwitzer_Symbolic_Self-Completion_Attempte.pdf" TargetMode="External"/><Relationship Id="rId4" Type="http://schemas.openxmlformats.org/officeDocument/2006/relationships/hyperlink" Target="http://www.stat.wvu.edu/~jharner/courses/dsci503/docs/Analyzing_the_Analyzers.pdf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s.ict.usc.edu/itw/gel/EricssonDeliberatePracticePR93.PDF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D5A0-B533-4600-9412-6D53D50D35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Careers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96806-1788-45B9-9DBF-F17AB1985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1"/>
                </a:solidFill>
              </a:rPr>
              <a:t>How to become a competent data professional?</a:t>
            </a: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r>
              <a:rPr lang="en-IN" dirty="0">
                <a:solidFill>
                  <a:schemeClr val="accent1"/>
                </a:solidFill>
              </a:rPr>
              <a:t>Adwait Bhave</a:t>
            </a: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3CB1A-5B42-4905-8824-689FE5D55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6597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AB84C-48C0-4F36-B88B-1E2AA01B8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Warning!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369BF-F450-4DB3-9AE3-3F74A9C8E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7000982" cy="3716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/>
              <a:t>Good MOOCs can give you over confidence.</a:t>
            </a:r>
          </a:p>
          <a:p>
            <a:pPr marL="0" indent="0">
              <a:buNone/>
            </a:pPr>
            <a:r>
              <a:rPr lang="en-IN" sz="2200" dirty="0"/>
              <a:t>Courses and Mentors are not enough for job and interviews.</a:t>
            </a:r>
          </a:p>
          <a:p>
            <a:pPr marL="0" indent="0">
              <a:buNone/>
            </a:pPr>
            <a:r>
              <a:rPr lang="en-IN" sz="2200" dirty="0"/>
              <a:t>Data career is more than technical know-how and hacking.</a:t>
            </a:r>
          </a:p>
          <a:p>
            <a:pPr marL="0" indent="0">
              <a:buNone/>
            </a:pPr>
            <a:r>
              <a:rPr lang="en-IN" sz="2200" dirty="0"/>
              <a:t>Do not accept ‘everyone is learning’ jobs. Better to build profile first!</a:t>
            </a:r>
          </a:p>
          <a:p>
            <a:pPr marL="0" indent="0">
              <a:buNone/>
            </a:pPr>
            <a:r>
              <a:rPr lang="en-IN" sz="2200" dirty="0"/>
              <a:t>Your experience can work against you.</a:t>
            </a:r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endParaRPr lang="en-IN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66AE5-B063-4A9F-B517-9FDA5846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pic>
        <p:nvPicPr>
          <p:cNvPr id="7" name="Picture 2" descr="Image result for danger">
            <a:extLst>
              <a:ext uri="{FF2B5EF4-FFF2-40B4-BE49-F238E27FC236}">
                <a16:creationId xmlns:a16="http://schemas.microsoft.com/office/drawing/2014/main" id="{C80A6217-6DD5-4AF4-B688-0FC9CC2223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1"/>
          <a:stretch/>
        </p:blipFill>
        <p:spPr bwMode="auto">
          <a:xfrm>
            <a:off x="7893663" y="2120039"/>
            <a:ext cx="3532056" cy="242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03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B0CA7-23AD-4335-AF5D-34877A4B3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Adding competition and complexity.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E7DD-F1DA-4FE3-AD45-91B3CD38A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81" y="2928134"/>
            <a:ext cx="5568594" cy="29281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Kaggle is the best way to learn practical stuff. You learn many street smart kind of tricks for data.</a:t>
            </a:r>
          </a:p>
          <a:p>
            <a:pPr marL="0" indent="0">
              <a:buNone/>
            </a:pPr>
            <a:r>
              <a:rPr lang="en-IN" sz="2000" dirty="0"/>
              <a:t>You develop lot of interesting code pieces which come handy in your job too.</a:t>
            </a:r>
          </a:p>
          <a:p>
            <a:pPr marL="0" indent="0">
              <a:buNone/>
            </a:pPr>
            <a:r>
              <a:rPr lang="en-IN" sz="2000" dirty="0"/>
              <a:t>If you come in top 1% of Kaggle board, You may get calls from the recruiters.</a:t>
            </a:r>
          </a:p>
          <a:p>
            <a:pPr marL="0" indent="0">
              <a:buNone/>
            </a:pPr>
            <a:r>
              <a:rPr lang="en-IN" sz="2000" dirty="0"/>
              <a:t>Kaggle is a huge time commitment, but it is worth to do it.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F243D-9059-4847-AD24-D7720D95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F6E8037-8055-49F3-8098-0899DDB25A40}"/>
              </a:ext>
            </a:extLst>
          </p:cNvPr>
          <p:cNvSpPr txBox="1">
            <a:spLocks/>
          </p:cNvSpPr>
          <p:nvPr/>
        </p:nvSpPr>
        <p:spPr>
          <a:xfrm>
            <a:off x="7177355" y="3325653"/>
            <a:ext cx="3867363" cy="117981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dirty="0"/>
              <a:t>Weekend hands on courses</a:t>
            </a:r>
          </a:p>
          <a:p>
            <a:pPr marL="0" indent="0">
              <a:buNone/>
            </a:pPr>
            <a:r>
              <a:rPr lang="en-IN" sz="2000" dirty="0"/>
              <a:t>Workshops &amp; Bootcamps</a:t>
            </a:r>
          </a:p>
          <a:p>
            <a:pPr marL="0" indent="0">
              <a:buNone/>
            </a:pPr>
            <a:r>
              <a:rPr lang="en-IN" sz="2000" dirty="0"/>
              <a:t>Take a break. Do a course.</a:t>
            </a:r>
          </a:p>
        </p:txBody>
      </p:sp>
      <p:pic>
        <p:nvPicPr>
          <p:cNvPr id="2050" name="Picture 2" descr="Image result for kaggle">
            <a:extLst>
              <a:ext uri="{FF2B5EF4-FFF2-40B4-BE49-F238E27FC236}">
                <a16:creationId xmlns:a16="http://schemas.microsoft.com/office/drawing/2014/main" id="{2B15202E-A9FC-4A41-8F48-4E0C77737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53" y="2126750"/>
            <a:ext cx="1631823" cy="63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bootcamp">
            <a:extLst>
              <a:ext uri="{FF2B5EF4-FFF2-40B4-BE49-F238E27FC236}">
                <a16:creationId xmlns:a16="http://schemas.microsoft.com/office/drawing/2014/main" id="{5EF3B3C9-FC00-4F41-9806-1BF4DD417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229" y="2075379"/>
            <a:ext cx="1515982" cy="109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Phd hat">
            <a:extLst>
              <a:ext uri="{FF2B5EF4-FFF2-40B4-BE49-F238E27FC236}">
                <a16:creationId xmlns:a16="http://schemas.microsoft.com/office/drawing/2014/main" id="{2CA1B13B-9310-4ABA-8EEF-1EEC8229E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922" y="4654192"/>
            <a:ext cx="1871568" cy="112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F8F750-6D08-4560-A609-8F9076E84978}"/>
              </a:ext>
            </a:extLst>
          </p:cNvPr>
          <p:cNvSpPr txBox="1"/>
          <p:nvPr/>
        </p:nvSpPr>
        <p:spPr>
          <a:xfrm>
            <a:off x="9190495" y="4912963"/>
            <a:ext cx="196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Masters or PhD</a:t>
            </a:r>
          </a:p>
        </p:txBody>
      </p:sp>
    </p:spTree>
    <p:extLst>
      <p:ext uri="{BB962C8B-B14F-4D97-AF65-F5344CB8AC3E}">
        <p14:creationId xmlns:p14="http://schemas.microsoft.com/office/powerpoint/2010/main" val="154469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96367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https://www.kaggleusercontent.com/kf/1779107/eyJhbGciOiJkaXIiLCJlbmMiOiJBMTI4Q0JDLUhTMjU2In0..Cy_1jrJC8MW-u6OYKVEzGw._eXqQ4i_Wwn4sNJDtj94-XxMIR0_iAa0_uQiiS7xBQqROEJaqYmHJ3ugB7DGjo1tKXanJyohXxOW2i3rbCNXkLVv5MU635gTV1QkYb-GnNsQgQa2WKX-Fhe5oR80NmtRfy6y5R76Ls_xaqsmA0XrhA.yp9e2XGc7X-tUdyGv4fZqg/__results___files/__results___11_1.png">
            <a:extLst>
              <a:ext uri="{FF2B5EF4-FFF2-40B4-BE49-F238E27FC236}">
                <a16:creationId xmlns:a16="http://schemas.microsoft.com/office/drawing/2014/main" id="{E8BF5BAF-2F8E-49D2-ABBD-BEB59E4F4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216" y="643467"/>
            <a:ext cx="5571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10ECF-BECE-4FB8-967D-7ACF86C33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120285"/>
            <a:ext cx="3348227" cy="2809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Most effective way to learn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7E28C2-E110-49A7-BA60-F7BC350B0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0" y="6356350"/>
            <a:ext cx="62507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IN" dirty="0"/>
              <a:t>https://www.kaggle.com/jackcook/how-to-become-a-data-scientist/notebook</a:t>
            </a:r>
          </a:p>
          <a:p>
            <a:pPr defTabSz="914400"/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965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08E0C-471E-4C45-8345-EBECF4E49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Tips for progression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3B058-7FAE-45D1-947B-42647B9CF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9867472" cy="2504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Focus on one language.</a:t>
            </a:r>
          </a:p>
          <a:p>
            <a:pPr marL="0" indent="0">
              <a:buNone/>
            </a:pPr>
            <a:r>
              <a:rPr lang="en-IN" sz="2400" dirty="0"/>
              <a:t>Implement out of library techniques.</a:t>
            </a:r>
          </a:p>
          <a:p>
            <a:pPr marL="0" indent="0">
              <a:buNone/>
            </a:pPr>
            <a:r>
              <a:rPr lang="en-IN" sz="2400" dirty="0"/>
              <a:t>Learn to communicate results of your work. (blog posts /infographics/ Q&amp;A)</a:t>
            </a:r>
          </a:p>
          <a:p>
            <a:pPr marL="0" indent="0">
              <a:buNone/>
            </a:pPr>
            <a:r>
              <a:rPr lang="en-IN" sz="2400" dirty="0"/>
              <a:t>Work in diverse domains. </a:t>
            </a:r>
          </a:p>
          <a:p>
            <a:pPr marL="0" indent="0">
              <a:buNone/>
            </a:pPr>
            <a:r>
              <a:rPr lang="en-IN" sz="2400" dirty="0"/>
              <a:t>Locate areas in your job where your skill can be applied.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7426C-E87B-4C31-B85F-C5422B47C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0765E6-EDCE-4179-910C-76D6D6AE64F4}"/>
              </a:ext>
            </a:extLst>
          </p:cNvPr>
          <p:cNvSpPr txBox="1"/>
          <p:nvPr/>
        </p:nvSpPr>
        <p:spPr>
          <a:xfrm>
            <a:off x="893853" y="4664467"/>
            <a:ext cx="9626885" cy="76944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n-IN" sz="2200" dirty="0"/>
              <a:t>Keep resume active and give interviews, gather questions. </a:t>
            </a:r>
          </a:p>
          <a:p>
            <a:r>
              <a:rPr lang="en-IN" sz="2200" dirty="0"/>
              <a:t>Start marketing with local start-ups and offer to work for free on weekends.</a:t>
            </a:r>
          </a:p>
        </p:txBody>
      </p:sp>
    </p:spTree>
    <p:extLst>
      <p:ext uri="{BB962C8B-B14F-4D97-AF65-F5344CB8AC3E}">
        <p14:creationId xmlns:p14="http://schemas.microsoft.com/office/powerpoint/2010/main" val="301745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9EC02-6391-4781-BCAC-1CB8C1DEC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Being competent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3FFCF-5D22-49D4-A402-27608026D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IN" sz="2400" dirty="0"/>
              <a:t>You no longer worry if you have made the right choice.</a:t>
            </a:r>
            <a:endParaRPr lang="en-IN" sz="2400" b="0" dirty="0">
              <a:effectLst/>
            </a:endParaRPr>
          </a:p>
          <a:p>
            <a:r>
              <a:rPr lang="en-IN" sz="2400" dirty="0"/>
              <a:t>You actually live double life. </a:t>
            </a:r>
          </a:p>
          <a:p>
            <a:r>
              <a:rPr lang="en-IN" sz="2400" dirty="0"/>
              <a:t>You start coming in top 10% in some of Kaggle competition.</a:t>
            </a:r>
          </a:p>
          <a:p>
            <a:r>
              <a:rPr lang="en-IN" sz="2400" b="0" dirty="0">
                <a:effectLst/>
              </a:rPr>
              <a:t>You have collection of blog posts/code fragments and visualizations.</a:t>
            </a:r>
          </a:p>
          <a:p>
            <a:r>
              <a:rPr lang="en-IN" sz="2400" dirty="0"/>
              <a:t>You have your own ideas and implement those using language of your choice.</a:t>
            </a:r>
            <a:endParaRPr lang="en-IN" sz="2400" b="0" dirty="0">
              <a:effectLst/>
            </a:endParaRPr>
          </a:p>
          <a:p>
            <a:r>
              <a:rPr lang="en-IN" sz="2400" dirty="0"/>
              <a:t>In your job, people start calling you data guy and data works start coming to you.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5D559-CF22-4304-8F8D-6F3BBDDE6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029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C0807-3DBD-4D2C-9C25-6B4878F6D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What hiring managers look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0A3E0-EF0E-4837-99E5-DD5CEC738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399"/>
            <a:ext cx="4772186" cy="1863671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Great education</a:t>
            </a:r>
          </a:p>
          <a:p>
            <a:pPr marL="0" indent="0">
              <a:buNone/>
            </a:pPr>
            <a:r>
              <a:rPr lang="en-IN" sz="2400" dirty="0"/>
              <a:t>Great computer science background</a:t>
            </a:r>
          </a:p>
          <a:p>
            <a:pPr marL="0" indent="0">
              <a:buNone/>
            </a:pPr>
            <a:r>
              <a:rPr lang="en-IN" sz="2400" dirty="0"/>
              <a:t>High specialization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D79570-7CE9-43AC-91C0-7F8144C3F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F4C35D-4898-4DD1-B64C-16AD64519F59}"/>
              </a:ext>
            </a:extLst>
          </p:cNvPr>
          <p:cNvSpPr/>
          <p:nvPr/>
        </p:nvSpPr>
        <p:spPr>
          <a:xfrm>
            <a:off x="6428198" y="2052934"/>
            <a:ext cx="6096000" cy="18923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IN" sz="2400" dirty="0"/>
              <a:t>Talent Stack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IN" sz="2400" dirty="0"/>
              <a:t>Portfolio (Kaggle/ Open source/ Projects)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IN" sz="2400" dirty="0"/>
              <a:t>Great communication and soft skills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IN" sz="2400" dirty="0"/>
              <a:t>Attitude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C757-06D8-4B77-B3B0-B4FE0EBD26D8}"/>
              </a:ext>
            </a:extLst>
          </p:cNvPr>
          <p:cNvSpPr txBox="1"/>
          <p:nvPr/>
        </p:nvSpPr>
        <p:spPr>
          <a:xfrm>
            <a:off x="863030" y="3462392"/>
            <a:ext cx="4931595" cy="424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IN" dirty="0"/>
              <a:t>Experience with Data </a:t>
            </a:r>
          </a:p>
        </p:txBody>
      </p:sp>
      <p:pic>
        <p:nvPicPr>
          <p:cNvPr id="3074" name="Picture 2" descr="Image result for balance">
            <a:extLst>
              <a:ext uri="{FF2B5EF4-FFF2-40B4-BE49-F238E27FC236}">
                <a16:creationId xmlns:a16="http://schemas.microsoft.com/office/drawing/2014/main" id="{3F97A044-C761-42B8-8356-A7C26443F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934" y="4133514"/>
            <a:ext cx="2547617" cy="197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568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97716B-3FA8-4B1F-8875-D376C23BB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IN"/>
              <a:t>What surveys are telling?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89C40-0C7B-4B32-8D3E-28306A4C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graphicFrame>
        <p:nvGraphicFramePr>
          <p:cNvPr id="17" name="Content Placeholder 6">
            <a:extLst>
              <a:ext uri="{FF2B5EF4-FFF2-40B4-BE49-F238E27FC236}">
                <a16:creationId xmlns:a16="http://schemas.microsoft.com/office/drawing/2014/main" id="{464725EE-A79E-4E34-9AD5-4326701D6D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90033"/>
              </p:ext>
            </p:extLst>
          </p:nvPr>
        </p:nvGraphicFramePr>
        <p:xfrm>
          <a:off x="838200" y="1825625"/>
          <a:ext cx="10515600" cy="3157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8F6D0A2B-910B-4928-8EC6-0C36F4F0D4C0}"/>
              </a:ext>
            </a:extLst>
          </p:cNvPr>
          <p:cNvSpPr/>
          <p:nvPr/>
        </p:nvSpPr>
        <p:spPr>
          <a:xfrm>
            <a:off x="4884910" y="5422456"/>
            <a:ext cx="2524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Lets look at some charts!</a:t>
            </a:r>
          </a:p>
        </p:txBody>
      </p:sp>
    </p:spTree>
    <p:extLst>
      <p:ext uri="{BB962C8B-B14F-4D97-AF65-F5344CB8AC3E}">
        <p14:creationId xmlns:p14="http://schemas.microsoft.com/office/powerpoint/2010/main" val="1062915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446F7FC-ECAF-4E28-97D0-C9D4E51616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1" b="-2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9731F2-0302-47EF-9571-B762E7EA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IN"/>
              <a:t>Designations &amp; skills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187699-9690-468D-A50A-88E3C4B8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r>
              <a:rPr lang="en-IN" dirty="0"/>
              <a:t>https://www.kaggle.com/surveys/2017</a:t>
            </a:r>
          </a:p>
          <a:p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04BF44-828A-4B02-BFDB-6D8F71F01014}"/>
              </a:ext>
            </a:extLst>
          </p:cNvPr>
          <p:cNvSpPr/>
          <p:nvPr/>
        </p:nvSpPr>
        <p:spPr>
          <a:xfrm>
            <a:off x="777413" y="2451113"/>
            <a:ext cx="2993204" cy="24929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111111"/>
                </a:solidFill>
                <a:latin typeface="Open Sans"/>
              </a:rPr>
              <a:t>Python 				58%</a:t>
            </a:r>
          </a:p>
          <a:p>
            <a:r>
              <a:rPr lang="en-IN" sz="1200" dirty="0">
                <a:solidFill>
                  <a:srgbClr val="111111"/>
                </a:solidFill>
                <a:latin typeface="Open Sans"/>
              </a:rPr>
              <a:t>SQL 					54%</a:t>
            </a:r>
          </a:p>
          <a:p>
            <a:r>
              <a:rPr lang="en-IN" sz="1200" dirty="0">
                <a:solidFill>
                  <a:srgbClr val="111111"/>
                </a:solidFill>
                <a:latin typeface="Open Sans"/>
              </a:rPr>
              <a:t>R  					44%</a:t>
            </a:r>
          </a:p>
          <a:p>
            <a:r>
              <a:rPr lang="en-IN" sz="1200" dirty="0">
                <a:solidFill>
                  <a:srgbClr val="111111"/>
                </a:solidFill>
                <a:latin typeface="Open Sans"/>
              </a:rPr>
              <a:t>Algorithms                                      38%</a:t>
            </a:r>
          </a:p>
          <a:p>
            <a:r>
              <a:rPr lang="en-IN" sz="1200" dirty="0">
                <a:solidFill>
                  <a:srgbClr val="111111"/>
                </a:solidFill>
                <a:latin typeface="Open Sans"/>
              </a:rPr>
              <a:t>Java 					32%</a:t>
            </a:r>
          </a:p>
          <a:p>
            <a:r>
              <a:rPr lang="en-IN" sz="1200" dirty="0">
                <a:solidFill>
                  <a:srgbClr val="111111"/>
                </a:solidFill>
                <a:latin typeface="Open Sans"/>
              </a:rPr>
              <a:t>Big Data 				28%</a:t>
            </a:r>
          </a:p>
          <a:p>
            <a:r>
              <a:rPr lang="en-IN" sz="1200" dirty="0">
                <a:solidFill>
                  <a:srgbClr val="111111"/>
                </a:solidFill>
                <a:latin typeface="Open Sans"/>
              </a:rPr>
              <a:t>optimization 				23%</a:t>
            </a:r>
          </a:p>
          <a:p>
            <a:r>
              <a:rPr lang="en-IN" sz="1200" dirty="0">
                <a:solidFill>
                  <a:srgbClr val="111111"/>
                </a:solidFill>
                <a:latin typeface="Open Sans"/>
              </a:rPr>
              <a:t>C++ 					21%</a:t>
            </a:r>
          </a:p>
          <a:p>
            <a:r>
              <a:rPr lang="en-IN" sz="1200" dirty="0">
                <a:solidFill>
                  <a:srgbClr val="111111"/>
                </a:solidFill>
                <a:latin typeface="Open Sans"/>
              </a:rPr>
              <a:t>Distributed				20%</a:t>
            </a:r>
          </a:p>
          <a:p>
            <a:r>
              <a:rPr lang="en-IN" sz="1200" dirty="0">
                <a:solidFill>
                  <a:srgbClr val="111111"/>
                </a:solidFill>
                <a:latin typeface="Open Sans"/>
              </a:rPr>
              <a:t>visualization 				20%</a:t>
            </a:r>
          </a:p>
          <a:p>
            <a:r>
              <a:rPr lang="en-IN" sz="1200" dirty="0">
                <a:solidFill>
                  <a:srgbClr val="111111"/>
                </a:solidFill>
                <a:latin typeface="Open Sans"/>
              </a:rPr>
              <a:t>Business Intelligence	           18%</a:t>
            </a:r>
          </a:p>
          <a:p>
            <a:r>
              <a:rPr lang="en-IN" sz="1200" dirty="0">
                <a:solidFill>
                  <a:srgbClr val="111111"/>
                </a:solidFill>
                <a:latin typeface="Open Sans"/>
              </a:rPr>
              <a:t>Unstructured				16%</a:t>
            </a:r>
          </a:p>
          <a:p>
            <a:r>
              <a:rPr lang="en-IN" sz="1200" dirty="0">
                <a:solidFill>
                  <a:srgbClr val="111111"/>
                </a:solidFill>
                <a:latin typeface="Open Sans"/>
              </a:rPr>
              <a:t>Packages				15%</a:t>
            </a:r>
          </a:p>
        </p:txBody>
      </p:sp>
    </p:spTree>
    <p:extLst>
      <p:ext uri="{BB962C8B-B14F-4D97-AF65-F5344CB8AC3E}">
        <p14:creationId xmlns:p14="http://schemas.microsoft.com/office/powerpoint/2010/main" val="168813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31F2-0302-47EF-9571-B762E7EA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IN" dirty="0"/>
              <a:t>How much math?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187699-9690-468D-A50A-88E3C4B8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r>
              <a:rPr lang="en-IN" dirty="0"/>
              <a:t>https://www.kaggle.com/surveys/2017</a:t>
            </a:r>
          </a:p>
          <a:p>
            <a:endParaRPr lang="en-IN" dirty="0"/>
          </a:p>
        </p:txBody>
      </p:sp>
      <p:pic>
        <p:nvPicPr>
          <p:cNvPr id="8" name="Picture 7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FE61ADB7-8A7E-4303-BEC4-77C570686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767" y="725451"/>
            <a:ext cx="6542117" cy="525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09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058DE-0485-4D5A-907A-9D2E3590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What to learn in maths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FAB70-BACB-4F61-BC2D-7C32C73B3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3456398" cy="490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accent1"/>
                </a:solidFill>
              </a:rPr>
              <a:t>How much do you know?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F9B08-686E-4383-A024-E628DDD0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1F27A1-FB53-46E8-A224-611308AC58E8}"/>
              </a:ext>
            </a:extLst>
          </p:cNvPr>
          <p:cNvSpPr txBox="1"/>
          <p:nvPr/>
        </p:nvSpPr>
        <p:spPr>
          <a:xfrm>
            <a:off x="965771" y="2815119"/>
            <a:ext cx="4130211" cy="23083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Sets</a:t>
            </a:r>
          </a:p>
          <a:p>
            <a:r>
              <a:rPr lang="en-IN" dirty="0"/>
              <a:t>Functions</a:t>
            </a:r>
          </a:p>
          <a:p>
            <a:r>
              <a:rPr lang="en-IN" dirty="0"/>
              <a:t>Matrices</a:t>
            </a:r>
          </a:p>
          <a:p>
            <a:r>
              <a:rPr lang="en-IN" dirty="0"/>
              <a:t>Continuity and Differentiability</a:t>
            </a:r>
          </a:p>
          <a:p>
            <a:r>
              <a:rPr lang="en-IN" dirty="0"/>
              <a:t>Applications of Derivatives</a:t>
            </a:r>
          </a:p>
          <a:p>
            <a:r>
              <a:rPr lang="en-IN" dirty="0"/>
              <a:t>Vectors and three dimensional Geometry</a:t>
            </a:r>
          </a:p>
          <a:p>
            <a:r>
              <a:rPr lang="en-IN" dirty="0"/>
              <a:t>Linear Programming</a:t>
            </a:r>
          </a:p>
          <a:p>
            <a:r>
              <a:rPr lang="en-IN" dirty="0"/>
              <a:t>Counting and Probability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D06214-2938-4514-A1FC-F74E44AE80F5}"/>
              </a:ext>
            </a:extLst>
          </p:cNvPr>
          <p:cNvSpPr txBox="1"/>
          <p:nvPr/>
        </p:nvSpPr>
        <p:spPr>
          <a:xfrm>
            <a:off x="5383658" y="2794570"/>
            <a:ext cx="21164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hypothesis testing</a:t>
            </a:r>
          </a:p>
          <a:p>
            <a:r>
              <a:rPr lang="en-IN" dirty="0"/>
              <a:t>Distributions</a:t>
            </a:r>
          </a:p>
          <a:p>
            <a:r>
              <a:rPr lang="en-IN" dirty="0"/>
              <a:t>Bayes rule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A83D0D-1FC5-4AC1-ABA6-FEA8C7675FA2}"/>
              </a:ext>
            </a:extLst>
          </p:cNvPr>
          <p:cNvSpPr txBox="1"/>
          <p:nvPr/>
        </p:nvSpPr>
        <p:spPr>
          <a:xfrm>
            <a:off x="7900827" y="2815120"/>
            <a:ext cx="2948683" cy="2862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err="1"/>
              <a:t>Apriori</a:t>
            </a:r>
            <a:r>
              <a:rPr lang="en-IN" dirty="0"/>
              <a:t> Algorithm</a:t>
            </a:r>
          </a:p>
          <a:p>
            <a:r>
              <a:rPr lang="en-IN" dirty="0"/>
              <a:t>Linear Regression</a:t>
            </a:r>
          </a:p>
          <a:p>
            <a:r>
              <a:rPr lang="en-IN" dirty="0"/>
              <a:t>Logistic Regression</a:t>
            </a:r>
          </a:p>
          <a:p>
            <a:r>
              <a:rPr lang="en-IN" dirty="0"/>
              <a:t>Decision Trees</a:t>
            </a:r>
          </a:p>
          <a:p>
            <a:r>
              <a:rPr lang="en-IN" dirty="0"/>
              <a:t>Naïve Bayes</a:t>
            </a:r>
          </a:p>
          <a:p>
            <a:r>
              <a:rPr lang="en-IN" dirty="0"/>
              <a:t>K- Neighbour</a:t>
            </a:r>
          </a:p>
          <a:p>
            <a:r>
              <a:rPr lang="en-IN" dirty="0"/>
              <a:t>Support Vector Machine</a:t>
            </a:r>
          </a:p>
          <a:p>
            <a:r>
              <a:rPr lang="en-IN" dirty="0"/>
              <a:t>Ensemble</a:t>
            </a:r>
          </a:p>
          <a:p>
            <a:r>
              <a:rPr lang="en-IN" dirty="0"/>
              <a:t>Dimensionality Reduction</a:t>
            </a:r>
          </a:p>
          <a:p>
            <a:r>
              <a:rPr lang="en-IN" dirty="0"/>
              <a:t>Expectation Maximization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88FE2F-3B53-4121-8282-0023B3FEA86C}"/>
              </a:ext>
            </a:extLst>
          </p:cNvPr>
          <p:cNvCxnSpPr>
            <a:cxnSpLocks/>
          </p:cNvCxnSpPr>
          <p:nvPr/>
        </p:nvCxnSpPr>
        <p:spPr>
          <a:xfrm>
            <a:off x="7439186" y="4387065"/>
            <a:ext cx="2664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074279-F019-4B04-962F-3E7DE2557368}"/>
              </a:ext>
            </a:extLst>
          </p:cNvPr>
          <p:cNvCxnSpPr/>
          <p:nvPr/>
        </p:nvCxnSpPr>
        <p:spPr>
          <a:xfrm>
            <a:off x="7592602" y="3349375"/>
            <a:ext cx="215758" cy="76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6C882C-EC7A-4170-8A2B-24965DADC793}"/>
              </a:ext>
            </a:extLst>
          </p:cNvPr>
          <p:cNvSpPr txBox="1"/>
          <p:nvPr/>
        </p:nvSpPr>
        <p:spPr>
          <a:xfrm>
            <a:off x="5393410" y="4091553"/>
            <a:ext cx="2045776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Data structure &amp; Algorithm Analysis</a:t>
            </a:r>
          </a:p>
          <a:p>
            <a:r>
              <a:rPr lang="en-IN" dirty="0"/>
              <a:t>Graph Theory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D512A6-4D41-4920-AF76-1EE23D75DE4D}"/>
              </a:ext>
            </a:extLst>
          </p:cNvPr>
          <p:cNvCxnSpPr>
            <a:stCxn id="5" idx="3"/>
          </p:cNvCxnSpPr>
          <p:nvPr/>
        </p:nvCxnSpPr>
        <p:spPr>
          <a:xfrm flipV="1">
            <a:off x="5095982" y="3921071"/>
            <a:ext cx="2467191" cy="48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4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76DAD-432A-44C0-9BD7-48530F5E0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1EEF9-AED2-4B0B-B5B5-298F55DD0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200" dirty="0"/>
              <a:t>Data Career = Data Analysis + [New] Data Mining + Data Science + Machine Learning + </a:t>
            </a:r>
          </a:p>
          <a:p>
            <a:pPr marL="0" indent="0">
              <a:buNone/>
            </a:pPr>
            <a:r>
              <a:rPr lang="en-IN" sz="2200" dirty="0"/>
              <a:t>Non ML Artificial intelligence + Data Visualization + Data Governance + DD Leadership</a:t>
            </a:r>
            <a:endParaRPr lang="en-IN" sz="2200" b="0" dirty="0">
              <a:effectLst/>
            </a:endParaRPr>
          </a:p>
          <a:p>
            <a:pPr marL="0" indent="0">
              <a:buNone/>
            </a:pPr>
            <a:endParaRPr lang="en-IN" sz="2200" dirty="0"/>
          </a:p>
          <a:p>
            <a:r>
              <a:rPr lang="en-IN" sz="2200" dirty="0">
                <a:solidFill>
                  <a:schemeClr val="accent1">
                    <a:lumMod val="75000"/>
                  </a:schemeClr>
                </a:solidFill>
              </a:rPr>
              <a:t>What skills are required for data career, and how to learn these?</a:t>
            </a:r>
          </a:p>
          <a:p>
            <a:r>
              <a:rPr lang="en-IN" sz="2200" dirty="0">
                <a:solidFill>
                  <a:schemeClr val="accent1">
                    <a:lumMod val="75000"/>
                  </a:schemeClr>
                </a:solidFill>
              </a:rPr>
              <a:t>How can you maximise your chances of employment?</a:t>
            </a:r>
            <a:endParaRPr lang="en-IN" sz="2200" b="0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0" indent="0">
              <a:buNone/>
            </a:pPr>
            <a:endParaRPr lang="en-IN" sz="2200" b="0" dirty="0">
              <a:effectLst/>
            </a:endParaRPr>
          </a:p>
          <a:p>
            <a:pPr marL="0" indent="0">
              <a:buNone/>
            </a:pPr>
            <a:r>
              <a:rPr lang="en-IN" sz="2200" dirty="0">
                <a:solidFill>
                  <a:schemeClr val="accent2">
                    <a:lumMod val="75000"/>
                  </a:schemeClr>
                </a:solidFill>
              </a:rPr>
              <a:t>What fundamental and timeless changes can be expected while learning and doing data?</a:t>
            </a:r>
            <a:endParaRPr lang="en-IN" sz="2200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marL="0" indent="0">
              <a:buNone/>
            </a:pPr>
            <a:br>
              <a:rPr lang="en-IN" sz="2200" dirty="0"/>
            </a:br>
            <a:br>
              <a:rPr lang="en-IN" sz="2200" dirty="0"/>
            </a:br>
            <a:endParaRPr lang="en-IN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25C67-7164-4000-A83C-9C98FC12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408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E7F0F9B-4F9F-409E-AF7A-EB440355E8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3" t="1265" r="1049" b="3012"/>
          <a:stretch/>
        </p:blipFill>
        <p:spPr>
          <a:xfrm>
            <a:off x="4636009" y="708917"/>
            <a:ext cx="6675838" cy="520899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79EC02-6391-4781-BCAC-1CB8C1DEC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IN" dirty="0"/>
              <a:t>Other Skills…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5D559-CF22-4304-8F8D-6F3BBDDE6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r>
              <a:rPr lang="en-IN" dirty="0"/>
              <a:t>http://www.oreilly.com/data/free/analyzing-the-analyzers.csp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997D6043-5866-4C88-B40C-BBE0DABB6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23" y="2969753"/>
            <a:ext cx="3609823" cy="201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50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4425A-8BF1-45CA-9650-64DD7AFB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General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A00D7-A5FB-4855-A1EA-12349A286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IN" sz="2200" dirty="0"/>
              <a:t>Bachelor in quant domain.</a:t>
            </a:r>
          </a:p>
          <a:p>
            <a:r>
              <a:rPr lang="en-IN" sz="2200" dirty="0"/>
              <a:t>5 to 7 years overall experience with 2 to 3 years data experience.</a:t>
            </a:r>
          </a:p>
          <a:p>
            <a:r>
              <a:rPr lang="en-IN" sz="2200" dirty="0"/>
              <a:t>Knowledge of R/Python and SQL.</a:t>
            </a:r>
          </a:p>
          <a:p>
            <a:r>
              <a:rPr lang="en-IN" sz="2200" dirty="0"/>
              <a:t>Top University and good grades or 2-tier University and portfolio.</a:t>
            </a:r>
          </a:p>
          <a:p>
            <a:r>
              <a:rPr lang="en-IN" sz="2200" dirty="0"/>
              <a:t>Proficiency in Java/C++.</a:t>
            </a:r>
          </a:p>
          <a:p>
            <a:r>
              <a:rPr lang="en-IN" sz="2200" dirty="0"/>
              <a:t>NoSQL skills. Cloud scale computing experience.</a:t>
            </a:r>
          </a:p>
          <a:p>
            <a:r>
              <a:rPr lang="en-IN" sz="2200" dirty="0"/>
              <a:t>Above Average communication skills (Story and Visualizations)</a:t>
            </a:r>
          </a:p>
          <a:p>
            <a:pPr marL="0" indent="0">
              <a:buNone/>
            </a:pPr>
            <a:endParaRPr lang="en-IN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A4907A-962C-4FF5-B31F-724011F7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908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3AD40-7A8C-4DC0-9323-C948614DD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Strategy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9E55B8D-A101-41AE-A6D5-0BEF48BB96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950471"/>
              </p:ext>
            </p:extLst>
          </p:nvPr>
        </p:nvGraphicFramePr>
        <p:xfrm>
          <a:off x="838200" y="2057400"/>
          <a:ext cx="10515600" cy="3871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76414-840B-4ECC-81EE-57CE6664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148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F1C76-71DF-40D9-B31A-6D1FD511B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Above Competent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D5408-7F52-4719-8C7F-FA586A4FE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IN" sz="2400" dirty="0"/>
              <a:t>Identify your weaknesses. Augment those with fast pace courses and action plan.</a:t>
            </a:r>
          </a:p>
          <a:p>
            <a:r>
              <a:rPr lang="en-IN" sz="2400" dirty="0"/>
              <a:t>Market yourself as a brand. Teach and present meaningfully.</a:t>
            </a:r>
          </a:p>
          <a:p>
            <a:r>
              <a:rPr lang="en-IN" sz="2400" dirty="0"/>
              <a:t>Grab opportunity to mentor others, solve their problems for free.</a:t>
            </a:r>
          </a:p>
          <a:p>
            <a:r>
              <a:rPr lang="en-IN" sz="2400" dirty="0"/>
              <a:t>Create your own data stores. Create your own code stores.</a:t>
            </a:r>
          </a:p>
          <a:p>
            <a:r>
              <a:rPr lang="en-IN" sz="2400" dirty="0"/>
              <a:t>Never be afraid to bring in new ideas to solve your problems.</a:t>
            </a:r>
          </a:p>
          <a:p>
            <a:r>
              <a:rPr lang="en-IN" sz="2400" dirty="0"/>
              <a:t>Diversify learning into unventured domains.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52806-DD78-4E15-8FA7-F3A5B7FB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714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CE0F9-1532-480B-A50A-94ECF3A49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What if…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B335-B5A5-41C8-B3DA-268F3D167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811" y="1849348"/>
            <a:ext cx="8107167" cy="4100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Not doing data is like not using computer.</a:t>
            </a:r>
          </a:p>
          <a:p>
            <a:pPr marL="0" indent="0">
              <a:buNone/>
            </a:pPr>
            <a:r>
              <a:rPr lang="en-IN" sz="2400" dirty="0"/>
              <a:t>You learnt/upgraded some very fundamental skills </a:t>
            </a:r>
          </a:p>
          <a:p>
            <a:pPr lvl="1"/>
            <a:r>
              <a:rPr lang="en-IN" sz="2000" dirty="0"/>
              <a:t>Problem solving with data</a:t>
            </a:r>
          </a:p>
          <a:p>
            <a:pPr lvl="1"/>
            <a:r>
              <a:rPr lang="en-IN" sz="2000" dirty="0"/>
              <a:t>Making Inference under uncertainty</a:t>
            </a:r>
          </a:p>
          <a:p>
            <a:pPr lvl="1"/>
            <a:r>
              <a:rPr lang="en-IN" sz="2000" dirty="0"/>
              <a:t>Scientific and iterative approach to solve problems</a:t>
            </a:r>
          </a:p>
          <a:p>
            <a:pPr lvl="1"/>
            <a:r>
              <a:rPr lang="en-IN" sz="2000" dirty="0"/>
              <a:t>Not suppressing curiosity and building your hunch</a:t>
            </a:r>
          </a:p>
          <a:p>
            <a:pPr lvl="1"/>
            <a:r>
              <a:rPr lang="en-IN" sz="2000" dirty="0"/>
              <a:t>Communicating your findings  to larger audience</a:t>
            </a:r>
          </a:p>
          <a:p>
            <a:pPr marL="0" indent="0">
              <a:buNone/>
            </a:pPr>
            <a:r>
              <a:rPr lang="en-IN" sz="2400" dirty="0"/>
              <a:t>How to learn extremely complex skill consciously </a:t>
            </a:r>
            <a:r>
              <a:rPr lang="en-IN" sz="2400" dirty="0">
                <a:sym typeface="Wingdings" panose="05000000000000000000" pitchFamily="2" charset="2"/>
              </a:rPr>
              <a:t>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FB5BF-A5E9-4E87-92D2-EE95BE143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pic>
        <p:nvPicPr>
          <p:cNvPr id="4102" name="Picture 6" descr="Image result for advertised vs real">
            <a:extLst>
              <a:ext uri="{FF2B5EF4-FFF2-40B4-BE49-F238E27FC236}">
                <a16:creationId xmlns:a16="http://schemas.microsoft.com/office/drawing/2014/main" id="{7B8AC751-161B-48F0-AC28-B6DAADE39F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4" t="559" r="51297" b="1676"/>
          <a:stretch/>
        </p:blipFill>
        <p:spPr bwMode="auto">
          <a:xfrm>
            <a:off x="965577" y="1972638"/>
            <a:ext cx="1746801" cy="179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 result for advertised vs real">
            <a:extLst>
              <a:ext uri="{FF2B5EF4-FFF2-40B4-BE49-F238E27FC236}">
                <a16:creationId xmlns:a16="http://schemas.microsoft.com/office/drawing/2014/main" id="{26292C78-48A8-4991-9731-8874218A41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59" t="-2700" r="1537" b="1676"/>
          <a:stretch/>
        </p:blipFill>
        <p:spPr bwMode="auto">
          <a:xfrm>
            <a:off x="955497" y="4048018"/>
            <a:ext cx="1756881" cy="185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79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D24CB-C792-424F-BC4F-3E37056C8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ECA59-8763-4C16-AEC2-0A5441D70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1"/>
            <a:ext cx="10515600" cy="2096146"/>
          </a:xfrm>
        </p:spPr>
        <p:txBody>
          <a:bodyPr>
            <a:normAutofit/>
          </a:bodyPr>
          <a:lstStyle/>
          <a:p>
            <a:r>
              <a:rPr lang="en-IN" sz="2400" dirty="0"/>
              <a:t>Data careers are still in basic stage. Clear job roles yet to be defined. Choose data role based on your background and strengths.</a:t>
            </a:r>
          </a:p>
          <a:p>
            <a:r>
              <a:rPr lang="en-IN" sz="2400" dirty="0"/>
              <a:t>Making sense of data is an art and science.</a:t>
            </a:r>
          </a:p>
          <a:p>
            <a:r>
              <a:rPr lang="en-IN" sz="2400" dirty="0"/>
              <a:t>Beware of expert predictions. Do common sense things.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69152CA-12F1-4CA2-ACC3-CB689A09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D446A5-222C-402D-B55D-C8654B5C9F6C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2D186F4-D00C-48CA-A2F2-F5CF73AE1360}"/>
              </a:ext>
            </a:extLst>
          </p:cNvPr>
          <p:cNvSpPr/>
          <p:nvPr/>
        </p:nvSpPr>
        <p:spPr>
          <a:xfrm>
            <a:off x="1007391" y="4200040"/>
            <a:ext cx="10042901" cy="867906"/>
          </a:xfrm>
          <a:prstGeom prst="wedgeRectCallout">
            <a:avLst>
              <a:gd name="adj1" fmla="val -23302"/>
              <a:gd name="adj2" fmla="val 4816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i="1" dirty="0"/>
              <a:t>“If we follow the mastery process long enough, inspired by a profound interest and curiosity we cannot fail to achieve something exceptional.” — </a:t>
            </a:r>
            <a:r>
              <a:rPr lang="en-IN" b="1" i="1" dirty="0"/>
              <a:t>Robert Greene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52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BD776-AB1D-4988-98D5-1B49163E6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IN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DD079-B77C-4DE8-BAFC-E285CD885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Adwait Bhave</a:t>
            </a:r>
          </a:p>
          <a:p>
            <a:pPr marL="0" indent="0">
              <a:buNone/>
            </a:pPr>
            <a:r>
              <a:rPr lang="en-IN" sz="2400" dirty="0"/>
              <a:t>LinkedIn: </a:t>
            </a:r>
            <a:r>
              <a:rPr lang="en-IN" sz="2400" dirty="0">
                <a:hlinkClick r:id="rId3"/>
              </a:rPr>
              <a:t>https://www.linkedin.com/in/adwaitbhave/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E3B47-9580-4880-8635-F3AEFF33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546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BF097A-68E4-4598-B84F-3F2A7B9E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B69EF-A7D1-401B-BCC1-CFB3CCD9C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Images with are copied only for analysis. And contains attribution at bottom.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All other images(with no attribution) are taken are copyright free images (no attribution required)</a:t>
            </a:r>
          </a:p>
          <a:p>
            <a:pPr marL="0" indent="0">
              <a:buNone/>
            </a:pPr>
            <a:r>
              <a:rPr lang="en-IN" sz="2400" dirty="0"/>
              <a:t>Sources :</a:t>
            </a:r>
          </a:p>
          <a:p>
            <a:pPr marL="0" indent="0">
              <a:buNone/>
            </a:pPr>
            <a:r>
              <a:rPr lang="en-IN" sz="2400" dirty="0">
                <a:hlinkClick r:id="rId3"/>
              </a:rPr>
              <a:t>https://www.pexels.com</a:t>
            </a:r>
            <a:endParaRPr lang="en-IN" sz="2400" dirty="0"/>
          </a:p>
          <a:p>
            <a:pPr marL="0" indent="0">
              <a:buNone/>
            </a:pPr>
            <a:r>
              <a:rPr lang="en-IN" sz="2400" dirty="0">
                <a:hlinkClick r:id="rId4"/>
              </a:rPr>
              <a:t>https://pixabay.com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BF6CE-C110-4CEC-A9FE-54283F77C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846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B2355-4817-4C99-BD0A-443AAF0B2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58F2-D45D-4A79-BFA5-7028AE184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IN" sz="2000" dirty="0"/>
              <a:t>Data scientist a useless job title : </a:t>
            </a:r>
            <a:r>
              <a:rPr lang="en-IN" sz="2000" dirty="0">
                <a:hlinkClick r:id="rId3"/>
              </a:rPr>
              <a:t>https://yanirseroussi.com/2016/08/04/is-data-scientist-a-useless-job-title/</a:t>
            </a:r>
            <a:endParaRPr lang="en-IN" sz="2000" dirty="0"/>
          </a:p>
          <a:p>
            <a:r>
              <a:rPr lang="en-IN" sz="2000" dirty="0" err="1"/>
              <a:t>Analyzing</a:t>
            </a:r>
            <a:r>
              <a:rPr lang="en-IN" sz="2000" dirty="0"/>
              <a:t> the </a:t>
            </a:r>
            <a:r>
              <a:rPr lang="en-IN" sz="2000" dirty="0" err="1"/>
              <a:t>Analyzers</a:t>
            </a:r>
            <a:r>
              <a:rPr lang="en-IN" sz="2000" dirty="0"/>
              <a:t>: </a:t>
            </a:r>
            <a:r>
              <a:rPr lang="en-IN" sz="2000" dirty="0">
                <a:hlinkClick r:id="rId4"/>
              </a:rPr>
              <a:t>http://www.stat.wvu.edu/~jharner/courses/dsci503/docs/Analyzing_the_Analyzers.pdf</a:t>
            </a:r>
            <a:endParaRPr lang="en-IN" sz="2000" dirty="0"/>
          </a:p>
          <a:p>
            <a:r>
              <a:rPr lang="en-IN" sz="2000" dirty="0"/>
              <a:t>Symbolic Self-Completion, Attempted Influence, and Self-Deprecation: </a:t>
            </a:r>
            <a:r>
              <a:rPr lang="en-IN" sz="2000" dirty="0">
                <a:hlinkClick r:id="rId5"/>
              </a:rPr>
              <a:t>https://www.socmot.uni-konstanz.de/sites/default/files/81_Wicklund_Gollwitzer_Symbolic_Self-Completion_Attempte.pdf</a:t>
            </a:r>
            <a:endParaRPr lang="en-IN" sz="2000" dirty="0"/>
          </a:p>
          <a:p>
            <a:r>
              <a:rPr lang="en-IN" sz="2000" dirty="0"/>
              <a:t>Analytics and Data science study 2017 </a:t>
            </a:r>
            <a:r>
              <a:rPr lang="en-IN" sz="2000" dirty="0">
                <a:hlinkClick r:id="rId6"/>
              </a:rPr>
              <a:t>https://365datascience.com/research-into-1001-data-scientist-profiles/</a:t>
            </a:r>
            <a:endParaRPr lang="en-IN" sz="2000" dirty="0"/>
          </a:p>
          <a:p>
            <a:r>
              <a:rPr lang="en-IN" sz="2000" dirty="0">
                <a:hlinkClick r:id="rId7"/>
              </a:rPr>
              <a:t>https://www.kaggle.com/surveys/2017</a:t>
            </a:r>
            <a:endParaRPr lang="en-IN" sz="2000" dirty="0"/>
          </a:p>
          <a:p>
            <a:r>
              <a:rPr lang="en-IN" sz="2000" dirty="0"/>
              <a:t>CBSE syllabus : </a:t>
            </a:r>
            <a:r>
              <a:rPr lang="en-IN" sz="2000" dirty="0">
                <a:hlinkClick r:id="rId8"/>
              </a:rPr>
              <a:t>https://www.cbsesyllabus.in/class-12/mathematics-class-12-syllabus</a:t>
            </a:r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5A5D2-2A45-42C5-BECE-6C10F680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525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B2355-4817-4C99-BD0A-443AAF0B2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58F2-D45D-4A79-BFA5-7028AE184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IN" sz="2000" dirty="0"/>
              <a:t>Role of deliberate practice : </a:t>
            </a:r>
            <a:r>
              <a:rPr lang="en-IN" sz="2000" dirty="0">
                <a:hlinkClick r:id="rId3"/>
              </a:rPr>
              <a:t>http://projects.ict.usc.edu/itw/gel/EricssonDeliberatePracticePR93.PDF</a:t>
            </a:r>
            <a:endParaRPr lang="en-IN" sz="2000" dirty="0"/>
          </a:p>
          <a:p>
            <a:r>
              <a:rPr lang="en-IN" sz="2000" dirty="0"/>
              <a:t>Mastery by Robert Greene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5A5D2-2A45-42C5-BECE-6C10F680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08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C0789-50D6-4A65-814C-690CA89F1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Types of data careers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CCEFA520-F896-4A9B-AEA9-12C76B6C0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651144"/>
              </p:ext>
            </p:extLst>
          </p:nvPr>
        </p:nvGraphicFramePr>
        <p:xfrm>
          <a:off x="1187354" y="2729552"/>
          <a:ext cx="7369792" cy="3179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B368CC4-48A0-4E96-8E65-CEBBF586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D446A5-222C-402D-B55D-C8654B5C9F6C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C91F84-B200-439B-B71C-6D58CAD90DB5}"/>
              </a:ext>
            </a:extLst>
          </p:cNvPr>
          <p:cNvSpPr txBox="1"/>
          <p:nvPr/>
        </p:nvSpPr>
        <p:spPr>
          <a:xfrm>
            <a:off x="955344" y="2019869"/>
            <a:ext cx="103177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Data Careers are not clearly defined. What kind of data career is for you?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04950-1D51-426F-B9C0-54DD58C2401D}"/>
              </a:ext>
            </a:extLst>
          </p:cNvPr>
          <p:cNvSpPr txBox="1"/>
          <p:nvPr/>
        </p:nvSpPr>
        <p:spPr>
          <a:xfrm>
            <a:off x="8898339" y="2702257"/>
            <a:ext cx="29325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Problem Solving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Statistics &amp; Mathematics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Programming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Communication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Business</a:t>
            </a:r>
          </a:p>
        </p:txBody>
      </p:sp>
    </p:spTree>
    <p:extLst>
      <p:ext uri="{BB962C8B-B14F-4D97-AF65-F5344CB8AC3E}">
        <p14:creationId xmlns:p14="http://schemas.microsoft.com/office/powerpoint/2010/main" val="89689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8754B-2018-4B7E-815C-C7C8CA76C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How a complex skill is acquired?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354AD-95A5-4FB1-A776-25A58377D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6598" y="2057400"/>
            <a:ext cx="2487202" cy="1723490"/>
          </a:xfr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200 days 2 hrs/day 700 days 3 hrs/day 630 days 6 hrs/day 365 days 10 hrs/day</a:t>
            </a:r>
          </a:p>
          <a:p>
            <a:pPr marL="0" indent="0">
              <a:buNone/>
            </a:pPr>
            <a:r>
              <a:rPr lang="en-IN" sz="2000" dirty="0"/>
              <a:t>=~ 5-6 years</a:t>
            </a:r>
          </a:p>
          <a:p>
            <a:pPr marL="0" indent="0">
              <a:buNone/>
            </a:pPr>
            <a:endParaRPr lang="en-IN" sz="2000" b="0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1BF99-C58F-4070-B18A-DF750913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pic>
        <p:nvPicPr>
          <p:cNvPr id="10" name="Picture 9" descr="A lit up city at night&#10;&#10;Description generated with high confidence">
            <a:extLst>
              <a:ext uri="{FF2B5EF4-FFF2-40B4-BE49-F238E27FC236}">
                <a16:creationId xmlns:a16="http://schemas.microsoft.com/office/drawing/2014/main" id="{C5905EC8-4E41-4C77-8681-B7A12841BA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4" t="23612" r="1059" b="16024"/>
          <a:stretch/>
        </p:blipFill>
        <p:spPr>
          <a:xfrm>
            <a:off x="801386" y="1982914"/>
            <a:ext cx="808576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2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8754B-2018-4B7E-815C-C7C8CA76C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Before you start…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1BF99-C58F-4070-B18A-DF750913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1026" name="Picture 2" descr="Notebook, Girl, Cellphone, Smile, Joy, Person, People">
            <a:extLst>
              <a:ext uri="{FF2B5EF4-FFF2-40B4-BE49-F238E27FC236}">
                <a16:creationId xmlns:a16="http://schemas.microsoft.com/office/drawing/2014/main" id="{516DDE4F-CC83-43F0-93CA-0B548F0FE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36" y="1844303"/>
            <a:ext cx="3651522" cy="262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rl, Computer, Work, Fatigue, Office, Woman">
            <a:extLst>
              <a:ext uri="{FF2B5EF4-FFF2-40B4-BE49-F238E27FC236}">
                <a16:creationId xmlns:a16="http://schemas.microsoft.com/office/drawing/2014/main" id="{44D2B2F3-A2A5-4A44-BFA1-70B0F28CC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756" y="1828801"/>
            <a:ext cx="3724152" cy="263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60708A-414F-40EB-BA00-D43DCA66B9D6}"/>
              </a:ext>
            </a:extLst>
          </p:cNvPr>
          <p:cNvSpPr txBox="1"/>
          <p:nvPr/>
        </p:nvSpPr>
        <p:spPr>
          <a:xfrm>
            <a:off x="1921791" y="1937291"/>
            <a:ext cx="2061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Initial Enthusiasm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3DDC24-9F81-458D-9CAA-881510E37A5F}"/>
              </a:ext>
            </a:extLst>
          </p:cNvPr>
          <p:cNvSpPr txBox="1"/>
          <p:nvPr/>
        </p:nvSpPr>
        <p:spPr>
          <a:xfrm>
            <a:off x="9298982" y="1937291"/>
            <a:ext cx="1162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Fatigue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F535DE-5B44-4079-B2C9-5150489997EB}"/>
              </a:ext>
            </a:extLst>
          </p:cNvPr>
          <p:cNvCxnSpPr/>
          <p:nvPr/>
        </p:nvCxnSpPr>
        <p:spPr>
          <a:xfrm>
            <a:off x="5160936" y="3130661"/>
            <a:ext cx="19837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B2262A-C07E-4938-ADE6-D7247119097F}"/>
              </a:ext>
            </a:extLst>
          </p:cNvPr>
          <p:cNvSpPr txBox="1"/>
          <p:nvPr/>
        </p:nvSpPr>
        <p:spPr>
          <a:xfrm>
            <a:off x="2247254" y="4959457"/>
            <a:ext cx="8353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Why?  </a:t>
            </a:r>
            <a:r>
              <a:rPr lang="en-IN" sz="2200" dirty="0"/>
              <a:t>What</a:t>
            </a:r>
            <a:r>
              <a:rPr lang="en-IN" sz="2400" dirty="0"/>
              <a:t> are my weaknesses and fears? What can go wrong?</a:t>
            </a:r>
          </a:p>
        </p:txBody>
      </p:sp>
    </p:spTree>
    <p:extLst>
      <p:ext uri="{BB962C8B-B14F-4D97-AF65-F5344CB8AC3E}">
        <p14:creationId xmlns:p14="http://schemas.microsoft.com/office/powerpoint/2010/main" val="191330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DBAC4-A247-49BC-94DF-7A9757564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398 Hrs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5FA14-316A-4B16-947A-1117FE431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Confirming your interest. Not quitting before you spend 398 hrs.</a:t>
            </a:r>
            <a:endParaRPr lang="en-IN" sz="2400" b="0" dirty="0">
              <a:effectLst/>
            </a:endParaRPr>
          </a:p>
          <a:p>
            <a:endParaRPr lang="en-IN" sz="2400" dirty="0"/>
          </a:p>
          <a:p>
            <a:r>
              <a:rPr lang="en-IN" sz="2400" dirty="0"/>
              <a:t>One article / tutorial for a week. Spend less than 10 hrs/week.</a:t>
            </a:r>
            <a:endParaRPr lang="en-IN" sz="2400" b="0" dirty="0">
              <a:effectLst/>
            </a:endParaRPr>
          </a:p>
          <a:p>
            <a:r>
              <a:rPr lang="en-IN" sz="2400" dirty="0"/>
              <a:t>Avoid talking about your interest.</a:t>
            </a:r>
            <a:endParaRPr lang="en-IN" sz="2400" b="0" dirty="0">
              <a:effectLst/>
            </a:endParaRPr>
          </a:p>
          <a:p>
            <a:r>
              <a:rPr lang="en-IN" sz="2400" dirty="0"/>
              <a:t>Spend some time everyday.</a:t>
            </a:r>
            <a:endParaRPr lang="en-IN" sz="2400" b="0" dirty="0">
              <a:effectLst/>
            </a:endParaRPr>
          </a:p>
          <a:p>
            <a:r>
              <a:rPr lang="en-IN" sz="2400" dirty="0"/>
              <a:t>Use your existing skills.</a:t>
            </a:r>
          </a:p>
          <a:p>
            <a:r>
              <a:rPr lang="en-IN" sz="2400" dirty="0"/>
              <a:t>Create personalized problem statement.</a:t>
            </a:r>
            <a:br>
              <a:rPr lang="en-IN" sz="2400" dirty="0"/>
            </a:b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85543-6A3C-47B9-8D38-AD5A955B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821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E56FB-CA42-4880-AEC9-4B9919FB2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Questions at beginner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75F71-BB8C-4C6F-8A40-317763921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IN" sz="2200" dirty="0"/>
              <a:t>How do I know that the tutorial I am following is ‘the best’?</a:t>
            </a:r>
          </a:p>
          <a:p>
            <a:r>
              <a:rPr lang="en-IN" sz="2200" dirty="0"/>
              <a:t>How to cover </a:t>
            </a:r>
            <a:r>
              <a:rPr lang="en-IN" sz="2400" dirty="0"/>
              <a:t>for</a:t>
            </a:r>
            <a:r>
              <a:rPr lang="en-IN" sz="2200" dirty="0"/>
              <a:t> prerequisites in maths and stats?</a:t>
            </a:r>
          </a:p>
          <a:p>
            <a:r>
              <a:rPr lang="en-IN" sz="2200" dirty="0"/>
              <a:t>How I can use my knowledge in my current job?</a:t>
            </a:r>
          </a:p>
          <a:p>
            <a:r>
              <a:rPr lang="en-IN" sz="2200" dirty="0"/>
              <a:t>How to learn programming languages required for data career?</a:t>
            </a:r>
          </a:p>
          <a:p>
            <a:r>
              <a:rPr lang="en-IN" sz="2200" dirty="0"/>
              <a:t>How do I get real world data?</a:t>
            </a:r>
          </a:p>
          <a:p>
            <a:r>
              <a:rPr lang="en-IN" sz="2200" dirty="0"/>
              <a:t>How do I get practice problems?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7A9DF-D6A9-49DD-83FB-3FB6EA6A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8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F030A-56C8-438E-8251-BC07CDED1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Courses and Mentors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6F467-5B2F-4400-95D6-8896EE4D2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881" y="2541722"/>
            <a:ext cx="10268919" cy="3387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Take one quality course at a time. Complete it, take a break and go over the material again.</a:t>
            </a:r>
            <a:endParaRPr lang="en-IN" sz="2400" b="0" dirty="0">
              <a:effectLst/>
            </a:endParaRPr>
          </a:p>
          <a:p>
            <a:pPr marL="0" indent="0">
              <a:buNone/>
            </a:pPr>
            <a:r>
              <a:rPr lang="en-IN" sz="2400" dirty="0"/>
              <a:t>Using the knowledge/code you have in the course, solve a problem at your job or life.</a:t>
            </a:r>
            <a:endParaRPr lang="en-IN" sz="2400" b="0" dirty="0">
              <a:effectLst/>
            </a:endParaRPr>
          </a:p>
          <a:p>
            <a:pPr marL="0" indent="0">
              <a:buNone/>
            </a:pPr>
            <a:r>
              <a:rPr lang="en-IN" sz="2400" dirty="0"/>
              <a:t>Start spending more time per week [&gt; 10 hrs/week].</a:t>
            </a:r>
          </a:p>
          <a:p>
            <a:pPr marL="0" indent="0">
              <a:buNone/>
            </a:pPr>
            <a:r>
              <a:rPr lang="en-IN" sz="2400" b="0" dirty="0">
                <a:effectLst/>
              </a:rPr>
              <a:t>Choose the course having hands on implementation.</a:t>
            </a:r>
          </a:p>
          <a:p>
            <a:pPr marL="0" indent="0">
              <a:buNone/>
            </a:pPr>
            <a:r>
              <a:rPr lang="en-IN" sz="2400" dirty="0"/>
              <a:t>Start searching for a mentor. Ask him/her the interesting problems. Offer your help for free.</a:t>
            </a:r>
          </a:p>
          <a:p>
            <a:pPr marL="0" indent="0">
              <a:buNone/>
            </a:pPr>
            <a:endParaRPr lang="en-IN" sz="2400" b="0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DF65B-44FC-4252-A33F-FCAC47F30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20A21-639F-4A67-ACAB-2A2541AFD28C}"/>
              </a:ext>
            </a:extLst>
          </p:cNvPr>
          <p:cNvSpPr txBox="1"/>
          <p:nvPr/>
        </p:nvSpPr>
        <p:spPr>
          <a:xfrm>
            <a:off x="1115878" y="1782304"/>
            <a:ext cx="7051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MOOC or Classroom?</a:t>
            </a:r>
          </a:p>
        </p:txBody>
      </p:sp>
    </p:spTree>
    <p:extLst>
      <p:ext uri="{BB962C8B-B14F-4D97-AF65-F5344CB8AC3E}">
        <p14:creationId xmlns:p14="http://schemas.microsoft.com/office/powerpoint/2010/main" val="126132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75272-3408-4EE1-8334-D311A7C31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IN"/>
              <a:t>To Do for beginners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CA65F-BBC4-45FD-8D07-60B5DDD7F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IN" sz="2400" dirty="0"/>
              <a:t>Focus on building something. Even it is a trivial problem.</a:t>
            </a:r>
            <a:endParaRPr lang="en-IN" sz="2400" b="0" dirty="0">
              <a:effectLst/>
            </a:endParaRPr>
          </a:p>
          <a:p>
            <a:r>
              <a:rPr lang="en-IN" sz="2400" dirty="0"/>
              <a:t>First stage you were merely copying, now change something small, get pleasure of discovering new things not in the article/book/course.</a:t>
            </a:r>
            <a:endParaRPr lang="en-IN" sz="2400" b="0" dirty="0">
              <a:effectLst/>
            </a:endParaRPr>
          </a:p>
          <a:p>
            <a:r>
              <a:rPr lang="en-IN" sz="2400" dirty="0"/>
              <a:t>Language does not matter at this stage. Octave, Julia, R, Python, Java anything welcome.</a:t>
            </a:r>
            <a:endParaRPr lang="en-IN" sz="2400" b="0" dirty="0">
              <a:effectLst/>
            </a:endParaRPr>
          </a:p>
          <a:p>
            <a:r>
              <a:rPr lang="en-IN" sz="2400" dirty="0"/>
              <a:t>Follow 'simple done deep' . Take a simple concept, study it well. Study prerequisites. Apply to many datasets. </a:t>
            </a:r>
            <a:endParaRPr lang="en-IN" sz="2400" b="0" dirty="0">
              <a:effectLst/>
            </a:endParaRPr>
          </a:p>
          <a:p>
            <a:r>
              <a:rPr lang="en-IN" sz="2400" dirty="0"/>
              <a:t>Push on GitHub / Show it to your friends. Don't be shy to say 'You don't know', but go back, learn it again and explain.</a:t>
            </a:r>
            <a:endParaRPr lang="en-IN" sz="2400" b="0" dirty="0">
              <a:effectLst/>
            </a:endParaRP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E3A84-8142-4ACE-803B-1E38C886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093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2142</TotalTime>
  <Words>2185</Words>
  <Application>Microsoft Office PowerPoint</Application>
  <PresentationFormat>Widescreen</PresentationFormat>
  <Paragraphs>338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Open Sans</vt:lpstr>
      <vt:lpstr>Wingdings</vt:lpstr>
      <vt:lpstr>Office Theme</vt:lpstr>
      <vt:lpstr>Data Careers</vt:lpstr>
      <vt:lpstr>About</vt:lpstr>
      <vt:lpstr>Types of data careers</vt:lpstr>
      <vt:lpstr>How a complex skill is acquired?</vt:lpstr>
      <vt:lpstr>Before you start…</vt:lpstr>
      <vt:lpstr>398 Hrs rule</vt:lpstr>
      <vt:lpstr>Questions at beginner</vt:lpstr>
      <vt:lpstr>Courses and Mentors</vt:lpstr>
      <vt:lpstr>To Do for beginners</vt:lpstr>
      <vt:lpstr>Warning!</vt:lpstr>
      <vt:lpstr>Adding competition and complexity.</vt:lpstr>
      <vt:lpstr>Most effective way to learn</vt:lpstr>
      <vt:lpstr>Tips for progression</vt:lpstr>
      <vt:lpstr>Being competent</vt:lpstr>
      <vt:lpstr>What hiring managers look for</vt:lpstr>
      <vt:lpstr>What surveys are telling?</vt:lpstr>
      <vt:lpstr>Designations &amp; skills</vt:lpstr>
      <vt:lpstr>How much math?</vt:lpstr>
      <vt:lpstr>What to learn in maths</vt:lpstr>
      <vt:lpstr>Other Skills…</vt:lpstr>
      <vt:lpstr>General Profile</vt:lpstr>
      <vt:lpstr>Strategy</vt:lpstr>
      <vt:lpstr>Above Competent</vt:lpstr>
      <vt:lpstr>What if…</vt:lpstr>
      <vt:lpstr>Remember</vt:lpstr>
      <vt:lpstr>Thanks</vt:lpstr>
      <vt:lpstr>Images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Careers</dc:title>
  <dc:creator>Adwait Bhave</dc:creator>
  <cp:lastModifiedBy>Adwait Bhave</cp:lastModifiedBy>
  <cp:revision>217</cp:revision>
  <dcterms:created xsi:type="dcterms:W3CDTF">2018-02-20T04:47:17Z</dcterms:created>
  <dcterms:modified xsi:type="dcterms:W3CDTF">2018-02-26T05:24:51Z</dcterms:modified>
</cp:coreProperties>
</file>