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52"/>
  </p:notesMasterIdLst>
  <p:sldIdLst>
    <p:sldId id="256" r:id="rId2"/>
    <p:sldId id="257" r:id="rId3"/>
    <p:sldId id="269" r:id="rId4"/>
    <p:sldId id="270" r:id="rId5"/>
    <p:sldId id="271" r:id="rId6"/>
    <p:sldId id="272" r:id="rId7"/>
    <p:sldId id="273" r:id="rId8"/>
    <p:sldId id="274" r:id="rId9"/>
    <p:sldId id="275" r:id="rId10"/>
    <p:sldId id="276" r:id="rId11"/>
    <p:sldId id="277" r:id="rId12"/>
    <p:sldId id="278" r:id="rId13"/>
    <p:sldId id="279" r:id="rId14"/>
    <p:sldId id="307" r:id="rId15"/>
    <p:sldId id="282" r:id="rId16"/>
    <p:sldId id="284" r:id="rId17"/>
    <p:sldId id="285" r:id="rId18"/>
    <p:sldId id="286" r:id="rId19"/>
    <p:sldId id="306" r:id="rId20"/>
    <p:sldId id="287" r:id="rId21"/>
    <p:sldId id="289" r:id="rId22"/>
    <p:sldId id="308" r:id="rId23"/>
    <p:sldId id="311" r:id="rId24"/>
    <p:sldId id="283" r:id="rId25"/>
    <p:sldId id="290" r:id="rId26"/>
    <p:sldId id="291" r:id="rId27"/>
    <p:sldId id="294" r:id="rId28"/>
    <p:sldId id="293" r:id="rId29"/>
    <p:sldId id="292" r:id="rId30"/>
    <p:sldId id="310" r:id="rId31"/>
    <p:sldId id="309" r:id="rId32"/>
    <p:sldId id="313" r:id="rId33"/>
    <p:sldId id="317" r:id="rId34"/>
    <p:sldId id="315" r:id="rId35"/>
    <p:sldId id="299" r:id="rId36"/>
    <p:sldId id="319" r:id="rId37"/>
    <p:sldId id="295" r:id="rId38"/>
    <p:sldId id="302" r:id="rId39"/>
    <p:sldId id="312" r:id="rId40"/>
    <p:sldId id="316" r:id="rId41"/>
    <p:sldId id="318" r:id="rId42"/>
    <p:sldId id="297" r:id="rId43"/>
    <p:sldId id="300" r:id="rId44"/>
    <p:sldId id="320" r:id="rId45"/>
    <p:sldId id="321" r:id="rId46"/>
    <p:sldId id="322" r:id="rId47"/>
    <p:sldId id="323" r:id="rId48"/>
    <p:sldId id="324" r:id="rId49"/>
    <p:sldId id="268" r:id="rId50"/>
    <p:sldId id="32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85880" autoAdjust="0"/>
  </p:normalViewPr>
  <p:slideViewPr>
    <p:cSldViewPr snapToGrid="0">
      <p:cViewPr varScale="1">
        <p:scale>
          <a:sx n="99" d="100"/>
          <a:sy n="99" d="100"/>
        </p:scale>
        <p:origin x="972"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3EC98-3CD8-419A-9267-DE7048C5080C}" type="datetimeFigureOut">
              <a:rPr lang="en-IN" smtClean="0"/>
              <a:t>11-07-2017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3E860B-700F-451C-AFDE-D1A75D9F74DE}" type="slidenum">
              <a:rPr lang="en-IN" smtClean="0"/>
              <a:t>‹#›</a:t>
            </a:fld>
            <a:endParaRPr lang="en-IN"/>
          </a:p>
        </p:txBody>
      </p:sp>
    </p:spTree>
    <p:extLst>
      <p:ext uri="{BB962C8B-B14F-4D97-AF65-F5344CB8AC3E}">
        <p14:creationId xmlns:p14="http://schemas.microsoft.com/office/powerpoint/2010/main" val="22473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2</a:t>
            </a:fld>
            <a:endParaRPr lang="en-IN"/>
          </a:p>
        </p:txBody>
      </p:sp>
    </p:spTree>
    <p:extLst>
      <p:ext uri="{BB962C8B-B14F-4D97-AF65-F5344CB8AC3E}">
        <p14:creationId xmlns:p14="http://schemas.microsoft.com/office/powerpoint/2010/main" val="3853285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16</a:t>
            </a:fld>
            <a:endParaRPr lang="en-IN"/>
          </a:p>
        </p:txBody>
      </p:sp>
    </p:spTree>
    <p:extLst>
      <p:ext uri="{BB962C8B-B14F-4D97-AF65-F5344CB8AC3E}">
        <p14:creationId xmlns:p14="http://schemas.microsoft.com/office/powerpoint/2010/main" val="109776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17</a:t>
            </a:fld>
            <a:endParaRPr lang="en-IN"/>
          </a:p>
        </p:txBody>
      </p:sp>
    </p:spTree>
    <p:extLst>
      <p:ext uri="{BB962C8B-B14F-4D97-AF65-F5344CB8AC3E}">
        <p14:creationId xmlns:p14="http://schemas.microsoft.com/office/powerpoint/2010/main" val="1599659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Firth’s Distributional Hypothesis is the basis for statistical semantics. Although the Distributional Hypothesis originated in linguistics, it is now receiving attention in cognitive science especially regarding the context of word use. In recent years, the distributional hypothesis has provided the basis for the theory of similarity-based generalization in language learning: </a:t>
            </a:r>
          </a:p>
        </p:txBody>
      </p:sp>
      <p:sp>
        <p:nvSpPr>
          <p:cNvPr id="4" name="Slide Number Placeholder 3"/>
          <p:cNvSpPr>
            <a:spLocks noGrp="1"/>
          </p:cNvSpPr>
          <p:nvPr>
            <p:ph type="sldNum" sz="quarter" idx="10"/>
          </p:nvPr>
        </p:nvSpPr>
        <p:spPr/>
        <p:txBody>
          <a:bodyPr/>
          <a:lstStyle/>
          <a:p>
            <a:fld id="{383E860B-700F-451C-AFDE-D1A75D9F74DE}" type="slidenum">
              <a:rPr lang="en-IN" smtClean="0"/>
              <a:t>18</a:t>
            </a:fld>
            <a:endParaRPr lang="en-IN"/>
          </a:p>
        </p:txBody>
      </p:sp>
    </p:spTree>
    <p:extLst>
      <p:ext uri="{BB962C8B-B14F-4D97-AF65-F5344CB8AC3E}">
        <p14:creationId xmlns:p14="http://schemas.microsoft.com/office/powerpoint/2010/main" val="638996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19</a:t>
            </a:fld>
            <a:endParaRPr lang="en-IN"/>
          </a:p>
        </p:txBody>
      </p:sp>
    </p:spTree>
    <p:extLst>
      <p:ext uri="{BB962C8B-B14F-4D97-AF65-F5344CB8AC3E}">
        <p14:creationId xmlns:p14="http://schemas.microsoft.com/office/powerpoint/2010/main" val="538115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20</a:t>
            </a:fld>
            <a:endParaRPr lang="en-IN"/>
          </a:p>
        </p:txBody>
      </p:sp>
    </p:spTree>
    <p:extLst>
      <p:ext uri="{BB962C8B-B14F-4D97-AF65-F5344CB8AC3E}">
        <p14:creationId xmlns:p14="http://schemas.microsoft.com/office/powerpoint/2010/main" val="172161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22</a:t>
            </a:fld>
            <a:endParaRPr lang="en-IN"/>
          </a:p>
        </p:txBody>
      </p:sp>
    </p:spTree>
    <p:extLst>
      <p:ext uri="{BB962C8B-B14F-4D97-AF65-F5344CB8AC3E}">
        <p14:creationId xmlns:p14="http://schemas.microsoft.com/office/powerpoint/2010/main" val="706471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23</a:t>
            </a:fld>
            <a:endParaRPr lang="en-IN"/>
          </a:p>
        </p:txBody>
      </p:sp>
    </p:spTree>
    <p:extLst>
      <p:ext uri="{BB962C8B-B14F-4D97-AF65-F5344CB8AC3E}">
        <p14:creationId xmlns:p14="http://schemas.microsoft.com/office/powerpoint/2010/main" val="1124420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24</a:t>
            </a:fld>
            <a:endParaRPr lang="en-IN"/>
          </a:p>
        </p:txBody>
      </p:sp>
    </p:spTree>
    <p:extLst>
      <p:ext uri="{BB962C8B-B14F-4D97-AF65-F5344CB8AC3E}">
        <p14:creationId xmlns:p14="http://schemas.microsoft.com/office/powerpoint/2010/main" val="1127310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25</a:t>
            </a:fld>
            <a:endParaRPr lang="en-IN"/>
          </a:p>
        </p:txBody>
      </p:sp>
    </p:spTree>
    <p:extLst>
      <p:ext uri="{BB962C8B-B14F-4D97-AF65-F5344CB8AC3E}">
        <p14:creationId xmlns:p14="http://schemas.microsoft.com/office/powerpoint/2010/main" val="1267722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A287F05-FCD8-4F5C-AFF0-93765CD6FDBF}" type="slidenum">
              <a:rPr lang="en-GB" smtClean="0"/>
              <a:t>32</a:t>
            </a:fld>
            <a:endParaRPr lang="en-GB"/>
          </a:p>
        </p:txBody>
      </p:sp>
    </p:spTree>
    <p:extLst>
      <p:ext uri="{BB962C8B-B14F-4D97-AF65-F5344CB8AC3E}">
        <p14:creationId xmlns:p14="http://schemas.microsoft.com/office/powerpoint/2010/main" val="419734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3</a:t>
            </a:fld>
            <a:endParaRPr lang="en-IN"/>
          </a:p>
        </p:txBody>
      </p:sp>
    </p:spTree>
    <p:extLst>
      <p:ext uri="{BB962C8B-B14F-4D97-AF65-F5344CB8AC3E}">
        <p14:creationId xmlns:p14="http://schemas.microsoft.com/office/powerpoint/2010/main" val="729914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42</a:t>
            </a:fld>
            <a:endParaRPr lang="en-IN"/>
          </a:p>
        </p:txBody>
      </p:sp>
    </p:spTree>
    <p:extLst>
      <p:ext uri="{BB962C8B-B14F-4D97-AF65-F5344CB8AC3E}">
        <p14:creationId xmlns:p14="http://schemas.microsoft.com/office/powerpoint/2010/main" val="2206490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Possible measures of similarity might take into consideration:</a:t>
            </a:r>
          </a:p>
          <a:p>
            <a:r>
              <a:rPr lang="en-IN" sz="1200" kern="1200" dirty="0">
                <a:solidFill>
                  <a:schemeClr val="tx1"/>
                </a:solidFill>
                <a:effectLst/>
                <a:latin typeface="+mn-lt"/>
                <a:ea typeface="+mn-ea"/>
                <a:cs typeface="+mn-cs"/>
              </a:rPr>
              <a:t>(a) The lengths of the documents</a:t>
            </a:r>
          </a:p>
          <a:p>
            <a:r>
              <a:rPr lang="en-IN" sz="1200" kern="1200" dirty="0">
                <a:solidFill>
                  <a:schemeClr val="tx1"/>
                </a:solidFill>
                <a:effectLst/>
                <a:latin typeface="+mn-lt"/>
                <a:ea typeface="+mn-ea"/>
                <a:cs typeface="+mn-cs"/>
              </a:rPr>
              <a:t>(b) The number of terms in common</a:t>
            </a:r>
          </a:p>
          <a:p>
            <a:r>
              <a:rPr lang="en-IN" sz="1200" kern="1200" dirty="0">
                <a:solidFill>
                  <a:schemeClr val="tx1"/>
                </a:solidFill>
                <a:effectLst/>
                <a:latin typeface="+mn-lt"/>
                <a:ea typeface="+mn-ea"/>
                <a:cs typeface="+mn-cs"/>
              </a:rPr>
              <a:t>(c) Whether the terms are common or unusual</a:t>
            </a:r>
          </a:p>
          <a:p>
            <a:r>
              <a:rPr lang="en-IN" sz="1200" kern="1200" dirty="0">
                <a:solidFill>
                  <a:schemeClr val="tx1"/>
                </a:solidFill>
                <a:effectLst/>
                <a:latin typeface="+mn-lt"/>
                <a:ea typeface="+mn-ea"/>
                <a:cs typeface="+mn-cs"/>
              </a:rPr>
              <a:t>(d) How many times each term appears</a:t>
            </a:r>
          </a:p>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4</a:t>
            </a:fld>
            <a:endParaRPr lang="en-IN"/>
          </a:p>
        </p:txBody>
      </p:sp>
    </p:spTree>
    <p:extLst>
      <p:ext uri="{BB962C8B-B14F-4D97-AF65-F5344CB8AC3E}">
        <p14:creationId xmlns:p14="http://schemas.microsoft.com/office/powerpoint/2010/main" val="2290643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5</a:t>
            </a:fld>
            <a:endParaRPr lang="en-IN"/>
          </a:p>
        </p:txBody>
      </p:sp>
    </p:spTree>
    <p:extLst>
      <p:ext uri="{BB962C8B-B14F-4D97-AF65-F5344CB8AC3E}">
        <p14:creationId xmlns:p14="http://schemas.microsoft.com/office/powerpoint/2010/main" val="3956146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7</a:t>
            </a:fld>
            <a:endParaRPr lang="en-IN"/>
          </a:p>
        </p:txBody>
      </p:sp>
    </p:spTree>
    <p:extLst>
      <p:ext uri="{BB962C8B-B14F-4D97-AF65-F5344CB8AC3E}">
        <p14:creationId xmlns:p14="http://schemas.microsoft.com/office/powerpoint/2010/main" val="1138771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8</a:t>
            </a:fld>
            <a:endParaRPr lang="en-IN"/>
          </a:p>
        </p:txBody>
      </p:sp>
    </p:spTree>
    <p:extLst>
      <p:ext uri="{BB962C8B-B14F-4D97-AF65-F5344CB8AC3E}">
        <p14:creationId xmlns:p14="http://schemas.microsoft.com/office/powerpoint/2010/main" val="3968029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10</a:t>
            </a:fld>
            <a:endParaRPr lang="en-IN"/>
          </a:p>
        </p:txBody>
      </p:sp>
    </p:spTree>
    <p:extLst>
      <p:ext uri="{BB962C8B-B14F-4D97-AF65-F5344CB8AC3E}">
        <p14:creationId xmlns:p14="http://schemas.microsoft.com/office/powerpoint/2010/main" val="1643120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3E860B-700F-451C-AFDE-D1A75D9F74DE}" type="slidenum">
              <a:rPr lang="en-IN" smtClean="0"/>
              <a:t>14</a:t>
            </a:fld>
            <a:endParaRPr lang="en-IN"/>
          </a:p>
        </p:txBody>
      </p:sp>
    </p:spTree>
    <p:extLst>
      <p:ext uri="{BB962C8B-B14F-4D97-AF65-F5344CB8AC3E}">
        <p14:creationId xmlns:p14="http://schemas.microsoft.com/office/powerpoint/2010/main" val="2575927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Each layer can apply any function you want to the previous layer to produce an output (usually a linear transformation followed by a squashing nonlinearity). </a:t>
            </a:r>
          </a:p>
          <a:p>
            <a:r>
              <a:rPr lang="en-IN" dirty="0"/>
              <a:t>The hidden layer's job is to transform the inputs into something that the output layer can use.</a:t>
            </a:r>
          </a:p>
          <a:p>
            <a:r>
              <a:rPr lang="en-IN" dirty="0"/>
              <a:t>The output layer transforms the hidden layer activations into whatever scale you wanted your output to be on.</a:t>
            </a:r>
          </a:p>
        </p:txBody>
      </p:sp>
      <p:sp>
        <p:nvSpPr>
          <p:cNvPr id="4" name="Slide Number Placeholder 3"/>
          <p:cNvSpPr>
            <a:spLocks noGrp="1"/>
          </p:cNvSpPr>
          <p:nvPr>
            <p:ph type="sldNum" sz="quarter" idx="10"/>
          </p:nvPr>
        </p:nvSpPr>
        <p:spPr/>
        <p:txBody>
          <a:bodyPr/>
          <a:lstStyle/>
          <a:p>
            <a:fld id="{383E860B-700F-451C-AFDE-D1A75D9F74DE}" type="slidenum">
              <a:rPr lang="en-IN" smtClean="0"/>
              <a:t>15</a:t>
            </a:fld>
            <a:endParaRPr lang="en-IN"/>
          </a:p>
        </p:txBody>
      </p:sp>
    </p:spTree>
    <p:extLst>
      <p:ext uri="{BB962C8B-B14F-4D97-AF65-F5344CB8AC3E}">
        <p14:creationId xmlns:p14="http://schemas.microsoft.com/office/powerpoint/2010/main" val="2677449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C53554-76E7-4C7D-8EB1-B24E4F181F0E}"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989360-6004-4098-8588-E6318D230359}" type="slidenum">
              <a:rPr lang="en-IN" smtClean="0"/>
              <a:t>‹#›</a:t>
            </a:fld>
            <a:endParaRPr lang="en-IN"/>
          </a:p>
        </p:txBody>
      </p:sp>
    </p:spTree>
    <p:extLst>
      <p:ext uri="{BB962C8B-B14F-4D97-AF65-F5344CB8AC3E}">
        <p14:creationId xmlns:p14="http://schemas.microsoft.com/office/powerpoint/2010/main" val="1770952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53554-76E7-4C7D-8EB1-B24E4F181F0E}"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989360-6004-4098-8588-E6318D230359}" type="slidenum">
              <a:rPr lang="en-IN" smtClean="0"/>
              <a:t>‹#›</a:t>
            </a:fld>
            <a:endParaRPr lang="en-IN"/>
          </a:p>
        </p:txBody>
      </p:sp>
    </p:spTree>
    <p:extLst>
      <p:ext uri="{BB962C8B-B14F-4D97-AF65-F5344CB8AC3E}">
        <p14:creationId xmlns:p14="http://schemas.microsoft.com/office/powerpoint/2010/main" val="79567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53554-76E7-4C7D-8EB1-B24E4F181F0E}"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989360-6004-4098-8588-E6318D230359}" type="slidenum">
              <a:rPr lang="en-IN" smtClean="0"/>
              <a:t>‹#›</a:t>
            </a:fld>
            <a:endParaRPr lang="en-IN"/>
          </a:p>
        </p:txBody>
      </p:sp>
    </p:spTree>
    <p:extLst>
      <p:ext uri="{BB962C8B-B14F-4D97-AF65-F5344CB8AC3E}">
        <p14:creationId xmlns:p14="http://schemas.microsoft.com/office/powerpoint/2010/main" val="177324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53554-76E7-4C7D-8EB1-B24E4F181F0E}"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989360-6004-4098-8588-E6318D230359}" type="slidenum">
              <a:rPr lang="en-IN" smtClean="0"/>
              <a:t>‹#›</a:t>
            </a:fld>
            <a:endParaRPr lang="en-IN"/>
          </a:p>
        </p:txBody>
      </p:sp>
    </p:spTree>
    <p:extLst>
      <p:ext uri="{BB962C8B-B14F-4D97-AF65-F5344CB8AC3E}">
        <p14:creationId xmlns:p14="http://schemas.microsoft.com/office/powerpoint/2010/main" val="302641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C53554-76E7-4C7D-8EB1-B24E4F181F0E}" type="datetimeFigureOut">
              <a:rPr lang="en-IN" smtClean="0"/>
              <a:t>11-07-2017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989360-6004-4098-8588-E6318D230359}" type="slidenum">
              <a:rPr lang="en-IN" smtClean="0"/>
              <a:t>‹#›</a:t>
            </a:fld>
            <a:endParaRPr lang="en-IN"/>
          </a:p>
        </p:txBody>
      </p:sp>
    </p:spTree>
    <p:extLst>
      <p:ext uri="{BB962C8B-B14F-4D97-AF65-F5344CB8AC3E}">
        <p14:creationId xmlns:p14="http://schemas.microsoft.com/office/powerpoint/2010/main" val="87256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C53554-76E7-4C7D-8EB1-B24E4F181F0E}"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989360-6004-4098-8588-E6318D230359}" type="slidenum">
              <a:rPr lang="en-IN" smtClean="0"/>
              <a:t>‹#›</a:t>
            </a:fld>
            <a:endParaRPr lang="en-IN"/>
          </a:p>
        </p:txBody>
      </p:sp>
    </p:spTree>
    <p:extLst>
      <p:ext uri="{BB962C8B-B14F-4D97-AF65-F5344CB8AC3E}">
        <p14:creationId xmlns:p14="http://schemas.microsoft.com/office/powerpoint/2010/main" val="1534362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53554-76E7-4C7D-8EB1-B24E4F181F0E}" type="datetimeFigureOut">
              <a:rPr lang="en-IN" smtClean="0"/>
              <a:t>11-07-2017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989360-6004-4098-8588-E6318D230359}" type="slidenum">
              <a:rPr lang="en-IN" smtClean="0"/>
              <a:t>‹#›</a:t>
            </a:fld>
            <a:endParaRPr lang="en-IN"/>
          </a:p>
        </p:txBody>
      </p:sp>
    </p:spTree>
    <p:extLst>
      <p:ext uri="{BB962C8B-B14F-4D97-AF65-F5344CB8AC3E}">
        <p14:creationId xmlns:p14="http://schemas.microsoft.com/office/powerpoint/2010/main" val="194391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C53554-76E7-4C7D-8EB1-B24E4F181F0E}" type="datetimeFigureOut">
              <a:rPr lang="en-IN" smtClean="0"/>
              <a:t>11-07-2017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989360-6004-4098-8588-E6318D230359}" type="slidenum">
              <a:rPr lang="en-IN" smtClean="0"/>
              <a:t>‹#›</a:t>
            </a:fld>
            <a:endParaRPr lang="en-IN"/>
          </a:p>
        </p:txBody>
      </p:sp>
    </p:spTree>
    <p:extLst>
      <p:ext uri="{BB962C8B-B14F-4D97-AF65-F5344CB8AC3E}">
        <p14:creationId xmlns:p14="http://schemas.microsoft.com/office/powerpoint/2010/main" val="1009283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53554-76E7-4C7D-8EB1-B24E4F181F0E}" type="datetimeFigureOut">
              <a:rPr lang="en-IN" smtClean="0"/>
              <a:t>11-07-2017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989360-6004-4098-8588-E6318D230359}" type="slidenum">
              <a:rPr lang="en-IN" smtClean="0"/>
              <a:t>‹#›</a:t>
            </a:fld>
            <a:endParaRPr lang="en-IN"/>
          </a:p>
        </p:txBody>
      </p:sp>
    </p:spTree>
    <p:extLst>
      <p:ext uri="{BB962C8B-B14F-4D97-AF65-F5344CB8AC3E}">
        <p14:creationId xmlns:p14="http://schemas.microsoft.com/office/powerpoint/2010/main" val="207914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C53554-76E7-4C7D-8EB1-B24E4F181F0E}"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989360-6004-4098-8588-E6318D230359}" type="slidenum">
              <a:rPr lang="en-IN" smtClean="0"/>
              <a:t>‹#›</a:t>
            </a:fld>
            <a:endParaRPr lang="en-IN"/>
          </a:p>
        </p:txBody>
      </p:sp>
    </p:spTree>
    <p:extLst>
      <p:ext uri="{BB962C8B-B14F-4D97-AF65-F5344CB8AC3E}">
        <p14:creationId xmlns:p14="http://schemas.microsoft.com/office/powerpoint/2010/main" val="904943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C53554-76E7-4C7D-8EB1-B24E4F181F0E}" type="datetimeFigureOut">
              <a:rPr lang="en-IN" smtClean="0"/>
              <a:t>11-07-2017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989360-6004-4098-8588-E6318D230359}" type="slidenum">
              <a:rPr lang="en-IN" smtClean="0"/>
              <a:t>‹#›</a:t>
            </a:fld>
            <a:endParaRPr lang="en-IN"/>
          </a:p>
        </p:txBody>
      </p:sp>
    </p:spTree>
    <p:extLst>
      <p:ext uri="{BB962C8B-B14F-4D97-AF65-F5344CB8AC3E}">
        <p14:creationId xmlns:p14="http://schemas.microsoft.com/office/powerpoint/2010/main" val="4071119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53554-76E7-4C7D-8EB1-B24E4F181F0E}" type="datetimeFigureOut">
              <a:rPr lang="en-IN" smtClean="0"/>
              <a:t>11-07-2017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89360-6004-4098-8588-E6318D230359}" type="slidenum">
              <a:rPr lang="en-IN" smtClean="0"/>
              <a:t>‹#›</a:t>
            </a:fld>
            <a:endParaRPr lang="en-IN"/>
          </a:p>
        </p:txBody>
      </p:sp>
    </p:spTree>
    <p:extLst>
      <p:ext uri="{BB962C8B-B14F-4D97-AF65-F5344CB8AC3E}">
        <p14:creationId xmlns:p14="http://schemas.microsoft.com/office/powerpoint/2010/main" val="74734870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bionlp-www.utu.fi/wv_dem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adwaitbhave@gmail.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yantraguru/word2vec_talk"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35C6-8A89-4529-A8C9-F7FE27B08424}"/>
              </a:ext>
            </a:extLst>
          </p:cNvPr>
          <p:cNvSpPr>
            <a:spLocks noGrp="1"/>
          </p:cNvSpPr>
          <p:nvPr>
            <p:ph type="ctrTitle"/>
          </p:nvPr>
        </p:nvSpPr>
        <p:spPr/>
        <p:txBody>
          <a:bodyPr/>
          <a:lstStyle/>
          <a:p>
            <a:r>
              <a:rPr lang="en-IN" dirty="0"/>
              <a:t>Word 2 Vec</a:t>
            </a:r>
          </a:p>
        </p:txBody>
      </p:sp>
      <p:sp>
        <p:nvSpPr>
          <p:cNvPr id="3" name="Subtitle 2">
            <a:extLst>
              <a:ext uri="{FF2B5EF4-FFF2-40B4-BE49-F238E27FC236}">
                <a16:creationId xmlns:a16="http://schemas.microsoft.com/office/drawing/2014/main" id="{B9B35213-7D6E-4C88-8163-8675E40873E6}"/>
              </a:ext>
            </a:extLst>
          </p:cNvPr>
          <p:cNvSpPr>
            <a:spLocks noGrp="1"/>
          </p:cNvSpPr>
          <p:nvPr>
            <p:ph type="subTitle" idx="1"/>
          </p:nvPr>
        </p:nvSpPr>
        <p:spPr/>
        <p:txBody>
          <a:bodyPr/>
          <a:lstStyle/>
          <a:p>
            <a:r>
              <a:rPr lang="en-IN" dirty="0">
                <a:solidFill>
                  <a:schemeClr val="accent3"/>
                </a:solidFill>
              </a:rPr>
              <a:t>And other adventures</a:t>
            </a:r>
          </a:p>
        </p:txBody>
      </p:sp>
      <p:sp>
        <p:nvSpPr>
          <p:cNvPr id="4" name="TextBox 3">
            <a:extLst>
              <a:ext uri="{FF2B5EF4-FFF2-40B4-BE49-F238E27FC236}">
                <a16:creationId xmlns:a16="http://schemas.microsoft.com/office/drawing/2014/main" id="{2FC42624-B717-4497-AC78-18A8173A41E3}"/>
              </a:ext>
            </a:extLst>
          </p:cNvPr>
          <p:cNvSpPr txBox="1"/>
          <p:nvPr/>
        </p:nvSpPr>
        <p:spPr>
          <a:xfrm>
            <a:off x="10367493" y="6091707"/>
            <a:ext cx="1455313" cy="369332"/>
          </a:xfrm>
          <a:prstGeom prst="rect">
            <a:avLst/>
          </a:prstGeom>
          <a:noFill/>
        </p:spPr>
        <p:txBody>
          <a:bodyPr wrap="square" rtlCol="0">
            <a:spAutoFit/>
          </a:bodyPr>
          <a:lstStyle/>
          <a:p>
            <a:r>
              <a:rPr lang="en-IN" dirty="0"/>
              <a:t>July 12, 2017</a:t>
            </a:r>
          </a:p>
        </p:txBody>
      </p:sp>
      <p:sp>
        <p:nvSpPr>
          <p:cNvPr id="5" name="TextBox 4">
            <a:extLst>
              <a:ext uri="{FF2B5EF4-FFF2-40B4-BE49-F238E27FC236}">
                <a16:creationId xmlns:a16="http://schemas.microsoft.com/office/drawing/2014/main" id="{BFA77911-F582-477D-91E8-57AC182854BD}"/>
              </a:ext>
            </a:extLst>
          </p:cNvPr>
          <p:cNvSpPr txBox="1"/>
          <p:nvPr/>
        </p:nvSpPr>
        <p:spPr>
          <a:xfrm>
            <a:off x="3863662" y="4275786"/>
            <a:ext cx="5203065" cy="369332"/>
          </a:xfrm>
          <a:prstGeom prst="rect">
            <a:avLst/>
          </a:prstGeom>
          <a:noFill/>
        </p:spPr>
        <p:txBody>
          <a:bodyPr wrap="square" rtlCol="0">
            <a:spAutoFit/>
          </a:bodyPr>
          <a:lstStyle/>
          <a:p>
            <a:r>
              <a:rPr lang="en-IN" dirty="0">
                <a:solidFill>
                  <a:schemeClr val="accent5">
                    <a:lumMod val="75000"/>
                  </a:schemeClr>
                </a:solidFill>
              </a:rPr>
              <a:t>A conceptual introduction and practical applications </a:t>
            </a:r>
          </a:p>
        </p:txBody>
      </p:sp>
    </p:spTree>
    <p:extLst>
      <p:ext uri="{BB962C8B-B14F-4D97-AF65-F5344CB8AC3E}">
        <p14:creationId xmlns:p14="http://schemas.microsoft.com/office/powerpoint/2010/main" val="1516663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A8DE-8AA2-4BF8-B57C-D9C3B4205FD9}"/>
              </a:ext>
            </a:extLst>
          </p:cNvPr>
          <p:cNvSpPr>
            <a:spLocks noGrp="1"/>
          </p:cNvSpPr>
          <p:nvPr>
            <p:ph type="title"/>
          </p:nvPr>
        </p:nvSpPr>
        <p:spPr/>
        <p:txBody>
          <a:bodyPr/>
          <a:lstStyle/>
          <a:p>
            <a:r>
              <a:rPr lang="en-IN" dirty="0"/>
              <a:t>What if we decide on dimensions?</a:t>
            </a:r>
          </a:p>
        </p:txBody>
      </p:sp>
      <p:pic>
        <p:nvPicPr>
          <p:cNvPr id="4" name="Picture 3">
            <a:extLst>
              <a:ext uri="{FF2B5EF4-FFF2-40B4-BE49-F238E27FC236}">
                <a16:creationId xmlns:a16="http://schemas.microsoft.com/office/drawing/2014/main" id="{54887F2C-CDED-45A6-B050-38ED9DDFE9A7}"/>
              </a:ext>
            </a:extLst>
          </p:cNvPr>
          <p:cNvPicPr>
            <a:picLocks noChangeAspect="1"/>
          </p:cNvPicPr>
          <p:nvPr/>
        </p:nvPicPr>
        <p:blipFill>
          <a:blip r:embed="rId3"/>
          <a:stretch>
            <a:fillRect/>
          </a:stretch>
        </p:blipFill>
        <p:spPr>
          <a:xfrm>
            <a:off x="966787" y="1614487"/>
            <a:ext cx="3057525" cy="2571750"/>
          </a:xfrm>
          <a:prstGeom prst="rect">
            <a:avLst/>
          </a:prstGeom>
        </p:spPr>
      </p:pic>
      <p:sp>
        <p:nvSpPr>
          <p:cNvPr id="5" name="TextBox 4">
            <a:extLst>
              <a:ext uri="{FF2B5EF4-FFF2-40B4-BE49-F238E27FC236}">
                <a16:creationId xmlns:a16="http://schemas.microsoft.com/office/drawing/2014/main" id="{2B738C8B-B789-4C6C-9015-65BBB9844008}"/>
              </a:ext>
            </a:extLst>
          </p:cNvPr>
          <p:cNvSpPr txBox="1"/>
          <p:nvPr/>
        </p:nvSpPr>
        <p:spPr>
          <a:xfrm>
            <a:off x="951998" y="4328211"/>
            <a:ext cx="3686175" cy="369332"/>
          </a:xfrm>
          <a:prstGeom prst="rect">
            <a:avLst/>
          </a:prstGeom>
          <a:noFill/>
        </p:spPr>
        <p:txBody>
          <a:bodyPr wrap="square" rtlCol="0">
            <a:spAutoFit/>
          </a:bodyPr>
          <a:lstStyle/>
          <a:p>
            <a:r>
              <a:rPr lang="en-IN" dirty="0"/>
              <a:t>bear = [0.9,0.85]     cat = [0.85, 0.15]</a:t>
            </a:r>
          </a:p>
        </p:txBody>
      </p:sp>
      <p:pic>
        <p:nvPicPr>
          <p:cNvPr id="6" name="Picture 5">
            <a:extLst>
              <a:ext uri="{FF2B5EF4-FFF2-40B4-BE49-F238E27FC236}">
                <a16:creationId xmlns:a16="http://schemas.microsoft.com/office/drawing/2014/main" id="{DC6C2605-F0DA-4305-BE5D-3A5B52A434C2}"/>
              </a:ext>
            </a:extLst>
          </p:cNvPr>
          <p:cNvPicPr>
            <a:picLocks noChangeAspect="1"/>
          </p:cNvPicPr>
          <p:nvPr/>
        </p:nvPicPr>
        <p:blipFill>
          <a:blip r:embed="rId4"/>
          <a:stretch>
            <a:fillRect/>
          </a:stretch>
        </p:blipFill>
        <p:spPr>
          <a:xfrm>
            <a:off x="6529322" y="1474764"/>
            <a:ext cx="4124325" cy="3133725"/>
          </a:xfrm>
          <a:prstGeom prst="rect">
            <a:avLst/>
          </a:prstGeom>
        </p:spPr>
      </p:pic>
      <p:sp>
        <p:nvSpPr>
          <p:cNvPr id="8" name="TextBox 7">
            <a:extLst>
              <a:ext uri="{FF2B5EF4-FFF2-40B4-BE49-F238E27FC236}">
                <a16:creationId xmlns:a16="http://schemas.microsoft.com/office/drawing/2014/main" id="{63828E27-E500-4821-9F44-3909A397F3BF}"/>
              </a:ext>
            </a:extLst>
          </p:cNvPr>
          <p:cNvSpPr txBox="1"/>
          <p:nvPr/>
        </p:nvSpPr>
        <p:spPr>
          <a:xfrm>
            <a:off x="924567" y="4795414"/>
            <a:ext cx="5215944" cy="1477328"/>
          </a:xfrm>
          <a:prstGeom prst="rect">
            <a:avLst/>
          </a:prstGeom>
          <a:noFill/>
        </p:spPr>
        <p:txBody>
          <a:bodyPr wrap="square" rtlCol="0">
            <a:spAutoFit/>
          </a:bodyPr>
          <a:lstStyle/>
          <a:p>
            <a:r>
              <a:rPr lang="en-IN" dirty="0"/>
              <a:t>What is bear ^ cat?</a:t>
            </a:r>
          </a:p>
          <a:p>
            <a:r>
              <a:rPr lang="en-IN" dirty="0"/>
              <a:t>How many dimensions? </a:t>
            </a:r>
          </a:p>
          <a:p>
            <a:r>
              <a:rPr lang="en-IN" dirty="0"/>
              <a:t>How do we know the dimensions for our vocabulary?</a:t>
            </a:r>
          </a:p>
          <a:p>
            <a:endParaRPr lang="en-IN" dirty="0"/>
          </a:p>
          <a:p>
            <a:r>
              <a:rPr lang="en-IN" dirty="0"/>
              <a:t>This is known as distributed representation.</a:t>
            </a:r>
          </a:p>
        </p:txBody>
      </p:sp>
      <p:sp>
        <p:nvSpPr>
          <p:cNvPr id="3" name="Rectangle 2">
            <a:extLst>
              <a:ext uri="{FF2B5EF4-FFF2-40B4-BE49-F238E27FC236}">
                <a16:creationId xmlns:a16="http://schemas.microsoft.com/office/drawing/2014/main" id="{21F0D565-8FFB-43C1-BCFA-78F61F2AD8E0}"/>
              </a:ext>
            </a:extLst>
          </p:cNvPr>
          <p:cNvSpPr/>
          <p:nvPr/>
        </p:nvSpPr>
        <p:spPr>
          <a:xfrm>
            <a:off x="6435144" y="5076303"/>
            <a:ext cx="4743718" cy="923330"/>
          </a:xfrm>
          <a:prstGeom prst="rect">
            <a:avLst/>
          </a:prstGeom>
        </p:spPr>
        <p:txBody>
          <a:bodyPr wrap="square">
            <a:spAutoFit/>
          </a:bodyPr>
          <a:lstStyle/>
          <a:p>
            <a:r>
              <a:rPr lang="en-IN" dirty="0"/>
              <a:t>Is it theoretically possible to come up with limited set of features to exhaustively cover the meaning space?</a:t>
            </a:r>
          </a:p>
        </p:txBody>
      </p:sp>
      <p:sp>
        <p:nvSpPr>
          <p:cNvPr id="9" name="TextBox 8">
            <a:extLst>
              <a:ext uri="{FF2B5EF4-FFF2-40B4-BE49-F238E27FC236}">
                <a16:creationId xmlns:a16="http://schemas.microsoft.com/office/drawing/2014/main" id="{C64BB9FE-2300-4027-A56D-846B0CE30730}"/>
              </a:ext>
            </a:extLst>
          </p:cNvPr>
          <p:cNvSpPr txBox="1"/>
          <p:nvPr/>
        </p:nvSpPr>
        <p:spPr>
          <a:xfrm>
            <a:off x="933650" y="6439300"/>
            <a:ext cx="7411452" cy="238527"/>
          </a:xfrm>
          <a:prstGeom prst="rect">
            <a:avLst/>
          </a:prstGeom>
          <a:noFill/>
        </p:spPr>
        <p:txBody>
          <a:bodyPr wrap="square" rtlCol="0">
            <a:spAutoFit/>
          </a:bodyPr>
          <a:lstStyle>
            <a:defPPr>
              <a:defRPr lang="en-US"/>
            </a:defPPr>
            <a:lvl1pPr>
              <a:lnSpc>
                <a:spcPct val="95000"/>
              </a:lnSpc>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66"/>
                </a:solidFill>
                <a:latin typeface="Open Sans Light"/>
                <a:cs typeface="Open Sans Light"/>
              </a:defRPr>
            </a:lvl1pPr>
          </a:lstStyle>
          <a:p>
            <a:r>
              <a:rPr lang="en-IN" dirty="0"/>
              <a:t>Ref : Constructing and Evaluating Word Embeddings - Marek Rei</a:t>
            </a:r>
          </a:p>
        </p:txBody>
      </p:sp>
    </p:spTree>
    <p:extLst>
      <p:ext uri="{BB962C8B-B14F-4D97-AF65-F5344CB8AC3E}">
        <p14:creationId xmlns:p14="http://schemas.microsoft.com/office/powerpoint/2010/main" val="241430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1B57-7E97-47C7-AF70-83623D015B57}"/>
              </a:ext>
            </a:extLst>
          </p:cNvPr>
          <p:cNvSpPr>
            <a:spLocks noGrp="1"/>
          </p:cNvSpPr>
          <p:nvPr>
            <p:ph type="title"/>
          </p:nvPr>
        </p:nvSpPr>
        <p:spPr/>
        <p:txBody>
          <a:bodyPr/>
          <a:lstStyle/>
          <a:p>
            <a:r>
              <a:rPr lang="en-IN" dirty="0"/>
              <a:t>Measure of similarity</a:t>
            </a:r>
          </a:p>
        </p:txBody>
      </p:sp>
      <p:pic>
        <p:nvPicPr>
          <p:cNvPr id="4" name="Content Placeholder 3">
            <a:extLst>
              <a:ext uri="{FF2B5EF4-FFF2-40B4-BE49-F238E27FC236}">
                <a16:creationId xmlns:a16="http://schemas.microsoft.com/office/drawing/2014/main" id="{90FCEE9D-A15F-4233-A2EE-516266E1260D}"/>
              </a:ext>
            </a:extLst>
          </p:cNvPr>
          <p:cNvPicPr>
            <a:picLocks noGrp="1" noChangeAspect="1"/>
          </p:cNvPicPr>
          <p:nvPr>
            <p:ph idx="1"/>
          </p:nvPr>
        </p:nvPicPr>
        <p:blipFill>
          <a:blip r:embed="rId2"/>
          <a:stretch>
            <a:fillRect/>
          </a:stretch>
        </p:blipFill>
        <p:spPr>
          <a:xfrm>
            <a:off x="993887" y="1872523"/>
            <a:ext cx="4505392" cy="3537822"/>
          </a:xfrm>
          <a:prstGeom prst="rect">
            <a:avLst/>
          </a:prstGeom>
        </p:spPr>
      </p:pic>
      <p:pic>
        <p:nvPicPr>
          <p:cNvPr id="10" name="Picture 9" descr="A close up of a logo&#10;&#10;Description generated with high confidence">
            <a:extLst>
              <a:ext uri="{FF2B5EF4-FFF2-40B4-BE49-F238E27FC236}">
                <a16:creationId xmlns:a16="http://schemas.microsoft.com/office/drawing/2014/main" id="{B2D4C62B-0453-41BF-9A70-D24EFEE88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162" y="1752817"/>
            <a:ext cx="5486460" cy="1427687"/>
          </a:xfrm>
          <a:prstGeom prst="rect">
            <a:avLst/>
          </a:prstGeom>
        </p:spPr>
      </p:pic>
      <p:sp>
        <p:nvSpPr>
          <p:cNvPr id="11" name="TextBox 10">
            <a:extLst>
              <a:ext uri="{FF2B5EF4-FFF2-40B4-BE49-F238E27FC236}">
                <a16:creationId xmlns:a16="http://schemas.microsoft.com/office/drawing/2014/main" id="{D28B4F8B-1B6C-43B4-BF22-1EE9B3176FEB}"/>
              </a:ext>
            </a:extLst>
          </p:cNvPr>
          <p:cNvSpPr txBox="1"/>
          <p:nvPr/>
        </p:nvSpPr>
        <p:spPr>
          <a:xfrm>
            <a:off x="5972175" y="3586163"/>
            <a:ext cx="5186363" cy="2862322"/>
          </a:xfrm>
          <a:prstGeom prst="rect">
            <a:avLst/>
          </a:prstGeom>
          <a:noFill/>
        </p:spPr>
        <p:txBody>
          <a:bodyPr wrap="square" rtlCol="0">
            <a:spAutoFit/>
          </a:bodyPr>
          <a:lstStyle/>
          <a:p>
            <a:r>
              <a:rPr lang="en-IN" dirty="0"/>
              <a:t>cos(bear, cat) = 0.15 </a:t>
            </a:r>
          </a:p>
          <a:p>
            <a:r>
              <a:rPr lang="en-IN" dirty="0"/>
              <a:t>cos(bear, lion) = 0.9</a:t>
            </a:r>
          </a:p>
          <a:p>
            <a:endParaRPr lang="en-IN" dirty="0"/>
          </a:p>
          <a:p>
            <a:r>
              <a:rPr lang="en-IN" dirty="0"/>
              <a:t>We can infer some information, based only on the vector of the word.</a:t>
            </a:r>
          </a:p>
          <a:p>
            <a:r>
              <a:rPr lang="en-IN" dirty="0"/>
              <a:t>We don’t even need to know the labels on the vector elements.</a:t>
            </a:r>
          </a:p>
          <a:p>
            <a:endParaRPr lang="en-IN" dirty="0"/>
          </a:p>
          <a:p>
            <a:endParaRPr lang="en-IN" dirty="0"/>
          </a:p>
          <a:p>
            <a:endParaRPr lang="en-IN" dirty="0"/>
          </a:p>
        </p:txBody>
      </p:sp>
      <p:sp>
        <p:nvSpPr>
          <p:cNvPr id="6" name="TextBox 5">
            <a:extLst>
              <a:ext uri="{FF2B5EF4-FFF2-40B4-BE49-F238E27FC236}">
                <a16:creationId xmlns:a16="http://schemas.microsoft.com/office/drawing/2014/main" id="{02ED7C0A-D40F-4120-AD57-008C51A908B8}"/>
              </a:ext>
            </a:extLst>
          </p:cNvPr>
          <p:cNvSpPr txBox="1"/>
          <p:nvPr/>
        </p:nvSpPr>
        <p:spPr>
          <a:xfrm>
            <a:off x="952900" y="6323796"/>
            <a:ext cx="7411452" cy="238527"/>
          </a:xfrm>
          <a:prstGeom prst="rect">
            <a:avLst/>
          </a:prstGeom>
          <a:noFill/>
        </p:spPr>
        <p:txBody>
          <a:bodyPr wrap="square" rtlCol="0">
            <a:spAutoFit/>
          </a:bodyPr>
          <a:lstStyle>
            <a:defPPr>
              <a:defRPr lang="en-US"/>
            </a:defPPr>
            <a:lvl1pPr>
              <a:lnSpc>
                <a:spcPct val="95000"/>
              </a:lnSpc>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66"/>
                </a:solidFill>
                <a:latin typeface="Open Sans Light"/>
                <a:cs typeface="Open Sans Light"/>
              </a:defRPr>
            </a:lvl1pPr>
          </a:lstStyle>
          <a:p>
            <a:r>
              <a:rPr lang="en-IN" dirty="0"/>
              <a:t>Ref : Constructing and Evaluating Word Embeddings - Marek Rei</a:t>
            </a:r>
          </a:p>
        </p:txBody>
      </p:sp>
    </p:spTree>
    <p:extLst>
      <p:ext uri="{BB962C8B-B14F-4D97-AF65-F5344CB8AC3E}">
        <p14:creationId xmlns:p14="http://schemas.microsoft.com/office/powerpoint/2010/main" val="194891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1E0E-B79E-4852-A7A1-0ADB7D000B46}"/>
              </a:ext>
            </a:extLst>
          </p:cNvPr>
          <p:cNvSpPr>
            <a:spLocks noGrp="1"/>
          </p:cNvSpPr>
          <p:nvPr>
            <p:ph type="title"/>
          </p:nvPr>
        </p:nvSpPr>
        <p:spPr/>
        <p:txBody>
          <a:bodyPr/>
          <a:lstStyle/>
          <a:p>
            <a:r>
              <a:rPr lang="en-IN" dirty="0"/>
              <a:t>Vector Space</a:t>
            </a:r>
          </a:p>
        </p:txBody>
      </p:sp>
      <p:pic>
        <p:nvPicPr>
          <p:cNvPr id="4" name="Picture 3">
            <a:extLst>
              <a:ext uri="{FF2B5EF4-FFF2-40B4-BE49-F238E27FC236}">
                <a16:creationId xmlns:a16="http://schemas.microsoft.com/office/drawing/2014/main" id="{E7258655-C6E8-455C-91C8-E9A94C49248C}"/>
              </a:ext>
            </a:extLst>
          </p:cNvPr>
          <p:cNvPicPr>
            <a:picLocks noChangeAspect="1"/>
          </p:cNvPicPr>
          <p:nvPr/>
        </p:nvPicPr>
        <p:blipFill>
          <a:blip r:embed="rId2"/>
          <a:stretch>
            <a:fillRect/>
          </a:stretch>
        </p:blipFill>
        <p:spPr>
          <a:xfrm>
            <a:off x="977453" y="1819946"/>
            <a:ext cx="3771900" cy="2857500"/>
          </a:xfrm>
          <a:prstGeom prst="rect">
            <a:avLst/>
          </a:prstGeom>
        </p:spPr>
      </p:pic>
      <p:sp>
        <p:nvSpPr>
          <p:cNvPr id="3" name="TextBox 2">
            <a:extLst>
              <a:ext uri="{FF2B5EF4-FFF2-40B4-BE49-F238E27FC236}">
                <a16:creationId xmlns:a16="http://schemas.microsoft.com/office/drawing/2014/main" id="{96089C8B-AA60-4C26-874E-422A76109F27}"/>
              </a:ext>
            </a:extLst>
          </p:cNvPr>
          <p:cNvSpPr txBox="1"/>
          <p:nvPr/>
        </p:nvSpPr>
        <p:spPr>
          <a:xfrm>
            <a:off x="5628068" y="1094705"/>
            <a:ext cx="5769735" cy="5355312"/>
          </a:xfrm>
          <a:prstGeom prst="rect">
            <a:avLst/>
          </a:prstGeom>
          <a:noFill/>
        </p:spPr>
        <p:txBody>
          <a:bodyPr wrap="square" rtlCol="0">
            <a:spAutoFit/>
          </a:bodyPr>
          <a:lstStyle/>
          <a:p>
            <a:pPr fontAlgn="base"/>
            <a:r>
              <a:rPr lang="en-IN" dirty="0"/>
              <a:t>Creates a n-dimensional space.</a:t>
            </a:r>
          </a:p>
          <a:p>
            <a:pPr fontAlgn="base"/>
            <a:endParaRPr lang="en-IN" dirty="0"/>
          </a:p>
          <a:p>
            <a:pPr fontAlgn="base"/>
            <a:r>
              <a:rPr lang="en-IN" dirty="0"/>
              <a:t>Represent each word in as a point in space, where it is represented by a vector of fixed number of dimensions (generally 100-500 dimensions).</a:t>
            </a:r>
          </a:p>
          <a:p>
            <a:pPr fontAlgn="base"/>
            <a:endParaRPr lang="en-IN" dirty="0"/>
          </a:p>
          <a:p>
            <a:r>
              <a:rPr lang="en-IN" dirty="0"/>
              <a:t>Information about a particular feature distributed among a set of (not necessarily mutually exclusive) dimensions.</a:t>
            </a:r>
          </a:p>
          <a:p>
            <a:pPr fontAlgn="base"/>
            <a:endParaRPr lang="en-IN" dirty="0"/>
          </a:p>
          <a:p>
            <a:pPr fontAlgn="base"/>
            <a:r>
              <a:rPr lang="en-IN" dirty="0"/>
              <a:t>All the words with a very with some relation will be near to each other.</a:t>
            </a:r>
          </a:p>
          <a:p>
            <a:pPr fontAlgn="base"/>
            <a:endParaRPr lang="en-IN" dirty="0"/>
          </a:p>
          <a:p>
            <a:pPr fontAlgn="base"/>
            <a:r>
              <a:rPr lang="en-IN" dirty="0"/>
              <a:t>Word vectors in distributed form are</a:t>
            </a:r>
          </a:p>
          <a:p>
            <a:pPr marL="285750" indent="-285750" fontAlgn="base">
              <a:buFont typeface="Arial" panose="020B0604020202020204" pitchFamily="34" charset="0"/>
              <a:buChar char="•"/>
            </a:pPr>
            <a:r>
              <a:rPr lang="en-IN" dirty="0"/>
              <a:t>Dense</a:t>
            </a:r>
          </a:p>
          <a:p>
            <a:pPr marL="285750" indent="-285750" fontAlgn="base">
              <a:buFont typeface="Arial" panose="020B0604020202020204" pitchFamily="34" charset="0"/>
              <a:buChar char="•"/>
            </a:pPr>
            <a:r>
              <a:rPr lang="en-IN" dirty="0"/>
              <a:t>Compressed (low dimension)</a:t>
            </a:r>
          </a:p>
          <a:p>
            <a:pPr marL="285750" indent="-285750" fontAlgn="base">
              <a:buFont typeface="Arial" panose="020B0604020202020204" pitchFamily="34" charset="0"/>
              <a:buChar char="•"/>
            </a:pPr>
            <a:r>
              <a:rPr lang="en-IN" dirty="0"/>
              <a:t>Smooth (discrete to continuous)</a:t>
            </a:r>
          </a:p>
          <a:p>
            <a:pPr marL="285750" indent="-285750" fontAlgn="base">
              <a:buFont typeface="Arial" panose="020B0604020202020204" pitchFamily="34" charset="0"/>
              <a:buChar char="•"/>
            </a:pPr>
            <a:endParaRPr lang="en-IN" dirty="0"/>
          </a:p>
          <a:p>
            <a:pPr fontAlgn="base"/>
            <a:endParaRPr lang="en-IN" dirty="0"/>
          </a:p>
          <a:p>
            <a:pPr fontAlgn="base"/>
            <a:endParaRPr lang="en-IN" dirty="0"/>
          </a:p>
        </p:txBody>
      </p:sp>
      <p:sp>
        <p:nvSpPr>
          <p:cNvPr id="7" name="TextBox 6">
            <a:extLst>
              <a:ext uri="{FF2B5EF4-FFF2-40B4-BE49-F238E27FC236}">
                <a16:creationId xmlns:a16="http://schemas.microsoft.com/office/drawing/2014/main" id="{63CE289E-09C3-43F2-AD61-82F9C72996F5}"/>
              </a:ext>
            </a:extLst>
          </p:cNvPr>
          <p:cNvSpPr txBox="1"/>
          <p:nvPr/>
        </p:nvSpPr>
        <p:spPr>
          <a:xfrm>
            <a:off x="952900" y="6323796"/>
            <a:ext cx="7411452" cy="238527"/>
          </a:xfrm>
          <a:prstGeom prst="rect">
            <a:avLst/>
          </a:prstGeom>
          <a:noFill/>
        </p:spPr>
        <p:txBody>
          <a:bodyPr wrap="square" rtlCol="0">
            <a:spAutoFit/>
          </a:bodyPr>
          <a:lstStyle>
            <a:defPPr>
              <a:defRPr lang="en-US"/>
            </a:defPPr>
            <a:lvl1pPr>
              <a:lnSpc>
                <a:spcPct val="95000"/>
              </a:lnSpc>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66"/>
                </a:solidFill>
                <a:latin typeface="Open Sans Light"/>
                <a:cs typeface="Open Sans Light"/>
              </a:defRPr>
            </a:lvl1pPr>
          </a:lstStyle>
          <a:p>
            <a:r>
              <a:rPr lang="en-IN" dirty="0"/>
              <a:t>Ref : Constructing and Evaluating Word Embeddings - Marek Rei</a:t>
            </a:r>
          </a:p>
        </p:txBody>
      </p:sp>
    </p:spTree>
    <p:extLst>
      <p:ext uri="{BB962C8B-B14F-4D97-AF65-F5344CB8AC3E}">
        <p14:creationId xmlns:p14="http://schemas.microsoft.com/office/powerpoint/2010/main" val="1284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D60B-1E6D-4DF3-A9D3-3F60882789F4}"/>
              </a:ext>
            </a:extLst>
          </p:cNvPr>
          <p:cNvSpPr>
            <a:spLocks noGrp="1"/>
          </p:cNvSpPr>
          <p:nvPr>
            <p:ph type="title"/>
          </p:nvPr>
        </p:nvSpPr>
        <p:spPr/>
        <p:txBody>
          <a:bodyPr/>
          <a:lstStyle/>
          <a:p>
            <a:r>
              <a:rPr lang="en-IN" dirty="0"/>
              <a:t>Story so far…</a:t>
            </a:r>
          </a:p>
        </p:txBody>
      </p:sp>
      <p:sp>
        <p:nvSpPr>
          <p:cNvPr id="3" name="Content Placeholder 2">
            <a:extLst>
              <a:ext uri="{FF2B5EF4-FFF2-40B4-BE49-F238E27FC236}">
                <a16:creationId xmlns:a16="http://schemas.microsoft.com/office/drawing/2014/main" id="{8BEE1447-5D9A-49B6-8950-BF6903639AF1}"/>
              </a:ext>
            </a:extLst>
          </p:cNvPr>
          <p:cNvSpPr>
            <a:spLocks noGrp="1"/>
          </p:cNvSpPr>
          <p:nvPr>
            <p:ph idx="1"/>
          </p:nvPr>
        </p:nvSpPr>
        <p:spPr/>
        <p:txBody>
          <a:bodyPr>
            <a:normAutofit/>
          </a:bodyPr>
          <a:lstStyle/>
          <a:p>
            <a:r>
              <a:rPr lang="en-IN" dirty="0"/>
              <a:t>Document similarity is one of the fundamental task of NLP.</a:t>
            </a:r>
          </a:p>
          <a:p>
            <a:r>
              <a:rPr lang="en-IN" dirty="0"/>
              <a:t>To infer document similarity, we need to express word similarity in numerical terms. </a:t>
            </a:r>
          </a:p>
          <a:p>
            <a:r>
              <a:rPr lang="en-IN" dirty="0"/>
              <a:t>Words are similar in many ‘senses’ (loose definition).</a:t>
            </a:r>
          </a:p>
          <a:p>
            <a:r>
              <a:rPr lang="en-IN" dirty="0"/>
              <a:t>Mapping words in common space (embedding) looks like possible solution to understand semantic relationships of the words.</a:t>
            </a:r>
          </a:p>
          <a:p>
            <a:endParaRPr lang="en-IN" dirty="0"/>
          </a:p>
          <a:p>
            <a:pPr marL="0" indent="0">
              <a:buNone/>
            </a:pPr>
            <a:r>
              <a:rPr lang="en-IN" dirty="0"/>
              <a:t>Often referred to as “word embeddings”, as we are embedding the words into a real-valued low-dimensional space</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278443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D766-E506-4F2A-9844-6CB42B42B031}"/>
              </a:ext>
            </a:extLst>
          </p:cNvPr>
          <p:cNvSpPr>
            <a:spLocks noGrp="1"/>
          </p:cNvSpPr>
          <p:nvPr>
            <p:ph type="title"/>
          </p:nvPr>
        </p:nvSpPr>
        <p:spPr/>
        <p:txBody>
          <a:bodyPr/>
          <a:lstStyle/>
          <a:p>
            <a:r>
              <a:rPr lang="en-IN" dirty="0"/>
              <a:t>Obstacles?</a:t>
            </a:r>
          </a:p>
        </p:txBody>
      </p:sp>
      <p:sp>
        <p:nvSpPr>
          <p:cNvPr id="3" name="Content Placeholder 2">
            <a:extLst>
              <a:ext uri="{FF2B5EF4-FFF2-40B4-BE49-F238E27FC236}">
                <a16:creationId xmlns:a16="http://schemas.microsoft.com/office/drawing/2014/main" id="{FE07399E-60C8-42E1-B7F8-148552861264}"/>
              </a:ext>
            </a:extLst>
          </p:cNvPr>
          <p:cNvSpPr>
            <a:spLocks noGrp="1"/>
          </p:cNvSpPr>
          <p:nvPr>
            <p:ph idx="1"/>
          </p:nvPr>
        </p:nvSpPr>
        <p:spPr>
          <a:xfrm>
            <a:off x="876701" y="1546492"/>
            <a:ext cx="10515600" cy="4351338"/>
          </a:xfrm>
        </p:spPr>
        <p:txBody>
          <a:bodyPr>
            <a:normAutofit/>
          </a:bodyPr>
          <a:lstStyle/>
          <a:p>
            <a:r>
              <a:rPr lang="en-IN" sz="2400" dirty="0"/>
              <a:t>It is almost impossible to come up with possible ‘meaning’ dimensions.</a:t>
            </a:r>
          </a:p>
          <a:p>
            <a:r>
              <a:rPr lang="en-IN" sz="2400" dirty="0"/>
              <a:t>For our setup, we cannot make assumption about corpus.</a:t>
            </a:r>
          </a:p>
          <a:p>
            <a:r>
              <a:rPr lang="en-IN" sz="2400" dirty="0"/>
              <a:t>When we don’t know the dimensions explicitly, can we still learn the word vectors?</a:t>
            </a:r>
          </a:p>
          <a:p>
            <a:r>
              <a:rPr lang="en-IN" sz="2400" dirty="0"/>
              <a:t>We have large text collections, but very less labelled data.</a:t>
            </a:r>
          </a:p>
        </p:txBody>
      </p:sp>
      <p:pic>
        <p:nvPicPr>
          <p:cNvPr id="5" name="Picture 4" descr="A close up of a sign&#10;&#10;Description generated with very high confidence">
            <a:extLst>
              <a:ext uri="{FF2B5EF4-FFF2-40B4-BE49-F238E27FC236}">
                <a16:creationId xmlns:a16="http://schemas.microsoft.com/office/drawing/2014/main" id="{6D70080D-F8CA-4502-9640-C8FD2F7A2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467" y="3782728"/>
            <a:ext cx="4596812" cy="2407854"/>
          </a:xfrm>
          <a:prstGeom prst="rect">
            <a:avLst/>
          </a:prstGeom>
        </p:spPr>
      </p:pic>
      <p:sp>
        <p:nvSpPr>
          <p:cNvPr id="6" name="TextBox 5">
            <a:extLst>
              <a:ext uri="{FF2B5EF4-FFF2-40B4-BE49-F238E27FC236}">
                <a16:creationId xmlns:a16="http://schemas.microsoft.com/office/drawing/2014/main" id="{905A3559-4DA7-42B6-B2E8-CD661BB6A85F}"/>
              </a:ext>
            </a:extLst>
          </p:cNvPr>
          <p:cNvSpPr txBox="1"/>
          <p:nvPr/>
        </p:nvSpPr>
        <p:spPr>
          <a:xfrm>
            <a:off x="856648" y="6420051"/>
            <a:ext cx="8239226" cy="238527"/>
          </a:xfrm>
          <a:prstGeom prst="rect">
            <a:avLst/>
          </a:prstGeom>
          <a:noFill/>
        </p:spPr>
        <p:txBody>
          <a:bodyPr wrap="square" rtlCol="0">
            <a:spAutoFit/>
          </a:bodyPr>
          <a:lstStyle>
            <a:defPPr>
              <a:defRPr lang="en-US"/>
            </a:defPPr>
            <a:lvl1pPr>
              <a:lnSpc>
                <a:spcPct val="95000"/>
              </a:lnSpc>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66"/>
                </a:solidFill>
                <a:latin typeface="Open Sans Light"/>
                <a:cs typeface="Open Sans Light"/>
              </a:defRPr>
            </a:lvl1pPr>
          </a:lstStyle>
          <a:p>
            <a:r>
              <a:rPr lang="en-IN" dirty="0"/>
              <a:t>Ref : http://www.changingmindsonline.com/wp-content/uploads/2014/12/roadblock.jpg</a:t>
            </a:r>
          </a:p>
        </p:txBody>
      </p:sp>
    </p:spTree>
    <p:extLst>
      <p:ext uri="{BB962C8B-B14F-4D97-AF65-F5344CB8AC3E}">
        <p14:creationId xmlns:p14="http://schemas.microsoft.com/office/powerpoint/2010/main" val="1207107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E021-A524-4AB7-A312-A52DFDAA4883}"/>
              </a:ext>
            </a:extLst>
          </p:cNvPr>
          <p:cNvSpPr>
            <a:spLocks noGrp="1"/>
          </p:cNvSpPr>
          <p:nvPr>
            <p:ph type="title"/>
          </p:nvPr>
        </p:nvSpPr>
        <p:spPr/>
        <p:txBody>
          <a:bodyPr/>
          <a:lstStyle/>
          <a:p>
            <a:r>
              <a:rPr lang="en-IN" dirty="0"/>
              <a:t>Neural Nets </a:t>
            </a:r>
          </a:p>
        </p:txBody>
      </p:sp>
      <p:pic>
        <p:nvPicPr>
          <p:cNvPr id="5" name="Picture 4" descr="A close up of a keyboard&#10;&#10;Description generated with high confidence">
            <a:extLst>
              <a:ext uri="{FF2B5EF4-FFF2-40B4-BE49-F238E27FC236}">
                <a16:creationId xmlns:a16="http://schemas.microsoft.com/office/drawing/2014/main" id="{E35AA3C0-ADE7-4A4F-A896-A0B3FE754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851" y="1539298"/>
            <a:ext cx="8276190" cy="4257143"/>
          </a:xfrm>
          <a:prstGeom prst="rect">
            <a:avLst/>
          </a:prstGeom>
        </p:spPr>
      </p:pic>
      <p:sp>
        <p:nvSpPr>
          <p:cNvPr id="3" name="Rectangle 2">
            <a:extLst>
              <a:ext uri="{FF2B5EF4-FFF2-40B4-BE49-F238E27FC236}">
                <a16:creationId xmlns:a16="http://schemas.microsoft.com/office/drawing/2014/main" id="{487BCDF8-F687-4272-9C9E-93750E527A05}"/>
              </a:ext>
            </a:extLst>
          </p:cNvPr>
          <p:cNvSpPr/>
          <p:nvPr/>
        </p:nvSpPr>
        <p:spPr>
          <a:xfrm>
            <a:off x="1132572" y="6211669"/>
            <a:ext cx="8511941" cy="369332"/>
          </a:xfrm>
          <a:prstGeom prst="rect">
            <a:avLst/>
          </a:prstGeom>
          <a:noFill/>
        </p:spPr>
        <p:txBody>
          <a:bodyPr wrap="square" rtlCol="0">
            <a:spAutoFit/>
          </a:bodyPr>
          <a:lstStyle/>
          <a:p>
            <a:pPr>
              <a:lnSpc>
                <a:spcPct val="95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1000" dirty="0">
                <a:solidFill>
                  <a:srgbClr val="000066"/>
                </a:solidFill>
                <a:latin typeface="Open Sans Light"/>
              </a:rPr>
              <a:t>Ref: https://devblogs.nvidia.com/parallelforall/deep-learning-nutshell-core-concepts/</a:t>
            </a:r>
          </a:p>
        </p:txBody>
      </p:sp>
    </p:spTree>
    <p:extLst>
      <p:ext uri="{BB962C8B-B14F-4D97-AF65-F5344CB8AC3E}">
        <p14:creationId xmlns:p14="http://schemas.microsoft.com/office/powerpoint/2010/main" val="199086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FAF1-39FD-4AA6-9B8F-5919322C2D10}"/>
              </a:ext>
            </a:extLst>
          </p:cNvPr>
          <p:cNvSpPr>
            <a:spLocks noGrp="1"/>
          </p:cNvSpPr>
          <p:nvPr>
            <p:ph type="title"/>
          </p:nvPr>
        </p:nvSpPr>
        <p:spPr/>
        <p:txBody>
          <a:bodyPr/>
          <a:lstStyle/>
          <a:p>
            <a:r>
              <a:rPr lang="en-IN" dirty="0"/>
              <a:t>Neural Nets for word vectors</a:t>
            </a:r>
          </a:p>
        </p:txBody>
      </p:sp>
      <p:sp>
        <p:nvSpPr>
          <p:cNvPr id="3" name="Content Placeholder 2">
            <a:extLst>
              <a:ext uri="{FF2B5EF4-FFF2-40B4-BE49-F238E27FC236}">
                <a16:creationId xmlns:a16="http://schemas.microsoft.com/office/drawing/2014/main" id="{533E38B2-B3D9-4134-91D7-F4E62FDBE1D4}"/>
              </a:ext>
            </a:extLst>
          </p:cNvPr>
          <p:cNvSpPr>
            <a:spLocks noGrp="1"/>
          </p:cNvSpPr>
          <p:nvPr>
            <p:ph idx="1"/>
          </p:nvPr>
        </p:nvSpPr>
        <p:spPr/>
        <p:txBody>
          <a:bodyPr/>
          <a:lstStyle/>
          <a:p>
            <a:r>
              <a:rPr lang="en-IN" dirty="0"/>
              <a:t>Neural networks will automatically discover useful features in the data, given a specific task.</a:t>
            </a:r>
          </a:p>
          <a:p>
            <a:r>
              <a:rPr lang="en-IN" dirty="0"/>
              <a:t>Let’s allocate a number of parameters for each word and allow the neural network to automatically learn what the useful values should be.</a:t>
            </a:r>
          </a:p>
          <a:p>
            <a:r>
              <a:rPr lang="en-IN" dirty="0"/>
              <a:t>But neural nets are supervised. How do we discover a pair of feature and label?</a:t>
            </a:r>
          </a:p>
          <a:p>
            <a:endParaRPr lang="en-IN" dirty="0"/>
          </a:p>
          <a:p>
            <a:endParaRPr lang="en-IN" dirty="0"/>
          </a:p>
        </p:txBody>
      </p:sp>
      <p:pic>
        <p:nvPicPr>
          <p:cNvPr id="5" name="Picture 4" descr="A picture containing vector graphics&#10;&#10;Description generated with high confidence">
            <a:extLst>
              <a:ext uri="{FF2B5EF4-FFF2-40B4-BE49-F238E27FC236}">
                <a16:creationId xmlns:a16="http://schemas.microsoft.com/office/drawing/2014/main" id="{03CA7AE3-9284-44A4-83D3-3387B6406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645" y="4730149"/>
            <a:ext cx="1771209" cy="1931869"/>
          </a:xfrm>
          <a:prstGeom prst="rect">
            <a:avLst/>
          </a:prstGeom>
        </p:spPr>
      </p:pic>
    </p:spTree>
    <p:extLst>
      <p:ext uri="{BB962C8B-B14F-4D97-AF65-F5344CB8AC3E}">
        <p14:creationId xmlns:p14="http://schemas.microsoft.com/office/powerpoint/2010/main" val="220774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B629-3A7D-487B-88B8-87FE06F56159}"/>
              </a:ext>
            </a:extLst>
          </p:cNvPr>
          <p:cNvSpPr>
            <a:spLocks noGrp="1"/>
          </p:cNvSpPr>
          <p:nvPr>
            <p:ph type="title"/>
          </p:nvPr>
        </p:nvSpPr>
        <p:spPr/>
        <p:txBody>
          <a:bodyPr/>
          <a:lstStyle/>
          <a:p>
            <a:r>
              <a:rPr lang="en-IN" dirty="0"/>
              <a:t>Fill in the blanks</a:t>
            </a:r>
          </a:p>
        </p:txBody>
      </p:sp>
      <p:sp>
        <p:nvSpPr>
          <p:cNvPr id="3" name="Content Placeholder 2">
            <a:extLst>
              <a:ext uri="{FF2B5EF4-FFF2-40B4-BE49-F238E27FC236}">
                <a16:creationId xmlns:a16="http://schemas.microsoft.com/office/drawing/2014/main" id="{6FC5A85E-E8BB-456F-B37F-817C3ED9424C}"/>
              </a:ext>
            </a:extLst>
          </p:cNvPr>
          <p:cNvSpPr>
            <a:spLocks noGrp="1"/>
          </p:cNvSpPr>
          <p:nvPr>
            <p:ph idx="1"/>
          </p:nvPr>
        </p:nvSpPr>
        <p:spPr/>
        <p:txBody>
          <a:bodyPr/>
          <a:lstStyle/>
          <a:p>
            <a:r>
              <a:rPr lang="en-IN" dirty="0"/>
              <a:t>I ________ at my desk</a:t>
            </a:r>
          </a:p>
          <a:p>
            <a:pPr marL="0" indent="0">
              <a:buNone/>
            </a:pPr>
            <a:r>
              <a:rPr lang="en-IN" dirty="0"/>
              <a:t>   [read/study/sit]</a:t>
            </a:r>
          </a:p>
          <a:p>
            <a:r>
              <a:rPr lang="en-IN" dirty="0"/>
              <a:t>A _______ climbing a tree</a:t>
            </a:r>
          </a:p>
          <a:p>
            <a:pPr marL="0" indent="0">
              <a:buNone/>
            </a:pPr>
            <a:r>
              <a:rPr lang="en-IN" dirty="0"/>
              <a:t>   [cat/bird/snake/man]    [table/egg/car]</a:t>
            </a:r>
          </a:p>
          <a:p>
            <a:r>
              <a:rPr lang="en-IN" dirty="0"/>
              <a:t>________ is the capital of ________.</a:t>
            </a:r>
          </a:p>
          <a:p>
            <a:pPr marL="0" indent="0">
              <a:buNone/>
            </a:pPr>
            <a:endParaRPr lang="en-IN" dirty="0"/>
          </a:p>
          <a:p>
            <a:pPr marL="0" indent="0">
              <a:buNone/>
            </a:pPr>
            <a:r>
              <a:rPr lang="en-IN" dirty="0"/>
              <a:t>Model context | word pair as [feature | label] pair and feed it to the neural network.</a:t>
            </a:r>
          </a:p>
        </p:txBody>
      </p:sp>
    </p:spTree>
    <p:extLst>
      <p:ext uri="{BB962C8B-B14F-4D97-AF65-F5344CB8AC3E}">
        <p14:creationId xmlns:p14="http://schemas.microsoft.com/office/powerpoint/2010/main" val="396703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509F-595A-477D-BB15-ADD5A84C0321}"/>
              </a:ext>
            </a:extLst>
          </p:cNvPr>
          <p:cNvSpPr>
            <a:spLocks noGrp="1"/>
          </p:cNvSpPr>
          <p:nvPr>
            <p:ph type="title"/>
          </p:nvPr>
        </p:nvSpPr>
        <p:spPr/>
        <p:txBody>
          <a:bodyPr/>
          <a:lstStyle/>
          <a:p>
            <a:r>
              <a:rPr lang="en-IN" dirty="0"/>
              <a:t>Any theoretical confirmation?</a:t>
            </a:r>
          </a:p>
        </p:txBody>
      </p:sp>
      <p:pic>
        <p:nvPicPr>
          <p:cNvPr id="1026" name="Picture 2" descr="https://lh5.googleusercontent.com/telMPh5sc5arfXvL4BmWXakcUV5qGBM1dNsTv_IXzQJOg7r8IIDa9UuzIksUCbhDYqkHGn-12jcohZrg63VO_tSc9IPqKRYUTgAZgGz2ZaXCPfQRunddX9IeAj0zLcsU8H494n45">
            <a:extLst>
              <a:ext uri="{FF2B5EF4-FFF2-40B4-BE49-F238E27FC236}">
                <a16:creationId xmlns:a16="http://schemas.microsoft.com/office/drawing/2014/main" id="{7F0431D3-ED15-4B01-A65D-3A6CE185A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725" y="1876961"/>
            <a:ext cx="2238375" cy="3181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92CE1F-DED0-42B3-A645-FFFE602A19C2}"/>
              </a:ext>
            </a:extLst>
          </p:cNvPr>
          <p:cNvSpPr txBox="1"/>
          <p:nvPr/>
        </p:nvSpPr>
        <p:spPr>
          <a:xfrm>
            <a:off x="3631842" y="1803042"/>
            <a:ext cx="6864440" cy="3970318"/>
          </a:xfrm>
          <a:prstGeom prst="rect">
            <a:avLst/>
          </a:prstGeom>
          <a:noFill/>
        </p:spPr>
        <p:txBody>
          <a:bodyPr wrap="square" rtlCol="0">
            <a:spAutoFit/>
          </a:bodyPr>
          <a:lstStyle/>
          <a:p>
            <a:r>
              <a:rPr lang="en-IN" dirty="0"/>
              <a:t>“You shall know a word by the company it keeps”</a:t>
            </a:r>
          </a:p>
          <a:p>
            <a:endParaRPr lang="en-IN" dirty="0">
              <a:effectLst/>
            </a:endParaRPr>
          </a:p>
          <a:p>
            <a:r>
              <a:rPr lang="en-IN" dirty="0"/>
              <a:t>In simple words: Co-occurrence is a good indicator of meaning. </a:t>
            </a:r>
          </a:p>
          <a:p>
            <a:r>
              <a:rPr lang="en-IN" dirty="0">
                <a:effectLst/>
              </a:rPr>
              <a:t>Even simpler: </a:t>
            </a:r>
            <a:r>
              <a:rPr lang="en-IN" dirty="0"/>
              <a:t>Two words are considered close if they occur in similar context. Context is the </a:t>
            </a:r>
            <a:r>
              <a:rPr lang="en-IN" dirty="0">
                <a:effectLst/>
              </a:rPr>
              <a:t>surrounding words.</a:t>
            </a:r>
          </a:p>
          <a:p>
            <a:endParaRPr lang="en-IN" dirty="0"/>
          </a:p>
          <a:p>
            <a:r>
              <a:rPr lang="en-IN" dirty="0"/>
              <a:t>(bug, insect)  -&gt; crawl, squash, small, wild, forest</a:t>
            </a:r>
          </a:p>
          <a:p>
            <a:r>
              <a:rPr lang="en-IN" dirty="0"/>
              <a:t>(doctor, surgeon)  -&gt; operate, scalpel, medicine</a:t>
            </a:r>
          </a:p>
          <a:p>
            <a:endParaRPr lang="en-IN" dirty="0"/>
          </a:p>
          <a:p>
            <a:r>
              <a:rPr lang="en-IN" b="1" dirty="0"/>
              <a:t>the idea that children can figure out how to use words they've rarely encountered before by generalizing about their use from distributions of similar words.</a:t>
            </a:r>
          </a:p>
          <a:p>
            <a:endParaRPr lang="en-IN" dirty="0"/>
          </a:p>
          <a:p>
            <a:endParaRPr lang="en-IN" dirty="0"/>
          </a:p>
        </p:txBody>
      </p:sp>
      <p:sp>
        <p:nvSpPr>
          <p:cNvPr id="5" name="TextBox 4">
            <a:extLst>
              <a:ext uri="{FF2B5EF4-FFF2-40B4-BE49-F238E27FC236}">
                <a16:creationId xmlns:a16="http://schemas.microsoft.com/office/drawing/2014/main" id="{86548242-AC98-4F0F-B538-87E5BA2A2A40}"/>
              </a:ext>
            </a:extLst>
          </p:cNvPr>
          <p:cNvSpPr txBox="1"/>
          <p:nvPr/>
        </p:nvSpPr>
        <p:spPr>
          <a:xfrm>
            <a:off x="940158" y="5409127"/>
            <a:ext cx="2498501" cy="646331"/>
          </a:xfrm>
          <a:prstGeom prst="rect">
            <a:avLst/>
          </a:prstGeom>
          <a:noFill/>
        </p:spPr>
        <p:txBody>
          <a:bodyPr wrap="square" rtlCol="0">
            <a:spAutoFit/>
          </a:bodyPr>
          <a:lstStyle/>
          <a:p>
            <a:r>
              <a:rPr lang="en-IN" dirty="0"/>
              <a:t>John Rupert Firth (1957)</a:t>
            </a:r>
          </a:p>
          <a:p>
            <a:endParaRPr lang="en-IN" dirty="0"/>
          </a:p>
        </p:txBody>
      </p:sp>
      <p:sp>
        <p:nvSpPr>
          <p:cNvPr id="3" name="Rectangle 2">
            <a:extLst>
              <a:ext uri="{FF2B5EF4-FFF2-40B4-BE49-F238E27FC236}">
                <a16:creationId xmlns:a16="http://schemas.microsoft.com/office/drawing/2014/main" id="{F619B0CC-D21B-46BC-9712-DDF0FDD545A2}"/>
              </a:ext>
            </a:extLst>
          </p:cNvPr>
          <p:cNvSpPr/>
          <p:nvPr/>
        </p:nvSpPr>
        <p:spPr>
          <a:xfrm>
            <a:off x="846987" y="6488668"/>
            <a:ext cx="4761368" cy="369332"/>
          </a:xfrm>
          <a:prstGeom prst="rect">
            <a:avLst/>
          </a:prstGeom>
          <a:noFill/>
        </p:spPr>
        <p:txBody>
          <a:bodyPr wrap="square" rtlCol="0">
            <a:spAutoFit/>
          </a:bodyPr>
          <a:lstStyle/>
          <a:p>
            <a:pPr>
              <a:lnSpc>
                <a:spcPct val="95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1000" dirty="0">
                <a:solidFill>
                  <a:srgbClr val="000066"/>
                </a:solidFill>
                <a:latin typeface="Open Sans Light"/>
              </a:rPr>
              <a:t>https://en.wikipedia.org/wiki/John_Rupert_Firth</a:t>
            </a:r>
          </a:p>
        </p:txBody>
      </p:sp>
    </p:spTree>
    <p:extLst>
      <p:ext uri="{BB962C8B-B14F-4D97-AF65-F5344CB8AC3E}">
        <p14:creationId xmlns:p14="http://schemas.microsoft.com/office/powerpoint/2010/main" val="1946769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8E08-13C8-4503-A5DF-261F300A4AB8}"/>
              </a:ext>
            </a:extLst>
          </p:cNvPr>
          <p:cNvSpPr>
            <a:spLocks noGrp="1"/>
          </p:cNvSpPr>
          <p:nvPr>
            <p:ph type="title"/>
          </p:nvPr>
        </p:nvSpPr>
        <p:spPr/>
        <p:txBody>
          <a:bodyPr/>
          <a:lstStyle/>
          <a:p>
            <a:r>
              <a:rPr lang="en-IN" dirty="0"/>
              <a:t>Multiple contexts…</a:t>
            </a:r>
          </a:p>
        </p:txBody>
      </p:sp>
      <p:sp>
        <p:nvSpPr>
          <p:cNvPr id="3" name="Content Placeholder 2">
            <a:extLst>
              <a:ext uri="{FF2B5EF4-FFF2-40B4-BE49-F238E27FC236}">
                <a16:creationId xmlns:a16="http://schemas.microsoft.com/office/drawing/2014/main" id="{C043545A-DD17-4BC2-B2CA-6FD410543D0D}"/>
              </a:ext>
            </a:extLst>
          </p:cNvPr>
          <p:cNvSpPr>
            <a:spLocks noGrp="1"/>
          </p:cNvSpPr>
          <p:nvPr>
            <p:ph idx="1"/>
          </p:nvPr>
        </p:nvSpPr>
        <p:spPr>
          <a:xfrm>
            <a:off x="838200" y="1825626"/>
            <a:ext cx="10515600" cy="2447992"/>
          </a:xfrm>
        </p:spPr>
        <p:txBody>
          <a:bodyPr>
            <a:normAutofit/>
          </a:bodyPr>
          <a:lstStyle/>
          <a:p>
            <a:pPr marL="0" indent="0">
              <a:buNone/>
            </a:pPr>
            <a:r>
              <a:rPr lang="en-IN" sz="2400" dirty="0"/>
              <a:t>1. Can you cook some ________ for me?</a:t>
            </a:r>
          </a:p>
          <a:p>
            <a:pPr marL="0" indent="0">
              <a:buNone/>
            </a:pPr>
            <a:r>
              <a:rPr lang="en-IN" sz="2400" dirty="0"/>
              <a:t>2. _______ is so delicious.</a:t>
            </a:r>
          </a:p>
          <a:p>
            <a:pPr marL="0" indent="0">
              <a:buNone/>
            </a:pPr>
            <a:r>
              <a:rPr lang="en-IN" sz="2400" dirty="0"/>
              <a:t>3. _______ is not as healthy as fresh vegetables.</a:t>
            </a:r>
          </a:p>
          <a:p>
            <a:pPr marL="0" indent="0">
              <a:buNone/>
            </a:pPr>
            <a:r>
              <a:rPr lang="en-IN" sz="2400" dirty="0"/>
              <a:t>4. _______ was recently banned for some period of time.</a:t>
            </a:r>
          </a:p>
          <a:p>
            <a:pPr marL="0" indent="0">
              <a:buNone/>
            </a:pPr>
            <a:r>
              <a:rPr lang="en-IN" sz="2400" dirty="0"/>
              <a:t>5. _______ , Nestle brand is very popular with kids.</a:t>
            </a:r>
          </a:p>
          <a:p>
            <a:endParaRPr lang="en-IN" sz="2400" dirty="0"/>
          </a:p>
        </p:txBody>
      </p:sp>
      <p:sp>
        <p:nvSpPr>
          <p:cNvPr id="5" name="Rectangle 4">
            <a:extLst>
              <a:ext uri="{FF2B5EF4-FFF2-40B4-BE49-F238E27FC236}">
                <a16:creationId xmlns:a16="http://schemas.microsoft.com/office/drawing/2014/main" id="{8DB4136A-D294-4F45-99D6-E031C69965A3}"/>
              </a:ext>
            </a:extLst>
          </p:cNvPr>
          <p:cNvSpPr/>
          <p:nvPr/>
        </p:nvSpPr>
        <p:spPr>
          <a:xfrm>
            <a:off x="891941" y="6282172"/>
            <a:ext cx="6096000" cy="238527"/>
          </a:xfrm>
          <a:prstGeom prst="rect">
            <a:avLst/>
          </a:prstGeom>
          <a:noFill/>
        </p:spPr>
        <p:txBody>
          <a:bodyPr wrap="square" rtlCol="0">
            <a:spAutoFit/>
          </a:bodyPr>
          <a:lstStyle/>
          <a:p>
            <a:pPr>
              <a:lnSpc>
                <a:spcPct val="95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1000" dirty="0">
                <a:solidFill>
                  <a:srgbClr val="000066"/>
                </a:solidFill>
                <a:latin typeface="Open Sans Light"/>
              </a:rPr>
              <a:t>Ref: https://www.ourncr.com/blog/wp-content/uploads/2016/06/top-maggi-points-in-delhi.jpg</a:t>
            </a:r>
          </a:p>
        </p:txBody>
      </p:sp>
      <p:pic>
        <p:nvPicPr>
          <p:cNvPr id="7" name="Picture 6" descr="A bowl of food&#10;&#10;Description generated with very high confidence">
            <a:extLst>
              <a:ext uri="{FF2B5EF4-FFF2-40B4-BE49-F238E27FC236}">
                <a16:creationId xmlns:a16="http://schemas.microsoft.com/office/drawing/2014/main" id="{3D79F107-FFC1-45B2-8577-F0C0EE507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373" y="4169343"/>
            <a:ext cx="2977415" cy="1860884"/>
          </a:xfrm>
          <a:prstGeom prst="rect">
            <a:avLst/>
          </a:prstGeom>
        </p:spPr>
      </p:pic>
    </p:spTree>
    <p:extLst>
      <p:ext uri="{BB962C8B-B14F-4D97-AF65-F5344CB8AC3E}">
        <p14:creationId xmlns:p14="http://schemas.microsoft.com/office/powerpoint/2010/main" val="216388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57AA0-70B0-4D25-B4C5-C4BB84A16733}"/>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4000" kern="1200">
                <a:solidFill>
                  <a:schemeClr val="tx1"/>
                </a:solidFill>
                <a:latin typeface="+mj-lt"/>
                <a:ea typeface="+mj-ea"/>
                <a:cs typeface="+mj-cs"/>
              </a:rPr>
              <a:t>NLP @ Druva</a:t>
            </a:r>
          </a:p>
        </p:txBody>
      </p:sp>
      <p:pic>
        <p:nvPicPr>
          <p:cNvPr id="9" name="Content Placeholder 8" descr="A screenshot of a cell phone&#10;&#10;Description generated with very high confidence">
            <a:extLst>
              <a:ext uri="{FF2B5EF4-FFF2-40B4-BE49-F238E27FC236}">
                <a16:creationId xmlns:a16="http://schemas.microsoft.com/office/drawing/2014/main" id="{2323EEAA-620B-48DC-9192-A281D5B42C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0121" y="1652699"/>
            <a:ext cx="5941068" cy="2614069"/>
          </a:xfrm>
          <a:prstGeom prst="rect">
            <a:avLst/>
          </a:prstGeom>
        </p:spPr>
      </p:pic>
      <p:sp>
        <p:nvSpPr>
          <p:cNvPr id="10" name="TextBox 9">
            <a:extLst>
              <a:ext uri="{FF2B5EF4-FFF2-40B4-BE49-F238E27FC236}">
                <a16:creationId xmlns:a16="http://schemas.microsoft.com/office/drawing/2014/main" id="{6F075415-B571-4448-B0A1-009A0B46781C}"/>
              </a:ext>
            </a:extLst>
          </p:cNvPr>
          <p:cNvSpPr txBox="1"/>
          <p:nvPr/>
        </p:nvSpPr>
        <p:spPr>
          <a:xfrm>
            <a:off x="7534655" y="965199"/>
            <a:ext cx="4008101" cy="4020458"/>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2000" b="1"/>
              <a:t>NLP use cases</a:t>
            </a:r>
          </a:p>
          <a:p>
            <a:pPr indent="-228600">
              <a:lnSpc>
                <a:spcPct val="90000"/>
              </a:lnSpc>
              <a:buFont typeface="Arial" panose="020B0604020202020204" pitchFamily="34" charset="0"/>
              <a:buChar char="•"/>
            </a:pPr>
            <a:endParaRPr lang="en-US" sz="2000"/>
          </a:p>
          <a:p>
            <a:pPr indent="-228600">
              <a:lnSpc>
                <a:spcPct val="90000"/>
              </a:lnSpc>
              <a:buFont typeface="Arial" panose="020B0604020202020204" pitchFamily="34" charset="0"/>
              <a:buChar char="•"/>
            </a:pPr>
            <a:r>
              <a:rPr lang="en-US" sz="2000"/>
              <a:t>Document Similarity</a:t>
            </a:r>
            <a:endParaRPr lang="en-US" sz="2000">
              <a:effectLst/>
            </a:endParaRPr>
          </a:p>
          <a:p>
            <a:pPr indent="-228600">
              <a:lnSpc>
                <a:spcPct val="90000"/>
              </a:lnSpc>
              <a:buFont typeface="Arial" panose="020B0604020202020204" pitchFamily="34" charset="0"/>
              <a:buChar char="•"/>
            </a:pPr>
            <a:r>
              <a:rPr lang="en-US" sz="2000"/>
              <a:t>Document Search</a:t>
            </a:r>
            <a:endParaRPr lang="en-US" sz="2000">
              <a:effectLst/>
            </a:endParaRPr>
          </a:p>
          <a:p>
            <a:pPr indent="-228600">
              <a:lnSpc>
                <a:spcPct val="90000"/>
              </a:lnSpc>
              <a:buFont typeface="Arial" panose="020B0604020202020204" pitchFamily="34" charset="0"/>
              <a:buChar char="•"/>
            </a:pPr>
            <a:r>
              <a:rPr lang="en-US" sz="2000"/>
              <a:t>Document Browsing</a:t>
            </a:r>
            <a:endParaRPr lang="en-US" sz="2000">
              <a:effectLst/>
            </a:endParaRPr>
          </a:p>
          <a:p>
            <a:pPr indent="-228600">
              <a:lnSpc>
                <a:spcPct val="90000"/>
              </a:lnSpc>
              <a:buFont typeface="Arial" panose="020B0604020202020204" pitchFamily="34" charset="0"/>
              <a:buChar char="•"/>
            </a:pPr>
            <a:r>
              <a:rPr lang="en-US" sz="2000"/>
              <a:t>Topic Detection</a:t>
            </a:r>
          </a:p>
          <a:p>
            <a:pPr indent="-228600">
              <a:lnSpc>
                <a:spcPct val="90000"/>
              </a:lnSpc>
              <a:buFont typeface="Arial" panose="020B0604020202020204" pitchFamily="34" charset="0"/>
              <a:buChar char="•"/>
            </a:pPr>
            <a:r>
              <a:rPr lang="en-US" sz="2000"/>
              <a:t>Anomalous Document Detection</a:t>
            </a:r>
          </a:p>
          <a:p>
            <a:pPr indent="-228600">
              <a:lnSpc>
                <a:spcPct val="90000"/>
              </a:lnSpc>
              <a:buFont typeface="Arial" panose="020B0604020202020204" pitchFamily="34" charset="0"/>
              <a:buChar char="•"/>
            </a:pPr>
            <a:r>
              <a:rPr lang="en-US" sz="2000"/>
              <a:t>Classification</a:t>
            </a:r>
            <a:endParaRPr lang="en-US" sz="2000">
              <a:effectLst/>
            </a:endParaRPr>
          </a:p>
          <a:p>
            <a:pPr indent="-228600">
              <a:lnSpc>
                <a:spcPct val="90000"/>
              </a:lnSpc>
              <a:buFont typeface="Arial" panose="020B0604020202020204" pitchFamily="34" charset="0"/>
              <a:buChar char="•"/>
            </a:pPr>
            <a:endParaRPr lang="en-US" sz="2000"/>
          </a:p>
          <a:p>
            <a:pPr indent="-228600">
              <a:lnSpc>
                <a:spcPct val="90000"/>
              </a:lnSpc>
              <a:buFont typeface="Arial" panose="020B0604020202020204" pitchFamily="34" charset="0"/>
              <a:buChar char="•"/>
            </a:pPr>
            <a:endParaRPr lang="en-US" sz="2000"/>
          </a:p>
        </p:txBody>
      </p:sp>
    </p:spTree>
    <p:extLst>
      <p:ext uri="{BB962C8B-B14F-4D97-AF65-F5344CB8AC3E}">
        <p14:creationId xmlns:p14="http://schemas.microsoft.com/office/powerpoint/2010/main" val="4234435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7EB8-9D0A-4CB4-A272-3B6B10046163}"/>
              </a:ext>
            </a:extLst>
          </p:cNvPr>
          <p:cNvSpPr>
            <a:spLocks noGrp="1"/>
          </p:cNvSpPr>
          <p:nvPr>
            <p:ph type="title"/>
          </p:nvPr>
        </p:nvSpPr>
        <p:spPr/>
        <p:txBody>
          <a:bodyPr/>
          <a:lstStyle/>
          <a:p>
            <a:r>
              <a:rPr lang="en-IN" dirty="0"/>
              <a:t>Word2Vec</a:t>
            </a:r>
          </a:p>
        </p:txBody>
      </p:sp>
      <p:sp>
        <p:nvSpPr>
          <p:cNvPr id="3" name="Content Placeholder 2">
            <a:extLst>
              <a:ext uri="{FF2B5EF4-FFF2-40B4-BE49-F238E27FC236}">
                <a16:creationId xmlns:a16="http://schemas.microsoft.com/office/drawing/2014/main" id="{5B9E4691-08AF-4A94-B76C-7CD904D7857A}"/>
              </a:ext>
            </a:extLst>
          </p:cNvPr>
          <p:cNvSpPr>
            <a:spLocks noGrp="1"/>
          </p:cNvSpPr>
          <p:nvPr>
            <p:ph idx="1"/>
          </p:nvPr>
        </p:nvSpPr>
        <p:spPr/>
        <p:txBody>
          <a:bodyPr>
            <a:normAutofit fontScale="92500" lnSpcReduction="10000"/>
          </a:bodyPr>
          <a:lstStyle/>
          <a:p>
            <a:r>
              <a:rPr lang="en-IN" dirty="0"/>
              <a:t>Simple neural nets can be used to obtain distributed representations of words (Hinton et al, 1986; Elman, 1991;)</a:t>
            </a:r>
          </a:p>
          <a:p>
            <a:r>
              <a:rPr lang="en-IN" dirty="0"/>
              <a:t>The resulting representations have interesting structure – vectors can be obtained using shallow network (Mikolov, 2007)</a:t>
            </a:r>
          </a:p>
          <a:p>
            <a:r>
              <a:rPr lang="en-IN" dirty="0"/>
              <a:t>Two target words are close and semantically related if they have many common strongly co-occurring words.</a:t>
            </a:r>
          </a:p>
          <a:p>
            <a:endParaRPr lang="en-IN" dirty="0"/>
          </a:p>
          <a:p>
            <a:r>
              <a:rPr lang="en-IN" dirty="0"/>
              <a:t>Efficient Estimation of Word Representations in Vector Space (Mikolov, Chen, Corrado and Dean,2013)</a:t>
            </a:r>
          </a:p>
          <a:p>
            <a:r>
              <a:rPr lang="en-IN" dirty="0"/>
              <a:t>A popular tool for creating word embeddings. Available from Google https://code.google.com/archive/p/word2vec/</a:t>
            </a:r>
          </a:p>
          <a:p>
            <a:endParaRPr lang="en-IN" dirty="0"/>
          </a:p>
          <a:p>
            <a:endParaRPr lang="en-IN" dirty="0"/>
          </a:p>
          <a:p>
            <a:endParaRPr lang="en-IN" dirty="0"/>
          </a:p>
        </p:txBody>
      </p:sp>
    </p:spTree>
    <p:extLst>
      <p:ext uri="{BB962C8B-B14F-4D97-AF65-F5344CB8AC3E}">
        <p14:creationId xmlns:p14="http://schemas.microsoft.com/office/powerpoint/2010/main" val="2332673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A46E-F602-4BD1-82C7-35BC65917FA2}"/>
              </a:ext>
            </a:extLst>
          </p:cNvPr>
          <p:cNvSpPr>
            <a:spLocks noGrp="1"/>
          </p:cNvSpPr>
          <p:nvPr>
            <p:ph type="title"/>
          </p:nvPr>
        </p:nvSpPr>
        <p:spPr/>
        <p:txBody>
          <a:bodyPr/>
          <a:lstStyle/>
          <a:p>
            <a:r>
              <a:rPr lang="en-IN" dirty="0"/>
              <a:t>Demo time</a:t>
            </a:r>
          </a:p>
        </p:txBody>
      </p:sp>
      <p:sp>
        <p:nvSpPr>
          <p:cNvPr id="3" name="Content Placeholder 2">
            <a:extLst>
              <a:ext uri="{FF2B5EF4-FFF2-40B4-BE49-F238E27FC236}">
                <a16:creationId xmlns:a16="http://schemas.microsoft.com/office/drawing/2014/main" id="{F653BBE6-6C33-4318-80FE-1CFEC34DB7DA}"/>
              </a:ext>
            </a:extLst>
          </p:cNvPr>
          <p:cNvSpPr>
            <a:spLocks noGrp="1"/>
          </p:cNvSpPr>
          <p:nvPr>
            <p:ph idx="1"/>
          </p:nvPr>
        </p:nvSpPr>
        <p:spPr/>
        <p:txBody>
          <a:bodyPr/>
          <a:lstStyle/>
          <a:p>
            <a:r>
              <a:rPr lang="en-IN" dirty="0"/>
              <a:t>word similarity</a:t>
            </a:r>
          </a:p>
          <a:p>
            <a:r>
              <a:rPr lang="en-IN" dirty="0"/>
              <a:t>word analogy</a:t>
            </a:r>
          </a:p>
          <a:p>
            <a:r>
              <a:rPr lang="en-IN" dirty="0"/>
              <a:t>odd man out problem</a:t>
            </a:r>
          </a:p>
          <a:p>
            <a:pPr marL="0" indent="0">
              <a:buNone/>
            </a:pPr>
            <a:endParaRPr lang="en-IN" dirty="0"/>
          </a:p>
          <a:p>
            <a:endParaRPr lang="en-IN" dirty="0"/>
          </a:p>
          <a:p>
            <a:r>
              <a:rPr lang="en-IN" dirty="0"/>
              <a:t>You can try it out online </a:t>
            </a:r>
            <a:r>
              <a:rPr lang="en-IN" dirty="0">
                <a:hlinkClick r:id="rId2"/>
              </a:rPr>
              <a:t>http://bionlp-www.utu.fi/wv_demo/</a:t>
            </a:r>
            <a:endParaRPr lang="en-IN" dirty="0"/>
          </a:p>
          <a:p>
            <a:r>
              <a:rPr lang="en-IN" dirty="0"/>
              <a:t>Found anything interesting? </a:t>
            </a:r>
          </a:p>
        </p:txBody>
      </p:sp>
    </p:spTree>
    <p:extLst>
      <p:ext uri="{BB962C8B-B14F-4D97-AF65-F5344CB8AC3E}">
        <p14:creationId xmlns:p14="http://schemas.microsoft.com/office/powerpoint/2010/main" val="3340123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38CB-87F5-488B-9C7B-B4469785CE49}"/>
              </a:ext>
            </a:extLst>
          </p:cNvPr>
          <p:cNvSpPr>
            <a:spLocks noGrp="1"/>
          </p:cNvSpPr>
          <p:nvPr>
            <p:ph type="title"/>
          </p:nvPr>
        </p:nvSpPr>
        <p:spPr/>
        <p:txBody>
          <a:bodyPr/>
          <a:lstStyle/>
          <a:p>
            <a:r>
              <a:rPr lang="en-IN" dirty="0"/>
              <a:t>Some words to try out!</a:t>
            </a:r>
          </a:p>
        </p:txBody>
      </p:sp>
      <p:pic>
        <p:nvPicPr>
          <p:cNvPr id="1026" name="Picture 2" descr="https://lh4.googleusercontent.com/XCPu95Fh5mszSz3PBEYrm4GIoc5KZKzXecOziqWcX_lYzCY8n4yUmVVFS-g4f1iENQHTcX_GKkB2ityEvl8iTV-uSDJB-xZmjOxZKV1niw2gMc7790zauCbEEsIpFY0iZ9ECSkTB">
            <a:extLst>
              <a:ext uri="{FF2B5EF4-FFF2-40B4-BE49-F238E27FC236}">
                <a16:creationId xmlns:a16="http://schemas.microsoft.com/office/drawing/2014/main" id="{7867B771-5978-4B9C-8F21-3C57ADEE8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446" y="1576389"/>
            <a:ext cx="7972575" cy="41483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D298AF3-4DA1-4152-9E89-D3E7B67E6A1C}"/>
              </a:ext>
            </a:extLst>
          </p:cNvPr>
          <p:cNvSpPr/>
          <p:nvPr/>
        </p:nvSpPr>
        <p:spPr>
          <a:xfrm>
            <a:off x="824564" y="5983789"/>
            <a:ext cx="6096000" cy="646331"/>
          </a:xfrm>
          <a:prstGeom prst="rect">
            <a:avLst/>
          </a:prstGeom>
          <a:noFill/>
        </p:spPr>
        <p:txBody>
          <a:bodyPr wrap="square" rtlCol="0">
            <a:spAutoFit/>
          </a:bodyPr>
          <a:lstStyle/>
          <a:p>
            <a:pPr>
              <a:lnSpc>
                <a:spcPct val="95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1000" dirty="0">
                <a:solidFill>
                  <a:srgbClr val="000066"/>
                </a:solidFill>
                <a:latin typeface="Open Sans Light"/>
              </a:rPr>
              <a:t>Efficient Estimation of Word Representations in Vector Space (Mikolov, Chen, Corrado and Dean,2013)</a:t>
            </a:r>
          </a:p>
        </p:txBody>
      </p:sp>
    </p:spTree>
    <p:extLst>
      <p:ext uri="{BB962C8B-B14F-4D97-AF65-F5344CB8AC3E}">
        <p14:creationId xmlns:p14="http://schemas.microsoft.com/office/powerpoint/2010/main" val="2993912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19A1-576F-4D69-8A8F-06A123FD0B7E}"/>
              </a:ext>
            </a:extLst>
          </p:cNvPr>
          <p:cNvSpPr>
            <a:spLocks noGrp="1"/>
          </p:cNvSpPr>
          <p:nvPr>
            <p:ph type="title"/>
          </p:nvPr>
        </p:nvSpPr>
        <p:spPr/>
        <p:txBody>
          <a:bodyPr/>
          <a:lstStyle/>
          <a:p>
            <a:r>
              <a:rPr lang="en-IN" dirty="0"/>
              <a:t>Visualization of words in vector space</a:t>
            </a:r>
          </a:p>
        </p:txBody>
      </p:sp>
      <p:pic>
        <p:nvPicPr>
          <p:cNvPr id="3074" name="Picture 2" descr="https://lh5.googleusercontent.com/6CIIR4kcDVTdFCoJqijP41RbGFSqe4t5ZfcY6qPM6gXH4r5JKYwrqQ6gtfazxAIxchFJ2w0SBM25TtfpYxM61x3GiHbSjQLhB_x7uVH_FAz2vpQ63nc6Xx-APvMWA5NwrKIG9L_0">
            <a:extLst>
              <a:ext uri="{FF2B5EF4-FFF2-40B4-BE49-F238E27FC236}">
                <a16:creationId xmlns:a16="http://schemas.microsoft.com/office/drawing/2014/main" id="{FE1262F1-B553-41E7-8AD8-A6CA11695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400301"/>
            <a:ext cx="10644187"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B60BAC8-70CF-45CC-AB5F-E8A1BFEA864A}"/>
              </a:ext>
            </a:extLst>
          </p:cNvPr>
          <p:cNvSpPr/>
          <p:nvPr/>
        </p:nvSpPr>
        <p:spPr>
          <a:xfrm>
            <a:off x="869543" y="6141539"/>
            <a:ext cx="5871287" cy="369332"/>
          </a:xfrm>
          <a:prstGeom prst="rect">
            <a:avLst/>
          </a:prstGeom>
          <a:noFill/>
        </p:spPr>
        <p:txBody>
          <a:bodyPr wrap="square" rtlCol="0">
            <a:spAutoFit/>
          </a:bodyPr>
          <a:lstStyle/>
          <a:p>
            <a:pPr>
              <a:lnSpc>
                <a:spcPct val="95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1000" dirty="0">
                <a:solidFill>
                  <a:srgbClr val="000066"/>
                </a:solidFill>
                <a:latin typeface="Open Sans Light"/>
              </a:rPr>
              <a:t>https://www.tensorflow.org/images/linear-relationships.png</a:t>
            </a:r>
          </a:p>
        </p:txBody>
      </p:sp>
    </p:spTree>
    <p:extLst>
      <p:ext uri="{BB962C8B-B14F-4D97-AF65-F5344CB8AC3E}">
        <p14:creationId xmlns:p14="http://schemas.microsoft.com/office/powerpoint/2010/main" val="180672320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13E1-D3F5-4FDC-AB55-B273A57B5B41}"/>
              </a:ext>
            </a:extLst>
          </p:cNvPr>
          <p:cNvSpPr>
            <a:spLocks noGrp="1"/>
          </p:cNvSpPr>
          <p:nvPr>
            <p:ph type="title"/>
          </p:nvPr>
        </p:nvSpPr>
        <p:spPr/>
        <p:txBody>
          <a:bodyPr/>
          <a:lstStyle/>
          <a:p>
            <a:r>
              <a:rPr lang="en-IN" dirty="0"/>
              <a:t>About this talk</a:t>
            </a:r>
          </a:p>
        </p:txBody>
      </p:sp>
      <p:sp>
        <p:nvSpPr>
          <p:cNvPr id="3" name="Content Placeholder 2">
            <a:extLst>
              <a:ext uri="{FF2B5EF4-FFF2-40B4-BE49-F238E27FC236}">
                <a16:creationId xmlns:a16="http://schemas.microsoft.com/office/drawing/2014/main" id="{18E67530-8E30-4A9F-A3E9-044887537344}"/>
              </a:ext>
            </a:extLst>
          </p:cNvPr>
          <p:cNvSpPr>
            <a:spLocks noGrp="1"/>
          </p:cNvSpPr>
          <p:nvPr>
            <p:ph idx="1"/>
          </p:nvPr>
        </p:nvSpPr>
        <p:spPr/>
        <p:txBody>
          <a:bodyPr>
            <a:normAutofit/>
          </a:bodyPr>
          <a:lstStyle/>
          <a:p>
            <a:pPr marL="0" indent="0">
              <a:buNone/>
            </a:pPr>
            <a:r>
              <a:rPr lang="en-IN" dirty="0"/>
              <a:t>This is meant to be a short (2-3 hours), overview/summary style talk on word2vec. I have tried to make it interesting by demo and real world applications. </a:t>
            </a:r>
          </a:p>
          <a:p>
            <a:pPr marL="0" indent="0">
              <a:buNone/>
            </a:pPr>
            <a:endParaRPr lang="en-IN" dirty="0"/>
          </a:p>
          <a:p>
            <a:pPr marL="0" indent="0">
              <a:buNone/>
            </a:pPr>
            <a:r>
              <a:rPr lang="en-IN" dirty="0"/>
              <a:t>Full reference list at the end.</a:t>
            </a:r>
          </a:p>
          <a:p>
            <a:pPr marL="0" indent="0">
              <a:buNone/>
            </a:pPr>
            <a:endParaRPr lang="en-IN" dirty="0"/>
          </a:p>
          <a:p>
            <a:pPr marL="0" indent="0">
              <a:buNone/>
            </a:pPr>
            <a:r>
              <a:rPr lang="en-IN" dirty="0"/>
              <a:t>Comments/suggestions welcome:  </a:t>
            </a:r>
            <a:r>
              <a:rPr lang="en-IN" dirty="0">
                <a:hlinkClick r:id="rId3"/>
              </a:rPr>
              <a:t>adwaitbhave@gmail.com</a:t>
            </a:r>
            <a:endParaRPr lang="en-IN" dirty="0"/>
          </a:p>
          <a:p>
            <a:pPr marL="0" indent="0">
              <a:buNone/>
            </a:pPr>
            <a:r>
              <a:rPr lang="en-IN" dirty="0"/>
              <a:t>Slides and Full Code: </a:t>
            </a:r>
            <a:r>
              <a:rPr lang="en-IN" dirty="0">
                <a:hlinkClick r:id="rId4"/>
              </a:rPr>
              <a:t>https://github.com/yantraguru/word2vec_talk</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227685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4EFB5-2B63-4C9F-B314-FB27B8FCAB8F}"/>
              </a:ext>
            </a:extLst>
          </p:cNvPr>
          <p:cNvSpPr>
            <a:spLocks noGrp="1"/>
          </p:cNvSpPr>
          <p:nvPr>
            <p:ph type="title"/>
          </p:nvPr>
        </p:nvSpPr>
        <p:spPr/>
        <p:txBody>
          <a:bodyPr/>
          <a:lstStyle/>
          <a:p>
            <a:r>
              <a:rPr lang="en-IN" dirty="0"/>
              <a:t>Demystifying the algorithm</a:t>
            </a:r>
          </a:p>
        </p:txBody>
      </p:sp>
      <p:sp>
        <p:nvSpPr>
          <p:cNvPr id="3" name="Content Placeholder 2">
            <a:extLst>
              <a:ext uri="{FF2B5EF4-FFF2-40B4-BE49-F238E27FC236}">
                <a16:creationId xmlns:a16="http://schemas.microsoft.com/office/drawing/2014/main" id="{54D306CB-138C-4F06-BF18-75B80D4D3AD6}"/>
              </a:ext>
            </a:extLst>
          </p:cNvPr>
          <p:cNvSpPr>
            <a:spLocks noGrp="1"/>
          </p:cNvSpPr>
          <p:nvPr>
            <p:ph idx="1"/>
          </p:nvPr>
        </p:nvSpPr>
        <p:spPr/>
        <p:txBody>
          <a:bodyPr/>
          <a:lstStyle/>
          <a:p>
            <a:r>
              <a:rPr lang="en-IN" dirty="0"/>
              <a:t>How does a vector look?</a:t>
            </a:r>
          </a:p>
          <a:p>
            <a:r>
              <a:rPr lang="en-IN" dirty="0"/>
              <a:t>How does the underlying networks look?</a:t>
            </a:r>
          </a:p>
          <a:p>
            <a:r>
              <a:rPr lang="en-IN" dirty="0"/>
              <a:t>What are the vector properties?</a:t>
            </a:r>
          </a:p>
          <a:p>
            <a:r>
              <a:rPr lang="en-IN" dirty="0"/>
              <a:t>What are the limitations on the learning?</a:t>
            </a:r>
          </a:p>
          <a:p>
            <a:r>
              <a:rPr lang="en-IN" dirty="0"/>
              <a:t>What pre-processing is required?</a:t>
            </a:r>
          </a:p>
          <a:p>
            <a:r>
              <a:rPr lang="en-IN" dirty="0"/>
              <a:t>How we can control or tune the vectors?</a:t>
            </a:r>
          </a:p>
        </p:txBody>
      </p:sp>
      <p:pic>
        <p:nvPicPr>
          <p:cNvPr id="5" name="Picture 4" descr="A close up of a toy&#10;&#10;Description generated with high confidence">
            <a:extLst>
              <a:ext uri="{FF2B5EF4-FFF2-40B4-BE49-F238E27FC236}">
                <a16:creationId xmlns:a16="http://schemas.microsoft.com/office/drawing/2014/main" id="{946E9E76-5107-4F0B-B005-5B330161C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8271" y="1501539"/>
            <a:ext cx="3479533" cy="3479533"/>
          </a:xfrm>
          <a:prstGeom prst="rect">
            <a:avLst/>
          </a:prstGeom>
        </p:spPr>
      </p:pic>
    </p:spTree>
    <p:extLst>
      <p:ext uri="{BB962C8B-B14F-4D97-AF65-F5344CB8AC3E}">
        <p14:creationId xmlns:p14="http://schemas.microsoft.com/office/powerpoint/2010/main" val="3835126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E0FEA-B3E9-4532-A4E8-1DAD0026EF89}"/>
              </a:ext>
            </a:extLst>
          </p:cNvPr>
          <p:cNvSpPr>
            <a:spLocks noGrp="1"/>
          </p:cNvSpPr>
          <p:nvPr>
            <p:ph type="title"/>
          </p:nvPr>
        </p:nvSpPr>
        <p:spPr/>
        <p:txBody>
          <a:bodyPr/>
          <a:lstStyle/>
          <a:p>
            <a:r>
              <a:rPr lang="en-IN" dirty="0"/>
              <a:t>More on word2vec</a:t>
            </a:r>
          </a:p>
        </p:txBody>
      </p:sp>
      <p:sp>
        <p:nvSpPr>
          <p:cNvPr id="3" name="Content Placeholder 2">
            <a:extLst>
              <a:ext uri="{FF2B5EF4-FFF2-40B4-BE49-F238E27FC236}">
                <a16:creationId xmlns:a16="http://schemas.microsoft.com/office/drawing/2014/main" id="{3A964572-D582-4205-BC2A-54EFA7ED625A}"/>
              </a:ext>
            </a:extLst>
          </p:cNvPr>
          <p:cNvSpPr>
            <a:spLocks noGrp="1"/>
          </p:cNvSpPr>
          <p:nvPr>
            <p:ph idx="1"/>
          </p:nvPr>
        </p:nvSpPr>
        <p:spPr/>
        <p:txBody>
          <a:bodyPr>
            <a:normAutofit fontScale="77500" lnSpcReduction="20000"/>
          </a:bodyPr>
          <a:lstStyle/>
          <a:p>
            <a:pPr marL="0" indent="0">
              <a:buNone/>
            </a:pPr>
            <a:r>
              <a:rPr lang="en-IN" dirty="0"/>
              <a:t>word2vec is not a single algorithm. It is a software package containing:</a:t>
            </a:r>
          </a:p>
          <a:p>
            <a:pPr marL="0" indent="0">
              <a:buNone/>
            </a:pPr>
            <a:endParaRPr lang="en-IN" dirty="0"/>
          </a:p>
          <a:p>
            <a:pPr marL="0" indent="0">
              <a:buNone/>
            </a:pPr>
            <a:r>
              <a:rPr lang="en-IN" dirty="0"/>
              <a:t>Two distinct models</a:t>
            </a:r>
          </a:p>
          <a:p>
            <a:pPr lvl="1"/>
            <a:r>
              <a:rPr lang="en-IN" dirty="0"/>
              <a:t>CBoW</a:t>
            </a:r>
          </a:p>
          <a:p>
            <a:pPr lvl="1"/>
            <a:r>
              <a:rPr lang="en-IN" dirty="0"/>
              <a:t>Skip-Gram</a:t>
            </a:r>
          </a:p>
          <a:p>
            <a:pPr marL="0" indent="0">
              <a:buNone/>
            </a:pPr>
            <a:r>
              <a:rPr lang="en-IN" dirty="0"/>
              <a:t>Various training methods</a:t>
            </a:r>
          </a:p>
          <a:p>
            <a:pPr lvl="1"/>
            <a:r>
              <a:rPr lang="en-IN" dirty="0"/>
              <a:t>Negative sampling</a:t>
            </a:r>
          </a:p>
          <a:p>
            <a:pPr lvl="1"/>
            <a:r>
              <a:rPr lang="en-IN" dirty="0"/>
              <a:t>Hierarchical softmax</a:t>
            </a:r>
          </a:p>
          <a:p>
            <a:pPr marL="0" indent="0">
              <a:buNone/>
            </a:pPr>
            <a:r>
              <a:rPr lang="en-IN" dirty="0"/>
              <a:t>A rich processing pipeline</a:t>
            </a:r>
          </a:p>
          <a:p>
            <a:pPr lvl="1"/>
            <a:r>
              <a:rPr lang="en-IN" dirty="0"/>
              <a:t>Dynamic Context Windows</a:t>
            </a:r>
          </a:p>
          <a:p>
            <a:pPr lvl="1"/>
            <a:r>
              <a:rPr lang="en-IN" dirty="0"/>
              <a:t>Subsampling</a:t>
            </a:r>
          </a:p>
          <a:p>
            <a:pPr lvl="1"/>
            <a:r>
              <a:rPr lang="en-IN" dirty="0"/>
              <a:t>Deleting Rare Words</a:t>
            </a:r>
          </a:p>
          <a:p>
            <a:pPr lvl="1"/>
            <a:endParaRPr lang="en-IN" dirty="0"/>
          </a:p>
          <a:p>
            <a:pPr marL="0" indent="0">
              <a:buNone/>
            </a:pPr>
            <a:r>
              <a:rPr lang="en-IN" dirty="0"/>
              <a:t>Plus bunch of tricks: weighting of distant words, down-sampling of frequent words…</a:t>
            </a:r>
          </a:p>
          <a:p>
            <a:pPr lvl="1"/>
            <a:endParaRPr lang="en-IN" dirty="0"/>
          </a:p>
          <a:p>
            <a:endParaRPr lang="en-IN" dirty="0"/>
          </a:p>
        </p:txBody>
      </p:sp>
    </p:spTree>
    <p:extLst>
      <p:ext uri="{BB962C8B-B14F-4D97-AF65-F5344CB8AC3E}">
        <p14:creationId xmlns:p14="http://schemas.microsoft.com/office/powerpoint/2010/main" val="2751371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75C0-B1E5-4DBA-8F56-CB04685462E4}"/>
              </a:ext>
            </a:extLst>
          </p:cNvPr>
          <p:cNvSpPr>
            <a:spLocks noGrp="1"/>
          </p:cNvSpPr>
          <p:nvPr>
            <p:ph type="title"/>
          </p:nvPr>
        </p:nvSpPr>
        <p:spPr/>
        <p:txBody>
          <a:bodyPr/>
          <a:lstStyle/>
          <a:p>
            <a:r>
              <a:rPr lang="en-IN" dirty="0"/>
              <a:t>Neural Net Refresher</a:t>
            </a:r>
          </a:p>
        </p:txBody>
      </p:sp>
      <p:pic>
        <p:nvPicPr>
          <p:cNvPr id="5" name="Picture 4" descr="A picture containing thing&#10;&#10;Description generated with high confidence">
            <a:extLst>
              <a:ext uri="{FF2B5EF4-FFF2-40B4-BE49-F238E27FC236}">
                <a16:creationId xmlns:a16="http://schemas.microsoft.com/office/drawing/2014/main" id="{FD9C36E4-CD95-4AFB-AAA4-3902C552A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232" y="1667654"/>
            <a:ext cx="8096250" cy="4200525"/>
          </a:xfrm>
          <a:prstGeom prst="rect">
            <a:avLst/>
          </a:prstGeom>
        </p:spPr>
      </p:pic>
      <p:sp>
        <p:nvSpPr>
          <p:cNvPr id="3" name="Rectangle 2">
            <a:extLst>
              <a:ext uri="{FF2B5EF4-FFF2-40B4-BE49-F238E27FC236}">
                <a16:creationId xmlns:a16="http://schemas.microsoft.com/office/drawing/2014/main" id="{BF4D4690-1D3C-46F8-8B9A-D0EE38D63D76}"/>
              </a:ext>
            </a:extLst>
          </p:cNvPr>
          <p:cNvSpPr/>
          <p:nvPr/>
        </p:nvSpPr>
        <p:spPr>
          <a:xfrm>
            <a:off x="834189" y="6249550"/>
            <a:ext cx="8377187" cy="238527"/>
          </a:xfrm>
          <a:prstGeom prst="rect">
            <a:avLst/>
          </a:prstGeom>
          <a:noFill/>
        </p:spPr>
        <p:txBody>
          <a:bodyPr wrap="square" rtlCol="0">
            <a:spAutoFit/>
          </a:bodyPr>
          <a:lstStyle/>
          <a:p>
            <a:pPr>
              <a:lnSpc>
                <a:spcPct val="95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1000" dirty="0">
                <a:solidFill>
                  <a:srgbClr val="000066"/>
                </a:solidFill>
                <a:latin typeface="Open Sans Light"/>
              </a:rPr>
              <a:t>https://www.researchgate.net/figure/223521884_fig6_Fig-6-Schematic-diagram-of-back-propagation-neural-networks-with-two-hidden-layers</a:t>
            </a:r>
          </a:p>
        </p:txBody>
      </p:sp>
    </p:spTree>
    <p:extLst>
      <p:ext uri="{BB962C8B-B14F-4D97-AF65-F5344CB8AC3E}">
        <p14:creationId xmlns:p14="http://schemas.microsoft.com/office/powerpoint/2010/main" val="2296182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225F-744F-46A5-AA27-63663CF111B7}"/>
              </a:ext>
            </a:extLst>
          </p:cNvPr>
          <p:cNvSpPr>
            <a:spLocks noGrp="1"/>
          </p:cNvSpPr>
          <p:nvPr>
            <p:ph type="title"/>
          </p:nvPr>
        </p:nvSpPr>
        <p:spPr/>
        <p:txBody>
          <a:bodyPr/>
          <a:lstStyle/>
          <a:p>
            <a:r>
              <a:rPr lang="en-IN" dirty="0"/>
              <a:t>Skip-gram model</a:t>
            </a:r>
          </a:p>
        </p:txBody>
      </p:sp>
      <p:pic>
        <p:nvPicPr>
          <p:cNvPr id="4" name="Picture 3">
            <a:extLst>
              <a:ext uri="{FF2B5EF4-FFF2-40B4-BE49-F238E27FC236}">
                <a16:creationId xmlns:a16="http://schemas.microsoft.com/office/drawing/2014/main" id="{57B94E9B-2CB9-472F-A8EA-870A050B3EFB}"/>
              </a:ext>
            </a:extLst>
          </p:cNvPr>
          <p:cNvPicPr>
            <a:picLocks noChangeAspect="1"/>
          </p:cNvPicPr>
          <p:nvPr/>
        </p:nvPicPr>
        <p:blipFill>
          <a:blip r:embed="rId2"/>
          <a:stretch>
            <a:fillRect/>
          </a:stretch>
        </p:blipFill>
        <p:spPr>
          <a:xfrm>
            <a:off x="1134817" y="1658355"/>
            <a:ext cx="3714750" cy="4829175"/>
          </a:xfrm>
          <a:prstGeom prst="rect">
            <a:avLst/>
          </a:prstGeom>
        </p:spPr>
      </p:pic>
      <p:sp>
        <p:nvSpPr>
          <p:cNvPr id="5" name="Rectangle 4">
            <a:extLst>
              <a:ext uri="{FF2B5EF4-FFF2-40B4-BE49-F238E27FC236}">
                <a16:creationId xmlns:a16="http://schemas.microsoft.com/office/drawing/2014/main" id="{B897F738-98CE-491C-ABD0-70C332DDF083}"/>
              </a:ext>
            </a:extLst>
          </p:cNvPr>
          <p:cNvSpPr/>
          <p:nvPr/>
        </p:nvSpPr>
        <p:spPr>
          <a:xfrm>
            <a:off x="5276850" y="1648510"/>
            <a:ext cx="6096000" cy="3416320"/>
          </a:xfrm>
          <a:prstGeom prst="rect">
            <a:avLst/>
          </a:prstGeom>
        </p:spPr>
        <p:txBody>
          <a:bodyPr>
            <a:spAutoFit/>
          </a:bodyPr>
          <a:lstStyle/>
          <a:p>
            <a:r>
              <a:rPr lang="en-IN" dirty="0">
                <a:latin typeface="Arial" panose="020B0604020202020204" pitchFamily="34" charset="0"/>
              </a:rPr>
              <a:t>Predict the surrounding words, based on the current word</a:t>
            </a:r>
          </a:p>
          <a:p>
            <a:endParaRPr lang="en-IN" dirty="0">
              <a:effectLst/>
              <a:latin typeface="Arial" panose="020B0604020202020204" pitchFamily="34" charset="0"/>
            </a:endParaRPr>
          </a:p>
          <a:p>
            <a:r>
              <a:rPr lang="en-IN" dirty="0"/>
              <a:t>“the dog saw a cat”, </a:t>
            </a:r>
          </a:p>
          <a:p>
            <a:r>
              <a:rPr lang="en-IN" dirty="0"/>
              <a:t>“the dog chased the cat”, </a:t>
            </a:r>
          </a:p>
          <a:p>
            <a:r>
              <a:rPr lang="en-IN" dirty="0"/>
              <a:t>“the cat climbed a tree”</a:t>
            </a:r>
          </a:p>
          <a:p>
            <a:endParaRPr lang="en-IN" dirty="0"/>
          </a:p>
          <a:p>
            <a:r>
              <a:rPr lang="en-IN" dirty="0"/>
              <a:t>What are the context words?</a:t>
            </a:r>
          </a:p>
          <a:p>
            <a:endParaRPr lang="en-IN" dirty="0"/>
          </a:p>
          <a:p>
            <a:r>
              <a:rPr lang="en-IN" dirty="0">
                <a:solidFill>
                  <a:schemeClr val="accent1"/>
                </a:solidFill>
              </a:rPr>
              <a:t>the</a:t>
            </a:r>
            <a:r>
              <a:rPr lang="en-IN" dirty="0"/>
              <a:t> </a:t>
            </a:r>
            <a:r>
              <a:rPr lang="en-IN" dirty="0">
                <a:solidFill>
                  <a:schemeClr val="accent1"/>
                </a:solidFill>
              </a:rPr>
              <a:t>dog</a:t>
            </a:r>
            <a:r>
              <a:rPr lang="en-IN" dirty="0"/>
              <a:t> </a:t>
            </a:r>
            <a:r>
              <a:rPr lang="en-IN" b="1" dirty="0">
                <a:solidFill>
                  <a:srgbClr val="FF0000"/>
                </a:solidFill>
              </a:rPr>
              <a:t>chased</a:t>
            </a:r>
            <a:r>
              <a:rPr lang="en-IN" dirty="0"/>
              <a:t> </a:t>
            </a:r>
            <a:r>
              <a:rPr lang="en-IN" dirty="0">
                <a:solidFill>
                  <a:schemeClr val="accent1"/>
                </a:solidFill>
              </a:rPr>
              <a:t>the</a:t>
            </a:r>
            <a:r>
              <a:rPr lang="en-IN" dirty="0"/>
              <a:t> </a:t>
            </a:r>
            <a:r>
              <a:rPr lang="en-IN" dirty="0">
                <a:solidFill>
                  <a:schemeClr val="accent1"/>
                </a:solidFill>
              </a:rPr>
              <a:t>cat</a:t>
            </a:r>
          </a:p>
          <a:p>
            <a:r>
              <a:rPr lang="en-IN" dirty="0"/>
              <a:t>the dog </a:t>
            </a:r>
            <a:r>
              <a:rPr lang="en-IN" dirty="0">
                <a:solidFill>
                  <a:schemeClr val="accent1"/>
                </a:solidFill>
              </a:rPr>
              <a:t>chased</a:t>
            </a:r>
            <a:r>
              <a:rPr lang="en-IN" dirty="0"/>
              <a:t> </a:t>
            </a:r>
            <a:r>
              <a:rPr lang="en-IN" dirty="0">
                <a:solidFill>
                  <a:schemeClr val="accent1"/>
                </a:solidFill>
              </a:rPr>
              <a:t>the</a:t>
            </a:r>
            <a:r>
              <a:rPr lang="en-IN" dirty="0"/>
              <a:t> </a:t>
            </a:r>
            <a:r>
              <a:rPr lang="en-IN" b="1" dirty="0">
                <a:solidFill>
                  <a:srgbClr val="FF0000"/>
                </a:solidFill>
              </a:rPr>
              <a:t>cat</a:t>
            </a:r>
          </a:p>
          <a:p>
            <a:r>
              <a:rPr lang="en-IN" dirty="0">
                <a:solidFill>
                  <a:schemeClr val="accent1"/>
                </a:solidFill>
              </a:rPr>
              <a:t>….</a:t>
            </a:r>
          </a:p>
          <a:p>
            <a:endParaRPr lang="en-IN" dirty="0">
              <a:effectLst/>
              <a:latin typeface="Arial" panose="020B0604020202020204" pitchFamily="34" charset="0"/>
            </a:endParaRPr>
          </a:p>
        </p:txBody>
      </p:sp>
      <p:sp>
        <p:nvSpPr>
          <p:cNvPr id="6" name="Rectangle 5">
            <a:extLst>
              <a:ext uri="{FF2B5EF4-FFF2-40B4-BE49-F238E27FC236}">
                <a16:creationId xmlns:a16="http://schemas.microsoft.com/office/drawing/2014/main" id="{53AC6728-3FBE-4A12-9803-E754B0DD3C03}"/>
              </a:ext>
            </a:extLst>
          </p:cNvPr>
          <p:cNvSpPr/>
          <p:nvPr/>
        </p:nvSpPr>
        <p:spPr>
          <a:xfrm>
            <a:off x="5281061" y="6176294"/>
            <a:ext cx="6096000" cy="238527"/>
          </a:xfrm>
          <a:prstGeom prst="rect">
            <a:avLst/>
          </a:prstGeom>
          <a:noFill/>
        </p:spPr>
        <p:txBody>
          <a:bodyPr wrap="square" rtlCol="0">
            <a:spAutoFit/>
          </a:bodyPr>
          <a:lstStyle/>
          <a:p>
            <a:pPr>
              <a:lnSpc>
                <a:spcPct val="95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1000" dirty="0">
                <a:solidFill>
                  <a:srgbClr val="000066"/>
                </a:solidFill>
                <a:latin typeface="Open Sans Light"/>
              </a:rPr>
              <a:t>Efficient Estimation of Word Representations in Vector Space (Mikolov, Chen, Corrado and Dean,2013)</a:t>
            </a:r>
          </a:p>
        </p:txBody>
      </p:sp>
    </p:spTree>
    <p:extLst>
      <p:ext uri="{BB962C8B-B14F-4D97-AF65-F5344CB8AC3E}">
        <p14:creationId xmlns:p14="http://schemas.microsoft.com/office/powerpoint/2010/main" val="3071780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2B90-1404-4EA4-963B-2F49202198F3}"/>
              </a:ext>
            </a:extLst>
          </p:cNvPr>
          <p:cNvSpPr>
            <a:spLocks noGrp="1"/>
          </p:cNvSpPr>
          <p:nvPr>
            <p:ph type="title"/>
          </p:nvPr>
        </p:nvSpPr>
        <p:spPr/>
        <p:txBody>
          <a:bodyPr/>
          <a:lstStyle/>
          <a:p>
            <a:r>
              <a:rPr lang="en-IN" dirty="0"/>
              <a:t>Continuous Bag-of-Words (CBOW) model</a:t>
            </a:r>
          </a:p>
        </p:txBody>
      </p:sp>
      <p:pic>
        <p:nvPicPr>
          <p:cNvPr id="4" name="Picture 3">
            <a:extLst>
              <a:ext uri="{FF2B5EF4-FFF2-40B4-BE49-F238E27FC236}">
                <a16:creationId xmlns:a16="http://schemas.microsoft.com/office/drawing/2014/main" id="{40B19FF7-C82B-47DD-B80F-585B4B1EEA43}"/>
              </a:ext>
            </a:extLst>
          </p:cNvPr>
          <p:cNvPicPr>
            <a:picLocks noChangeAspect="1"/>
          </p:cNvPicPr>
          <p:nvPr/>
        </p:nvPicPr>
        <p:blipFill>
          <a:blip r:embed="rId2"/>
          <a:stretch>
            <a:fillRect/>
          </a:stretch>
        </p:blipFill>
        <p:spPr>
          <a:xfrm>
            <a:off x="1428750" y="1694309"/>
            <a:ext cx="3848100" cy="4448175"/>
          </a:xfrm>
          <a:prstGeom prst="rect">
            <a:avLst/>
          </a:prstGeom>
        </p:spPr>
      </p:pic>
      <p:sp>
        <p:nvSpPr>
          <p:cNvPr id="5" name="Rectangle 4">
            <a:extLst>
              <a:ext uri="{FF2B5EF4-FFF2-40B4-BE49-F238E27FC236}">
                <a16:creationId xmlns:a16="http://schemas.microsoft.com/office/drawing/2014/main" id="{4BF633A1-13C2-4992-B832-A0C75BFB4ED7}"/>
              </a:ext>
            </a:extLst>
          </p:cNvPr>
          <p:cNvSpPr/>
          <p:nvPr/>
        </p:nvSpPr>
        <p:spPr>
          <a:xfrm>
            <a:off x="5905500" y="1634222"/>
            <a:ext cx="5538788" cy="2862322"/>
          </a:xfrm>
          <a:prstGeom prst="rect">
            <a:avLst/>
          </a:prstGeom>
        </p:spPr>
        <p:txBody>
          <a:bodyPr wrap="square">
            <a:spAutoFit/>
          </a:bodyPr>
          <a:lstStyle/>
          <a:p>
            <a:r>
              <a:rPr lang="en-IN" dirty="0">
                <a:latin typeface="Arial" panose="020B0604020202020204" pitchFamily="34" charset="0"/>
              </a:rPr>
              <a:t>Predict the current word, based on the surrounding words</a:t>
            </a:r>
          </a:p>
          <a:p>
            <a:endParaRPr lang="en-IN" dirty="0">
              <a:effectLst/>
              <a:latin typeface="Arial" panose="020B0604020202020204" pitchFamily="34" charset="0"/>
            </a:endParaRPr>
          </a:p>
          <a:p>
            <a:r>
              <a:rPr lang="en-IN" dirty="0"/>
              <a:t>“the dog saw a cat”, </a:t>
            </a:r>
          </a:p>
          <a:p>
            <a:r>
              <a:rPr lang="en-IN" dirty="0"/>
              <a:t>“the dog chased the cat”, </a:t>
            </a:r>
          </a:p>
          <a:p>
            <a:r>
              <a:rPr lang="en-IN" dirty="0"/>
              <a:t>“the cat climbed a tree”</a:t>
            </a:r>
          </a:p>
          <a:p>
            <a:endParaRPr lang="en-IN" dirty="0"/>
          </a:p>
          <a:p>
            <a:r>
              <a:rPr lang="en-IN" dirty="0"/>
              <a:t>What are the context words?</a:t>
            </a:r>
          </a:p>
          <a:p>
            <a:endParaRPr lang="en-IN" dirty="0">
              <a:effectLst/>
              <a:latin typeface="Arial" panose="020B0604020202020204" pitchFamily="34" charset="0"/>
            </a:endParaRPr>
          </a:p>
          <a:p>
            <a:r>
              <a:rPr lang="en-IN" b="1" dirty="0">
                <a:solidFill>
                  <a:srgbClr val="FF0000"/>
                </a:solidFill>
              </a:rPr>
              <a:t>the dog </a:t>
            </a:r>
            <a:r>
              <a:rPr lang="en-IN" dirty="0">
                <a:solidFill>
                  <a:schemeClr val="accent1"/>
                </a:solidFill>
              </a:rPr>
              <a:t>saw</a:t>
            </a:r>
            <a:r>
              <a:rPr lang="en-IN" dirty="0"/>
              <a:t> </a:t>
            </a:r>
            <a:r>
              <a:rPr lang="en-IN" b="1" dirty="0">
                <a:solidFill>
                  <a:srgbClr val="FF0000"/>
                </a:solidFill>
              </a:rPr>
              <a:t>a cat</a:t>
            </a:r>
            <a:endParaRPr lang="en-IN" b="1" dirty="0">
              <a:solidFill>
                <a:srgbClr val="FF0000"/>
              </a:solidFill>
              <a:effectLst/>
              <a:latin typeface="Arial" panose="020B0604020202020204" pitchFamily="34" charset="0"/>
            </a:endParaRPr>
          </a:p>
        </p:txBody>
      </p:sp>
      <p:sp>
        <p:nvSpPr>
          <p:cNvPr id="6" name="Rectangle 5">
            <a:extLst>
              <a:ext uri="{FF2B5EF4-FFF2-40B4-BE49-F238E27FC236}">
                <a16:creationId xmlns:a16="http://schemas.microsoft.com/office/drawing/2014/main" id="{BC13E22B-1232-4F76-A862-DAF0F13628F6}"/>
              </a:ext>
            </a:extLst>
          </p:cNvPr>
          <p:cNvSpPr/>
          <p:nvPr/>
        </p:nvSpPr>
        <p:spPr>
          <a:xfrm>
            <a:off x="5868202" y="5839410"/>
            <a:ext cx="6096000" cy="238527"/>
          </a:xfrm>
          <a:prstGeom prst="rect">
            <a:avLst/>
          </a:prstGeom>
          <a:noFill/>
        </p:spPr>
        <p:txBody>
          <a:bodyPr wrap="square" rtlCol="0">
            <a:spAutoFit/>
          </a:bodyPr>
          <a:lstStyle/>
          <a:p>
            <a:pPr>
              <a:lnSpc>
                <a:spcPct val="95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1000" dirty="0">
                <a:solidFill>
                  <a:srgbClr val="000066"/>
                </a:solidFill>
                <a:latin typeface="Open Sans Light"/>
              </a:rPr>
              <a:t>Efficient Estimation of Word Representations in Vector Space (Mikolov, Chen, Corrado and Dean,2013)</a:t>
            </a:r>
          </a:p>
        </p:txBody>
      </p:sp>
    </p:spTree>
    <p:extLst>
      <p:ext uri="{BB962C8B-B14F-4D97-AF65-F5344CB8AC3E}">
        <p14:creationId xmlns:p14="http://schemas.microsoft.com/office/powerpoint/2010/main" val="4565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36D4-2C34-452F-B6DE-8C8FC216E104}"/>
              </a:ext>
            </a:extLst>
          </p:cNvPr>
          <p:cNvSpPr>
            <a:spLocks noGrp="1"/>
          </p:cNvSpPr>
          <p:nvPr>
            <p:ph type="title"/>
          </p:nvPr>
        </p:nvSpPr>
        <p:spPr/>
        <p:txBody>
          <a:bodyPr/>
          <a:lstStyle/>
          <a:p>
            <a:r>
              <a:rPr lang="en-IN" dirty="0"/>
              <a:t>Document Similarity</a:t>
            </a:r>
          </a:p>
        </p:txBody>
      </p:sp>
      <p:sp>
        <p:nvSpPr>
          <p:cNvPr id="4" name="Rectangle 2">
            <a:extLst>
              <a:ext uri="{FF2B5EF4-FFF2-40B4-BE49-F238E27FC236}">
                <a16:creationId xmlns:a16="http://schemas.microsoft.com/office/drawing/2014/main" id="{69E18A17-3C02-40C0-B823-616927D1D843}"/>
              </a:ext>
            </a:extLst>
          </p:cNvPr>
          <p:cNvSpPr txBox="1">
            <a:spLocks noChangeArrowheads="1"/>
          </p:cNvSpPr>
          <p:nvPr/>
        </p:nvSpPr>
        <p:spPr>
          <a:xfrm>
            <a:off x="1043189" y="1777286"/>
            <a:ext cx="4803819" cy="3992450"/>
          </a:xfrm>
          <a:prstGeom prst="rect">
            <a:avLst/>
          </a:prstGeom>
          <a:ln w="9360">
            <a:solidFill>
              <a:srgbClr val="000000"/>
            </a:solidFill>
            <a:miter lim="800000"/>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5000"/>
              </a:lnSpc>
              <a:spcBef>
                <a:spcPct val="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dirty="0">
                <a:solidFill>
                  <a:srgbClr val="CC0000"/>
                </a:solidFill>
              </a:rPr>
              <a:t>Hurricane</a:t>
            </a:r>
            <a:r>
              <a:rPr lang="en-GB" sz="1600" b="1" dirty="0"/>
              <a:t> </a:t>
            </a:r>
            <a:r>
              <a:rPr lang="en-GB" sz="1600" b="1" dirty="0">
                <a:solidFill>
                  <a:srgbClr val="CC0000"/>
                </a:solidFill>
              </a:rPr>
              <a:t>Gilbert</a:t>
            </a:r>
            <a:r>
              <a:rPr lang="en-GB" sz="1600" b="1" dirty="0"/>
              <a:t> </a:t>
            </a:r>
            <a:r>
              <a:rPr lang="en-GB" sz="1600" dirty="0"/>
              <a:t>swept toward the Dominican Republic Sunday , and the Civil  Defence  alerted its heavily  populated south coast to prepare for high </a:t>
            </a:r>
            <a:r>
              <a:rPr lang="en-GB" sz="1600" b="1" dirty="0">
                <a:solidFill>
                  <a:srgbClr val="CC0000"/>
                </a:solidFill>
              </a:rPr>
              <a:t>winds</a:t>
            </a:r>
            <a:r>
              <a:rPr lang="en-GB" sz="1600" dirty="0"/>
              <a:t>, heavy </a:t>
            </a:r>
            <a:r>
              <a:rPr lang="en-GB" sz="1600" b="1" dirty="0">
                <a:solidFill>
                  <a:srgbClr val="CC0000"/>
                </a:solidFill>
              </a:rPr>
              <a:t>rains</a:t>
            </a:r>
            <a:r>
              <a:rPr lang="en-GB" sz="1600" dirty="0"/>
              <a:t> and high seas. </a:t>
            </a:r>
          </a:p>
          <a:p>
            <a:pPr algn="just">
              <a:lnSpc>
                <a:spcPct val="95000"/>
              </a:lnSpc>
              <a:spcBef>
                <a:spcPct val="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The </a:t>
            </a:r>
            <a:r>
              <a:rPr lang="en-GB" sz="1600" b="1" dirty="0">
                <a:solidFill>
                  <a:srgbClr val="CC0000"/>
                </a:solidFill>
              </a:rPr>
              <a:t>storm</a:t>
            </a:r>
            <a:r>
              <a:rPr lang="en-GB" sz="1600" b="1" dirty="0"/>
              <a:t> </a:t>
            </a:r>
            <a:r>
              <a:rPr lang="en-GB" sz="1600" dirty="0"/>
              <a:t>was approaching from the southeast with sustained  </a:t>
            </a:r>
            <a:r>
              <a:rPr lang="en-GB" sz="1600" b="1" dirty="0">
                <a:solidFill>
                  <a:srgbClr val="CC0000"/>
                </a:solidFill>
              </a:rPr>
              <a:t>winds</a:t>
            </a:r>
            <a:r>
              <a:rPr lang="en-GB" sz="1600" dirty="0"/>
              <a:t> of 75 mph</a:t>
            </a:r>
            <a:r>
              <a:rPr lang="en-GB" sz="1600" b="1" dirty="0"/>
              <a:t> </a:t>
            </a:r>
            <a:r>
              <a:rPr lang="en-GB" sz="1600" dirty="0"/>
              <a:t>gusting to 92 mph . </a:t>
            </a:r>
          </a:p>
          <a:p>
            <a:pPr algn="just">
              <a:lnSpc>
                <a:spcPct val="95000"/>
              </a:lnSpc>
              <a:spcBef>
                <a:spcPct val="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sz="1600" dirty="0">
                <a:latin typeface="Arial"/>
              </a:rPr>
              <a:t>“</a:t>
            </a:r>
            <a:r>
              <a:rPr lang="en-GB" sz="1600" dirty="0"/>
              <a:t>There is no need for alarm," Civil Defence Director Eugenio Cabral said in  a television  alert shortly before  midnight Saturday . </a:t>
            </a:r>
          </a:p>
          <a:p>
            <a:pPr algn="just">
              <a:lnSpc>
                <a:spcPct val="95000"/>
              </a:lnSpc>
              <a:spcBef>
                <a:spcPct val="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Cabral said residents of the province of Barahona should closely  follow </a:t>
            </a:r>
            <a:r>
              <a:rPr lang="en-GB" sz="1600" b="1" dirty="0">
                <a:solidFill>
                  <a:srgbClr val="CC0000"/>
                </a:solidFill>
              </a:rPr>
              <a:t>Gilbert</a:t>
            </a:r>
            <a:r>
              <a:rPr lang="en-GB" sz="1600" dirty="0"/>
              <a:t> 's movement . </a:t>
            </a:r>
          </a:p>
          <a:p>
            <a:pPr algn="just">
              <a:lnSpc>
                <a:spcPct val="95000"/>
              </a:lnSpc>
              <a:spcBef>
                <a:spcPct val="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An estimated 100,000 people live in the province, including 70,000 in the city of Barahona , about 125 miles  west of Santo Domingo . </a:t>
            </a:r>
          </a:p>
          <a:p>
            <a:pPr algn="just">
              <a:lnSpc>
                <a:spcPct val="95000"/>
              </a:lnSpc>
              <a:spcBef>
                <a:spcPct val="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Tropical </a:t>
            </a:r>
            <a:r>
              <a:rPr lang="en-GB" sz="1600" b="1" dirty="0">
                <a:solidFill>
                  <a:srgbClr val="CC0000"/>
                </a:solidFill>
              </a:rPr>
              <a:t>Storm</a:t>
            </a:r>
            <a:r>
              <a:rPr lang="en-GB" sz="1600" dirty="0"/>
              <a:t> </a:t>
            </a:r>
            <a:r>
              <a:rPr lang="en-GB" sz="1600" b="1" dirty="0">
                <a:solidFill>
                  <a:srgbClr val="CC0000"/>
                </a:solidFill>
              </a:rPr>
              <a:t>Gilbert</a:t>
            </a:r>
            <a:r>
              <a:rPr lang="en-GB" sz="1600" dirty="0"/>
              <a:t> formed in the eastern Caribbean and strengthened into a </a:t>
            </a:r>
            <a:r>
              <a:rPr lang="en-GB" sz="1600" b="1" dirty="0">
                <a:solidFill>
                  <a:srgbClr val="CC0000"/>
                </a:solidFill>
              </a:rPr>
              <a:t>hurricane</a:t>
            </a:r>
            <a:r>
              <a:rPr lang="en-GB" sz="1600" b="1" dirty="0"/>
              <a:t> </a:t>
            </a:r>
            <a:r>
              <a:rPr lang="en-GB" sz="1600" dirty="0"/>
              <a:t>Saturday night </a:t>
            </a:r>
          </a:p>
        </p:txBody>
      </p:sp>
      <p:sp>
        <p:nvSpPr>
          <p:cNvPr id="5" name="Rectangle 3">
            <a:extLst>
              <a:ext uri="{FF2B5EF4-FFF2-40B4-BE49-F238E27FC236}">
                <a16:creationId xmlns:a16="http://schemas.microsoft.com/office/drawing/2014/main" id="{B921D068-E0C8-47DA-8F9A-44CC241735FD}"/>
              </a:ext>
            </a:extLst>
          </p:cNvPr>
          <p:cNvSpPr txBox="1">
            <a:spLocks noChangeArrowheads="1"/>
          </p:cNvSpPr>
          <p:nvPr/>
        </p:nvSpPr>
        <p:spPr>
          <a:xfrm>
            <a:off x="6014433" y="1780883"/>
            <a:ext cx="4919729" cy="3400021"/>
          </a:xfrm>
          <a:prstGeom prst="rect">
            <a:avLst/>
          </a:prstGeom>
          <a:ln w="9360">
            <a:solidFill>
              <a:srgbClr val="000000"/>
            </a:solidFill>
            <a:miter lim="800000"/>
            <a:headEnd/>
            <a:tailEn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5000"/>
              </a:lnSpc>
              <a:spcBef>
                <a:spcPct val="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The National </a:t>
            </a:r>
            <a:r>
              <a:rPr lang="en-GB" sz="1600" b="1" dirty="0">
                <a:solidFill>
                  <a:srgbClr val="CC0000"/>
                </a:solidFill>
              </a:rPr>
              <a:t>Hurricane</a:t>
            </a:r>
            <a:r>
              <a:rPr lang="en-GB" sz="1600" dirty="0"/>
              <a:t> Centre in Miami reported its position at 2a.m. Sunday at latitude 16.1  north ,  longitude 67.5 west, about 140 miles south of Ponce, Puerto Rico, and 200 miles southeast of Santo Domingo. </a:t>
            </a:r>
          </a:p>
          <a:p>
            <a:pPr>
              <a:lnSpc>
                <a:spcPct val="95000"/>
              </a:lnSpc>
              <a:spcBef>
                <a:spcPct val="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The National Weather Service in San Juan , Puerto Rico , said </a:t>
            </a:r>
            <a:r>
              <a:rPr lang="en-GB" sz="1600" b="1" dirty="0">
                <a:solidFill>
                  <a:srgbClr val="CC0000"/>
                </a:solidFill>
              </a:rPr>
              <a:t>Gilbert</a:t>
            </a:r>
            <a:r>
              <a:rPr lang="en-GB" sz="1600" dirty="0"/>
              <a:t> was  moving westward at 15 mph with  a "broad area of cloudiness and heavy  weather" rotating around the centre of the </a:t>
            </a:r>
            <a:r>
              <a:rPr lang="en-GB" sz="1600" b="1" dirty="0">
                <a:solidFill>
                  <a:srgbClr val="CC0000"/>
                </a:solidFill>
              </a:rPr>
              <a:t>storm</a:t>
            </a:r>
            <a:r>
              <a:rPr lang="en-GB" sz="1600" dirty="0"/>
              <a:t>. </a:t>
            </a:r>
          </a:p>
          <a:p>
            <a:pPr>
              <a:lnSpc>
                <a:spcPct val="95000"/>
              </a:lnSpc>
              <a:spcBef>
                <a:spcPct val="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The weather service issued a flash flood watch for Puerto Rico and the Virgin Islands until at least 6p.m. Sunday. </a:t>
            </a:r>
          </a:p>
          <a:p>
            <a:pPr>
              <a:lnSpc>
                <a:spcPct val="95000"/>
              </a:lnSpc>
              <a:spcBef>
                <a:spcPct val="0"/>
              </a:spcBef>
              <a:buFont typeface="Arial" panose="020B060402020202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Strong </a:t>
            </a:r>
            <a:r>
              <a:rPr lang="en-GB" sz="1600" b="1" dirty="0">
                <a:solidFill>
                  <a:srgbClr val="CC0000"/>
                </a:solidFill>
              </a:rPr>
              <a:t>winds</a:t>
            </a:r>
            <a:r>
              <a:rPr lang="en-GB" sz="1600" dirty="0"/>
              <a:t> associated with the </a:t>
            </a:r>
            <a:r>
              <a:rPr lang="en-GB" sz="1600" b="1" dirty="0">
                <a:solidFill>
                  <a:srgbClr val="CC0000"/>
                </a:solidFill>
              </a:rPr>
              <a:t>Gilbert</a:t>
            </a:r>
            <a:r>
              <a:rPr lang="en-GB" sz="1600" dirty="0"/>
              <a:t> brought coastal flooding , strong southeast </a:t>
            </a:r>
            <a:r>
              <a:rPr lang="en-GB" sz="1600" b="1" dirty="0">
                <a:solidFill>
                  <a:srgbClr val="CC0000"/>
                </a:solidFill>
              </a:rPr>
              <a:t>winds</a:t>
            </a:r>
            <a:r>
              <a:rPr lang="en-GB" sz="1600" dirty="0"/>
              <a:t> and up  to 12 feet  to Puerto Rico 's south coast. </a:t>
            </a:r>
          </a:p>
        </p:txBody>
      </p:sp>
      <p:sp>
        <p:nvSpPr>
          <p:cNvPr id="3" name="TextBox 2">
            <a:extLst>
              <a:ext uri="{FF2B5EF4-FFF2-40B4-BE49-F238E27FC236}">
                <a16:creationId xmlns:a16="http://schemas.microsoft.com/office/drawing/2014/main" id="{1A6FB8E2-82A8-4A27-BB06-425FED8A3E5E}"/>
              </a:ext>
            </a:extLst>
          </p:cNvPr>
          <p:cNvSpPr txBox="1"/>
          <p:nvPr/>
        </p:nvSpPr>
        <p:spPr>
          <a:xfrm>
            <a:off x="966158" y="6228272"/>
            <a:ext cx="3942272" cy="392415"/>
          </a:xfrm>
          <a:prstGeom prst="rect">
            <a:avLst/>
          </a:prstGeom>
          <a:noFill/>
        </p:spPr>
        <p:txBody>
          <a:bodyPr wrap="square" rtlCol="0">
            <a:spAutoFit/>
          </a:bodyPr>
          <a:lstStyle/>
          <a:p>
            <a:pPr>
              <a:lnSpc>
                <a:spcPct val="95000"/>
              </a:lnSpc>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dirty="0">
                <a:solidFill>
                  <a:srgbClr val="000066"/>
                </a:solidFill>
                <a:latin typeface="Open Sans Light"/>
                <a:cs typeface="Open Sans Light"/>
              </a:rPr>
              <a:t>Ref: A text from DUC 2002 on “Hurricane Gilbert” 24 sentences</a:t>
            </a:r>
          </a:p>
          <a:p>
            <a:endParaRPr lang="en-IN" sz="1000" dirty="0"/>
          </a:p>
        </p:txBody>
      </p:sp>
    </p:spTree>
    <p:extLst>
      <p:ext uri="{BB962C8B-B14F-4D97-AF65-F5344CB8AC3E}">
        <p14:creationId xmlns:p14="http://schemas.microsoft.com/office/powerpoint/2010/main" val="2843553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A826-2432-450E-8A95-CC37AC1EB887}"/>
              </a:ext>
            </a:extLst>
          </p:cNvPr>
          <p:cNvSpPr>
            <a:spLocks noGrp="1"/>
          </p:cNvSpPr>
          <p:nvPr>
            <p:ph type="title"/>
          </p:nvPr>
        </p:nvSpPr>
        <p:spPr/>
        <p:txBody>
          <a:bodyPr/>
          <a:lstStyle/>
          <a:p>
            <a:r>
              <a:rPr lang="en-IN" dirty="0"/>
              <a:t>Architecture</a:t>
            </a:r>
          </a:p>
        </p:txBody>
      </p:sp>
      <p:pic>
        <p:nvPicPr>
          <p:cNvPr id="2050" name="Picture 2" descr="https://lh6.googleusercontent.com/sMdkbGCYZ3eGmCb3jcz2TJsqGO8NWMNpA_YOVxUgbK9czF-ALSbBZ8o-r3yV7GlySarnktSC1Uu5-rE0uS9qdrByjhGGGSjGQsSk5zBclG72WKzpfsPJag9SH2AU47xOx1qnxh6M">
            <a:extLst>
              <a:ext uri="{FF2B5EF4-FFF2-40B4-BE49-F238E27FC236}">
                <a16:creationId xmlns:a16="http://schemas.microsoft.com/office/drawing/2014/main" id="{95832F74-B8B2-4832-B370-51A9F9350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410" y="1394991"/>
            <a:ext cx="5943600"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661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DAB1-D0E9-4E4E-BCF2-E9C19587DFFA}"/>
              </a:ext>
            </a:extLst>
          </p:cNvPr>
          <p:cNvSpPr>
            <a:spLocks noGrp="1"/>
          </p:cNvSpPr>
          <p:nvPr>
            <p:ph type="title"/>
          </p:nvPr>
        </p:nvSpPr>
        <p:spPr/>
        <p:txBody>
          <a:bodyPr>
            <a:normAutofit/>
          </a:bodyPr>
          <a:lstStyle/>
          <a:p>
            <a:r>
              <a:rPr lang="en-IN" dirty="0"/>
              <a:t>Word2vec network</a:t>
            </a:r>
          </a:p>
        </p:txBody>
      </p:sp>
      <p:sp>
        <p:nvSpPr>
          <p:cNvPr id="3" name="Content Placeholder 2">
            <a:extLst>
              <a:ext uri="{FF2B5EF4-FFF2-40B4-BE49-F238E27FC236}">
                <a16:creationId xmlns:a16="http://schemas.microsoft.com/office/drawing/2014/main" id="{6DB34A14-9CE7-4044-A71A-BA69FBE9DA67}"/>
              </a:ext>
            </a:extLst>
          </p:cNvPr>
          <p:cNvSpPr>
            <a:spLocks noGrp="1"/>
          </p:cNvSpPr>
          <p:nvPr>
            <p:ph idx="1"/>
          </p:nvPr>
        </p:nvSpPr>
        <p:spPr>
          <a:xfrm>
            <a:off x="8753095" y="1725611"/>
            <a:ext cx="2805493" cy="4375152"/>
          </a:xfrm>
        </p:spPr>
        <p:txBody>
          <a:bodyPr>
            <a:normAutofit/>
          </a:bodyPr>
          <a:lstStyle/>
          <a:p>
            <a:r>
              <a:rPr lang="en-IN" sz="2000" dirty="0"/>
              <a:t>Lets assume we have 3 sentences.</a:t>
            </a:r>
          </a:p>
          <a:p>
            <a:pPr marL="457200" lvl="1" indent="0">
              <a:buNone/>
            </a:pPr>
            <a:r>
              <a:rPr lang="en-IN" sz="1600" dirty="0"/>
              <a:t>“the dog saw a cat”, </a:t>
            </a:r>
          </a:p>
          <a:p>
            <a:pPr marL="457200" lvl="1" indent="0">
              <a:buNone/>
            </a:pPr>
            <a:r>
              <a:rPr lang="en-IN" sz="1600" dirty="0"/>
              <a:t>“the dog chased the cat”, </a:t>
            </a:r>
          </a:p>
          <a:p>
            <a:pPr marL="457200" lvl="1" indent="0">
              <a:buNone/>
            </a:pPr>
            <a:r>
              <a:rPr lang="en-IN" sz="1600" dirty="0"/>
              <a:t>“the cat climbed a tree”</a:t>
            </a:r>
          </a:p>
          <a:p>
            <a:r>
              <a:rPr lang="en-IN" sz="2000" dirty="0"/>
              <a:t>8 words.</a:t>
            </a:r>
          </a:p>
          <a:p>
            <a:r>
              <a:rPr lang="en-IN" sz="2000" dirty="0"/>
              <a:t>Input and output is one hot encoded.</a:t>
            </a:r>
          </a:p>
          <a:p>
            <a:r>
              <a:rPr lang="en-IN" sz="2000" dirty="0"/>
              <a:t>Weight matrices learnt by backpropagation</a:t>
            </a:r>
          </a:p>
        </p:txBody>
      </p:sp>
      <p:pic>
        <p:nvPicPr>
          <p:cNvPr id="7" name="Picture 6" descr="A screenshot of a cell phone&#10;&#10;Description generated with high confidence">
            <a:extLst>
              <a:ext uri="{FF2B5EF4-FFF2-40B4-BE49-F238E27FC236}">
                <a16:creationId xmlns:a16="http://schemas.microsoft.com/office/drawing/2014/main" id="{67B04A29-4172-4625-8DA7-A8B2075A0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63" y="1428750"/>
            <a:ext cx="8001000" cy="4457700"/>
          </a:xfrm>
          <a:prstGeom prst="rect">
            <a:avLst/>
          </a:prstGeom>
        </p:spPr>
      </p:pic>
      <p:sp>
        <p:nvSpPr>
          <p:cNvPr id="5" name="Rectangle 4">
            <a:extLst>
              <a:ext uri="{FF2B5EF4-FFF2-40B4-BE49-F238E27FC236}">
                <a16:creationId xmlns:a16="http://schemas.microsoft.com/office/drawing/2014/main" id="{4E08CEF1-97F6-47DD-ACD1-B6D1ED19BBF7}"/>
              </a:ext>
            </a:extLst>
          </p:cNvPr>
          <p:cNvSpPr/>
          <p:nvPr/>
        </p:nvSpPr>
        <p:spPr>
          <a:xfrm>
            <a:off x="911192" y="6041541"/>
            <a:ext cx="6096000" cy="238527"/>
          </a:xfrm>
          <a:prstGeom prst="rect">
            <a:avLst/>
          </a:prstGeom>
          <a:noFill/>
        </p:spPr>
        <p:txBody>
          <a:bodyPr wrap="square" rtlCol="0">
            <a:spAutoFit/>
          </a:bodyPr>
          <a:lstStyle/>
          <a:p>
            <a:pPr>
              <a:lnSpc>
                <a:spcPct val="95000"/>
              </a:lnSpc>
              <a:buClr>
                <a:srgbClr val="000000"/>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1000" dirty="0">
                <a:solidFill>
                  <a:srgbClr val="000066"/>
                </a:solidFill>
                <a:latin typeface="Open Sans Light"/>
              </a:rPr>
              <a:t>Efficient Estimation of Word Representations in Vector Space (Mikolov, Chen, Corrado and Dean,2013)</a:t>
            </a:r>
          </a:p>
        </p:txBody>
      </p:sp>
    </p:spTree>
    <p:extLst>
      <p:ext uri="{BB962C8B-B14F-4D97-AF65-F5344CB8AC3E}">
        <p14:creationId xmlns:p14="http://schemas.microsoft.com/office/powerpoint/2010/main" val="3771998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Context Windows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2321373"/>
              </a:xfrm>
            </p:spPr>
            <p:txBody>
              <a:bodyPr>
                <a:normAutofit/>
              </a:bodyPr>
              <a:lstStyle/>
              <a:p>
                <a:pPr marL="0" indent="0">
                  <a:buNone/>
                </a:pPr>
                <a:r>
                  <a:rPr lang="en-US" dirty="0">
                    <a:solidFill>
                      <a:schemeClr val="bg1"/>
                    </a:solidFill>
                  </a:rPr>
                  <a:t>	Marco </a:t>
                </a:r>
                <a:r>
                  <a:rPr lang="en-US" dirty="0">
                    <a:solidFill>
                      <a:schemeClr val="accent2">
                        <a:lumMod val="20000"/>
                        <a:lumOff val="80000"/>
                      </a:schemeClr>
                    </a:solidFill>
                  </a:rPr>
                  <a:t>saw</a:t>
                </a:r>
                <a:r>
                  <a:rPr lang="en-US" dirty="0">
                    <a:solidFill>
                      <a:schemeClr val="accent2"/>
                    </a:solidFill>
                  </a:rPr>
                  <a:t> </a:t>
                </a:r>
                <a:r>
                  <a:rPr lang="en-US" dirty="0">
                    <a:solidFill>
                      <a:schemeClr val="accent2">
                        <a:lumMod val="40000"/>
                        <a:lumOff val="60000"/>
                      </a:schemeClr>
                    </a:solidFill>
                  </a:rPr>
                  <a:t>a</a:t>
                </a:r>
                <a:r>
                  <a:rPr lang="en-US" dirty="0">
                    <a:solidFill>
                      <a:schemeClr val="accent2"/>
                    </a:solidFill>
                  </a:rPr>
                  <a:t> </a:t>
                </a:r>
                <a:r>
                  <a:rPr lang="en-US" dirty="0">
                    <a:solidFill>
                      <a:schemeClr val="accent2">
                        <a:lumMod val="60000"/>
                        <a:lumOff val="40000"/>
                      </a:schemeClr>
                    </a:solidFill>
                  </a:rPr>
                  <a:t>furry</a:t>
                </a:r>
                <a:r>
                  <a:rPr lang="en-US" dirty="0">
                    <a:solidFill>
                      <a:schemeClr val="accent2"/>
                    </a:solidFill>
                  </a:rPr>
                  <a:t> </a:t>
                </a:r>
                <a:r>
                  <a:rPr lang="en-US" dirty="0">
                    <a:solidFill>
                      <a:srgbClr val="FF0000"/>
                    </a:solidFill>
                  </a:rPr>
                  <a:t>little</a:t>
                </a:r>
                <a:r>
                  <a:rPr lang="en-US" dirty="0">
                    <a:solidFill>
                      <a:schemeClr val="accent2"/>
                    </a:solidFill>
                  </a:rPr>
                  <a:t>       </a:t>
                </a:r>
                <a:r>
                  <a:rPr lang="en-US" dirty="0">
                    <a:solidFill>
                      <a:schemeClr val="accent5"/>
                    </a:solidFill>
                  </a:rPr>
                  <a:t>dog        </a:t>
                </a:r>
                <a:r>
                  <a:rPr lang="en-US" dirty="0">
                    <a:solidFill>
                      <a:srgbClr val="FF0000"/>
                    </a:solidFill>
                  </a:rPr>
                  <a:t>hiding</a:t>
                </a:r>
                <a:r>
                  <a:rPr lang="en-US" dirty="0">
                    <a:solidFill>
                      <a:schemeClr val="accent2"/>
                    </a:solidFill>
                  </a:rPr>
                  <a:t> </a:t>
                </a:r>
                <a:r>
                  <a:rPr lang="en-US" dirty="0">
                    <a:solidFill>
                      <a:schemeClr val="accent2">
                        <a:lumMod val="60000"/>
                        <a:lumOff val="40000"/>
                      </a:schemeClr>
                    </a:solidFill>
                  </a:rPr>
                  <a:t>in</a:t>
                </a:r>
                <a:r>
                  <a:rPr lang="en-US" dirty="0">
                    <a:solidFill>
                      <a:schemeClr val="accent2"/>
                    </a:solidFill>
                  </a:rPr>
                  <a:t> </a:t>
                </a:r>
                <a:r>
                  <a:rPr lang="en-US" dirty="0">
                    <a:solidFill>
                      <a:schemeClr val="accent2">
                        <a:lumMod val="40000"/>
                        <a:lumOff val="60000"/>
                      </a:schemeClr>
                    </a:solidFill>
                  </a:rPr>
                  <a:t>the</a:t>
                </a:r>
                <a:r>
                  <a:rPr lang="en-US" dirty="0">
                    <a:solidFill>
                      <a:schemeClr val="accent2"/>
                    </a:solidFill>
                  </a:rPr>
                  <a:t> </a:t>
                </a:r>
                <a:r>
                  <a:rPr lang="en-US" dirty="0">
                    <a:solidFill>
                      <a:schemeClr val="accent2">
                        <a:lumMod val="20000"/>
                        <a:lumOff val="80000"/>
                      </a:schemeClr>
                    </a:solidFill>
                  </a:rPr>
                  <a:t>tree</a:t>
                </a:r>
                <a:r>
                  <a:rPr lang="en-US" dirty="0">
                    <a:solidFill>
                      <a:schemeClr val="bg1"/>
                    </a:solidFill>
                  </a:rPr>
                  <a:t>.</a:t>
                </a:r>
              </a:p>
              <a:p>
                <a:pPr marL="0" indent="0">
                  <a:buNone/>
                </a:pPr>
                <a:endParaRPr lang="en-US" b="0" dirty="0"/>
              </a:p>
              <a:p>
                <a:pPr marL="0" indent="0">
                  <a:buNone/>
                </a:pPr>
                <a:r>
                  <a:rPr lang="en-US" b="0" dirty="0"/>
                  <a:t>word2vec: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r>
                  <a:rPr lang="en-US" dirty="0"/>
                  <a:t>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num>
                      <m:den>
                        <m:r>
                          <a:rPr lang="en-US" b="0" i="1" dirty="0" smtClean="0">
                            <a:latin typeface="Cambria Math" panose="02040503050406030204" pitchFamily="18" charset="0"/>
                          </a:rPr>
                          <m:t>4</m:t>
                        </m:r>
                      </m:den>
                    </m:f>
                  </m:oMath>
                </a14:m>
                <a:r>
                  <a:rPr lang="en-US" dirty="0"/>
                  <a:t>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4</m:t>
                        </m:r>
                      </m:den>
                    </m:f>
                  </m:oMath>
                </a14:m>
                <a:r>
                  <a:rPr lang="en-US" dirty="0"/>
                  <a:t>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4</m:t>
                        </m:r>
                      </m:den>
                    </m:f>
                  </m:oMath>
                </a14:m>
                <a:r>
                  <a:rPr lang="en-US" dirty="0"/>
                  <a:t>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4</m:t>
                        </m:r>
                      </m:den>
                    </m:f>
                  </m:oMath>
                </a14:m>
                <a:r>
                  <a:rPr lang="en-US" dirty="0"/>
                  <a:t>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3</m:t>
                        </m:r>
                      </m:num>
                      <m:den>
                        <m:r>
                          <a:rPr lang="en-US" b="0" i="1" dirty="0" smtClean="0">
                            <a:latin typeface="Cambria Math" panose="02040503050406030204" pitchFamily="18" charset="0"/>
                          </a:rPr>
                          <m:t>4</m:t>
                        </m:r>
                      </m:den>
                    </m:f>
                  </m:oMath>
                </a14:m>
                <a:r>
                  <a:rPr lang="en-US" dirty="0"/>
                  <a:t>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num>
                      <m:den>
                        <m:r>
                          <a:rPr lang="en-US" b="0" i="1" dirty="0" smtClean="0">
                            <a:latin typeface="Cambria Math" panose="02040503050406030204" pitchFamily="18" charset="0"/>
                          </a:rPr>
                          <m:t>4</m:t>
                        </m:r>
                      </m:den>
                    </m:f>
                  </m:oMath>
                </a14:m>
                <a:r>
                  <a:rPr lang="en-US" dirty="0"/>
                  <a:t>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4</m:t>
                        </m:r>
                      </m:den>
                    </m:f>
                  </m:oMath>
                </a14:m>
                <a:endParaRPr lang="en-US"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2321373"/>
              </a:xfrm>
              <a:blipFill>
                <a:blip r:embed="rId3"/>
                <a:stretch>
                  <a:fillRect l="-1217" t="-4199"/>
                </a:stretch>
              </a:blipFill>
            </p:spPr>
            <p:txBody>
              <a:bodyPr/>
              <a:lstStyle/>
              <a:p>
                <a:r>
                  <a:rPr lang="en-IN">
                    <a:noFill/>
                  </a:rPr>
                  <a:t> </a:t>
                </a:r>
              </a:p>
            </p:txBody>
          </p:sp>
        </mc:Fallback>
      </mc:AlternateContent>
      <p:sp>
        <p:nvSpPr>
          <p:cNvPr id="7" name="Slide Number Placeholder 6"/>
          <p:cNvSpPr>
            <a:spLocks noGrp="1"/>
          </p:cNvSpPr>
          <p:nvPr>
            <p:ph type="sldNum" sz="quarter" idx="12"/>
          </p:nvPr>
        </p:nvSpPr>
        <p:spPr/>
        <p:txBody>
          <a:bodyPr/>
          <a:lstStyle/>
          <a:p>
            <a:fld id="{7F92B3FB-2F82-4CB9-93A4-1640FC20E3CE}" type="slidenum">
              <a:rPr lang="en-GB" smtClean="0"/>
              <a:t>32</a:t>
            </a:fld>
            <a:endParaRPr lang="en-GB"/>
          </a:p>
        </p:txBody>
      </p:sp>
      <p:sp>
        <p:nvSpPr>
          <p:cNvPr id="4" name="Rectangle 3"/>
          <p:cNvSpPr/>
          <p:nvPr/>
        </p:nvSpPr>
        <p:spPr>
          <a:xfrm>
            <a:off x="2251218" y="3635420"/>
            <a:ext cx="9037503" cy="369332"/>
          </a:xfrm>
          <a:prstGeom prst="rect">
            <a:avLst/>
          </a:prstGeom>
        </p:spPr>
        <p:txBody>
          <a:bodyPr wrap="square">
            <a:spAutoFit/>
          </a:bodyPr>
          <a:lstStyle/>
          <a:p>
            <a:r>
              <a:rPr lang="en-US" dirty="0"/>
              <a:t>T</a:t>
            </a:r>
            <a:r>
              <a:rPr lang="en-US" baseline="0" dirty="0"/>
              <a:t>he probabilities that each specific context word will be included in the training data.</a:t>
            </a:r>
          </a:p>
        </p:txBody>
      </p:sp>
    </p:spTree>
    <p:extLst>
      <p:ext uri="{BB962C8B-B14F-4D97-AF65-F5344CB8AC3E}">
        <p14:creationId xmlns:p14="http://schemas.microsoft.com/office/powerpoint/2010/main" val="182144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FD4C-7B61-4D48-91E6-40C5EC826CA5}"/>
              </a:ext>
            </a:extLst>
          </p:cNvPr>
          <p:cNvSpPr>
            <a:spLocks noGrp="1"/>
          </p:cNvSpPr>
          <p:nvPr>
            <p:ph type="title"/>
          </p:nvPr>
        </p:nvSpPr>
        <p:spPr/>
        <p:txBody>
          <a:bodyPr/>
          <a:lstStyle/>
          <a:p>
            <a:r>
              <a:rPr lang="en-IN" dirty="0"/>
              <a:t>Negative Sampling</a:t>
            </a:r>
          </a:p>
        </p:txBody>
      </p:sp>
      <p:sp>
        <p:nvSpPr>
          <p:cNvPr id="3" name="Content Placeholder 2">
            <a:extLst>
              <a:ext uri="{FF2B5EF4-FFF2-40B4-BE49-F238E27FC236}">
                <a16:creationId xmlns:a16="http://schemas.microsoft.com/office/drawing/2014/main" id="{B3DBEDBC-040C-4C2B-8646-7896AA6379EB}"/>
              </a:ext>
            </a:extLst>
          </p:cNvPr>
          <p:cNvSpPr>
            <a:spLocks noGrp="1"/>
          </p:cNvSpPr>
          <p:nvPr>
            <p:ph idx="1"/>
          </p:nvPr>
        </p:nvSpPr>
        <p:spPr/>
        <p:txBody>
          <a:bodyPr/>
          <a:lstStyle/>
          <a:p>
            <a:r>
              <a:rPr lang="en-IN" dirty="0"/>
              <a:t>we are instead going to randomly select just a small number of “negative” words (let’s say 5) to update the weights for. (In this context, a “negative” word is one for which we want the network to output a 0 for). </a:t>
            </a:r>
          </a:p>
          <a:p>
            <a:r>
              <a:rPr lang="en-IN" dirty="0"/>
              <a:t>Essentially, the probability for selecting a word as a negative sample is related to its frequency, with more frequent words being more likely to be selected as negative samples.</a:t>
            </a:r>
          </a:p>
        </p:txBody>
      </p:sp>
    </p:spTree>
    <p:extLst>
      <p:ext uri="{BB962C8B-B14F-4D97-AF65-F5344CB8AC3E}">
        <p14:creationId xmlns:p14="http://schemas.microsoft.com/office/powerpoint/2010/main" val="1452017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Subsampling and Delete Rare Words</a:t>
            </a:r>
          </a:p>
        </p:txBody>
      </p:sp>
      <p:sp>
        <p:nvSpPr>
          <p:cNvPr id="3" name="Content Placeholder 2"/>
          <p:cNvSpPr>
            <a:spLocks noGrp="1"/>
          </p:cNvSpPr>
          <p:nvPr>
            <p:ph idx="1"/>
          </p:nvPr>
        </p:nvSpPr>
        <p:spPr/>
        <p:txBody>
          <a:bodyPr>
            <a:normAutofit/>
          </a:bodyPr>
          <a:lstStyle/>
          <a:p>
            <a:r>
              <a:rPr lang="en-IN" dirty="0"/>
              <a:t>There are two “problems” with common words like “the”:</a:t>
            </a:r>
          </a:p>
          <a:p>
            <a:pPr marL="0" indent="0">
              <a:buNone/>
            </a:pPr>
            <a:endParaRPr lang="en-IN" dirty="0"/>
          </a:p>
          <a:p>
            <a:pPr marL="0" indent="0">
              <a:buNone/>
            </a:pPr>
            <a:r>
              <a:rPr lang="en-IN" dirty="0"/>
              <a:t>For each word we encounter in our training text, there is a chance that we will effectively delete it from the text. The probability that we cut the word is related to the word’s frequency.</a:t>
            </a:r>
          </a:p>
          <a:p>
            <a:pPr marL="0" indent="0">
              <a:buNone/>
            </a:pPr>
            <a:endParaRPr lang="en-US" dirty="0"/>
          </a:p>
          <a:p>
            <a:r>
              <a:rPr lang="en-US" dirty="0"/>
              <a:t>Ignore words that are rare in the training corpus</a:t>
            </a:r>
          </a:p>
          <a:p>
            <a:r>
              <a:rPr lang="en-US" dirty="0"/>
              <a:t>Remove these tokens from the corpus before creating context windows</a:t>
            </a:r>
          </a:p>
        </p:txBody>
      </p:sp>
    </p:spTree>
    <p:extLst>
      <p:ext uri="{BB962C8B-B14F-4D97-AF65-F5344CB8AC3E}">
        <p14:creationId xmlns:p14="http://schemas.microsoft.com/office/powerpoint/2010/main" val="1603847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7919-A79C-412C-8544-B4542DA4252B}"/>
              </a:ext>
            </a:extLst>
          </p:cNvPr>
          <p:cNvSpPr>
            <a:spLocks noGrp="1"/>
          </p:cNvSpPr>
          <p:nvPr>
            <p:ph type="title"/>
          </p:nvPr>
        </p:nvSpPr>
        <p:spPr/>
        <p:txBody>
          <a:bodyPr/>
          <a:lstStyle/>
          <a:p>
            <a:r>
              <a:rPr lang="en-IN" dirty="0"/>
              <a:t>Word2vec Parameters</a:t>
            </a:r>
          </a:p>
        </p:txBody>
      </p:sp>
      <p:sp>
        <p:nvSpPr>
          <p:cNvPr id="3" name="Content Placeholder 2">
            <a:extLst>
              <a:ext uri="{FF2B5EF4-FFF2-40B4-BE49-F238E27FC236}">
                <a16:creationId xmlns:a16="http://schemas.microsoft.com/office/drawing/2014/main" id="{77B04C2E-B2AA-41B5-91BA-33F9C37A4D0B}"/>
              </a:ext>
            </a:extLst>
          </p:cNvPr>
          <p:cNvSpPr>
            <a:spLocks noGrp="1"/>
          </p:cNvSpPr>
          <p:nvPr>
            <p:ph idx="1"/>
          </p:nvPr>
        </p:nvSpPr>
        <p:spPr/>
        <p:txBody>
          <a:bodyPr>
            <a:normAutofit lnSpcReduction="10000"/>
          </a:bodyPr>
          <a:lstStyle/>
          <a:p>
            <a:r>
              <a:rPr lang="en-IN" dirty="0"/>
              <a:t>skip-gram or CBOW</a:t>
            </a:r>
          </a:p>
          <a:p>
            <a:r>
              <a:rPr lang="en-IN" dirty="0"/>
              <a:t>window size (m)</a:t>
            </a:r>
          </a:p>
          <a:p>
            <a:r>
              <a:rPr lang="en-IN" dirty="0"/>
              <a:t>number of dimensions</a:t>
            </a:r>
          </a:p>
          <a:p>
            <a:r>
              <a:rPr lang="en-IN" dirty="0"/>
              <a:t>number of epochs</a:t>
            </a:r>
          </a:p>
          <a:p>
            <a:endParaRPr lang="en-IN" dirty="0"/>
          </a:p>
          <a:p>
            <a:r>
              <a:rPr lang="en-IN" dirty="0"/>
              <a:t>negative sampling or hierarchical softmax</a:t>
            </a:r>
          </a:p>
          <a:p>
            <a:r>
              <a:rPr lang="en-IN" dirty="0"/>
              <a:t>negative samples (k)</a:t>
            </a:r>
          </a:p>
          <a:p>
            <a:r>
              <a:rPr lang="en-IN" dirty="0"/>
              <a:t>sampling distribution for negative samples(s)</a:t>
            </a:r>
          </a:p>
          <a:p>
            <a:r>
              <a:rPr lang="en-IN" dirty="0"/>
              <a:t>subsampling frequency</a:t>
            </a:r>
          </a:p>
        </p:txBody>
      </p:sp>
    </p:spTree>
    <p:extLst>
      <p:ext uri="{BB962C8B-B14F-4D97-AF65-F5344CB8AC3E}">
        <p14:creationId xmlns:p14="http://schemas.microsoft.com/office/powerpoint/2010/main" val="2080911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E8CB-E30B-4FDA-9A4D-C6889639747F}"/>
              </a:ext>
            </a:extLst>
          </p:cNvPr>
          <p:cNvSpPr>
            <a:spLocks noGrp="1"/>
          </p:cNvSpPr>
          <p:nvPr>
            <p:ph type="title"/>
          </p:nvPr>
        </p:nvSpPr>
        <p:spPr/>
        <p:txBody>
          <a:bodyPr/>
          <a:lstStyle/>
          <a:p>
            <a:r>
              <a:rPr lang="en-IN" dirty="0"/>
              <a:t>Demo and Code walkthrough</a:t>
            </a:r>
          </a:p>
        </p:txBody>
      </p:sp>
      <p:sp>
        <p:nvSpPr>
          <p:cNvPr id="3" name="Content Placeholder 2">
            <a:extLst>
              <a:ext uri="{FF2B5EF4-FFF2-40B4-BE49-F238E27FC236}">
                <a16:creationId xmlns:a16="http://schemas.microsoft.com/office/drawing/2014/main" id="{5DEDF819-2886-4225-BA82-E09F1F728C1C}"/>
              </a:ext>
            </a:extLst>
          </p:cNvPr>
          <p:cNvSpPr>
            <a:spLocks noGrp="1"/>
          </p:cNvSpPr>
          <p:nvPr>
            <p:ph idx="1"/>
          </p:nvPr>
        </p:nvSpPr>
        <p:spPr/>
        <p:txBody>
          <a:bodyPr/>
          <a:lstStyle/>
          <a:p>
            <a:r>
              <a:rPr lang="en-IN" dirty="0"/>
              <a:t>Create word embeddings from corpus</a:t>
            </a:r>
          </a:p>
          <a:p>
            <a:r>
              <a:rPr lang="en-IN" dirty="0"/>
              <a:t>Examine the word similarities and other tasks</a:t>
            </a:r>
          </a:p>
        </p:txBody>
      </p:sp>
    </p:spTree>
    <p:extLst>
      <p:ext uri="{BB962C8B-B14F-4D97-AF65-F5344CB8AC3E}">
        <p14:creationId xmlns:p14="http://schemas.microsoft.com/office/powerpoint/2010/main" val="1821368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53FE-AF31-48C3-B06D-34324D717A22}"/>
              </a:ext>
            </a:extLst>
          </p:cNvPr>
          <p:cNvSpPr>
            <a:spLocks noGrp="1"/>
          </p:cNvSpPr>
          <p:nvPr>
            <p:ph type="title"/>
          </p:nvPr>
        </p:nvSpPr>
        <p:spPr/>
        <p:txBody>
          <a:bodyPr/>
          <a:lstStyle/>
          <a:p>
            <a:r>
              <a:rPr lang="en-IN" dirty="0"/>
              <a:t>Word2Vec Key Ideas</a:t>
            </a:r>
          </a:p>
        </p:txBody>
      </p:sp>
      <p:sp>
        <p:nvSpPr>
          <p:cNvPr id="3" name="Content Placeholder 2">
            <a:extLst>
              <a:ext uri="{FF2B5EF4-FFF2-40B4-BE49-F238E27FC236}">
                <a16:creationId xmlns:a16="http://schemas.microsoft.com/office/drawing/2014/main" id="{9E0F60E0-CDD5-4870-AB7B-D9C403E43EF4}"/>
              </a:ext>
            </a:extLst>
          </p:cNvPr>
          <p:cNvSpPr>
            <a:spLocks noGrp="1"/>
          </p:cNvSpPr>
          <p:nvPr>
            <p:ph idx="1"/>
          </p:nvPr>
        </p:nvSpPr>
        <p:spPr/>
        <p:txBody>
          <a:bodyPr>
            <a:normAutofit fontScale="77500" lnSpcReduction="20000"/>
          </a:bodyPr>
          <a:lstStyle/>
          <a:p>
            <a:r>
              <a:rPr lang="en-IN" dirty="0"/>
              <a:t>Achieve better performance not by using a more complex model(i.e. with more layers), but by allowing a simpler (shallower) model to be trained on much larger amounts of data.</a:t>
            </a:r>
          </a:p>
          <a:p>
            <a:r>
              <a:rPr lang="en-IN" dirty="0"/>
              <a:t>Meaning of new word can also be acquired just through reading (Miller and Charles, 1991)</a:t>
            </a:r>
          </a:p>
          <a:p>
            <a:r>
              <a:rPr lang="en-IN" dirty="0"/>
              <a:t>Use neural network and hidden layer of neural network is a feature detector</a:t>
            </a:r>
          </a:p>
          <a:p>
            <a:r>
              <a:rPr lang="en-IN" dirty="0"/>
              <a:t>Simple objective</a:t>
            </a:r>
          </a:p>
          <a:p>
            <a:r>
              <a:rPr lang="en-IN" dirty="0"/>
              <a:t>Few linguistic assumptions</a:t>
            </a:r>
          </a:p>
          <a:p>
            <a:endParaRPr lang="en-IN" dirty="0"/>
          </a:p>
          <a:p>
            <a:pPr marL="0" indent="0">
              <a:buNone/>
            </a:pPr>
            <a:endParaRPr lang="en-IN" dirty="0"/>
          </a:p>
          <a:p>
            <a:r>
              <a:rPr lang="en-IN" dirty="0"/>
              <a:t>Implementation works without building / storing the actual matrix in memory.</a:t>
            </a:r>
          </a:p>
          <a:p>
            <a:r>
              <a:rPr lang="en-IN" dirty="0"/>
              <a:t>is very fast to train, can use multiple threads.</a:t>
            </a:r>
          </a:p>
          <a:p>
            <a:r>
              <a:rPr lang="en-IN" dirty="0"/>
              <a:t>can easily scale to huge data and very large word and context vocabularies.</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86348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6A0A-132A-47EA-8A0F-1AA942CDE869}"/>
              </a:ext>
            </a:extLst>
          </p:cNvPr>
          <p:cNvSpPr>
            <a:spLocks noGrp="1"/>
          </p:cNvSpPr>
          <p:nvPr>
            <p:ph type="title"/>
          </p:nvPr>
        </p:nvSpPr>
        <p:spPr/>
        <p:txBody>
          <a:bodyPr/>
          <a:lstStyle/>
          <a:p>
            <a:r>
              <a:rPr lang="en-IN" dirty="0"/>
              <a:t>DIY word2vec</a:t>
            </a:r>
          </a:p>
        </p:txBody>
      </p:sp>
      <p:sp>
        <p:nvSpPr>
          <p:cNvPr id="3" name="Content Placeholder 2">
            <a:extLst>
              <a:ext uri="{FF2B5EF4-FFF2-40B4-BE49-F238E27FC236}">
                <a16:creationId xmlns:a16="http://schemas.microsoft.com/office/drawing/2014/main" id="{2AE0BB4C-9B6E-4807-8D4F-93A184610FAF}"/>
              </a:ext>
            </a:extLst>
          </p:cNvPr>
          <p:cNvSpPr>
            <a:spLocks noGrp="1"/>
          </p:cNvSpPr>
          <p:nvPr>
            <p:ph idx="1"/>
          </p:nvPr>
        </p:nvSpPr>
        <p:spPr/>
        <p:txBody>
          <a:bodyPr>
            <a:normAutofit/>
          </a:bodyPr>
          <a:lstStyle/>
          <a:p>
            <a:r>
              <a:rPr lang="en-IN" dirty="0"/>
              <a:t>Word2vec: https://code.google.com/p/word2vec/</a:t>
            </a:r>
          </a:p>
          <a:p>
            <a:r>
              <a:rPr lang="en-IN" dirty="0" err="1"/>
              <a:t>Gensim</a:t>
            </a:r>
            <a:r>
              <a:rPr lang="en-IN" dirty="0"/>
              <a:t> Python Library:</a:t>
            </a:r>
          </a:p>
          <a:p>
            <a:r>
              <a:rPr lang="en-IN" dirty="0"/>
              <a:t>https://radimrehurek.com/gensim/index.html</a:t>
            </a:r>
          </a:p>
          <a:p>
            <a:r>
              <a:rPr lang="en-IN" dirty="0" err="1"/>
              <a:t>Gensim</a:t>
            </a:r>
            <a:r>
              <a:rPr lang="en-IN" dirty="0"/>
              <a:t> Tutorials:</a:t>
            </a:r>
          </a:p>
          <a:p>
            <a:r>
              <a:rPr lang="en-IN" dirty="0"/>
              <a:t>https://radimrehurek.com/gensim/tutorial.html</a:t>
            </a:r>
          </a:p>
          <a:p>
            <a:r>
              <a:rPr lang="en-IN" dirty="0" err="1"/>
              <a:t>scikit</a:t>
            </a:r>
            <a:r>
              <a:rPr lang="en-IN" dirty="0"/>
              <a:t>-Learn TSNE:</a:t>
            </a:r>
          </a:p>
          <a:p>
            <a:r>
              <a:rPr lang="en-IN" dirty="0"/>
              <a:t>http://scikit-learn.org/stable/modules/generated/</a:t>
            </a:r>
          </a:p>
          <a:p>
            <a:r>
              <a:rPr lang="en-IN" dirty="0"/>
              <a:t>sklearn.manifold.TSNE.html</a:t>
            </a:r>
          </a:p>
        </p:txBody>
      </p:sp>
    </p:spTree>
    <p:extLst>
      <p:ext uri="{BB962C8B-B14F-4D97-AF65-F5344CB8AC3E}">
        <p14:creationId xmlns:p14="http://schemas.microsoft.com/office/powerpoint/2010/main" val="1526602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68EE-C5E4-4CF6-AC26-2367CBCC0BAF}"/>
              </a:ext>
            </a:extLst>
          </p:cNvPr>
          <p:cNvSpPr>
            <a:spLocks noGrp="1"/>
          </p:cNvSpPr>
          <p:nvPr>
            <p:ph type="title"/>
          </p:nvPr>
        </p:nvSpPr>
        <p:spPr/>
        <p:txBody>
          <a:bodyPr/>
          <a:lstStyle/>
          <a:p>
            <a:r>
              <a:rPr lang="en-IN" dirty="0"/>
              <a:t>Word2Vec Unanswered </a:t>
            </a:r>
          </a:p>
        </p:txBody>
      </p:sp>
      <p:sp>
        <p:nvSpPr>
          <p:cNvPr id="3" name="Content Placeholder 2">
            <a:extLst>
              <a:ext uri="{FF2B5EF4-FFF2-40B4-BE49-F238E27FC236}">
                <a16:creationId xmlns:a16="http://schemas.microsoft.com/office/drawing/2014/main" id="{1EB73A4F-EF21-4357-AECA-ED30BC7DC068}"/>
              </a:ext>
            </a:extLst>
          </p:cNvPr>
          <p:cNvSpPr>
            <a:spLocks noGrp="1"/>
          </p:cNvSpPr>
          <p:nvPr>
            <p:ph idx="1"/>
          </p:nvPr>
        </p:nvSpPr>
        <p:spPr/>
        <p:txBody>
          <a:bodyPr/>
          <a:lstStyle/>
          <a:p>
            <a:r>
              <a:rPr lang="en-IN" dirty="0"/>
              <a:t>How do you generate vectors for unknown words? (Out-of-vocabulary  problem)</a:t>
            </a:r>
          </a:p>
          <a:p>
            <a:r>
              <a:rPr lang="en-IN" dirty="0"/>
              <a:t>How do you generate vectors for infrequent words?</a:t>
            </a:r>
          </a:p>
          <a:p>
            <a:r>
              <a:rPr lang="en-IN" dirty="0"/>
              <a:t>Non-uniform results</a:t>
            </a:r>
          </a:p>
          <a:p>
            <a:r>
              <a:rPr lang="en-IN" dirty="0"/>
              <a:t>Hard to understand and visualize (as word dimensions are derived by using deep learning techniques)</a:t>
            </a:r>
          </a:p>
        </p:txBody>
      </p:sp>
    </p:spTree>
    <p:extLst>
      <p:ext uri="{BB962C8B-B14F-4D97-AF65-F5344CB8AC3E}">
        <p14:creationId xmlns:p14="http://schemas.microsoft.com/office/powerpoint/2010/main" val="378141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4079-9572-4424-8AC9-27046160AAA0}"/>
              </a:ext>
            </a:extLst>
          </p:cNvPr>
          <p:cNvSpPr>
            <a:spLocks noGrp="1"/>
          </p:cNvSpPr>
          <p:nvPr>
            <p:ph type="title"/>
          </p:nvPr>
        </p:nvSpPr>
        <p:spPr/>
        <p:txBody>
          <a:bodyPr/>
          <a:lstStyle/>
          <a:p>
            <a:r>
              <a:rPr lang="en-IN" dirty="0"/>
              <a:t>How to measure similarity?</a:t>
            </a:r>
          </a:p>
        </p:txBody>
      </p:sp>
      <p:sp>
        <p:nvSpPr>
          <p:cNvPr id="4" name="Rectangle 2">
            <a:extLst>
              <a:ext uri="{FF2B5EF4-FFF2-40B4-BE49-F238E27FC236}">
                <a16:creationId xmlns:a16="http://schemas.microsoft.com/office/drawing/2014/main" id="{446DB6F4-4C4A-4A46-A37E-63435EC91EC7}"/>
              </a:ext>
            </a:extLst>
          </p:cNvPr>
          <p:cNvSpPr>
            <a:spLocks noGrp="1" noChangeArrowheads="1"/>
          </p:cNvSpPr>
          <p:nvPr>
            <p:ph idx="1"/>
          </p:nvPr>
        </p:nvSpPr>
        <p:spPr>
          <a:xfrm>
            <a:off x="1071176" y="1725648"/>
            <a:ext cx="2049885" cy="1949205"/>
          </a:xfrm>
          <a:ln/>
        </p:spPr>
        <p:txBody>
          <a:bodyPr vert="horz" lIns="0" tIns="0" rIns="0" bIns="0" rtlCol="0">
            <a:normAutofit/>
          </a:bodyPr>
          <a:lstStyle/>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Document 1</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Gilbert: 3</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Hurricane: 2</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Rains: 1</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Storm: 2</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Winds: 2</a:t>
            </a:r>
          </a:p>
        </p:txBody>
      </p:sp>
      <p:sp>
        <p:nvSpPr>
          <p:cNvPr id="5" name="Rectangle 3">
            <a:extLst>
              <a:ext uri="{FF2B5EF4-FFF2-40B4-BE49-F238E27FC236}">
                <a16:creationId xmlns:a16="http://schemas.microsoft.com/office/drawing/2014/main" id="{88C03F0D-BF75-45A8-9800-B7B1FF926AD1}"/>
              </a:ext>
            </a:extLst>
          </p:cNvPr>
          <p:cNvSpPr txBox="1">
            <a:spLocks noChangeArrowheads="1"/>
          </p:cNvSpPr>
          <p:nvPr/>
        </p:nvSpPr>
        <p:spPr>
          <a:xfrm>
            <a:off x="3442721" y="1699891"/>
            <a:ext cx="2164449" cy="2018094"/>
          </a:xfrm>
          <a:prstGeom prst="rect">
            <a:avLst/>
          </a:prstGeom>
          <a:ln/>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Document 2</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Gilbert: 2</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Hurricane: 1</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Rains: 0</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Storm: 1</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Winds: 2</a:t>
            </a:r>
          </a:p>
        </p:txBody>
      </p:sp>
      <p:sp>
        <p:nvSpPr>
          <p:cNvPr id="6" name="TextBox 5">
            <a:extLst>
              <a:ext uri="{FF2B5EF4-FFF2-40B4-BE49-F238E27FC236}">
                <a16:creationId xmlns:a16="http://schemas.microsoft.com/office/drawing/2014/main" id="{59240E73-A3D7-4966-990E-2578222EDE6D}"/>
              </a:ext>
            </a:extLst>
          </p:cNvPr>
          <p:cNvSpPr txBox="1"/>
          <p:nvPr/>
        </p:nvSpPr>
        <p:spPr>
          <a:xfrm>
            <a:off x="965780" y="4547598"/>
            <a:ext cx="9826580" cy="1200329"/>
          </a:xfrm>
          <a:prstGeom prst="rect">
            <a:avLst/>
          </a:prstGeom>
          <a:noFill/>
        </p:spPr>
        <p:txBody>
          <a:bodyPr wrap="square" rtlCol="0">
            <a:spAutoFit/>
          </a:bodyPr>
          <a:lstStyle/>
          <a:p>
            <a:pPr marL="285750" indent="-285750">
              <a:buFont typeface="Arial" panose="020B0604020202020204" pitchFamily="34" charset="0"/>
              <a:buChar char="•"/>
            </a:pPr>
            <a:r>
              <a:rPr lang="en-IN" dirty="0">
                <a:effectLst/>
              </a:rPr>
              <a:t>To measure similarity of documents, we need some number.</a:t>
            </a:r>
          </a:p>
          <a:p>
            <a:pPr marL="285750" indent="-285750">
              <a:buFont typeface="Arial" panose="020B0604020202020204" pitchFamily="34" charset="0"/>
              <a:buChar char="•"/>
            </a:pPr>
            <a:r>
              <a:rPr lang="en-IN" dirty="0"/>
              <a:t>To understand document similarity, we need to understand sentences and words. How similar are my words? How are they related?</a:t>
            </a:r>
          </a:p>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917A8728-D163-43A8-B348-E512E73D6D48}"/>
              </a:ext>
            </a:extLst>
          </p:cNvPr>
          <p:cNvSpPr txBox="1"/>
          <p:nvPr/>
        </p:nvSpPr>
        <p:spPr>
          <a:xfrm>
            <a:off x="6679933" y="1665171"/>
            <a:ext cx="4052236" cy="2308324"/>
          </a:xfrm>
          <a:prstGeom prst="rect">
            <a:avLst/>
          </a:prstGeom>
          <a:noFill/>
          <a:ln w="28575">
            <a:solidFill>
              <a:schemeClr val="tx1"/>
            </a:solidFill>
          </a:ln>
        </p:spPr>
        <p:txBody>
          <a:bodyPr wrap="square" rtlCol="0">
            <a:spAutoFit/>
          </a:bodyPr>
          <a:lstStyle/>
          <a:p>
            <a:r>
              <a:rPr lang="en-IN" dirty="0"/>
              <a:t>Sent1 : The problem likely will mean </a:t>
            </a:r>
          </a:p>
          <a:p>
            <a:r>
              <a:rPr lang="en-IN" dirty="0"/>
              <a:t>corrective changes before the shuttle </a:t>
            </a:r>
          </a:p>
          <a:p>
            <a:r>
              <a:rPr lang="en-IN" dirty="0"/>
              <a:t>fleet starts flying again.</a:t>
            </a:r>
          </a:p>
          <a:p>
            <a:endParaRPr lang="en-IN" dirty="0"/>
          </a:p>
          <a:p>
            <a:r>
              <a:rPr lang="en-IN" dirty="0"/>
              <a:t>Sent2 : The issue needs to be solved before the spacecraft fleet is cleared to shoot again. </a:t>
            </a:r>
          </a:p>
          <a:p>
            <a:endParaRPr lang="en-IN" dirty="0"/>
          </a:p>
        </p:txBody>
      </p:sp>
      <p:sp>
        <p:nvSpPr>
          <p:cNvPr id="7" name="TextBox 6">
            <a:extLst>
              <a:ext uri="{FF2B5EF4-FFF2-40B4-BE49-F238E27FC236}">
                <a16:creationId xmlns:a16="http://schemas.microsoft.com/office/drawing/2014/main" id="{0DE40FEF-4C76-4DD6-A2A1-7CF605DA6588}"/>
              </a:ext>
            </a:extLst>
          </p:cNvPr>
          <p:cNvSpPr txBox="1"/>
          <p:nvPr/>
        </p:nvSpPr>
        <p:spPr>
          <a:xfrm>
            <a:off x="981777" y="6208295"/>
            <a:ext cx="3782728" cy="369332"/>
          </a:xfrm>
          <a:prstGeom prst="rect">
            <a:avLst/>
          </a:prstGeom>
          <a:noFill/>
        </p:spPr>
        <p:txBody>
          <a:bodyPr wrap="square" rtlCol="0">
            <a:spAutoFit/>
          </a:bodyPr>
          <a:lstStyle>
            <a:defPPr>
              <a:defRPr lang="en-US"/>
            </a:defPPr>
            <a:lvl1pPr>
              <a:lnSpc>
                <a:spcPct val="95000"/>
              </a:lnSpc>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66"/>
                </a:solidFill>
                <a:latin typeface="Open Sans Light"/>
                <a:cs typeface="Open Sans Light"/>
              </a:defRPr>
            </a:lvl1pPr>
          </a:lstStyle>
          <a:p>
            <a:r>
              <a:rPr lang="en-IN" dirty="0"/>
              <a:t>Ref. Microsoft research corpus</a:t>
            </a:r>
          </a:p>
        </p:txBody>
      </p:sp>
    </p:spTree>
    <p:extLst>
      <p:ext uri="{BB962C8B-B14F-4D97-AF65-F5344CB8AC3E}">
        <p14:creationId xmlns:p14="http://schemas.microsoft.com/office/powerpoint/2010/main" val="729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FF05-A62B-4E9C-BB9B-C4117E1BD793}"/>
              </a:ext>
            </a:extLst>
          </p:cNvPr>
          <p:cNvSpPr>
            <a:spLocks noGrp="1"/>
          </p:cNvSpPr>
          <p:nvPr>
            <p:ph type="title"/>
          </p:nvPr>
        </p:nvSpPr>
        <p:spPr/>
        <p:txBody>
          <a:bodyPr/>
          <a:lstStyle/>
          <a:p>
            <a:r>
              <a:rPr lang="en-IN" dirty="0"/>
              <a:t>Word2vec beats many algos </a:t>
            </a:r>
          </a:p>
        </p:txBody>
      </p:sp>
      <p:pic>
        <p:nvPicPr>
          <p:cNvPr id="4098" name="Picture 2" descr="https://lh4.googleusercontent.com/4HqK5N-BQuY5uLp4y9o-DgKyKTwwwd3E2GrCF7XvSUd6lJzS2cKqZ_KN5M-doSIJ4gpCN2jQBx-3Ibv2OzwQ-N_0tZdQlGR5wqpe5Q1REuBBU0UFDCNeQO8TDrnjdaftNEgj96W7">
            <a:extLst>
              <a:ext uri="{FF2B5EF4-FFF2-40B4-BE49-F238E27FC236}">
                <a16:creationId xmlns:a16="http://schemas.microsoft.com/office/drawing/2014/main" id="{2B8653DF-501E-45E2-A37C-A066030F4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927" y="2194708"/>
            <a:ext cx="59436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230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876D-F702-4F03-8A26-36EFE18FCA66}"/>
              </a:ext>
            </a:extLst>
          </p:cNvPr>
          <p:cNvSpPr>
            <a:spLocks noGrp="1"/>
          </p:cNvSpPr>
          <p:nvPr>
            <p:ph type="title"/>
          </p:nvPr>
        </p:nvSpPr>
        <p:spPr/>
        <p:txBody>
          <a:bodyPr/>
          <a:lstStyle/>
          <a:p>
            <a:r>
              <a:rPr lang="en-IN" dirty="0"/>
              <a:t>Competition and State of the art…</a:t>
            </a:r>
          </a:p>
        </p:txBody>
      </p:sp>
      <p:sp>
        <p:nvSpPr>
          <p:cNvPr id="3" name="Content Placeholder 2">
            <a:extLst>
              <a:ext uri="{FF2B5EF4-FFF2-40B4-BE49-F238E27FC236}">
                <a16:creationId xmlns:a16="http://schemas.microsoft.com/office/drawing/2014/main" id="{74105E30-AD72-4B40-A4CC-B0F3FBB026F8}"/>
              </a:ext>
            </a:extLst>
          </p:cNvPr>
          <p:cNvSpPr>
            <a:spLocks noGrp="1"/>
          </p:cNvSpPr>
          <p:nvPr>
            <p:ph idx="1"/>
          </p:nvPr>
        </p:nvSpPr>
        <p:spPr/>
        <p:txBody>
          <a:bodyPr>
            <a:normAutofit/>
          </a:bodyPr>
          <a:lstStyle/>
          <a:p>
            <a:r>
              <a:rPr lang="en-IN" dirty="0"/>
              <a:t>Pennington, Socher, and Manning (2014) GloVe: Global Vectors for Word Representation </a:t>
            </a:r>
          </a:p>
          <a:p>
            <a:r>
              <a:rPr lang="en-IN" dirty="0"/>
              <a:t>Word embeddings can be composed from characters</a:t>
            </a:r>
          </a:p>
          <a:p>
            <a:pPr lvl="1"/>
            <a:r>
              <a:rPr lang="en-IN" dirty="0"/>
              <a:t>Generate embeddings for unknown words</a:t>
            </a:r>
          </a:p>
          <a:p>
            <a:pPr lvl="1"/>
            <a:r>
              <a:rPr lang="en-IN" dirty="0"/>
              <a:t>Similar spellings share similar embeddings</a:t>
            </a:r>
          </a:p>
          <a:p>
            <a:r>
              <a:rPr lang="en-IN" dirty="0"/>
              <a:t>Kim, </a:t>
            </a:r>
            <a:r>
              <a:rPr lang="en-IN" dirty="0" err="1"/>
              <a:t>Jernite</a:t>
            </a:r>
            <a:r>
              <a:rPr lang="en-IN" dirty="0"/>
              <a:t>, Sontag, and Rush (2015) Character-Aware Neural Language Models</a:t>
            </a:r>
          </a:p>
          <a:p>
            <a:r>
              <a:rPr lang="en-IN" dirty="0"/>
              <a:t>Dos Santos and </a:t>
            </a:r>
            <a:r>
              <a:rPr lang="en-IN" dirty="0" err="1"/>
              <a:t>Zadrozny</a:t>
            </a:r>
            <a:r>
              <a:rPr lang="en-IN" dirty="0"/>
              <a:t> (2014) Learning Character-level Representations for Part-of-Speech Tagging</a:t>
            </a:r>
          </a:p>
          <a:p>
            <a:endParaRPr lang="en-IN" dirty="0"/>
          </a:p>
        </p:txBody>
      </p:sp>
    </p:spTree>
    <p:extLst>
      <p:ext uri="{BB962C8B-B14F-4D97-AF65-F5344CB8AC3E}">
        <p14:creationId xmlns:p14="http://schemas.microsoft.com/office/powerpoint/2010/main" val="1003974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E471-EC04-476E-B17E-92F4F1129A1E}"/>
              </a:ext>
            </a:extLst>
          </p:cNvPr>
          <p:cNvSpPr>
            <a:spLocks noGrp="1"/>
          </p:cNvSpPr>
          <p:nvPr>
            <p:ph type="title"/>
          </p:nvPr>
        </p:nvSpPr>
        <p:spPr/>
        <p:txBody>
          <a:bodyPr/>
          <a:lstStyle/>
          <a:p>
            <a:r>
              <a:rPr lang="en-IN" dirty="0"/>
              <a:t>More about word2vec</a:t>
            </a:r>
          </a:p>
        </p:txBody>
      </p:sp>
      <p:sp>
        <p:nvSpPr>
          <p:cNvPr id="3" name="Content Placeholder 2">
            <a:extLst>
              <a:ext uri="{FF2B5EF4-FFF2-40B4-BE49-F238E27FC236}">
                <a16:creationId xmlns:a16="http://schemas.microsoft.com/office/drawing/2014/main" id="{A7C2349A-152E-4AE9-885D-145ABA28EBA1}"/>
              </a:ext>
            </a:extLst>
          </p:cNvPr>
          <p:cNvSpPr>
            <a:spLocks noGrp="1"/>
          </p:cNvSpPr>
          <p:nvPr>
            <p:ph idx="1"/>
          </p:nvPr>
        </p:nvSpPr>
        <p:spPr/>
        <p:txBody>
          <a:bodyPr>
            <a:normAutofit fontScale="85000" lnSpcReduction="20000"/>
          </a:bodyPr>
          <a:lstStyle/>
          <a:p>
            <a:r>
              <a:rPr lang="en-IN" dirty="0"/>
              <a:t>Word embeddings are one of the most exciting area of research in deep learning.</a:t>
            </a:r>
          </a:p>
          <a:p>
            <a:r>
              <a:rPr lang="en-IN" dirty="0"/>
              <a:t>They provide a fresh perspective to ALL  problems in NLP, and not just solve one problem.</a:t>
            </a:r>
          </a:p>
          <a:p>
            <a:r>
              <a:rPr lang="en-IN" dirty="0"/>
              <a:t>much faster and way more accurate than previous neural net based solutions - speed up of training compared to prior state of art (from weeks to seconds)</a:t>
            </a:r>
          </a:p>
          <a:p>
            <a:r>
              <a:rPr lang="en-IN" dirty="0"/>
              <a:t>Features derived from word2vec are used across all big IT companies in plenty of applications.</a:t>
            </a:r>
          </a:p>
          <a:p>
            <a:r>
              <a:rPr lang="en-IN" dirty="0"/>
              <a:t>Very popular also in research community: simple way how to boost performance in many NLP tasks</a:t>
            </a:r>
          </a:p>
          <a:p>
            <a:r>
              <a:rPr lang="en-IN" dirty="0"/>
              <a:t>Main reasons of success: very fast, open-source, easy to use the resulting features to boost many applications (even non-NLP)</a:t>
            </a:r>
          </a:p>
          <a:p>
            <a:r>
              <a:rPr lang="en-IN" dirty="0"/>
              <a:t>Word2vec is successful because it is simple, but it cannot be applied everywhere</a:t>
            </a:r>
          </a:p>
          <a:p>
            <a:endParaRPr lang="en-IN" dirty="0"/>
          </a:p>
          <a:p>
            <a:endParaRPr lang="en-IN" dirty="0"/>
          </a:p>
        </p:txBody>
      </p:sp>
    </p:spTree>
    <p:extLst>
      <p:ext uri="{BB962C8B-B14F-4D97-AF65-F5344CB8AC3E}">
        <p14:creationId xmlns:p14="http://schemas.microsoft.com/office/powerpoint/2010/main" val="100640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1198-A305-42D3-B217-D2B4E9F43D35}"/>
              </a:ext>
            </a:extLst>
          </p:cNvPr>
          <p:cNvSpPr>
            <a:spLocks noGrp="1"/>
          </p:cNvSpPr>
          <p:nvPr>
            <p:ph type="title"/>
          </p:nvPr>
        </p:nvSpPr>
        <p:spPr/>
        <p:txBody>
          <a:bodyPr/>
          <a:lstStyle/>
          <a:p>
            <a:r>
              <a:rPr lang="en-IN" dirty="0"/>
              <a:t>Pre-trained Vectors</a:t>
            </a:r>
          </a:p>
        </p:txBody>
      </p:sp>
      <p:sp>
        <p:nvSpPr>
          <p:cNvPr id="3" name="Content Placeholder 2">
            <a:extLst>
              <a:ext uri="{FF2B5EF4-FFF2-40B4-BE49-F238E27FC236}">
                <a16:creationId xmlns:a16="http://schemas.microsoft.com/office/drawing/2014/main" id="{283AD52C-F4AE-4617-A764-C1D3F85A0A3B}"/>
              </a:ext>
            </a:extLst>
          </p:cNvPr>
          <p:cNvSpPr>
            <a:spLocks noGrp="1"/>
          </p:cNvSpPr>
          <p:nvPr>
            <p:ph idx="1"/>
          </p:nvPr>
        </p:nvSpPr>
        <p:spPr/>
        <p:txBody>
          <a:bodyPr>
            <a:normAutofit fontScale="85000" lnSpcReduction="10000"/>
          </a:bodyPr>
          <a:lstStyle/>
          <a:p>
            <a:r>
              <a:rPr lang="en-IN" dirty="0"/>
              <a:t>Word2vec is often used for pretraining. It will help your models start from an informed position. Requires only plain text which we have a lot.</a:t>
            </a:r>
          </a:p>
          <a:p>
            <a:r>
              <a:rPr lang="en-IN" dirty="0"/>
              <a:t>Already pretrained vectors also available (trained on 100B words)</a:t>
            </a:r>
          </a:p>
          <a:p>
            <a:r>
              <a:rPr lang="en-IN" dirty="0"/>
              <a:t>However, for best performance it is important to continue training (fine-tuning).</a:t>
            </a:r>
          </a:p>
          <a:p>
            <a:r>
              <a:rPr lang="en-IN" dirty="0"/>
              <a:t>Raw word2vec vectors are good for predicting the surrounding words, but not necessarily for your specific task.</a:t>
            </a:r>
          </a:p>
          <a:p>
            <a:r>
              <a:rPr lang="en-IN" dirty="0"/>
              <a:t>Simply treat the embeddings the same as other parameters in your model and</a:t>
            </a:r>
          </a:p>
          <a:p>
            <a:pPr marL="0" indent="0">
              <a:buNone/>
            </a:pPr>
            <a:r>
              <a:rPr lang="en-IN" dirty="0"/>
              <a:t>keep updating them during training.</a:t>
            </a:r>
          </a:p>
          <a:p>
            <a:endParaRPr lang="en-IN" dirty="0"/>
          </a:p>
          <a:p>
            <a:r>
              <a:rPr lang="en-IN" dirty="0"/>
              <a:t>Google News dataset (~100 billion words)</a:t>
            </a:r>
          </a:p>
          <a:p>
            <a:r>
              <a:rPr lang="en-IN" dirty="0"/>
              <a:t>A common web platform with multiple datasets : http://www.wordvectors.org</a:t>
            </a:r>
          </a:p>
          <a:p>
            <a:endParaRPr lang="en-IN" dirty="0"/>
          </a:p>
          <a:p>
            <a:endParaRPr lang="en-IN" dirty="0"/>
          </a:p>
          <a:p>
            <a:endParaRPr lang="en-IN" dirty="0"/>
          </a:p>
        </p:txBody>
      </p:sp>
    </p:spTree>
    <p:extLst>
      <p:ext uri="{BB962C8B-B14F-4D97-AF65-F5344CB8AC3E}">
        <p14:creationId xmlns:p14="http://schemas.microsoft.com/office/powerpoint/2010/main" val="59002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0ECB-C4E5-4A5E-9E2C-8D97AE9D16DE}"/>
              </a:ext>
            </a:extLst>
          </p:cNvPr>
          <p:cNvSpPr>
            <a:spLocks noGrp="1"/>
          </p:cNvSpPr>
          <p:nvPr>
            <p:ph type="title"/>
          </p:nvPr>
        </p:nvSpPr>
        <p:spPr/>
        <p:txBody>
          <a:bodyPr/>
          <a:lstStyle/>
          <a:p>
            <a:r>
              <a:rPr lang="en-IN" dirty="0"/>
              <a:t>Back to original Problem…</a:t>
            </a:r>
          </a:p>
        </p:txBody>
      </p:sp>
      <p:sp>
        <p:nvSpPr>
          <p:cNvPr id="3" name="Content Placeholder 2">
            <a:extLst>
              <a:ext uri="{FF2B5EF4-FFF2-40B4-BE49-F238E27FC236}">
                <a16:creationId xmlns:a16="http://schemas.microsoft.com/office/drawing/2014/main" id="{4208C2A9-3E74-4C23-8686-A367B5E2A92B}"/>
              </a:ext>
            </a:extLst>
          </p:cNvPr>
          <p:cNvSpPr>
            <a:spLocks noGrp="1"/>
          </p:cNvSpPr>
          <p:nvPr>
            <p:ph idx="1"/>
          </p:nvPr>
        </p:nvSpPr>
        <p:spPr/>
        <p:txBody>
          <a:bodyPr>
            <a:normAutofit fontScale="92500" lnSpcReduction="20000"/>
          </a:bodyPr>
          <a:lstStyle/>
          <a:p>
            <a:r>
              <a:rPr lang="en-IN" dirty="0"/>
              <a:t>How to find document vector?</a:t>
            </a:r>
          </a:p>
          <a:p>
            <a:r>
              <a:rPr lang="en-IN" dirty="0"/>
              <a:t>Summing it up?</a:t>
            </a:r>
          </a:p>
          <a:p>
            <a:r>
              <a:rPr lang="en-IN" dirty="0"/>
              <a:t>BOW – Bag of words?</a:t>
            </a:r>
          </a:p>
          <a:p>
            <a:r>
              <a:rPr lang="en-IN" dirty="0"/>
              <a:t>Clustering</a:t>
            </a:r>
          </a:p>
          <a:p>
            <a:endParaRPr lang="en-IN" dirty="0"/>
          </a:p>
          <a:p>
            <a:r>
              <a:rPr lang="en-IN" dirty="0"/>
              <a:t>Recurrent Networks</a:t>
            </a:r>
          </a:p>
          <a:p>
            <a:r>
              <a:rPr lang="en-IN" dirty="0"/>
              <a:t>Convolutional Networks</a:t>
            </a:r>
          </a:p>
          <a:p>
            <a:r>
              <a:rPr lang="en-IN" dirty="0"/>
              <a:t>Tree-Structured Networks</a:t>
            </a:r>
          </a:p>
          <a:p>
            <a:endParaRPr lang="en-IN" dirty="0"/>
          </a:p>
          <a:p>
            <a:r>
              <a:rPr lang="en-IN" dirty="0"/>
              <a:t>paragraph2Vec (2015)</a:t>
            </a:r>
          </a:p>
          <a:p>
            <a:endParaRPr lang="en-IN" dirty="0"/>
          </a:p>
          <a:p>
            <a:pPr marL="0" indent="0">
              <a:buNone/>
            </a:pPr>
            <a:endParaRPr lang="en-IN" dirty="0"/>
          </a:p>
        </p:txBody>
      </p:sp>
    </p:spTree>
    <p:extLst>
      <p:ext uri="{BB962C8B-B14F-4D97-AF65-F5344CB8AC3E}">
        <p14:creationId xmlns:p14="http://schemas.microsoft.com/office/powerpoint/2010/main" val="1973445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9390-619F-442F-8364-354D72FA1EBA}"/>
              </a:ext>
            </a:extLst>
          </p:cNvPr>
          <p:cNvSpPr>
            <a:spLocks noGrp="1"/>
          </p:cNvSpPr>
          <p:nvPr>
            <p:ph type="title"/>
          </p:nvPr>
        </p:nvSpPr>
        <p:spPr/>
        <p:txBody>
          <a:bodyPr/>
          <a:lstStyle/>
          <a:p>
            <a:r>
              <a:rPr lang="en-IN" dirty="0"/>
              <a:t>Common sense approach</a:t>
            </a:r>
          </a:p>
        </p:txBody>
      </p:sp>
      <p:sp>
        <p:nvSpPr>
          <p:cNvPr id="3" name="Content Placeholder 2">
            <a:extLst>
              <a:ext uri="{FF2B5EF4-FFF2-40B4-BE49-F238E27FC236}">
                <a16:creationId xmlns:a16="http://schemas.microsoft.com/office/drawing/2014/main" id="{6F57508E-9E87-4189-A20D-6D82CF89913D}"/>
              </a:ext>
            </a:extLst>
          </p:cNvPr>
          <p:cNvSpPr>
            <a:spLocks noGrp="1"/>
          </p:cNvSpPr>
          <p:nvPr>
            <p:ph idx="1"/>
          </p:nvPr>
        </p:nvSpPr>
        <p:spPr/>
        <p:txBody>
          <a:bodyPr/>
          <a:lstStyle/>
          <a:p>
            <a:r>
              <a:rPr lang="en-IN" dirty="0"/>
              <a:t>Demo 1 : Stack overflow questions clustering using word2vec </a:t>
            </a:r>
          </a:p>
          <a:p>
            <a:r>
              <a:rPr lang="en-IN" dirty="0"/>
              <a:t>Demo 2 : Document clustering using pretrained word vectors.</a:t>
            </a:r>
          </a:p>
          <a:p>
            <a:endParaRPr lang="en-IN" dirty="0"/>
          </a:p>
          <a:p>
            <a:r>
              <a:rPr lang="en-IN" dirty="0"/>
              <a:t>Code Walkthrough</a:t>
            </a:r>
          </a:p>
        </p:txBody>
      </p:sp>
    </p:spTree>
    <p:extLst>
      <p:ext uri="{BB962C8B-B14F-4D97-AF65-F5344CB8AC3E}">
        <p14:creationId xmlns:p14="http://schemas.microsoft.com/office/powerpoint/2010/main" val="1386535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7CD2-0EFE-4596-992A-EC1AC6D5513B}"/>
              </a:ext>
            </a:extLst>
          </p:cNvPr>
          <p:cNvSpPr>
            <a:spLocks noGrp="1"/>
          </p:cNvSpPr>
          <p:nvPr>
            <p:ph type="title"/>
          </p:nvPr>
        </p:nvSpPr>
        <p:spPr/>
        <p:txBody>
          <a:bodyPr/>
          <a:lstStyle/>
          <a:p>
            <a:r>
              <a:rPr lang="en-IN" dirty="0"/>
              <a:t>Outline of the approach</a:t>
            </a:r>
          </a:p>
        </p:txBody>
      </p:sp>
      <p:sp>
        <p:nvSpPr>
          <p:cNvPr id="3" name="Content Placeholder 2">
            <a:extLst>
              <a:ext uri="{FF2B5EF4-FFF2-40B4-BE49-F238E27FC236}">
                <a16:creationId xmlns:a16="http://schemas.microsoft.com/office/drawing/2014/main" id="{F6FE19CD-451D-4222-AC8F-27B6F52639C6}"/>
              </a:ext>
            </a:extLst>
          </p:cNvPr>
          <p:cNvSpPr>
            <a:spLocks noGrp="1"/>
          </p:cNvSpPr>
          <p:nvPr>
            <p:ph idx="1"/>
          </p:nvPr>
        </p:nvSpPr>
        <p:spPr/>
        <p:txBody>
          <a:bodyPr>
            <a:normAutofit lnSpcReduction="10000"/>
          </a:bodyPr>
          <a:lstStyle/>
          <a:p>
            <a:pPr marL="0" indent="0" fontAlgn="base">
              <a:buNone/>
            </a:pPr>
            <a:r>
              <a:rPr lang="en-IN" dirty="0"/>
              <a:t>Text pre-processing </a:t>
            </a:r>
          </a:p>
          <a:p>
            <a:pPr lvl="1" fontAlgn="base"/>
            <a:r>
              <a:rPr lang="en-IN" dirty="0"/>
              <a:t>Replace newline/ tabs/ multiple spaces </a:t>
            </a:r>
          </a:p>
          <a:p>
            <a:pPr lvl="1" fontAlgn="base"/>
            <a:r>
              <a:rPr lang="en-IN" dirty="0"/>
              <a:t>Remove punctuations (brackets, comma, semicolon, slash)</a:t>
            </a:r>
          </a:p>
          <a:p>
            <a:pPr lvl="1" fontAlgn="base"/>
            <a:r>
              <a:rPr lang="en-IN" dirty="0"/>
              <a:t>Sentence tokenizer [Spacy]</a:t>
            </a:r>
          </a:p>
          <a:p>
            <a:pPr lvl="1" fontAlgn="base"/>
            <a:r>
              <a:rPr lang="en-IN" dirty="0"/>
              <a:t>Join back sentences separated by newline </a:t>
            </a:r>
          </a:p>
          <a:p>
            <a:pPr marL="0" indent="0">
              <a:buNone/>
            </a:pPr>
            <a:r>
              <a:rPr lang="en-IN" dirty="0"/>
              <a:t>Text processing outputs text document containing a sentence on a line. This structure ignores paragraph placement.</a:t>
            </a:r>
          </a:p>
          <a:p>
            <a:pPr marL="0" indent="0" fontAlgn="base">
              <a:buNone/>
            </a:pPr>
            <a:r>
              <a:rPr lang="en-IN" dirty="0"/>
              <a:t>Load pre-trained word vectors.</a:t>
            </a:r>
          </a:p>
          <a:p>
            <a:pPr lvl="1" fontAlgn="base"/>
            <a:r>
              <a:rPr lang="en-IN" dirty="0"/>
              <a:t>This is trained on the corpus if it's sufficiently large ~ 5000+ documents or 5000000+ tokens</a:t>
            </a:r>
          </a:p>
          <a:p>
            <a:pPr lvl="1" fontAlgn="base"/>
            <a:r>
              <a:rPr lang="en-IN" dirty="0"/>
              <a:t>Or use open source model like Google News word2vec</a:t>
            </a:r>
          </a:p>
          <a:p>
            <a:endParaRPr lang="en-IN" dirty="0"/>
          </a:p>
        </p:txBody>
      </p:sp>
    </p:spTree>
    <p:extLst>
      <p:ext uri="{BB962C8B-B14F-4D97-AF65-F5344CB8AC3E}">
        <p14:creationId xmlns:p14="http://schemas.microsoft.com/office/powerpoint/2010/main" val="1301261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5ACB-4EE4-4B54-91C8-CC4A348238B4}"/>
              </a:ext>
            </a:extLst>
          </p:cNvPr>
          <p:cNvSpPr>
            <a:spLocks noGrp="1"/>
          </p:cNvSpPr>
          <p:nvPr>
            <p:ph type="title"/>
          </p:nvPr>
        </p:nvSpPr>
        <p:spPr/>
        <p:txBody>
          <a:bodyPr/>
          <a:lstStyle/>
          <a:p>
            <a:r>
              <a:rPr lang="en-IN" dirty="0"/>
              <a:t>Outline of the approach</a:t>
            </a:r>
          </a:p>
        </p:txBody>
      </p:sp>
      <p:sp>
        <p:nvSpPr>
          <p:cNvPr id="3" name="Content Placeholder 2">
            <a:extLst>
              <a:ext uri="{FF2B5EF4-FFF2-40B4-BE49-F238E27FC236}">
                <a16:creationId xmlns:a16="http://schemas.microsoft.com/office/drawing/2014/main" id="{FC360371-6B38-4CB4-970F-4AD7FCFE7A3B}"/>
              </a:ext>
            </a:extLst>
          </p:cNvPr>
          <p:cNvSpPr>
            <a:spLocks noGrp="1"/>
          </p:cNvSpPr>
          <p:nvPr>
            <p:ph idx="1"/>
          </p:nvPr>
        </p:nvSpPr>
        <p:spPr/>
        <p:txBody>
          <a:bodyPr>
            <a:normAutofit fontScale="70000" lnSpcReduction="20000"/>
          </a:bodyPr>
          <a:lstStyle/>
          <a:p>
            <a:pPr marL="0" indent="0" fontAlgn="base">
              <a:buNone/>
            </a:pPr>
            <a:r>
              <a:rPr lang="en-IN" dirty="0"/>
              <a:t>Document vector calculation</a:t>
            </a:r>
          </a:p>
          <a:p>
            <a:pPr lvl="1" fontAlgn="base"/>
            <a:r>
              <a:rPr lang="en-IN" dirty="0"/>
              <a:t>Tokenize sentences into terms.</a:t>
            </a:r>
          </a:p>
          <a:p>
            <a:pPr lvl="1" fontAlgn="base"/>
            <a:r>
              <a:rPr lang="en-IN" dirty="0"/>
              <a:t>Filter terms</a:t>
            </a:r>
          </a:p>
          <a:p>
            <a:pPr lvl="2" fontAlgn="base"/>
            <a:r>
              <a:rPr lang="en-IN" dirty="0"/>
              <a:t>Remove terms occurring in less than &lt;20&gt; documents</a:t>
            </a:r>
          </a:p>
          <a:p>
            <a:pPr lvl="2" fontAlgn="base"/>
            <a:r>
              <a:rPr lang="en-IN" dirty="0"/>
              <a:t>Remove terms occurring in more than &lt;85%&gt; of the documents</a:t>
            </a:r>
          </a:p>
          <a:p>
            <a:pPr lvl="1" fontAlgn="base"/>
            <a:r>
              <a:rPr lang="en-IN" dirty="0"/>
              <a:t>Calculate counts of all terms </a:t>
            </a:r>
          </a:p>
          <a:p>
            <a:pPr marL="0" indent="0">
              <a:buNone/>
            </a:pPr>
            <a:r>
              <a:rPr lang="en-IN" dirty="0"/>
              <a:t>For each word (term) of the document…………………[1]</a:t>
            </a:r>
          </a:p>
          <a:p>
            <a:pPr lvl="1" fontAlgn="base"/>
            <a:r>
              <a:rPr lang="en-IN" dirty="0"/>
              <a:t>not a stop word</a:t>
            </a:r>
          </a:p>
          <a:p>
            <a:pPr lvl="1" fontAlgn="base"/>
            <a:r>
              <a:rPr lang="en-IN" dirty="0"/>
              <a:t>Has vector associated</a:t>
            </a:r>
          </a:p>
          <a:p>
            <a:pPr lvl="1" fontAlgn="base"/>
            <a:r>
              <a:rPr lang="en-IN" dirty="0"/>
              <a:t>Has survived count calculation</a:t>
            </a:r>
          </a:p>
          <a:p>
            <a:pPr fontAlgn="base"/>
            <a:r>
              <a:rPr lang="en-IN" dirty="0"/>
              <a:t>If term satisfies criteria 1, get vector for the term from pretrained model………………..[2]</a:t>
            </a:r>
          </a:p>
          <a:p>
            <a:pPr fontAlgn="base"/>
            <a:r>
              <a:rPr lang="en-IN" dirty="0"/>
              <a:t>Calculate weight of the term as log of count of the term frequency in the document. …..[3]</a:t>
            </a:r>
          </a:p>
          <a:p>
            <a:pPr fontAlgn="base"/>
            <a:r>
              <a:rPr lang="en-IN" dirty="0"/>
              <a:t>Weighted vector =  weight * vector</a:t>
            </a:r>
          </a:p>
          <a:p>
            <a:pPr fontAlgn="base"/>
            <a:r>
              <a:rPr lang="en-IN" dirty="0"/>
              <a:t>Finally, document vector = sum of all weighted term vectors / no of terms </a:t>
            </a:r>
          </a:p>
          <a:p>
            <a:pPr marL="0" indent="0">
              <a:buNone/>
            </a:pPr>
            <a:endParaRPr lang="en-IN" dirty="0"/>
          </a:p>
        </p:txBody>
      </p:sp>
    </p:spTree>
    <p:extLst>
      <p:ext uri="{BB962C8B-B14F-4D97-AF65-F5344CB8AC3E}">
        <p14:creationId xmlns:p14="http://schemas.microsoft.com/office/powerpoint/2010/main" val="651826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6552-CD4A-4DC4-AFE9-801FA514779D}"/>
              </a:ext>
            </a:extLst>
          </p:cNvPr>
          <p:cNvSpPr>
            <a:spLocks noGrp="1"/>
          </p:cNvSpPr>
          <p:nvPr>
            <p:ph type="title"/>
          </p:nvPr>
        </p:nvSpPr>
        <p:spPr/>
        <p:txBody>
          <a:bodyPr/>
          <a:lstStyle/>
          <a:p>
            <a:r>
              <a:rPr lang="en-IN" dirty="0"/>
              <a:t>Document Clusters</a:t>
            </a:r>
          </a:p>
        </p:txBody>
      </p:sp>
      <p:pic>
        <p:nvPicPr>
          <p:cNvPr id="6146" name="Picture 2" descr="https://lh4.googleusercontent.com/dVDYGTsrQpsowmdf9yDCz9YzI2KJbrs4j203-duG4SbJHCGHvQJiHmTP6kO_rQbxZikS3FBTe07m377hpIu22ENz5bQs5keo1l65581Ijeuf-MIObwiqruOJoN4IGHjZH5ch6WMi">
            <a:extLst>
              <a:ext uri="{FF2B5EF4-FFF2-40B4-BE49-F238E27FC236}">
                <a16:creationId xmlns:a16="http://schemas.microsoft.com/office/drawing/2014/main" id="{3433DFFB-A49F-44C9-BD93-FEFCB82F7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1990726"/>
            <a:ext cx="5386387" cy="46715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3F3438-1168-4EDE-BD00-5AE23557CE8D}"/>
              </a:ext>
            </a:extLst>
          </p:cNvPr>
          <p:cNvSpPr txBox="1"/>
          <p:nvPr/>
        </p:nvSpPr>
        <p:spPr>
          <a:xfrm>
            <a:off x="6315075" y="1957388"/>
            <a:ext cx="5186363" cy="4555093"/>
          </a:xfrm>
          <a:prstGeom prst="rect">
            <a:avLst/>
          </a:prstGeom>
          <a:noFill/>
        </p:spPr>
        <p:txBody>
          <a:bodyPr wrap="square" rtlCol="0">
            <a:spAutoFit/>
          </a:bodyPr>
          <a:lstStyle/>
          <a:p>
            <a:pPr>
              <a:lnSpc>
                <a:spcPct val="90000"/>
              </a:lnSpc>
            </a:pPr>
            <a:r>
              <a:rPr lang="en-US" sz="2000" b="1" dirty="0"/>
              <a:t>Document Similarity</a:t>
            </a:r>
            <a:r>
              <a:rPr lang="en-US" sz="2000" dirty="0"/>
              <a:t> : Cosine distance of document vectors</a:t>
            </a:r>
          </a:p>
          <a:p>
            <a:pPr indent="-228600">
              <a:lnSpc>
                <a:spcPct val="90000"/>
              </a:lnSpc>
              <a:buFont typeface="Arial" panose="020B0604020202020204" pitchFamily="34" charset="0"/>
              <a:buChar char="•"/>
            </a:pPr>
            <a:endParaRPr lang="en-US" sz="2000" dirty="0"/>
          </a:p>
          <a:p>
            <a:pPr>
              <a:lnSpc>
                <a:spcPct val="90000"/>
              </a:lnSpc>
            </a:pPr>
            <a:r>
              <a:rPr lang="en-US" sz="2000" b="1" dirty="0"/>
              <a:t>Document Search</a:t>
            </a:r>
            <a:r>
              <a:rPr lang="en-US" sz="2000" dirty="0"/>
              <a:t> : Query vector vs document vectors</a:t>
            </a:r>
          </a:p>
          <a:p>
            <a:pPr indent="-228600">
              <a:lnSpc>
                <a:spcPct val="90000"/>
              </a:lnSpc>
              <a:buFont typeface="Arial" panose="020B0604020202020204" pitchFamily="34" charset="0"/>
              <a:buChar char="•"/>
            </a:pPr>
            <a:endParaRPr lang="en-US" sz="2000" dirty="0"/>
          </a:p>
          <a:p>
            <a:pPr>
              <a:lnSpc>
                <a:spcPct val="90000"/>
              </a:lnSpc>
            </a:pPr>
            <a:r>
              <a:rPr lang="en-US" sz="2000" b="1" dirty="0"/>
              <a:t>Document Browsing</a:t>
            </a:r>
            <a:r>
              <a:rPr lang="en-US" sz="2000" dirty="0"/>
              <a:t> : Using semantic clusters</a:t>
            </a:r>
          </a:p>
          <a:p>
            <a:pPr indent="-228600">
              <a:lnSpc>
                <a:spcPct val="90000"/>
              </a:lnSpc>
              <a:buFont typeface="Arial" panose="020B0604020202020204" pitchFamily="34" charset="0"/>
              <a:buChar char="•"/>
            </a:pPr>
            <a:endParaRPr lang="en-US" sz="2000" dirty="0"/>
          </a:p>
          <a:p>
            <a:pPr>
              <a:lnSpc>
                <a:spcPct val="90000"/>
              </a:lnSpc>
            </a:pPr>
            <a:r>
              <a:rPr lang="en-US" sz="2000" b="1" dirty="0"/>
              <a:t>Topic Detection</a:t>
            </a:r>
            <a:r>
              <a:rPr lang="en-US" sz="2000" dirty="0"/>
              <a:t> : Cluster signifies a topic.</a:t>
            </a:r>
          </a:p>
          <a:p>
            <a:pPr indent="-228600">
              <a:lnSpc>
                <a:spcPct val="90000"/>
              </a:lnSpc>
              <a:buFont typeface="Arial" panose="020B0604020202020204" pitchFamily="34" charset="0"/>
              <a:buChar char="•"/>
            </a:pPr>
            <a:endParaRPr lang="en-US" sz="2000" dirty="0"/>
          </a:p>
          <a:p>
            <a:pPr>
              <a:lnSpc>
                <a:spcPct val="90000"/>
              </a:lnSpc>
            </a:pPr>
            <a:r>
              <a:rPr lang="en-US" sz="2000" b="1" dirty="0"/>
              <a:t>Anomalous Document Detection</a:t>
            </a:r>
            <a:r>
              <a:rPr lang="en-US" sz="2000" dirty="0"/>
              <a:t>: based on inter cluster distance. </a:t>
            </a:r>
          </a:p>
          <a:p>
            <a:pPr indent="-228600">
              <a:lnSpc>
                <a:spcPct val="90000"/>
              </a:lnSpc>
              <a:buFont typeface="Arial" panose="020B0604020202020204" pitchFamily="34" charset="0"/>
              <a:buChar char="•"/>
            </a:pPr>
            <a:endParaRPr lang="en-US" sz="2000" dirty="0"/>
          </a:p>
          <a:p>
            <a:pPr>
              <a:lnSpc>
                <a:spcPct val="90000"/>
              </a:lnSpc>
            </a:pPr>
            <a:r>
              <a:rPr lang="en-US" sz="2000" b="1" dirty="0"/>
              <a:t>Classification</a:t>
            </a:r>
            <a:r>
              <a:rPr lang="en-US" sz="2000" dirty="0"/>
              <a:t> : Supervised training based on document vectors</a:t>
            </a:r>
          </a:p>
          <a:p>
            <a:endParaRPr lang="en-IN" sz="2000" dirty="0"/>
          </a:p>
        </p:txBody>
      </p:sp>
    </p:spTree>
    <p:extLst>
      <p:ext uri="{BB962C8B-B14F-4D97-AF65-F5344CB8AC3E}">
        <p14:creationId xmlns:p14="http://schemas.microsoft.com/office/powerpoint/2010/main" val="755112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Autofit/>
          </a:bodyPr>
          <a:lstStyle/>
          <a:p>
            <a:r>
              <a:rPr lang="en-US" sz="1800" dirty="0"/>
              <a:t>Mikolov (2012): Statistical Language Models Based on Neural Networks</a:t>
            </a:r>
          </a:p>
          <a:p>
            <a:r>
              <a:rPr lang="en-US" sz="1800" dirty="0"/>
              <a:t>Mikolov, </a:t>
            </a:r>
            <a:r>
              <a:rPr lang="en-US" sz="1800" dirty="0" err="1"/>
              <a:t>Yih</a:t>
            </a:r>
            <a:r>
              <a:rPr lang="en-US" sz="1800" dirty="0"/>
              <a:t>, Zweig (2013): Linguistic Regularities in Continuous Space Word Representations</a:t>
            </a:r>
          </a:p>
          <a:p>
            <a:r>
              <a:rPr lang="en-US" sz="1800" dirty="0"/>
              <a:t>Mikolov, Chen, </a:t>
            </a:r>
            <a:r>
              <a:rPr lang="en-US" sz="1800" dirty="0" err="1"/>
              <a:t>Corrado</a:t>
            </a:r>
            <a:r>
              <a:rPr lang="en-US" sz="1800" dirty="0"/>
              <a:t>, Dean (2013): Efficient estimation of word representations in vector space</a:t>
            </a:r>
          </a:p>
          <a:p>
            <a:r>
              <a:rPr lang="en-US" sz="1800" dirty="0"/>
              <a:t>Mikolov, </a:t>
            </a:r>
            <a:r>
              <a:rPr lang="en-US" sz="1800" dirty="0" err="1"/>
              <a:t>Sutskever</a:t>
            </a:r>
            <a:r>
              <a:rPr lang="en-US" sz="1800" dirty="0"/>
              <a:t>, Chen, </a:t>
            </a:r>
            <a:r>
              <a:rPr lang="en-US" sz="1800" dirty="0" err="1"/>
              <a:t>Corrado</a:t>
            </a:r>
            <a:r>
              <a:rPr lang="en-US" sz="1800" dirty="0"/>
              <a:t>, Dean (2013): Distributed representations of words and phrases and their compositionality</a:t>
            </a:r>
          </a:p>
          <a:p>
            <a:r>
              <a:rPr lang="en-US" sz="1800" dirty="0" err="1"/>
              <a:t>Baroni</a:t>
            </a:r>
            <a:r>
              <a:rPr lang="en-US" sz="1800" dirty="0"/>
              <a:t>, </a:t>
            </a:r>
            <a:r>
              <a:rPr lang="en-US" sz="1800" dirty="0" err="1"/>
              <a:t>Dinu</a:t>
            </a:r>
            <a:r>
              <a:rPr lang="en-US" sz="1800" dirty="0"/>
              <a:t>, </a:t>
            </a:r>
            <a:r>
              <a:rPr lang="en-US" sz="1800" dirty="0" err="1"/>
              <a:t>Kruszewski</a:t>
            </a:r>
            <a:r>
              <a:rPr lang="en-US" sz="1800" dirty="0"/>
              <a:t> (2014): Don't count, predict! A systematic comparison of context-counting vs. context-predicting semantic vectors</a:t>
            </a:r>
          </a:p>
          <a:p>
            <a:r>
              <a:rPr lang="en-US" sz="1800" dirty="0"/>
              <a:t>Pennington, </a:t>
            </a:r>
            <a:r>
              <a:rPr lang="en-US" sz="1800" dirty="0" err="1"/>
              <a:t>Socher</a:t>
            </a:r>
            <a:r>
              <a:rPr lang="en-US" sz="1800" dirty="0"/>
              <a:t>, Manning (2014): Glove: Global Vectors for Word Representation</a:t>
            </a:r>
          </a:p>
          <a:p>
            <a:r>
              <a:rPr lang="en-US" sz="1800" dirty="0"/>
              <a:t>Levy, Goldberg, Dagan (2015): Improving distributional similarity with lessons learned from word </a:t>
            </a:r>
            <a:r>
              <a:rPr lang="en-US" sz="1800" dirty="0" err="1"/>
              <a:t>embeddings</a:t>
            </a:r>
            <a:endParaRPr lang="en-US" sz="1800" dirty="0"/>
          </a:p>
          <a:p>
            <a:endParaRPr lang="en-US" sz="1600" dirty="0"/>
          </a:p>
        </p:txBody>
      </p:sp>
    </p:spTree>
    <p:extLst>
      <p:ext uri="{BB962C8B-B14F-4D97-AF65-F5344CB8AC3E}">
        <p14:creationId xmlns:p14="http://schemas.microsoft.com/office/powerpoint/2010/main" val="357791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F2126-3C90-4489-9FB8-E2B0572D1B1F}"/>
              </a:ext>
            </a:extLst>
          </p:cNvPr>
          <p:cNvSpPr>
            <a:spLocks noGrp="1"/>
          </p:cNvSpPr>
          <p:nvPr>
            <p:ph type="title"/>
          </p:nvPr>
        </p:nvSpPr>
        <p:spPr/>
        <p:txBody>
          <a:bodyPr/>
          <a:lstStyle/>
          <a:p>
            <a:r>
              <a:rPr lang="en-IN"/>
              <a:t>Words can be similar or related in many ways…</a:t>
            </a:r>
            <a:endParaRPr lang="en-IN" dirty="0"/>
          </a:p>
        </p:txBody>
      </p:sp>
      <p:sp>
        <p:nvSpPr>
          <p:cNvPr id="3" name="Content Placeholder 2">
            <a:extLst>
              <a:ext uri="{FF2B5EF4-FFF2-40B4-BE49-F238E27FC236}">
                <a16:creationId xmlns:a16="http://schemas.microsoft.com/office/drawing/2014/main" id="{C95BAF74-F15F-4821-A9AF-8450B5443694}"/>
              </a:ext>
            </a:extLst>
          </p:cNvPr>
          <p:cNvSpPr>
            <a:spLocks noGrp="1"/>
          </p:cNvSpPr>
          <p:nvPr>
            <p:ph idx="1"/>
          </p:nvPr>
        </p:nvSpPr>
        <p:spPr>
          <a:xfrm>
            <a:off x="838200" y="1835250"/>
            <a:ext cx="10515600" cy="3304640"/>
          </a:xfrm>
        </p:spPr>
        <p:txBody>
          <a:bodyPr/>
          <a:lstStyle/>
          <a:p>
            <a:r>
              <a:rPr lang="en-IN" dirty="0"/>
              <a:t>They mean the same thing (synonyms)‏</a:t>
            </a:r>
            <a:endParaRPr lang="en-IN" dirty="0">
              <a:effectLst/>
            </a:endParaRPr>
          </a:p>
          <a:p>
            <a:r>
              <a:rPr lang="en-IN" dirty="0"/>
              <a:t>They mean the opposite (antonyms)‏</a:t>
            </a:r>
            <a:endParaRPr lang="en-IN" dirty="0">
              <a:effectLst/>
            </a:endParaRPr>
          </a:p>
          <a:p>
            <a:r>
              <a:rPr lang="en-IN" dirty="0"/>
              <a:t>They are used in the same way (red, green)‏</a:t>
            </a:r>
            <a:endParaRPr lang="en-IN" dirty="0">
              <a:effectLst/>
            </a:endParaRPr>
          </a:p>
          <a:p>
            <a:r>
              <a:rPr lang="en-IN" dirty="0"/>
              <a:t>They are used in the same context (doctor, hospital, scalpel)‏</a:t>
            </a:r>
            <a:endParaRPr lang="en-IN" dirty="0">
              <a:effectLst/>
            </a:endParaRPr>
          </a:p>
          <a:p>
            <a:r>
              <a:rPr lang="en-IN" dirty="0"/>
              <a:t>They are of same type (cat, dog -&gt; mammal)‏</a:t>
            </a:r>
          </a:p>
          <a:p>
            <a:r>
              <a:rPr lang="en-IN" dirty="0"/>
              <a:t>They occur in different times(swim, swimming)</a:t>
            </a:r>
            <a:endParaRPr lang="en-IN" dirty="0">
              <a:effectLst/>
            </a:endParaRPr>
          </a:p>
          <a:p>
            <a:pPr marL="0" indent="0">
              <a:buNone/>
            </a:pPr>
            <a:endParaRPr lang="en-IN" dirty="0"/>
          </a:p>
        </p:txBody>
      </p:sp>
    </p:spTree>
    <p:extLst>
      <p:ext uri="{BB962C8B-B14F-4D97-AF65-F5344CB8AC3E}">
        <p14:creationId xmlns:p14="http://schemas.microsoft.com/office/powerpoint/2010/main" val="321879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4092AB-411D-44E9-A905-6B8600F7E46D}"/>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02761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0F8E-CDCB-47FF-BA44-4720D2486FA6}"/>
              </a:ext>
            </a:extLst>
          </p:cNvPr>
          <p:cNvSpPr>
            <a:spLocks noGrp="1"/>
          </p:cNvSpPr>
          <p:nvPr>
            <p:ph type="title"/>
          </p:nvPr>
        </p:nvSpPr>
        <p:spPr/>
        <p:txBody>
          <a:bodyPr/>
          <a:lstStyle/>
          <a:p>
            <a:r>
              <a:rPr lang="en-IN" dirty="0"/>
              <a:t>How to measure the word similarity?</a:t>
            </a:r>
          </a:p>
        </p:txBody>
      </p:sp>
      <p:sp>
        <p:nvSpPr>
          <p:cNvPr id="3" name="Content Placeholder 2">
            <a:extLst>
              <a:ext uri="{FF2B5EF4-FFF2-40B4-BE49-F238E27FC236}">
                <a16:creationId xmlns:a16="http://schemas.microsoft.com/office/drawing/2014/main" id="{2F9DD1D5-756C-49EE-B3DE-F6585ADCD66A}"/>
              </a:ext>
            </a:extLst>
          </p:cNvPr>
          <p:cNvSpPr>
            <a:spLocks noGrp="1"/>
          </p:cNvSpPr>
          <p:nvPr>
            <p:ph idx="1"/>
          </p:nvPr>
        </p:nvSpPr>
        <p:spPr/>
        <p:txBody>
          <a:bodyPr/>
          <a:lstStyle/>
          <a:p>
            <a:r>
              <a:rPr lang="en-IN" dirty="0"/>
              <a:t>We need a number, preferably between (0,1)</a:t>
            </a:r>
          </a:p>
          <a:p>
            <a:r>
              <a:rPr lang="en-IN" dirty="0"/>
              <a:t>We need to represent words in some numerical format as well.</a:t>
            </a:r>
          </a:p>
          <a:p>
            <a:r>
              <a:rPr lang="en-IN" dirty="0"/>
              <a:t>We need word representation for computers to manipulate the representation in meaningful way.</a:t>
            </a:r>
          </a:p>
          <a:p>
            <a:r>
              <a:rPr lang="en-IN" dirty="0"/>
              <a:t>Scaler or vector? Vector is better so that it can capture multiple </a:t>
            </a:r>
            <a:r>
              <a:rPr lang="en-IN" strike="sngStrike" dirty="0"/>
              <a:t>levels</a:t>
            </a:r>
            <a:r>
              <a:rPr lang="en-IN" dirty="0"/>
              <a:t> dimension of similarity.</a:t>
            </a:r>
          </a:p>
        </p:txBody>
      </p:sp>
    </p:spTree>
    <p:extLst>
      <p:ext uri="{BB962C8B-B14F-4D97-AF65-F5344CB8AC3E}">
        <p14:creationId xmlns:p14="http://schemas.microsoft.com/office/powerpoint/2010/main" val="1717117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66A9-3230-4765-AE1A-AC6952A247C4}"/>
              </a:ext>
            </a:extLst>
          </p:cNvPr>
          <p:cNvSpPr>
            <a:spLocks noGrp="1"/>
          </p:cNvSpPr>
          <p:nvPr>
            <p:ph type="title"/>
          </p:nvPr>
        </p:nvSpPr>
        <p:spPr/>
        <p:txBody>
          <a:bodyPr/>
          <a:lstStyle/>
          <a:p>
            <a:r>
              <a:rPr lang="en-IN" dirty="0"/>
              <a:t>Representing words as vectors</a:t>
            </a:r>
          </a:p>
        </p:txBody>
      </p:sp>
      <p:sp>
        <p:nvSpPr>
          <p:cNvPr id="3" name="Content Placeholder 2">
            <a:extLst>
              <a:ext uri="{FF2B5EF4-FFF2-40B4-BE49-F238E27FC236}">
                <a16:creationId xmlns:a16="http://schemas.microsoft.com/office/drawing/2014/main" id="{ED77EC6F-9F42-4D46-96B3-F6775A662DC8}"/>
              </a:ext>
            </a:extLst>
          </p:cNvPr>
          <p:cNvSpPr>
            <a:spLocks noGrp="1"/>
          </p:cNvSpPr>
          <p:nvPr>
            <p:ph idx="1"/>
          </p:nvPr>
        </p:nvSpPr>
        <p:spPr>
          <a:xfrm>
            <a:off x="838200" y="1825625"/>
            <a:ext cx="10515600" cy="3875088"/>
          </a:xfrm>
        </p:spPr>
        <p:txBody>
          <a:bodyPr>
            <a:normAutofit fontScale="92500" lnSpcReduction="20000"/>
          </a:bodyPr>
          <a:lstStyle/>
          <a:p>
            <a:r>
              <a:rPr lang="en-IN" dirty="0"/>
              <a:t>Limitation on understanding meaning of the word (neurophysiological).Can we instead, have a computational model that is consistent with usage?</a:t>
            </a:r>
          </a:p>
          <a:p>
            <a:r>
              <a:rPr lang="en-IN" dirty="0"/>
              <a:t>Let’s represent words as vectors. </a:t>
            </a:r>
          </a:p>
          <a:p>
            <a:r>
              <a:rPr lang="en-IN" dirty="0"/>
              <a:t>We want to construct them so that similar words have similar vectors.</a:t>
            </a:r>
          </a:p>
          <a:p>
            <a:endParaRPr lang="en-IN" dirty="0"/>
          </a:p>
          <a:p>
            <a:endParaRPr lang="en-IN" dirty="0"/>
          </a:p>
          <a:p>
            <a:r>
              <a:rPr lang="en-IN" dirty="0"/>
              <a:t>Similarity-is-Proximity : two similar things can be conceptualized as being near each other</a:t>
            </a:r>
          </a:p>
          <a:p>
            <a:r>
              <a:rPr lang="en-IN" dirty="0"/>
              <a:t>Entities-are-Locations : in order for two things to be close to each other, they need to have a spatial location</a:t>
            </a:r>
          </a:p>
          <a:p>
            <a:pPr marL="0" indent="0">
              <a:buNone/>
            </a:pPr>
            <a:endParaRPr lang="en-IN" dirty="0"/>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24133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3B5B-E091-4448-B2AD-B08CC452E186}"/>
              </a:ext>
            </a:extLst>
          </p:cNvPr>
          <p:cNvSpPr>
            <a:spLocks noGrp="1"/>
          </p:cNvSpPr>
          <p:nvPr>
            <p:ph type="title"/>
          </p:nvPr>
        </p:nvSpPr>
        <p:spPr/>
        <p:txBody>
          <a:bodyPr/>
          <a:lstStyle/>
          <a:p>
            <a:r>
              <a:rPr lang="en-IN" dirty="0"/>
              <a:t>One Hot Encoded</a:t>
            </a:r>
          </a:p>
        </p:txBody>
      </p:sp>
      <p:pic>
        <p:nvPicPr>
          <p:cNvPr id="4" name="Content Placeholder 3">
            <a:extLst>
              <a:ext uri="{FF2B5EF4-FFF2-40B4-BE49-F238E27FC236}">
                <a16:creationId xmlns:a16="http://schemas.microsoft.com/office/drawing/2014/main" id="{DAC638FD-BC26-4F0B-A1A8-51A48F1C30F0}"/>
              </a:ext>
            </a:extLst>
          </p:cNvPr>
          <p:cNvPicPr>
            <a:picLocks noGrp="1" noChangeAspect="1"/>
          </p:cNvPicPr>
          <p:nvPr>
            <p:ph idx="1"/>
          </p:nvPr>
        </p:nvPicPr>
        <p:blipFill>
          <a:blip r:embed="rId3"/>
          <a:stretch>
            <a:fillRect/>
          </a:stretch>
        </p:blipFill>
        <p:spPr>
          <a:xfrm>
            <a:off x="1128240" y="1802058"/>
            <a:ext cx="6410325" cy="1676400"/>
          </a:xfrm>
          <a:prstGeom prst="rect">
            <a:avLst/>
          </a:prstGeom>
        </p:spPr>
      </p:pic>
      <p:sp>
        <p:nvSpPr>
          <p:cNvPr id="5" name="TextBox 4">
            <a:extLst>
              <a:ext uri="{FF2B5EF4-FFF2-40B4-BE49-F238E27FC236}">
                <a16:creationId xmlns:a16="http://schemas.microsoft.com/office/drawing/2014/main" id="{F15A5C3E-9D6C-4AEC-8CDA-3BD8D202A178}"/>
              </a:ext>
            </a:extLst>
          </p:cNvPr>
          <p:cNvSpPr txBox="1"/>
          <p:nvPr/>
        </p:nvSpPr>
        <p:spPr>
          <a:xfrm>
            <a:off x="1057276" y="3786188"/>
            <a:ext cx="6529388" cy="369332"/>
          </a:xfrm>
          <a:prstGeom prst="rect">
            <a:avLst/>
          </a:prstGeom>
          <a:noFill/>
        </p:spPr>
        <p:txBody>
          <a:bodyPr wrap="square" rtlCol="0">
            <a:spAutoFit/>
          </a:bodyPr>
          <a:lstStyle/>
          <a:p>
            <a:r>
              <a:rPr lang="en-IN" dirty="0"/>
              <a:t>bear = [1,0,0]             cat = [0,1,0]              frog = [0,0,1] </a:t>
            </a:r>
          </a:p>
        </p:txBody>
      </p:sp>
      <p:pic>
        <p:nvPicPr>
          <p:cNvPr id="6" name="Picture 5">
            <a:extLst>
              <a:ext uri="{FF2B5EF4-FFF2-40B4-BE49-F238E27FC236}">
                <a16:creationId xmlns:a16="http://schemas.microsoft.com/office/drawing/2014/main" id="{60A42149-4BE7-4638-836D-A3A70D9718F0}"/>
              </a:ext>
            </a:extLst>
          </p:cNvPr>
          <p:cNvPicPr>
            <a:picLocks noChangeAspect="1"/>
          </p:cNvPicPr>
          <p:nvPr/>
        </p:nvPicPr>
        <p:blipFill>
          <a:blip r:embed="rId4"/>
          <a:stretch>
            <a:fillRect/>
          </a:stretch>
        </p:blipFill>
        <p:spPr>
          <a:xfrm>
            <a:off x="8072628" y="1700212"/>
            <a:ext cx="3505010" cy="2695574"/>
          </a:xfrm>
          <a:prstGeom prst="rect">
            <a:avLst/>
          </a:prstGeom>
        </p:spPr>
      </p:pic>
      <p:sp>
        <p:nvSpPr>
          <p:cNvPr id="7" name="TextBox 6">
            <a:extLst>
              <a:ext uri="{FF2B5EF4-FFF2-40B4-BE49-F238E27FC236}">
                <a16:creationId xmlns:a16="http://schemas.microsoft.com/office/drawing/2014/main" id="{9BB10F2B-5042-416F-943F-BD3F828ABB7B}"/>
              </a:ext>
            </a:extLst>
          </p:cNvPr>
          <p:cNvSpPr txBox="1"/>
          <p:nvPr/>
        </p:nvSpPr>
        <p:spPr>
          <a:xfrm>
            <a:off x="1022534" y="4434088"/>
            <a:ext cx="6900861" cy="2031325"/>
          </a:xfrm>
          <a:prstGeom prst="rect">
            <a:avLst/>
          </a:prstGeom>
          <a:noFill/>
        </p:spPr>
        <p:txBody>
          <a:bodyPr wrap="square" rtlCol="0">
            <a:spAutoFit/>
          </a:bodyPr>
          <a:lstStyle/>
          <a:p>
            <a:r>
              <a:rPr lang="en-IN" dirty="0"/>
              <a:t>What is bear ^ cat?</a:t>
            </a:r>
          </a:p>
          <a:p>
            <a:r>
              <a:rPr lang="en-IN" dirty="0"/>
              <a:t>Too may dimensions.</a:t>
            </a:r>
          </a:p>
          <a:p>
            <a:r>
              <a:rPr lang="en-IN" dirty="0"/>
              <a:t>Data structure is sparse.</a:t>
            </a:r>
          </a:p>
          <a:p>
            <a:endParaRPr lang="en-IN" dirty="0"/>
          </a:p>
          <a:p>
            <a:r>
              <a:rPr lang="en-IN" dirty="0"/>
              <a:t>This is also called discrete or local representation</a:t>
            </a:r>
          </a:p>
          <a:p>
            <a:endParaRPr lang="en-IN" dirty="0"/>
          </a:p>
          <a:p>
            <a:endParaRPr lang="en-IN" dirty="0"/>
          </a:p>
        </p:txBody>
      </p:sp>
      <p:sp>
        <p:nvSpPr>
          <p:cNvPr id="3" name="TextBox 2">
            <a:extLst>
              <a:ext uri="{FF2B5EF4-FFF2-40B4-BE49-F238E27FC236}">
                <a16:creationId xmlns:a16="http://schemas.microsoft.com/office/drawing/2014/main" id="{5A95B488-0328-431D-AFD8-00424629F4B8}"/>
              </a:ext>
            </a:extLst>
          </p:cNvPr>
          <p:cNvSpPr txBox="1"/>
          <p:nvPr/>
        </p:nvSpPr>
        <p:spPr>
          <a:xfrm>
            <a:off x="1058779" y="6169793"/>
            <a:ext cx="7411452" cy="238527"/>
          </a:xfrm>
          <a:prstGeom prst="rect">
            <a:avLst/>
          </a:prstGeom>
          <a:noFill/>
        </p:spPr>
        <p:txBody>
          <a:bodyPr wrap="square" rtlCol="0">
            <a:spAutoFit/>
          </a:bodyPr>
          <a:lstStyle>
            <a:defPPr>
              <a:defRPr lang="en-US"/>
            </a:defPPr>
            <a:lvl1pPr>
              <a:lnSpc>
                <a:spcPct val="95000"/>
              </a:lnSpc>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rgbClr val="000066"/>
                </a:solidFill>
                <a:latin typeface="Open Sans Light"/>
                <a:cs typeface="Open Sans Light"/>
              </a:defRPr>
            </a:lvl1pPr>
          </a:lstStyle>
          <a:p>
            <a:r>
              <a:rPr lang="en-IN" dirty="0"/>
              <a:t>Ref : Constructing and Evaluating Word Embeddings - Marek Rei</a:t>
            </a:r>
          </a:p>
        </p:txBody>
      </p:sp>
    </p:spTree>
    <p:extLst>
      <p:ext uri="{BB962C8B-B14F-4D97-AF65-F5344CB8AC3E}">
        <p14:creationId xmlns:p14="http://schemas.microsoft.com/office/powerpoint/2010/main" val="343294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B3DD-D17B-425D-B281-DFD19E5E7171}"/>
              </a:ext>
            </a:extLst>
          </p:cNvPr>
          <p:cNvSpPr>
            <a:spLocks noGrp="1"/>
          </p:cNvSpPr>
          <p:nvPr>
            <p:ph type="title"/>
          </p:nvPr>
        </p:nvSpPr>
        <p:spPr/>
        <p:txBody>
          <a:bodyPr/>
          <a:lstStyle/>
          <a:p>
            <a:r>
              <a:rPr lang="en-IN" dirty="0"/>
              <a:t>Hot Problems with One Hot…</a:t>
            </a:r>
          </a:p>
        </p:txBody>
      </p:sp>
      <p:sp>
        <p:nvSpPr>
          <p:cNvPr id="3" name="Content Placeholder 2">
            <a:extLst>
              <a:ext uri="{FF2B5EF4-FFF2-40B4-BE49-F238E27FC236}">
                <a16:creationId xmlns:a16="http://schemas.microsoft.com/office/drawing/2014/main" id="{6F49B10C-68B8-4463-8C59-2EEA926716F9}"/>
              </a:ext>
            </a:extLst>
          </p:cNvPr>
          <p:cNvSpPr>
            <a:spLocks noGrp="1"/>
          </p:cNvSpPr>
          <p:nvPr>
            <p:ph idx="1"/>
          </p:nvPr>
        </p:nvSpPr>
        <p:spPr/>
        <p:txBody>
          <a:bodyPr/>
          <a:lstStyle/>
          <a:p>
            <a:r>
              <a:rPr lang="en-IN" dirty="0"/>
              <a:t>Dimensions of vectors scales with size of vocabulary</a:t>
            </a:r>
            <a:endParaRPr lang="en-IN" dirty="0">
              <a:effectLst/>
            </a:endParaRPr>
          </a:p>
          <a:p>
            <a:r>
              <a:rPr lang="en-IN" dirty="0"/>
              <a:t>Must pre-determine vocabulary size.</a:t>
            </a:r>
            <a:endParaRPr lang="en-IN" dirty="0">
              <a:effectLst/>
            </a:endParaRPr>
          </a:p>
          <a:p>
            <a:r>
              <a:rPr lang="en-IN" dirty="0"/>
              <a:t>Cannot scale to large or infinite vocabularies (Zipf’s law!)</a:t>
            </a:r>
            <a:endParaRPr lang="en-IN" dirty="0">
              <a:effectLst/>
            </a:endParaRPr>
          </a:p>
          <a:p>
            <a:r>
              <a:rPr lang="en-IN" dirty="0"/>
              <a:t>‘Out-of-Vocabulary’ (OOV) problem. How would you handle unseen words in the test set?</a:t>
            </a:r>
            <a:endParaRPr lang="en-IN" dirty="0">
              <a:effectLst/>
            </a:endParaRPr>
          </a:p>
          <a:p>
            <a:r>
              <a:rPr lang="en-IN" dirty="0"/>
              <a:t>No relationship between words.</a:t>
            </a:r>
            <a:endParaRPr lang="en-IN" dirty="0">
              <a:effectLst/>
            </a:endParaRPr>
          </a:p>
        </p:txBody>
      </p:sp>
    </p:spTree>
    <p:extLst>
      <p:ext uri="{BB962C8B-B14F-4D97-AF65-F5344CB8AC3E}">
        <p14:creationId xmlns:p14="http://schemas.microsoft.com/office/powerpoint/2010/main" val="385697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3481</TotalTime>
  <Words>3213</Words>
  <Application>Microsoft Office PowerPoint</Application>
  <PresentationFormat>Widescreen</PresentationFormat>
  <Paragraphs>419</Paragraphs>
  <Slides>50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游ゴシック</vt:lpstr>
      <vt:lpstr>Arial</vt:lpstr>
      <vt:lpstr>Calibri</vt:lpstr>
      <vt:lpstr>Calibri Light</vt:lpstr>
      <vt:lpstr>Cambria Math</vt:lpstr>
      <vt:lpstr>Open Sans Light</vt:lpstr>
      <vt:lpstr>Times New Roman</vt:lpstr>
      <vt:lpstr>Office Theme</vt:lpstr>
      <vt:lpstr>Word 2 Vec</vt:lpstr>
      <vt:lpstr>NLP @ Druva</vt:lpstr>
      <vt:lpstr>Document Similarity</vt:lpstr>
      <vt:lpstr>How to measure similarity?</vt:lpstr>
      <vt:lpstr>Words can be similar or related in many ways…</vt:lpstr>
      <vt:lpstr>How to measure the word similarity?</vt:lpstr>
      <vt:lpstr>Representing words as vectors</vt:lpstr>
      <vt:lpstr>One Hot Encoded</vt:lpstr>
      <vt:lpstr>Hot Problems with One Hot…</vt:lpstr>
      <vt:lpstr>What if we decide on dimensions?</vt:lpstr>
      <vt:lpstr>Measure of similarity</vt:lpstr>
      <vt:lpstr>Vector Space</vt:lpstr>
      <vt:lpstr>Story so far…</vt:lpstr>
      <vt:lpstr>Obstacles?</vt:lpstr>
      <vt:lpstr>Neural Nets </vt:lpstr>
      <vt:lpstr>Neural Nets for word vectors</vt:lpstr>
      <vt:lpstr>Fill in the blanks</vt:lpstr>
      <vt:lpstr>Any theoretical confirmation?</vt:lpstr>
      <vt:lpstr>Multiple contexts…</vt:lpstr>
      <vt:lpstr>Word2Vec</vt:lpstr>
      <vt:lpstr>Demo time</vt:lpstr>
      <vt:lpstr>Some words to try out!</vt:lpstr>
      <vt:lpstr>Visualization of words in vector space</vt:lpstr>
      <vt:lpstr>About this talk</vt:lpstr>
      <vt:lpstr>Demystifying the algorithm</vt:lpstr>
      <vt:lpstr>More on word2vec</vt:lpstr>
      <vt:lpstr>Neural Net Refresher</vt:lpstr>
      <vt:lpstr>Skip-gram model</vt:lpstr>
      <vt:lpstr>Continuous Bag-of-Words (CBOW) model</vt:lpstr>
      <vt:lpstr>Architecture</vt:lpstr>
      <vt:lpstr>Word2vec network</vt:lpstr>
      <vt:lpstr>Dynamic Context Windows</vt:lpstr>
      <vt:lpstr>Negative Sampling</vt:lpstr>
      <vt:lpstr>Subsampling and Delete Rare Words</vt:lpstr>
      <vt:lpstr>Word2vec Parameters</vt:lpstr>
      <vt:lpstr>Demo and Code walkthrough</vt:lpstr>
      <vt:lpstr>Word2Vec Key Ideas</vt:lpstr>
      <vt:lpstr>DIY word2vec</vt:lpstr>
      <vt:lpstr>Word2Vec Unanswered </vt:lpstr>
      <vt:lpstr>Word2vec beats many algos </vt:lpstr>
      <vt:lpstr>Competition and State of the art…</vt:lpstr>
      <vt:lpstr>More about word2vec</vt:lpstr>
      <vt:lpstr>Pre-trained Vectors</vt:lpstr>
      <vt:lpstr>Back to original Problem…</vt:lpstr>
      <vt:lpstr>Common sense approach</vt:lpstr>
      <vt:lpstr>Outline of the approach</vt:lpstr>
      <vt:lpstr>Outline of the approach</vt:lpstr>
      <vt:lpstr>Document Clusters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Adwait Bhave</dc:creator>
  <cp:lastModifiedBy>Adwait Bhave</cp:lastModifiedBy>
  <cp:revision>132</cp:revision>
  <dcterms:created xsi:type="dcterms:W3CDTF">2017-07-08T08:42:15Z</dcterms:created>
  <dcterms:modified xsi:type="dcterms:W3CDTF">2017-07-11T10:50:56Z</dcterms:modified>
</cp:coreProperties>
</file>