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9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9" r:id="rId29"/>
    <p:sldId id="288" r:id="rId30"/>
    <p:sldId id="289" r:id="rId31"/>
    <p:sldId id="290" r:id="rId32"/>
    <p:sldId id="293" r:id="rId3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70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2610-E6B7-4778-BE0A-7DFC50161746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E930-AD3E-44F7-BC42-ABD9E3D19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7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‹N°›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834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‹N°›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‹N°›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‹N°›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‹N°›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-27879"/>
            <a:ext cx="3581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5363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‹N°›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1.xml"/><Relationship Id="rId5" Type="http://schemas.openxmlformats.org/officeDocument/2006/relationships/slide" Target="slide14.xml"/><Relationship Id="rId10" Type="http://schemas.openxmlformats.org/officeDocument/2006/relationships/image" Target="../media/image37.jp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34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3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33.png"/><Relationship Id="rId5" Type="http://schemas.openxmlformats.org/officeDocument/2006/relationships/slide" Target="slide14.xml"/><Relationship Id="rId15" Type="http://schemas.openxmlformats.org/officeDocument/2006/relationships/slide" Target="slide1.xml"/><Relationship Id="rId10" Type="http://schemas.openxmlformats.org/officeDocument/2006/relationships/image" Target="../media/image32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42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41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40.png"/><Relationship Id="rId5" Type="http://schemas.openxmlformats.org/officeDocument/2006/relationships/slide" Target="slide14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4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15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4.png"/><Relationship Id="rId5" Type="http://schemas.openxmlformats.org/officeDocument/2006/relationships/slide" Target="slide14.xml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28.png"/><Relationship Id="rId5" Type="http://schemas.openxmlformats.org/officeDocument/2006/relationships/slide" Target="slide14.xml"/><Relationship Id="rId10" Type="http://schemas.openxmlformats.org/officeDocument/2006/relationships/image" Target="../media/image47.pn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4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22.xml"/><Relationship Id="rId5" Type="http://schemas.openxmlformats.org/officeDocument/2006/relationships/slide" Target="slide5.xml"/><Relationship Id="rId15" Type="http://schemas.openxmlformats.org/officeDocument/2006/relationships/slide" Target="slide2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14.xml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5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49.png"/><Relationship Id="rId5" Type="http://schemas.openxmlformats.org/officeDocument/2006/relationships/slide" Target="slide14.xml"/><Relationship Id="rId10" Type="http://schemas.openxmlformats.org/officeDocument/2006/relationships/image" Target="../media/image48.pn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10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15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4.png"/><Relationship Id="rId5" Type="http://schemas.openxmlformats.org/officeDocument/2006/relationships/slide" Target="slide14.xml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53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52.png"/><Relationship Id="rId5" Type="http://schemas.openxmlformats.org/officeDocument/2006/relationships/slide" Target="slide14.xml"/><Relationship Id="rId10" Type="http://schemas.openxmlformats.org/officeDocument/2006/relationships/image" Target="../media/image27.pn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15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4.png"/><Relationship Id="rId5" Type="http://schemas.openxmlformats.org/officeDocument/2006/relationships/slide" Target="slide14.xml"/><Relationship Id="rId15" Type="http://schemas.openxmlformats.org/officeDocument/2006/relationships/image" Target="../media/image54.png"/><Relationship Id="rId10" Type="http://schemas.openxmlformats.org/officeDocument/2006/relationships/image" Target="../media/image23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1.xml"/><Relationship Id="rId5" Type="http://schemas.openxmlformats.org/officeDocument/2006/relationships/slide" Target="slide14.xml"/><Relationship Id="rId10" Type="http://schemas.openxmlformats.org/officeDocument/2006/relationships/image" Target="../media/image55.jp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4.png"/><Relationship Id="rId18" Type="http://schemas.openxmlformats.org/officeDocument/2006/relationships/image" Target="../media/image5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23.png"/><Relationship Id="rId17" Type="http://schemas.openxmlformats.org/officeDocument/2006/relationships/image" Target="../media/image18.png"/><Relationship Id="rId2" Type="http://schemas.openxmlformats.org/officeDocument/2006/relationships/slide" Target="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5" Type="http://schemas.openxmlformats.org/officeDocument/2006/relationships/image" Target="../media/image16.png"/><Relationship Id="rId10" Type="http://schemas.openxmlformats.org/officeDocument/2006/relationships/slide" Target="slide32.xml"/><Relationship Id="rId19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slide" Target="slide27.xml"/><Relationship Id="rId1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58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5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5" Type="http://schemas.openxmlformats.org/officeDocument/2006/relationships/slide" Target="slide1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7.xml"/><Relationship Id="rId1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6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15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4.png"/><Relationship Id="rId5" Type="http://schemas.openxmlformats.org/officeDocument/2006/relationships/slide" Target="slide14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62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6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5" Type="http://schemas.openxmlformats.org/officeDocument/2006/relationships/slide" Target="slide1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7.xml"/><Relationship Id="rId1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64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5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2.png"/><Relationship Id="rId5" Type="http://schemas.openxmlformats.org/officeDocument/2006/relationships/slide" Target="slide14.xml"/><Relationship Id="rId15" Type="http://schemas.openxmlformats.org/officeDocument/2006/relationships/slide" Target="slide1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7.xml"/><Relationship Id="rId1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2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21.png"/><Relationship Id="rId5" Type="http://schemas.openxmlformats.org/officeDocument/2006/relationships/slide" Target="slide14.xml"/><Relationship Id="rId10" Type="http://schemas.openxmlformats.org/officeDocument/2006/relationships/image" Target="../media/image20.pn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15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24.png"/><Relationship Id="rId5" Type="http://schemas.openxmlformats.org/officeDocument/2006/relationships/slide" Target="slide14.xml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28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2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26.png"/><Relationship Id="rId5" Type="http://schemas.openxmlformats.org/officeDocument/2006/relationships/slide" Target="slide14.xml"/><Relationship Id="rId10" Type="http://schemas.openxmlformats.org/officeDocument/2006/relationships/image" Target="../media/image25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30.png"/><Relationship Id="rId5" Type="http://schemas.openxmlformats.org/officeDocument/2006/relationships/slide" Target="slide14.xml"/><Relationship Id="rId10" Type="http://schemas.openxmlformats.org/officeDocument/2006/relationships/image" Target="../media/image29.png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31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14.png"/><Relationship Id="rId5" Type="http://schemas.openxmlformats.org/officeDocument/2006/relationships/slide" Target="slide14.xml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35.png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image" Target="../media/image3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image" Target="../media/image33.png"/><Relationship Id="rId5" Type="http://schemas.openxmlformats.org/officeDocument/2006/relationships/slide" Target="slide14.xml"/><Relationship Id="rId15" Type="http://schemas.openxmlformats.org/officeDocument/2006/relationships/slide" Target="slide1.xml"/><Relationship Id="rId10" Type="http://schemas.openxmlformats.org/officeDocument/2006/relationships/image" Target="../media/image32.pn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81206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856474"/>
            <a:ext cx="4040504" cy="666750"/>
            <a:chOff x="309193" y="856474"/>
            <a:chExt cx="4040504" cy="666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421053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408353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862622"/>
              <a:ext cx="50751" cy="5584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856474"/>
              <a:ext cx="3989704" cy="615950"/>
            </a:xfrm>
            <a:custGeom>
              <a:avLst/>
              <a:gdLst/>
              <a:ahLst/>
              <a:cxnLst/>
              <a:rect l="l" t="t" r="r" b="b"/>
              <a:pathLst>
                <a:path w="3989704" h="615950">
                  <a:moveTo>
                    <a:pt x="3989652" y="0"/>
                  </a:moveTo>
                  <a:lnTo>
                    <a:pt x="0" y="0"/>
                  </a:lnTo>
                  <a:lnTo>
                    <a:pt x="0" y="564579"/>
                  </a:lnTo>
                  <a:lnTo>
                    <a:pt x="4008" y="584304"/>
                  </a:lnTo>
                  <a:lnTo>
                    <a:pt x="14922" y="600456"/>
                  </a:lnTo>
                  <a:lnTo>
                    <a:pt x="31075" y="611371"/>
                  </a:lnTo>
                  <a:lnTo>
                    <a:pt x="50800" y="615379"/>
                  </a:lnTo>
                  <a:lnTo>
                    <a:pt x="3938852" y="615379"/>
                  </a:lnTo>
                  <a:lnTo>
                    <a:pt x="3958576" y="611371"/>
                  </a:lnTo>
                  <a:lnTo>
                    <a:pt x="3974729" y="600456"/>
                  </a:lnTo>
                  <a:lnTo>
                    <a:pt x="3985644" y="584304"/>
                  </a:lnTo>
                  <a:lnTo>
                    <a:pt x="3989652" y="56457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900711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5393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888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75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62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3348" y="881543"/>
            <a:ext cx="2941320" cy="468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L’outil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d’In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76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egration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Continue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: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endParaRPr sz="1400" dirty="0">
              <a:latin typeface="Tahoma"/>
              <a:cs typeface="Tahoma"/>
            </a:endParaRPr>
          </a:p>
          <a:p>
            <a:pPr marR="87630" algn="ctr">
              <a:lnSpc>
                <a:spcPct val="100000"/>
              </a:lnSpc>
              <a:spcBef>
                <a:spcPts val="195"/>
              </a:spcBef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1229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Tableau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bord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69458"/>
            <a:ext cx="4599305" cy="2486660"/>
            <a:chOff x="0" y="969458"/>
            <a:chExt cx="4599305" cy="2486660"/>
          </a:xfrm>
        </p:grpSpPr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969458"/>
              <a:ext cx="4139891" cy="24865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46348"/>
              <a:ext cx="4599305" cy="109855"/>
            </a:xfrm>
            <a:custGeom>
              <a:avLst/>
              <a:gdLst/>
              <a:ahLst/>
              <a:cxnLst/>
              <a:rect l="l" t="t" r="r" b="b"/>
              <a:pathLst>
                <a:path w="4599305" h="109854">
                  <a:moveTo>
                    <a:pt x="367728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677285" y="109651"/>
                  </a:lnTo>
                  <a:lnTo>
                    <a:pt x="3677285" y="0"/>
                  </a:lnTo>
                  <a:close/>
                </a:path>
                <a:path w="4599305" h="109854">
                  <a:moveTo>
                    <a:pt x="4598886" y="0"/>
                  </a:moveTo>
                  <a:lnTo>
                    <a:pt x="3677297" y="0"/>
                  </a:lnTo>
                  <a:lnTo>
                    <a:pt x="3677297" y="109651"/>
                  </a:lnTo>
                  <a:lnTo>
                    <a:pt x="4598886" y="109651"/>
                  </a:lnTo>
                  <a:lnTo>
                    <a:pt x="45988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81400" y="1036519"/>
            <a:ext cx="377825" cy="1339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500" b="1" i="1" dirty="0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sz="50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500" b="1" i="1" spc="-20" dirty="0">
                <a:solidFill>
                  <a:srgbClr val="202020"/>
                </a:solidFill>
                <a:latin typeface="Arial"/>
                <a:cs typeface="Arial"/>
              </a:rPr>
              <a:t>Name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14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1453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Gestion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des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plugins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46413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99806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327" y="2187879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2327" y="2339708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27" y="2491536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395" y="1380679"/>
            <a:ext cx="3637279" cy="1356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6355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vous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permet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d’ac</a:t>
            </a:r>
            <a:r>
              <a:rPr sz="1100" spc="-85" dirty="0">
                <a:latin typeface="Tahoma"/>
                <a:cs typeface="Tahoma"/>
              </a:rPr>
              <a:t>c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eder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bibliot</a:t>
            </a:r>
            <a:r>
              <a:rPr sz="1100" spc="-70" dirty="0">
                <a:latin typeface="Tahoma"/>
                <a:cs typeface="Tahoma"/>
              </a:rPr>
              <a:t>h</a:t>
            </a:r>
            <a:r>
              <a:rPr sz="1100" spc="-610" dirty="0">
                <a:latin typeface="Tahoma"/>
                <a:cs typeface="Tahoma"/>
              </a:rPr>
              <a:t>`</a:t>
            </a:r>
            <a:r>
              <a:rPr sz="1100" spc="-35" dirty="0">
                <a:latin typeface="Tahoma"/>
                <a:cs typeface="Tahoma"/>
              </a:rPr>
              <a:t>eque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d’extension </a:t>
            </a:r>
            <a:r>
              <a:rPr sz="1100" spc="-60" dirty="0">
                <a:latin typeface="Tahoma"/>
                <a:cs typeface="Tahoma"/>
              </a:rPr>
              <a:t>assez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con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560" dirty="0">
                <a:latin typeface="Tahoma"/>
                <a:cs typeface="Tahoma"/>
              </a:rPr>
              <a:t>´</a:t>
            </a:r>
            <a:r>
              <a:rPr sz="1100" spc="20" dirty="0">
                <a:latin typeface="Tahoma"/>
                <a:cs typeface="Tahoma"/>
              </a:rPr>
              <a:t>equente.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ahoma"/>
                <a:cs typeface="Tahoma"/>
              </a:rPr>
              <a:t>L’installation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d’un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plugin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est</a:t>
            </a:r>
            <a:r>
              <a:rPr sz="1100" spc="-40" dirty="0">
                <a:latin typeface="Tahoma"/>
                <a:cs typeface="Tahoma"/>
              </a:rPr>
              <a:t> t</a:t>
            </a:r>
            <a:r>
              <a:rPr sz="1100" spc="-70" dirty="0">
                <a:latin typeface="Tahoma"/>
                <a:cs typeface="Tahoma"/>
              </a:rPr>
              <a:t>r</a:t>
            </a:r>
            <a:r>
              <a:rPr sz="1100" spc="-615" dirty="0">
                <a:latin typeface="Tahoma"/>
                <a:cs typeface="Tahoma"/>
              </a:rPr>
              <a:t>`</a:t>
            </a:r>
            <a:r>
              <a:rPr sz="1100" spc="-40" dirty="0">
                <a:latin typeface="Tahoma"/>
                <a:cs typeface="Tahoma"/>
              </a:rPr>
              <a:t>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simple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Placez</a:t>
            </a:r>
            <a:r>
              <a:rPr sz="1000" spc="-55" dirty="0">
                <a:latin typeface="Tahoma"/>
                <a:cs typeface="Tahoma"/>
              </a:rPr>
              <a:t> vous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”Administrer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Jenkins </a:t>
            </a:r>
            <a:r>
              <a:rPr sz="1000" i="1" spc="-50" dirty="0">
                <a:latin typeface="Verdana"/>
                <a:cs typeface="Verdana"/>
              </a:rPr>
              <a:t>&gt;&gt;</a:t>
            </a:r>
            <a:r>
              <a:rPr sz="1000" i="1" spc="-55" dirty="0">
                <a:latin typeface="Verdana"/>
                <a:cs typeface="Verdana"/>
              </a:rPr>
              <a:t> </a:t>
            </a:r>
            <a:r>
              <a:rPr sz="1000" spc="-30" dirty="0">
                <a:latin typeface="Tahoma"/>
                <a:cs typeface="Tahoma"/>
              </a:rPr>
              <a:t>Gestion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des</a:t>
            </a:r>
            <a:r>
              <a:rPr sz="1000" spc="-20" dirty="0">
                <a:latin typeface="Tahoma"/>
                <a:cs typeface="Tahoma"/>
              </a:rPr>
              <a:t> plugins. </a:t>
            </a:r>
            <a:r>
              <a:rPr sz="1000" spc="-10" dirty="0">
                <a:latin typeface="Tahoma"/>
                <a:cs typeface="Tahoma"/>
              </a:rPr>
              <a:t>Choisir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plugins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qui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vous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t</a:t>
            </a:r>
            <a:r>
              <a:rPr sz="1000" spc="-484" dirty="0">
                <a:latin typeface="Tahoma"/>
                <a:cs typeface="Tahoma"/>
              </a:rPr>
              <a:t>´</a:t>
            </a:r>
            <a:r>
              <a:rPr sz="1000" spc="45" dirty="0">
                <a:latin typeface="Tahoma"/>
                <a:cs typeface="Tahoma"/>
              </a:rPr>
              <a:t>eresse</a:t>
            </a:r>
            <a:endParaRPr sz="1000">
              <a:latin typeface="Tahoma"/>
              <a:cs typeface="Tahoma"/>
            </a:endParaRPr>
          </a:p>
          <a:p>
            <a:pPr marL="289560" marR="23114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ahoma"/>
                <a:cs typeface="Tahoma"/>
              </a:rPr>
              <a:t>En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bas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page,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vous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trouverez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bouton</a:t>
            </a:r>
            <a:r>
              <a:rPr sz="1000" spc="-20" dirty="0">
                <a:latin typeface="Tahoma"/>
                <a:cs typeface="Tahoma"/>
              </a:rPr>
              <a:t> pour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installer </a:t>
            </a:r>
            <a:r>
              <a:rPr sz="1000" spc="-25" dirty="0">
                <a:latin typeface="Tahoma"/>
                <a:cs typeface="Tahoma"/>
              </a:rPr>
              <a:t>votre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s</a:t>
            </a:r>
            <a:r>
              <a:rPr sz="1000" spc="-570" dirty="0">
                <a:latin typeface="Tahoma"/>
                <a:cs typeface="Tahoma"/>
              </a:rPr>
              <a:t>´</a:t>
            </a:r>
            <a:r>
              <a:rPr sz="1000" spc="-40" dirty="0">
                <a:latin typeface="Tahoma"/>
                <a:cs typeface="Tahoma"/>
              </a:rPr>
              <a:t>election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plugin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15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54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75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eation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9156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74575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227968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2327" y="2469502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27" y="2621330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2327" y="2924987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2327" y="3076816"/>
            <a:ext cx="52590" cy="5259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4395" y="1108111"/>
            <a:ext cx="3636645" cy="2061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vous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permet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pouvoir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configurer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nombre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infini</a:t>
            </a:r>
            <a:r>
              <a:rPr sz="1100" spc="-25" dirty="0">
                <a:latin typeface="Tahoma"/>
                <a:cs typeface="Tahoma"/>
              </a:rPr>
              <a:t> de Job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Tahoma"/>
              <a:cs typeface="Tahoma"/>
            </a:endParaRPr>
          </a:p>
          <a:p>
            <a:pPr marL="12700" marR="32639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Chaque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Job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configuration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pour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un </a:t>
            </a:r>
            <a:r>
              <a:rPr sz="1100" spc="-10" dirty="0">
                <a:latin typeface="Tahoma"/>
                <a:cs typeface="Tahoma"/>
              </a:rPr>
              <a:t>projet.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vous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offre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</a:t>
            </a:r>
            <a:r>
              <a:rPr sz="1100" spc="-85" dirty="0">
                <a:latin typeface="Tahoma"/>
                <a:cs typeface="Tahoma"/>
              </a:rPr>
              <a:t>f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erents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types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Jobs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(items)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Projet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free-</a:t>
            </a:r>
            <a:r>
              <a:rPr sz="1000" spc="-35" dirty="0">
                <a:latin typeface="Tahoma"/>
                <a:cs typeface="Tahoma"/>
              </a:rPr>
              <a:t>style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permet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tout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faire</a:t>
            </a:r>
            <a:endParaRPr sz="1000">
              <a:latin typeface="Tahoma"/>
              <a:cs typeface="Tahoma"/>
            </a:endParaRPr>
          </a:p>
          <a:p>
            <a:pPr marL="289560" marR="235585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Tahoma"/>
                <a:cs typeface="Tahoma"/>
              </a:rPr>
              <a:t>Projet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Pipeline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vous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permet,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comme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nom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l’indique,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 </a:t>
            </a:r>
            <a:r>
              <a:rPr sz="1000" spc="-50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r</a:t>
            </a:r>
            <a:r>
              <a:rPr sz="1000" spc="-580" dirty="0">
                <a:latin typeface="Tahoma"/>
                <a:cs typeface="Tahoma"/>
              </a:rPr>
              <a:t>´</a:t>
            </a:r>
            <a:r>
              <a:rPr sz="1000" spc="-50" dirty="0">
                <a:latin typeface="Tahoma"/>
                <a:cs typeface="Tahoma"/>
              </a:rPr>
              <a:t>eer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pipeline.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sz="1000" dirty="0">
                <a:latin typeface="Tahoma"/>
                <a:cs typeface="Tahoma"/>
              </a:rPr>
              <a:t>Projet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Maven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25" dirty="0">
                <a:latin typeface="Tahoma"/>
                <a:cs typeface="Tahoma"/>
              </a:rPr>
              <a:t>...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17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862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831186"/>
            <a:ext cx="778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Voir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18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7F7FB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F7F7FB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19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258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pipelines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entant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535" y="1162690"/>
            <a:ext cx="713105" cy="11620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587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5"/>
              </a:spcBef>
            </a:pPr>
            <a:r>
              <a:rPr sz="550" b="1" spc="10" dirty="0">
                <a:latin typeface="Arial"/>
                <a:cs typeface="Arial"/>
              </a:rPr>
              <a:t>Scripted</a:t>
            </a:r>
            <a:r>
              <a:rPr sz="550" b="1" spc="100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Pipeline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4723" y="1162690"/>
            <a:ext cx="803910" cy="11620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550" b="1" spc="10" dirty="0">
                <a:latin typeface="Arial"/>
                <a:cs typeface="Arial"/>
              </a:rPr>
              <a:t>Declarative</a:t>
            </a:r>
            <a:r>
              <a:rPr sz="550" b="1" spc="175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Pipeline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3521" y="1018690"/>
            <a:ext cx="5080" cy="1989455"/>
          </a:xfrm>
          <a:custGeom>
            <a:avLst/>
            <a:gdLst/>
            <a:ahLst/>
            <a:cxnLst/>
            <a:rect l="l" t="t" r="r" b="b"/>
            <a:pathLst>
              <a:path w="5080" h="1989455">
                <a:moveTo>
                  <a:pt x="0" y="0"/>
                </a:moveTo>
                <a:lnTo>
                  <a:pt x="4994" y="1989412"/>
                </a:lnTo>
              </a:path>
            </a:pathLst>
          </a:custGeom>
          <a:ln w="1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056" y="1391590"/>
            <a:ext cx="1193165" cy="28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114"/>
              </a:spcBef>
              <a:buChar char="-"/>
              <a:tabLst>
                <a:tab pos="111760" algn="l"/>
              </a:tabLst>
            </a:pPr>
            <a:r>
              <a:rPr sz="550" spc="50" dirty="0">
                <a:latin typeface="Arial MT"/>
                <a:cs typeface="Arial MT"/>
              </a:rPr>
              <a:t>Langage</a:t>
            </a:r>
            <a:r>
              <a:rPr sz="550" spc="4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Groovy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-"/>
            </a:pPr>
            <a:endParaRPr sz="550">
              <a:latin typeface="Arial MT"/>
              <a:cs typeface="Arial MT"/>
            </a:endParaRPr>
          </a:p>
          <a:p>
            <a:pPr marL="111760" indent="-99060">
              <a:lnSpc>
                <a:spcPct val="100000"/>
              </a:lnSpc>
              <a:buChar char="-"/>
              <a:tabLst>
                <a:tab pos="111760" algn="l"/>
              </a:tabLst>
            </a:pPr>
            <a:r>
              <a:rPr sz="550" spc="30" dirty="0">
                <a:latin typeface="Arial MT"/>
                <a:cs typeface="Arial MT"/>
              </a:rPr>
              <a:t>Propriétés</a:t>
            </a:r>
            <a:r>
              <a:rPr sz="550" spc="45" dirty="0">
                <a:latin typeface="Arial MT"/>
                <a:cs typeface="Arial MT"/>
              </a:rPr>
              <a:t> avancées</a:t>
            </a:r>
            <a:r>
              <a:rPr sz="550" spc="50" dirty="0">
                <a:latin typeface="Arial MT"/>
                <a:cs typeface="Arial MT"/>
              </a:rPr>
              <a:t> du </a:t>
            </a:r>
            <a:r>
              <a:rPr sz="550" spc="-10" dirty="0">
                <a:latin typeface="Arial MT"/>
                <a:cs typeface="Arial MT"/>
              </a:rPr>
              <a:t>script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056" y="2342068"/>
            <a:ext cx="1047750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spc="10" dirty="0">
                <a:latin typeface="Arial MT"/>
                <a:cs typeface="Arial MT"/>
              </a:rPr>
              <a:t>-</a:t>
            </a:r>
            <a:r>
              <a:rPr sz="550" spc="350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Difficile</a:t>
            </a:r>
            <a:r>
              <a:rPr sz="550" spc="100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pour</a:t>
            </a:r>
            <a:r>
              <a:rPr sz="550" spc="95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les</a:t>
            </a:r>
            <a:r>
              <a:rPr sz="550" spc="10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débutants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813" y="1756209"/>
            <a:ext cx="1286510" cy="514350"/>
          </a:xfrm>
          <a:custGeom>
            <a:avLst/>
            <a:gdLst/>
            <a:ahLst/>
            <a:cxnLst/>
            <a:rect l="l" t="t" r="r" b="b"/>
            <a:pathLst>
              <a:path w="1286510" h="514350">
                <a:moveTo>
                  <a:pt x="1189584" y="0"/>
                </a:moveTo>
                <a:lnTo>
                  <a:pt x="96387" y="0"/>
                </a:lnTo>
                <a:lnTo>
                  <a:pt x="58868" y="6733"/>
                </a:lnTo>
                <a:lnTo>
                  <a:pt x="28231" y="25094"/>
                </a:lnTo>
                <a:lnTo>
                  <a:pt x="7574" y="52329"/>
                </a:lnTo>
                <a:lnTo>
                  <a:pt x="0" y="85679"/>
                </a:lnTo>
                <a:lnTo>
                  <a:pt x="0" y="428399"/>
                </a:lnTo>
                <a:lnTo>
                  <a:pt x="7574" y="461749"/>
                </a:lnTo>
                <a:lnTo>
                  <a:pt x="28231" y="488984"/>
                </a:lnTo>
                <a:lnTo>
                  <a:pt x="58868" y="507345"/>
                </a:lnTo>
                <a:lnTo>
                  <a:pt x="96387" y="514078"/>
                </a:lnTo>
                <a:lnTo>
                  <a:pt x="1189584" y="514078"/>
                </a:lnTo>
                <a:lnTo>
                  <a:pt x="1227102" y="507345"/>
                </a:lnTo>
                <a:lnTo>
                  <a:pt x="1257740" y="488984"/>
                </a:lnTo>
                <a:lnTo>
                  <a:pt x="1278396" y="461749"/>
                </a:lnTo>
                <a:lnTo>
                  <a:pt x="1285971" y="428399"/>
                </a:lnTo>
                <a:lnTo>
                  <a:pt x="1285971" y="85679"/>
                </a:lnTo>
                <a:lnTo>
                  <a:pt x="1278396" y="52329"/>
                </a:lnTo>
                <a:lnTo>
                  <a:pt x="1257740" y="25094"/>
                </a:lnTo>
                <a:lnTo>
                  <a:pt x="1227102" y="6733"/>
                </a:lnTo>
                <a:lnTo>
                  <a:pt x="11895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7123" y="1954388"/>
            <a:ext cx="570865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dirty="0">
                <a:latin typeface="Arial Black"/>
                <a:cs typeface="Arial Black"/>
              </a:rPr>
              <a:t>//</a:t>
            </a:r>
            <a:r>
              <a:rPr sz="550" spc="10" dirty="0">
                <a:latin typeface="Arial Black"/>
                <a:cs typeface="Arial Black"/>
              </a:rPr>
              <a:t> </a:t>
            </a:r>
            <a:r>
              <a:rPr sz="550" spc="-10" dirty="0">
                <a:latin typeface="Arial Black"/>
                <a:cs typeface="Arial Black"/>
              </a:rPr>
              <a:t>Groovy</a:t>
            </a:r>
            <a:r>
              <a:rPr sz="550" spc="5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script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861" y="1867989"/>
            <a:ext cx="247015" cy="28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spc="-10" dirty="0">
                <a:latin typeface="Arial Black"/>
                <a:cs typeface="Arial Black"/>
              </a:rPr>
              <a:t>Node{</a:t>
            </a:r>
            <a:endParaRPr sz="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1915" y="1756209"/>
            <a:ext cx="1470660" cy="1282225"/>
          </a:xfrm>
          <a:custGeom>
            <a:avLst/>
            <a:gdLst/>
            <a:ahLst/>
            <a:cxnLst/>
            <a:rect l="l" t="t" r="r" b="b"/>
            <a:pathLst>
              <a:path w="1470660" h="1241425">
                <a:moveTo>
                  <a:pt x="1237642" y="0"/>
                </a:moveTo>
                <a:lnTo>
                  <a:pt x="232732" y="0"/>
                </a:lnTo>
                <a:lnTo>
                  <a:pt x="185834" y="4203"/>
                </a:lnTo>
                <a:lnTo>
                  <a:pt x="142150" y="16259"/>
                </a:lnTo>
                <a:lnTo>
                  <a:pt x="102617" y="35336"/>
                </a:lnTo>
                <a:lnTo>
                  <a:pt x="68172" y="60599"/>
                </a:lnTo>
                <a:lnTo>
                  <a:pt x="39752" y="91218"/>
                </a:lnTo>
                <a:lnTo>
                  <a:pt x="18291" y="126359"/>
                </a:lnTo>
                <a:lnTo>
                  <a:pt x="4729" y="165190"/>
                </a:lnTo>
                <a:lnTo>
                  <a:pt x="0" y="206879"/>
                </a:lnTo>
                <a:lnTo>
                  <a:pt x="0" y="1034393"/>
                </a:lnTo>
                <a:lnTo>
                  <a:pt x="4729" y="1076088"/>
                </a:lnTo>
                <a:lnTo>
                  <a:pt x="18291" y="1114922"/>
                </a:lnTo>
                <a:lnTo>
                  <a:pt x="39752" y="1150065"/>
                </a:lnTo>
                <a:lnTo>
                  <a:pt x="68172" y="1180683"/>
                </a:lnTo>
                <a:lnTo>
                  <a:pt x="102617" y="1205945"/>
                </a:lnTo>
                <a:lnTo>
                  <a:pt x="142150" y="1225019"/>
                </a:lnTo>
                <a:lnTo>
                  <a:pt x="185834" y="1237074"/>
                </a:lnTo>
                <a:lnTo>
                  <a:pt x="232732" y="1241277"/>
                </a:lnTo>
                <a:lnTo>
                  <a:pt x="1237642" y="1241277"/>
                </a:lnTo>
                <a:lnTo>
                  <a:pt x="1284540" y="1237074"/>
                </a:lnTo>
                <a:lnTo>
                  <a:pt x="1328224" y="1225019"/>
                </a:lnTo>
                <a:lnTo>
                  <a:pt x="1367757" y="1205945"/>
                </a:lnTo>
                <a:lnTo>
                  <a:pt x="1402202" y="1180683"/>
                </a:lnTo>
                <a:lnTo>
                  <a:pt x="1430623" y="1150065"/>
                </a:lnTo>
                <a:lnTo>
                  <a:pt x="1452083" y="1114922"/>
                </a:lnTo>
                <a:lnTo>
                  <a:pt x="1465646" y="1076088"/>
                </a:lnTo>
                <a:lnTo>
                  <a:pt x="1470375" y="1034393"/>
                </a:lnTo>
                <a:lnTo>
                  <a:pt x="1470375" y="206879"/>
                </a:lnTo>
                <a:lnTo>
                  <a:pt x="1465646" y="165190"/>
                </a:lnTo>
                <a:lnTo>
                  <a:pt x="1452083" y="126359"/>
                </a:lnTo>
                <a:lnTo>
                  <a:pt x="1430623" y="91218"/>
                </a:lnTo>
                <a:lnTo>
                  <a:pt x="1402202" y="60599"/>
                </a:lnTo>
                <a:lnTo>
                  <a:pt x="1367757" y="35336"/>
                </a:lnTo>
                <a:lnTo>
                  <a:pt x="1328224" y="16259"/>
                </a:lnTo>
                <a:lnTo>
                  <a:pt x="1284540" y="4203"/>
                </a:lnTo>
                <a:lnTo>
                  <a:pt x="123764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9789" y="1308950"/>
            <a:ext cx="1207135" cy="17233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114"/>
              </a:spcBef>
              <a:buChar char="-"/>
              <a:tabLst>
                <a:tab pos="111760" algn="l"/>
              </a:tabLst>
            </a:pPr>
            <a:r>
              <a:rPr sz="550" spc="20" dirty="0">
                <a:latin typeface="Arial MT"/>
                <a:cs typeface="Arial MT"/>
              </a:rPr>
              <a:t>Version</a:t>
            </a:r>
            <a:r>
              <a:rPr sz="550" spc="14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récente</a:t>
            </a:r>
            <a:endParaRPr sz="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-"/>
            </a:pPr>
            <a:endParaRPr sz="550" dirty="0">
              <a:latin typeface="Arial MT"/>
              <a:cs typeface="Arial MT"/>
            </a:endParaRPr>
          </a:p>
          <a:p>
            <a:pPr marL="111760" indent="-99060">
              <a:lnSpc>
                <a:spcPct val="100000"/>
              </a:lnSpc>
              <a:buChar char="-"/>
              <a:tabLst>
                <a:tab pos="111760" algn="l"/>
              </a:tabLst>
            </a:pPr>
            <a:r>
              <a:rPr sz="550" spc="10" dirty="0">
                <a:latin typeface="Arial MT"/>
                <a:cs typeface="Arial MT"/>
              </a:rPr>
              <a:t>Plus</a:t>
            </a:r>
            <a:r>
              <a:rPr sz="550" spc="90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aisée</a:t>
            </a:r>
            <a:r>
              <a:rPr sz="550" spc="95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à</a:t>
            </a:r>
            <a:r>
              <a:rPr sz="550" spc="90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commencer</a:t>
            </a:r>
            <a:r>
              <a:rPr sz="550" spc="95" dirty="0">
                <a:latin typeface="Arial MT"/>
                <a:cs typeface="Arial MT"/>
              </a:rPr>
              <a:t> </a:t>
            </a:r>
            <a:r>
              <a:rPr sz="550" spc="-20" dirty="0">
                <a:latin typeface="Arial MT"/>
                <a:cs typeface="Arial MT"/>
              </a:rPr>
              <a:t>avec</a:t>
            </a:r>
            <a:endParaRPr sz="550" dirty="0">
              <a:latin typeface="Arial MT"/>
              <a:cs typeface="Arial MT"/>
            </a:endParaRPr>
          </a:p>
          <a:p>
            <a:pPr marL="111125" marR="377825" indent="-99060">
              <a:lnSpc>
                <a:spcPct val="170200"/>
              </a:lnSpc>
              <a:spcBef>
                <a:spcPts val="235"/>
              </a:spcBef>
              <a:buChar char="-"/>
              <a:tabLst>
                <a:tab pos="232410" algn="l"/>
              </a:tabLst>
            </a:pPr>
            <a:r>
              <a:rPr sz="550" spc="20" dirty="0">
                <a:latin typeface="Arial MT"/>
                <a:cs typeface="Arial MT"/>
              </a:rPr>
              <a:t>Structure</a:t>
            </a:r>
            <a:r>
              <a:rPr sz="550" spc="15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prédéfinie</a:t>
            </a:r>
            <a:r>
              <a:rPr sz="550" spc="500" dirty="0">
                <a:latin typeface="Arial MT"/>
                <a:cs typeface="Arial MT"/>
              </a:rPr>
              <a:t> 	</a:t>
            </a:r>
            <a:r>
              <a:rPr sz="550" spc="-10" dirty="0">
                <a:latin typeface="Arial Black"/>
                <a:cs typeface="Arial Black"/>
              </a:rPr>
              <a:t>pipeline{</a:t>
            </a:r>
            <a:endParaRPr sz="550" dirty="0">
              <a:latin typeface="Arial Black"/>
              <a:cs typeface="Arial Black"/>
            </a:endParaRPr>
          </a:p>
          <a:p>
            <a:pPr marR="151130" algn="ctr">
              <a:lnSpc>
                <a:spcPct val="100000"/>
              </a:lnSpc>
              <a:spcBef>
                <a:spcPts val="20"/>
              </a:spcBef>
            </a:pPr>
            <a:r>
              <a:rPr sz="550" spc="-25" dirty="0">
                <a:latin typeface="Arial Black"/>
                <a:cs typeface="Arial Black"/>
              </a:rPr>
              <a:t>agent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any</a:t>
            </a:r>
            <a:endParaRPr sz="550" dirty="0">
              <a:latin typeface="Arial Black"/>
              <a:cs typeface="Arial Black"/>
            </a:endParaRPr>
          </a:p>
          <a:p>
            <a:pPr marL="480059">
              <a:lnSpc>
                <a:spcPct val="100000"/>
              </a:lnSpc>
              <a:spcBef>
                <a:spcPts val="700"/>
              </a:spcBef>
            </a:pPr>
            <a:r>
              <a:rPr sz="550" spc="-10" dirty="0">
                <a:latin typeface="Arial Black"/>
                <a:cs typeface="Arial Black"/>
              </a:rPr>
              <a:t>stages{</a:t>
            </a:r>
            <a:endParaRPr sz="550" dirty="0">
              <a:latin typeface="Arial Black"/>
              <a:cs typeface="Arial Black"/>
            </a:endParaRPr>
          </a:p>
          <a:p>
            <a:pPr marL="704850" marR="60325" indent="-90170">
              <a:lnSpc>
                <a:spcPct val="103099"/>
              </a:lnSpc>
            </a:pPr>
            <a:r>
              <a:rPr sz="550" spc="-25" dirty="0">
                <a:latin typeface="Arial Black"/>
                <a:cs typeface="Arial Black"/>
              </a:rPr>
              <a:t>stage(‘’build’’){</a:t>
            </a:r>
            <a:r>
              <a:rPr sz="550" spc="500" dirty="0">
                <a:latin typeface="Arial Black"/>
                <a:cs typeface="Arial Black"/>
              </a:rPr>
              <a:t> </a:t>
            </a:r>
            <a:r>
              <a:rPr sz="550" spc="-10" dirty="0">
                <a:latin typeface="Arial Black"/>
                <a:cs typeface="Arial Black"/>
              </a:rPr>
              <a:t>steps{</a:t>
            </a:r>
            <a:endParaRPr sz="550" dirty="0">
              <a:latin typeface="Arial Black"/>
              <a:cs typeface="Arial Black"/>
            </a:endParaRPr>
          </a:p>
          <a:p>
            <a:pPr marL="659765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 dirty="0">
              <a:latin typeface="Arial Black"/>
              <a:cs typeface="Arial Black"/>
            </a:endParaRPr>
          </a:p>
          <a:p>
            <a:pPr marL="502920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 dirty="0">
              <a:latin typeface="Arial Black"/>
              <a:cs typeface="Arial Black"/>
            </a:endParaRPr>
          </a:p>
          <a:p>
            <a:pPr marR="326390" algn="r">
              <a:lnSpc>
                <a:spcPct val="100000"/>
              </a:lnSpc>
              <a:spcBef>
                <a:spcPts val="25"/>
              </a:spcBef>
            </a:pPr>
            <a:r>
              <a:rPr sz="550" spc="-10" dirty="0">
                <a:latin typeface="Arial Black"/>
                <a:cs typeface="Arial Black"/>
              </a:rPr>
              <a:t>stage(‘’test’’){</a:t>
            </a:r>
            <a:endParaRPr sz="550" dirty="0">
              <a:latin typeface="Arial Black"/>
              <a:cs typeface="Arial Black"/>
            </a:endParaRPr>
          </a:p>
          <a:p>
            <a:pPr marR="271780" algn="r">
              <a:lnSpc>
                <a:spcPct val="100000"/>
              </a:lnSpc>
              <a:spcBef>
                <a:spcPts val="20"/>
              </a:spcBef>
            </a:pPr>
            <a:r>
              <a:rPr sz="550" spc="-10" dirty="0">
                <a:latin typeface="Arial Black"/>
                <a:cs typeface="Arial Black"/>
              </a:rPr>
              <a:t>steps{</a:t>
            </a:r>
            <a:endParaRPr sz="550" dirty="0">
              <a:latin typeface="Arial Black"/>
              <a:cs typeface="Arial Black"/>
            </a:endParaRPr>
          </a:p>
          <a:p>
            <a:pPr marL="140970" algn="ctr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 dirty="0">
              <a:latin typeface="Arial Black"/>
              <a:cs typeface="Arial Black"/>
            </a:endParaRPr>
          </a:p>
          <a:p>
            <a:pPr marR="165100" algn="ctr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 dirty="0">
              <a:latin typeface="Arial Black"/>
              <a:cs typeface="Arial Black"/>
            </a:endParaRPr>
          </a:p>
          <a:p>
            <a:pPr marR="345440" algn="ctr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 dirty="0">
              <a:latin typeface="Arial Black"/>
              <a:cs typeface="Arial Black"/>
            </a:endParaRPr>
          </a:p>
          <a:p>
            <a:pPr marR="525780" algn="ctr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0763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258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pipelines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entant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195" y="1197970"/>
            <a:ext cx="803910" cy="11683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587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25"/>
              </a:spcBef>
            </a:pPr>
            <a:r>
              <a:rPr sz="550" b="1" spc="10" dirty="0">
                <a:latin typeface="Arial"/>
                <a:cs typeface="Arial"/>
              </a:rPr>
              <a:t>Declarative</a:t>
            </a:r>
            <a:r>
              <a:rPr sz="550" b="1" spc="175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Pipeline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3521" y="1018690"/>
            <a:ext cx="5080" cy="1989455"/>
          </a:xfrm>
          <a:custGeom>
            <a:avLst/>
            <a:gdLst/>
            <a:ahLst/>
            <a:cxnLst/>
            <a:rect l="l" t="t" r="r" b="b"/>
            <a:pathLst>
              <a:path w="5080" h="1989455">
                <a:moveTo>
                  <a:pt x="0" y="0"/>
                </a:moveTo>
                <a:lnTo>
                  <a:pt x="4994" y="1989412"/>
                </a:lnTo>
              </a:path>
            </a:pathLst>
          </a:custGeom>
          <a:ln w="1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6469" y="1308055"/>
            <a:ext cx="1693545" cy="808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marR="45085" indent="-99060">
              <a:lnSpc>
                <a:spcPct val="101400"/>
              </a:lnSpc>
              <a:spcBef>
                <a:spcPts val="95"/>
              </a:spcBef>
              <a:buSzPct val="91666"/>
              <a:buFont typeface="Arial MT"/>
              <a:buChar char="-"/>
              <a:tabLst>
                <a:tab pos="113664" algn="l"/>
              </a:tabLst>
            </a:pPr>
            <a:r>
              <a:rPr sz="600" i="1" spc="10" dirty="0">
                <a:latin typeface="Arial"/>
                <a:cs typeface="Arial"/>
              </a:rPr>
              <a:t>pipeline</a:t>
            </a:r>
            <a:r>
              <a:rPr sz="600" i="1" spc="65" dirty="0">
                <a:latin typeface="Arial"/>
                <a:cs typeface="Arial"/>
              </a:rPr>
              <a:t> </a:t>
            </a:r>
            <a:r>
              <a:rPr sz="550" spc="20" dirty="0">
                <a:latin typeface="Arial MT"/>
                <a:cs typeface="Arial MT"/>
              </a:rPr>
              <a:t>:</a:t>
            </a:r>
            <a:r>
              <a:rPr sz="550" spc="80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requis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dans</a:t>
            </a:r>
            <a:r>
              <a:rPr sz="550" spc="80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le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pipeline</a:t>
            </a:r>
            <a:r>
              <a:rPr sz="550" spc="8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declaratif,</a:t>
            </a:r>
            <a:r>
              <a:rPr sz="550" spc="500" dirty="0">
                <a:latin typeface="Arial MT"/>
                <a:cs typeface="Arial MT"/>
              </a:rPr>
              <a:t> 	</a:t>
            </a:r>
            <a:r>
              <a:rPr sz="550" spc="20" dirty="0">
                <a:latin typeface="Arial MT"/>
                <a:cs typeface="Arial MT"/>
              </a:rPr>
              <a:t>et</a:t>
            </a:r>
            <a:r>
              <a:rPr sz="550" spc="90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signale</a:t>
            </a:r>
            <a:r>
              <a:rPr sz="550" spc="9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qu’il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s’agit</a:t>
            </a:r>
            <a:r>
              <a:rPr sz="550" spc="9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d’un</a:t>
            </a:r>
            <a:r>
              <a:rPr sz="550" spc="9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projet</a:t>
            </a:r>
            <a:r>
              <a:rPr sz="550" spc="9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pipeline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550">
              <a:latin typeface="Arial MT"/>
              <a:cs typeface="Arial MT"/>
            </a:endParaRPr>
          </a:p>
          <a:p>
            <a:pPr marL="111125" marR="5080" indent="-99060">
              <a:lnSpc>
                <a:spcPct val="101400"/>
              </a:lnSpc>
              <a:spcBef>
                <a:spcPts val="5"/>
              </a:spcBef>
              <a:buSzPct val="91666"/>
              <a:buFont typeface="Arial MT"/>
              <a:buChar char="-"/>
              <a:tabLst>
                <a:tab pos="113664" algn="l"/>
              </a:tabLst>
            </a:pPr>
            <a:r>
              <a:rPr sz="600" i="1" spc="20" dirty="0">
                <a:latin typeface="Arial"/>
                <a:cs typeface="Arial"/>
              </a:rPr>
              <a:t>Agent</a:t>
            </a:r>
            <a:r>
              <a:rPr sz="600" i="1" spc="40" dirty="0">
                <a:latin typeface="Arial"/>
                <a:cs typeface="Arial"/>
              </a:rPr>
              <a:t> </a:t>
            </a:r>
            <a:r>
              <a:rPr sz="550" spc="20" dirty="0">
                <a:latin typeface="Arial MT"/>
                <a:cs typeface="Arial MT"/>
              </a:rPr>
              <a:t>: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spécifie</a:t>
            </a:r>
            <a:r>
              <a:rPr sz="550" spc="60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où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le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code</a:t>
            </a:r>
            <a:r>
              <a:rPr sz="550" spc="60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de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votre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pipeline</a:t>
            </a:r>
            <a:r>
              <a:rPr sz="550" spc="500" dirty="0">
                <a:latin typeface="Arial MT"/>
                <a:cs typeface="Arial MT"/>
              </a:rPr>
              <a:t> 	</a:t>
            </a:r>
            <a:r>
              <a:rPr sz="550" dirty="0">
                <a:latin typeface="Arial MT"/>
                <a:cs typeface="Arial MT"/>
              </a:rPr>
              <a:t>sera</a:t>
            </a:r>
            <a:r>
              <a:rPr sz="550" spc="16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exécutée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-"/>
            </a:pPr>
            <a:endParaRPr sz="550">
              <a:latin typeface="Arial MT"/>
              <a:cs typeface="Arial MT"/>
            </a:endParaRPr>
          </a:p>
          <a:p>
            <a:pPr marL="111125" marR="31750" indent="-99060">
              <a:lnSpc>
                <a:spcPct val="102299"/>
              </a:lnSpc>
              <a:buSzPct val="91666"/>
              <a:buFont typeface="Arial MT"/>
              <a:buChar char="-"/>
              <a:tabLst>
                <a:tab pos="113664" algn="l"/>
              </a:tabLst>
            </a:pPr>
            <a:r>
              <a:rPr sz="600" i="1" spc="20" dirty="0">
                <a:latin typeface="Arial"/>
                <a:cs typeface="Arial"/>
              </a:rPr>
              <a:t>Stages</a:t>
            </a:r>
            <a:r>
              <a:rPr sz="600" i="1" spc="45" dirty="0">
                <a:latin typeface="Arial"/>
                <a:cs typeface="Arial"/>
              </a:rPr>
              <a:t> </a:t>
            </a:r>
            <a:r>
              <a:rPr sz="550" spc="30" dirty="0">
                <a:latin typeface="Arial MT"/>
                <a:cs typeface="Arial MT"/>
              </a:rPr>
              <a:t>:</a:t>
            </a:r>
            <a:r>
              <a:rPr sz="550" spc="60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cette</a:t>
            </a:r>
            <a:r>
              <a:rPr sz="550" spc="70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section</a:t>
            </a:r>
            <a:r>
              <a:rPr sz="550" spc="65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enveloppe</a:t>
            </a:r>
            <a:r>
              <a:rPr sz="550" spc="60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toutes</a:t>
            </a:r>
            <a:r>
              <a:rPr sz="550" spc="65" dirty="0">
                <a:latin typeface="Arial MT"/>
                <a:cs typeface="Arial MT"/>
              </a:rPr>
              <a:t> </a:t>
            </a:r>
            <a:r>
              <a:rPr sz="550" spc="-25" dirty="0">
                <a:latin typeface="Arial MT"/>
                <a:cs typeface="Arial MT"/>
              </a:rPr>
              <a:t>les</a:t>
            </a:r>
            <a:r>
              <a:rPr sz="550" spc="500" dirty="0">
                <a:latin typeface="Arial MT"/>
                <a:cs typeface="Arial MT"/>
              </a:rPr>
              <a:t> 	</a:t>
            </a:r>
            <a:r>
              <a:rPr sz="550" spc="30" dirty="0">
                <a:latin typeface="Arial MT"/>
                <a:cs typeface="Arial MT"/>
              </a:rPr>
              <a:t>directives</a:t>
            </a:r>
            <a:r>
              <a:rPr sz="550" spc="75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(stage</a:t>
            </a:r>
            <a:r>
              <a:rPr sz="550" spc="75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individual)</a:t>
            </a:r>
            <a:r>
              <a:rPr sz="550" spc="80" dirty="0">
                <a:latin typeface="Arial MT"/>
                <a:cs typeface="Arial MT"/>
              </a:rPr>
              <a:t> </a:t>
            </a:r>
            <a:r>
              <a:rPr sz="550" spc="30" dirty="0">
                <a:latin typeface="Arial MT"/>
                <a:cs typeface="Arial MT"/>
              </a:rPr>
              <a:t>définissant</a:t>
            </a:r>
            <a:r>
              <a:rPr sz="550" spc="75" dirty="0">
                <a:latin typeface="Arial MT"/>
                <a:cs typeface="Arial MT"/>
              </a:rPr>
              <a:t> </a:t>
            </a:r>
            <a:r>
              <a:rPr sz="550" spc="-25" dirty="0">
                <a:latin typeface="Arial MT"/>
                <a:cs typeface="Arial MT"/>
              </a:rPr>
              <a:t>le</a:t>
            </a:r>
            <a:r>
              <a:rPr sz="550" spc="500" dirty="0">
                <a:latin typeface="Arial MT"/>
                <a:cs typeface="Arial MT"/>
              </a:rPr>
              <a:t> 	</a:t>
            </a:r>
            <a:r>
              <a:rPr sz="550" spc="20" dirty="0">
                <a:latin typeface="Arial MT"/>
                <a:cs typeface="Arial MT"/>
              </a:rPr>
              <a:t>corps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et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la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logique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de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votre</a:t>
            </a:r>
            <a:r>
              <a:rPr sz="550" spc="8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pipeline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833" y="1508779"/>
            <a:ext cx="1470660" cy="1399388"/>
          </a:xfrm>
          <a:custGeom>
            <a:avLst/>
            <a:gdLst/>
            <a:ahLst/>
            <a:cxnLst/>
            <a:rect l="l" t="t" r="r" b="b"/>
            <a:pathLst>
              <a:path w="1470660" h="1241425">
                <a:moveTo>
                  <a:pt x="1237912" y="0"/>
                </a:moveTo>
                <a:lnTo>
                  <a:pt x="232732" y="0"/>
                </a:lnTo>
                <a:lnTo>
                  <a:pt x="185829" y="4203"/>
                </a:lnTo>
                <a:lnTo>
                  <a:pt x="142143" y="16259"/>
                </a:lnTo>
                <a:lnTo>
                  <a:pt x="102610" y="35336"/>
                </a:lnTo>
                <a:lnTo>
                  <a:pt x="68166" y="60599"/>
                </a:lnTo>
                <a:lnTo>
                  <a:pt x="39747" y="91218"/>
                </a:lnTo>
                <a:lnTo>
                  <a:pt x="18289" y="126359"/>
                </a:lnTo>
                <a:lnTo>
                  <a:pt x="4728" y="165190"/>
                </a:lnTo>
                <a:lnTo>
                  <a:pt x="0" y="206879"/>
                </a:lnTo>
                <a:lnTo>
                  <a:pt x="0" y="1034397"/>
                </a:lnTo>
                <a:lnTo>
                  <a:pt x="4728" y="1076091"/>
                </a:lnTo>
                <a:lnTo>
                  <a:pt x="18289" y="1114924"/>
                </a:lnTo>
                <a:lnTo>
                  <a:pt x="39747" y="1150065"/>
                </a:lnTo>
                <a:lnTo>
                  <a:pt x="68166" y="1180683"/>
                </a:lnTo>
                <a:lnTo>
                  <a:pt x="102610" y="1205945"/>
                </a:lnTo>
                <a:lnTo>
                  <a:pt x="142143" y="1225019"/>
                </a:lnTo>
                <a:lnTo>
                  <a:pt x="185829" y="1237074"/>
                </a:lnTo>
                <a:lnTo>
                  <a:pt x="232732" y="1241277"/>
                </a:lnTo>
                <a:lnTo>
                  <a:pt x="1237912" y="1241277"/>
                </a:lnTo>
                <a:lnTo>
                  <a:pt x="1284810" y="1237074"/>
                </a:lnTo>
                <a:lnTo>
                  <a:pt x="1328494" y="1225019"/>
                </a:lnTo>
                <a:lnTo>
                  <a:pt x="1368027" y="1205945"/>
                </a:lnTo>
                <a:lnTo>
                  <a:pt x="1402472" y="1180683"/>
                </a:lnTo>
                <a:lnTo>
                  <a:pt x="1430893" y="1150065"/>
                </a:lnTo>
                <a:lnTo>
                  <a:pt x="1452353" y="1114924"/>
                </a:lnTo>
                <a:lnTo>
                  <a:pt x="1465916" y="1076091"/>
                </a:lnTo>
                <a:lnTo>
                  <a:pt x="1470645" y="1034397"/>
                </a:lnTo>
                <a:lnTo>
                  <a:pt x="1470645" y="206879"/>
                </a:lnTo>
                <a:lnTo>
                  <a:pt x="1465916" y="165190"/>
                </a:lnTo>
                <a:lnTo>
                  <a:pt x="1452353" y="126359"/>
                </a:lnTo>
                <a:lnTo>
                  <a:pt x="1430893" y="91218"/>
                </a:lnTo>
                <a:lnTo>
                  <a:pt x="1402472" y="60599"/>
                </a:lnTo>
                <a:lnTo>
                  <a:pt x="1368027" y="35336"/>
                </a:lnTo>
                <a:lnTo>
                  <a:pt x="1328494" y="16259"/>
                </a:lnTo>
                <a:lnTo>
                  <a:pt x="1284810" y="4203"/>
                </a:lnTo>
                <a:lnTo>
                  <a:pt x="123791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6840" y="1578149"/>
            <a:ext cx="930910" cy="1235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spc="-10" dirty="0">
                <a:latin typeface="Arial Black"/>
                <a:cs typeface="Arial Black"/>
              </a:rPr>
              <a:t>pipeline{</a:t>
            </a:r>
            <a:endParaRPr sz="550">
              <a:latin typeface="Arial Black"/>
              <a:cs typeface="Arial Black"/>
            </a:endParaRPr>
          </a:p>
          <a:p>
            <a:pPr marL="125095">
              <a:lnSpc>
                <a:spcPct val="100000"/>
              </a:lnSpc>
              <a:spcBef>
                <a:spcPts val="20"/>
              </a:spcBef>
            </a:pPr>
            <a:r>
              <a:rPr sz="550" spc="-25" dirty="0">
                <a:latin typeface="Arial Black"/>
                <a:cs typeface="Arial Black"/>
              </a:rPr>
              <a:t>agent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any</a:t>
            </a:r>
            <a:endParaRPr sz="550">
              <a:latin typeface="Arial Black"/>
              <a:cs typeface="Arial Black"/>
            </a:endParaRPr>
          </a:p>
          <a:p>
            <a:pPr marL="259715">
              <a:lnSpc>
                <a:spcPct val="100000"/>
              </a:lnSpc>
              <a:spcBef>
                <a:spcPts val="700"/>
              </a:spcBef>
            </a:pPr>
            <a:r>
              <a:rPr sz="550" spc="-10" dirty="0">
                <a:latin typeface="Arial Black"/>
                <a:cs typeface="Arial Black"/>
              </a:rPr>
              <a:t>stages{</a:t>
            </a:r>
            <a:endParaRPr sz="550">
              <a:latin typeface="Arial Black"/>
              <a:cs typeface="Arial Black"/>
            </a:endParaRPr>
          </a:p>
          <a:p>
            <a:pPr marL="485140" marR="5080" indent="-90170">
              <a:lnSpc>
                <a:spcPct val="103200"/>
              </a:lnSpc>
            </a:pPr>
            <a:r>
              <a:rPr sz="550" spc="-25" dirty="0">
                <a:latin typeface="Arial Black"/>
                <a:cs typeface="Arial Black"/>
              </a:rPr>
              <a:t>stage(‘’build’’){</a:t>
            </a:r>
            <a:r>
              <a:rPr sz="550" spc="500" dirty="0">
                <a:latin typeface="Arial Black"/>
                <a:cs typeface="Arial Black"/>
              </a:rPr>
              <a:t> </a:t>
            </a:r>
            <a:r>
              <a:rPr sz="550" spc="-10" dirty="0">
                <a:latin typeface="Arial Black"/>
                <a:cs typeface="Arial Black"/>
              </a:rPr>
              <a:t>steps{</a:t>
            </a:r>
            <a:endParaRPr sz="550">
              <a:latin typeface="Arial Black"/>
              <a:cs typeface="Arial Black"/>
            </a:endParaRPr>
          </a:p>
          <a:p>
            <a:pPr marL="440055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  <a:p>
            <a:pPr marL="282575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  <a:p>
            <a:pPr marR="270510" algn="r">
              <a:lnSpc>
                <a:spcPct val="100000"/>
              </a:lnSpc>
              <a:spcBef>
                <a:spcPts val="20"/>
              </a:spcBef>
            </a:pPr>
            <a:r>
              <a:rPr sz="550" spc="-10" dirty="0">
                <a:latin typeface="Arial Black"/>
                <a:cs typeface="Arial Black"/>
              </a:rPr>
              <a:t>stage(‘’test’’){</a:t>
            </a:r>
            <a:endParaRPr sz="550">
              <a:latin typeface="Arial Black"/>
              <a:cs typeface="Arial Black"/>
            </a:endParaRPr>
          </a:p>
          <a:p>
            <a:pPr marR="216535" algn="r">
              <a:lnSpc>
                <a:spcPct val="100000"/>
              </a:lnSpc>
              <a:spcBef>
                <a:spcPts val="20"/>
              </a:spcBef>
            </a:pPr>
            <a:r>
              <a:rPr sz="550" spc="-10" dirty="0">
                <a:latin typeface="Arial Black"/>
                <a:cs typeface="Arial Black"/>
              </a:rPr>
              <a:t>steps{</a:t>
            </a:r>
            <a:endParaRPr sz="550">
              <a:latin typeface="Arial Black"/>
              <a:cs typeface="Arial Black"/>
            </a:endParaRPr>
          </a:p>
          <a:p>
            <a:pPr marL="440055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  <a:p>
            <a:pPr marL="282575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  <a:p>
            <a:pPr marL="192405">
              <a:lnSpc>
                <a:spcPct val="100000"/>
              </a:lnSpc>
              <a:spcBef>
                <a:spcPts val="25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  <a:p>
            <a:pPr marL="102870">
              <a:lnSpc>
                <a:spcPct val="100000"/>
              </a:lnSpc>
              <a:spcBef>
                <a:spcPts val="20"/>
              </a:spcBef>
            </a:pPr>
            <a:r>
              <a:rPr sz="550" spc="-50" dirty="0">
                <a:latin typeface="Arial Black"/>
                <a:cs typeface="Arial Black"/>
              </a:rPr>
              <a:t>}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0763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258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pipelines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entant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195" y="1266105"/>
            <a:ext cx="803910" cy="11683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587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25"/>
              </a:spcBef>
            </a:pPr>
            <a:r>
              <a:rPr sz="550" b="1" spc="10" dirty="0">
                <a:latin typeface="Arial"/>
                <a:cs typeface="Arial"/>
              </a:rPr>
              <a:t>Declarative</a:t>
            </a:r>
            <a:r>
              <a:rPr sz="550" b="1" spc="175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Pipeline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3521" y="1086826"/>
            <a:ext cx="5080" cy="1989455"/>
          </a:xfrm>
          <a:custGeom>
            <a:avLst/>
            <a:gdLst/>
            <a:ahLst/>
            <a:cxnLst/>
            <a:rect l="l" t="t" r="r" b="b"/>
            <a:pathLst>
              <a:path w="5080" h="1989455">
                <a:moveTo>
                  <a:pt x="0" y="0"/>
                </a:moveTo>
                <a:lnTo>
                  <a:pt x="4994" y="1989412"/>
                </a:lnTo>
              </a:path>
            </a:pathLst>
          </a:custGeom>
          <a:ln w="1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47" y="1397081"/>
            <a:ext cx="1470660" cy="1754670"/>
          </a:xfrm>
          <a:custGeom>
            <a:avLst/>
            <a:gdLst/>
            <a:ahLst/>
            <a:cxnLst/>
            <a:rect l="l" t="t" r="r" b="b"/>
            <a:pathLst>
              <a:path w="1470660" h="1691005">
                <a:moveTo>
                  <a:pt x="1225312" y="0"/>
                </a:moveTo>
                <a:lnTo>
                  <a:pt x="245062" y="0"/>
                </a:lnTo>
                <a:lnTo>
                  <a:pt x="195674" y="4425"/>
                </a:lnTo>
                <a:lnTo>
                  <a:pt x="149673" y="17117"/>
                </a:lnTo>
                <a:lnTo>
                  <a:pt x="108046" y="37200"/>
                </a:lnTo>
                <a:lnTo>
                  <a:pt x="71777" y="63799"/>
                </a:lnTo>
                <a:lnTo>
                  <a:pt x="41853" y="96038"/>
                </a:lnTo>
                <a:lnTo>
                  <a:pt x="19258" y="133042"/>
                </a:lnTo>
                <a:lnTo>
                  <a:pt x="4978" y="173934"/>
                </a:lnTo>
                <a:lnTo>
                  <a:pt x="0" y="217839"/>
                </a:lnTo>
                <a:lnTo>
                  <a:pt x="0" y="1472953"/>
                </a:lnTo>
                <a:lnTo>
                  <a:pt x="4978" y="1516856"/>
                </a:lnTo>
                <a:lnTo>
                  <a:pt x="19258" y="1557747"/>
                </a:lnTo>
                <a:lnTo>
                  <a:pt x="41853" y="1594751"/>
                </a:lnTo>
                <a:lnTo>
                  <a:pt x="71777" y="1626991"/>
                </a:lnTo>
                <a:lnTo>
                  <a:pt x="108046" y="1653592"/>
                </a:lnTo>
                <a:lnTo>
                  <a:pt x="149673" y="1673677"/>
                </a:lnTo>
                <a:lnTo>
                  <a:pt x="195674" y="1686370"/>
                </a:lnTo>
                <a:lnTo>
                  <a:pt x="245062" y="1690796"/>
                </a:lnTo>
                <a:lnTo>
                  <a:pt x="1225312" y="1690796"/>
                </a:lnTo>
                <a:lnTo>
                  <a:pt x="1274704" y="1686370"/>
                </a:lnTo>
                <a:lnTo>
                  <a:pt x="1320707" y="1673677"/>
                </a:lnTo>
                <a:lnTo>
                  <a:pt x="1362334" y="1653592"/>
                </a:lnTo>
                <a:lnTo>
                  <a:pt x="1398602" y="1626991"/>
                </a:lnTo>
                <a:lnTo>
                  <a:pt x="1428525" y="1594751"/>
                </a:lnTo>
                <a:lnTo>
                  <a:pt x="1451118" y="1557747"/>
                </a:lnTo>
                <a:lnTo>
                  <a:pt x="1465397" y="1516856"/>
                </a:lnTo>
                <a:lnTo>
                  <a:pt x="1470375" y="1472953"/>
                </a:lnTo>
                <a:lnTo>
                  <a:pt x="1470375" y="217839"/>
                </a:lnTo>
                <a:lnTo>
                  <a:pt x="1465397" y="173934"/>
                </a:lnTo>
                <a:lnTo>
                  <a:pt x="1451118" y="133042"/>
                </a:lnTo>
                <a:lnTo>
                  <a:pt x="1428525" y="96038"/>
                </a:lnTo>
                <a:lnTo>
                  <a:pt x="1398602" y="63799"/>
                </a:lnTo>
                <a:lnTo>
                  <a:pt x="1362334" y="37200"/>
                </a:lnTo>
                <a:lnTo>
                  <a:pt x="1320707" y="17117"/>
                </a:lnTo>
                <a:lnTo>
                  <a:pt x="1274704" y="4425"/>
                </a:lnTo>
                <a:lnTo>
                  <a:pt x="122531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773" y="1445645"/>
            <a:ext cx="836930" cy="171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 Black"/>
                <a:cs typeface="Arial Black"/>
              </a:rPr>
              <a:t>pipeline{</a:t>
            </a:r>
            <a:endParaRPr sz="500" dirty="0">
              <a:latin typeface="Arial Black"/>
              <a:cs typeface="Arial Black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sz="500" spc="-35" dirty="0">
                <a:latin typeface="Arial Black"/>
                <a:cs typeface="Arial Black"/>
              </a:rPr>
              <a:t>agent</a:t>
            </a:r>
            <a:r>
              <a:rPr sz="500" spc="-10" dirty="0">
                <a:latin typeface="Arial Black"/>
                <a:cs typeface="Arial Black"/>
              </a:rPr>
              <a:t> </a:t>
            </a:r>
            <a:r>
              <a:rPr sz="500" spc="-25" dirty="0">
                <a:latin typeface="Arial Black"/>
                <a:cs typeface="Arial Black"/>
              </a:rPr>
              <a:t>any</a:t>
            </a:r>
            <a:endParaRPr sz="500" dirty="0">
              <a:latin typeface="Arial Black"/>
              <a:cs typeface="Arial Black"/>
            </a:endParaRPr>
          </a:p>
          <a:p>
            <a:pPr marL="234950">
              <a:lnSpc>
                <a:spcPct val="100000"/>
              </a:lnSpc>
              <a:spcBef>
                <a:spcPts val="610"/>
              </a:spcBef>
            </a:pPr>
            <a:r>
              <a:rPr sz="500" spc="-10" dirty="0">
                <a:latin typeface="Arial Black"/>
                <a:cs typeface="Arial Black"/>
              </a:rPr>
              <a:t>stages{</a:t>
            </a:r>
            <a:endParaRPr sz="500" dirty="0">
              <a:latin typeface="Arial Black"/>
              <a:cs typeface="Arial Black"/>
            </a:endParaRPr>
          </a:p>
          <a:p>
            <a:pPr marL="437515" marR="5080" indent="-81280">
              <a:lnSpc>
                <a:spcPct val="100000"/>
              </a:lnSpc>
              <a:spcBef>
                <a:spcPts val="5"/>
              </a:spcBef>
            </a:pPr>
            <a:r>
              <a:rPr sz="500" spc="-30" dirty="0">
                <a:latin typeface="Arial Black"/>
                <a:cs typeface="Arial Black"/>
              </a:rPr>
              <a:t>stage(‘’build’’){</a:t>
            </a:r>
            <a:r>
              <a:rPr sz="500" spc="500" dirty="0">
                <a:latin typeface="Arial Black"/>
                <a:cs typeface="Arial Black"/>
              </a:rPr>
              <a:t> </a:t>
            </a:r>
            <a:r>
              <a:rPr sz="500" spc="-10" dirty="0">
                <a:latin typeface="Arial Black"/>
                <a:cs typeface="Arial Black"/>
              </a:rPr>
              <a:t>steps{</a:t>
            </a:r>
            <a:endParaRPr sz="500" dirty="0">
              <a:latin typeface="Arial Black"/>
              <a:cs typeface="Arial Black"/>
            </a:endParaRPr>
          </a:p>
          <a:p>
            <a:pPr marL="396875">
              <a:lnSpc>
                <a:spcPct val="100000"/>
              </a:lnSpc>
              <a:spcBef>
                <a:spcPts val="10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L="255270">
              <a:lnSpc>
                <a:spcPct val="100000"/>
              </a:lnSpc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R="243204" algn="r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Arial Black"/>
                <a:cs typeface="Arial Black"/>
              </a:rPr>
              <a:t>stage(‘’test’’){</a:t>
            </a:r>
            <a:endParaRPr sz="500" dirty="0">
              <a:latin typeface="Arial Black"/>
              <a:cs typeface="Arial Black"/>
            </a:endParaRPr>
          </a:p>
          <a:p>
            <a:pPr marR="193040" algn="r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Arial Black"/>
                <a:cs typeface="Arial Black"/>
              </a:rPr>
              <a:t>steps{</a:t>
            </a:r>
            <a:endParaRPr sz="500" dirty="0">
              <a:latin typeface="Arial Black"/>
              <a:cs typeface="Arial Black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L="255270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R="629920" algn="r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R="654685" algn="r">
              <a:lnSpc>
                <a:spcPct val="100000"/>
              </a:lnSpc>
              <a:spcBef>
                <a:spcPts val="5"/>
              </a:spcBef>
            </a:pPr>
            <a:r>
              <a:rPr sz="500" spc="-20" dirty="0">
                <a:latin typeface="Arial Black"/>
                <a:cs typeface="Arial Black"/>
              </a:rPr>
              <a:t>post{</a:t>
            </a:r>
            <a:endParaRPr sz="500" dirty="0">
              <a:latin typeface="Arial Black"/>
              <a:cs typeface="Arial Black"/>
            </a:endParaRPr>
          </a:p>
          <a:p>
            <a:pPr marL="214629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Arial Black"/>
                <a:cs typeface="Arial Black"/>
              </a:rPr>
              <a:t>always{</a:t>
            </a:r>
            <a:endParaRPr sz="500" dirty="0">
              <a:latin typeface="Arial Black"/>
              <a:cs typeface="Arial Black"/>
            </a:endParaRPr>
          </a:p>
          <a:p>
            <a:pPr marL="214629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L="214629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Arial Black"/>
                <a:cs typeface="Arial Black"/>
              </a:rPr>
              <a:t>success{</a:t>
            </a:r>
            <a:endParaRPr sz="500" dirty="0">
              <a:latin typeface="Arial Black"/>
              <a:cs typeface="Arial Black"/>
            </a:endParaRPr>
          </a:p>
          <a:p>
            <a:pPr marL="194310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L="194310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Arial Black"/>
                <a:cs typeface="Arial Black"/>
              </a:rPr>
              <a:t>failure{</a:t>
            </a:r>
            <a:endParaRPr sz="500" dirty="0">
              <a:latin typeface="Arial Black"/>
              <a:cs typeface="Arial Black"/>
            </a:endParaRPr>
          </a:p>
          <a:p>
            <a:pPr marL="174625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L="133985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500" spc="-50" dirty="0">
                <a:latin typeface="Arial Black"/>
                <a:cs typeface="Arial Black"/>
              </a:rPr>
              <a:t>}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2733" y="1284685"/>
            <a:ext cx="548640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spc="-20" dirty="0">
                <a:latin typeface="Arial Black"/>
                <a:cs typeface="Arial Black"/>
              </a:rPr>
              <a:t>Post-</a:t>
            </a:r>
            <a:r>
              <a:rPr sz="550" spc="-35" dirty="0">
                <a:latin typeface="Arial Black"/>
                <a:cs typeface="Arial Black"/>
              </a:rPr>
              <a:t>attributes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2733" y="1442685"/>
            <a:ext cx="1637030" cy="28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95"/>
              </a:spcBef>
            </a:pPr>
            <a:r>
              <a:rPr sz="550" spc="20" dirty="0">
                <a:latin typeface="Arial MT"/>
                <a:cs typeface="Arial MT"/>
              </a:rPr>
              <a:t>Exécute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les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actions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du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post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après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50" dirty="0">
                <a:latin typeface="Arial MT"/>
                <a:cs typeface="Arial MT"/>
              </a:rPr>
              <a:t>que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tout</a:t>
            </a:r>
            <a:r>
              <a:rPr sz="550" spc="105" dirty="0">
                <a:latin typeface="Arial MT"/>
                <a:cs typeface="Arial MT"/>
              </a:rPr>
              <a:t> </a:t>
            </a:r>
            <a:r>
              <a:rPr sz="550" spc="-25" dirty="0">
                <a:latin typeface="Arial MT"/>
                <a:cs typeface="Arial MT"/>
              </a:rPr>
              <a:t>le</a:t>
            </a:r>
            <a:r>
              <a:rPr sz="550" spc="500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stages</a:t>
            </a:r>
            <a:r>
              <a:rPr sz="550" spc="125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aient</a:t>
            </a:r>
            <a:r>
              <a:rPr sz="550" spc="130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terminé</a:t>
            </a:r>
            <a:r>
              <a:rPr sz="550" spc="130" dirty="0">
                <a:latin typeface="Arial MT"/>
                <a:cs typeface="Arial MT"/>
              </a:rPr>
              <a:t> </a:t>
            </a:r>
            <a:r>
              <a:rPr sz="550" spc="20" dirty="0">
                <a:latin typeface="Arial MT"/>
                <a:cs typeface="Arial MT"/>
              </a:rPr>
              <a:t>leur</a:t>
            </a:r>
            <a:r>
              <a:rPr sz="550" spc="13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exécution.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2733" y="1831484"/>
            <a:ext cx="581660" cy="5441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50" spc="-25" dirty="0">
                <a:latin typeface="Arial Black"/>
                <a:cs typeface="Arial Black"/>
              </a:rPr>
              <a:t>Conditions</a:t>
            </a:r>
            <a:r>
              <a:rPr sz="550" spc="40" dirty="0">
                <a:latin typeface="Arial Black"/>
                <a:cs typeface="Arial Black"/>
              </a:rPr>
              <a:t> </a:t>
            </a:r>
            <a:r>
              <a:rPr sz="550" spc="-50" dirty="0">
                <a:latin typeface="Arial MT"/>
                <a:cs typeface="Arial MT"/>
              </a:rPr>
              <a:t>:</a:t>
            </a:r>
            <a:endParaRPr sz="550" dirty="0">
              <a:latin typeface="Arial MT"/>
              <a:cs typeface="Arial MT"/>
            </a:endParaRPr>
          </a:p>
          <a:p>
            <a:pPr marL="295910" indent="-121285">
              <a:lnSpc>
                <a:spcPct val="100000"/>
              </a:lnSpc>
              <a:spcBef>
                <a:spcPts val="360"/>
              </a:spcBef>
              <a:buChar char="•"/>
              <a:tabLst>
                <a:tab pos="295910" algn="l"/>
              </a:tabLst>
            </a:pPr>
            <a:r>
              <a:rPr sz="550" spc="-10" dirty="0">
                <a:latin typeface="Arial MT"/>
                <a:cs typeface="Arial MT"/>
              </a:rPr>
              <a:t>always</a:t>
            </a:r>
            <a:endParaRPr sz="550" dirty="0">
              <a:latin typeface="Arial MT"/>
              <a:cs typeface="Arial MT"/>
            </a:endParaRPr>
          </a:p>
          <a:p>
            <a:pPr marL="273685" indent="-99060">
              <a:lnSpc>
                <a:spcPct val="100000"/>
              </a:lnSpc>
              <a:spcBef>
                <a:spcPts val="360"/>
              </a:spcBef>
              <a:buChar char="•"/>
              <a:tabLst>
                <a:tab pos="273685" algn="l"/>
              </a:tabLst>
            </a:pPr>
            <a:r>
              <a:rPr sz="550" spc="-10" dirty="0">
                <a:latin typeface="Arial MT"/>
                <a:cs typeface="Arial MT"/>
              </a:rPr>
              <a:t>success</a:t>
            </a:r>
            <a:endParaRPr sz="550" dirty="0">
              <a:latin typeface="Arial MT"/>
              <a:cs typeface="Arial MT"/>
            </a:endParaRPr>
          </a:p>
          <a:p>
            <a:pPr marL="273685" indent="-99060">
              <a:lnSpc>
                <a:spcPct val="100000"/>
              </a:lnSpc>
              <a:spcBef>
                <a:spcPts val="360"/>
              </a:spcBef>
              <a:buChar char="•"/>
              <a:tabLst>
                <a:tab pos="273685" algn="l"/>
              </a:tabLst>
            </a:pPr>
            <a:r>
              <a:rPr sz="550" spc="-10" dirty="0">
                <a:latin typeface="Arial MT"/>
                <a:cs typeface="Arial MT"/>
              </a:rPr>
              <a:t>failure</a:t>
            </a:r>
            <a:endParaRPr sz="5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729" y="2522763"/>
            <a:ext cx="129539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spc="30" dirty="0">
                <a:latin typeface="Arial MT"/>
                <a:cs typeface="Arial MT"/>
              </a:rPr>
              <a:t>….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20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258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pipelines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entant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20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1E0C04-2CE1-96A2-8402-4F94F921B06B}"/>
              </a:ext>
            </a:extLst>
          </p:cNvPr>
          <p:cNvSpPr txBox="1"/>
          <p:nvPr/>
        </p:nvSpPr>
        <p:spPr>
          <a:xfrm>
            <a:off x="154762" y="1120775"/>
            <a:ext cx="1847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5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A0C1BB9-E984-E456-A0E9-B7A877F7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454" y="906205"/>
            <a:ext cx="47562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pipeline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C'est la section principale où vous définissez l'ensemble du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any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Spécifie que le pipeline peut être exécuté sur n'importe quel agent disponible. Un agent est la machine sur laquelle Jenkins exécute les tâches.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stages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Cette section contient les différentes étapes du pipeline.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stage('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C'est la première étape appelée 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Vous auriez généralement des étapes ici pour la compilation de votre code source.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stage('test')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C'est la deuxième étape appelée "test". Vous auriez des étapes ici pour exécuter vos tests automatisés.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Cette section spécifie les actions à prendre après l'exécution des étapes principales.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always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 bloc sera toujours exécuté, quelle que soit la réussite ou l'échec du pipeline.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success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 bloc sera exécuté uniquement en cas de réussite du pipeline.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failure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 bloc sera exécuté uniquement en cas d'échec du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11199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25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outils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sur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718919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635479"/>
            <a:ext cx="3324860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Quelques </a:t>
            </a:r>
            <a:r>
              <a:rPr sz="1100" spc="-10" dirty="0">
                <a:latin typeface="Tahoma"/>
                <a:cs typeface="Tahoma"/>
              </a:rPr>
              <a:t>outils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seront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d</a:t>
            </a:r>
            <a:r>
              <a:rPr sz="1100" spc="-630" dirty="0">
                <a:latin typeface="Tahoma"/>
                <a:cs typeface="Tahoma"/>
              </a:rPr>
              <a:t>´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j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instal</a:t>
            </a:r>
            <a:r>
              <a:rPr sz="1100" spc="-70" dirty="0">
                <a:latin typeface="Tahoma"/>
                <a:cs typeface="Tahoma"/>
              </a:rPr>
              <a:t>l</a:t>
            </a:r>
            <a:r>
              <a:rPr sz="1100" spc="-610" dirty="0">
                <a:latin typeface="Tahoma"/>
                <a:cs typeface="Tahoma"/>
              </a:rPr>
              <a:t>´</a:t>
            </a:r>
            <a:r>
              <a:rPr sz="1100" spc="-35" dirty="0">
                <a:latin typeface="Tahoma"/>
                <a:cs typeface="Tahoma"/>
              </a:rPr>
              <a:t>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Jenkins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Les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autres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outils </a:t>
            </a:r>
            <a:r>
              <a:rPr sz="1100" spc="-30" dirty="0">
                <a:latin typeface="Tahoma"/>
                <a:cs typeface="Tahoma"/>
              </a:rPr>
              <a:t>devrait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20" dirty="0">
                <a:latin typeface="Tahoma"/>
                <a:cs typeface="Tahoma"/>
              </a:rPr>
              <a:t>ˆ</a:t>
            </a:r>
            <a:r>
              <a:rPr sz="1100" spc="-45" dirty="0">
                <a:latin typeface="Tahoma"/>
                <a:cs typeface="Tahoma"/>
              </a:rPr>
              <a:t>etre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instal</a:t>
            </a:r>
            <a:r>
              <a:rPr sz="1100" spc="-70" dirty="0">
                <a:latin typeface="Tahoma"/>
                <a:cs typeface="Tahoma"/>
              </a:rPr>
              <a:t>l</a:t>
            </a:r>
            <a:r>
              <a:rPr sz="1100" spc="-610" dirty="0">
                <a:latin typeface="Tahoma"/>
                <a:cs typeface="Tahoma"/>
              </a:rPr>
              <a:t>´</a:t>
            </a:r>
            <a:r>
              <a:rPr sz="1100" spc="-35" dirty="0">
                <a:latin typeface="Tahoma"/>
                <a:cs typeface="Tahoma"/>
              </a:rPr>
              <a:t>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configu</a:t>
            </a:r>
            <a:r>
              <a:rPr sz="1100" spc="-85" dirty="0">
                <a:latin typeface="Tahoma"/>
                <a:cs typeface="Tahoma"/>
              </a:rPr>
              <a:t>r</a:t>
            </a:r>
            <a:r>
              <a:rPr sz="1100" spc="-630" dirty="0">
                <a:latin typeface="Tahoma"/>
                <a:cs typeface="Tahoma"/>
              </a:rPr>
              <a:t>´</a:t>
            </a:r>
            <a:r>
              <a:rPr sz="1100" spc="-50" dirty="0">
                <a:latin typeface="Tahoma"/>
                <a:cs typeface="Tahoma"/>
              </a:rPr>
              <a:t>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avant </a:t>
            </a:r>
            <a:r>
              <a:rPr sz="1100" spc="-3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’</a:t>
            </a:r>
            <a:r>
              <a:rPr sz="1100" spc="-605" dirty="0">
                <a:latin typeface="Tahoma"/>
                <a:cs typeface="Tahoma"/>
              </a:rPr>
              <a:t>ˆ</a:t>
            </a:r>
            <a:r>
              <a:rPr sz="1100" spc="-30" dirty="0">
                <a:latin typeface="Tahoma"/>
                <a:cs typeface="Tahoma"/>
              </a:rPr>
              <a:t>etre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instal</a:t>
            </a:r>
            <a:r>
              <a:rPr sz="1100" spc="15" dirty="0">
                <a:latin typeface="Tahoma"/>
                <a:cs typeface="Tahoma"/>
              </a:rPr>
              <a:t>l</a:t>
            </a:r>
            <a:r>
              <a:rPr sz="1100" spc="-525" dirty="0">
                <a:latin typeface="Tahoma"/>
                <a:cs typeface="Tahoma"/>
              </a:rPr>
              <a:t>´</a:t>
            </a:r>
            <a:r>
              <a:rPr sz="1100" spc="50" dirty="0">
                <a:latin typeface="Tahoma"/>
                <a:cs typeface="Tahoma"/>
              </a:rPr>
              <a:t>es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101037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21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" y="597522"/>
            <a:ext cx="160096" cy="160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1205" y="59687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569428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743" y="965860"/>
            <a:ext cx="160096" cy="160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1205" y="9652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937766"/>
            <a:ext cx="1317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Introduction</a:t>
            </a:r>
            <a:r>
              <a:rPr sz="1100" spc="1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650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`</a:t>
            </a:r>
            <a:r>
              <a:rPr sz="1100" spc="-5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a</a:t>
            </a:r>
            <a:r>
              <a:rPr sz="1100" spc="3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5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743" y="1334198"/>
            <a:ext cx="160096" cy="160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1205" y="133354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306104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Administrer</a:t>
            </a:r>
            <a:r>
              <a:rPr sz="1100" spc="15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0743" y="170253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0188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74442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Les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pipelines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entant </a:t>
            </a:r>
            <a:r>
              <a:rPr sz="1100" spc="-50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que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034EA2"/>
                </a:solidFill>
                <a:latin typeface="Tahoma"/>
                <a:cs typeface="Tahoma"/>
                <a:hlinkClick r:id="rId9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2070874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7022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042781"/>
            <a:ext cx="1037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11" action="ppaction://hlinksldjump"/>
              </a:rPr>
              <a:t>Jenkins</a:t>
            </a: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11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2439212"/>
            <a:ext cx="160096" cy="16009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1205" y="243856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6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636" y="2411119"/>
            <a:ext cx="1219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13" action="ppaction://hlinksldjump"/>
              </a:rPr>
              <a:t>Notification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13" action="ppaction://hlinksldjump"/>
              </a:rPr>
              <a:t> par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100" spc="-20" dirty="0">
                <a:solidFill>
                  <a:srgbClr val="034EA2"/>
                </a:solidFill>
                <a:latin typeface="Tahoma"/>
                <a:cs typeface="Tahoma"/>
                <a:hlinkClick r:id="rId13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807550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069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779457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15" action="ppaction://hlinksldjump"/>
              </a:rPr>
              <a:t>Jenkins</a:t>
            </a:r>
            <a:r>
              <a:rPr sz="1100" spc="-15" dirty="0">
                <a:solidFill>
                  <a:srgbClr val="034EA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15" action="ppaction://hlinksldjump"/>
              </a:rPr>
              <a:t>(Declarative</a:t>
            </a:r>
            <a:r>
              <a:rPr sz="1100" spc="-5" dirty="0">
                <a:solidFill>
                  <a:srgbClr val="034EA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15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2667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des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outils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sur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624139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540686"/>
            <a:ext cx="3578225" cy="956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V</a:t>
            </a:r>
            <a:r>
              <a:rPr sz="1100" spc="-600" dirty="0">
                <a:latin typeface="Tahoma"/>
                <a:cs typeface="Tahoma"/>
              </a:rPr>
              <a:t>´</a:t>
            </a:r>
            <a:r>
              <a:rPr sz="1100" spc="-25" dirty="0">
                <a:latin typeface="Tahoma"/>
                <a:cs typeface="Tahoma"/>
              </a:rPr>
              <a:t>erifier</a:t>
            </a:r>
            <a:r>
              <a:rPr sz="1100" dirty="0">
                <a:latin typeface="Tahoma"/>
                <a:cs typeface="Tahoma"/>
              </a:rPr>
              <a:t> si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outils </a:t>
            </a:r>
            <a:r>
              <a:rPr sz="1100" spc="-20" dirty="0">
                <a:latin typeface="Tahoma"/>
                <a:cs typeface="Tahoma"/>
              </a:rPr>
              <a:t>est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d</a:t>
            </a:r>
            <a:r>
              <a:rPr sz="1100" spc="-630" dirty="0">
                <a:latin typeface="Tahoma"/>
                <a:cs typeface="Tahoma"/>
              </a:rPr>
              <a:t>´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j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disponible.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Si </a:t>
            </a:r>
            <a:r>
              <a:rPr sz="1100" spc="-40" dirty="0">
                <a:latin typeface="Tahoma"/>
                <a:cs typeface="Tahoma"/>
              </a:rPr>
              <a:t>oui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?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Configurez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le.</a:t>
            </a:r>
            <a:endParaRPr sz="1100">
              <a:latin typeface="Tahoma"/>
              <a:cs typeface="Tahoma"/>
            </a:endParaRPr>
          </a:p>
          <a:p>
            <a:pPr marL="12700" marR="920750">
              <a:lnSpc>
                <a:spcPct val="227900"/>
              </a:lnSpc>
            </a:pPr>
            <a:r>
              <a:rPr sz="1100" spc="-35" dirty="0">
                <a:latin typeface="Tahoma"/>
                <a:cs typeface="Tahoma"/>
              </a:rPr>
              <a:t>Installer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plugin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retourner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60" dirty="0">
                <a:latin typeface="Tahoma"/>
                <a:cs typeface="Tahoma"/>
              </a:rPr>
              <a:t>`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</a:t>
            </a:r>
            <a:r>
              <a:rPr sz="1100" spc="-60" dirty="0">
                <a:latin typeface="Tahoma"/>
                <a:cs typeface="Tahoma"/>
              </a:rPr>
              <a:t>’</a:t>
            </a:r>
            <a:r>
              <a:rPr sz="1100" spc="-605" dirty="0">
                <a:latin typeface="Tahoma"/>
                <a:cs typeface="Tahoma"/>
              </a:rPr>
              <a:t>´</a:t>
            </a:r>
            <a:r>
              <a:rPr sz="1100" spc="-30" dirty="0">
                <a:latin typeface="Tahoma"/>
                <a:cs typeface="Tahoma"/>
              </a:rPr>
              <a:t>eta</a:t>
            </a:r>
            <a:r>
              <a:rPr sz="1100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1. </a:t>
            </a:r>
            <a:r>
              <a:rPr sz="1100" dirty="0">
                <a:latin typeface="Tahoma"/>
                <a:cs typeface="Tahoma"/>
              </a:rPr>
              <a:t>L’utiliser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configuration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5" dirty="0">
                <a:latin typeface="Tahoma"/>
                <a:cs typeface="Tahoma"/>
              </a:rPr>
              <a:t> votre</a:t>
            </a:r>
            <a:r>
              <a:rPr sz="1100" spc="-30" dirty="0">
                <a:latin typeface="Tahoma"/>
                <a:cs typeface="Tahoma"/>
              </a:rPr>
              <a:t> build.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006244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2388349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22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784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Jenkinsfile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8657" y="1390386"/>
            <a:ext cx="967740" cy="650875"/>
          </a:xfrm>
          <a:custGeom>
            <a:avLst/>
            <a:gdLst/>
            <a:ahLst/>
            <a:cxnLst/>
            <a:rect l="l" t="t" r="r" b="b"/>
            <a:pathLst>
              <a:path w="967739" h="650875">
                <a:moveTo>
                  <a:pt x="875224" y="0"/>
                </a:moveTo>
                <a:lnTo>
                  <a:pt x="92122" y="0"/>
                </a:lnTo>
                <a:lnTo>
                  <a:pt x="56272" y="8521"/>
                </a:lnTo>
                <a:lnTo>
                  <a:pt x="26989" y="31758"/>
                </a:lnTo>
                <a:lnTo>
                  <a:pt x="7242" y="66215"/>
                </a:lnTo>
                <a:lnTo>
                  <a:pt x="0" y="108401"/>
                </a:lnTo>
                <a:lnTo>
                  <a:pt x="0" y="542005"/>
                </a:lnTo>
                <a:lnTo>
                  <a:pt x="7242" y="584190"/>
                </a:lnTo>
                <a:lnTo>
                  <a:pt x="26989" y="618648"/>
                </a:lnTo>
                <a:lnTo>
                  <a:pt x="56272" y="641885"/>
                </a:lnTo>
                <a:lnTo>
                  <a:pt x="92122" y="650406"/>
                </a:lnTo>
                <a:lnTo>
                  <a:pt x="875224" y="650406"/>
                </a:lnTo>
                <a:lnTo>
                  <a:pt x="911074" y="641885"/>
                </a:lnTo>
                <a:lnTo>
                  <a:pt x="940357" y="618648"/>
                </a:lnTo>
                <a:lnTo>
                  <a:pt x="960104" y="584190"/>
                </a:lnTo>
                <a:lnTo>
                  <a:pt x="967346" y="542005"/>
                </a:lnTo>
                <a:lnTo>
                  <a:pt x="967346" y="108401"/>
                </a:lnTo>
                <a:lnTo>
                  <a:pt x="960104" y="66215"/>
                </a:lnTo>
                <a:lnTo>
                  <a:pt x="940357" y="31758"/>
                </a:lnTo>
                <a:lnTo>
                  <a:pt x="911074" y="8521"/>
                </a:lnTo>
                <a:lnTo>
                  <a:pt x="87522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3336" y="1642335"/>
            <a:ext cx="31813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5" dirty="0">
                <a:latin typeface="Arial Black"/>
                <a:cs typeface="Arial Black"/>
              </a:rPr>
              <a:t>GitHub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8657" y="2517434"/>
            <a:ext cx="967740" cy="650875"/>
          </a:xfrm>
          <a:custGeom>
            <a:avLst/>
            <a:gdLst/>
            <a:ahLst/>
            <a:cxnLst/>
            <a:rect l="l" t="t" r="r" b="b"/>
            <a:pathLst>
              <a:path w="967739" h="650875">
                <a:moveTo>
                  <a:pt x="875181" y="0"/>
                </a:moveTo>
                <a:lnTo>
                  <a:pt x="92165" y="0"/>
                </a:lnTo>
                <a:lnTo>
                  <a:pt x="56290" y="8522"/>
                </a:lnTo>
                <a:lnTo>
                  <a:pt x="26994" y="31764"/>
                </a:lnTo>
                <a:lnTo>
                  <a:pt x="7242" y="66237"/>
                </a:lnTo>
                <a:lnTo>
                  <a:pt x="0" y="108451"/>
                </a:lnTo>
                <a:lnTo>
                  <a:pt x="0" y="542258"/>
                </a:lnTo>
                <a:lnTo>
                  <a:pt x="7242" y="584473"/>
                </a:lnTo>
                <a:lnTo>
                  <a:pt x="26994" y="618946"/>
                </a:lnTo>
                <a:lnTo>
                  <a:pt x="56290" y="642188"/>
                </a:lnTo>
                <a:lnTo>
                  <a:pt x="92165" y="650710"/>
                </a:lnTo>
                <a:lnTo>
                  <a:pt x="875181" y="650710"/>
                </a:lnTo>
                <a:lnTo>
                  <a:pt x="911056" y="642188"/>
                </a:lnTo>
                <a:lnTo>
                  <a:pt x="940352" y="618946"/>
                </a:lnTo>
                <a:lnTo>
                  <a:pt x="960103" y="584473"/>
                </a:lnTo>
                <a:lnTo>
                  <a:pt x="967346" y="542258"/>
                </a:lnTo>
                <a:lnTo>
                  <a:pt x="967346" y="108451"/>
                </a:lnTo>
                <a:lnTo>
                  <a:pt x="960103" y="66237"/>
                </a:lnTo>
                <a:lnTo>
                  <a:pt x="940352" y="31764"/>
                </a:lnTo>
                <a:lnTo>
                  <a:pt x="911056" y="8522"/>
                </a:lnTo>
                <a:lnTo>
                  <a:pt x="87518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5006" y="2769788"/>
            <a:ext cx="35496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5" dirty="0">
                <a:latin typeface="Arial Black"/>
                <a:cs typeface="Arial Black"/>
              </a:rPr>
              <a:t>Jenkins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5744" y="1350894"/>
            <a:ext cx="967740" cy="650875"/>
          </a:xfrm>
          <a:custGeom>
            <a:avLst/>
            <a:gdLst/>
            <a:ahLst/>
            <a:cxnLst/>
            <a:rect l="l" t="t" r="r" b="b"/>
            <a:pathLst>
              <a:path w="967739" h="650875">
                <a:moveTo>
                  <a:pt x="875181" y="0"/>
                </a:moveTo>
                <a:lnTo>
                  <a:pt x="92165" y="0"/>
                </a:lnTo>
                <a:lnTo>
                  <a:pt x="56290" y="8522"/>
                </a:lnTo>
                <a:lnTo>
                  <a:pt x="26994" y="31764"/>
                </a:lnTo>
                <a:lnTo>
                  <a:pt x="7242" y="66237"/>
                </a:lnTo>
                <a:lnTo>
                  <a:pt x="0" y="108451"/>
                </a:lnTo>
                <a:lnTo>
                  <a:pt x="0" y="542258"/>
                </a:lnTo>
                <a:lnTo>
                  <a:pt x="7242" y="584473"/>
                </a:lnTo>
                <a:lnTo>
                  <a:pt x="26994" y="618946"/>
                </a:lnTo>
                <a:lnTo>
                  <a:pt x="56290" y="642188"/>
                </a:lnTo>
                <a:lnTo>
                  <a:pt x="92165" y="650710"/>
                </a:lnTo>
                <a:lnTo>
                  <a:pt x="875181" y="650710"/>
                </a:lnTo>
                <a:lnTo>
                  <a:pt x="911056" y="642188"/>
                </a:lnTo>
                <a:lnTo>
                  <a:pt x="940352" y="618946"/>
                </a:lnTo>
                <a:lnTo>
                  <a:pt x="960103" y="584473"/>
                </a:lnTo>
                <a:lnTo>
                  <a:pt x="967346" y="542258"/>
                </a:lnTo>
                <a:lnTo>
                  <a:pt x="967346" y="108451"/>
                </a:lnTo>
                <a:lnTo>
                  <a:pt x="960103" y="66237"/>
                </a:lnTo>
                <a:lnTo>
                  <a:pt x="940352" y="31764"/>
                </a:lnTo>
                <a:lnTo>
                  <a:pt x="911056" y="8522"/>
                </a:lnTo>
                <a:lnTo>
                  <a:pt x="87518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4241" y="1603146"/>
            <a:ext cx="15049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40" dirty="0">
                <a:latin typeface="Arial Black"/>
                <a:cs typeface="Arial Black"/>
              </a:rPr>
              <a:t>Git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32961" y="1660908"/>
            <a:ext cx="705485" cy="30480"/>
          </a:xfrm>
          <a:custGeom>
            <a:avLst/>
            <a:gdLst/>
            <a:ahLst/>
            <a:cxnLst/>
            <a:rect l="l" t="t" r="r" b="b"/>
            <a:pathLst>
              <a:path w="705485" h="30480">
                <a:moveTo>
                  <a:pt x="679577" y="0"/>
                </a:moveTo>
                <a:lnTo>
                  <a:pt x="679577" y="30378"/>
                </a:lnTo>
                <a:lnTo>
                  <a:pt x="701091" y="17720"/>
                </a:lnTo>
                <a:lnTo>
                  <a:pt x="683880" y="17720"/>
                </a:lnTo>
                <a:lnTo>
                  <a:pt x="683880" y="12657"/>
                </a:lnTo>
                <a:lnTo>
                  <a:pt x="701091" y="12657"/>
                </a:lnTo>
                <a:lnTo>
                  <a:pt x="679577" y="0"/>
                </a:lnTo>
                <a:close/>
              </a:path>
              <a:path w="705485" h="30480">
                <a:moveTo>
                  <a:pt x="679577" y="12657"/>
                </a:moveTo>
                <a:lnTo>
                  <a:pt x="0" y="12657"/>
                </a:lnTo>
                <a:lnTo>
                  <a:pt x="0" y="17720"/>
                </a:lnTo>
                <a:lnTo>
                  <a:pt x="679577" y="17720"/>
                </a:lnTo>
                <a:lnTo>
                  <a:pt x="679577" y="12657"/>
                </a:lnTo>
                <a:close/>
              </a:path>
              <a:path w="705485" h="30480">
                <a:moveTo>
                  <a:pt x="701091" y="12657"/>
                </a:moveTo>
                <a:lnTo>
                  <a:pt x="683880" y="12657"/>
                </a:lnTo>
                <a:lnTo>
                  <a:pt x="683880" y="17720"/>
                </a:lnTo>
                <a:lnTo>
                  <a:pt x="701091" y="17720"/>
                </a:lnTo>
                <a:lnTo>
                  <a:pt x="705394" y="15189"/>
                </a:lnTo>
                <a:lnTo>
                  <a:pt x="701091" y="12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4904" y="1400521"/>
            <a:ext cx="541655" cy="24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2499"/>
              </a:lnSpc>
              <a:spcBef>
                <a:spcPts val="95"/>
              </a:spcBef>
            </a:pPr>
            <a:r>
              <a:rPr sz="700" spc="-114" dirty="0">
                <a:latin typeface="Arial MT"/>
                <a:cs typeface="Arial MT"/>
              </a:rPr>
              <a:t>Envoyer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spc="-85" dirty="0">
                <a:latin typeface="Arial MT"/>
                <a:cs typeface="Arial MT"/>
              </a:rPr>
              <a:t>le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45" dirty="0">
                <a:latin typeface="Arial MT"/>
                <a:cs typeface="Arial MT"/>
              </a:rPr>
              <a:t>repo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5" dirty="0">
                <a:latin typeface="Arial MT"/>
                <a:cs typeface="Arial MT"/>
              </a:rPr>
              <a:t>modifié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105" dirty="0">
                <a:latin typeface="Arial MT"/>
                <a:cs typeface="Arial MT"/>
              </a:rPr>
              <a:t>sur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105" dirty="0">
                <a:latin typeface="Arial MT"/>
                <a:cs typeface="Arial MT"/>
              </a:rPr>
              <a:t>Github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552" y="1890005"/>
            <a:ext cx="3425825" cy="627380"/>
            <a:chOff x="409552" y="1890005"/>
            <a:chExt cx="3425825" cy="627380"/>
          </a:xfrm>
        </p:grpSpPr>
        <p:sp>
          <p:nvSpPr>
            <p:cNvPr id="16" name="object 16"/>
            <p:cNvSpPr/>
            <p:nvPr/>
          </p:nvSpPr>
          <p:spPr>
            <a:xfrm>
              <a:off x="3809422" y="2040641"/>
              <a:ext cx="26034" cy="476884"/>
            </a:xfrm>
            <a:custGeom>
              <a:avLst/>
              <a:gdLst/>
              <a:ahLst/>
              <a:cxnLst/>
              <a:rect l="l" t="t" r="r" b="b"/>
              <a:pathLst>
                <a:path w="26035" h="476885">
                  <a:moveTo>
                    <a:pt x="10756" y="446313"/>
                  </a:moveTo>
                  <a:lnTo>
                    <a:pt x="0" y="446313"/>
                  </a:lnTo>
                  <a:lnTo>
                    <a:pt x="12908" y="476691"/>
                  </a:lnTo>
                  <a:lnTo>
                    <a:pt x="23665" y="451376"/>
                  </a:lnTo>
                  <a:lnTo>
                    <a:pt x="10756" y="451376"/>
                  </a:lnTo>
                  <a:lnTo>
                    <a:pt x="10756" y="446313"/>
                  </a:lnTo>
                  <a:close/>
                </a:path>
                <a:path w="26035" h="476885">
                  <a:moveTo>
                    <a:pt x="15059" y="0"/>
                  </a:moveTo>
                  <a:lnTo>
                    <a:pt x="10756" y="0"/>
                  </a:lnTo>
                  <a:lnTo>
                    <a:pt x="10756" y="451376"/>
                  </a:lnTo>
                  <a:lnTo>
                    <a:pt x="15059" y="451376"/>
                  </a:lnTo>
                  <a:lnTo>
                    <a:pt x="15059" y="0"/>
                  </a:lnTo>
                  <a:close/>
                </a:path>
                <a:path w="26035" h="476885">
                  <a:moveTo>
                    <a:pt x="25816" y="446313"/>
                  </a:moveTo>
                  <a:lnTo>
                    <a:pt x="15059" y="446313"/>
                  </a:lnTo>
                  <a:lnTo>
                    <a:pt x="15059" y="451376"/>
                  </a:lnTo>
                  <a:lnTo>
                    <a:pt x="23665" y="451376"/>
                  </a:lnTo>
                  <a:lnTo>
                    <a:pt x="25816" y="4463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092" y="1892545"/>
              <a:ext cx="729615" cy="561340"/>
            </a:xfrm>
            <a:custGeom>
              <a:avLst/>
              <a:gdLst/>
              <a:ahLst/>
              <a:cxnLst/>
              <a:rect l="l" t="t" r="r" b="b"/>
              <a:pathLst>
                <a:path w="729615" h="561339">
                  <a:moveTo>
                    <a:pt x="0" y="280394"/>
                  </a:moveTo>
                  <a:lnTo>
                    <a:pt x="3953" y="238955"/>
                  </a:lnTo>
                  <a:lnTo>
                    <a:pt x="15439" y="199404"/>
                  </a:lnTo>
                  <a:lnTo>
                    <a:pt x="33892" y="162177"/>
                  </a:lnTo>
                  <a:lnTo>
                    <a:pt x="58748" y="127706"/>
                  </a:lnTo>
                  <a:lnTo>
                    <a:pt x="89444" y="96426"/>
                  </a:lnTo>
                  <a:lnTo>
                    <a:pt x="125416" y="68768"/>
                  </a:lnTo>
                  <a:lnTo>
                    <a:pt x="166098" y="45167"/>
                  </a:lnTo>
                  <a:lnTo>
                    <a:pt x="210928" y="26056"/>
                  </a:lnTo>
                  <a:lnTo>
                    <a:pt x="259340" y="11869"/>
                  </a:lnTo>
                  <a:lnTo>
                    <a:pt x="310772" y="3039"/>
                  </a:lnTo>
                  <a:lnTo>
                    <a:pt x="364658" y="0"/>
                  </a:lnTo>
                  <a:lnTo>
                    <a:pt x="418549" y="3039"/>
                  </a:lnTo>
                  <a:lnTo>
                    <a:pt x="469983" y="11869"/>
                  </a:lnTo>
                  <a:lnTo>
                    <a:pt x="518397" y="26056"/>
                  </a:lnTo>
                  <a:lnTo>
                    <a:pt x="563226" y="45167"/>
                  </a:lnTo>
                  <a:lnTo>
                    <a:pt x="603908" y="68768"/>
                  </a:lnTo>
                  <a:lnTo>
                    <a:pt x="639878" y="96426"/>
                  </a:lnTo>
                  <a:lnTo>
                    <a:pt x="670573" y="127706"/>
                  </a:lnTo>
                  <a:lnTo>
                    <a:pt x="695428" y="162177"/>
                  </a:lnTo>
                  <a:lnTo>
                    <a:pt x="713879" y="199404"/>
                  </a:lnTo>
                  <a:lnTo>
                    <a:pt x="725364" y="238955"/>
                  </a:lnTo>
                  <a:lnTo>
                    <a:pt x="729317" y="280394"/>
                  </a:lnTo>
                  <a:lnTo>
                    <a:pt x="725364" y="321834"/>
                  </a:lnTo>
                  <a:lnTo>
                    <a:pt x="713879" y="361385"/>
                  </a:lnTo>
                  <a:lnTo>
                    <a:pt x="695428" y="398612"/>
                  </a:lnTo>
                  <a:lnTo>
                    <a:pt x="670573" y="433082"/>
                  </a:lnTo>
                  <a:lnTo>
                    <a:pt x="639878" y="464363"/>
                  </a:lnTo>
                  <a:lnTo>
                    <a:pt x="603908" y="492021"/>
                  </a:lnTo>
                  <a:lnTo>
                    <a:pt x="563226" y="515622"/>
                  </a:lnTo>
                  <a:lnTo>
                    <a:pt x="518397" y="534732"/>
                  </a:lnTo>
                  <a:lnTo>
                    <a:pt x="469983" y="548920"/>
                  </a:lnTo>
                  <a:lnTo>
                    <a:pt x="418549" y="557750"/>
                  </a:lnTo>
                  <a:lnTo>
                    <a:pt x="364658" y="560789"/>
                  </a:lnTo>
                  <a:lnTo>
                    <a:pt x="310772" y="557750"/>
                  </a:lnTo>
                  <a:lnTo>
                    <a:pt x="259340" y="548920"/>
                  </a:lnTo>
                  <a:lnTo>
                    <a:pt x="210928" y="534732"/>
                  </a:lnTo>
                  <a:lnTo>
                    <a:pt x="166098" y="515622"/>
                  </a:lnTo>
                  <a:lnTo>
                    <a:pt x="125416" y="492021"/>
                  </a:lnTo>
                  <a:lnTo>
                    <a:pt x="89444" y="464363"/>
                  </a:lnTo>
                  <a:lnTo>
                    <a:pt x="58748" y="433082"/>
                  </a:lnTo>
                  <a:lnTo>
                    <a:pt x="33892" y="398612"/>
                  </a:lnTo>
                  <a:lnTo>
                    <a:pt x="15439" y="361385"/>
                  </a:lnTo>
                  <a:lnTo>
                    <a:pt x="3953" y="321834"/>
                  </a:lnTo>
                  <a:lnTo>
                    <a:pt x="0" y="280394"/>
                  </a:lnTo>
                  <a:close/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69831" y="2150975"/>
            <a:ext cx="528320" cy="24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2499"/>
              </a:lnSpc>
              <a:spcBef>
                <a:spcPts val="95"/>
              </a:spcBef>
            </a:pPr>
            <a:r>
              <a:rPr sz="700" spc="-110" dirty="0">
                <a:latin typeface="Arial MT"/>
                <a:cs typeface="Arial MT"/>
              </a:rPr>
              <a:t>Lancer</a:t>
            </a:r>
            <a:r>
              <a:rPr sz="700" spc="-25" dirty="0">
                <a:latin typeface="Arial MT"/>
                <a:cs typeface="Arial MT"/>
              </a:rPr>
              <a:t> </a:t>
            </a:r>
            <a:r>
              <a:rPr sz="700" spc="-85" dirty="0">
                <a:latin typeface="Arial MT"/>
                <a:cs typeface="Arial MT"/>
              </a:rPr>
              <a:t>le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90" dirty="0">
                <a:latin typeface="Arial MT"/>
                <a:cs typeface="Arial MT"/>
              </a:rPr>
              <a:t>build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130" dirty="0">
                <a:latin typeface="Arial MT"/>
                <a:cs typeface="Arial MT"/>
              </a:rPr>
              <a:t>du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pipeline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010" y="2048801"/>
            <a:ext cx="449580" cy="24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2600"/>
              </a:lnSpc>
              <a:spcBef>
                <a:spcPts val="95"/>
              </a:spcBef>
            </a:pPr>
            <a:r>
              <a:rPr sz="700" b="1" spc="-130" dirty="0">
                <a:latin typeface="Arial"/>
                <a:cs typeface="Arial"/>
              </a:rPr>
              <a:t>Code</a:t>
            </a:r>
            <a:r>
              <a:rPr sz="700" b="1" spc="-40" dirty="0">
                <a:latin typeface="Arial"/>
                <a:cs typeface="Arial"/>
              </a:rPr>
              <a:t> </a:t>
            </a:r>
            <a:r>
              <a:rPr sz="700" b="1" spc="-125" dirty="0">
                <a:latin typeface="Arial"/>
                <a:cs typeface="Arial"/>
              </a:rPr>
              <a:t>de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spc="-110" dirty="0">
                <a:latin typeface="Arial"/>
                <a:cs typeface="Arial"/>
              </a:rPr>
              <a:t>votre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75" dirty="0">
                <a:latin typeface="Arial"/>
                <a:cs typeface="Arial"/>
              </a:rPr>
              <a:t>application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2091" y="1064119"/>
            <a:ext cx="729615" cy="561340"/>
          </a:xfrm>
          <a:custGeom>
            <a:avLst/>
            <a:gdLst/>
            <a:ahLst/>
            <a:cxnLst/>
            <a:rect l="l" t="t" r="r" b="b"/>
            <a:pathLst>
              <a:path w="729615" h="561340">
                <a:moveTo>
                  <a:pt x="0" y="280394"/>
                </a:moveTo>
                <a:lnTo>
                  <a:pt x="3953" y="238955"/>
                </a:lnTo>
                <a:lnTo>
                  <a:pt x="15439" y="199404"/>
                </a:lnTo>
                <a:lnTo>
                  <a:pt x="33892" y="162177"/>
                </a:lnTo>
                <a:lnTo>
                  <a:pt x="58748" y="127706"/>
                </a:lnTo>
                <a:lnTo>
                  <a:pt x="89444" y="96426"/>
                </a:lnTo>
                <a:lnTo>
                  <a:pt x="125416" y="68768"/>
                </a:lnTo>
                <a:lnTo>
                  <a:pt x="166098" y="45167"/>
                </a:lnTo>
                <a:lnTo>
                  <a:pt x="210928" y="26056"/>
                </a:lnTo>
                <a:lnTo>
                  <a:pt x="259340" y="11869"/>
                </a:lnTo>
                <a:lnTo>
                  <a:pt x="310772" y="3039"/>
                </a:lnTo>
                <a:lnTo>
                  <a:pt x="364658" y="0"/>
                </a:lnTo>
                <a:lnTo>
                  <a:pt x="418549" y="3039"/>
                </a:lnTo>
                <a:lnTo>
                  <a:pt x="469983" y="11869"/>
                </a:lnTo>
                <a:lnTo>
                  <a:pt x="518397" y="26056"/>
                </a:lnTo>
                <a:lnTo>
                  <a:pt x="563226" y="45167"/>
                </a:lnTo>
                <a:lnTo>
                  <a:pt x="603908" y="68768"/>
                </a:lnTo>
                <a:lnTo>
                  <a:pt x="639878" y="96426"/>
                </a:lnTo>
                <a:lnTo>
                  <a:pt x="670573" y="127706"/>
                </a:lnTo>
                <a:lnTo>
                  <a:pt x="695428" y="162177"/>
                </a:lnTo>
                <a:lnTo>
                  <a:pt x="713879" y="199404"/>
                </a:lnTo>
                <a:lnTo>
                  <a:pt x="725364" y="238955"/>
                </a:lnTo>
                <a:lnTo>
                  <a:pt x="729317" y="280394"/>
                </a:lnTo>
                <a:lnTo>
                  <a:pt x="725364" y="321834"/>
                </a:lnTo>
                <a:lnTo>
                  <a:pt x="713879" y="361385"/>
                </a:lnTo>
                <a:lnTo>
                  <a:pt x="695428" y="398612"/>
                </a:lnTo>
                <a:lnTo>
                  <a:pt x="670573" y="433082"/>
                </a:lnTo>
                <a:lnTo>
                  <a:pt x="639878" y="464363"/>
                </a:lnTo>
                <a:lnTo>
                  <a:pt x="603908" y="492021"/>
                </a:lnTo>
                <a:lnTo>
                  <a:pt x="563226" y="515622"/>
                </a:lnTo>
                <a:lnTo>
                  <a:pt x="518397" y="534732"/>
                </a:lnTo>
                <a:lnTo>
                  <a:pt x="469983" y="548920"/>
                </a:lnTo>
                <a:lnTo>
                  <a:pt x="418549" y="557750"/>
                </a:lnTo>
                <a:lnTo>
                  <a:pt x="364658" y="560789"/>
                </a:lnTo>
                <a:lnTo>
                  <a:pt x="310772" y="557750"/>
                </a:lnTo>
                <a:lnTo>
                  <a:pt x="259340" y="548920"/>
                </a:lnTo>
                <a:lnTo>
                  <a:pt x="210928" y="534732"/>
                </a:lnTo>
                <a:lnTo>
                  <a:pt x="166098" y="515622"/>
                </a:lnTo>
                <a:lnTo>
                  <a:pt x="125416" y="492021"/>
                </a:lnTo>
                <a:lnTo>
                  <a:pt x="89444" y="464363"/>
                </a:lnTo>
                <a:lnTo>
                  <a:pt x="58748" y="433082"/>
                </a:lnTo>
                <a:lnTo>
                  <a:pt x="33892" y="398612"/>
                </a:lnTo>
                <a:lnTo>
                  <a:pt x="15439" y="361385"/>
                </a:lnTo>
                <a:lnTo>
                  <a:pt x="3953" y="321834"/>
                </a:lnTo>
                <a:lnTo>
                  <a:pt x="0" y="280394"/>
                </a:lnTo>
                <a:close/>
              </a:path>
            </a:pathLst>
          </a:custGeom>
          <a:ln w="4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9771" y="1275158"/>
            <a:ext cx="35369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b="1" spc="-100" dirty="0">
                <a:latin typeface="Arial"/>
                <a:cs typeface="Arial"/>
              </a:rPr>
              <a:t>Jenkinsfile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1272" y="1341843"/>
            <a:ext cx="524510" cy="833755"/>
          </a:xfrm>
          <a:custGeom>
            <a:avLst/>
            <a:gdLst/>
            <a:ahLst/>
            <a:cxnLst/>
            <a:rect l="l" t="t" r="r" b="b"/>
            <a:pathLst>
              <a:path w="524510" h="833755">
                <a:moveTo>
                  <a:pt x="524294" y="334264"/>
                </a:moveTo>
                <a:lnTo>
                  <a:pt x="519988" y="331724"/>
                </a:lnTo>
                <a:lnTo>
                  <a:pt x="498475" y="319074"/>
                </a:lnTo>
                <a:lnTo>
                  <a:pt x="498475" y="331724"/>
                </a:lnTo>
                <a:lnTo>
                  <a:pt x="264274" y="331724"/>
                </a:lnTo>
                <a:lnTo>
                  <a:pt x="264274" y="5054"/>
                </a:lnTo>
                <a:lnTo>
                  <a:pt x="264274" y="2527"/>
                </a:lnTo>
                <a:lnTo>
                  <a:pt x="264274" y="0"/>
                </a:lnTo>
                <a:lnTo>
                  <a:pt x="0" y="0"/>
                </a:lnTo>
                <a:lnTo>
                  <a:pt x="0" y="5054"/>
                </a:lnTo>
                <a:lnTo>
                  <a:pt x="259969" y="5054"/>
                </a:lnTo>
                <a:lnTo>
                  <a:pt x="259969" y="331724"/>
                </a:lnTo>
                <a:lnTo>
                  <a:pt x="259969" y="336892"/>
                </a:lnTo>
                <a:lnTo>
                  <a:pt x="259969" y="828268"/>
                </a:lnTo>
                <a:lnTo>
                  <a:pt x="0" y="828268"/>
                </a:lnTo>
                <a:lnTo>
                  <a:pt x="0" y="833335"/>
                </a:lnTo>
                <a:lnTo>
                  <a:pt x="264274" y="833335"/>
                </a:lnTo>
                <a:lnTo>
                  <a:pt x="264274" y="830795"/>
                </a:lnTo>
                <a:lnTo>
                  <a:pt x="264274" y="828268"/>
                </a:lnTo>
                <a:lnTo>
                  <a:pt x="264274" y="336892"/>
                </a:lnTo>
                <a:lnTo>
                  <a:pt x="498475" y="336892"/>
                </a:lnTo>
                <a:lnTo>
                  <a:pt x="498475" y="349453"/>
                </a:lnTo>
                <a:lnTo>
                  <a:pt x="519988" y="336892"/>
                </a:lnTo>
                <a:lnTo>
                  <a:pt x="524294" y="334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23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7F7FB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F7F7FB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E1E2F2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24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2783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505534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4762" y="632152"/>
            <a:ext cx="3950335" cy="1153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Webhooks</a:t>
            </a:r>
            <a:endParaRPr sz="1400">
              <a:latin typeface="Tahoma"/>
              <a:cs typeface="Tahoma"/>
            </a:endParaRPr>
          </a:p>
          <a:p>
            <a:pPr marL="481965" marR="66675">
              <a:lnSpc>
                <a:spcPct val="102600"/>
              </a:lnSpc>
              <a:spcBef>
                <a:spcPts val="1485"/>
              </a:spcBef>
            </a:pPr>
            <a:r>
              <a:rPr sz="1100" dirty="0">
                <a:latin typeface="Tahoma"/>
                <a:cs typeface="Tahoma"/>
              </a:rPr>
              <a:t>Un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webhook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rappel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notification</a:t>
            </a:r>
            <a:r>
              <a:rPr sz="1100" spc="-40" dirty="0">
                <a:latin typeface="Tahoma"/>
                <a:cs typeface="Tahoma"/>
              </a:rPr>
              <a:t> temps </a:t>
            </a:r>
            <a:r>
              <a:rPr sz="1100" spc="-60" dirty="0">
                <a:latin typeface="Tahoma"/>
                <a:cs typeface="Tahoma"/>
              </a:rPr>
              <a:t>r</a:t>
            </a:r>
            <a:r>
              <a:rPr sz="1100" spc="-600" dirty="0">
                <a:latin typeface="Tahoma"/>
                <a:cs typeface="Tahoma"/>
              </a:rPr>
              <a:t>´</a:t>
            </a:r>
            <a:r>
              <a:rPr sz="1100" spc="-30" dirty="0">
                <a:latin typeface="Tahoma"/>
                <a:cs typeface="Tahoma"/>
              </a:rPr>
              <a:t>eelle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http</a:t>
            </a:r>
            <a:endParaRPr sz="1100">
              <a:latin typeface="Tahoma"/>
              <a:cs typeface="Tahoma"/>
            </a:endParaRPr>
          </a:p>
          <a:p>
            <a:pPr marL="481965" marR="5080">
              <a:lnSpc>
                <a:spcPct val="102600"/>
              </a:lnSpc>
              <a:spcBef>
                <a:spcPts val="265"/>
              </a:spcBef>
            </a:pPr>
            <a:r>
              <a:rPr sz="1100" dirty="0">
                <a:latin typeface="Tahoma"/>
                <a:cs typeface="Tahoma"/>
              </a:rPr>
              <a:t>Il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effect</a:t>
            </a:r>
            <a:r>
              <a:rPr sz="1100" spc="-85" dirty="0">
                <a:latin typeface="Tahoma"/>
                <a:cs typeface="Tahoma"/>
              </a:rPr>
              <a:t>u</a:t>
            </a:r>
            <a:r>
              <a:rPr sz="1100" spc="-625" dirty="0">
                <a:latin typeface="Tahoma"/>
                <a:cs typeface="Tahoma"/>
              </a:rPr>
              <a:t>´</a:t>
            </a:r>
            <a:r>
              <a:rPr sz="1100" spc="-5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vous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faites </a:t>
            </a:r>
            <a:r>
              <a:rPr sz="1100" spc="-60" dirty="0">
                <a:latin typeface="Tahoma"/>
                <a:cs typeface="Tahoma"/>
              </a:rPr>
              <a:t>des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changement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votre </a:t>
            </a:r>
            <a:r>
              <a:rPr sz="1100" spc="-35" dirty="0">
                <a:latin typeface="Tahoma"/>
                <a:cs typeface="Tahoma"/>
              </a:rPr>
              <a:t>repository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9460" y="1879847"/>
            <a:ext cx="874394" cy="485775"/>
          </a:xfrm>
          <a:custGeom>
            <a:avLst/>
            <a:gdLst/>
            <a:ahLst/>
            <a:cxnLst/>
            <a:rect l="l" t="t" r="r" b="b"/>
            <a:pathLst>
              <a:path w="874395" h="485775">
                <a:moveTo>
                  <a:pt x="790801" y="0"/>
                </a:moveTo>
                <a:lnTo>
                  <a:pt x="83236" y="0"/>
                </a:lnTo>
                <a:lnTo>
                  <a:pt x="50844" y="6357"/>
                </a:lnTo>
                <a:lnTo>
                  <a:pt x="24385" y="23691"/>
                </a:lnTo>
                <a:lnTo>
                  <a:pt x="6543" y="49395"/>
                </a:lnTo>
                <a:lnTo>
                  <a:pt x="0" y="80865"/>
                </a:lnTo>
                <a:lnTo>
                  <a:pt x="0" y="404325"/>
                </a:lnTo>
                <a:lnTo>
                  <a:pt x="6543" y="435795"/>
                </a:lnTo>
                <a:lnTo>
                  <a:pt x="24385" y="461499"/>
                </a:lnTo>
                <a:lnTo>
                  <a:pt x="50844" y="478833"/>
                </a:lnTo>
                <a:lnTo>
                  <a:pt x="83236" y="485190"/>
                </a:lnTo>
                <a:lnTo>
                  <a:pt x="790801" y="485190"/>
                </a:lnTo>
                <a:lnTo>
                  <a:pt x="823193" y="478833"/>
                </a:lnTo>
                <a:lnTo>
                  <a:pt x="849652" y="461499"/>
                </a:lnTo>
                <a:lnTo>
                  <a:pt x="867494" y="435795"/>
                </a:lnTo>
                <a:lnTo>
                  <a:pt x="874038" y="404325"/>
                </a:lnTo>
                <a:lnTo>
                  <a:pt x="874038" y="80865"/>
                </a:lnTo>
                <a:lnTo>
                  <a:pt x="867494" y="49395"/>
                </a:lnTo>
                <a:lnTo>
                  <a:pt x="849652" y="23691"/>
                </a:lnTo>
                <a:lnTo>
                  <a:pt x="823193" y="6357"/>
                </a:lnTo>
                <a:lnTo>
                  <a:pt x="79080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1596" y="2064569"/>
            <a:ext cx="290195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-10" dirty="0">
                <a:latin typeface="Arial Black"/>
                <a:cs typeface="Arial Black"/>
              </a:rPr>
              <a:t>GitHub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9460" y="2720602"/>
            <a:ext cx="874394" cy="485775"/>
          </a:xfrm>
          <a:custGeom>
            <a:avLst/>
            <a:gdLst/>
            <a:ahLst/>
            <a:cxnLst/>
            <a:rect l="l" t="t" r="r" b="b"/>
            <a:pathLst>
              <a:path w="874395" h="485775">
                <a:moveTo>
                  <a:pt x="790763" y="0"/>
                </a:moveTo>
                <a:lnTo>
                  <a:pt x="83275" y="0"/>
                </a:lnTo>
                <a:lnTo>
                  <a:pt x="50860" y="6357"/>
                </a:lnTo>
                <a:lnTo>
                  <a:pt x="24390" y="23695"/>
                </a:lnTo>
                <a:lnTo>
                  <a:pt x="6544" y="49411"/>
                </a:lnTo>
                <a:lnTo>
                  <a:pt x="0" y="80902"/>
                </a:lnTo>
                <a:lnTo>
                  <a:pt x="0" y="404514"/>
                </a:lnTo>
                <a:lnTo>
                  <a:pt x="6544" y="436005"/>
                </a:lnTo>
                <a:lnTo>
                  <a:pt x="24390" y="461721"/>
                </a:lnTo>
                <a:lnTo>
                  <a:pt x="50860" y="479059"/>
                </a:lnTo>
                <a:lnTo>
                  <a:pt x="83275" y="485417"/>
                </a:lnTo>
                <a:lnTo>
                  <a:pt x="790763" y="485417"/>
                </a:lnTo>
                <a:lnTo>
                  <a:pt x="823177" y="479059"/>
                </a:lnTo>
                <a:lnTo>
                  <a:pt x="849647" y="461721"/>
                </a:lnTo>
                <a:lnTo>
                  <a:pt x="867494" y="436005"/>
                </a:lnTo>
                <a:lnTo>
                  <a:pt x="874038" y="404514"/>
                </a:lnTo>
                <a:lnTo>
                  <a:pt x="874038" y="80902"/>
                </a:lnTo>
                <a:lnTo>
                  <a:pt x="867494" y="49411"/>
                </a:lnTo>
                <a:lnTo>
                  <a:pt x="849647" y="23695"/>
                </a:lnTo>
                <a:lnTo>
                  <a:pt x="823177" y="6357"/>
                </a:lnTo>
                <a:lnTo>
                  <a:pt x="79076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5034" y="2905627"/>
            <a:ext cx="323215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-10" dirty="0">
                <a:latin typeface="Arial Black"/>
                <a:cs typeface="Arial Black"/>
              </a:rPr>
              <a:t>Jenkins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5174" y="2720602"/>
            <a:ext cx="874394" cy="485775"/>
          </a:xfrm>
          <a:custGeom>
            <a:avLst/>
            <a:gdLst/>
            <a:ahLst/>
            <a:cxnLst/>
            <a:rect l="l" t="t" r="r" b="b"/>
            <a:pathLst>
              <a:path w="874394" h="485775">
                <a:moveTo>
                  <a:pt x="790763" y="0"/>
                </a:moveTo>
                <a:lnTo>
                  <a:pt x="83275" y="0"/>
                </a:lnTo>
                <a:lnTo>
                  <a:pt x="50860" y="6357"/>
                </a:lnTo>
                <a:lnTo>
                  <a:pt x="24390" y="23695"/>
                </a:lnTo>
                <a:lnTo>
                  <a:pt x="6544" y="49411"/>
                </a:lnTo>
                <a:lnTo>
                  <a:pt x="0" y="80902"/>
                </a:lnTo>
                <a:lnTo>
                  <a:pt x="0" y="404514"/>
                </a:lnTo>
                <a:lnTo>
                  <a:pt x="6544" y="436005"/>
                </a:lnTo>
                <a:lnTo>
                  <a:pt x="24390" y="461721"/>
                </a:lnTo>
                <a:lnTo>
                  <a:pt x="50860" y="479059"/>
                </a:lnTo>
                <a:lnTo>
                  <a:pt x="83275" y="485417"/>
                </a:lnTo>
                <a:lnTo>
                  <a:pt x="790763" y="485417"/>
                </a:lnTo>
                <a:lnTo>
                  <a:pt x="823177" y="479059"/>
                </a:lnTo>
                <a:lnTo>
                  <a:pt x="849647" y="461721"/>
                </a:lnTo>
                <a:lnTo>
                  <a:pt x="867494" y="436005"/>
                </a:lnTo>
                <a:lnTo>
                  <a:pt x="874038" y="404514"/>
                </a:lnTo>
                <a:lnTo>
                  <a:pt x="874038" y="80902"/>
                </a:lnTo>
                <a:lnTo>
                  <a:pt x="867494" y="49411"/>
                </a:lnTo>
                <a:lnTo>
                  <a:pt x="849647" y="23695"/>
                </a:lnTo>
                <a:lnTo>
                  <a:pt x="823177" y="6357"/>
                </a:lnTo>
                <a:lnTo>
                  <a:pt x="79076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3155" y="2905627"/>
            <a:ext cx="218440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-20" dirty="0">
                <a:latin typeface="Arial Black"/>
                <a:cs typeface="Arial Black"/>
              </a:rPr>
              <a:t>Repo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7913" y="1850386"/>
            <a:ext cx="874394" cy="485775"/>
          </a:xfrm>
          <a:custGeom>
            <a:avLst/>
            <a:gdLst/>
            <a:ahLst/>
            <a:cxnLst/>
            <a:rect l="l" t="t" r="r" b="b"/>
            <a:pathLst>
              <a:path w="874394" h="485775">
                <a:moveTo>
                  <a:pt x="790763" y="0"/>
                </a:moveTo>
                <a:lnTo>
                  <a:pt x="83275" y="0"/>
                </a:lnTo>
                <a:lnTo>
                  <a:pt x="50860" y="6357"/>
                </a:lnTo>
                <a:lnTo>
                  <a:pt x="24390" y="23695"/>
                </a:lnTo>
                <a:lnTo>
                  <a:pt x="6544" y="49411"/>
                </a:lnTo>
                <a:lnTo>
                  <a:pt x="0" y="80902"/>
                </a:lnTo>
                <a:lnTo>
                  <a:pt x="0" y="404514"/>
                </a:lnTo>
                <a:lnTo>
                  <a:pt x="6544" y="436005"/>
                </a:lnTo>
                <a:lnTo>
                  <a:pt x="24390" y="461721"/>
                </a:lnTo>
                <a:lnTo>
                  <a:pt x="50860" y="479059"/>
                </a:lnTo>
                <a:lnTo>
                  <a:pt x="83275" y="485417"/>
                </a:lnTo>
                <a:lnTo>
                  <a:pt x="790763" y="485417"/>
                </a:lnTo>
                <a:lnTo>
                  <a:pt x="823177" y="479059"/>
                </a:lnTo>
                <a:lnTo>
                  <a:pt x="849647" y="461721"/>
                </a:lnTo>
                <a:lnTo>
                  <a:pt x="867494" y="436005"/>
                </a:lnTo>
                <a:lnTo>
                  <a:pt x="874038" y="404514"/>
                </a:lnTo>
                <a:lnTo>
                  <a:pt x="874038" y="80902"/>
                </a:lnTo>
                <a:lnTo>
                  <a:pt x="867494" y="49411"/>
                </a:lnTo>
                <a:lnTo>
                  <a:pt x="849647" y="23695"/>
                </a:lnTo>
                <a:lnTo>
                  <a:pt x="823177" y="6357"/>
                </a:lnTo>
                <a:lnTo>
                  <a:pt x="79076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95782" y="2035336"/>
            <a:ext cx="138430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-25" dirty="0">
                <a:latin typeface="Arial Black"/>
                <a:cs typeface="Arial Black"/>
              </a:rPr>
              <a:t>Git</a:t>
            </a:r>
            <a:endParaRPr sz="50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4661" y="1830330"/>
            <a:ext cx="320449" cy="52530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062692" y="2081651"/>
            <a:ext cx="765175" cy="22860"/>
          </a:xfrm>
          <a:custGeom>
            <a:avLst/>
            <a:gdLst/>
            <a:ahLst/>
            <a:cxnLst/>
            <a:rect l="l" t="t" r="r" b="b"/>
            <a:pathLst>
              <a:path w="765175" h="22860">
                <a:moveTo>
                  <a:pt x="741699" y="0"/>
                </a:moveTo>
                <a:lnTo>
                  <a:pt x="741699" y="22661"/>
                </a:lnTo>
                <a:lnTo>
                  <a:pt x="761138" y="13219"/>
                </a:lnTo>
                <a:lnTo>
                  <a:pt x="745587" y="13219"/>
                </a:lnTo>
                <a:lnTo>
                  <a:pt x="745587" y="9442"/>
                </a:lnTo>
                <a:lnTo>
                  <a:pt x="761138" y="9442"/>
                </a:lnTo>
                <a:lnTo>
                  <a:pt x="741699" y="0"/>
                </a:lnTo>
                <a:close/>
              </a:path>
              <a:path w="765175" h="22860">
                <a:moveTo>
                  <a:pt x="741699" y="9442"/>
                </a:moveTo>
                <a:lnTo>
                  <a:pt x="0" y="9442"/>
                </a:lnTo>
                <a:lnTo>
                  <a:pt x="0" y="13219"/>
                </a:lnTo>
                <a:lnTo>
                  <a:pt x="741699" y="13219"/>
                </a:lnTo>
                <a:lnTo>
                  <a:pt x="741699" y="9442"/>
                </a:lnTo>
                <a:close/>
              </a:path>
              <a:path w="765175" h="22860">
                <a:moveTo>
                  <a:pt x="761138" y="9442"/>
                </a:moveTo>
                <a:lnTo>
                  <a:pt x="745587" y="9442"/>
                </a:lnTo>
                <a:lnTo>
                  <a:pt x="745587" y="13219"/>
                </a:lnTo>
                <a:lnTo>
                  <a:pt x="761138" y="13219"/>
                </a:lnTo>
                <a:lnTo>
                  <a:pt x="765026" y="11330"/>
                </a:lnTo>
                <a:lnTo>
                  <a:pt x="761138" y="94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0451" y="1912508"/>
            <a:ext cx="382905" cy="1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0"/>
              </a:spcBef>
            </a:pPr>
            <a:r>
              <a:rPr sz="500" spc="-25" dirty="0">
                <a:latin typeface="Arial MT"/>
                <a:cs typeface="Arial MT"/>
              </a:rPr>
              <a:t>Effectue</a:t>
            </a:r>
            <a:r>
              <a:rPr sz="500" spc="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des</a:t>
            </a:r>
            <a:r>
              <a:rPr sz="500" spc="500" dirty="0">
                <a:latin typeface="Arial MT"/>
                <a:cs typeface="Arial MT"/>
              </a:rPr>
              <a:t> </a:t>
            </a:r>
            <a:r>
              <a:rPr sz="500" spc="-35" dirty="0">
                <a:latin typeface="Arial MT"/>
                <a:cs typeface="Arial MT"/>
              </a:rPr>
              <a:t>Changements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1834" y="2081651"/>
            <a:ext cx="637540" cy="22860"/>
          </a:xfrm>
          <a:custGeom>
            <a:avLst/>
            <a:gdLst/>
            <a:ahLst/>
            <a:cxnLst/>
            <a:rect l="l" t="t" r="r" b="b"/>
            <a:pathLst>
              <a:path w="637539" h="22860">
                <a:moveTo>
                  <a:pt x="614027" y="0"/>
                </a:moveTo>
                <a:lnTo>
                  <a:pt x="614027" y="22661"/>
                </a:lnTo>
                <a:lnTo>
                  <a:pt x="633465" y="13219"/>
                </a:lnTo>
                <a:lnTo>
                  <a:pt x="617914" y="13219"/>
                </a:lnTo>
                <a:lnTo>
                  <a:pt x="617914" y="9442"/>
                </a:lnTo>
                <a:lnTo>
                  <a:pt x="633465" y="9442"/>
                </a:lnTo>
                <a:lnTo>
                  <a:pt x="614027" y="0"/>
                </a:lnTo>
                <a:close/>
              </a:path>
              <a:path w="637539" h="22860">
                <a:moveTo>
                  <a:pt x="614027" y="9442"/>
                </a:moveTo>
                <a:lnTo>
                  <a:pt x="0" y="9442"/>
                </a:lnTo>
                <a:lnTo>
                  <a:pt x="0" y="13219"/>
                </a:lnTo>
                <a:lnTo>
                  <a:pt x="614027" y="13219"/>
                </a:lnTo>
                <a:lnTo>
                  <a:pt x="614027" y="9442"/>
                </a:lnTo>
                <a:close/>
              </a:path>
              <a:path w="637539" h="22860">
                <a:moveTo>
                  <a:pt x="633465" y="9442"/>
                </a:moveTo>
                <a:lnTo>
                  <a:pt x="617914" y="9442"/>
                </a:lnTo>
                <a:lnTo>
                  <a:pt x="617914" y="13219"/>
                </a:lnTo>
                <a:lnTo>
                  <a:pt x="633465" y="13219"/>
                </a:lnTo>
                <a:lnTo>
                  <a:pt x="637353" y="11330"/>
                </a:lnTo>
                <a:lnTo>
                  <a:pt x="633465" y="94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83684" y="1884181"/>
            <a:ext cx="491490" cy="1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6670">
              <a:lnSpc>
                <a:spcPct val="107100"/>
              </a:lnSpc>
              <a:spcBef>
                <a:spcPts val="90"/>
              </a:spcBef>
            </a:pPr>
            <a:r>
              <a:rPr sz="500" spc="-30" dirty="0">
                <a:latin typeface="Arial MT"/>
                <a:cs typeface="Arial MT"/>
              </a:rPr>
              <a:t>Envoyer</a:t>
            </a:r>
            <a:r>
              <a:rPr sz="500" dirty="0">
                <a:latin typeface="Arial MT"/>
                <a:cs typeface="Arial MT"/>
              </a:rPr>
              <a:t> </a:t>
            </a:r>
            <a:r>
              <a:rPr sz="500" spc="-20" dirty="0">
                <a:latin typeface="Arial MT"/>
                <a:cs typeface="Arial MT"/>
              </a:rPr>
              <a:t>le</a:t>
            </a:r>
            <a:r>
              <a:rPr sz="500" dirty="0">
                <a:latin typeface="Arial MT"/>
                <a:cs typeface="Arial MT"/>
              </a:rPr>
              <a:t> </a:t>
            </a:r>
            <a:r>
              <a:rPr sz="500" spc="-20" dirty="0">
                <a:latin typeface="Arial MT"/>
                <a:cs typeface="Arial MT"/>
              </a:rPr>
              <a:t>code</a:t>
            </a:r>
            <a:r>
              <a:rPr sz="500" spc="500" dirty="0">
                <a:latin typeface="Arial MT"/>
                <a:cs typeface="Arial MT"/>
              </a:rPr>
              <a:t> </a:t>
            </a:r>
            <a:r>
              <a:rPr sz="500" spc="-30" dirty="0">
                <a:latin typeface="Arial MT"/>
                <a:cs typeface="Arial MT"/>
              </a:rPr>
              <a:t>modifié</a:t>
            </a:r>
            <a:r>
              <a:rPr sz="50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sur</a:t>
            </a:r>
            <a:r>
              <a:rPr sz="500" spc="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Github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65766" y="2364930"/>
            <a:ext cx="22860" cy="355600"/>
          </a:xfrm>
          <a:custGeom>
            <a:avLst/>
            <a:gdLst/>
            <a:ahLst/>
            <a:cxnLst/>
            <a:rect l="l" t="t" r="r" b="b"/>
            <a:pathLst>
              <a:path w="22860" h="355600">
                <a:moveTo>
                  <a:pt x="22364" y="332943"/>
                </a:moveTo>
                <a:lnTo>
                  <a:pt x="12649" y="332943"/>
                </a:lnTo>
                <a:lnTo>
                  <a:pt x="12649" y="0"/>
                </a:lnTo>
                <a:lnTo>
                  <a:pt x="8763" y="0"/>
                </a:lnTo>
                <a:lnTo>
                  <a:pt x="8763" y="332917"/>
                </a:lnTo>
                <a:lnTo>
                  <a:pt x="0" y="332917"/>
                </a:lnTo>
                <a:lnTo>
                  <a:pt x="0" y="336677"/>
                </a:lnTo>
                <a:lnTo>
                  <a:pt x="5791" y="336677"/>
                </a:lnTo>
                <a:lnTo>
                  <a:pt x="5791" y="355447"/>
                </a:lnTo>
                <a:lnTo>
                  <a:pt x="15621" y="355447"/>
                </a:lnTo>
                <a:lnTo>
                  <a:pt x="15621" y="336715"/>
                </a:lnTo>
                <a:lnTo>
                  <a:pt x="20421" y="336715"/>
                </a:lnTo>
                <a:lnTo>
                  <a:pt x="22364" y="3329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24925" y="2384857"/>
            <a:ext cx="328930" cy="270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07100"/>
              </a:lnSpc>
              <a:spcBef>
                <a:spcPts val="90"/>
              </a:spcBef>
            </a:pPr>
            <a:r>
              <a:rPr sz="500" spc="-10" dirty="0">
                <a:latin typeface="Arial MT"/>
                <a:cs typeface="Arial MT"/>
              </a:rPr>
              <a:t>Jenkins</a:t>
            </a:r>
            <a:r>
              <a:rPr sz="500" spc="500" dirty="0">
                <a:latin typeface="Arial MT"/>
                <a:cs typeface="Arial MT"/>
              </a:rPr>
              <a:t> </a:t>
            </a:r>
            <a:r>
              <a:rPr sz="500" spc="-30" dirty="0">
                <a:latin typeface="Arial MT"/>
                <a:cs typeface="Arial MT"/>
              </a:rPr>
              <a:t>Reçoit</a:t>
            </a:r>
            <a:r>
              <a:rPr sz="500" spc="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une</a:t>
            </a:r>
            <a:r>
              <a:rPr sz="500" spc="500" dirty="0">
                <a:latin typeface="Arial MT"/>
                <a:cs typeface="Arial MT"/>
              </a:rPr>
              <a:t> </a:t>
            </a:r>
            <a:r>
              <a:rPr sz="500" spc="-30" dirty="0">
                <a:latin typeface="Arial MT"/>
                <a:cs typeface="Arial MT"/>
              </a:rPr>
              <a:t>notifications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19096" y="2951867"/>
            <a:ext cx="620395" cy="22860"/>
          </a:xfrm>
          <a:custGeom>
            <a:avLst/>
            <a:gdLst/>
            <a:ahLst/>
            <a:cxnLst/>
            <a:rect l="l" t="t" r="r" b="b"/>
            <a:pathLst>
              <a:path w="620395" h="22860">
                <a:moveTo>
                  <a:pt x="23326" y="0"/>
                </a:moveTo>
                <a:lnTo>
                  <a:pt x="0" y="11330"/>
                </a:lnTo>
                <a:lnTo>
                  <a:pt x="23326" y="22661"/>
                </a:lnTo>
                <a:lnTo>
                  <a:pt x="23326" y="13219"/>
                </a:lnTo>
                <a:lnTo>
                  <a:pt x="19438" y="13219"/>
                </a:lnTo>
                <a:lnTo>
                  <a:pt x="19438" y="9442"/>
                </a:lnTo>
                <a:lnTo>
                  <a:pt x="23326" y="9442"/>
                </a:lnTo>
                <a:lnTo>
                  <a:pt x="23326" y="0"/>
                </a:lnTo>
                <a:close/>
              </a:path>
              <a:path w="620395" h="22860">
                <a:moveTo>
                  <a:pt x="23326" y="9442"/>
                </a:moveTo>
                <a:lnTo>
                  <a:pt x="19438" y="9442"/>
                </a:lnTo>
                <a:lnTo>
                  <a:pt x="19438" y="13219"/>
                </a:lnTo>
                <a:lnTo>
                  <a:pt x="23326" y="13219"/>
                </a:lnTo>
                <a:lnTo>
                  <a:pt x="23326" y="9442"/>
                </a:lnTo>
                <a:close/>
              </a:path>
              <a:path w="620395" h="22860">
                <a:moveTo>
                  <a:pt x="620130" y="9442"/>
                </a:moveTo>
                <a:lnTo>
                  <a:pt x="23326" y="9442"/>
                </a:lnTo>
                <a:lnTo>
                  <a:pt x="23326" y="13219"/>
                </a:lnTo>
                <a:lnTo>
                  <a:pt x="620130" y="13219"/>
                </a:lnTo>
                <a:lnTo>
                  <a:pt x="620130" y="94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10276" y="2688073"/>
            <a:ext cx="438150" cy="270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8585">
              <a:lnSpc>
                <a:spcPct val="107100"/>
              </a:lnSpc>
              <a:spcBef>
                <a:spcPts val="90"/>
              </a:spcBef>
            </a:pPr>
            <a:r>
              <a:rPr sz="500" spc="-10" dirty="0">
                <a:latin typeface="Arial MT"/>
                <a:cs typeface="Arial MT"/>
              </a:rPr>
              <a:t>Jenkins</a:t>
            </a:r>
            <a:r>
              <a:rPr sz="500" spc="50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charge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0" dirty="0">
                <a:latin typeface="Arial MT"/>
                <a:cs typeface="Arial MT"/>
              </a:rPr>
              <a:t>le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0" dirty="0">
                <a:latin typeface="Arial MT"/>
                <a:cs typeface="Arial MT"/>
              </a:rPr>
              <a:t>repo</a:t>
            </a:r>
            <a:r>
              <a:rPr sz="500" spc="500" dirty="0">
                <a:latin typeface="Arial MT"/>
                <a:cs typeface="Arial MT"/>
              </a:rPr>
              <a:t> </a:t>
            </a:r>
            <a:r>
              <a:rPr sz="500" spc="-35" dirty="0">
                <a:latin typeface="Arial MT"/>
                <a:cs typeface="Arial MT"/>
              </a:rPr>
              <a:t>Et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lance</a:t>
            </a:r>
            <a:r>
              <a:rPr sz="500" spc="-5" dirty="0">
                <a:latin typeface="Arial MT"/>
                <a:cs typeface="Arial MT"/>
              </a:rPr>
              <a:t> </a:t>
            </a:r>
            <a:r>
              <a:rPr sz="500" spc="-20" dirty="0">
                <a:latin typeface="Arial MT"/>
                <a:cs typeface="Arial MT"/>
              </a:rPr>
              <a:t>le</a:t>
            </a:r>
            <a:r>
              <a:rPr sz="500" dirty="0">
                <a:latin typeface="Arial MT"/>
                <a:cs typeface="Arial MT"/>
              </a:rPr>
              <a:t> </a:t>
            </a:r>
            <a:r>
              <a:rPr sz="500" spc="-30" dirty="0">
                <a:latin typeface="Arial MT"/>
                <a:cs typeface="Arial MT"/>
              </a:rPr>
              <a:t>Build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25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7F7FB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F7F7FB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E1E2F2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034EA2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26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1623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Notifications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par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mail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9994" y="1088375"/>
            <a:ext cx="3600221" cy="20160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27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8490C8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8490C8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7F7FB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F7F7FB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034EA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034EA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28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108869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551" y="158468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27" y="1749183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4762" y="632152"/>
            <a:ext cx="4050665" cy="264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82395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Lister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d’environnement</a:t>
            </a:r>
            <a:endParaRPr sz="1400" dirty="0">
              <a:latin typeface="Tahoma"/>
              <a:cs typeface="Tahoma"/>
            </a:endParaRPr>
          </a:p>
          <a:p>
            <a:pPr marL="481965" marR="5080">
              <a:lnSpc>
                <a:spcPct val="102699"/>
              </a:lnSpc>
              <a:spcBef>
                <a:spcPts val="1175"/>
              </a:spcBef>
            </a:pPr>
            <a:r>
              <a:rPr sz="1100" dirty="0">
                <a:latin typeface="Tahoma"/>
                <a:cs typeface="Tahoma"/>
              </a:rPr>
              <a:t>Pour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lister </a:t>
            </a:r>
            <a:r>
              <a:rPr sz="1100" spc="-35" dirty="0">
                <a:latin typeface="Tahoma"/>
                <a:cs typeface="Tahoma"/>
              </a:rPr>
              <a:t>les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d’environnement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pr</a:t>
            </a:r>
            <a:r>
              <a:rPr sz="1100" spc="-625" dirty="0">
                <a:latin typeface="Tahoma"/>
                <a:cs typeface="Tahoma"/>
              </a:rPr>
              <a:t>´</a:t>
            </a:r>
            <a:r>
              <a:rPr sz="1100" spc="-50" dirty="0">
                <a:latin typeface="Tahoma"/>
                <a:cs typeface="Tahoma"/>
              </a:rPr>
              <a:t>e</a:t>
            </a:r>
            <a:r>
              <a:rPr sz="1100" spc="-85" dirty="0">
                <a:latin typeface="Tahoma"/>
                <a:cs typeface="Tahoma"/>
              </a:rPr>
              <a:t>d</a:t>
            </a:r>
            <a:r>
              <a:rPr sz="1100" spc="-625" dirty="0">
                <a:latin typeface="Tahoma"/>
                <a:cs typeface="Tahoma"/>
              </a:rPr>
              <a:t>´</a:t>
            </a:r>
            <a:r>
              <a:rPr sz="1100" spc="-50" dirty="0">
                <a:latin typeface="Tahoma"/>
                <a:cs typeface="Tahoma"/>
              </a:rPr>
              <a:t>efinies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sur </a:t>
            </a: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35" dirty="0">
                <a:latin typeface="Tahoma"/>
                <a:cs typeface="Tahoma"/>
              </a:rPr>
              <a:t> 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utilisant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l’url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00" dirty="0">
                <a:latin typeface="Calibri"/>
                <a:cs typeface="Calibri"/>
              </a:rPr>
              <a:t>localhost:8080/env-</a:t>
            </a:r>
            <a:r>
              <a:rPr sz="1100" spc="95" dirty="0">
                <a:latin typeface="Calibri"/>
                <a:cs typeface="Calibri"/>
              </a:rPr>
              <a:t>vars.html</a:t>
            </a:r>
            <a:endParaRPr sz="1100" dirty="0">
              <a:latin typeface="Calibri"/>
              <a:cs typeface="Calibri"/>
            </a:endParaRPr>
          </a:p>
          <a:p>
            <a:pPr marL="481965">
              <a:lnSpc>
                <a:spcPts val="1310"/>
              </a:lnSpc>
              <a:spcBef>
                <a:spcPts val="1230"/>
              </a:spcBef>
            </a:pPr>
            <a:r>
              <a:rPr sz="1100" spc="-10" dirty="0">
                <a:latin typeface="Tahoma"/>
                <a:cs typeface="Tahoma"/>
              </a:rPr>
              <a:t>Lister</a:t>
            </a:r>
            <a:r>
              <a:rPr sz="1100" spc="-25" dirty="0">
                <a:latin typeface="Tahoma"/>
                <a:cs typeface="Tahoma"/>
              </a:rPr>
              <a:t> les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d’environnement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pipeline</a:t>
            </a:r>
            <a:endParaRPr sz="1100" dirty="0">
              <a:latin typeface="Tahoma"/>
              <a:cs typeface="Tahoma"/>
            </a:endParaRPr>
          </a:p>
          <a:p>
            <a:pPr marL="758825">
              <a:lnSpc>
                <a:spcPts val="1190"/>
              </a:lnSpc>
            </a:pPr>
            <a:r>
              <a:rPr sz="1000" dirty="0">
                <a:latin typeface="Tahoma"/>
                <a:cs typeface="Tahoma"/>
              </a:rPr>
              <a:t>Sur</a:t>
            </a:r>
            <a:r>
              <a:rPr sz="1000" spc="-45" dirty="0">
                <a:latin typeface="Tahoma"/>
                <a:cs typeface="Tahoma"/>
              </a:rPr>
              <a:t> windows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802005">
              <a:lnSpc>
                <a:spcPts val="955"/>
              </a:lnSpc>
              <a:spcBef>
                <a:spcPts val="40"/>
              </a:spcBef>
            </a:pPr>
            <a:r>
              <a:rPr sz="800" spc="-10" dirty="0">
                <a:latin typeface="Tahoma"/>
                <a:cs typeface="Tahoma"/>
              </a:rPr>
              <a:t>pipeline</a:t>
            </a:r>
            <a:r>
              <a:rPr sz="800" i="1" spc="-10" dirty="0">
                <a:latin typeface="Georgia"/>
                <a:cs typeface="Georgia"/>
              </a:rPr>
              <a:t>{</a:t>
            </a:r>
            <a:endParaRPr sz="800" dirty="0">
              <a:latin typeface="Georgia"/>
              <a:cs typeface="Georgia"/>
            </a:endParaRPr>
          </a:p>
          <a:p>
            <a:pPr marR="1421765" algn="ctr">
              <a:lnSpc>
                <a:spcPts val="955"/>
              </a:lnSpc>
            </a:pPr>
            <a:r>
              <a:rPr sz="800" dirty="0">
                <a:latin typeface="Tahoma"/>
                <a:cs typeface="Tahoma"/>
              </a:rPr>
              <a:t>agent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any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 dirty="0">
              <a:latin typeface="Tahoma"/>
              <a:cs typeface="Tahoma"/>
            </a:endParaRPr>
          </a:p>
          <a:p>
            <a:pPr marL="1233805">
              <a:lnSpc>
                <a:spcPct val="100000"/>
              </a:lnSpc>
            </a:pPr>
            <a:r>
              <a:rPr sz="800" spc="-10" dirty="0">
                <a:latin typeface="Tahoma"/>
                <a:cs typeface="Tahoma"/>
              </a:rPr>
              <a:t>stages</a:t>
            </a:r>
            <a:r>
              <a:rPr sz="800" i="1" spc="-10" dirty="0">
                <a:latin typeface="Georgia"/>
                <a:cs typeface="Georgia"/>
              </a:rPr>
              <a:t>{</a:t>
            </a:r>
            <a:endParaRPr sz="800" dirty="0">
              <a:latin typeface="Georgia"/>
              <a:cs typeface="Georgia"/>
            </a:endParaRPr>
          </a:p>
          <a:p>
            <a:pPr marL="1485900" marR="591820" indent="-108585">
              <a:lnSpc>
                <a:spcPct val="124500"/>
              </a:lnSpc>
            </a:pPr>
            <a:r>
              <a:rPr sz="800" dirty="0">
                <a:latin typeface="Tahoma"/>
                <a:cs typeface="Tahoma"/>
              </a:rPr>
              <a:t>stage(”Lister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les </a:t>
            </a:r>
            <a:r>
              <a:rPr sz="800" spc="-10" dirty="0">
                <a:latin typeface="Tahoma"/>
                <a:cs typeface="Tahoma"/>
              </a:rPr>
              <a:t>variables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d’environnement”)</a:t>
            </a:r>
            <a:r>
              <a:rPr sz="800" i="1" spc="-10" dirty="0">
                <a:latin typeface="Georgia"/>
                <a:cs typeface="Georgia"/>
              </a:rPr>
              <a:t>{</a:t>
            </a:r>
            <a:r>
              <a:rPr sz="800" i="1" spc="500" dirty="0">
                <a:latin typeface="Georgia"/>
                <a:cs typeface="Georgia"/>
              </a:rPr>
              <a:t> </a:t>
            </a:r>
            <a:r>
              <a:rPr sz="800" spc="-10" dirty="0">
                <a:latin typeface="Tahoma"/>
                <a:cs typeface="Tahoma"/>
              </a:rPr>
              <a:t>steps</a:t>
            </a:r>
            <a:r>
              <a:rPr sz="800" i="1" spc="-10" dirty="0">
                <a:latin typeface="Georgia"/>
                <a:cs typeface="Georgia"/>
              </a:rPr>
              <a:t>{</a:t>
            </a:r>
            <a:endParaRPr sz="800" dirty="0">
              <a:latin typeface="Georgia"/>
              <a:cs typeface="Georgia"/>
            </a:endParaRPr>
          </a:p>
          <a:p>
            <a:pPr marL="1558290">
              <a:lnSpc>
                <a:spcPct val="100000"/>
              </a:lnSpc>
              <a:spcBef>
                <a:spcPts val="235"/>
              </a:spcBef>
            </a:pPr>
            <a:r>
              <a:rPr sz="800" dirty="0">
                <a:latin typeface="Tahoma"/>
                <a:cs typeface="Tahoma"/>
              </a:rPr>
              <a:t>bat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’set’</a:t>
            </a:r>
            <a:endParaRPr sz="800" dirty="0">
              <a:latin typeface="Tahoma"/>
              <a:cs typeface="Tahoma"/>
            </a:endParaRPr>
          </a:p>
          <a:p>
            <a:pPr marR="1016000" algn="ctr">
              <a:lnSpc>
                <a:spcPct val="100000"/>
              </a:lnSpc>
              <a:spcBef>
                <a:spcPts val="23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 dirty="0">
              <a:latin typeface="Georgia"/>
              <a:cs typeface="Georgia"/>
            </a:endParaRPr>
          </a:p>
          <a:p>
            <a:pPr marR="1231900" algn="ctr">
              <a:lnSpc>
                <a:spcPct val="100000"/>
              </a:lnSpc>
              <a:spcBef>
                <a:spcPts val="23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 dirty="0">
              <a:latin typeface="Georgia"/>
              <a:cs typeface="Georgia"/>
            </a:endParaRPr>
          </a:p>
          <a:p>
            <a:pPr marR="1520190" algn="ctr">
              <a:lnSpc>
                <a:spcPct val="100000"/>
              </a:lnSpc>
              <a:spcBef>
                <a:spcPts val="23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199" y="3315022"/>
            <a:ext cx="539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816963"/>
            <a:ext cx="4599305" cy="1642745"/>
            <a:chOff x="0" y="1816963"/>
            <a:chExt cx="4599305" cy="1642745"/>
          </a:xfrm>
        </p:grpSpPr>
        <p:sp>
          <p:nvSpPr>
            <p:cNvPr id="12" name="object 12"/>
            <p:cNvSpPr/>
            <p:nvPr/>
          </p:nvSpPr>
          <p:spPr>
            <a:xfrm>
              <a:off x="914184" y="1819491"/>
              <a:ext cx="3585210" cy="0"/>
            </a:xfrm>
            <a:custGeom>
              <a:avLst/>
              <a:gdLst/>
              <a:ahLst/>
              <a:cxnLst/>
              <a:rect l="l" t="t" r="r" b="b"/>
              <a:pathLst>
                <a:path w="3585210">
                  <a:moveTo>
                    <a:pt x="0" y="0"/>
                  </a:moveTo>
                  <a:lnTo>
                    <a:pt x="35852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6711" y="1819478"/>
              <a:ext cx="0" cy="1637664"/>
            </a:xfrm>
            <a:custGeom>
              <a:avLst/>
              <a:gdLst/>
              <a:ahLst/>
              <a:cxnLst/>
              <a:rect l="l" t="t" r="r" b="b"/>
              <a:pathLst>
                <a:path h="1637664">
                  <a:moveTo>
                    <a:pt x="0" y="16372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6866" y="1819478"/>
              <a:ext cx="0" cy="1637664"/>
            </a:xfrm>
            <a:custGeom>
              <a:avLst/>
              <a:gdLst/>
              <a:ahLst/>
              <a:cxnLst/>
              <a:rect l="l" t="t" r="r" b="b"/>
              <a:pathLst>
                <a:path h="1637664">
                  <a:moveTo>
                    <a:pt x="0" y="16372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184" y="3456724"/>
              <a:ext cx="3585210" cy="0"/>
            </a:xfrm>
            <a:custGeom>
              <a:avLst/>
              <a:gdLst/>
              <a:ahLst/>
              <a:cxnLst/>
              <a:rect l="l" t="t" r="r" b="b"/>
              <a:pathLst>
                <a:path w="3585210">
                  <a:moveTo>
                    <a:pt x="0" y="0"/>
                  </a:moveTo>
                  <a:lnTo>
                    <a:pt x="35852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346348"/>
              <a:ext cx="4599305" cy="109855"/>
            </a:xfrm>
            <a:custGeom>
              <a:avLst/>
              <a:gdLst/>
              <a:ahLst/>
              <a:cxnLst/>
              <a:rect l="l" t="t" r="r" b="b"/>
              <a:pathLst>
                <a:path w="4599305" h="109854">
                  <a:moveTo>
                    <a:pt x="367728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677285" y="109651"/>
                  </a:lnTo>
                  <a:lnTo>
                    <a:pt x="3677285" y="0"/>
                  </a:lnTo>
                  <a:close/>
                </a:path>
                <a:path w="4599305" h="109854">
                  <a:moveTo>
                    <a:pt x="4598886" y="0"/>
                  </a:moveTo>
                  <a:lnTo>
                    <a:pt x="3677297" y="0"/>
                  </a:lnTo>
                  <a:lnTo>
                    <a:pt x="3677297" y="109651"/>
                  </a:lnTo>
                  <a:lnTo>
                    <a:pt x="4598886" y="109651"/>
                  </a:lnTo>
                  <a:lnTo>
                    <a:pt x="45988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29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-133350" y="651187"/>
            <a:ext cx="5665101" cy="3065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82395" algn="ctr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Tahoma"/>
                <a:cs typeface="Tahoma"/>
              </a:rPr>
              <a:t>Lister</a:t>
            </a:r>
            <a:r>
              <a:rPr sz="1100" spc="-25" dirty="0">
                <a:latin typeface="Tahoma"/>
                <a:cs typeface="Tahoma"/>
              </a:rPr>
              <a:t> les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d’environnement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 err="1">
                <a:latin typeface="Tahoma"/>
                <a:cs typeface="Tahoma"/>
              </a:rPr>
              <a:t>une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 err="1">
                <a:latin typeface="Tahoma"/>
                <a:cs typeface="Tahoma"/>
              </a:rPr>
              <a:t>pipelin</a:t>
            </a:r>
            <a:r>
              <a:rPr lang="fr-FR" sz="1100" spc="-10" dirty="0">
                <a:latin typeface="Tahoma"/>
                <a:cs typeface="Tahoma"/>
              </a:rPr>
              <a:t>e </a:t>
            </a:r>
            <a:r>
              <a:rPr sz="1000" dirty="0">
                <a:latin typeface="Tahoma"/>
                <a:cs typeface="Tahoma"/>
              </a:rPr>
              <a:t>Sur</a:t>
            </a:r>
            <a:r>
              <a:rPr sz="1000" spc="-45" dirty="0">
                <a:latin typeface="Tahoma"/>
                <a:cs typeface="Tahoma"/>
              </a:rPr>
              <a:t> windows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802005">
              <a:lnSpc>
                <a:spcPts val="955"/>
              </a:lnSpc>
              <a:spcBef>
                <a:spcPts val="40"/>
              </a:spcBef>
            </a:pPr>
            <a:endParaRPr sz="800" dirty="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29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769D81A-F2E7-5581-FBC2-8A4009A5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1075849"/>
            <a:ext cx="421011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section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pipeline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définit le début du pipeline.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indique que le pipeline peut être exécuté sur n'importe quel agent disponible.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stages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est la section où vous définissez les différentes étapes du pipeline.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stage("Lister les variables d’environnement")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définit une étape appelée "Lister les variables d’environnement".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steps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est la section où vous spécifiez les commandes ou scripts à exécuter à cette étape. Dans ce cas, la commande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 'set'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exécute la commande Windows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afficher les variables d'environnement.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935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1128217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4762" y="632152"/>
            <a:ext cx="4104004" cy="604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77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eder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aux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d’environnement</a:t>
            </a:r>
            <a:endParaRPr sz="14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1525"/>
              </a:spcBef>
            </a:pPr>
            <a:r>
              <a:rPr sz="1100" spc="-35" dirty="0">
                <a:latin typeface="Tahoma"/>
                <a:cs typeface="Tahoma"/>
              </a:rPr>
              <a:t>Ac</a:t>
            </a:r>
            <a:r>
              <a:rPr sz="1100" spc="-70" dirty="0">
                <a:latin typeface="Tahoma"/>
                <a:cs typeface="Tahoma"/>
              </a:rPr>
              <a:t>c</a:t>
            </a:r>
            <a:r>
              <a:rPr sz="1100" spc="-610" dirty="0">
                <a:latin typeface="Tahoma"/>
                <a:cs typeface="Tahoma"/>
              </a:rPr>
              <a:t>`</a:t>
            </a:r>
            <a:r>
              <a:rPr sz="1100" spc="-35" dirty="0">
                <a:latin typeface="Tahoma"/>
                <a:cs typeface="Tahoma"/>
              </a:rPr>
              <a:t>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aux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d’environnement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dans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une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pipeline</a:t>
            </a:r>
            <a:r>
              <a:rPr sz="1100" spc="-10" dirty="0">
                <a:latin typeface="Tahoma"/>
                <a:cs typeface="Tahoma"/>
              </a:rPr>
              <a:t> Jenkins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2131" y="24527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92" y="24527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622" y="1238135"/>
            <a:ext cx="3580765" cy="19716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40005">
              <a:lnSpc>
                <a:spcPts val="955"/>
              </a:lnSpc>
              <a:spcBef>
                <a:spcPts val="114"/>
              </a:spcBef>
            </a:pPr>
            <a:r>
              <a:rPr sz="800" spc="-10" dirty="0">
                <a:latin typeface="Tahoma"/>
                <a:cs typeface="Tahoma"/>
              </a:rPr>
              <a:t>pipeline</a:t>
            </a:r>
            <a:r>
              <a:rPr sz="800" i="1" spc="-10" dirty="0">
                <a:latin typeface="Georgia"/>
                <a:cs typeface="Georgia"/>
              </a:rPr>
              <a:t>{</a:t>
            </a:r>
            <a:endParaRPr sz="800">
              <a:latin typeface="Georgia"/>
              <a:cs typeface="Georgia"/>
            </a:endParaRPr>
          </a:p>
          <a:p>
            <a:pPr marL="328295">
              <a:lnSpc>
                <a:spcPts val="955"/>
              </a:lnSpc>
            </a:pPr>
            <a:r>
              <a:rPr sz="800" dirty="0">
                <a:latin typeface="Tahoma"/>
                <a:cs typeface="Tahoma"/>
              </a:rPr>
              <a:t>agent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any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800">
              <a:latin typeface="Tahoma"/>
              <a:cs typeface="Tahoma"/>
            </a:endParaRPr>
          </a:p>
          <a:p>
            <a:pPr marR="2771775" algn="r">
              <a:lnSpc>
                <a:spcPct val="100000"/>
              </a:lnSpc>
            </a:pPr>
            <a:r>
              <a:rPr sz="800" spc="-10" dirty="0">
                <a:latin typeface="Tahoma"/>
                <a:cs typeface="Tahoma"/>
              </a:rPr>
              <a:t>stages</a:t>
            </a:r>
            <a:r>
              <a:rPr sz="800" i="1" spc="-10" dirty="0">
                <a:latin typeface="Georgia"/>
                <a:cs typeface="Georgia"/>
              </a:rPr>
              <a:t>{</a:t>
            </a:r>
            <a:endParaRPr sz="800">
              <a:latin typeface="Georgia"/>
              <a:cs typeface="Georgia"/>
            </a:endParaRPr>
          </a:p>
          <a:p>
            <a:pPr marR="2722880" algn="r">
              <a:lnSpc>
                <a:spcPct val="100000"/>
              </a:lnSpc>
              <a:spcBef>
                <a:spcPts val="395"/>
              </a:spcBef>
            </a:pPr>
            <a:r>
              <a:rPr sz="800" spc="120" dirty="0">
                <a:latin typeface="Tahoma"/>
                <a:cs typeface="Tahoma"/>
              </a:rPr>
              <a:t>//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...</a:t>
            </a:r>
            <a:endParaRPr sz="800">
              <a:latin typeface="Tahoma"/>
              <a:cs typeface="Tahoma"/>
            </a:endParaRPr>
          </a:p>
          <a:p>
            <a:pPr marL="723900" marR="734695" indent="-108585">
              <a:lnSpc>
                <a:spcPct val="141100"/>
              </a:lnSpc>
            </a:pPr>
            <a:r>
              <a:rPr sz="800" spc="-30" dirty="0">
                <a:latin typeface="Tahoma"/>
                <a:cs typeface="Tahoma"/>
              </a:rPr>
              <a:t>stage(”Acc´eder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aux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variables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d’environnement”)</a:t>
            </a:r>
            <a:r>
              <a:rPr sz="800" i="1" spc="-10" dirty="0">
                <a:latin typeface="Georgia"/>
                <a:cs typeface="Georgia"/>
              </a:rPr>
              <a:t>{</a:t>
            </a:r>
            <a:r>
              <a:rPr sz="800" i="1" spc="500" dirty="0">
                <a:latin typeface="Georgia"/>
                <a:cs typeface="Georgia"/>
              </a:rPr>
              <a:t> </a:t>
            </a:r>
            <a:r>
              <a:rPr sz="800" spc="-10" dirty="0">
                <a:latin typeface="Tahoma"/>
                <a:cs typeface="Tahoma"/>
              </a:rPr>
              <a:t>steps</a:t>
            </a:r>
            <a:r>
              <a:rPr sz="800" i="1" spc="-10" dirty="0">
                <a:latin typeface="Georgia"/>
                <a:cs typeface="Georgia"/>
              </a:rPr>
              <a:t>{</a:t>
            </a:r>
            <a:endParaRPr sz="800">
              <a:latin typeface="Georgia"/>
              <a:cs typeface="Georgia"/>
            </a:endParaRPr>
          </a:p>
          <a:p>
            <a:pPr marL="796290">
              <a:lnSpc>
                <a:spcPct val="100000"/>
              </a:lnSpc>
              <a:spcBef>
                <a:spcPts val="395"/>
              </a:spcBef>
            </a:pPr>
            <a:r>
              <a:rPr sz="800" dirty="0">
                <a:latin typeface="Tahoma"/>
                <a:cs typeface="Tahoma"/>
              </a:rPr>
              <a:t>echo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”</a:t>
            </a:r>
            <a:r>
              <a:rPr sz="800" spc="55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NUMBER </a:t>
            </a:r>
            <a:r>
              <a:rPr sz="800" dirty="0">
                <a:latin typeface="Tahoma"/>
                <a:cs typeface="Tahoma"/>
              </a:rPr>
              <a:t>BUILD</a:t>
            </a:r>
            <a:r>
              <a:rPr sz="800" spc="55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=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$NUMBER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BUILD”</a:t>
            </a:r>
            <a:endParaRPr sz="800">
              <a:latin typeface="Tahoma"/>
              <a:cs typeface="Tahoma"/>
            </a:endParaRPr>
          </a:p>
          <a:p>
            <a:pPr marL="723900">
              <a:lnSpc>
                <a:spcPct val="100000"/>
              </a:lnSpc>
              <a:spcBef>
                <a:spcPts val="39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>
              <a:latin typeface="Georgia"/>
              <a:cs typeface="Georgia"/>
            </a:endParaRPr>
          </a:p>
          <a:p>
            <a:pPr marL="615950">
              <a:lnSpc>
                <a:spcPct val="100000"/>
              </a:lnSpc>
              <a:spcBef>
                <a:spcPts val="39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>
              <a:latin typeface="Georgia"/>
              <a:cs typeface="Georgia"/>
            </a:endParaRPr>
          </a:p>
          <a:p>
            <a:pPr marL="471805">
              <a:lnSpc>
                <a:spcPct val="100000"/>
              </a:lnSpc>
              <a:spcBef>
                <a:spcPts val="39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>
              <a:latin typeface="Georgia"/>
              <a:cs typeface="Georgia"/>
            </a:endParaRPr>
          </a:p>
          <a:p>
            <a:pPr marL="40005">
              <a:lnSpc>
                <a:spcPct val="100000"/>
              </a:lnSpc>
              <a:spcBef>
                <a:spcPts val="395"/>
              </a:spcBef>
            </a:pPr>
            <a:r>
              <a:rPr sz="800" i="1" spc="20" dirty="0">
                <a:latin typeface="Georgia"/>
                <a:cs typeface="Georgia"/>
              </a:rPr>
              <a:t>}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30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 dirty="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 dirty="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 dirty="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34EA2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7F7FB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F7F7FB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spc="15" dirty="0"/>
              <a:t> </a:t>
            </a:r>
            <a:r>
              <a:rPr spc="90" dirty="0"/>
              <a:t>/</a:t>
            </a:r>
            <a:r>
              <a:rPr spc="15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762" y="632152"/>
            <a:ext cx="3021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75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efinition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des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d’environnement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1248867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165414"/>
            <a:ext cx="34302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Dans</a:t>
            </a:r>
            <a:r>
              <a:rPr sz="1100" spc="-50" dirty="0">
                <a:latin typeface="Tahoma"/>
                <a:cs typeface="Tahoma"/>
              </a:rPr>
              <a:t> une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pipeline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Jenkins,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vous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pouvez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d</a:t>
            </a:r>
            <a:r>
              <a:rPr sz="1100" spc="-615" dirty="0">
                <a:latin typeface="Tahoma"/>
                <a:cs typeface="Tahoma"/>
              </a:rPr>
              <a:t>´</a:t>
            </a:r>
            <a:r>
              <a:rPr sz="1100" spc="-35" dirty="0">
                <a:latin typeface="Tahoma"/>
                <a:cs typeface="Tahoma"/>
              </a:rPr>
              <a:t>efi</a:t>
            </a:r>
            <a:r>
              <a:rPr sz="1100" spc="-45" dirty="0">
                <a:latin typeface="Tahoma"/>
                <a:cs typeface="Tahoma"/>
              </a:rPr>
              <a:t>n</a:t>
            </a:r>
            <a:r>
              <a:rPr sz="1100" spc="-35" dirty="0">
                <a:latin typeface="Tahoma"/>
                <a:cs typeface="Tahoma"/>
              </a:rPr>
              <a:t>ir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vos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propres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d’environnement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utilisant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syntaxe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suivante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622" y="1675993"/>
            <a:ext cx="3580765" cy="7359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environment</a:t>
            </a:r>
            <a:r>
              <a:rPr sz="1100" i="1" spc="-1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  <a:p>
            <a:pPr marL="338455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variableName1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valeur1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;</a:t>
            </a:r>
            <a:endParaRPr sz="1100">
              <a:latin typeface="Tahoma"/>
              <a:cs typeface="Tahoma"/>
            </a:endParaRPr>
          </a:p>
          <a:p>
            <a:pPr marL="338455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..</a:t>
            </a:r>
            <a:endParaRPr sz="1100">
              <a:latin typeface="Tahoma"/>
              <a:cs typeface="Tahoma"/>
            </a:endParaRPr>
          </a:p>
          <a:p>
            <a:pPr marL="338455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variableNameN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valeurN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;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5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551" y="2569159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395" y="2485706"/>
            <a:ext cx="3384550" cy="574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Utilisation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d’un</a:t>
            </a:r>
            <a:r>
              <a:rPr sz="1100" spc="-45" dirty="0">
                <a:latin typeface="Tahoma"/>
                <a:cs typeface="Tahoma"/>
              </a:rPr>
              <a:t> typage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dynamique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Les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d’environnement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d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efinies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sont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String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2551" y="2951264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31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762" y="632152"/>
            <a:ext cx="39325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Exemple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75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efinition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des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d’environnement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344" y="989824"/>
            <a:ext cx="3905250" cy="2303780"/>
          </a:xfrm>
          <a:custGeom>
            <a:avLst/>
            <a:gdLst/>
            <a:ahLst/>
            <a:cxnLst/>
            <a:rect l="l" t="t" r="r" b="b"/>
            <a:pathLst>
              <a:path w="3905250" h="2303779">
                <a:moveTo>
                  <a:pt x="0" y="2303213"/>
                </a:moveTo>
                <a:lnTo>
                  <a:pt x="3904624" y="2303213"/>
                </a:lnTo>
                <a:lnTo>
                  <a:pt x="3904624" y="0"/>
                </a:lnTo>
                <a:lnTo>
                  <a:pt x="0" y="0"/>
                </a:lnTo>
                <a:lnTo>
                  <a:pt x="0" y="2303213"/>
                </a:lnTo>
                <a:close/>
              </a:path>
            </a:pathLst>
          </a:custGeom>
          <a:ln w="4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032" y="998020"/>
            <a:ext cx="3781425" cy="2263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-10" dirty="0">
                <a:latin typeface="Bahnschrift"/>
                <a:cs typeface="Bahnschrift"/>
              </a:rPr>
              <a:t>pipelineD</a:t>
            </a:r>
            <a:endParaRPr sz="850" dirty="0">
              <a:latin typeface="Bahnschrift"/>
              <a:cs typeface="Bahnschrift"/>
            </a:endParaRPr>
          </a:p>
          <a:p>
            <a:pPr marR="2901315" algn="ctr">
              <a:lnSpc>
                <a:spcPct val="100000"/>
              </a:lnSpc>
              <a:spcBef>
                <a:spcPts val="15"/>
              </a:spcBef>
            </a:pPr>
            <a:r>
              <a:rPr sz="850" dirty="0">
                <a:latin typeface="Bahnschrift"/>
                <a:cs typeface="Bahnschrift"/>
              </a:rPr>
              <a:t>agent</a:t>
            </a:r>
            <a:r>
              <a:rPr sz="850" spc="140" dirty="0">
                <a:latin typeface="Bahnschrift"/>
                <a:cs typeface="Bahnschrift"/>
              </a:rPr>
              <a:t> </a:t>
            </a:r>
            <a:r>
              <a:rPr sz="850" spc="-25" dirty="0">
                <a:latin typeface="Bahnschrift"/>
                <a:cs typeface="Bahnschrift"/>
              </a:rPr>
              <a:t>any</a:t>
            </a:r>
            <a:endParaRPr sz="850" dirty="0">
              <a:latin typeface="Bahnschrift"/>
              <a:cs typeface="Bahnschrift"/>
            </a:endParaRPr>
          </a:p>
          <a:p>
            <a:pPr marL="406400" marR="2189480" indent="-182880">
              <a:lnSpc>
                <a:spcPct val="106900"/>
              </a:lnSpc>
              <a:spcBef>
                <a:spcPts val="980"/>
              </a:spcBef>
            </a:pPr>
            <a:r>
              <a:rPr sz="850" spc="-10" dirty="0" err="1">
                <a:solidFill>
                  <a:srgbClr val="006FC0"/>
                </a:solidFill>
                <a:latin typeface="Bahnschrift"/>
                <a:cs typeface="Bahnschrift"/>
              </a:rPr>
              <a:t>environmentD</a:t>
            </a:r>
            <a:r>
              <a:rPr lang="fr-FR" sz="850" spc="-10" dirty="0">
                <a:solidFill>
                  <a:srgbClr val="006FC0"/>
                </a:solidFill>
                <a:latin typeface="Bahnschrift"/>
                <a:cs typeface="Bahnschrift"/>
              </a:rPr>
              <a:t> {</a:t>
            </a:r>
            <a:r>
              <a:rPr sz="850" spc="500" dirty="0">
                <a:solidFill>
                  <a:srgbClr val="006FC0"/>
                </a:solidFill>
                <a:latin typeface="Bahnschrift"/>
                <a:cs typeface="Bahnschrift"/>
              </a:rPr>
              <a:t> </a:t>
            </a:r>
            <a:r>
              <a:rPr sz="850" dirty="0">
                <a:solidFill>
                  <a:srgbClr val="0070BF"/>
                </a:solidFill>
                <a:latin typeface="Arial MT"/>
                <a:cs typeface="Arial MT"/>
              </a:rPr>
              <a:t>USER_NAME</a:t>
            </a:r>
            <a:r>
              <a:rPr sz="850" spc="25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070BF"/>
                </a:solidFill>
                <a:latin typeface="Arial MT"/>
                <a:cs typeface="Arial MT"/>
              </a:rPr>
              <a:t>=</a:t>
            </a:r>
            <a:r>
              <a:rPr sz="850" spc="25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070BF"/>
                </a:solidFill>
                <a:latin typeface="Arial MT"/>
                <a:cs typeface="Arial MT"/>
              </a:rPr>
              <a:t>"Badre" </a:t>
            </a:r>
            <a:r>
              <a:rPr sz="850" dirty="0">
                <a:solidFill>
                  <a:srgbClr val="0070BF"/>
                </a:solidFill>
                <a:latin typeface="Arial MT"/>
                <a:cs typeface="Arial MT"/>
              </a:rPr>
              <a:t>USER_ID =</a:t>
            </a:r>
            <a:r>
              <a:rPr sz="850" spc="5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070BF"/>
                </a:solidFill>
                <a:latin typeface="Arial MT"/>
                <a:cs typeface="Arial MT"/>
              </a:rPr>
              <a:t>10</a:t>
            </a:r>
            <a:endParaRPr sz="850" dirty="0">
              <a:latin typeface="Arial MT"/>
              <a:cs typeface="Arial MT"/>
            </a:endParaRPr>
          </a:p>
          <a:p>
            <a:pPr marR="3164205" algn="ctr">
              <a:lnSpc>
                <a:spcPts val="930"/>
              </a:lnSpc>
            </a:pPr>
            <a:r>
              <a:rPr sz="850" spc="-50" dirty="0">
                <a:solidFill>
                  <a:srgbClr val="006FC0"/>
                </a:solidFill>
                <a:latin typeface="Bahnschrift"/>
                <a:cs typeface="Bahnschrift"/>
              </a:rPr>
              <a:t>}</a:t>
            </a:r>
            <a:endParaRPr sz="850" dirty="0">
              <a:latin typeface="Bahnschrift"/>
              <a:cs typeface="Bahnschrift"/>
            </a:endParaRPr>
          </a:p>
          <a:p>
            <a:pPr marR="2893060" algn="ctr">
              <a:lnSpc>
                <a:spcPct val="100000"/>
              </a:lnSpc>
              <a:spcBef>
                <a:spcPts val="20"/>
              </a:spcBef>
            </a:pPr>
            <a:r>
              <a:rPr sz="850" spc="-10" dirty="0">
                <a:latin typeface="Bahnschrift"/>
                <a:cs typeface="Bahnschrift"/>
              </a:rPr>
              <a:t>stagesD</a:t>
            </a:r>
            <a:endParaRPr sz="850" dirty="0">
              <a:latin typeface="Bahnschrift"/>
              <a:cs typeface="Bahnschrift"/>
            </a:endParaRPr>
          </a:p>
          <a:p>
            <a:pPr marR="2883535" algn="ctr">
              <a:lnSpc>
                <a:spcPct val="100000"/>
              </a:lnSpc>
              <a:spcBef>
                <a:spcPts val="15"/>
              </a:spcBef>
            </a:pPr>
            <a:r>
              <a:rPr sz="850" spc="-10" dirty="0">
                <a:latin typeface="Bahnschrift"/>
                <a:cs typeface="Bahnschrift"/>
              </a:rPr>
              <a:t>//…..</a:t>
            </a:r>
            <a:endParaRPr sz="850" dirty="0">
              <a:latin typeface="Bahnschrift"/>
              <a:cs typeface="Bahnschrift"/>
            </a:endParaRPr>
          </a:p>
          <a:p>
            <a:pPr marL="525145" marR="1033144" indent="-121285">
              <a:lnSpc>
                <a:spcPct val="101600"/>
              </a:lnSpc>
            </a:pPr>
            <a:r>
              <a:rPr sz="850" spc="10" dirty="0">
                <a:latin typeface="Bahnschrift"/>
                <a:cs typeface="Bahnschrift"/>
              </a:rPr>
              <a:t>stage("Accis</a:t>
            </a:r>
            <a:r>
              <a:rPr sz="850" spc="185" dirty="0">
                <a:latin typeface="Bahnschrift"/>
                <a:cs typeface="Bahnschrift"/>
              </a:rPr>
              <a:t> </a:t>
            </a:r>
            <a:r>
              <a:rPr sz="850" spc="10" dirty="0">
                <a:latin typeface="Bahnschrift"/>
                <a:cs typeface="Bahnschrift"/>
              </a:rPr>
              <a:t>aux</a:t>
            </a:r>
            <a:r>
              <a:rPr sz="850" spc="180" dirty="0">
                <a:latin typeface="Bahnschrift"/>
                <a:cs typeface="Bahnschrift"/>
              </a:rPr>
              <a:t> </a:t>
            </a:r>
            <a:r>
              <a:rPr sz="850" spc="10" dirty="0">
                <a:latin typeface="Bahnschrift"/>
                <a:cs typeface="Bahnschrift"/>
              </a:rPr>
              <a:t>variables</a:t>
            </a:r>
            <a:r>
              <a:rPr sz="850" spc="180" dirty="0">
                <a:latin typeface="Bahnschrift"/>
                <a:cs typeface="Bahnschrift"/>
              </a:rPr>
              <a:t> </a:t>
            </a:r>
            <a:r>
              <a:rPr sz="850" spc="-10" dirty="0">
                <a:latin typeface="Bahnschrift"/>
                <a:cs typeface="Bahnschrift"/>
              </a:rPr>
              <a:t>d'environnement")D</a:t>
            </a:r>
            <a:r>
              <a:rPr sz="850" spc="500" dirty="0">
                <a:latin typeface="Bahnschrift"/>
                <a:cs typeface="Bahnschrift"/>
              </a:rPr>
              <a:t> </a:t>
            </a:r>
            <a:r>
              <a:rPr sz="850" spc="-10" dirty="0">
                <a:latin typeface="Bahnschrift"/>
                <a:cs typeface="Bahnschrift"/>
              </a:rPr>
              <a:t>stepsD</a:t>
            </a:r>
            <a:endParaRPr sz="850" dirty="0">
              <a:latin typeface="Bahnschrift"/>
              <a:cs typeface="Bahnschrift"/>
            </a:endParaRPr>
          </a:p>
          <a:p>
            <a:pPr marL="615950">
              <a:lnSpc>
                <a:spcPct val="100000"/>
              </a:lnSpc>
              <a:spcBef>
                <a:spcPts val="15"/>
              </a:spcBef>
            </a:pPr>
            <a:r>
              <a:rPr sz="850" dirty="0">
                <a:latin typeface="Bahnschrift"/>
                <a:cs typeface="Bahnschrift"/>
              </a:rPr>
              <a:t>echo</a:t>
            </a:r>
            <a:r>
              <a:rPr sz="850" spc="130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"L'utilisateur</a:t>
            </a:r>
            <a:r>
              <a:rPr sz="850" spc="13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courant</a:t>
            </a:r>
            <a:r>
              <a:rPr sz="850" spc="13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est</a:t>
            </a:r>
            <a:r>
              <a:rPr sz="850" spc="13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:</a:t>
            </a:r>
            <a:r>
              <a:rPr sz="850" spc="140" dirty="0">
                <a:latin typeface="Bahnschrift"/>
                <a:cs typeface="Bahnschrift"/>
              </a:rPr>
              <a:t> </a:t>
            </a:r>
            <a:r>
              <a:rPr sz="850" dirty="0">
                <a:solidFill>
                  <a:srgbClr val="006FC0"/>
                </a:solidFill>
                <a:latin typeface="Bahnschrift"/>
                <a:cs typeface="Bahnschrift"/>
              </a:rPr>
              <a:t>$Denv.USER_NAME}</a:t>
            </a:r>
            <a:r>
              <a:rPr sz="850" spc="130" dirty="0">
                <a:solidFill>
                  <a:srgbClr val="006FC0"/>
                </a:solidFill>
                <a:latin typeface="Bahnschrift"/>
                <a:cs typeface="Bahnschrift"/>
              </a:rPr>
              <a:t> </a:t>
            </a:r>
            <a:r>
              <a:rPr sz="850" spc="-50" dirty="0">
                <a:latin typeface="Bahnschrift"/>
                <a:cs typeface="Bahnschrift"/>
              </a:rPr>
              <a:t>"</a:t>
            </a:r>
            <a:endParaRPr sz="850" dirty="0">
              <a:latin typeface="Bahnschrift"/>
              <a:cs typeface="Bahnschrift"/>
            </a:endParaRPr>
          </a:p>
          <a:p>
            <a:pPr marL="586105" marR="5080" indent="29845">
              <a:lnSpc>
                <a:spcPct val="101600"/>
              </a:lnSpc>
            </a:pPr>
            <a:r>
              <a:rPr sz="850" dirty="0">
                <a:latin typeface="Bahnschrift"/>
                <a:cs typeface="Bahnschrift"/>
              </a:rPr>
              <a:t>echo</a:t>
            </a:r>
            <a:r>
              <a:rPr sz="850" spc="12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"L'identifiant</a:t>
            </a:r>
            <a:r>
              <a:rPr sz="850" spc="13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de</a:t>
            </a:r>
            <a:r>
              <a:rPr sz="850" spc="140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l'utilisateur</a:t>
            </a:r>
            <a:r>
              <a:rPr sz="850" spc="13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courant</a:t>
            </a:r>
            <a:r>
              <a:rPr sz="850" spc="125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est</a:t>
            </a:r>
            <a:r>
              <a:rPr sz="850" spc="140" dirty="0">
                <a:latin typeface="Bahnschrift"/>
                <a:cs typeface="Bahnschrift"/>
              </a:rPr>
              <a:t> </a:t>
            </a:r>
            <a:r>
              <a:rPr sz="850" dirty="0">
                <a:latin typeface="Bahnschrift"/>
                <a:cs typeface="Bahnschrift"/>
              </a:rPr>
              <a:t>:</a:t>
            </a:r>
            <a:r>
              <a:rPr sz="850" spc="150" dirty="0">
                <a:latin typeface="Bahnschrift"/>
                <a:cs typeface="Bahnschrift"/>
              </a:rPr>
              <a:t> </a:t>
            </a:r>
            <a:r>
              <a:rPr sz="850" spc="-10" dirty="0">
                <a:solidFill>
                  <a:srgbClr val="006FC0"/>
                </a:solidFill>
                <a:latin typeface="Bahnschrift"/>
                <a:cs typeface="Bahnschrift"/>
              </a:rPr>
              <a:t>$Denv.USER_ID}</a:t>
            </a:r>
            <a:r>
              <a:rPr sz="850" spc="135" dirty="0">
                <a:solidFill>
                  <a:srgbClr val="006FC0"/>
                </a:solidFill>
                <a:latin typeface="Bahnschrift"/>
                <a:cs typeface="Bahnschrift"/>
              </a:rPr>
              <a:t> </a:t>
            </a:r>
            <a:r>
              <a:rPr sz="850" spc="-50" dirty="0">
                <a:latin typeface="Bahnschrift"/>
                <a:cs typeface="Bahnschrift"/>
              </a:rPr>
              <a:t>,</a:t>
            </a:r>
            <a:r>
              <a:rPr sz="850" spc="500" dirty="0">
                <a:latin typeface="Bahnschrift"/>
                <a:cs typeface="Bahnschrift"/>
              </a:rPr>
              <a:t> </a:t>
            </a:r>
            <a:r>
              <a:rPr sz="850" dirty="0">
                <a:solidFill>
                  <a:srgbClr val="FF0066"/>
                </a:solidFill>
                <a:latin typeface="Bahnschrift"/>
                <a:cs typeface="Bahnschrift"/>
              </a:rPr>
              <a:t>type</a:t>
            </a:r>
            <a:r>
              <a:rPr sz="850" spc="145" dirty="0">
                <a:solidFill>
                  <a:srgbClr val="FF0066"/>
                </a:solidFill>
                <a:latin typeface="Bahnschrift"/>
                <a:cs typeface="Bahnschrift"/>
              </a:rPr>
              <a:t> </a:t>
            </a:r>
            <a:r>
              <a:rPr sz="850" dirty="0">
                <a:solidFill>
                  <a:srgbClr val="FF0066"/>
                </a:solidFill>
                <a:latin typeface="Bahnschrift"/>
                <a:cs typeface="Bahnschrift"/>
              </a:rPr>
              <a:t>:</a:t>
            </a:r>
            <a:r>
              <a:rPr sz="850" spc="150" dirty="0">
                <a:solidFill>
                  <a:srgbClr val="FF0066"/>
                </a:solidFill>
                <a:latin typeface="Bahnschrift"/>
                <a:cs typeface="Bahnschrift"/>
              </a:rPr>
              <a:t> </a:t>
            </a:r>
            <a:r>
              <a:rPr sz="850" spc="-10" dirty="0">
                <a:solidFill>
                  <a:srgbClr val="FF0066"/>
                </a:solidFill>
                <a:latin typeface="Bahnschrift"/>
                <a:cs typeface="Bahnschrift"/>
              </a:rPr>
              <a:t>$Denv.USER_ID.class}</a:t>
            </a:r>
            <a:r>
              <a:rPr sz="850" spc="155" dirty="0">
                <a:solidFill>
                  <a:srgbClr val="FF0066"/>
                </a:solidFill>
                <a:latin typeface="Bahnschrift"/>
                <a:cs typeface="Bahnschrift"/>
              </a:rPr>
              <a:t> </a:t>
            </a:r>
            <a:r>
              <a:rPr sz="850" spc="-50" dirty="0">
                <a:latin typeface="Bahnschrift"/>
                <a:cs typeface="Bahnschrift"/>
              </a:rPr>
              <a:t>"</a:t>
            </a:r>
            <a:endParaRPr sz="850" dirty="0">
              <a:latin typeface="Bahnschrift"/>
              <a:cs typeface="Bahnschrift"/>
            </a:endParaRPr>
          </a:p>
          <a:p>
            <a:pPr marL="586105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Bahnschrift"/>
                <a:cs typeface="Bahnschrift"/>
              </a:rPr>
              <a:t>}</a:t>
            </a:r>
            <a:endParaRPr sz="850" dirty="0">
              <a:latin typeface="Bahnschrift"/>
              <a:cs typeface="Bahnschrift"/>
            </a:endParaRPr>
          </a:p>
          <a:p>
            <a:pPr marL="283845">
              <a:lnSpc>
                <a:spcPct val="100000"/>
              </a:lnSpc>
              <a:spcBef>
                <a:spcPts val="20"/>
              </a:spcBef>
            </a:pPr>
            <a:r>
              <a:rPr sz="850" spc="-50" dirty="0">
                <a:latin typeface="Bahnschrift"/>
                <a:cs typeface="Bahnschrift"/>
              </a:rPr>
              <a:t>}</a:t>
            </a:r>
            <a:endParaRPr sz="85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Bahnschrift"/>
                <a:cs typeface="Bahnschrift"/>
              </a:rPr>
              <a:t>}</a:t>
            </a:r>
            <a:endParaRPr sz="850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32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7540"/>
          </a:xfrm>
          <a:custGeom>
            <a:avLst/>
            <a:gdLst/>
            <a:ahLst/>
            <a:cxnLst/>
            <a:rect l="l" t="t" r="r" b="b"/>
            <a:pathLst>
              <a:path w="2304415" h="637540">
                <a:moveTo>
                  <a:pt x="2303995" y="0"/>
                </a:moveTo>
                <a:lnTo>
                  <a:pt x="0" y="0"/>
                </a:lnTo>
                <a:lnTo>
                  <a:pt x="0" y="637260"/>
                </a:lnTo>
                <a:lnTo>
                  <a:pt x="2303995" y="637260"/>
                </a:lnTo>
                <a:lnTo>
                  <a:pt x="2303995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12984"/>
            <a:ext cx="87884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rId9" action="ppaction://hlinksldjump"/>
              </a:rPr>
              <a:t>Variable</a:t>
            </a:r>
            <a:r>
              <a:rPr sz="600" spc="-5" dirty="0">
                <a:solidFill>
                  <a:srgbClr val="8490C8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rId9" action="ppaction://hlinksldjump"/>
              </a:rPr>
              <a:t>d’environnement</a:t>
            </a:r>
            <a:r>
              <a:rPr sz="600" spc="500" dirty="0">
                <a:solidFill>
                  <a:srgbClr val="8490C8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Param`etres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665"/>
              </a:lnSpc>
            </a:pPr>
            <a:r>
              <a:rPr sz="600" spc="-3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Ex´ecution</a:t>
            </a:r>
            <a:r>
              <a:rPr sz="600" spc="5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Conditionnelle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sz="60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Pipeline</a:t>
            </a:r>
            <a:r>
              <a:rPr sz="600" spc="65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8490C8"/>
                </a:solidFill>
                <a:latin typeface="Tahoma"/>
                <a:cs typeface="Tahoma"/>
                <a:hlinkClick r:id="" action="ppaction://noaction"/>
              </a:rPr>
              <a:t>Multibranches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4728"/>
            <a:ext cx="4608004" cy="3087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108869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551" y="1604924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4762" y="632152"/>
            <a:ext cx="3858895" cy="1253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ra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695" dirty="0">
                <a:solidFill>
                  <a:srgbClr val="FFFFFF"/>
                </a:solidFill>
                <a:latin typeface="Tahoma"/>
                <a:cs typeface="Tahoma"/>
              </a:rPr>
              <a:t>`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etres</a:t>
            </a:r>
            <a:endParaRPr sz="1400">
              <a:latin typeface="Tahoma"/>
              <a:cs typeface="Tahoma"/>
            </a:endParaRPr>
          </a:p>
          <a:p>
            <a:pPr marL="481965" marR="77470">
              <a:lnSpc>
                <a:spcPct val="102699"/>
              </a:lnSpc>
              <a:spcBef>
                <a:spcPts val="1175"/>
              </a:spcBef>
            </a:pPr>
            <a:r>
              <a:rPr sz="1100" dirty="0">
                <a:latin typeface="Tahoma"/>
                <a:cs typeface="Tahoma"/>
              </a:rPr>
              <a:t>Il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pipeline, </a:t>
            </a:r>
            <a:r>
              <a:rPr sz="1100" spc="-20" dirty="0">
                <a:latin typeface="Tahoma"/>
                <a:cs typeface="Tahoma"/>
              </a:rPr>
              <a:t>d’utiliser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</a:t>
            </a: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ra</a:t>
            </a:r>
            <a:r>
              <a:rPr sz="1100" spc="-80" dirty="0">
                <a:latin typeface="Tahoma"/>
                <a:cs typeface="Tahoma"/>
              </a:rPr>
              <a:t>m</a:t>
            </a:r>
            <a:r>
              <a:rPr sz="1100" spc="-615" dirty="0">
                <a:latin typeface="Tahoma"/>
                <a:cs typeface="Tahoma"/>
              </a:rPr>
              <a:t>`</a:t>
            </a:r>
            <a:r>
              <a:rPr sz="1100" spc="-40" dirty="0">
                <a:latin typeface="Tahoma"/>
                <a:cs typeface="Tahoma"/>
              </a:rPr>
              <a:t>etres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ecif</a:t>
            </a:r>
            <a:r>
              <a:rPr sz="1100" spc="-85" dirty="0">
                <a:latin typeface="Tahoma"/>
                <a:cs typeface="Tahoma"/>
              </a:rPr>
              <a:t>i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l’utilisateur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l’e</a:t>
            </a:r>
            <a:r>
              <a:rPr sz="1100" dirty="0">
                <a:latin typeface="Tahoma"/>
                <a:cs typeface="Tahoma"/>
              </a:rPr>
              <a:t>x</a:t>
            </a:r>
            <a:r>
              <a:rPr sz="1100" spc="-545" dirty="0">
                <a:latin typeface="Tahoma"/>
                <a:cs typeface="Tahoma"/>
              </a:rPr>
              <a:t>´</a:t>
            </a:r>
            <a:r>
              <a:rPr sz="1100" spc="35" dirty="0">
                <a:latin typeface="Tahoma"/>
                <a:cs typeface="Tahoma"/>
              </a:rPr>
              <a:t>ecutio</a:t>
            </a:r>
            <a:r>
              <a:rPr sz="1100" spc="25" dirty="0">
                <a:latin typeface="Tahoma"/>
                <a:cs typeface="Tahoma"/>
              </a:rPr>
              <a:t>n</a:t>
            </a:r>
            <a:r>
              <a:rPr sz="1100" spc="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ahoma"/>
              <a:cs typeface="Tahoma"/>
            </a:endParaRPr>
          </a:p>
          <a:p>
            <a:pPr marL="481965" marR="508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Dans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pipeline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</a:t>
            </a:r>
            <a:r>
              <a:rPr sz="1100" spc="-600" dirty="0">
                <a:latin typeface="Tahoma"/>
                <a:cs typeface="Tahoma"/>
              </a:rPr>
              <a:t>´</a:t>
            </a:r>
            <a:r>
              <a:rPr sz="1100" spc="-25" dirty="0">
                <a:latin typeface="Tahoma"/>
                <a:cs typeface="Tahoma"/>
              </a:rPr>
              <a:t>ecl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ratif,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55" dirty="0">
                <a:latin typeface="Tahoma"/>
                <a:cs typeface="Tahoma"/>
              </a:rPr>
              <a:t>ra</a:t>
            </a:r>
            <a:r>
              <a:rPr sz="1100" spc="-95" dirty="0">
                <a:latin typeface="Tahoma"/>
                <a:cs typeface="Tahoma"/>
              </a:rPr>
              <a:t>m</a:t>
            </a:r>
            <a:r>
              <a:rPr sz="1100" spc="-63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etres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sont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d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0" dirty="0">
                <a:latin typeface="Tahoma"/>
                <a:cs typeface="Tahoma"/>
              </a:rPr>
              <a:t>efinis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en </a:t>
            </a:r>
            <a:r>
              <a:rPr sz="1100" spc="-10" dirty="0">
                <a:latin typeface="Tahoma"/>
                <a:cs typeface="Tahoma"/>
              </a:rPr>
              <a:t>utilisant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directive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884373"/>
            <a:ext cx="4599305" cy="1571625"/>
            <a:chOff x="0" y="1884373"/>
            <a:chExt cx="4599305" cy="1571625"/>
          </a:xfrm>
        </p:grpSpPr>
        <p:pic>
          <p:nvPicPr>
            <p:cNvPr id="10" name="object 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7095" y="1884373"/>
              <a:ext cx="3600217" cy="14400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348"/>
              <a:ext cx="4599305" cy="109855"/>
            </a:xfrm>
            <a:custGeom>
              <a:avLst/>
              <a:gdLst/>
              <a:ahLst/>
              <a:cxnLst/>
              <a:rect l="l" t="t" r="r" b="b"/>
              <a:pathLst>
                <a:path w="4599305" h="109854">
                  <a:moveTo>
                    <a:pt x="3677285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3677285" y="109651"/>
                  </a:lnTo>
                  <a:lnTo>
                    <a:pt x="3677285" y="0"/>
                  </a:lnTo>
                  <a:close/>
                </a:path>
                <a:path w="4599305" h="109854">
                  <a:moveTo>
                    <a:pt x="4598886" y="0"/>
                  </a:moveTo>
                  <a:lnTo>
                    <a:pt x="3677297" y="0"/>
                  </a:lnTo>
                  <a:lnTo>
                    <a:pt x="3677297" y="109651"/>
                  </a:lnTo>
                  <a:lnTo>
                    <a:pt x="4598886" y="109651"/>
                  </a:lnTo>
                  <a:lnTo>
                    <a:pt x="45988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35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1068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Avant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6962" y="1002219"/>
            <a:ext cx="409738" cy="4871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8706" y="1464118"/>
            <a:ext cx="47815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b="1" spc="-65" dirty="0">
                <a:latin typeface="Arial"/>
                <a:cs typeface="Arial"/>
              </a:rPr>
              <a:t>programmeur</a:t>
            </a:r>
            <a:endParaRPr sz="6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4564" y="1873540"/>
            <a:ext cx="409738" cy="487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3050" y="2351535"/>
            <a:ext cx="47815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b="1" spc="-65" dirty="0">
                <a:latin typeface="Arial"/>
                <a:cs typeface="Arial"/>
              </a:rPr>
              <a:t>programmeur</a:t>
            </a:r>
            <a:endParaRPr sz="6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4564" y="2698348"/>
            <a:ext cx="409738" cy="4874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121590" y="1083922"/>
            <a:ext cx="2526030" cy="890905"/>
            <a:chOff x="1121590" y="1083922"/>
            <a:chExt cx="2526030" cy="890905"/>
          </a:xfrm>
        </p:grpSpPr>
        <p:sp>
          <p:nvSpPr>
            <p:cNvPr id="13" name="object 13"/>
            <p:cNvSpPr/>
            <p:nvPr/>
          </p:nvSpPr>
          <p:spPr>
            <a:xfrm>
              <a:off x="1124570" y="1086901"/>
              <a:ext cx="2520315" cy="885190"/>
            </a:xfrm>
            <a:custGeom>
              <a:avLst/>
              <a:gdLst/>
              <a:ahLst/>
              <a:cxnLst/>
              <a:rect l="l" t="t" r="r" b="b"/>
              <a:pathLst>
                <a:path w="2520315" h="885189">
                  <a:moveTo>
                    <a:pt x="2395913" y="0"/>
                  </a:moveTo>
                  <a:lnTo>
                    <a:pt x="124036" y="0"/>
                  </a:lnTo>
                  <a:lnTo>
                    <a:pt x="84836" y="7519"/>
                  </a:lnTo>
                  <a:lnTo>
                    <a:pt x="50788" y="28457"/>
                  </a:lnTo>
                  <a:lnTo>
                    <a:pt x="23936" y="60383"/>
                  </a:lnTo>
                  <a:lnTo>
                    <a:pt x="6324" y="100863"/>
                  </a:lnTo>
                  <a:lnTo>
                    <a:pt x="0" y="147468"/>
                  </a:lnTo>
                  <a:lnTo>
                    <a:pt x="0" y="737344"/>
                  </a:lnTo>
                  <a:lnTo>
                    <a:pt x="6324" y="783949"/>
                  </a:lnTo>
                  <a:lnTo>
                    <a:pt x="23936" y="824430"/>
                  </a:lnTo>
                  <a:lnTo>
                    <a:pt x="50788" y="856355"/>
                  </a:lnTo>
                  <a:lnTo>
                    <a:pt x="84836" y="877293"/>
                  </a:lnTo>
                  <a:lnTo>
                    <a:pt x="124036" y="884813"/>
                  </a:lnTo>
                  <a:lnTo>
                    <a:pt x="2395913" y="884813"/>
                  </a:lnTo>
                  <a:lnTo>
                    <a:pt x="2435113" y="877293"/>
                  </a:lnTo>
                  <a:lnTo>
                    <a:pt x="2469161" y="856355"/>
                  </a:lnTo>
                  <a:lnTo>
                    <a:pt x="2496013" y="824430"/>
                  </a:lnTo>
                  <a:lnTo>
                    <a:pt x="2513625" y="783949"/>
                  </a:lnTo>
                  <a:lnTo>
                    <a:pt x="2519949" y="737344"/>
                  </a:lnTo>
                  <a:lnTo>
                    <a:pt x="2519949" y="147468"/>
                  </a:lnTo>
                  <a:lnTo>
                    <a:pt x="2513625" y="100863"/>
                  </a:lnTo>
                  <a:lnTo>
                    <a:pt x="2496013" y="60383"/>
                  </a:lnTo>
                  <a:lnTo>
                    <a:pt x="2469161" y="28457"/>
                  </a:lnTo>
                  <a:lnTo>
                    <a:pt x="2435113" y="7519"/>
                  </a:lnTo>
                  <a:lnTo>
                    <a:pt x="2395913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4570" y="1086901"/>
              <a:ext cx="2520315" cy="885190"/>
            </a:xfrm>
            <a:custGeom>
              <a:avLst/>
              <a:gdLst/>
              <a:ahLst/>
              <a:cxnLst/>
              <a:rect l="l" t="t" r="r" b="b"/>
              <a:pathLst>
                <a:path w="2520315" h="885189">
                  <a:moveTo>
                    <a:pt x="0" y="147468"/>
                  </a:moveTo>
                  <a:lnTo>
                    <a:pt x="6324" y="100863"/>
                  </a:lnTo>
                  <a:lnTo>
                    <a:pt x="23936" y="60383"/>
                  </a:lnTo>
                  <a:lnTo>
                    <a:pt x="50788" y="28457"/>
                  </a:lnTo>
                  <a:lnTo>
                    <a:pt x="84836" y="7519"/>
                  </a:lnTo>
                  <a:lnTo>
                    <a:pt x="124036" y="0"/>
                  </a:lnTo>
                  <a:lnTo>
                    <a:pt x="2395913" y="0"/>
                  </a:lnTo>
                  <a:lnTo>
                    <a:pt x="2435113" y="7519"/>
                  </a:lnTo>
                  <a:lnTo>
                    <a:pt x="2469161" y="28457"/>
                  </a:lnTo>
                  <a:lnTo>
                    <a:pt x="2496013" y="60383"/>
                  </a:lnTo>
                  <a:lnTo>
                    <a:pt x="2513625" y="100863"/>
                  </a:lnTo>
                  <a:lnTo>
                    <a:pt x="2519949" y="147468"/>
                  </a:lnTo>
                  <a:lnTo>
                    <a:pt x="2519949" y="737344"/>
                  </a:lnTo>
                  <a:lnTo>
                    <a:pt x="2513625" y="783949"/>
                  </a:lnTo>
                  <a:lnTo>
                    <a:pt x="2496013" y="824430"/>
                  </a:lnTo>
                  <a:lnTo>
                    <a:pt x="2469161" y="856355"/>
                  </a:lnTo>
                  <a:lnTo>
                    <a:pt x="2435113" y="877293"/>
                  </a:lnTo>
                  <a:lnTo>
                    <a:pt x="2395913" y="884813"/>
                  </a:lnTo>
                  <a:lnTo>
                    <a:pt x="124036" y="884813"/>
                  </a:lnTo>
                  <a:lnTo>
                    <a:pt x="84836" y="877293"/>
                  </a:lnTo>
                  <a:lnTo>
                    <a:pt x="50788" y="856355"/>
                  </a:lnTo>
                  <a:lnTo>
                    <a:pt x="23936" y="824430"/>
                  </a:lnTo>
                  <a:lnTo>
                    <a:pt x="6324" y="783949"/>
                  </a:lnTo>
                  <a:lnTo>
                    <a:pt x="0" y="737344"/>
                  </a:lnTo>
                  <a:lnTo>
                    <a:pt x="0" y="147468"/>
                  </a:lnTo>
                  <a:close/>
                </a:path>
              </a:pathLst>
            </a:custGeom>
            <a:ln w="5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8970" y="1320318"/>
            <a:ext cx="2171065" cy="408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4800"/>
              </a:lnSpc>
              <a:spcBef>
                <a:spcPts val="90"/>
              </a:spcBef>
            </a:pPr>
            <a:r>
              <a:rPr sz="800" spc="-65" dirty="0">
                <a:latin typeface="Arial MT"/>
                <a:cs typeface="Arial MT"/>
              </a:rPr>
              <a:t>Les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développeurs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avaient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à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attendre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jusqu’à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ce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que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le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logiciel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en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entier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soit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construit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et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testé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pour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vérifier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les</a:t>
            </a:r>
            <a:r>
              <a:rPr sz="800" spc="-10" dirty="0">
                <a:latin typeface="Arial MT"/>
                <a:cs typeface="Arial MT"/>
              </a:rPr>
              <a:t> erreurs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55908" y="2114310"/>
            <a:ext cx="2526030" cy="890905"/>
            <a:chOff x="1755908" y="2114310"/>
            <a:chExt cx="2526030" cy="890905"/>
          </a:xfrm>
        </p:grpSpPr>
        <p:sp>
          <p:nvSpPr>
            <p:cNvPr id="17" name="object 17"/>
            <p:cNvSpPr/>
            <p:nvPr/>
          </p:nvSpPr>
          <p:spPr>
            <a:xfrm>
              <a:off x="1758888" y="2117290"/>
              <a:ext cx="2519680" cy="885190"/>
            </a:xfrm>
            <a:custGeom>
              <a:avLst/>
              <a:gdLst/>
              <a:ahLst/>
              <a:cxnLst/>
              <a:rect l="l" t="t" r="r" b="b"/>
              <a:pathLst>
                <a:path w="2519679" h="885189">
                  <a:moveTo>
                    <a:pt x="2395614" y="0"/>
                  </a:moveTo>
                  <a:lnTo>
                    <a:pt x="124036" y="0"/>
                  </a:lnTo>
                  <a:lnTo>
                    <a:pt x="84836" y="7519"/>
                  </a:lnTo>
                  <a:lnTo>
                    <a:pt x="50788" y="28457"/>
                  </a:lnTo>
                  <a:lnTo>
                    <a:pt x="23936" y="60383"/>
                  </a:lnTo>
                  <a:lnTo>
                    <a:pt x="6324" y="100863"/>
                  </a:lnTo>
                  <a:lnTo>
                    <a:pt x="0" y="147468"/>
                  </a:lnTo>
                  <a:lnTo>
                    <a:pt x="0" y="737344"/>
                  </a:lnTo>
                  <a:lnTo>
                    <a:pt x="6324" y="783949"/>
                  </a:lnTo>
                  <a:lnTo>
                    <a:pt x="23936" y="824430"/>
                  </a:lnTo>
                  <a:lnTo>
                    <a:pt x="50788" y="856355"/>
                  </a:lnTo>
                  <a:lnTo>
                    <a:pt x="84836" y="877293"/>
                  </a:lnTo>
                  <a:lnTo>
                    <a:pt x="124036" y="884813"/>
                  </a:lnTo>
                  <a:lnTo>
                    <a:pt x="2395614" y="884813"/>
                  </a:lnTo>
                  <a:lnTo>
                    <a:pt x="2434814" y="877293"/>
                  </a:lnTo>
                  <a:lnTo>
                    <a:pt x="2468862" y="856355"/>
                  </a:lnTo>
                  <a:lnTo>
                    <a:pt x="2495715" y="824430"/>
                  </a:lnTo>
                  <a:lnTo>
                    <a:pt x="2513326" y="783949"/>
                  </a:lnTo>
                  <a:lnTo>
                    <a:pt x="2519651" y="737344"/>
                  </a:lnTo>
                  <a:lnTo>
                    <a:pt x="2519651" y="147468"/>
                  </a:lnTo>
                  <a:lnTo>
                    <a:pt x="2513326" y="100863"/>
                  </a:lnTo>
                  <a:lnTo>
                    <a:pt x="2495715" y="60383"/>
                  </a:lnTo>
                  <a:lnTo>
                    <a:pt x="2468862" y="28457"/>
                  </a:lnTo>
                  <a:lnTo>
                    <a:pt x="2434814" y="7519"/>
                  </a:lnTo>
                  <a:lnTo>
                    <a:pt x="2395614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8888" y="2117290"/>
              <a:ext cx="2519680" cy="885190"/>
            </a:xfrm>
            <a:custGeom>
              <a:avLst/>
              <a:gdLst/>
              <a:ahLst/>
              <a:cxnLst/>
              <a:rect l="l" t="t" r="r" b="b"/>
              <a:pathLst>
                <a:path w="2519679" h="885189">
                  <a:moveTo>
                    <a:pt x="0" y="147468"/>
                  </a:moveTo>
                  <a:lnTo>
                    <a:pt x="6324" y="100863"/>
                  </a:lnTo>
                  <a:lnTo>
                    <a:pt x="23936" y="60383"/>
                  </a:lnTo>
                  <a:lnTo>
                    <a:pt x="50788" y="28457"/>
                  </a:lnTo>
                  <a:lnTo>
                    <a:pt x="84836" y="7519"/>
                  </a:lnTo>
                  <a:lnTo>
                    <a:pt x="124036" y="0"/>
                  </a:lnTo>
                  <a:lnTo>
                    <a:pt x="2395614" y="0"/>
                  </a:lnTo>
                  <a:lnTo>
                    <a:pt x="2434814" y="7519"/>
                  </a:lnTo>
                  <a:lnTo>
                    <a:pt x="2468862" y="28457"/>
                  </a:lnTo>
                  <a:lnTo>
                    <a:pt x="2495715" y="60383"/>
                  </a:lnTo>
                  <a:lnTo>
                    <a:pt x="2513326" y="100863"/>
                  </a:lnTo>
                  <a:lnTo>
                    <a:pt x="2519651" y="147468"/>
                  </a:lnTo>
                  <a:lnTo>
                    <a:pt x="2519651" y="737344"/>
                  </a:lnTo>
                  <a:lnTo>
                    <a:pt x="2513326" y="783949"/>
                  </a:lnTo>
                  <a:lnTo>
                    <a:pt x="2495715" y="824430"/>
                  </a:lnTo>
                  <a:lnTo>
                    <a:pt x="2468862" y="856355"/>
                  </a:lnTo>
                  <a:lnTo>
                    <a:pt x="2434814" y="877293"/>
                  </a:lnTo>
                  <a:lnTo>
                    <a:pt x="2395614" y="884813"/>
                  </a:lnTo>
                  <a:lnTo>
                    <a:pt x="124036" y="884813"/>
                  </a:lnTo>
                  <a:lnTo>
                    <a:pt x="84836" y="877293"/>
                  </a:lnTo>
                  <a:lnTo>
                    <a:pt x="50788" y="856355"/>
                  </a:lnTo>
                  <a:lnTo>
                    <a:pt x="23936" y="824430"/>
                  </a:lnTo>
                  <a:lnTo>
                    <a:pt x="6324" y="783949"/>
                  </a:lnTo>
                  <a:lnTo>
                    <a:pt x="0" y="737344"/>
                  </a:lnTo>
                  <a:lnTo>
                    <a:pt x="0" y="147468"/>
                  </a:lnTo>
                  <a:close/>
                </a:path>
              </a:pathLst>
            </a:custGeom>
            <a:ln w="5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48220" y="2414618"/>
            <a:ext cx="2141220" cy="281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979" marR="5080" indent="-208915">
              <a:lnSpc>
                <a:spcPct val="1048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Il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n’y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avait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pas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d’améliorations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itératives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du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code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et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le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processus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de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livraison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du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logiciel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était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long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0035" y="3169269"/>
            <a:ext cx="566420" cy="1174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spc="-10" dirty="0">
                <a:latin typeface="Arial"/>
                <a:cs typeface="Arial"/>
              </a:rPr>
              <a:t>programmeur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1085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E1E2F2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E1E2F2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1085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09214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43925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2302586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551" y="2821762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4762" y="632152"/>
            <a:ext cx="4105275" cy="2470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L’outil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d’In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76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egration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Continue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: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endParaRPr sz="14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1240"/>
              </a:spcBef>
            </a:pPr>
            <a:r>
              <a:rPr sz="1100" dirty="0">
                <a:latin typeface="Tahoma"/>
                <a:cs typeface="Tahoma"/>
              </a:rPr>
              <a:t>Outils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d’automatisation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Open-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10" dirty="0">
                <a:latin typeface="Tahoma"/>
                <a:cs typeface="Tahoma"/>
              </a:rPr>
              <a:t>´</a:t>
            </a:r>
            <a:r>
              <a:rPr sz="1100" spc="-35" dirty="0">
                <a:latin typeface="Tahoma"/>
                <a:cs typeface="Tahoma"/>
              </a:rPr>
              <a:t>ecrite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Java.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ahoma"/>
              <a:cs typeface="Tahoma"/>
            </a:endParaRPr>
          </a:p>
          <a:p>
            <a:pPr marL="481965" marR="508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Un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des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outils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plus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populaires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l’in</a:t>
            </a:r>
            <a:r>
              <a:rPr sz="1100" spc="-55" dirty="0">
                <a:latin typeface="Tahoma"/>
                <a:cs typeface="Tahoma"/>
              </a:rPr>
              <a:t>t</a:t>
            </a:r>
            <a:r>
              <a:rPr sz="1100" spc="-595" dirty="0">
                <a:latin typeface="Tahoma"/>
                <a:cs typeface="Tahoma"/>
              </a:rPr>
              <a:t>´</a:t>
            </a:r>
            <a:r>
              <a:rPr sz="1100" spc="-20" dirty="0">
                <a:latin typeface="Tahoma"/>
                <a:cs typeface="Tahoma"/>
              </a:rPr>
              <a:t>egration </a:t>
            </a:r>
            <a:r>
              <a:rPr sz="1100" spc="-30" dirty="0">
                <a:latin typeface="Tahoma"/>
                <a:cs typeface="Tahoma"/>
              </a:rPr>
              <a:t>continue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pour construction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continus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</a:t>
            </a:r>
            <a:r>
              <a:rPr sz="1100" spc="-85" dirty="0">
                <a:latin typeface="Tahoma"/>
                <a:cs typeface="Tahoma"/>
              </a:rPr>
              <a:t>f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erents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types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projets </a:t>
            </a:r>
            <a:r>
              <a:rPr sz="1100" spc="-20" dirty="0">
                <a:latin typeface="Tahoma"/>
                <a:cs typeface="Tahoma"/>
              </a:rPr>
              <a:t>ainsi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d</a:t>
            </a:r>
            <a:r>
              <a:rPr sz="1100" spc="-630" dirty="0">
                <a:latin typeface="Tahoma"/>
                <a:cs typeface="Tahoma"/>
              </a:rPr>
              <a:t>´</a:t>
            </a:r>
            <a:r>
              <a:rPr sz="1100" spc="-55" dirty="0">
                <a:latin typeface="Tahoma"/>
                <a:cs typeface="Tahoma"/>
              </a:rPr>
              <a:t>eploiement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continue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nouveaux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du </a:t>
            </a:r>
            <a:r>
              <a:rPr sz="1100" spc="-40" dirty="0">
                <a:latin typeface="Tahoma"/>
                <a:cs typeface="Tahoma"/>
              </a:rPr>
              <a:t>code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ajou</a:t>
            </a:r>
            <a:r>
              <a:rPr sz="1100" spc="10" dirty="0">
                <a:latin typeface="Tahoma"/>
                <a:cs typeface="Tahoma"/>
              </a:rPr>
              <a:t>t</a:t>
            </a:r>
            <a:r>
              <a:rPr sz="1100" spc="-525" dirty="0">
                <a:latin typeface="Tahoma"/>
                <a:cs typeface="Tahoma"/>
              </a:rPr>
              <a:t>´</a:t>
            </a:r>
            <a:r>
              <a:rPr sz="1100" spc="50" dirty="0">
                <a:latin typeface="Tahoma"/>
                <a:cs typeface="Tahoma"/>
              </a:rPr>
              <a:t>ees.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ahoma"/>
              <a:cs typeface="Tahoma"/>
            </a:endParaRPr>
          </a:p>
          <a:p>
            <a:pPr marL="481965" marR="214629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Les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plugins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permettent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15" dirty="0">
                <a:latin typeface="Tahoma"/>
                <a:cs typeface="Tahoma"/>
              </a:rPr>
              <a:t> d</a:t>
            </a:r>
            <a:r>
              <a:rPr sz="1100" spc="-45" dirty="0">
                <a:latin typeface="Tahoma"/>
                <a:cs typeface="Tahoma"/>
              </a:rPr>
              <a:t>’</a:t>
            </a:r>
            <a:r>
              <a:rPr sz="1100" spc="-595" dirty="0">
                <a:latin typeface="Tahoma"/>
                <a:cs typeface="Tahoma"/>
              </a:rPr>
              <a:t>´</a:t>
            </a:r>
            <a:r>
              <a:rPr sz="1100" spc="-15" dirty="0">
                <a:latin typeface="Tahoma"/>
                <a:cs typeface="Tahoma"/>
              </a:rPr>
              <a:t>etablir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l’in</a:t>
            </a:r>
            <a:r>
              <a:rPr sz="1100" spc="-55" dirty="0">
                <a:latin typeface="Tahoma"/>
                <a:cs typeface="Tahoma"/>
              </a:rPr>
              <a:t>t</a:t>
            </a:r>
            <a:r>
              <a:rPr sz="1100" spc="-595" dirty="0">
                <a:latin typeface="Tahoma"/>
                <a:cs typeface="Tahoma"/>
              </a:rPr>
              <a:t>´</a:t>
            </a:r>
            <a:r>
              <a:rPr sz="1100" spc="-20" dirty="0">
                <a:latin typeface="Tahoma"/>
                <a:cs typeface="Tahoma"/>
              </a:rPr>
              <a:t>egration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des </a:t>
            </a:r>
            <a:r>
              <a:rPr sz="1100" spc="-45" dirty="0">
                <a:latin typeface="Tahoma"/>
                <a:cs typeface="Tahoma"/>
              </a:rPr>
              <a:t>dif</a:t>
            </a:r>
            <a:r>
              <a:rPr sz="1100" spc="-85" dirty="0">
                <a:latin typeface="Tahoma"/>
                <a:cs typeface="Tahoma"/>
              </a:rPr>
              <a:t>f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erents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stages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DevOps.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ahoma"/>
              <a:cs typeface="Tahoma"/>
            </a:endParaRPr>
          </a:p>
          <a:p>
            <a:pPr marL="481965" marR="4762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Le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concept de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plugin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permet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60" dirty="0">
                <a:latin typeface="Tahoma"/>
                <a:cs typeface="Tahoma"/>
              </a:rPr>
              <a:t>`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’</a:t>
            </a:r>
            <a:r>
              <a:rPr sz="1100" spc="-605" dirty="0">
                <a:latin typeface="Tahoma"/>
                <a:cs typeface="Tahoma"/>
              </a:rPr>
              <a:t>ˆ</a:t>
            </a:r>
            <a:r>
              <a:rPr sz="1100" spc="-30" dirty="0">
                <a:latin typeface="Tahoma"/>
                <a:cs typeface="Tahoma"/>
              </a:rPr>
              <a:t>etre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simple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utiliser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660" dirty="0">
                <a:latin typeface="Tahoma"/>
                <a:cs typeface="Tahoma"/>
              </a:rPr>
              <a:t>`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apprendre,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aussi</a:t>
            </a:r>
            <a:r>
              <a:rPr sz="1100" spc="-20" dirty="0">
                <a:latin typeface="Tahoma"/>
                <a:cs typeface="Tahoma"/>
              </a:rPr>
              <a:t> facile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0" dirty="0">
                <a:latin typeface="Tahoma"/>
                <a:cs typeface="Tahoma"/>
              </a:rPr>
              <a:t>`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35" dirty="0">
                <a:latin typeface="Tahoma"/>
                <a:cs typeface="Tahoma"/>
              </a:rPr>
              <a:t>´</a:t>
            </a:r>
            <a:r>
              <a:rPr sz="1100" spc="-55" dirty="0">
                <a:latin typeface="Tahoma"/>
                <a:cs typeface="Tahoma"/>
              </a:rPr>
              <a:t>etendre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afin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satisfaire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3115856"/>
            <a:ext cx="188912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45" dirty="0">
                <a:latin typeface="Tahoma"/>
                <a:cs typeface="Tahoma"/>
              </a:rPr>
              <a:t>besoins </a:t>
            </a:r>
            <a:r>
              <a:rPr sz="1100" spc="-10" dirty="0">
                <a:latin typeface="Tahoma"/>
                <a:cs typeface="Tahoma"/>
              </a:rPr>
              <a:t>du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projet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question.</a:t>
            </a:r>
            <a:endParaRPr sz="1100">
              <a:latin typeface="Tahoma"/>
              <a:cs typeface="Tahoma"/>
            </a:endParaRPr>
          </a:p>
          <a:p>
            <a:pPr marL="542925">
              <a:lnSpc>
                <a:spcPct val="100000"/>
              </a:lnSpc>
              <a:spcBef>
                <a:spcPts val="66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085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1214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Pipeline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Jenkins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77" y="1131538"/>
            <a:ext cx="945515" cy="435609"/>
          </a:xfrm>
          <a:custGeom>
            <a:avLst/>
            <a:gdLst/>
            <a:ahLst/>
            <a:cxnLst/>
            <a:rect l="l" t="t" r="r" b="b"/>
            <a:pathLst>
              <a:path w="945515" h="435609">
                <a:moveTo>
                  <a:pt x="756173" y="0"/>
                </a:moveTo>
                <a:lnTo>
                  <a:pt x="0" y="0"/>
                </a:lnTo>
                <a:lnTo>
                  <a:pt x="0" y="435328"/>
                </a:lnTo>
                <a:lnTo>
                  <a:pt x="756173" y="435328"/>
                </a:lnTo>
                <a:lnTo>
                  <a:pt x="945119" y="217664"/>
                </a:lnTo>
                <a:lnTo>
                  <a:pt x="75617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027" y="1268904"/>
            <a:ext cx="798195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5" dirty="0">
                <a:solidFill>
                  <a:srgbClr val="FFFFFF"/>
                </a:solidFill>
                <a:latin typeface="Arial Black"/>
                <a:cs typeface="Arial Black"/>
              </a:rPr>
              <a:t>Commit</a:t>
            </a:r>
            <a:r>
              <a:rPr sz="75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50" spc="-45" dirty="0">
                <a:solidFill>
                  <a:srgbClr val="FFFFFF"/>
                </a:solidFill>
                <a:latin typeface="Arial Black"/>
                <a:cs typeface="Arial Black"/>
              </a:rPr>
              <a:t>du</a:t>
            </a:r>
            <a:r>
              <a:rPr sz="75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50" spc="-30" dirty="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1680" y="1128998"/>
            <a:ext cx="950594" cy="440690"/>
            <a:chOff x="1141680" y="1128998"/>
            <a:chExt cx="950594" cy="440690"/>
          </a:xfrm>
        </p:grpSpPr>
        <p:sp>
          <p:nvSpPr>
            <p:cNvPr id="10" name="object 10"/>
            <p:cNvSpPr/>
            <p:nvPr/>
          </p:nvSpPr>
          <p:spPr>
            <a:xfrm>
              <a:off x="1144220" y="1131538"/>
              <a:ext cx="945515" cy="435609"/>
            </a:xfrm>
            <a:custGeom>
              <a:avLst/>
              <a:gdLst/>
              <a:ahLst/>
              <a:cxnLst/>
              <a:rect l="l" t="t" r="r" b="b"/>
              <a:pathLst>
                <a:path w="945514" h="435609">
                  <a:moveTo>
                    <a:pt x="756173" y="0"/>
                  </a:moveTo>
                  <a:lnTo>
                    <a:pt x="0" y="0"/>
                  </a:lnTo>
                  <a:lnTo>
                    <a:pt x="188945" y="217664"/>
                  </a:lnTo>
                  <a:lnTo>
                    <a:pt x="0" y="435328"/>
                  </a:lnTo>
                  <a:lnTo>
                    <a:pt x="756173" y="435328"/>
                  </a:lnTo>
                  <a:lnTo>
                    <a:pt x="945119" y="217664"/>
                  </a:lnTo>
                  <a:lnTo>
                    <a:pt x="75617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220" y="1131538"/>
              <a:ext cx="945515" cy="435609"/>
            </a:xfrm>
            <a:custGeom>
              <a:avLst/>
              <a:gdLst/>
              <a:ahLst/>
              <a:cxnLst/>
              <a:rect l="l" t="t" r="r" b="b"/>
              <a:pathLst>
                <a:path w="945514" h="435609">
                  <a:moveTo>
                    <a:pt x="0" y="0"/>
                  </a:moveTo>
                  <a:lnTo>
                    <a:pt x="756173" y="0"/>
                  </a:lnTo>
                  <a:lnTo>
                    <a:pt x="945119" y="217664"/>
                  </a:lnTo>
                  <a:lnTo>
                    <a:pt x="756173" y="435328"/>
                  </a:lnTo>
                  <a:lnTo>
                    <a:pt x="0" y="435328"/>
                  </a:lnTo>
                  <a:lnTo>
                    <a:pt x="188945" y="217664"/>
                  </a:lnTo>
                  <a:lnTo>
                    <a:pt x="0" y="0"/>
                  </a:lnTo>
                  <a:close/>
                </a:path>
              </a:pathLst>
            </a:custGeom>
            <a:ln w="49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92329" y="1268904"/>
            <a:ext cx="266700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35" dirty="0">
                <a:solidFill>
                  <a:srgbClr val="FFFFFF"/>
                </a:solidFill>
                <a:latin typeface="Arial Black"/>
                <a:cs typeface="Arial Black"/>
              </a:rPr>
              <a:t>Build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97723" y="1128998"/>
            <a:ext cx="950594" cy="440690"/>
            <a:chOff x="1897723" y="1128998"/>
            <a:chExt cx="950594" cy="440690"/>
          </a:xfrm>
        </p:grpSpPr>
        <p:sp>
          <p:nvSpPr>
            <p:cNvPr id="14" name="object 14"/>
            <p:cNvSpPr/>
            <p:nvPr/>
          </p:nvSpPr>
          <p:spPr>
            <a:xfrm>
              <a:off x="1900263" y="1131538"/>
              <a:ext cx="945515" cy="435609"/>
            </a:xfrm>
            <a:custGeom>
              <a:avLst/>
              <a:gdLst/>
              <a:ahLst/>
              <a:cxnLst/>
              <a:rect l="l" t="t" r="r" b="b"/>
              <a:pathLst>
                <a:path w="945514" h="435609">
                  <a:moveTo>
                    <a:pt x="756173" y="0"/>
                  </a:moveTo>
                  <a:lnTo>
                    <a:pt x="0" y="0"/>
                  </a:lnTo>
                  <a:lnTo>
                    <a:pt x="188945" y="217664"/>
                  </a:lnTo>
                  <a:lnTo>
                    <a:pt x="0" y="435328"/>
                  </a:lnTo>
                  <a:lnTo>
                    <a:pt x="756173" y="435328"/>
                  </a:lnTo>
                  <a:lnTo>
                    <a:pt x="945119" y="217664"/>
                  </a:lnTo>
                  <a:lnTo>
                    <a:pt x="7561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0263" y="1131538"/>
              <a:ext cx="945515" cy="435609"/>
            </a:xfrm>
            <a:custGeom>
              <a:avLst/>
              <a:gdLst/>
              <a:ahLst/>
              <a:cxnLst/>
              <a:rect l="l" t="t" r="r" b="b"/>
              <a:pathLst>
                <a:path w="945514" h="435609">
                  <a:moveTo>
                    <a:pt x="0" y="0"/>
                  </a:moveTo>
                  <a:lnTo>
                    <a:pt x="756173" y="0"/>
                  </a:lnTo>
                  <a:lnTo>
                    <a:pt x="945119" y="217664"/>
                  </a:lnTo>
                  <a:lnTo>
                    <a:pt x="756173" y="435328"/>
                  </a:lnTo>
                  <a:lnTo>
                    <a:pt x="0" y="435328"/>
                  </a:lnTo>
                  <a:lnTo>
                    <a:pt x="188945" y="217664"/>
                  </a:lnTo>
                  <a:lnTo>
                    <a:pt x="0" y="0"/>
                  </a:lnTo>
                  <a:close/>
                </a:path>
              </a:pathLst>
            </a:custGeom>
            <a:ln w="49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65585" y="1268904"/>
            <a:ext cx="233045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45" dirty="0">
                <a:solidFill>
                  <a:srgbClr val="FFFFFF"/>
                </a:solidFill>
                <a:latin typeface="Arial Black"/>
                <a:cs typeface="Arial Black"/>
              </a:rPr>
              <a:t>Test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53767" y="1128998"/>
            <a:ext cx="950594" cy="440690"/>
            <a:chOff x="2653767" y="1128998"/>
            <a:chExt cx="950594" cy="440690"/>
          </a:xfrm>
        </p:grpSpPr>
        <p:sp>
          <p:nvSpPr>
            <p:cNvPr id="18" name="object 18"/>
            <p:cNvSpPr/>
            <p:nvPr/>
          </p:nvSpPr>
          <p:spPr>
            <a:xfrm>
              <a:off x="2656307" y="1131538"/>
              <a:ext cx="945515" cy="435609"/>
            </a:xfrm>
            <a:custGeom>
              <a:avLst/>
              <a:gdLst/>
              <a:ahLst/>
              <a:cxnLst/>
              <a:rect l="l" t="t" r="r" b="b"/>
              <a:pathLst>
                <a:path w="945514" h="435609">
                  <a:moveTo>
                    <a:pt x="756173" y="0"/>
                  </a:moveTo>
                  <a:lnTo>
                    <a:pt x="0" y="0"/>
                  </a:lnTo>
                  <a:lnTo>
                    <a:pt x="188945" y="217664"/>
                  </a:lnTo>
                  <a:lnTo>
                    <a:pt x="0" y="435328"/>
                  </a:lnTo>
                  <a:lnTo>
                    <a:pt x="756173" y="435328"/>
                  </a:lnTo>
                  <a:lnTo>
                    <a:pt x="945119" y="217664"/>
                  </a:lnTo>
                  <a:lnTo>
                    <a:pt x="75617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6307" y="1131538"/>
              <a:ext cx="945515" cy="435609"/>
            </a:xfrm>
            <a:custGeom>
              <a:avLst/>
              <a:gdLst/>
              <a:ahLst/>
              <a:cxnLst/>
              <a:rect l="l" t="t" r="r" b="b"/>
              <a:pathLst>
                <a:path w="945514" h="435609">
                  <a:moveTo>
                    <a:pt x="0" y="0"/>
                  </a:moveTo>
                  <a:lnTo>
                    <a:pt x="756173" y="0"/>
                  </a:lnTo>
                  <a:lnTo>
                    <a:pt x="945119" y="217664"/>
                  </a:lnTo>
                  <a:lnTo>
                    <a:pt x="756173" y="435328"/>
                  </a:lnTo>
                  <a:lnTo>
                    <a:pt x="0" y="435328"/>
                  </a:lnTo>
                  <a:lnTo>
                    <a:pt x="188945" y="217664"/>
                  </a:lnTo>
                  <a:lnTo>
                    <a:pt x="0" y="0"/>
                  </a:lnTo>
                  <a:close/>
                </a:path>
              </a:pathLst>
            </a:custGeom>
            <a:ln w="49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48432" y="1268904"/>
            <a:ext cx="379095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40" dirty="0">
                <a:solidFill>
                  <a:srgbClr val="FFFFFF"/>
                </a:solidFill>
                <a:latin typeface="Arial Black"/>
                <a:cs typeface="Arial Black"/>
              </a:rPr>
              <a:t>release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09810" y="1128998"/>
            <a:ext cx="1089025" cy="440690"/>
            <a:chOff x="3409810" y="1128998"/>
            <a:chExt cx="1089025" cy="440690"/>
          </a:xfrm>
        </p:grpSpPr>
        <p:sp>
          <p:nvSpPr>
            <p:cNvPr id="22" name="object 22"/>
            <p:cNvSpPr/>
            <p:nvPr/>
          </p:nvSpPr>
          <p:spPr>
            <a:xfrm>
              <a:off x="3412350" y="1131538"/>
              <a:ext cx="1083945" cy="435609"/>
            </a:xfrm>
            <a:custGeom>
              <a:avLst/>
              <a:gdLst/>
              <a:ahLst/>
              <a:cxnLst/>
              <a:rect l="l" t="t" r="r" b="b"/>
              <a:pathLst>
                <a:path w="1083945" h="435609">
                  <a:moveTo>
                    <a:pt x="894916" y="0"/>
                  </a:moveTo>
                  <a:lnTo>
                    <a:pt x="0" y="0"/>
                  </a:lnTo>
                  <a:lnTo>
                    <a:pt x="188945" y="217664"/>
                  </a:lnTo>
                  <a:lnTo>
                    <a:pt x="0" y="435328"/>
                  </a:lnTo>
                  <a:lnTo>
                    <a:pt x="894916" y="435328"/>
                  </a:lnTo>
                  <a:lnTo>
                    <a:pt x="1083861" y="217664"/>
                  </a:lnTo>
                  <a:lnTo>
                    <a:pt x="8949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2350" y="1131538"/>
              <a:ext cx="1083945" cy="435609"/>
            </a:xfrm>
            <a:custGeom>
              <a:avLst/>
              <a:gdLst/>
              <a:ahLst/>
              <a:cxnLst/>
              <a:rect l="l" t="t" r="r" b="b"/>
              <a:pathLst>
                <a:path w="1083945" h="435609">
                  <a:moveTo>
                    <a:pt x="0" y="0"/>
                  </a:moveTo>
                  <a:lnTo>
                    <a:pt x="894916" y="0"/>
                  </a:lnTo>
                  <a:lnTo>
                    <a:pt x="1083861" y="217664"/>
                  </a:lnTo>
                  <a:lnTo>
                    <a:pt x="894916" y="435328"/>
                  </a:lnTo>
                  <a:lnTo>
                    <a:pt x="0" y="435328"/>
                  </a:lnTo>
                  <a:lnTo>
                    <a:pt x="188945" y="217664"/>
                  </a:lnTo>
                  <a:lnTo>
                    <a:pt x="0" y="0"/>
                  </a:lnTo>
                  <a:close/>
                </a:path>
              </a:pathLst>
            </a:custGeom>
            <a:ln w="50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56576" y="1268904"/>
            <a:ext cx="614680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45" dirty="0">
                <a:solidFill>
                  <a:srgbClr val="FFFFFF"/>
                </a:solidFill>
                <a:latin typeface="Arial Black"/>
                <a:cs typeface="Arial Black"/>
              </a:rPr>
              <a:t>déploiement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90816" y="1964558"/>
            <a:ext cx="1159510" cy="1095375"/>
            <a:chOff x="1790816" y="1964558"/>
            <a:chExt cx="1159510" cy="109537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0816" y="1964558"/>
              <a:ext cx="1159042" cy="10949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3219" y="2141446"/>
              <a:ext cx="606608" cy="699109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387655" y="1609578"/>
            <a:ext cx="3961765" cy="80010"/>
          </a:xfrm>
          <a:custGeom>
            <a:avLst/>
            <a:gdLst/>
            <a:ahLst/>
            <a:cxnLst/>
            <a:rect l="l" t="t" r="r" b="b"/>
            <a:pathLst>
              <a:path w="3961765" h="80010">
                <a:moveTo>
                  <a:pt x="3902934" y="57351"/>
                </a:moveTo>
                <a:lnTo>
                  <a:pt x="3902876" y="79865"/>
                </a:lnTo>
                <a:lnTo>
                  <a:pt x="3942199" y="57382"/>
                </a:lnTo>
                <a:lnTo>
                  <a:pt x="3912743" y="57382"/>
                </a:lnTo>
                <a:lnTo>
                  <a:pt x="3902934" y="57351"/>
                </a:lnTo>
                <a:close/>
              </a:path>
              <a:path w="3961765" h="80010">
                <a:moveTo>
                  <a:pt x="58761" y="0"/>
                </a:moveTo>
                <a:lnTo>
                  <a:pt x="0" y="33598"/>
                </a:lnTo>
                <a:lnTo>
                  <a:pt x="58596" y="67597"/>
                </a:lnTo>
                <a:lnTo>
                  <a:pt x="58651" y="45046"/>
                </a:lnTo>
                <a:lnTo>
                  <a:pt x="48851" y="45014"/>
                </a:lnTo>
                <a:lnTo>
                  <a:pt x="48903" y="22482"/>
                </a:lnTo>
                <a:lnTo>
                  <a:pt x="58706" y="22482"/>
                </a:lnTo>
                <a:lnTo>
                  <a:pt x="58761" y="0"/>
                </a:lnTo>
                <a:close/>
              </a:path>
              <a:path w="3961765" h="80010">
                <a:moveTo>
                  <a:pt x="3902992" y="34818"/>
                </a:moveTo>
                <a:lnTo>
                  <a:pt x="3902934" y="57351"/>
                </a:lnTo>
                <a:lnTo>
                  <a:pt x="3912743" y="57382"/>
                </a:lnTo>
                <a:lnTo>
                  <a:pt x="3912786" y="34850"/>
                </a:lnTo>
                <a:lnTo>
                  <a:pt x="3902992" y="34818"/>
                </a:lnTo>
                <a:close/>
              </a:path>
              <a:path w="3961765" h="80010">
                <a:moveTo>
                  <a:pt x="3903050" y="12267"/>
                </a:moveTo>
                <a:lnTo>
                  <a:pt x="3902992" y="34818"/>
                </a:lnTo>
                <a:lnTo>
                  <a:pt x="3912786" y="34850"/>
                </a:lnTo>
                <a:lnTo>
                  <a:pt x="3912743" y="57382"/>
                </a:lnTo>
                <a:lnTo>
                  <a:pt x="3942199" y="57382"/>
                </a:lnTo>
                <a:lnTo>
                  <a:pt x="3961642" y="46266"/>
                </a:lnTo>
                <a:lnTo>
                  <a:pt x="3903050" y="12267"/>
                </a:lnTo>
                <a:close/>
              </a:path>
              <a:path w="3961765" h="80010">
                <a:moveTo>
                  <a:pt x="58706" y="22513"/>
                </a:moveTo>
                <a:lnTo>
                  <a:pt x="58651" y="45046"/>
                </a:lnTo>
                <a:lnTo>
                  <a:pt x="3902934" y="57351"/>
                </a:lnTo>
                <a:lnTo>
                  <a:pt x="3902992" y="34818"/>
                </a:lnTo>
                <a:lnTo>
                  <a:pt x="58706" y="22513"/>
                </a:lnTo>
                <a:close/>
              </a:path>
              <a:path w="3961765" h="80010">
                <a:moveTo>
                  <a:pt x="48903" y="22482"/>
                </a:moveTo>
                <a:lnTo>
                  <a:pt x="48851" y="45014"/>
                </a:lnTo>
                <a:lnTo>
                  <a:pt x="58651" y="45046"/>
                </a:lnTo>
                <a:lnTo>
                  <a:pt x="58706" y="22513"/>
                </a:lnTo>
                <a:lnTo>
                  <a:pt x="48903" y="22482"/>
                </a:lnTo>
                <a:close/>
              </a:path>
              <a:path w="3961765" h="80010">
                <a:moveTo>
                  <a:pt x="58706" y="22482"/>
                </a:moveTo>
                <a:lnTo>
                  <a:pt x="48903" y="22482"/>
                </a:lnTo>
                <a:lnTo>
                  <a:pt x="58706" y="22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22263" y="1694218"/>
            <a:ext cx="1370330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" dirty="0">
                <a:latin typeface="Arial MT"/>
                <a:cs typeface="Arial MT"/>
              </a:rPr>
              <a:t>Intégration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et </a:t>
            </a:r>
            <a:r>
              <a:rPr sz="700" spc="-20" dirty="0">
                <a:latin typeface="Arial MT"/>
                <a:cs typeface="Arial MT"/>
              </a:rPr>
              <a:t>déploiement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continus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11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1155877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205" y="115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27784"/>
            <a:ext cx="65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0743" y="1439672"/>
            <a:ext cx="160096" cy="160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205" y="1411578"/>
            <a:ext cx="148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7F7FB"/>
                </a:solidFill>
                <a:latin typeface="Tahoma"/>
                <a:cs typeface="Tahoma"/>
              </a:rPr>
              <a:t>2</a:t>
            </a:r>
            <a:r>
              <a:rPr sz="1200" spc="284" baseline="6944" dirty="0">
                <a:solidFill>
                  <a:srgbClr val="F7F7FB"/>
                </a:solidFill>
                <a:latin typeface="Tahoma"/>
                <a:cs typeface="Tahoma"/>
              </a:rPr>
              <a:t>  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1100" spc="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50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`</a:t>
            </a:r>
            <a:r>
              <a:rPr sz="1100" spc="-5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1100" spc="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743" y="1723466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1205" y="17228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1E2F2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695372"/>
            <a:ext cx="1167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34EA2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1100" spc="15" dirty="0">
                <a:solidFill>
                  <a:srgbClr val="034EA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034EA2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2007260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1205" y="20065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1979166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entant </a:t>
            </a:r>
            <a:r>
              <a:rPr sz="1100" spc="-5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43" y="2291054"/>
            <a:ext cx="160096" cy="16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43" y="2574848"/>
            <a:ext cx="160096" cy="16009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1205" y="2262961"/>
            <a:ext cx="138557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0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1100" spc="-25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endParaRPr sz="1100">
              <a:latin typeface="Tahoma"/>
              <a:cs typeface="Tahoma"/>
            </a:endParaRPr>
          </a:p>
          <a:p>
            <a:pPr marL="177165" indent="-164465">
              <a:lnSpc>
                <a:spcPct val="100000"/>
              </a:lnSpc>
              <a:spcBef>
                <a:spcPts val="915"/>
              </a:spcBef>
              <a:buClr>
                <a:srgbClr val="F7F7FB"/>
              </a:buClr>
              <a:buSzPct val="72727"/>
              <a:buAutoNum type="arabicPlain" startAt="5"/>
              <a:tabLst>
                <a:tab pos="177165" algn="l"/>
              </a:tabLst>
            </a:pP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1100" spc="-35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par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7CBE7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858643"/>
            <a:ext cx="160096" cy="1600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1205" y="28579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7F7FB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636" y="2830549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1100" spc="-1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1100" spc="-5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C7CBE7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12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60" y="-12707"/>
            <a:ext cx="10388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 marR="5080" indent="386715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Motivation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Introduction </a:t>
            </a:r>
            <a:r>
              <a:rPr sz="600" spc="-17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`a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Jenkins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Administrer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60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Les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pipelines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entant</a:t>
            </a:r>
            <a:r>
              <a:rPr sz="600" spc="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que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Code</a:t>
            </a:r>
            <a:endParaRPr sz="600">
              <a:latin typeface="Tahoma"/>
              <a:cs typeface="Tahoma"/>
            </a:endParaRPr>
          </a:p>
          <a:p>
            <a:pPr marL="330200" marR="5080" indent="105410" algn="r">
              <a:lnSpc>
                <a:spcPts val="700"/>
              </a:lnSpc>
              <a:spcBef>
                <a:spcPts val="30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Jenkins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Webhook</a:t>
            </a:r>
            <a:r>
              <a:rPr sz="600" spc="5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Notification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par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mail</a:t>
            </a:r>
            <a:endParaRPr sz="600">
              <a:latin typeface="Tahoma"/>
              <a:cs typeface="Tahoma"/>
            </a:endParaRPr>
          </a:p>
          <a:p>
            <a:pPr marR="5080" algn="r">
              <a:lnSpc>
                <a:spcPts val="675"/>
              </a:lnSpc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Jenkins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(Declarative</a:t>
            </a:r>
            <a:r>
              <a:rPr sz="600" spc="35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8" action="ppaction://hlinksldjump"/>
              </a:rPr>
              <a:t>Pipeline)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943610"/>
            <a:chOff x="0" y="0"/>
            <a:chExt cx="4608195" cy="943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637540"/>
            </a:xfrm>
            <a:custGeom>
              <a:avLst/>
              <a:gdLst/>
              <a:ahLst/>
              <a:cxnLst/>
              <a:rect l="l" t="t" r="r" b="b"/>
              <a:pathLst>
                <a:path w="2304415" h="637540">
                  <a:moveTo>
                    <a:pt x="2303995" y="0"/>
                  </a:moveTo>
                  <a:lnTo>
                    <a:pt x="0" y="0"/>
                  </a:lnTo>
                  <a:lnTo>
                    <a:pt x="0" y="637260"/>
                  </a:lnTo>
                  <a:lnTo>
                    <a:pt x="2303995" y="6372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472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762" y="632152"/>
            <a:ext cx="1229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Tableau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bord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46413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99806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327" y="2339708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2327" y="2491536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27" y="2643365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395" y="1380679"/>
            <a:ext cx="3636010" cy="1356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Le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tableau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bord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Jenkins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point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central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toutes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les </a:t>
            </a:r>
            <a:r>
              <a:rPr sz="1100" spc="-45" dirty="0">
                <a:latin typeface="Tahoma"/>
                <a:cs typeface="Tahoma"/>
              </a:rPr>
              <a:t>o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620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erations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projets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pipeline.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149225">
              <a:lnSpc>
                <a:spcPts val="1200"/>
              </a:lnSpc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partir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 </a:t>
            </a:r>
            <a:r>
              <a:rPr sz="1100" spc="-20" dirty="0">
                <a:latin typeface="Tahoma"/>
                <a:cs typeface="Tahoma"/>
              </a:rPr>
              <a:t>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tableau 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bord,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serait</a:t>
            </a:r>
            <a:r>
              <a:rPr sz="1100" spc="-40" dirty="0">
                <a:latin typeface="Tahoma"/>
                <a:cs typeface="Tahoma"/>
              </a:rPr>
              <a:t> capable d’effectuer </a:t>
            </a:r>
            <a:r>
              <a:rPr sz="1100" spc="-50" dirty="0">
                <a:latin typeface="Tahoma"/>
                <a:cs typeface="Tahoma"/>
              </a:rPr>
              <a:t>dif</a:t>
            </a:r>
            <a:r>
              <a:rPr sz="1100" spc="-90" dirty="0">
                <a:latin typeface="Tahoma"/>
                <a:cs typeface="Tahoma"/>
              </a:rPr>
              <a:t>f</a:t>
            </a:r>
            <a:r>
              <a:rPr sz="1100" spc="-625" dirty="0">
                <a:latin typeface="Tahoma"/>
                <a:cs typeface="Tahoma"/>
              </a:rPr>
              <a:t>´</a:t>
            </a:r>
            <a:r>
              <a:rPr sz="1100" spc="-50" dirty="0">
                <a:latin typeface="Tahoma"/>
                <a:cs typeface="Tahoma"/>
              </a:rPr>
              <a:t>erentes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625" dirty="0">
                <a:latin typeface="Tahoma"/>
                <a:cs typeface="Tahoma"/>
              </a:rPr>
              <a:t>´</a:t>
            </a:r>
            <a:r>
              <a:rPr sz="1100" spc="-45" dirty="0">
                <a:latin typeface="Tahoma"/>
                <a:cs typeface="Tahoma"/>
              </a:rPr>
              <a:t>erations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qui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suit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1482725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latin typeface="Tahoma"/>
                <a:cs typeface="Tahoma"/>
              </a:rPr>
              <a:t>La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gestion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projets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</a:t>
            </a:r>
            <a:r>
              <a:rPr sz="1000" spc="-25" dirty="0">
                <a:latin typeface="Tahoma"/>
                <a:cs typeface="Tahoma"/>
              </a:rPr>
              <a:t> pipeline </a:t>
            </a:r>
            <a:r>
              <a:rPr sz="1000" dirty="0">
                <a:latin typeface="Tahoma"/>
                <a:cs typeface="Tahoma"/>
              </a:rPr>
              <a:t>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contr</a:t>
            </a:r>
            <a:r>
              <a:rPr sz="1000" spc="-590" dirty="0">
                <a:latin typeface="Tahoma"/>
                <a:cs typeface="Tahoma"/>
              </a:rPr>
              <a:t>ˆ</a:t>
            </a:r>
            <a:r>
              <a:rPr sz="1000" spc="-30" dirty="0">
                <a:latin typeface="Tahoma"/>
                <a:cs typeface="Tahoma"/>
              </a:rPr>
              <a:t>ole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d’ac</a:t>
            </a:r>
            <a:r>
              <a:rPr sz="1000" spc="25" dirty="0">
                <a:latin typeface="Tahoma"/>
                <a:cs typeface="Tahoma"/>
              </a:rPr>
              <a:t>c</a:t>
            </a:r>
            <a:r>
              <a:rPr sz="1000" spc="-470" dirty="0">
                <a:latin typeface="Tahoma"/>
                <a:cs typeface="Tahoma"/>
              </a:rPr>
              <a:t>`</a:t>
            </a:r>
            <a:r>
              <a:rPr sz="1000" spc="60" dirty="0">
                <a:latin typeface="Tahoma"/>
                <a:cs typeface="Tahoma"/>
              </a:rPr>
              <a:t>es</a:t>
            </a:r>
            <a:endParaRPr sz="1000" dirty="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dirty="0">
                <a:latin typeface="Tahoma"/>
                <a:cs typeface="Tahoma"/>
              </a:rPr>
              <a:t>La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gestion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ressources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don</a:t>
            </a:r>
            <a:r>
              <a:rPr sz="1000" spc="15" dirty="0">
                <a:latin typeface="Tahoma"/>
                <a:cs typeface="Tahoma"/>
              </a:rPr>
              <a:t>n</a:t>
            </a:r>
            <a:r>
              <a:rPr sz="1000" spc="-480" dirty="0">
                <a:latin typeface="Tahoma"/>
                <a:cs typeface="Tahoma"/>
              </a:rPr>
              <a:t>´</a:t>
            </a:r>
            <a:r>
              <a:rPr sz="1000" spc="50" dirty="0">
                <a:latin typeface="Tahoma"/>
                <a:cs typeface="Tahoma"/>
              </a:rPr>
              <a:t>ees.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4599305" cy="109855"/>
          </a:xfrm>
          <a:custGeom>
            <a:avLst/>
            <a:gdLst/>
            <a:ahLst/>
            <a:cxnLst/>
            <a:rect l="l" t="t" r="r" b="b"/>
            <a:pathLst>
              <a:path w="4599305" h="109854">
                <a:moveTo>
                  <a:pt x="3677285" y="0"/>
                </a:moveTo>
                <a:lnTo>
                  <a:pt x="0" y="0"/>
                </a:lnTo>
                <a:lnTo>
                  <a:pt x="0" y="109651"/>
                </a:lnTo>
                <a:lnTo>
                  <a:pt x="3677285" y="109651"/>
                </a:lnTo>
                <a:lnTo>
                  <a:pt x="3677285" y="0"/>
                </a:lnTo>
                <a:close/>
              </a:path>
              <a:path w="4599305" h="109854">
                <a:moveTo>
                  <a:pt x="4598886" y="0"/>
                </a:moveTo>
                <a:lnTo>
                  <a:pt x="3677297" y="0"/>
                </a:lnTo>
                <a:lnTo>
                  <a:pt x="3677297" y="109651"/>
                </a:lnTo>
                <a:lnTo>
                  <a:pt x="4598886" y="109651"/>
                </a:lnTo>
                <a:lnTo>
                  <a:pt x="459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5039" y="3351784"/>
            <a:ext cx="13582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L’outil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d’Int´egration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Continue</a:t>
            </a:r>
            <a:r>
              <a:rPr sz="600" spc="5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:</a:t>
            </a:r>
            <a:r>
              <a:rPr sz="600" spc="13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5" action="ppaction://hlinksldjump"/>
              </a:rPr>
              <a:t>Jenkins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13</a:t>
            </a:r>
            <a:r>
              <a:rPr spc="10" dirty="0"/>
              <a:t> </a:t>
            </a:r>
            <a:r>
              <a:rPr spc="90" dirty="0"/>
              <a:t>/</a:t>
            </a:r>
            <a:r>
              <a:rPr spc="1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2580</Words>
  <Application>Microsoft Office PowerPoint</Application>
  <PresentationFormat>Personnalisé</PresentationFormat>
  <Paragraphs>517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Arial MT</vt:lpstr>
      <vt:lpstr>Arial Unicode MS</vt:lpstr>
      <vt:lpstr>Bahnschrift</vt:lpstr>
      <vt:lpstr>Calibri</vt:lpstr>
      <vt:lpstr>Georgia</vt:lpstr>
      <vt:lpstr>Tahoma</vt:lpstr>
      <vt:lpstr>Verdana</vt:lpstr>
      <vt:lpstr>Office Theme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L'outil d'Intégration Continue : Jenkins -  Master MIOLA M2</dc:title>
  <dc:creator>présenté par : Safaa ACHOUR </dc:creator>
  <cp:lastModifiedBy>Billel MEZAOUR</cp:lastModifiedBy>
  <cp:revision>6</cp:revision>
  <dcterms:created xsi:type="dcterms:W3CDTF">2023-11-04T20:46:38Z</dcterms:created>
  <dcterms:modified xsi:type="dcterms:W3CDTF">2023-11-13T23:00:59Z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2023-11-04T00:00:00Z</vt:filetime>
  </property>
  <property fmtid="{D5CDD505-2E9C-101B-9397-08002B2CF9AE}" pid="5" name="PTEX.Fullbanner">
    <vt:lpwstr>This is pdfTeX, Version 3.14159265-2.6-1.40.18 (TeX Live 2017/Debian) kpathsea version 6.2.3</vt:lpwstr>
  </property>
  <property fmtid="{D5CDD505-2E9C-101B-9397-08002B2CF9AE}" pid="6" name="Producer">
    <vt:lpwstr>3.0.0.M5 (5.0.0.M4) </vt:lpwstr>
  </property>
</Properties>
</file>